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432" r:id="rId3"/>
    <p:sldId id="302" r:id="rId4"/>
    <p:sldId id="345" r:id="rId5"/>
    <p:sldId id="425" r:id="rId6"/>
    <p:sldId id="431" r:id="rId7"/>
    <p:sldId id="434" r:id="rId8"/>
    <p:sldId id="348" r:id="rId9"/>
    <p:sldId id="349" r:id="rId10"/>
    <p:sldId id="353" r:id="rId11"/>
    <p:sldId id="364" r:id="rId12"/>
    <p:sldId id="404" r:id="rId13"/>
    <p:sldId id="435" r:id="rId14"/>
    <p:sldId id="405" r:id="rId15"/>
    <p:sldId id="406" r:id="rId16"/>
    <p:sldId id="407" r:id="rId17"/>
    <p:sldId id="409" r:id="rId18"/>
    <p:sldId id="410" r:id="rId19"/>
    <p:sldId id="436" r:id="rId20"/>
    <p:sldId id="411" r:id="rId21"/>
    <p:sldId id="412" r:id="rId22"/>
    <p:sldId id="413" r:id="rId23"/>
    <p:sldId id="414" r:id="rId24"/>
    <p:sldId id="415" r:id="rId25"/>
    <p:sldId id="437" r:id="rId26"/>
    <p:sldId id="416" r:id="rId27"/>
    <p:sldId id="417" r:id="rId28"/>
    <p:sldId id="418" r:id="rId29"/>
    <p:sldId id="423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3760AA"/>
    <a:srgbClr val="376092"/>
    <a:srgbClr val="0099FF"/>
    <a:srgbClr val="3366FF"/>
    <a:srgbClr val="B95B22"/>
    <a:srgbClr val="CCFFCC"/>
    <a:srgbClr val="FA6CC7"/>
    <a:srgbClr val="DD80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97818" autoAdjust="0"/>
  </p:normalViewPr>
  <p:slideViewPr>
    <p:cSldViewPr>
      <p:cViewPr varScale="1">
        <p:scale>
          <a:sx n="108" d="100"/>
          <a:sy n="108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1E5D2-4194-46EB-8DCB-B8D066F8158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31347E15-E93C-4DB4-84E6-65B00D5F4387}">
      <dgm:prSet phldrT="[文本]"/>
      <dgm:spPr>
        <a:xfrm>
          <a:off x="1964" y="97813"/>
          <a:ext cx="697408" cy="69740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CF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BFF76E1-0297-4A47-8D0C-371CB16CA23A}" type="parTrans" cxnId="{45D513D0-11BC-4C1C-9756-7B4AB3A64879}">
      <dgm:prSet/>
      <dgm:spPr/>
      <dgm:t>
        <a:bodyPr/>
        <a:lstStyle/>
        <a:p>
          <a:endParaRPr lang="zh-CN" altLang="en-US"/>
        </a:p>
      </dgm:t>
    </dgm:pt>
    <dgm:pt modelId="{5DAADDC5-ED85-42AB-9996-D8B76156E75E}" type="sibTrans" cxnId="{45D513D0-11BC-4C1C-9756-7B4AB3A64879}">
      <dgm:prSet/>
      <dgm:spPr>
        <a:xfrm>
          <a:off x="148420" y="851851"/>
          <a:ext cx="404496" cy="404496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9503D19-635D-45BB-AD90-C9D6759DABAA}">
      <dgm:prSet phldrT="[文本]"/>
      <dgm:spPr>
        <a:xfrm>
          <a:off x="1964" y="1312978"/>
          <a:ext cx="697408" cy="697408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NC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9B36987E-8E20-4A05-A1BA-149A608C6FC8}" type="parTrans" cxnId="{4A7172FC-49A2-4933-A59E-69865D24F4E2}">
      <dgm:prSet/>
      <dgm:spPr/>
      <dgm:t>
        <a:bodyPr/>
        <a:lstStyle/>
        <a:p>
          <a:endParaRPr lang="zh-CN" altLang="en-US"/>
        </a:p>
      </dgm:t>
    </dgm:pt>
    <dgm:pt modelId="{5B1A0988-7CC7-4456-928A-33E051D55E77}" type="sibTrans" cxnId="{4A7172FC-49A2-4933-A59E-69865D24F4E2}">
      <dgm:prSet/>
      <dgm:spPr>
        <a:xfrm>
          <a:off x="803984" y="924382"/>
          <a:ext cx="221775" cy="259435"/>
        </a:xfr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98C78AB-F551-4876-B5CE-2C8F7276CF19}">
      <dgm:prSet phldrT="[文本]"/>
      <dgm:spPr>
        <a:xfrm>
          <a:off x="1117818" y="356691"/>
          <a:ext cx="1394817" cy="1394817"/>
        </a:xfr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WSP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7622F67-2F73-4B08-A4EE-961E90C63AD0}" type="parTrans" cxnId="{08095A39-C323-42D2-B00C-9E05B5B31459}">
      <dgm:prSet/>
      <dgm:spPr/>
      <dgm:t>
        <a:bodyPr/>
        <a:lstStyle/>
        <a:p>
          <a:endParaRPr lang="zh-CN" altLang="en-US"/>
        </a:p>
      </dgm:t>
    </dgm:pt>
    <dgm:pt modelId="{8B404714-52B0-476C-802F-D59212847A84}" type="sibTrans" cxnId="{08095A39-C323-42D2-B00C-9E05B5B31459}">
      <dgm:prSet/>
      <dgm:spPr/>
      <dgm:t>
        <a:bodyPr/>
        <a:lstStyle/>
        <a:p>
          <a:endParaRPr lang="zh-CN" altLang="en-US"/>
        </a:p>
      </dgm:t>
    </dgm:pt>
    <dgm:pt modelId="{966CE92F-9B7E-4749-9522-E2115D874941}" type="pres">
      <dgm:prSet presAssocID="{3941E5D2-4194-46EB-8DCB-B8D066F81584}" presName="Name0" presStyleCnt="0">
        <dgm:presLayoutVars>
          <dgm:dir/>
          <dgm:resizeHandles val="exact"/>
        </dgm:presLayoutVars>
      </dgm:prSet>
      <dgm:spPr/>
    </dgm:pt>
    <dgm:pt modelId="{128EF54B-1E9E-4C6D-9268-E32A01920673}" type="pres">
      <dgm:prSet presAssocID="{3941E5D2-4194-46EB-8DCB-B8D066F81584}" presName="vNodes" presStyleCnt="0"/>
      <dgm:spPr/>
    </dgm:pt>
    <dgm:pt modelId="{DA2F973E-0E63-466D-A876-BB0A600D167D}" type="pres">
      <dgm:prSet presAssocID="{31347E15-E93C-4DB4-84E6-65B00D5F4387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FEFCD201-5E4A-41B2-98CE-2BDAB1EC4A99}" type="pres">
      <dgm:prSet presAssocID="{5DAADDC5-ED85-42AB-9996-D8B76156E75E}" presName="spacerT" presStyleCnt="0"/>
      <dgm:spPr/>
    </dgm:pt>
    <dgm:pt modelId="{6E07FE46-1962-4089-A283-E9E20FF95563}" type="pres">
      <dgm:prSet presAssocID="{5DAADDC5-ED85-42AB-9996-D8B76156E75E}" presName="sibTrans" presStyleLbl="sibTrans2D1" presStyleIdx="0" presStyleCnt="2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AE6B5B9D-EA1E-4030-B265-53FD2F978A0D}" type="pres">
      <dgm:prSet presAssocID="{5DAADDC5-ED85-42AB-9996-D8B76156E75E}" presName="spacerB" presStyleCnt="0"/>
      <dgm:spPr/>
    </dgm:pt>
    <dgm:pt modelId="{21337BB5-BE7D-4AB0-B007-B293D17C3C0A}" type="pres">
      <dgm:prSet presAssocID="{89503D19-635D-45BB-AD90-C9D6759DABAA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A31018F8-D090-406D-86DC-1E96AF396E6C}" type="pres">
      <dgm:prSet presAssocID="{3941E5D2-4194-46EB-8DCB-B8D066F81584}" presName="sibTransLast" presStyleLbl="sibTrans2D1" presStyleIdx="1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DB8F3008-EEA6-4123-9275-0BCCE106F770}" type="pres">
      <dgm:prSet presAssocID="{3941E5D2-4194-46EB-8DCB-B8D066F8158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1D55D09-DA5A-453A-AB5A-DBBF234A693F}" type="pres">
      <dgm:prSet presAssocID="{3941E5D2-4194-46EB-8DCB-B8D066F81584}" presName="last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45D513D0-11BC-4C1C-9756-7B4AB3A64879}" srcId="{3941E5D2-4194-46EB-8DCB-B8D066F81584}" destId="{31347E15-E93C-4DB4-84E6-65B00D5F4387}" srcOrd="0" destOrd="0" parTransId="{7BFF76E1-0297-4A47-8D0C-371CB16CA23A}" sibTransId="{5DAADDC5-ED85-42AB-9996-D8B76156E75E}"/>
    <dgm:cxn modelId="{F9F6E3A0-3AAC-4E9A-A487-F5E29803ACF2}" type="presOf" srcId="{3941E5D2-4194-46EB-8DCB-B8D066F81584}" destId="{966CE92F-9B7E-4749-9522-E2115D874941}" srcOrd="0" destOrd="0" presId="urn:microsoft.com/office/officeart/2005/8/layout/equation2"/>
    <dgm:cxn modelId="{10DCDF90-5E8A-482A-A0AF-F830606A82AB}" type="presOf" srcId="{31347E15-E93C-4DB4-84E6-65B00D5F4387}" destId="{DA2F973E-0E63-466D-A876-BB0A600D167D}" srcOrd="0" destOrd="0" presId="urn:microsoft.com/office/officeart/2005/8/layout/equation2"/>
    <dgm:cxn modelId="{12F8A2CC-5C6D-4219-906D-B6F13396DB64}" type="presOf" srcId="{5B1A0988-7CC7-4456-928A-33E051D55E77}" destId="{DB8F3008-EEA6-4123-9275-0BCCE106F770}" srcOrd="1" destOrd="0" presId="urn:microsoft.com/office/officeart/2005/8/layout/equation2"/>
    <dgm:cxn modelId="{FFF423B4-BFBF-4353-AD0A-355D1ABD1C67}" type="presOf" srcId="{5B1A0988-7CC7-4456-928A-33E051D55E77}" destId="{A31018F8-D090-406D-86DC-1E96AF396E6C}" srcOrd="0" destOrd="0" presId="urn:microsoft.com/office/officeart/2005/8/layout/equation2"/>
    <dgm:cxn modelId="{4A7172FC-49A2-4933-A59E-69865D24F4E2}" srcId="{3941E5D2-4194-46EB-8DCB-B8D066F81584}" destId="{89503D19-635D-45BB-AD90-C9D6759DABAA}" srcOrd="1" destOrd="0" parTransId="{9B36987E-8E20-4A05-A1BA-149A608C6FC8}" sibTransId="{5B1A0988-7CC7-4456-928A-33E051D55E77}"/>
    <dgm:cxn modelId="{5B24952B-4747-4F0B-9C4E-31428E78F3F2}" type="presOf" srcId="{5DAADDC5-ED85-42AB-9996-D8B76156E75E}" destId="{6E07FE46-1962-4089-A283-E9E20FF95563}" srcOrd="0" destOrd="0" presId="urn:microsoft.com/office/officeart/2005/8/layout/equation2"/>
    <dgm:cxn modelId="{08095A39-C323-42D2-B00C-9E05B5B31459}" srcId="{3941E5D2-4194-46EB-8DCB-B8D066F81584}" destId="{C98C78AB-F551-4876-B5CE-2C8F7276CF19}" srcOrd="2" destOrd="0" parTransId="{77622F67-2F73-4B08-A4EE-961E90C63AD0}" sibTransId="{8B404714-52B0-476C-802F-D59212847A84}"/>
    <dgm:cxn modelId="{730D0008-DFB7-4C08-A820-247BEE3FB336}" type="presOf" srcId="{C98C78AB-F551-4876-B5CE-2C8F7276CF19}" destId="{C1D55D09-DA5A-453A-AB5A-DBBF234A693F}" srcOrd="0" destOrd="0" presId="urn:microsoft.com/office/officeart/2005/8/layout/equation2"/>
    <dgm:cxn modelId="{AE58F853-1F57-49F9-A987-8AF4CEA61393}" type="presOf" srcId="{89503D19-635D-45BB-AD90-C9D6759DABAA}" destId="{21337BB5-BE7D-4AB0-B007-B293D17C3C0A}" srcOrd="0" destOrd="0" presId="urn:microsoft.com/office/officeart/2005/8/layout/equation2"/>
    <dgm:cxn modelId="{3B4461A1-AF41-476A-BE1D-226486CAC75C}" type="presParOf" srcId="{966CE92F-9B7E-4749-9522-E2115D874941}" destId="{128EF54B-1E9E-4C6D-9268-E32A01920673}" srcOrd="0" destOrd="0" presId="urn:microsoft.com/office/officeart/2005/8/layout/equation2"/>
    <dgm:cxn modelId="{1B3A2FAE-62AA-4211-874E-9E417B5A751F}" type="presParOf" srcId="{128EF54B-1E9E-4C6D-9268-E32A01920673}" destId="{DA2F973E-0E63-466D-A876-BB0A600D167D}" srcOrd="0" destOrd="0" presId="urn:microsoft.com/office/officeart/2005/8/layout/equation2"/>
    <dgm:cxn modelId="{2BE10C76-ECB1-4B60-9C01-1469A474D198}" type="presParOf" srcId="{128EF54B-1E9E-4C6D-9268-E32A01920673}" destId="{FEFCD201-5E4A-41B2-98CE-2BDAB1EC4A99}" srcOrd="1" destOrd="0" presId="urn:microsoft.com/office/officeart/2005/8/layout/equation2"/>
    <dgm:cxn modelId="{9BE0C404-765F-401A-B1F8-2DBC0865320A}" type="presParOf" srcId="{128EF54B-1E9E-4C6D-9268-E32A01920673}" destId="{6E07FE46-1962-4089-A283-E9E20FF95563}" srcOrd="2" destOrd="0" presId="urn:microsoft.com/office/officeart/2005/8/layout/equation2"/>
    <dgm:cxn modelId="{775591F3-439D-40F2-A60B-F4D0B300C266}" type="presParOf" srcId="{128EF54B-1E9E-4C6D-9268-E32A01920673}" destId="{AE6B5B9D-EA1E-4030-B265-53FD2F978A0D}" srcOrd="3" destOrd="0" presId="urn:microsoft.com/office/officeart/2005/8/layout/equation2"/>
    <dgm:cxn modelId="{8402DE0A-FCAD-494B-B476-F8136B7E99D4}" type="presParOf" srcId="{128EF54B-1E9E-4C6D-9268-E32A01920673}" destId="{21337BB5-BE7D-4AB0-B007-B293D17C3C0A}" srcOrd="4" destOrd="0" presId="urn:microsoft.com/office/officeart/2005/8/layout/equation2"/>
    <dgm:cxn modelId="{17667DF7-0CCC-4809-B329-02A0D3131DC1}" type="presParOf" srcId="{966CE92F-9B7E-4749-9522-E2115D874941}" destId="{A31018F8-D090-406D-86DC-1E96AF396E6C}" srcOrd="1" destOrd="0" presId="urn:microsoft.com/office/officeart/2005/8/layout/equation2"/>
    <dgm:cxn modelId="{6CBD6BDE-C3DE-4884-9FA4-502E32B5740E}" type="presParOf" srcId="{A31018F8-D090-406D-86DC-1E96AF396E6C}" destId="{DB8F3008-EEA6-4123-9275-0BCCE106F770}" srcOrd="0" destOrd="0" presId="urn:microsoft.com/office/officeart/2005/8/layout/equation2"/>
    <dgm:cxn modelId="{E9BEB340-0E45-4485-9344-9E509F7CAB7B}" type="presParOf" srcId="{966CE92F-9B7E-4749-9522-E2115D874941}" destId="{C1D55D09-DA5A-453A-AB5A-DBBF234A693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F3F09-CFA8-4B02-9B33-6D5B1936203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F8BC52-9A59-4D88-8498-3B7C1D54D000}">
      <dgm:prSet phldrT="[文本]" custT="1"/>
      <dgm:spPr>
        <a:xfrm>
          <a:off x="0" y="0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0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Landmark Coordinate Computation</a:t>
          </a:r>
          <a:endParaRPr lang="zh-CN" altLang="en-US" sz="20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F1875751-5383-4594-B5A7-97B4825DC24D}" type="parTrans" cxnId="{CEF115F1-9948-4F40-ABEC-4C62FD9F5C4B}">
      <dgm:prSet/>
      <dgm:spPr/>
      <dgm:t>
        <a:bodyPr/>
        <a:lstStyle/>
        <a:p>
          <a:endParaRPr lang="zh-CN" altLang="en-US"/>
        </a:p>
      </dgm:t>
    </dgm:pt>
    <dgm:pt modelId="{EFA3FEC8-BA82-4C52-92E6-8D403F697866}" type="sibTrans" cxnId="{CEF115F1-9948-4F40-ABEC-4C62FD9F5C4B}">
      <dgm:prSet/>
      <dgm:spPr>
        <a:xfrm>
          <a:off x="4343399" y="386366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A9D109F8-05E5-4ED2-B68F-9007EF7E31C5}">
      <dgm:prSet phldrT="[文本]" custT="1"/>
      <dgm:spPr>
        <a:xfrm>
          <a:off x="0" y="60231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0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Web Service Coordinate Computation</a:t>
          </a:r>
          <a:endParaRPr lang="zh-CN" altLang="en-US" sz="20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C89CEBD5-F97D-49CC-B3B8-9880C3BBCA3F}" type="parTrans" cxnId="{0C87A566-B4D4-4D68-B642-CD91D3F85719}">
      <dgm:prSet/>
      <dgm:spPr/>
      <dgm:t>
        <a:bodyPr/>
        <a:lstStyle/>
        <a:p>
          <a:endParaRPr lang="zh-CN" altLang="en-US"/>
        </a:p>
      </dgm:t>
    </dgm:pt>
    <dgm:pt modelId="{624D1F42-F153-447F-8B0C-7D302F34BA7F}" type="sibTrans" cxnId="{0C87A566-B4D4-4D68-B642-CD91D3F85719}">
      <dgm:prSet/>
      <dgm:spPr>
        <a:xfrm>
          <a:off x="4343402" y="988686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92ECDDB1-6316-4EB9-A9BE-EB46941BACF6}">
      <dgm:prSet phldrT="[文本]"/>
      <dgm:spPr>
        <a:xfrm>
          <a:off x="3" y="120463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Service User Coordinate Computation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2D6D7C99-2B47-45F5-A44D-F2B959465913}" type="parTrans" cxnId="{AB0DEA15-4925-48D9-9F08-12535FA1FB0F}">
      <dgm:prSet/>
      <dgm:spPr/>
      <dgm:t>
        <a:bodyPr/>
        <a:lstStyle/>
        <a:p>
          <a:endParaRPr lang="zh-CN" altLang="en-US"/>
        </a:p>
      </dgm:t>
    </dgm:pt>
    <dgm:pt modelId="{AAF5658F-D26F-4A63-B0B8-006B08CC744F}" type="sibTrans" cxnId="{AB0DEA15-4925-48D9-9F08-12535FA1FB0F}">
      <dgm:prSet/>
      <dgm:spPr>
        <a:xfrm>
          <a:off x="4343401" y="1582191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3EFDF872-6E9F-477F-BB6D-D17638F7FCE8}">
      <dgm:prSet phldrT="[文本]"/>
      <dgm:spPr>
        <a:xfrm>
          <a:off x="0" y="180695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Response Time Prediction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72C8ECA3-C2C3-40A8-BAA0-11605F3F7B63}" type="parTrans" cxnId="{83D2398A-DF4D-400D-A330-53D6856EF497}">
      <dgm:prSet/>
      <dgm:spPr/>
      <dgm:t>
        <a:bodyPr/>
        <a:lstStyle/>
        <a:p>
          <a:endParaRPr lang="zh-CN" altLang="en-US"/>
        </a:p>
      </dgm:t>
    </dgm:pt>
    <dgm:pt modelId="{1C50D4AD-91BB-4CDD-A8C3-006AFE76CE0D}" type="sibTrans" cxnId="{83D2398A-DF4D-400D-A330-53D6856EF497}">
      <dgm:prSet/>
      <dgm:spPr>
        <a:xfrm>
          <a:off x="4343400" y="2190387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gm:t>
    </dgm:pt>
    <dgm:pt modelId="{B3C68879-6198-46BC-B002-E4D962FA6E42}">
      <dgm:prSet phldrT="[文本]"/>
      <dgm:spPr>
        <a:xfrm>
          <a:off x="0" y="240927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Web Service Selection</a:t>
          </a:r>
          <a:endParaRPr lang="zh-CN" altLang="en-US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gm:t>
    </dgm:pt>
    <dgm:pt modelId="{8DFED96C-8DB5-4E7A-8279-6693E094122E}" type="parTrans" cxnId="{77AD3920-D67A-4E8B-8150-5D6758EFF2B8}">
      <dgm:prSet/>
      <dgm:spPr/>
      <dgm:t>
        <a:bodyPr/>
        <a:lstStyle/>
        <a:p>
          <a:endParaRPr lang="zh-CN" altLang="en-US"/>
        </a:p>
      </dgm:t>
    </dgm:pt>
    <dgm:pt modelId="{5FBBC3B6-136D-4471-A9EC-C801752A6026}" type="sibTrans" cxnId="{77AD3920-D67A-4E8B-8150-5D6758EFF2B8}">
      <dgm:prSet/>
      <dgm:spPr/>
      <dgm:t>
        <a:bodyPr/>
        <a:lstStyle/>
        <a:p>
          <a:endParaRPr lang="zh-CN" altLang="en-US"/>
        </a:p>
      </dgm:t>
    </dgm:pt>
    <dgm:pt modelId="{86777937-1676-46F4-8C32-32D3E0682B82}" type="pres">
      <dgm:prSet presAssocID="{D3AF3F09-CFA8-4B02-9B33-6D5B1936203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BB6E5F-0D5F-4064-A36B-8562DBD912B5}" type="pres">
      <dgm:prSet presAssocID="{D3AF3F09-CFA8-4B02-9B33-6D5B19362030}" presName="dummyMaxCanvas" presStyleCnt="0">
        <dgm:presLayoutVars/>
      </dgm:prSet>
      <dgm:spPr/>
    </dgm:pt>
    <dgm:pt modelId="{E515C752-DA4D-4CF5-B559-52639FACC776}" type="pres">
      <dgm:prSet presAssocID="{D3AF3F09-CFA8-4B02-9B33-6D5B1936203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ACAA21-C62E-42C6-BACD-1B2410168A9E}" type="pres">
      <dgm:prSet presAssocID="{D3AF3F09-CFA8-4B02-9B33-6D5B19362030}" presName="FiveNodes_2" presStyleLbl="node1" presStyleIdx="1" presStyleCnt="5" custLinFactNeighborX="-90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4803A-9DC2-430D-9654-F787ED029C47}" type="pres">
      <dgm:prSet presAssocID="{D3AF3F09-CFA8-4B02-9B33-6D5B19362030}" presName="FiveNodes_3" presStyleLbl="node1" presStyleIdx="2" presStyleCnt="5" custLinFactNeighborX="-149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6A902-3EBC-483B-BA10-87D8384D28F0}" type="pres">
      <dgm:prSet presAssocID="{D3AF3F09-CFA8-4B02-9B33-6D5B19362030}" presName="FiveNodes_4" presStyleLbl="node1" presStyleIdx="3" presStyleCnt="5" custLinFactNeighborX="-224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5B241-9C09-4DF9-A818-F5A7354B4583}" type="pres">
      <dgm:prSet presAssocID="{D3AF3F09-CFA8-4B02-9B33-6D5B19362030}" presName="FiveNodes_5" presStyleLbl="node1" presStyleIdx="4" presStyleCnt="5" custLinFactNeighborX="-314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45C78-7022-4954-9CDC-95A9E2113E00}" type="pres">
      <dgm:prSet presAssocID="{D3AF3F09-CFA8-4B02-9B33-6D5B19362030}" presName="FiveConn_1-2" presStyleLbl="fgAccFollowNode1" presStyleIdx="0" presStyleCnt="4" custLinFactNeighborX="-361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5B4264-FCD9-4A8D-BCE7-BE4273AA9F57}" type="pres">
      <dgm:prSet presAssocID="{D3AF3F09-CFA8-4B02-9B33-6D5B19362030}" presName="FiveConn_2-3" presStyleLbl="fgAccFollowNode1" presStyleIdx="1" presStyleCnt="4" custLinFactX="-40616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E9C64-DEFF-4859-8A13-FF47CA3DA168}" type="pres">
      <dgm:prSet presAssocID="{D3AF3F09-CFA8-4B02-9B33-6D5B19362030}" presName="FiveConn_3-4" presStyleLbl="fgAccFollowNode1" presStyleIdx="2" presStyleCnt="4" custLinFactX="-100000" custLinFactNeighborX="-145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8C82F-C782-4981-AF49-EFC4D930D83F}" type="pres">
      <dgm:prSet presAssocID="{D3AF3F09-CFA8-4B02-9B33-6D5B19362030}" presName="FiveConn_4-5" presStyleLbl="fgAccFollowNode1" presStyleIdx="3" presStyleCnt="4" custLinFactX="-149646" custLinFactNeighborX="-2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742476-81D6-4D93-B2C3-F7B02BFC1579}" type="pres">
      <dgm:prSet presAssocID="{D3AF3F09-CFA8-4B02-9B33-6D5B1936203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74833-A0CD-4A16-BB81-2B2C8C102EA7}" type="pres">
      <dgm:prSet presAssocID="{D3AF3F09-CFA8-4B02-9B33-6D5B1936203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79514-9083-4AB3-8534-F57312D5C6E2}" type="pres">
      <dgm:prSet presAssocID="{D3AF3F09-CFA8-4B02-9B33-6D5B1936203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2FBBE-D025-4B91-B68C-DA3A7881BBD5}" type="pres">
      <dgm:prSet presAssocID="{D3AF3F09-CFA8-4B02-9B33-6D5B1936203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69C15-1B96-412C-B544-FFE20694E6EA}" type="pres">
      <dgm:prSet presAssocID="{D3AF3F09-CFA8-4B02-9B33-6D5B1936203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0DEA15-4925-48D9-9F08-12535FA1FB0F}" srcId="{D3AF3F09-CFA8-4B02-9B33-6D5B19362030}" destId="{92ECDDB1-6316-4EB9-A9BE-EB46941BACF6}" srcOrd="2" destOrd="0" parTransId="{2D6D7C99-2B47-45F5-A44D-F2B959465913}" sibTransId="{AAF5658F-D26F-4A63-B0B8-006B08CC744F}"/>
    <dgm:cxn modelId="{0C87A566-B4D4-4D68-B642-CD91D3F85719}" srcId="{D3AF3F09-CFA8-4B02-9B33-6D5B19362030}" destId="{A9D109F8-05E5-4ED2-B68F-9007EF7E31C5}" srcOrd="1" destOrd="0" parTransId="{C89CEBD5-F97D-49CC-B3B8-9880C3BBCA3F}" sibTransId="{624D1F42-F153-447F-8B0C-7D302F34BA7F}"/>
    <dgm:cxn modelId="{77AD3920-D67A-4E8B-8150-5D6758EFF2B8}" srcId="{D3AF3F09-CFA8-4B02-9B33-6D5B19362030}" destId="{B3C68879-6198-46BC-B002-E4D962FA6E42}" srcOrd="4" destOrd="0" parTransId="{8DFED96C-8DB5-4E7A-8279-6693E094122E}" sibTransId="{5FBBC3B6-136D-4471-A9EC-C801752A6026}"/>
    <dgm:cxn modelId="{7FF8BC66-A29E-4D51-BF7D-D095846D0BA5}" type="presOf" srcId="{B3C68879-6198-46BC-B002-E4D962FA6E42}" destId="{CD769C15-1B96-412C-B544-FFE20694E6EA}" srcOrd="1" destOrd="0" presId="urn:microsoft.com/office/officeart/2005/8/layout/vProcess5"/>
    <dgm:cxn modelId="{AB8F6CA7-2AC4-4B87-86DA-CCB6E594ED31}" type="presOf" srcId="{1C50D4AD-91BB-4CDD-A8C3-006AFE76CE0D}" destId="{62F8C82F-C782-4981-AF49-EFC4D930D83F}" srcOrd="0" destOrd="0" presId="urn:microsoft.com/office/officeart/2005/8/layout/vProcess5"/>
    <dgm:cxn modelId="{EB4EF68F-0CBB-4F7F-972E-2188C95DA5B2}" type="presOf" srcId="{6FF8BC52-9A59-4D88-8498-3B7C1D54D000}" destId="{EA742476-81D6-4D93-B2C3-F7B02BFC1579}" srcOrd="1" destOrd="0" presId="urn:microsoft.com/office/officeart/2005/8/layout/vProcess5"/>
    <dgm:cxn modelId="{8E04268D-5A74-4C53-B583-750ACBD87CA2}" type="presOf" srcId="{3EFDF872-6E9F-477F-BB6D-D17638F7FCE8}" destId="{6DB6A902-3EBC-483B-BA10-87D8384D28F0}" srcOrd="0" destOrd="0" presId="urn:microsoft.com/office/officeart/2005/8/layout/vProcess5"/>
    <dgm:cxn modelId="{B53945DA-8F41-4887-B2F7-A9F353CC0229}" type="presOf" srcId="{A9D109F8-05E5-4ED2-B68F-9007EF7E31C5}" destId="{86674833-A0CD-4A16-BB81-2B2C8C102EA7}" srcOrd="1" destOrd="0" presId="urn:microsoft.com/office/officeart/2005/8/layout/vProcess5"/>
    <dgm:cxn modelId="{851DB42E-C0FD-4C8C-8357-EECF9438AE24}" type="presOf" srcId="{AAF5658F-D26F-4A63-B0B8-006B08CC744F}" destId="{20EE9C64-DEFF-4859-8A13-FF47CA3DA168}" srcOrd="0" destOrd="0" presId="urn:microsoft.com/office/officeart/2005/8/layout/vProcess5"/>
    <dgm:cxn modelId="{79002B89-5863-4A07-8C5D-E5D57A62ADDD}" type="presOf" srcId="{B3C68879-6198-46BC-B002-E4D962FA6E42}" destId="{A095B241-9C09-4DF9-A818-F5A7354B4583}" srcOrd="0" destOrd="0" presId="urn:microsoft.com/office/officeart/2005/8/layout/vProcess5"/>
    <dgm:cxn modelId="{83D2398A-DF4D-400D-A330-53D6856EF497}" srcId="{D3AF3F09-CFA8-4B02-9B33-6D5B19362030}" destId="{3EFDF872-6E9F-477F-BB6D-D17638F7FCE8}" srcOrd="3" destOrd="0" parTransId="{72C8ECA3-C2C3-40A8-BAA0-11605F3F7B63}" sibTransId="{1C50D4AD-91BB-4CDD-A8C3-006AFE76CE0D}"/>
    <dgm:cxn modelId="{CEF115F1-9948-4F40-ABEC-4C62FD9F5C4B}" srcId="{D3AF3F09-CFA8-4B02-9B33-6D5B19362030}" destId="{6FF8BC52-9A59-4D88-8498-3B7C1D54D000}" srcOrd="0" destOrd="0" parTransId="{F1875751-5383-4594-B5A7-97B4825DC24D}" sibTransId="{EFA3FEC8-BA82-4C52-92E6-8D403F697866}"/>
    <dgm:cxn modelId="{4F9B5E92-37A3-4736-A9D6-D266911899F9}" type="presOf" srcId="{92ECDDB1-6316-4EB9-A9BE-EB46941BACF6}" destId="{AEC4803A-9DC2-430D-9654-F787ED029C47}" srcOrd="0" destOrd="0" presId="urn:microsoft.com/office/officeart/2005/8/layout/vProcess5"/>
    <dgm:cxn modelId="{8577973F-A40D-49A3-8A2E-03E8A571BFDE}" type="presOf" srcId="{D3AF3F09-CFA8-4B02-9B33-6D5B19362030}" destId="{86777937-1676-46F4-8C32-32D3E0682B82}" srcOrd="0" destOrd="0" presId="urn:microsoft.com/office/officeart/2005/8/layout/vProcess5"/>
    <dgm:cxn modelId="{766CC5D2-32DF-491C-996E-B3C630C15423}" type="presOf" srcId="{6FF8BC52-9A59-4D88-8498-3B7C1D54D000}" destId="{E515C752-DA4D-4CF5-B559-52639FACC776}" srcOrd="0" destOrd="0" presId="urn:microsoft.com/office/officeart/2005/8/layout/vProcess5"/>
    <dgm:cxn modelId="{6BEC712C-79C1-42BA-9BA6-4768F10B378E}" type="presOf" srcId="{92ECDDB1-6316-4EB9-A9BE-EB46941BACF6}" destId="{5D979514-9083-4AB3-8534-F57312D5C6E2}" srcOrd="1" destOrd="0" presId="urn:microsoft.com/office/officeart/2005/8/layout/vProcess5"/>
    <dgm:cxn modelId="{AF9C2417-0692-4AEC-BE75-F887AD275362}" type="presOf" srcId="{A9D109F8-05E5-4ED2-B68F-9007EF7E31C5}" destId="{A6ACAA21-C62E-42C6-BACD-1B2410168A9E}" srcOrd="0" destOrd="0" presId="urn:microsoft.com/office/officeart/2005/8/layout/vProcess5"/>
    <dgm:cxn modelId="{9270951A-2FEC-45EB-8995-6030D8AA195E}" type="presOf" srcId="{EFA3FEC8-BA82-4C52-92E6-8D403F697866}" destId="{87845C78-7022-4954-9CDC-95A9E2113E00}" srcOrd="0" destOrd="0" presId="urn:microsoft.com/office/officeart/2005/8/layout/vProcess5"/>
    <dgm:cxn modelId="{43E74051-9B45-4A00-8B09-0F06EEAE0B64}" type="presOf" srcId="{3EFDF872-6E9F-477F-BB6D-D17638F7FCE8}" destId="{8EA2FBBE-D025-4B91-B68C-DA3A7881BBD5}" srcOrd="1" destOrd="0" presId="urn:microsoft.com/office/officeart/2005/8/layout/vProcess5"/>
    <dgm:cxn modelId="{124B78A9-6007-4BB2-AD97-3DEEB5932E5B}" type="presOf" srcId="{624D1F42-F153-447F-8B0C-7D302F34BA7F}" destId="{945B4264-FCD9-4A8D-BCE7-BE4273AA9F57}" srcOrd="0" destOrd="0" presId="urn:microsoft.com/office/officeart/2005/8/layout/vProcess5"/>
    <dgm:cxn modelId="{75474E0B-82BB-4EF2-BA3C-664E4A9B137B}" type="presParOf" srcId="{86777937-1676-46F4-8C32-32D3E0682B82}" destId="{05BB6E5F-0D5F-4064-A36B-8562DBD912B5}" srcOrd="0" destOrd="0" presId="urn:microsoft.com/office/officeart/2005/8/layout/vProcess5"/>
    <dgm:cxn modelId="{29FF923B-9D66-4AA1-8A0D-76EBCB795B1C}" type="presParOf" srcId="{86777937-1676-46F4-8C32-32D3E0682B82}" destId="{E515C752-DA4D-4CF5-B559-52639FACC776}" srcOrd="1" destOrd="0" presId="urn:microsoft.com/office/officeart/2005/8/layout/vProcess5"/>
    <dgm:cxn modelId="{FBA850B5-F6DF-40C8-9DF5-2AAB800B8B12}" type="presParOf" srcId="{86777937-1676-46F4-8C32-32D3E0682B82}" destId="{A6ACAA21-C62E-42C6-BACD-1B2410168A9E}" srcOrd="2" destOrd="0" presId="urn:microsoft.com/office/officeart/2005/8/layout/vProcess5"/>
    <dgm:cxn modelId="{216D0419-26EB-437D-A54A-BC83950B7B82}" type="presParOf" srcId="{86777937-1676-46F4-8C32-32D3E0682B82}" destId="{AEC4803A-9DC2-430D-9654-F787ED029C47}" srcOrd="3" destOrd="0" presId="urn:microsoft.com/office/officeart/2005/8/layout/vProcess5"/>
    <dgm:cxn modelId="{6808AD8C-E4C4-4D3D-8F8F-5B446466FEE1}" type="presParOf" srcId="{86777937-1676-46F4-8C32-32D3E0682B82}" destId="{6DB6A902-3EBC-483B-BA10-87D8384D28F0}" srcOrd="4" destOrd="0" presId="urn:microsoft.com/office/officeart/2005/8/layout/vProcess5"/>
    <dgm:cxn modelId="{CFA2DCA1-BA42-4514-A657-1B5305934850}" type="presParOf" srcId="{86777937-1676-46F4-8C32-32D3E0682B82}" destId="{A095B241-9C09-4DF9-A818-F5A7354B4583}" srcOrd="5" destOrd="0" presId="urn:microsoft.com/office/officeart/2005/8/layout/vProcess5"/>
    <dgm:cxn modelId="{91CEE045-AC9D-40AF-83B6-FD23960DBE7F}" type="presParOf" srcId="{86777937-1676-46F4-8C32-32D3E0682B82}" destId="{87845C78-7022-4954-9CDC-95A9E2113E00}" srcOrd="6" destOrd="0" presId="urn:microsoft.com/office/officeart/2005/8/layout/vProcess5"/>
    <dgm:cxn modelId="{6C4A4CB8-2A60-453B-882A-231753AF46B9}" type="presParOf" srcId="{86777937-1676-46F4-8C32-32D3E0682B82}" destId="{945B4264-FCD9-4A8D-BCE7-BE4273AA9F57}" srcOrd="7" destOrd="0" presId="urn:microsoft.com/office/officeart/2005/8/layout/vProcess5"/>
    <dgm:cxn modelId="{BFAF7033-3E1C-460D-9207-529BBE53698E}" type="presParOf" srcId="{86777937-1676-46F4-8C32-32D3E0682B82}" destId="{20EE9C64-DEFF-4859-8A13-FF47CA3DA168}" srcOrd="8" destOrd="0" presId="urn:microsoft.com/office/officeart/2005/8/layout/vProcess5"/>
    <dgm:cxn modelId="{80AE8208-B2F8-46CD-AA76-AFD32153D9FF}" type="presParOf" srcId="{86777937-1676-46F4-8C32-32D3E0682B82}" destId="{62F8C82F-C782-4981-AF49-EFC4D930D83F}" srcOrd="9" destOrd="0" presId="urn:microsoft.com/office/officeart/2005/8/layout/vProcess5"/>
    <dgm:cxn modelId="{51515CF2-3C1F-470B-992B-6A44B5056713}" type="presParOf" srcId="{86777937-1676-46F4-8C32-32D3E0682B82}" destId="{EA742476-81D6-4D93-B2C3-F7B02BFC1579}" srcOrd="10" destOrd="0" presId="urn:microsoft.com/office/officeart/2005/8/layout/vProcess5"/>
    <dgm:cxn modelId="{F1A4FB1B-7347-4026-A766-534CE61D6169}" type="presParOf" srcId="{86777937-1676-46F4-8C32-32D3E0682B82}" destId="{86674833-A0CD-4A16-BB81-2B2C8C102EA7}" srcOrd="11" destOrd="0" presId="urn:microsoft.com/office/officeart/2005/8/layout/vProcess5"/>
    <dgm:cxn modelId="{08565147-B0E3-47BB-82D9-2DEA15930BE8}" type="presParOf" srcId="{86777937-1676-46F4-8C32-32D3E0682B82}" destId="{5D979514-9083-4AB3-8534-F57312D5C6E2}" srcOrd="12" destOrd="0" presId="urn:microsoft.com/office/officeart/2005/8/layout/vProcess5"/>
    <dgm:cxn modelId="{DC74A35A-8436-42DA-A61D-09B2B7DDB577}" type="presParOf" srcId="{86777937-1676-46F4-8C32-32D3E0682B82}" destId="{8EA2FBBE-D025-4B91-B68C-DA3A7881BBD5}" srcOrd="13" destOrd="0" presId="urn:microsoft.com/office/officeart/2005/8/layout/vProcess5"/>
    <dgm:cxn modelId="{50387780-DA9A-49DA-BD26-DC6BBAF6FD12}" type="presParOf" srcId="{86777937-1676-46F4-8C32-32D3E0682B82}" destId="{CD769C15-1B96-412C-B544-FFE20694E6E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F973E-0E63-466D-A876-BB0A600D167D}">
      <dsp:nvSpPr>
        <dsp:cNvPr id="0" name=""/>
        <dsp:cNvSpPr/>
      </dsp:nvSpPr>
      <dsp:spPr>
        <a:xfrm>
          <a:off x="1964" y="97813"/>
          <a:ext cx="697408" cy="69740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CF</a:t>
          </a:r>
          <a:endParaRPr lang="zh-CN" altLang="en-US" sz="2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04097" y="199946"/>
        <a:ext cx="493142" cy="493142"/>
      </dsp:txXfrm>
    </dsp:sp>
    <dsp:sp modelId="{6E07FE46-1962-4089-A283-E9E20FF95563}">
      <dsp:nvSpPr>
        <dsp:cNvPr id="0" name=""/>
        <dsp:cNvSpPr/>
      </dsp:nvSpPr>
      <dsp:spPr>
        <a:xfrm>
          <a:off x="148420" y="851851"/>
          <a:ext cx="404496" cy="404496"/>
        </a:xfrm>
        <a:prstGeom prst="mathPlus">
          <a:avLst/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202036" y="1006530"/>
        <a:ext cx="297264" cy="95138"/>
      </dsp:txXfrm>
    </dsp:sp>
    <dsp:sp modelId="{21337BB5-BE7D-4AB0-B007-B293D17C3C0A}">
      <dsp:nvSpPr>
        <dsp:cNvPr id="0" name=""/>
        <dsp:cNvSpPr/>
      </dsp:nvSpPr>
      <dsp:spPr>
        <a:xfrm>
          <a:off x="1964" y="1312978"/>
          <a:ext cx="697408" cy="69740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NC</a:t>
          </a:r>
          <a:endParaRPr lang="zh-CN" altLang="en-US" sz="28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04097" y="1415111"/>
        <a:ext cx="493142" cy="493142"/>
      </dsp:txXfrm>
    </dsp:sp>
    <dsp:sp modelId="{A31018F8-D090-406D-86DC-1E96AF396E6C}">
      <dsp:nvSpPr>
        <dsp:cNvPr id="0" name=""/>
        <dsp:cNvSpPr/>
      </dsp:nvSpPr>
      <dsp:spPr>
        <a:xfrm>
          <a:off x="803984" y="924382"/>
          <a:ext cx="221775" cy="259435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803984" y="976269"/>
        <a:ext cx="155243" cy="155661"/>
      </dsp:txXfrm>
    </dsp:sp>
    <dsp:sp modelId="{C1D55D09-DA5A-453A-AB5A-DBBF234A693F}">
      <dsp:nvSpPr>
        <dsp:cNvPr id="0" name=""/>
        <dsp:cNvSpPr/>
      </dsp:nvSpPr>
      <dsp:spPr>
        <a:xfrm>
          <a:off x="1117818" y="356691"/>
          <a:ext cx="1394817" cy="1394817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WSP</a:t>
          </a:r>
          <a:endParaRPr lang="zh-CN" altLang="en-US" sz="37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322084" y="560957"/>
        <a:ext cx="986285" cy="986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5C752-DA4D-4CF5-B559-52639FACC776}">
      <dsp:nvSpPr>
        <dsp:cNvPr id="0" name=""/>
        <dsp:cNvSpPr/>
      </dsp:nvSpPr>
      <dsp:spPr>
        <a:xfrm>
          <a:off x="0" y="0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Landmark Coordinate Computation</a:t>
          </a:r>
          <a:endParaRPr lang="zh-CN" altLang="en-US" sz="2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5490" y="15490"/>
        <a:ext cx="4178702" cy="497886"/>
      </dsp:txXfrm>
    </dsp:sp>
    <dsp:sp modelId="{A6ACAA21-C62E-42C6-BACD-1B2410168A9E}">
      <dsp:nvSpPr>
        <dsp:cNvPr id="0" name=""/>
        <dsp:cNvSpPr/>
      </dsp:nvSpPr>
      <dsp:spPr>
        <a:xfrm>
          <a:off x="0" y="60231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Web Service Coordinate Computation</a:t>
          </a:r>
          <a:endParaRPr lang="zh-CN" altLang="en-US" sz="2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5490" y="617809"/>
        <a:ext cx="4077241" cy="497886"/>
      </dsp:txXfrm>
    </dsp:sp>
    <dsp:sp modelId="{AEC4803A-9DC2-430D-9654-F787ED029C47}">
      <dsp:nvSpPr>
        <dsp:cNvPr id="0" name=""/>
        <dsp:cNvSpPr/>
      </dsp:nvSpPr>
      <dsp:spPr>
        <a:xfrm>
          <a:off x="3" y="120463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Service User Coordinate Computation</a:t>
          </a:r>
          <a:endParaRPr lang="zh-CN" altLang="en-US" sz="2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5493" y="1220129"/>
        <a:ext cx="4077241" cy="497886"/>
      </dsp:txXfrm>
    </dsp:sp>
    <dsp:sp modelId="{6DB6A902-3EBC-483B-BA10-87D8384D28F0}">
      <dsp:nvSpPr>
        <dsp:cNvPr id="0" name=""/>
        <dsp:cNvSpPr/>
      </dsp:nvSpPr>
      <dsp:spPr>
        <a:xfrm>
          <a:off x="0" y="180695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Response Time Prediction</a:t>
          </a:r>
          <a:endParaRPr lang="zh-CN" altLang="en-US" sz="2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5490" y="1822449"/>
        <a:ext cx="4077241" cy="497886"/>
      </dsp:txXfrm>
    </dsp:sp>
    <dsp:sp modelId="{A095B241-9C09-4DF9-A818-F5A7354B4583}">
      <dsp:nvSpPr>
        <dsp:cNvPr id="0" name=""/>
        <dsp:cNvSpPr/>
      </dsp:nvSpPr>
      <dsp:spPr>
        <a:xfrm>
          <a:off x="0" y="2409279"/>
          <a:ext cx="4811268" cy="528866"/>
        </a:xfrm>
        <a:prstGeom prst="roundRect">
          <a:avLst>
            <a:gd name="adj" fmla="val 10000"/>
          </a:avLst>
        </a:prstGeom>
        <a:solidFill>
          <a:srgbClr val="37609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>
              <a:solidFill>
                <a:sysClr val="window" lastClr="FFFFFF"/>
              </a:solidFill>
              <a:latin typeface="Calibri"/>
              <a:ea typeface="宋体"/>
              <a:cs typeface="+mn-cs"/>
            </a:rPr>
            <a:t>Web Service Selection</a:t>
          </a:r>
          <a:endParaRPr lang="zh-CN" altLang="en-US" sz="2000" kern="1200" dirty="0">
            <a:solidFill>
              <a:sysClr val="window" lastClr="FFFFFF"/>
            </a:solidFill>
            <a:latin typeface="Calibri"/>
            <a:ea typeface="宋体"/>
            <a:cs typeface="+mn-cs"/>
          </a:endParaRPr>
        </a:p>
      </dsp:txBody>
      <dsp:txXfrm>
        <a:off x="15490" y="2424769"/>
        <a:ext cx="4077241" cy="497886"/>
      </dsp:txXfrm>
    </dsp:sp>
    <dsp:sp modelId="{87845C78-7022-4954-9CDC-95A9E2113E00}">
      <dsp:nvSpPr>
        <dsp:cNvPr id="0" name=""/>
        <dsp:cNvSpPr/>
      </dsp:nvSpPr>
      <dsp:spPr>
        <a:xfrm>
          <a:off x="4343399" y="386366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4420746" y="386366"/>
        <a:ext cx="189069" cy="258682"/>
      </dsp:txXfrm>
    </dsp:sp>
    <dsp:sp modelId="{945B4264-FCD9-4A8D-BCE7-BE4273AA9F57}">
      <dsp:nvSpPr>
        <dsp:cNvPr id="0" name=""/>
        <dsp:cNvSpPr/>
      </dsp:nvSpPr>
      <dsp:spPr>
        <a:xfrm>
          <a:off x="4343402" y="988686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4420749" y="988686"/>
        <a:ext cx="189069" cy="258682"/>
      </dsp:txXfrm>
    </dsp:sp>
    <dsp:sp modelId="{20EE9C64-DEFF-4859-8A13-FF47CA3DA168}">
      <dsp:nvSpPr>
        <dsp:cNvPr id="0" name=""/>
        <dsp:cNvSpPr/>
      </dsp:nvSpPr>
      <dsp:spPr>
        <a:xfrm>
          <a:off x="4343401" y="1582191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4420748" y="1582191"/>
        <a:ext cx="189069" cy="258682"/>
      </dsp:txXfrm>
    </dsp:sp>
    <dsp:sp modelId="{62F8C82F-C782-4981-AF49-EFC4D930D83F}">
      <dsp:nvSpPr>
        <dsp:cNvPr id="0" name=""/>
        <dsp:cNvSpPr/>
      </dsp:nvSpPr>
      <dsp:spPr>
        <a:xfrm>
          <a:off x="4343400" y="2190387"/>
          <a:ext cx="343763" cy="343763"/>
        </a:xfrm>
        <a:prstGeom prst="downArrow">
          <a:avLst>
            <a:gd name="adj1" fmla="val 55000"/>
            <a:gd name="adj2" fmla="val 45000"/>
          </a:avLst>
        </a:prstGeo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宋体"/>
            <a:cs typeface="+mn-cs"/>
          </a:endParaRPr>
        </a:p>
      </dsp:txBody>
      <dsp:txXfrm>
        <a:off x="4420747" y="2190387"/>
        <a:ext cx="189069" cy="25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D530A-975A-4D0A-A896-432595028DA7}" type="datetimeFigureOut">
              <a:rPr lang="zh-CN" altLang="en-US" smtClean="0"/>
              <a:t>2012/7/4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534EA-C8C9-46F5-9EC7-3BB367E7B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82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E65D-E5B2-40FC-B3E7-038F6D39ED78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5ECF-DA7A-4C4E-89CE-A0D48ECF5C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5ECF-DA7A-4C4E-89CE-A0D48ECF5CD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769905" y="1662370"/>
            <a:ext cx="7543800" cy="1828800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4038600"/>
            <a:ext cx="67056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50A81A6B-D75F-4CC2-8193-C9F00FF420FC}" type="datetime1">
              <a:rPr lang="zh-TW" altLang="en-US" smtClean="0"/>
              <a:t>2012/7/4</a:t>
            </a:fld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" name="Text Placeholder 12"/>
          <p:cNvSpPr>
            <a:spLocks noGrp="1"/>
          </p:cNvSpPr>
          <p:nvPr>
            <p:ph idx="10"/>
          </p:nvPr>
        </p:nvSpPr>
        <p:spPr>
          <a:xfrm>
            <a:off x="385855" y="1124700"/>
            <a:ext cx="8385048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5048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656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95490"/>
            <a:ext cx="9144000" cy="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29485427-FB63-493D-9303-E1964BD7A6F0}" type="datetime1">
              <a:rPr lang="zh-TW" altLang="en-US" smtClean="0"/>
              <a:t>2012/7/4</a:t>
            </a:fld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0640" y="1047890"/>
            <a:ext cx="8641125" cy="2496325"/>
          </a:xfrm>
          <a:prstGeom prst="rect">
            <a:avLst/>
          </a:prstGeom>
          <a:solidFill>
            <a:srgbClr val="B95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665" y="1201510"/>
            <a:ext cx="8333885" cy="207387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  <a:latin typeface="Corbel" pitchFamily="34" charset="0"/>
                <a:cs typeface="Calibri" pitchFamily="34" charset="0"/>
              </a:rPr>
              <a:t>WSP</a:t>
            </a:r>
            <a:r>
              <a:rPr lang="en-US" sz="40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: A Network Coordinate based </a:t>
            </a:r>
            <a:r>
              <a:rPr lang="en-US" sz="4000" dirty="0">
                <a:solidFill>
                  <a:srgbClr val="FFFF00"/>
                </a:solidFill>
                <a:latin typeface="Corbel" pitchFamily="34" charset="0"/>
                <a:cs typeface="Calibri" pitchFamily="34" charset="0"/>
              </a:rPr>
              <a:t>W</a:t>
            </a:r>
            <a:r>
              <a:rPr lang="en-US" sz="40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eb </a:t>
            </a:r>
            <a:r>
              <a:rPr lang="en-US" sz="4000" dirty="0">
                <a:solidFill>
                  <a:srgbClr val="FFFF00"/>
                </a:solidFill>
                <a:latin typeface="Corbel" pitchFamily="34" charset="0"/>
                <a:cs typeface="Calibri" pitchFamily="34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ervice </a:t>
            </a:r>
            <a:r>
              <a:rPr lang="en-US" sz="4000" dirty="0">
                <a:solidFill>
                  <a:srgbClr val="FFFF00"/>
                </a:solidFill>
                <a:latin typeface="Corbel" pitchFamily="34" charset="0"/>
                <a:cs typeface="Calibri" pitchFamily="34" charset="0"/>
              </a:rPr>
              <a:t>P</a:t>
            </a:r>
            <a:r>
              <a:rPr lang="en-US" sz="40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ositioning Framework for Response Time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41" y="3774645"/>
            <a:ext cx="8564314" cy="1761140"/>
          </a:xfrm>
        </p:spPr>
        <p:txBody>
          <a:bodyPr>
            <a:no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Jieming</a:t>
            </a:r>
            <a:r>
              <a:rPr lang="en-US" altLang="zh-CN" sz="3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Zhu</a:t>
            </a:r>
            <a:r>
              <a:rPr lang="en-US" altLang="zh-CN" sz="3000" b="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, Yu Kang, </a:t>
            </a:r>
            <a:r>
              <a:rPr lang="en-US" altLang="zh-CN" sz="3000" b="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Zibin</a:t>
            </a:r>
            <a:r>
              <a:rPr lang="en-US" altLang="zh-CN" sz="3000" b="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en-US" altLang="zh-CN" sz="3000" b="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Zheng</a:t>
            </a:r>
            <a:r>
              <a:rPr lang="en-US" altLang="zh-CN" sz="3000" b="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and Michael R. </a:t>
            </a:r>
            <a:r>
              <a:rPr lang="en-US" altLang="zh-CN" sz="3000" b="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Lyu</a:t>
            </a:r>
            <a:endParaRPr lang="en-US" altLang="zh-CN" sz="3000" b="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  <a:p>
            <a:r>
              <a:rPr lang="en-US" sz="3000" b="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The Chinese University of Hong </a:t>
            </a:r>
            <a:r>
              <a:rPr lang="en-US" sz="3000" b="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Kong</a:t>
            </a:r>
            <a:endParaRPr lang="en-US" sz="3000" b="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pic>
        <p:nvPicPr>
          <p:cNvPr id="1026" name="Picture 2" descr="http://conferences.computer.org/icws/2012/images/link/IC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09" y="5845440"/>
            <a:ext cx="823046" cy="8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个人\照片\CUHK图片\校徽\Logo\logo_4c_jpg_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0" y="5845440"/>
            <a:ext cx="1036935" cy="8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58990" y="5963730"/>
            <a:ext cx="34849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ICWS 2012, Honolulu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00"/>
    </mc:Choice>
    <mc:Fallback xmlns="">
      <p:transition spd="slow" advTm="113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Network Coordinate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607575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Network coordinate: </a:t>
            </a:r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take some measurements to predict the major unknown values (e.g., RTT)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latin typeface="Corbel" pitchFamily="34" charset="0"/>
              </a:rPr>
              <a:t>GNP: </a:t>
            </a:r>
            <a:r>
              <a:rPr lang="en-US" altLang="zh-CN" sz="2400" dirty="0" smtClean="0">
                <a:latin typeface="Corbel" pitchFamily="34" charset="0"/>
              </a:rPr>
              <a:t>embed </a:t>
            </a:r>
            <a:r>
              <a:rPr lang="en-US" altLang="zh-CN" sz="2400" dirty="0">
                <a:latin typeface="Corbel" pitchFamily="34" charset="0"/>
              </a:rPr>
              <a:t>the Internet hosts into a high dimensional Euclidean </a:t>
            </a:r>
            <a:r>
              <a:rPr lang="en-US" altLang="zh-CN" sz="2400" dirty="0" smtClean="0">
                <a:latin typeface="Corbel" pitchFamily="34" charset="0"/>
              </a:rPr>
              <a:t>space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400" dirty="0">
              <a:latin typeface="Corbel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sz="2400" dirty="0" smtClean="0">
              <a:latin typeface="Corbel" pitchFamily="34" charset="0"/>
            </a:endParaRPr>
          </a:p>
          <a:p>
            <a:pPr marL="365760" lvl="1" indent="0">
              <a:lnSpc>
                <a:spcPct val="90000"/>
              </a:lnSpc>
              <a:buNone/>
              <a:defRPr/>
            </a:pPr>
            <a:endParaRPr lang="en-US" altLang="zh-CN" sz="2400" dirty="0" smtClean="0">
              <a:latin typeface="Corbel" pitchFamily="34" charset="0"/>
            </a:endParaRPr>
          </a:p>
          <a:p>
            <a:pPr lvl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altLang="zh-CN" sz="2400" dirty="0">
                <a:latin typeface="Corbel" pitchFamily="34" charset="0"/>
              </a:rPr>
              <a:t>A Prototype of Network Coordinate System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400" dirty="0" smtClean="0">
              <a:latin typeface="Corbel" pitchFamily="34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700" dirty="0" smtClean="0">
              <a:solidFill>
                <a:srgbClr val="FF0000"/>
              </a:solidFill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97" y="3505810"/>
            <a:ext cx="322897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97" y="2814520"/>
            <a:ext cx="4503738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22597" y="2828807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Landmark Operation:</a:t>
            </a:r>
            <a:endParaRPr lang="zh-CN" altLang="en-US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310" y="3513748"/>
            <a:ext cx="2819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Ordinary Host Operation:</a:t>
            </a:r>
            <a:endParaRPr lang="zh-CN" altLang="en-US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870972" y="3152657"/>
            <a:ext cx="352425" cy="20955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1497" y="3257432"/>
            <a:ext cx="1501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Sum of error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853510" y="3514608"/>
            <a:ext cx="369887" cy="14287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50" y="4657960"/>
            <a:ext cx="4969860" cy="1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7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Limitations</a:t>
            </a:r>
            <a:endParaRPr lang="zh-CN" alt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CF-based </a:t>
            </a:r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 prediction approaches</a:t>
            </a:r>
          </a:p>
          <a:p>
            <a:pPr lvl="1"/>
            <a:r>
              <a:rPr lang="en-US" altLang="zh-CN" sz="2400" dirty="0" smtClean="0">
                <a:latin typeface="Corbel" pitchFamily="34" charset="0"/>
                <a:cs typeface="Arial" pitchFamily="34" charset="0"/>
              </a:rPr>
              <a:t>Suffer </a:t>
            </a:r>
            <a:r>
              <a:rPr lang="en-US" altLang="zh-CN" sz="2400" dirty="0">
                <a:latin typeface="Corbel" pitchFamily="34" charset="0"/>
                <a:cs typeface="Arial" pitchFamily="34" charset="0"/>
              </a:rPr>
              <a:t>from the </a:t>
            </a:r>
            <a:r>
              <a:rPr lang="en-US" altLang="zh-CN" sz="2400" b="1" dirty="0" err="1">
                <a:solidFill>
                  <a:srgbClr val="00B0F0"/>
                </a:solidFill>
                <a:latin typeface="Corbel" pitchFamily="34" charset="0"/>
              </a:rPr>
              <a:t>sparsity</a:t>
            </a: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altLang="zh-CN" sz="2400" dirty="0">
                <a:latin typeface="Corbel" pitchFamily="34" charset="0"/>
                <a:cs typeface="Arial" pitchFamily="34" charset="0"/>
              </a:rPr>
              <a:t>of historical </a:t>
            </a:r>
            <a:r>
              <a:rPr lang="en-US" altLang="zh-CN" sz="2400" dirty="0" err="1">
                <a:latin typeface="Corbel" pitchFamily="34" charset="0"/>
                <a:cs typeface="Arial" pitchFamily="34" charset="0"/>
              </a:rPr>
              <a:t>QoS</a:t>
            </a:r>
            <a:r>
              <a:rPr lang="en-US" altLang="zh-CN" sz="2400" dirty="0">
                <a:latin typeface="Corbe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Corbel" pitchFamily="34" charset="0"/>
                <a:cs typeface="Arial" pitchFamily="34" charset="0"/>
              </a:rPr>
              <a:t>data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</a:rPr>
              <a:t>Cold start problem: </a:t>
            </a:r>
            <a:r>
              <a:rPr lang="en-US" altLang="zh-CN" sz="2400" dirty="0" smtClean="0">
                <a:latin typeface="Corbel" pitchFamily="34" charset="0"/>
                <a:cs typeface="Arial" pitchFamily="34" charset="0"/>
              </a:rPr>
              <a:t>Incapable for handling new user without available historical data</a:t>
            </a:r>
          </a:p>
          <a:p>
            <a:pPr lvl="1"/>
            <a:r>
              <a:rPr lang="en-US" altLang="zh-CN" sz="2400" dirty="0" smtClean="0">
                <a:latin typeface="Corbel" pitchFamily="34" charset="0"/>
                <a:cs typeface="Arial" pitchFamily="34" charset="0"/>
              </a:rPr>
              <a:t>Not applicable for mobile users</a:t>
            </a:r>
          </a:p>
          <a:p>
            <a:pPr>
              <a:lnSpc>
                <a:spcPct val="114000"/>
              </a:lnSpc>
              <a:spcBef>
                <a:spcPts val="1800"/>
              </a:spcBef>
            </a:pP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NC-based </a:t>
            </a:r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approaches</a:t>
            </a:r>
            <a:endParaRPr lang="en-US" altLang="zh-CN" sz="25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zh-CN" sz="2400" dirty="0" smtClean="0">
                <a:latin typeface="Corbel" pitchFamily="34" charset="0"/>
              </a:rPr>
              <a:t>Traditional approaches in P2P scenario</a:t>
            </a:r>
          </a:p>
          <a:p>
            <a:pPr lvl="1"/>
            <a:r>
              <a:rPr lang="en-US" altLang="zh-CN" sz="2400" dirty="0" smtClean="0">
                <a:latin typeface="Corbel" pitchFamily="34" charset="0"/>
              </a:rPr>
              <a:t>Take no advantage of useful historical information</a:t>
            </a:r>
            <a:endParaRPr lang="zh-CN" altLang="en-US" sz="2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WSP: Web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Service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6" cy="5396805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Collaborative filtering (</a:t>
            </a: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CF</a:t>
            </a:r>
            <a:r>
              <a:rPr lang="en-US" altLang="zh-CN" sz="2800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 </a:t>
            </a:r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employs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the available historical </a:t>
            </a:r>
            <a:r>
              <a:rPr lang="en-US" altLang="zh-CN" sz="2800" dirty="0" err="1"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 data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Network </a:t>
            </a:r>
            <a:r>
              <a:rPr lang="en-US" altLang="zh-CN" sz="2800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coordinate (</a:t>
            </a: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NC</a:t>
            </a:r>
            <a:r>
              <a:rPr lang="en-US" altLang="zh-CN" sz="2800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 </a:t>
            </a:r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employs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the reference </a:t>
            </a:r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information of landmarks</a:t>
            </a:r>
            <a:endParaRPr lang="en-US" altLang="zh-CN" sz="28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WSP</a:t>
            </a:r>
            <a:r>
              <a:rPr lang="en-US" altLang="zh-CN" sz="2800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NC-based </a:t>
            </a:r>
            <a:r>
              <a:rPr lang="en-US" altLang="zh-CN" sz="2800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eb </a:t>
            </a:r>
            <a:r>
              <a:rPr lang="en-US" altLang="zh-CN" sz="2800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ervice </a:t>
            </a:r>
            <a:r>
              <a:rPr lang="en-US" altLang="zh-CN" sz="2800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</a:t>
            </a: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ositioning</a:t>
            </a:r>
          </a:p>
          <a:p>
            <a:pPr marL="594360" lvl="2" indent="-320040">
              <a:lnSpc>
                <a:spcPct val="90000"/>
              </a:lnSpc>
              <a:spcBef>
                <a:spcPts val="700"/>
              </a:spcBef>
              <a:buSzPct val="60000"/>
              <a:buFont typeface="Wingdings"/>
              <a:buChar char=""/>
              <a:defRPr/>
            </a:pPr>
            <a:r>
              <a:rPr lang="en-US" altLang="zh-CN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</a:t>
            </a:r>
            <a:r>
              <a:rPr lang="en-US" altLang="zh-CN" sz="24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ombine the advantages of CF and NC to achieve </a:t>
            </a:r>
            <a:r>
              <a:rPr lang="en-US" altLang="zh-CN" sz="2400" dirty="0">
                <a:latin typeface="Arial" pitchFamily="34" charset="0"/>
                <a:ea typeface="SimSun-ExtB" pitchFamily="49" charset="-122"/>
                <a:cs typeface="Arial" pitchFamily="34" charset="0"/>
              </a:rPr>
              <a:t>better performance with more available </a:t>
            </a:r>
            <a:r>
              <a:rPr lang="en-US" altLang="zh-CN" sz="24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information</a:t>
            </a:r>
          </a:p>
          <a:p>
            <a:pPr marL="594360" lvl="2" indent="-320040">
              <a:lnSpc>
                <a:spcPct val="90000"/>
              </a:lnSpc>
              <a:spcBef>
                <a:spcPts val="700"/>
              </a:spcBef>
              <a:buSzPct val="60000"/>
              <a:buFont typeface="Wingdings"/>
              <a:buChar char=""/>
              <a:defRPr/>
            </a:pPr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74359543"/>
              </p:ext>
            </p:extLst>
          </p:nvPr>
        </p:nvGraphicFramePr>
        <p:xfrm>
          <a:off x="3020550" y="4316390"/>
          <a:ext cx="25146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15550" y="4519590"/>
            <a:ext cx="2133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Calibri" pitchFamily="34" charset="0"/>
                <a:ea typeface="ＭＳ Ｐゴシック" charset="-128"/>
                <a:cs typeface="Calibri" pitchFamily="34" charset="0"/>
              </a:rPr>
              <a:t>Sparsity</a:t>
            </a:r>
            <a:r>
              <a:rPr lang="en-US" altLang="zh-C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 problem</a:t>
            </a:r>
            <a:endParaRPr lang="zh-CN" altLang="en-US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955" y="5656490"/>
            <a:ext cx="2210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P2P </a:t>
            </a:r>
            <a:r>
              <a:rPr lang="en-US" altLang="zh-CN" sz="2000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scenario,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latin typeface="Calibri" pitchFamily="34" charset="0"/>
                <a:ea typeface="ＭＳ Ｐゴシック" charset="-128"/>
                <a:cs typeface="Calibri" pitchFamily="34" charset="0"/>
              </a:rPr>
              <a:t>No historical Info involved</a:t>
            </a:r>
            <a:endParaRPr lang="zh-CN" altLang="en-US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1350" y="4976790"/>
            <a:ext cx="2819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Better performance in client-server scenario</a:t>
            </a:r>
            <a:endParaRPr lang="zh-CN" altLang="en-US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Motivation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Related Work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WSP Framework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Offline Coordinates Updating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Online Web Service </a:t>
            </a:r>
            <a:r>
              <a:rPr lang="en-US" dirty="0" smtClean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Selection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WSP-based Response Time Prediction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Landmark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Web Service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Service User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Response Time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Prediction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Microsoft JhengHei" pitchFamily="34" charset="-120"/>
              <a:cs typeface="Calibri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Conclusions </a:t>
            </a: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1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4"/>
    </mc:Choice>
    <mc:Fallback xmlns="">
      <p:transition spd="slow" advTm="2950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WSP Framework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6" cy="5396805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WSP Framework for response time prediction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latin typeface="Corbel" pitchFamily="34" charset="0"/>
                <a:ea typeface="Microsoft JhengHei" pitchFamily="34" charset="-120"/>
                <a:cs typeface="Arial" pitchFamily="34" charset="0"/>
              </a:rPr>
              <a:t>Offline Coordinates </a:t>
            </a: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Updating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>
                <a:latin typeface="Corbel" pitchFamily="34" charset="0"/>
                <a:ea typeface="Microsoft JhengHei" pitchFamily="34" charset="-120"/>
                <a:cs typeface="Arial" pitchFamily="34" charset="0"/>
              </a:rPr>
              <a:t>Online Response Time </a:t>
            </a: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Prediction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  <a:defRPr/>
            </a:pPr>
            <a:endParaRPr lang="en-US" altLang="zh-CN" sz="22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2462800"/>
            <a:ext cx="52641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4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6" cy="5396805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WSP Framework for response time prediction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Offline Coordinates Updating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endParaRPr lang="en-US" altLang="zh-CN" sz="2400" dirty="0" smtClean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  <a:defRPr/>
            </a:pPr>
            <a:endParaRPr lang="en-US" altLang="zh-CN" sz="22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4" name="圓角矩形 6"/>
          <p:cNvSpPr/>
          <p:nvPr/>
        </p:nvSpPr>
        <p:spPr>
          <a:xfrm>
            <a:off x="5839363" y="2200040"/>
            <a:ext cx="3149212" cy="4186145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altLang="zh-CN" sz="2000" dirty="0" smtClean="0">
              <a:solidFill>
                <a:schemeClr val="bg1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rbel" pitchFamily="34" charset="0"/>
              </a:rPr>
              <a:t>a. </a:t>
            </a:r>
            <a:r>
              <a:rPr lang="en-US" altLang="zh-CN" sz="2000" dirty="0">
                <a:solidFill>
                  <a:schemeClr val="bg1"/>
                </a:solidFill>
                <a:latin typeface="Corbel" pitchFamily="34" charset="0"/>
              </a:rPr>
              <a:t>The deployed landmarks measure the network distances between each other</a:t>
            </a:r>
          </a:p>
          <a:p>
            <a:endParaRPr lang="en-US" altLang="zh-CN" sz="2000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rbel" pitchFamily="34" charset="0"/>
              </a:rPr>
              <a:t>b. </a:t>
            </a:r>
            <a:r>
              <a:rPr lang="en-US" altLang="zh-CN" sz="2000" dirty="0">
                <a:solidFill>
                  <a:schemeClr val="bg1"/>
                </a:solidFill>
                <a:latin typeface="Corbel" pitchFamily="34" charset="0"/>
              </a:rPr>
              <a:t>Embed the landmarks into an high-dimensional Euclidean space</a:t>
            </a:r>
          </a:p>
          <a:p>
            <a:endParaRPr lang="en-US" altLang="zh-CN" sz="2000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rbel" pitchFamily="34" charset="0"/>
              </a:rPr>
              <a:t>c. </a:t>
            </a:r>
            <a:r>
              <a:rPr lang="en-US" altLang="zh-CN" sz="2000" dirty="0">
                <a:solidFill>
                  <a:schemeClr val="bg1"/>
                </a:solidFill>
                <a:latin typeface="Corbel" pitchFamily="34" charset="0"/>
              </a:rPr>
              <a:t>Update the landmark coordinates periodically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新細明體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WSP Framework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2462800"/>
            <a:ext cx="52641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流程图: 可选过程 5"/>
          <p:cNvSpPr/>
          <p:nvPr/>
        </p:nvSpPr>
        <p:spPr>
          <a:xfrm>
            <a:off x="577270" y="4177300"/>
            <a:ext cx="2216150" cy="16764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3133145" y="5091700"/>
            <a:ext cx="1101725" cy="609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3133145" y="5872750"/>
            <a:ext cx="2473325" cy="51435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563358" y="5696538"/>
            <a:ext cx="219075" cy="25717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93420" y="5244100"/>
            <a:ext cx="339725" cy="24765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WSP Framework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6" cy="5396805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WSP Framework for response time prediction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Offline Coordinates Updating</a:t>
            </a:r>
          </a:p>
          <a:p>
            <a:pPr marL="365760" lvl="1" indent="0">
              <a:lnSpc>
                <a:spcPct val="110000"/>
              </a:lnSpc>
              <a:buNone/>
              <a:defRPr/>
            </a:pPr>
            <a:endParaRPr lang="en-US" altLang="zh-CN" sz="2400" dirty="0" smtClean="0">
              <a:solidFill>
                <a:srgbClr val="00B0F0"/>
              </a:solidFill>
              <a:latin typeface="Corbel" pitchFamily="34" charset="0"/>
              <a:ea typeface="ＭＳ Ｐゴシック" pitchFamily="34" charset="-128"/>
            </a:endParaRPr>
          </a:p>
          <a:p>
            <a:pPr marL="365760" lvl="1" indent="0">
              <a:lnSpc>
                <a:spcPct val="110000"/>
              </a:lnSpc>
              <a:buNone/>
              <a:defRPr/>
            </a:pPr>
            <a:endParaRPr lang="en-US" altLang="zh-CN" sz="2400" dirty="0" smtClean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  <a:defRPr/>
            </a:pPr>
            <a:endParaRPr lang="en-US" altLang="zh-CN" sz="22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13" name="圓角矩形 6"/>
          <p:cNvSpPr/>
          <p:nvPr/>
        </p:nvSpPr>
        <p:spPr>
          <a:xfrm>
            <a:off x="5839363" y="2200040"/>
            <a:ext cx="3149212" cy="4186145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altLang="zh-CN" sz="2000" dirty="0" smtClean="0">
              <a:solidFill>
                <a:schemeClr val="bg1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d. 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landmarks monitor the available Web services 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with periodical invocations</a:t>
            </a:r>
            <a:endParaRPr lang="en-US" altLang="zh-CN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e. 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Obtain the coordinates of Web services by taking the landmarks 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 references</a:t>
            </a:r>
            <a:endParaRPr lang="en-US" altLang="zh-CN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f. 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Update the coordinates 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 services periodically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新細明體"/>
              <a:cs typeface="Calibri" pitchFamily="34" charset="0"/>
            </a:endParaRPr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2462800"/>
            <a:ext cx="52641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流程图: 可选过程 21"/>
          <p:cNvSpPr/>
          <p:nvPr/>
        </p:nvSpPr>
        <p:spPr>
          <a:xfrm>
            <a:off x="3133145" y="5091700"/>
            <a:ext cx="1101725" cy="609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605845" y="2500900"/>
            <a:ext cx="2527300" cy="14859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3133145" y="5872750"/>
            <a:ext cx="2473325" cy="51435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1291645" y="3977275"/>
            <a:ext cx="257175" cy="4572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3555420" y="5625100"/>
            <a:ext cx="257175" cy="33337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566533" y="5710825"/>
            <a:ext cx="217487" cy="25717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2675945" y="5244100"/>
            <a:ext cx="457200" cy="24765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4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WSP Framework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6" cy="5396805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WSP Framework for response time prediction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Offline Coordinates Updating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Online Response Time Prediction</a:t>
            </a:r>
          </a:p>
          <a:p>
            <a:pPr lvl="1">
              <a:lnSpc>
                <a:spcPct val="110000"/>
              </a:lnSpc>
              <a:defRPr/>
            </a:pPr>
            <a:endParaRPr lang="en-US" altLang="zh-CN" sz="2400" dirty="0" smtClean="0">
              <a:solidFill>
                <a:srgbClr val="00B0F0"/>
              </a:solidFill>
              <a:latin typeface="Corbel" pitchFamily="34" charset="0"/>
              <a:ea typeface="ＭＳ Ｐゴシック" pitchFamily="34" charset="-128"/>
            </a:endParaRPr>
          </a:p>
          <a:p>
            <a:pPr marL="365760" lvl="1" indent="0">
              <a:lnSpc>
                <a:spcPct val="110000"/>
              </a:lnSpc>
              <a:buNone/>
              <a:defRPr/>
            </a:pPr>
            <a:endParaRPr lang="en-US" altLang="zh-CN" sz="2400" dirty="0" smtClean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  <a:defRPr/>
            </a:pPr>
            <a:endParaRPr lang="en-US" altLang="zh-CN" sz="22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13" name="圓角矩形 6"/>
          <p:cNvSpPr/>
          <p:nvPr/>
        </p:nvSpPr>
        <p:spPr>
          <a:xfrm>
            <a:off x="5839363" y="2200040"/>
            <a:ext cx="3149212" cy="4186145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altLang="zh-CN" sz="2000" dirty="0" smtClean="0">
              <a:solidFill>
                <a:schemeClr val="bg1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lvl="0"/>
            <a:r>
              <a:rPr lang="en-US" altLang="zh-TW" sz="2000" b="1" kern="0" dirty="0">
                <a:solidFill>
                  <a:srgbClr val="FF0000"/>
                </a:solidFill>
                <a:latin typeface="Corbel" pitchFamily="34" charset="0"/>
                <a:ea typeface="新細明體"/>
                <a:cs typeface="Calibri" pitchFamily="34" charset="0"/>
              </a:rPr>
              <a:t>a. 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  <a:cs typeface="Calibri" pitchFamily="34" charset="0"/>
              </a:rPr>
              <a:t>When a service </a:t>
            </a:r>
            <a:r>
              <a:rPr lang="en-US" altLang="zh-TW" sz="2000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  <a:cs typeface="Calibri" pitchFamily="34" charset="0"/>
              </a:rPr>
              <a:t>user requests 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  <a:cs typeface="Calibri" pitchFamily="34" charset="0"/>
              </a:rPr>
              <a:t>for a Web service invocation, it first measures the network distances to the landmarks</a:t>
            </a:r>
          </a:p>
          <a:p>
            <a:pPr lvl="0"/>
            <a:endParaRPr lang="en-US" altLang="zh-TW" sz="2000" kern="0" dirty="0">
              <a:solidFill>
                <a:sysClr val="window" lastClr="FFFFFF"/>
              </a:solidFill>
              <a:latin typeface="Corbel" pitchFamily="34" charset="0"/>
              <a:ea typeface="新細明體"/>
              <a:cs typeface="Calibri" pitchFamily="34" charset="0"/>
            </a:endParaRPr>
          </a:p>
          <a:p>
            <a:pPr lvl="0"/>
            <a:r>
              <a:rPr lang="en-US" altLang="zh-TW" sz="2000" b="1" kern="0" dirty="0">
                <a:solidFill>
                  <a:srgbClr val="FF0000"/>
                </a:solidFill>
                <a:latin typeface="Corbel" pitchFamily="34" charset="0"/>
                <a:ea typeface="新細明體"/>
                <a:cs typeface="Calibri" pitchFamily="34" charset="0"/>
              </a:rPr>
              <a:t>b. 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  <a:cs typeface="Calibri" pitchFamily="34" charset="0"/>
              </a:rPr>
              <a:t>The results are sent to a central node to compute the user’s coordinate, combining with the historical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ea typeface="新細明體"/>
              <a:cs typeface="Calibri" pitchFamily="34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2462800"/>
            <a:ext cx="52641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流程图: 可选过程 28"/>
          <p:cNvSpPr/>
          <p:nvPr/>
        </p:nvSpPr>
        <p:spPr>
          <a:xfrm>
            <a:off x="3133145" y="5091700"/>
            <a:ext cx="1101725" cy="609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3555420" y="5672725"/>
            <a:ext cx="257175" cy="21907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 rot="20343745">
            <a:off x="2617208" y="4020138"/>
            <a:ext cx="1331912" cy="1524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549070" y="4901200"/>
            <a:ext cx="196850" cy="1905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2675945" y="5244100"/>
            <a:ext cx="457200" cy="24765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645980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WSP Framework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0999" y="1143000"/>
            <a:ext cx="8453956" cy="5396805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zh-CN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WSP Framework for response time prediction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Offline Coordinates Updating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b="1" dirty="0" smtClean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Online Response Time Prediction</a:t>
            </a:r>
          </a:p>
          <a:p>
            <a:pPr lvl="1">
              <a:lnSpc>
                <a:spcPct val="110000"/>
              </a:lnSpc>
              <a:defRPr/>
            </a:pPr>
            <a:endParaRPr lang="en-US" altLang="zh-CN" sz="2400" dirty="0" smtClean="0">
              <a:solidFill>
                <a:srgbClr val="00B0F0"/>
              </a:solidFill>
              <a:latin typeface="Corbel" pitchFamily="34" charset="0"/>
              <a:ea typeface="ＭＳ Ｐゴシック" pitchFamily="34" charset="-128"/>
            </a:endParaRPr>
          </a:p>
          <a:p>
            <a:pPr marL="365760" lvl="1" indent="0">
              <a:lnSpc>
                <a:spcPct val="110000"/>
              </a:lnSpc>
              <a:buNone/>
              <a:defRPr/>
            </a:pPr>
            <a:endParaRPr lang="en-US" altLang="zh-CN" sz="2400" dirty="0" smtClean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  <a:defRPr/>
            </a:pPr>
            <a:endParaRPr lang="en-US" altLang="zh-CN" sz="22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13" name="圓角矩形 6"/>
          <p:cNvSpPr/>
          <p:nvPr/>
        </p:nvSpPr>
        <p:spPr>
          <a:xfrm>
            <a:off x="5839363" y="2200040"/>
            <a:ext cx="3149212" cy="4186145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en-US" altLang="zh-CN" sz="2000" dirty="0" smtClean="0">
              <a:solidFill>
                <a:schemeClr val="bg1"/>
              </a:solidFill>
              <a:latin typeface="Corbel" pitchFamily="34" charset="0"/>
              <a:ea typeface="ＭＳ Ｐゴシック" pitchFamily="34" charset="-128"/>
              <a:cs typeface="Calibri" pitchFamily="34" charset="0"/>
            </a:endParaRPr>
          </a:p>
          <a:p>
            <a:pPr lvl="0"/>
            <a:r>
              <a:rPr lang="en-US" altLang="zh-TW" sz="2000" b="1" kern="0" dirty="0">
                <a:solidFill>
                  <a:srgbClr val="FF0000"/>
                </a:solidFill>
                <a:latin typeface="Corbel" pitchFamily="34" charset="0"/>
                <a:ea typeface="新細明體"/>
                <a:cs typeface="Calibri" pitchFamily="34" charset="0"/>
              </a:rPr>
              <a:t>c. </a:t>
            </a:r>
            <a:r>
              <a:rPr lang="en-US" altLang="zh-TW" sz="2000" kern="0" dirty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Predict the response times by computing the corresponding Euclidean distances </a:t>
            </a:r>
          </a:p>
          <a:p>
            <a:pPr lvl="0">
              <a:lnSpc>
                <a:spcPct val="50000"/>
              </a:lnSpc>
            </a:pPr>
            <a:r>
              <a:rPr lang="en-US" altLang="zh-TW" sz="2000" kern="0" dirty="0" smtClean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 </a:t>
            </a:r>
            <a:endParaRPr lang="en-US" altLang="zh-TW" sz="2000" kern="0" dirty="0">
              <a:solidFill>
                <a:schemeClr val="bg1"/>
              </a:solidFill>
              <a:latin typeface="Corbel" pitchFamily="34" charset="0"/>
              <a:ea typeface="新細明體"/>
              <a:cs typeface="Calibri" pitchFamily="34" charset="0"/>
            </a:endParaRPr>
          </a:p>
          <a:p>
            <a:pPr lvl="0"/>
            <a:r>
              <a:rPr lang="en-US" altLang="zh-TW" sz="2000" b="1" kern="0" dirty="0">
                <a:solidFill>
                  <a:srgbClr val="FF0000"/>
                </a:solidFill>
                <a:latin typeface="Corbel" pitchFamily="34" charset="0"/>
                <a:ea typeface="新細明體"/>
                <a:cs typeface="Calibri" pitchFamily="34" charset="0"/>
              </a:rPr>
              <a:t>d. </a:t>
            </a:r>
            <a:r>
              <a:rPr lang="en-US" altLang="zh-TW" sz="2000" kern="0" dirty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Optimal Web service is selected for the user</a:t>
            </a:r>
          </a:p>
          <a:p>
            <a:pPr lvl="0">
              <a:lnSpc>
                <a:spcPct val="50000"/>
              </a:lnSpc>
            </a:pPr>
            <a:endParaRPr lang="en-US" altLang="zh-TW" sz="2000" kern="0" dirty="0">
              <a:solidFill>
                <a:schemeClr val="bg1"/>
              </a:solidFill>
              <a:latin typeface="Corbel" pitchFamily="34" charset="0"/>
              <a:ea typeface="新細明體"/>
              <a:cs typeface="Calibri" pitchFamily="34" charset="0"/>
            </a:endParaRPr>
          </a:p>
          <a:p>
            <a:pPr lvl="0"/>
            <a:r>
              <a:rPr lang="en-US" altLang="zh-TW" sz="2000" b="1" kern="0" dirty="0">
                <a:solidFill>
                  <a:srgbClr val="FF0000"/>
                </a:solidFill>
                <a:latin typeface="Corbel" pitchFamily="34" charset="0"/>
                <a:ea typeface="新細明體"/>
                <a:cs typeface="Calibri" pitchFamily="34" charset="0"/>
              </a:rPr>
              <a:t>e. </a:t>
            </a:r>
            <a:r>
              <a:rPr lang="en-US" altLang="zh-TW" sz="2000" kern="0" dirty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The user invokes the selected Web service for </a:t>
            </a:r>
            <a:r>
              <a:rPr lang="en-US" altLang="zh-TW" sz="2000" kern="0" dirty="0" smtClean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application</a:t>
            </a:r>
          </a:p>
          <a:p>
            <a:pPr lvl="0">
              <a:lnSpc>
                <a:spcPct val="50000"/>
              </a:lnSpc>
            </a:pPr>
            <a:endParaRPr lang="en-US" altLang="zh-TW" sz="2000" kern="0" dirty="0">
              <a:solidFill>
                <a:schemeClr val="bg1"/>
              </a:solidFill>
              <a:latin typeface="Corbel" pitchFamily="34" charset="0"/>
              <a:ea typeface="新細明體"/>
              <a:cs typeface="Calibri" pitchFamily="34" charset="0"/>
            </a:endParaRPr>
          </a:p>
          <a:p>
            <a:pPr lvl="0"/>
            <a:r>
              <a:rPr lang="en-US" altLang="zh-TW" sz="2000" b="1" kern="0" dirty="0">
                <a:solidFill>
                  <a:srgbClr val="FF0000"/>
                </a:solidFill>
                <a:latin typeface="Corbel" pitchFamily="34" charset="0"/>
                <a:ea typeface="新細明體"/>
                <a:cs typeface="Calibri" pitchFamily="34" charset="0"/>
              </a:rPr>
              <a:t>f. </a:t>
            </a:r>
            <a:r>
              <a:rPr lang="en-US" altLang="zh-TW" sz="2000" kern="0" dirty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Update the </a:t>
            </a:r>
            <a:r>
              <a:rPr lang="en-US" altLang="zh-TW" sz="2000" kern="0" dirty="0" smtClean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response </a:t>
            </a:r>
            <a:r>
              <a:rPr lang="en-US" altLang="zh-TW" sz="2000" kern="0" dirty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time to </a:t>
            </a:r>
            <a:r>
              <a:rPr lang="en-US" altLang="zh-TW" sz="2000" kern="0" dirty="0" smtClean="0">
                <a:solidFill>
                  <a:schemeClr val="bg1"/>
                </a:solidFill>
                <a:latin typeface="Corbel" pitchFamily="34" charset="0"/>
                <a:ea typeface="新細明體"/>
                <a:cs typeface="Calibri" pitchFamily="34" charset="0"/>
              </a:rPr>
              <a:t>the database </a:t>
            </a:r>
            <a:endParaRPr lang="en-US" altLang="zh-TW" sz="2000" kern="0" dirty="0">
              <a:solidFill>
                <a:schemeClr val="bg1"/>
              </a:solidFill>
              <a:latin typeface="Corbel" pitchFamily="34" charset="0"/>
              <a:ea typeface="新細明體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新細明體"/>
              <a:cs typeface="Calibri" pitchFamily="34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2462800"/>
            <a:ext cx="52641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流程图: 可选过程 34"/>
          <p:cNvSpPr/>
          <p:nvPr/>
        </p:nvSpPr>
        <p:spPr>
          <a:xfrm>
            <a:off x="3133145" y="5091700"/>
            <a:ext cx="1101725" cy="609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流程图: 可选过程 35"/>
          <p:cNvSpPr/>
          <p:nvPr/>
        </p:nvSpPr>
        <p:spPr>
          <a:xfrm>
            <a:off x="605845" y="2500900"/>
            <a:ext cx="2527300" cy="14859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3555420" y="5672725"/>
            <a:ext cx="257175" cy="21907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 rot="20343745">
            <a:off x="2617208" y="4020138"/>
            <a:ext cx="1331912" cy="1524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549070" y="4901200"/>
            <a:ext cx="196850" cy="1905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675945" y="5244100"/>
            <a:ext cx="457200" cy="24765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流程图: 可选过程 40"/>
          <p:cNvSpPr/>
          <p:nvPr/>
        </p:nvSpPr>
        <p:spPr>
          <a:xfrm>
            <a:off x="4504745" y="5063125"/>
            <a:ext cx="1101725" cy="609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4234870" y="5291725"/>
            <a:ext cx="228600" cy="1524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流程图: 可选过程 42"/>
          <p:cNvSpPr/>
          <p:nvPr/>
        </p:nvSpPr>
        <p:spPr>
          <a:xfrm>
            <a:off x="4485695" y="4253500"/>
            <a:ext cx="1101725" cy="609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4920670" y="5672725"/>
            <a:ext cx="228600" cy="20002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上箭头 44"/>
          <p:cNvSpPr/>
          <p:nvPr/>
        </p:nvSpPr>
        <p:spPr>
          <a:xfrm>
            <a:off x="4977820" y="3913775"/>
            <a:ext cx="134938" cy="366713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4949245" y="4863100"/>
            <a:ext cx="133350" cy="20002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3133145" y="3151775"/>
            <a:ext cx="720725" cy="18415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左箭头 47"/>
          <p:cNvSpPr/>
          <p:nvPr/>
        </p:nvSpPr>
        <p:spPr>
          <a:xfrm rot="18127749">
            <a:off x="3553040" y="4055856"/>
            <a:ext cx="512762" cy="142875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Motivation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Related Work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WSP Framework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Offline Coordinates Updating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Online Web Service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Selection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WSP-based Response Time Prediction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Landmark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Web Service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Service User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Response Time </a:t>
            </a:r>
            <a:r>
              <a:rPr lang="en-US" dirty="0" smtClean="0">
                <a:latin typeface="Calibri" pitchFamily="34" charset="0"/>
                <a:ea typeface="Microsoft JhengHei" pitchFamily="34" charset="-120"/>
                <a:cs typeface="Calibri" pitchFamily="34" charset="0"/>
              </a:rPr>
              <a:t>Prediction</a:t>
            </a:r>
            <a:endParaRPr lang="en-US" dirty="0">
              <a:latin typeface="Calibri" pitchFamily="34" charset="0"/>
              <a:ea typeface="Microsoft JhengHei" pitchFamily="34" charset="-120"/>
              <a:cs typeface="Calibri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Conclusions </a:t>
            </a: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1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4"/>
    </mc:Choice>
    <mc:Fallback xmlns="">
      <p:transition spd="slow" advTm="295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Motivation</a:t>
            </a:r>
          </a:p>
          <a:p>
            <a:pPr>
              <a:lnSpc>
                <a:spcPct val="125000"/>
              </a:lnSpc>
            </a:pP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Related Work</a:t>
            </a:r>
          </a:p>
          <a:p>
            <a:pPr>
              <a:lnSpc>
                <a:spcPct val="125000"/>
              </a:lnSpc>
            </a:pP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WSP Framework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WSP-based </a:t>
            </a: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Response Time Prediction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Conclusions </a:t>
            </a:r>
            <a:r>
              <a:rPr lang="en-US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8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4"/>
    </mc:Choice>
    <mc:Fallback xmlns="">
      <p:transition spd="slow" advTm="2950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Response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Time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Algorithm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Overview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48658191"/>
              </p:ext>
            </p:extLst>
          </p:nvPr>
        </p:nvGraphicFramePr>
        <p:xfrm>
          <a:off x="914400" y="2091054"/>
          <a:ext cx="6248400" cy="293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右大括号 12"/>
          <p:cNvSpPr/>
          <p:nvPr/>
        </p:nvSpPr>
        <p:spPr>
          <a:xfrm>
            <a:off x="5791200" y="2219325"/>
            <a:ext cx="152400" cy="828675"/>
          </a:xfrm>
          <a:prstGeom prst="righ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2286000"/>
            <a:ext cx="2362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orbel" pitchFamily="34" charset="0"/>
                <a:ea typeface="ＭＳ Ｐゴシック" charset="-128"/>
              </a:rPr>
              <a:t>Offline Coordinates Updating</a:t>
            </a:r>
            <a:endParaRPr lang="zh-CN" altLang="en-US" sz="2000" dirty="0">
              <a:latin typeface="Corbel" pitchFamily="34" charset="0"/>
              <a:ea typeface="ＭＳ Ｐゴシック" charset="-128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791200" y="3505200"/>
            <a:ext cx="146050" cy="1295400"/>
          </a:xfrm>
          <a:prstGeom prst="righ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800" y="3798888"/>
            <a:ext cx="2362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orbel" pitchFamily="34" charset="0"/>
                <a:ea typeface="ＭＳ Ｐゴシック" charset="-128"/>
              </a:rPr>
              <a:t>Online Web Service Selection</a:t>
            </a:r>
            <a:endParaRPr lang="zh-CN" altLang="en-US" sz="2000" dirty="0">
              <a:latin typeface="Corbe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Response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Time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Landmark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Coordinate Computation</a:t>
            </a: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55" y="3796605"/>
            <a:ext cx="44577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30" y="2394843"/>
            <a:ext cx="310515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55" y="4968180"/>
            <a:ext cx="35242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5988080" y="2120205"/>
            <a:ext cx="152400" cy="27463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0479" y="1700775"/>
            <a:ext cx="254085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Distance Matrix between n landmarks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880" y="5215830"/>
            <a:ext cx="952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alibri" pitchFamily="34" charset="0"/>
                <a:ea typeface="ＭＳ Ｐゴシック" charset="-128"/>
                <a:cs typeface="Calibri" pitchFamily="34" charset="0"/>
              </a:rPr>
              <a:t>where</a:t>
            </a:r>
            <a:endParaRPr lang="zh-CN" altLang="en-US" sz="2000" dirty="0"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78480" y="4366518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911880" y="4025205"/>
            <a:ext cx="381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92880" y="3720405"/>
            <a:ext cx="20574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Squared </a:t>
            </a: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sum of prediction error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87930" y="4671318"/>
            <a:ext cx="381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9880" y="4495105"/>
            <a:ext cx="22669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Regularization term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8480" y="5282505"/>
            <a:ext cx="2438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Euclidean distance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997480" y="5466655"/>
            <a:ext cx="381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0" y="1815405"/>
            <a:ext cx="41243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577880" y="1824930"/>
            <a:ext cx="16811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6715" y="3851455"/>
            <a:ext cx="1958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Book Antiqua" pitchFamily="18" charset="0"/>
                <a:ea typeface="Cambria Math" pitchFamily="18" charset="0"/>
              </a:rPr>
              <a:t>Min</a:t>
            </a:r>
            <a:endParaRPr lang="zh-CN" altLang="en-US" sz="2000" b="1" i="1" dirty="0">
              <a:solidFill>
                <a:srgbClr val="FF0000"/>
              </a:solidFill>
              <a:latin typeface="Book Antiqua" pitchFamily="18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405" y="5831780"/>
            <a:ext cx="79914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Simplex Downhill Algorithm</a:t>
            </a:r>
            <a:r>
              <a:rPr lang="en-US" altLang="zh-CN" sz="2000" dirty="0">
                <a:latin typeface="Corbel" pitchFamily="34" charset="0"/>
                <a:ea typeface="ＭＳ Ｐゴシック" charset="-128"/>
              </a:rPr>
              <a:t>: to solve the multi-dimensional global minimization problem</a:t>
            </a:r>
            <a:endParaRPr lang="zh-CN" altLang="en-US" sz="2000" dirty="0">
              <a:latin typeface="Corbel" pitchFamily="34" charset="0"/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1280" y="1815405"/>
            <a:ext cx="1447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Landmarks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5" grpId="0"/>
      <p:bldP spid="26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Response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Time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Web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Service Coordinate Computation</a:t>
            </a: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3" y="2659102"/>
            <a:ext cx="33861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" y="1973302"/>
            <a:ext cx="4143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654690" y="1897102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5836290" y="2308265"/>
            <a:ext cx="228600" cy="27463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64890" y="1865365"/>
            <a:ext cx="280847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B0F0"/>
                </a:solidFill>
                <a:latin typeface="Corbel" pitchFamily="34" charset="0"/>
                <a:ea typeface="ＭＳ Ｐゴシック" charset="-128"/>
                <a:cs typeface="Calibri" pitchFamily="34" charset="0"/>
              </a:rPr>
              <a:t>Distance </a:t>
            </a:r>
            <a:r>
              <a:rPr lang="en-US" altLang="zh-CN" dirty="0" smtClean="0">
                <a:solidFill>
                  <a:srgbClr val="00B0F0"/>
                </a:solidFill>
                <a:latin typeface="Corbel" pitchFamily="34" charset="0"/>
                <a:ea typeface="ＭＳ Ｐゴシック" charset="-128"/>
                <a:cs typeface="Calibri" pitchFamily="34" charset="0"/>
              </a:rPr>
              <a:t>matrix </a:t>
            </a:r>
            <a:r>
              <a:rPr lang="en-US" altLang="zh-CN" dirty="0">
                <a:solidFill>
                  <a:srgbClr val="00B0F0"/>
                </a:solidFill>
                <a:latin typeface="Corbel" pitchFamily="34" charset="0"/>
                <a:ea typeface="ＭＳ Ｐゴシック" charset="-128"/>
                <a:cs typeface="Calibri" pitchFamily="34" charset="0"/>
              </a:rPr>
              <a:t>between </a:t>
            </a:r>
            <a:r>
              <a:rPr lang="en-US" altLang="zh-CN" i="1" dirty="0">
                <a:solidFill>
                  <a:srgbClr val="00B0F0"/>
                </a:solidFill>
                <a:latin typeface="Book Antiqua" pitchFamily="18" charset="0"/>
                <a:ea typeface="ＭＳ Ｐゴシック" charset="-128"/>
                <a:cs typeface="Calibri" pitchFamily="34" charset="0"/>
              </a:rPr>
              <a:t>n</a:t>
            </a:r>
            <a:r>
              <a:rPr lang="en-US" altLang="zh-CN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rbel" pitchFamily="34" charset="0"/>
                <a:ea typeface="ＭＳ Ｐゴシック" charset="-128"/>
                <a:cs typeface="Calibri" pitchFamily="34" charset="0"/>
              </a:rPr>
              <a:t>landmarks and </a:t>
            </a:r>
            <a:r>
              <a:rPr lang="en-US" altLang="zh-CN" i="1" dirty="0">
                <a:solidFill>
                  <a:srgbClr val="00B0F0"/>
                </a:solidFill>
                <a:latin typeface="Corbel" pitchFamily="34" charset="0"/>
                <a:ea typeface="ＭＳ Ｐゴシック" charset="-128"/>
                <a:cs typeface="Calibri" pitchFamily="34" charset="0"/>
              </a:rPr>
              <a:t>w</a:t>
            </a:r>
            <a:r>
              <a:rPr lang="en-US" altLang="zh-CN" dirty="0">
                <a:solidFill>
                  <a:srgbClr val="00B0F0"/>
                </a:solidFill>
                <a:latin typeface="Corbel" pitchFamily="34" charset="0"/>
                <a:ea typeface="ＭＳ Ｐゴシック" charset="-128"/>
                <a:cs typeface="Calibri" pitchFamily="34" charset="0"/>
              </a:rPr>
              <a:t> Web service hosts</a:t>
            </a:r>
            <a:endParaRPr lang="zh-CN" altLang="en-US" dirty="0">
              <a:solidFill>
                <a:srgbClr val="00B0F0"/>
              </a:solidFill>
              <a:latin typeface="Corbel" pitchFamily="34" charset="0"/>
              <a:ea typeface="ＭＳ Ｐゴシック" charset="-128"/>
              <a:cs typeface="Calibri" pitchFamily="34" charset="0"/>
            </a:endParaRP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90" y="3916402"/>
            <a:ext cx="4648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97590" y="3971965"/>
            <a:ext cx="952500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ＭＳ Ｐゴシック" charset="-128"/>
              </a:rPr>
              <a:t>Min</a:t>
            </a:r>
            <a:endParaRPr lang="zh-CN" altLang="en-US" sz="2200" b="1" dirty="0">
              <a:solidFill>
                <a:srgbClr val="FF0000"/>
              </a:solidFill>
              <a:latin typeface="+mn-lt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12610" y="4756190"/>
            <a:ext cx="1722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Squared </a:t>
            </a: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Sum of Error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21890" y="4784765"/>
            <a:ext cx="22669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Regularization term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931290" y="4403765"/>
            <a:ext cx="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83890" y="4394240"/>
            <a:ext cx="0" cy="39052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02390" y="1801852"/>
            <a:ext cx="2095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Web service host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sp>
        <p:nvSpPr>
          <p:cNvPr id="18" name="圓角矩形 91"/>
          <p:cNvSpPr/>
          <p:nvPr/>
        </p:nvSpPr>
        <p:spPr>
          <a:xfrm>
            <a:off x="524602" y="5446348"/>
            <a:ext cx="7902488" cy="961560"/>
          </a:xfrm>
          <a:prstGeom prst="round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dirty="0">
                <a:latin typeface="Gill Sans MT" pitchFamily="34" charset="0"/>
                <a:ea typeface="ＭＳ Ｐゴシック" charset="-128"/>
              </a:rPr>
              <a:t>The coordinates of landmarks and Web services are updated periodically!</a:t>
            </a:r>
            <a:endParaRPr lang="zh-CN" altLang="en-US" sz="2400" dirty="0">
              <a:latin typeface="Gill Sans MT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5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440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Service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User Coordinate Computation</a:t>
            </a: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62645"/>
            <a:ext cx="365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96045"/>
            <a:ext cx="5548313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2000" y="3986533"/>
            <a:ext cx="9525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i="1" dirty="0">
                <a:solidFill>
                  <a:srgbClr val="FF0000"/>
                </a:solidFill>
                <a:latin typeface="Book Antiqua" pitchFamily="18" charset="0"/>
                <a:ea typeface="ＭＳ Ｐゴシック" charset="-128"/>
              </a:rPr>
              <a:t>Min</a:t>
            </a:r>
            <a:endParaRPr lang="zh-CN" altLang="en-US" sz="2000" i="1" dirty="0">
              <a:solidFill>
                <a:srgbClr val="FF0000"/>
              </a:solidFill>
              <a:latin typeface="Book Antiqua" pitchFamily="18" charset="0"/>
              <a:ea typeface="ＭＳ Ｐゴシック" charset="-128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60870"/>
            <a:ext cx="21336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24333"/>
            <a:ext cx="228600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24200" y="1533845"/>
            <a:ext cx="14859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Service user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057400" y="2270445"/>
            <a:ext cx="533400" cy="1905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057400" y="2586358"/>
            <a:ext cx="990600" cy="10318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4690" y="2202227"/>
            <a:ext cx="152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</a:rPr>
              <a:t>Web service hosts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261820" y="3222945"/>
            <a:ext cx="1780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</a:rPr>
              <a:t>Historical data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096000" y="2613345"/>
            <a:ext cx="381000" cy="609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638800" y="2849883"/>
            <a:ext cx="685800" cy="44926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86500" y="3984945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34000" y="4200845"/>
            <a:ext cx="4572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91200" y="3878583"/>
            <a:ext cx="26289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</a:rPr>
              <a:t>Reference information of landmarks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2574941" y="4904520"/>
            <a:ext cx="473059" cy="8213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730" y="4664140"/>
            <a:ext cx="2294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</a:rPr>
              <a:t>Available historical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</a:rPr>
              <a:t>data constraints 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667500" y="4822383"/>
            <a:ext cx="381000" cy="1642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77000" y="4949140"/>
            <a:ext cx="2588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</a:rPr>
              <a:t>Regularization term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Response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Time Prediction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52" name="圓角矩形 91"/>
          <p:cNvSpPr/>
          <p:nvPr/>
        </p:nvSpPr>
        <p:spPr>
          <a:xfrm>
            <a:off x="471607" y="5386220"/>
            <a:ext cx="7902488" cy="961560"/>
          </a:xfrm>
          <a:prstGeom prst="round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Gill Sans MT" pitchFamily="34" charset="0"/>
              </a:rPr>
              <a:t>WSP combines the advantages of collaborative filtering based approaches and network coordinate based approaches. </a:t>
            </a:r>
          </a:p>
        </p:txBody>
      </p:sp>
    </p:spTree>
    <p:extLst>
      <p:ext uri="{BB962C8B-B14F-4D97-AF65-F5344CB8AC3E}">
        <p14:creationId xmlns:p14="http://schemas.microsoft.com/office/powerpoint/2010/main" val="42290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46" grpId="0"/>
      <p:bldP spid="48" grpId="0"/>
      <p:bldP spid="50" grpId="0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440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Response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Time Prediction &amp;</a:t>
            </a:r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 </a:t>
            </a:r>
            <a:r>
              <a:rPr lang="en-US" altLang="zh-CN" sz="2800" dirty="0">
                <a:latin typeface="Arial" pitchFamily="34" charset="0"/>
                <a:ea typeface="SimSun-ExtB" pitchFamily="49" charset="-122"/>
                <a:cs typeface="Arial" pitchFamily="34" charset="0"/>
              </a:rPr>
              <a:t>WS </a:t>
            </a:r>
            <a:r>
              <a:rPr lang="en-US" altLang="zh-CN" sz="28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Selection</a:t>
            </a:r>
          </a:p>
          <a:p>
            <a:pPr lvl="1"/>
            <a:r>
              <a:rPr lang="en-US" altLang="zh-CN" sz="2400" b="1" dirty="0">
                <a:latin typeface="Corbel" pitchFamily="34" charset="0"/>
                <a:ea typeface="SimSun-ExtB" pitchFamily="49" charset="-122"/>
                <a:cs typeface="Arial" pitchFamily="34" charset="0"/>
              </a:rPr>
              <a:t>Response time prediction</a:t>
            </a:r>
            <a:r>
              <a:rPr lang="en-US" altLang="zh-CN" sz="24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:</a:t>
            </a: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r>
              <a:rPr lang="en-US" altLang="zh-CN" sz="2400" b="1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Web </a:t>
            </a:r>
            <a:r>
              <a:rPr lang="en-US" altLang="zh-CN" sz="2400" b="1" dirty="0">
                <a:latin typeface="Corbel" pitchFamily="34" charset="0"/>
                <a:ea typeface="SimSun-ExtB" pitchFamily="49" charset="-122"/>
                <a:cs typeface="Arial" pitchFamily="34" charset="0"/>
              </a:rPr>
              <a:t>service selection</a:t>
            </a:r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: </a:t>
            </a:r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r>
              <a:rPr lang="en-US" altLang="zh-CN" sz="21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O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ptimal Web </a:t>
            </a:r>
            <a:r>
              <a:rPr lang="en-US" altLang="zh-CN" sz="21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service 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selection according to the </a:t>
            </a:r>
            <a:r>
              <a:rPr lang="en-US" altLang="zh-CN" sz="21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response time </a:t>
            </a: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prediction</a:t>
            </a:r>
          </a:p>
          <a:p>
            <a:pPr lvl="2"/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Selection approach: out of the scope of this work</a:t>
            </a: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Response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Time Prediction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59805"/>
            <a:ext cx="43624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箭头连接符 33"/>
          <p:cNvCxnSpPr>
            <a:stCxn id="33" idx="3"/>
          </p:cNvCxnSpPr>
          <p:nvPr/>
        </p:nvCxnSpPr>
        <p:spPr>
          <a:xfrm flipV="1">
            <a:off x="5353050" y="2440793"/>
            <a:ext cx="43815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1200" y="1931205"/>
            <a:ext cx="2895600" cy="951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The set of Web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services with unknown response time data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6800" y="3001180"/>
            <a:ext cx="1981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The coordinate of service user </a:t>
            </a:r>
            <a:r>
              <a:rPr lang="en-US" altLang="zh-CN" sz="2000" i="1" dirty="0">
                <a:solidFill>
                  <a:srgbClr val="00B0F0"/>
                </a:solidFill>
                <a:latin typeface="Book Antiqua" pitchFamily="18" charset="0"/>
                <a:ea typeface="ＭＳ Ｐゴシック" charset="-128"/>
              </a:rPr>
              <a:t>u</a:t>
            </a:r>
            <a:endParaRPr lang="zh-CN" altLang="en-US" sz="2000" i="1" baseline="-25000" dirty="0">
              <a:solidFill>
                <a:srgbClr val="00B0F0"/>
              </a:solidFill>
              <a:latin typeface="Book Antiqua" pitchFamily="18" charset="0"/>
              <a:ea typeface="ＭＳ Ｐゴシック" charset="-128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052638" y="2642405"/>
            <a:ext cx="257175" cy="3714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48000" y="3023405"/>
            <a:ext cx="1981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The coordinate of  Web service </a:t>
            </a:r>
            <a:r>
              <a:rPr lang="en-US" altLang="zh-CN" sz="2000" i="1" dirty="0" err="1">
                <a:solidFill>
                  <a:srgbClr val="00B0F0"/>
                </a:solidFill>
                <a:latin typeface="Book Antiqua" pitchFamily="18" charset="0"/>
                <a:ea typeface="ＭＳ Ｐゴシック" charset="-128"/>
              </a:rPr>
              <a:t>s</a:t>
            </a:r>
            <a:r>
              <a:rPr lang="en-US" altLang="zh-CN" sz="2000" i="1" baseline="-25000" dirty="0" err="1">
                <a:solidFill>
                  <a:srgbClr val="00B0F0"/>
                </a:solidFill>
                <a:latin typeface="Book Antiqua" pitchFamily="18" charset="0"/>
                <a:ea typeface="ＭＳ Ｐゴシック" charset="-128"/>
              </a:rPr>
              <a:t>i</a:t>
            </a:r>
            <a:endParaRPr lang="zh-CN" altLang="en-US" sz="2000" i="1" dirty="0">
              <a:solidFill>
                <a:srgbClr val="00B0F0"/>
              </a:solidFill>
              <a:latin typeface="Book Antiqua" pitchFamily="18" charset="0"/>
              <a:ea typeface="ＭＳ Ｐゴシック" charset="-128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124200" y="2642405"/>
            <a:ext cx="304800" cy="3714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Motivation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Related Work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WSP Framework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Offline Coordinates Updating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Online Web Service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Selection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WSP-based Response Time Prediction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Landmark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Web Service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Service User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Response Time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Prediction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Microsoft JhengHei" pitchFamily="34" charset="-120"/>
              <a:cs typeface="Calibri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34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Conclusions </a:t>
            </a: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1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4"/>
    </mc:Choice>
    <mc:Fallback xmlns="">
      <p:transition spd="slow" advTm="2950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440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Data Collection</a:t>
            </a:r>
          </a:p>
          <a:p>
            <a:pPr lvl="1"/>
            <a:r>
              <a:rPr lang="en-US" altLang="zh-CN" sz="2500" dirty="0" smtClean="0">
                <a:latin typeface="Calibri" pitchFamily="34" charset="0"/>
                <a:ea typeface="SimSun-ExtB" pitchFamily="49" charset="-122"/>
                <a:cs typeface="Calibri" pitchFamily="34" charset="0"/>
              </a:rPr>
              <a:t>Response </a:t>
            </a:r>
            <a:r>
              <a:rPr lang="en-US" altLang="zh-CN" sz="2500" dirty="0">
                <a:latin typeface="Calibri" pitchFamily="34" charset="0"/>
                <a:ea typeface="SimSun-ExtB" pitchFamily="49" charset="-122"/>
                <a:cs typeface="Calibri" pitchFamily="34" charset="0"/>
              </a:rPr>
              <a:t>times between 200 users (</a:t>
            </a:r>
            <a:r>
              <a:rPr lang="en-US" altLang="zh-CN" sz="2500" dirty="0" err="1">
                <a:latin typeface="Calibri" pitchFamily="34" charset="0"/>
                <a:ea typeface="SimSun-ExtB" pitchFamily="49" charset="-122"/>
                <a:cs typeface="Calibri" pitchFamily="34" charset="0"/>
              </a:rPr>
              <a:t>PlanetLab</a:t>
            </a:r>
            <a:r>
              <a:rPr lang="en-US" altLang="zh-CN" sz="2500" dirty="0">
                <a:latin typeface="Calibri" pitchFamily="34" charset="0"/>
                <a:ea typeface="SimSun-ExtB" pitchFamily="49" charset="-122"/>
                <a:cs typeface="Calibri" pitchFamily="34" charset="0"/>
              </a:rPr>
              <a:t> nodes) and 1,597 Web services</a:t>
            </a:r>
          </a:p>
          <a:p>
            <a:pPr lvl="1">
              <a:spcAft>
                <a:spcPts val="1200"/>
              </a:spcAft>
            </a:pPr>
            <a:r>
              <a:rPr lang="en-US" altLang="zh-CN" sz="2500" dirty="0">
                <a:latin typeface="Calibri" pitchFamily="34" charset="0"/>
                <a:ea typeface="SimSun-ExtB" pitchFamily="49" charset="-122"/>
                <a:cs typeface="Calibri" pitchFamily="34" charset="0"/>
              </a:rPr>
              <a:t>The network distances between the 200 distributed </a:t>
            </a:r>
            <a:r>
              <a:rPr lang="en-US" altLang="zh-CN" sz="2500" dirty="0" smtClean="0">
                <a:latin typeface="Calibri" pitchFamily="34" charset="0"/>
                <a:ea typeface="SimSun-ExtB" pitchFamily="49" charset="-122"/>
                <a:cs typeface="Calibri" pitchFamily="34" charset="0"/>
              </a:rPr>
              <a:t>nodes</a:t>
            </a:r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Evaluation 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Metrics</a:t>
            </a:r>
          </a:p>
          <a:p>
            <a:pPr lvl="1"/>
            <a:r>
              <a:rPr lang="en-US" altLang="zh-CN" sz="2400" dirty="0" smtClean="0">
                <a:latin typeface="Gill Sans MT" pitchFamily="34" charset="0"/>
                <a:ea typeface="SimSun-ExtB" pitchFamily="49" charset="-122"/>
                <a:cs typeface="Arial" pitchFamily="34" charset="0"/>
              </a:rPr>
              <a:t>MAE: </a:t>
            </a: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to measure the average prediction accuracy</a:t>
            </a:r>
            <a:endParaRPr lang="en-US" altLang="zh-CN" sz="2400" dirty="0" smtClean="0">
              <a:latin typeface="Gill Sans MT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r>
              <a:rPr lang="en-US" altLang="zh-CN" sz="2400" dirty="0">
                <a:latin typeface="Gill Sans MT" pitchFamily="34" charset="0"/>
                <a:ea typeface="SimSun-ExtB" pitchFamily="49" charset="-122"/>
                <a:cs typeface="Arial" pitchFamily="34" charset="0"/>
              </a:rPr>
              <a:t>MRE</a:t>
            </a:r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 (Median Relative Error</a:t>
            </a:r>
            <a:r>
              <a:rPr lang="en-US" altLang="zh-CN" sz="24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): </a:t>
            </a:r>
            <a:r>
              <a:rPr lang="en-US" altLang="zh-CN" sz="2400" dirty="0">
                <a:latin typeface="Corbel" pitchFamily="34" charset="0"/>
                <a:ea typeface="ＭＳ Ｐゴシック" pitchFamily="34" charset="-128"/>
              </a:rPr>
              <a:t>to identify the error effect of different magnitudes of prediction values</a:t>
            </a: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marL="365760" lvl="1" indent="0">
              <a:buNone/>
            </a:pPr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965200"/>
            <a:ext cx="363020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圓角矩形圖說文字 27"/>
          <p:cNvSpPr/>
          <p:nvPr/>
        </p:nvSpPr>
        <p:spPr>
          <a:xfrm>
            <a:off x="1655660" y="5824140"/>
            <a:ext cx="4759780" cy="499265"/>
          </a:xfrm>
          <a:prstGeom prst="wedgeRoundRectCallout">
            <a:avLst>
              <a:gd name="adj1" fmla="val -19390"/>
              <a:gd name="adj2" fmla="val -75417"/>
              <a:gd name="adj3" fmla="val 16667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TW" sz="2000" kern="0" dirty="0" smtClean="0">
                <a:solidFill>
                  <a:sysClr val="window" lastClr="FFFFFF"/>
                </a:solidFill>
                <a:latin typeface="Calibri"/>
                <a:ea typeface="新細明體"/>
              </a:rPr>
              <a:t>50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alibri"/>
                <a:ea typeface="新細明體"/>
              </a:rPr>
              <a:t>% of the relative errors are below MRE</a:t>
            </a:r>
          </a:p>
        </p:txBody>
      </p:sp>
    </p:spTree>
    <p:extLst>
      <p:ext uri="{BB962C8B-B14F-4D97-AF65-F5344CB8AC3E}">
        <p14:creationId xmlns:p14="http://schemas.microsoft.com/office/powerpoint/2010/main" val="34718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1440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Performance Comparison</a:t>
            </a:r>
          </a:p>
          <a:p>
            <a:pPr lvl="1"/>
            <a:r>
              <a:rPr lang="en-US" altLang="zh-CN" sz="2400" dirty="0" smtClean="0">
                <a:latin typeface="Calibri" pitchFamily="34" charset="0"/>
                <a:ea typeface="SimSun-ExtB" pitchFamily="49" charset="-122"/>
                <a:cs typeface="Calibri" pitchFamily="34" charset="0"/>
              </a:rPr>
              <a:t>Parameters </a:t>
            </a:r>
            <a:r>
              <a:rPr lang="en-US" altLang="zh-CN" sz="2400" dirty="0">
                <a:latin typeface="Calibri" pitchFamily="34" charset="0"/>
                <a:ea typeface="SimSun-ExtB" pitchFamily="49" charset="-122"/>
                <a:cs typeface="Calibri" pitchFamily="34" charset="0"/>
              </a:rPr>
              <a:t>setting: 16 Landmarks, 184 users, 1,597 Web services, coordinate dimension m=10, regularization coefficient   </a:t>
            </a:r>
            <a:r>
              <a:rPr lang="en-US" altLang="zh-CN" sz="2400" dirty="0" smtClean="0">
                <a:latin typeface="Calibri" pitchFamily="34" charset="0"/>
                <a:ea typeface="SimSun-ExtB" pitchFamily="49" charset="-122"/>
                <a:cs typeface="Calibri" pitchFamily="34" charset="0"/>
              </a:rPr>
              <a:t> =</a:t>
            </a:r>
            <a:r>
              <a:rPr lang="en-US" altLang="zh-CN" sz="2400" dirty="0">
                <a:latin typeface="Calibri" pitchFamily="34" charset="0"/>
                <a:ea typeface="SimSun-ExtB" pitchFamily="49" charset="-122"/>
                <a:cs typeface="Calibri" pitchFamily="34" charset="0"/>
              </a:rPr>
              <a:t>0.1</a:t>
            </a:r>
            <a:r>
              <a:rPr lang="en-US" altLang="zh-CN" sz="2400" dirty="0" smtClean="0">
                <a:latin typeface="Calibri" pitchFamily="34" charset="0"/>
                <a:ea typeface="SimSun-ExtB" pitchFamily="49" charset="-122"/>
                <a:cs typeface="Calibri" pitchFamily="34" charset="0"/>
              </a:rPr>
              <a:t>.</a:t>
            </a:r>
          </a:p>
          <a:p>
            <a:pPr lvl="1"/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Matrix density: means how many historical data we use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30" y="2471315"/>
            <a:ext cx="18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0" y="3236975"/>
            <a:ext cx="819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流程图: 可选过程 7"/>
          <p:cNvSpPr/>
          <p:nvPr/>
        </p:nvSpPr>
        <p:spPr>
          <a:xfrm>
            <a:off x="899105" y="3884675"/>
            <a:ext cx="1066800" cy="18288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99105" y="5713475"/>
            <a:ext cx="7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2194505" y="3884675"/>
            <a:ext cx="1600200" cy="2133600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96343" y="3579875"/>
            <a:ext cx="512762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圓角矩形圖說文字 27"/>
          <p:cNvSpPr/>
          <p:nvPr/>
        </p:nvSpPr>
        <p:spPr>
          <a:xfrm>
            <a:off x="3496660" y="6115358"/>
            <a:ext cx="4122095" cy="539662"/>
          </a:xfrm>
          <a:prstGeom prst="wedgeRoundRectCallout">
            <a:avLst>
              <a:gd name="adj1" fmla="val -42083"/>
              <a:gd name="adj2" fmla="val -78097"/>
              <a:gd name="adj3" fmla="val 16667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altLang="zh-TW" sz="2400" b="1" kern="0" dirty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WSP outperforms the others!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794705" y="5042010"/>
            <a:ext cx="47238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圓角矩形圖說文字 27"/>
          <p:cNvSpPr/>
          <p:nvPr/>
        </p:nvSpPr>
        <p:spPr>
          <a:xfrm>
            <a:off x="3794706" y="6076953"/>
            <a:ext cx="4361720" cy="539662"/>
          </a:xfrm>
          <a:prstGeom prst="wedgeRoundRectCallout">
            <a:avLst>
              <a:gd name="adj1" fmla="val -43840"/>
              <a:gd name="adj2" fmla="val -111649"/>
              <a:gd name="adj3" fmla="val 16667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altLang="zh-TW" sz="2400" b="1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Less sensitive to data </a:t>
            </a:r>
            <a:r>
              <a:rPr lang="en-US" altLang="zh-TW" sz="2400" b="1" kern="0" dirty="0" err="1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sparsity</a:t>
            </a:r>
            <a:r>
              <a:rPr lang="en-US" altLang="zh-TW" sz="2400" b="1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!</a:t>
            </a:r>
            <a:endParaRPr lang="en-US" altLang="zh-TW" sz="2400" b="1" kern="0" dirty="0">
              <a:solidFill>
                <a:sysClr val="window" lastClr="FFFFFF"/>
              </a:solidFill>
              <a:latin typeface="Corbel" pitchFamily="34" charset="0"/>
              <a:ea typeface="新細明體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899104" y="5003605"/>
            <a:ext cx="7619415" cy="514185"/>
          </a:xfrm>
          <a:prstGeom prst="flowChartAlternateProcess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圓角矩形圖說文字 27"/>
          <p:cNvSpPr/>
          <p:nvPr/>
        </p:nvSpPr>
        <p:spPr>
          <a:xfrm>
            <a:off x="2190889" y="5886920"/>
            <a:ext cx="5184675" cy="614480"/>
          </a:xfrm>
          <a:prstGeom prst="wedgeRoundRectCallout">
            <a:avLst>
              <a:gd name="adj1" fmla="val -22711"/>
              <a:gd name="adj2" fmla="val -109519"/>
              <a:gd name="adj3" fmla="val 16667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/>
            <a:r>
              <a:rPr lang="en-US" altLang="zh-TW" sz="2400" b="1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Take no advantage of historical data</a:t>
            </a:r>
            <a:endParaRPr lang="en-US" altLang="zh-TW" sz="2400" b="1" kern="0" dirty="0">
              <a:solidFill>
                <a:sysClr val="window" lastClr="FFFFFF"/>
              </a:solidFill>
              <a:latin typeface="Corbel" pitchFamily="34" charset="0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4724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716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The 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Impact of 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Parameters</a:t>
            </a: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Experiments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9" y="1623965"/>
            <a:ext cx="4510676" cy="25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5" y="4114800"/>
            <a:ext cx="4525102" cy="25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圓角矩形圖說文字 27"/>
          <p:cNvSpPr/>
          <p:nvPr/>
        </p:nvSpPr>
        <p:spPr>
          <a:xfrm>
            <a:off x="5148075" y="1774394"/>
            <a:ext cx="3494855" cy="1654606"/>
          </a:xfrm>
          <a:prstGeom prst="wedgeRoundRectCallout">
            <a:avLst>
              <a:gd name="adj1" fmla="val -59911"/>
              <a:gd name="adj2" fmla="val -3344"/>
              <a:gd name="adj3" fmla="val 16667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lnSpc>
                <a:spcPct val="80000"/>
              </a:lnSpc>
            </a:pPr>
            <a:r>
              <a:rPr lang="en-US" altLang="zh-TW" sz="2400" b="1" kern="0" dirty="0">
                <a:solidFill>
                  <a:sysClr val="window" lastClr="FFFFFF"/>
                </a:solidFill>
                <a:latin typeface="Gill Sans MT" pitchFamily="34" charset="0"/>
                <a:ea typeface="新細明體"/>
              </a:rPr>
              <a:t>The impact of matrix </a:t>
            </a:r>
            <a:r>
              <a:rPr lang="en-US" altLang="zh-TW" sz="2400" b="1" kern="0" dirty="0" smtClean="0">
                <a:solidFill>
                  <a:sysClr val="window" lastClr="FFFFFF"/>
                </a:solidFill>
                <a:latin typeface="Gill Sans MT" pitchFamily="34" charset="0"/>
                <a:ea typeface="新細明體"/>
              </a:rPr>
              <a:t>density: </a:t>
            </a:r>
            <a:endParaRPr lang="en-US" altLang="zh-TW" sz="2400" b="1" kern="0" dirty="0">
              <a:solidFill>
                <a:sysClr val="window" lastClr="FFFFFF"/>
              </a:solidFill>
              <a:latin typeface="Gill Sans MT" pitchFamily="34" charset="0"/>
              <a:ea typeface="新細明體"/>
            </a:endParaRPr>
          </a:p>
          <a:p>
            <a:pPr lvl="0">
              <a:lnSpc>
                <a:spcPct val="80000"/>
              </a:lnSpc>
              <a:spcBef>
                <a:spcPts val="1200"/>
              </a:spcBef>
            </a:pP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WSP is less </a:t>
            </a:r>
            <a:r>
              <a:rPr lang="en-US" altLang="zh-TW" sz="2000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sensitive 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to the data </a:t>
            </a:r>
            <a:r>
              <a:rPr lang="en-US" altLang="zh-TW" sz="2000" kern="0" dirty="0" err="1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sparsity</a:t>
            </a:r>
            <a:r>
              <a:rPr lang="en-US" altLang="zh-TW" sz="2000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.</a:t>
            </a:r>
            <a:endParaRPr lang="en-US" altLang="zh-TW" sz="2000" kern="0" dirty="0">
              <a:solidFill>
                <a:sysClr val="window" lastClr="FFFFFF"/>
              </a:solidFill>
              <a:latin typeface="Corbel" pitchFamily="34" charset="0"/>
              <a:ea typeface="新細明體"/>
            </a:endParaRPr>
          </a:p>
        </p:txBody>
      </p:sp>
      <p:sp>
        <p:nvSpPr>
          <p:cNvPr id="17" name="圓角矩形圖說文字 27"/>
          <p:cNvSpPr/>
          <p:nvPr/>
        </p:nvSpPr>
        <p:spPr>
          <a:xfrm>
            <a:off x="5186480" y="4120289"/>
            <a:ext cx="3456450" cy="1958655"/>
          </a:xfrm>
          <a:prstGeom prst="wedgeRoundRectCallout">
            <a:avLst>
              <a:gd name="adj1" fmla="val -61589"/>
              <a:gd name="adj2" fmla="val -6128"/>
              <a:gd name="adj3" fmla="val 16667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lnSpc>
                <a:spcPct val="80000"/>
              </a:lnSpc>
            </a:pPr>
            <a:r>
              <a:rPr lang="en-US" altLang="zh-TW" sz="2400" b="1" kern="0" dirty="0" smtClean="0">
                <a:solidFill>
                  <a:sysClr val="window" lastClr="FFFFFF"/>
                </a:solidFill>
                <a:latin typeface="Gill Sans MT" pitchFamily="34" charset="0"/>
                <a:ea typeface="新細明體"/>
              </a:rPr>
              <a:t>The </a:t>
            </a:r>
            <a:r>
              <a:rPr lang="en-US" altLang="zh-TW" sz="2400" b="1" kern="0" dirty="0">
                <a:solidFill>
                  <a:sysClr val="window" lastClr="FFFFFF"/>
                </a:solidFill>
                <a:latin typeface="Gill Sans MT" pitchFamily="34" charset="0"/>
                <a:ea typeface="新細明體"/>
              </a:rPr>
              <a:t>impact of number of </a:t>
            </a:r>
            <a:r>
              <a:rPr lang="en-US" altLang="zh-TW" sz="2400" b="1" kern="0" dirty="0" smtClean="0">
                <a:solidFill>
                  <a:sysClr val="window" lastClr="FFFFFF"/>
                </a:solidFill>
                <a:latin typeface="Gill Sans MT" pitchFamily="34" charset="0"/>
                <a:ea typeface="新細明體"/>
              </a:rPr>
              <a:t>landmarks:</a:t>
            </a:r>
            <a:endParaRPr lang="en-US" altLang="zh-TW" sz="2400" b="1" kern="0" dirty="0">
              <a:solidFill>
                <a:sysClr val="window" lastClr="FFFFFF"/>
              </a:solidFill>
              <a:latin typeface="Gill Sans MT" pitchFamily="34" charset="0"/>
              <a:ea typeface="新細明體"/>
            </a:endParaRPr>
          </a:p>
          <a:p>
            <a:pPr lvl="0">
              <a:lnSpc>
                <a:spcPct val="80000"/>
              </a:lnSpc>
              <a:spcBef>
                <a:spcPts val="1200"/>
              </a:spcBef>
            </a:pP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Optimal landmarks can </a:t>
            </a:r>
            <a:r>
              <a:rPr lang="en-US" altLang="zh-TW" sz="2000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be selected </a:t>
            </a:r>
            <a:r>
              <a:rPr lang="en-US" altLang="zh-TW" sz="2000" kern="0" dirty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to achieve best </a:t>
            </a:r>
            <a:r>
              <a:rPr lang="en-US" altLang="zh-TW" sz="2000" kern="0" dirty="0" smtClean="0">
                <a:solidFill>
                  <a:sysClr val="window" lastClr="FFFFFF"/>
                </a:solidFill>
                <a:latin typeface="Corbel" pitchFamily="34" charset="0"/>
                <a:ea typeface="新細明體"/>
              </a:rPr>
              <a:t>performance.</a:t>
            </a:r>
            <a:endParaRPr lang="en-US" altLang="zh-TW" sz="2000" kern="0" dirty="0">
              <a:solidFill>
                <a:sysClr val="window" lastClr="FFFFFF"/>
              </a:solidFill>
              <a:latin typeface="Corbel" pitchFamily="34" charset="0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241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07160" y="1470345"/>
            <a:ext cx="2057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WSP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: Web service positioning framework for response time 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prediction</a:t>
            </a:r>
          </a:p>
          <a:p>
            <a:pPr lvl="1"/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first work </a:t>
            </a:r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to apply network coordinate technique to response time prediction for WS</a:t>
            </a:r>
          </a:p>
          <a:p>
            <a:pPr lvl="1"/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Outperforms the other existing approaches, especially </a:t>
            </a: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when the historical data is sparse.</a:t>
            </a:r>
          </a:p>
          <a:p>
            <a:pPr lvl="1">
              <a:spcAft>
                <a:spcPts val="1200"/>
              </a:spcAft>
            </a:pPr>
            <a:r>
              <a:rPr lang="en-US" altLang="zh-CN" sz="2400" dirty="0">
                <a:latin typeface="Corbel" pitchFamily="34" charset="0"/>
                <a:ea typeface="SimSun-ExtB" pitchFamily="49" charset="-122"/>
                <a:cs typeface="Arial" pitchFamily="34" charset="0"/>
              </a:rPr>
              <a:t>Applicable for users without available historical data, such as </a:t>
            </a: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</a:rPr>
              <a:t>mobile users</a:t>
            </a:r>
            <a:r>
              <a:rPr lang="en-US" altLang="zh-CN" sz="24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.</a:t>
            </a:r>
          </a:p>
          <a:p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Future Work</a:t>
            </a:r>
          </a:p>
          <a:p>
            <a:pPr lvl="1"/>
            <a:r>
              <a:rPr lang="en-US" altLang="zh-CN" sz="25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Extend </a:t>
            </a:r>
            <a:r>
              <a:rPr lang="en-US" altLang="zh-CN" sz="2500" dirty="0">
                <a:latin typeface="Arial" pitchFamily="34" charset="0"/>
                <a:ea typeface="SimSun-ExtB" pitchFamily="49" charset="-122"/>
                <a:cs typeface="Arial" pitchFamily="34" charset="0"/>
              </a:rPr>
              <a:t>the current work to prediction of </a:t>
            </a:r>
            <a:r>
              <a:rPr lang="en-US" altLang="zh-CN" sz="2500" dirty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more </a:t>
            </a:r>
            <a:r>
              <a:rPr lang="en-US" altLang="zh-CN" sz="2500" dirty="0" err="1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500" dirty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 </a:t>
            </a:r>
            <a:r>
              <a:rPr lang="en-US" altLang="zh-CN" sz="2500" dirty="0" smtClean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properties</a:t>
            </a:r>
          </a:p>
          <a:p>
            <a:pPr lvl="1"/>
            <a:r>
              <a:rPr lang="en-US" altLang="zh-CN" sz="2500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Detect and eliminate the anomalies to improve the accuracy </a:t>
            </a:r>
            <a:endParaRPr lang="en-US" altLang="zh-CN" sz="2500" dirty="0" smtClean="0">
              <a:solidFill>
                <a:srgbClr val="00B0F0"/>
              </a:solidFill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2"/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400" dirty="0" smtClean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400" dirty="0" smtClean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400" dirty="0"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lvl="1"/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 marL="365760" lvl="1" indent="0">
              <a:buNone/>
            </a:pPr>
            <a:endParaRPr lang="en-US" altLang="zh-CN" sz="2500" b="1" dirty="0" smtClean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800" b="1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Conclusions &amp; Future 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4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Motivation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Web services</a:t>
            </a: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: computational components to build service-oriented distributed 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systems</a:t>
            </a: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0" y="4590618"/>
            <a:ext cx="7181735" cy="27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19" y="2507280"/>
            <a:ext cx="7181735" cy="2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http://singaporeairlines.webs.com/Singapore%20Airlin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90" y="5157225"/>
            <a:ext cx="1228960" cy="11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437581" y="4579092"/>
            <a:ext cx="902519" cy="291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340100" y="4581150"/>
            <a:ext cx="902519" cy="291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25931" y="4581150"/>
            <a:ext cx="902519" cy="291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85119" y="4579092"/>
            <a:ext cx="902519" cy="291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雲朵形圖說文字 45"/>
          <p:cNvSpPr/>
          <p:nvPr/>
        </p:nvSpPr>
        <p:spPr>
          <a:xfrm>
            <a:off x="1685661" y="5042010"/>
            <a:ext cx="3308793" cy="1574605"/>
          </a:xfrm>
          <a:prstGeom prst="cloudCallout">
            <a:avLst>
              <a:gd name="adj1" fmla="val 58984"/>
              <a:gd name="adj2" fmla="val -54800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 pitchFamily="34" charset="0"/>
                <a:ea typeface="新細明體"/>
              </a:rPr>
              <a:t>Web Services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 pitchFamily="34" charset="0"/>
                <a:ea typeface="新細明體"/>
              </a:rPr>
              <a:t> Components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ill Sans MT" pitchFamily="34" charset="0"/>
              <a:ea typeface="新細明體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42616" y="4581150"/>
            <a:ext cx="902519" cy="2912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41"/>
    </mc:Choice>
    <mc:Fallback xmlns="">
      <p:transition spd="slow" advTm="4534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  <a:ea typeface="微软雅黑" pitchFamily="34" charset="-122"/>
              </a:rPr>
              <a:t>Thank you!</a:t>
            </a:r>
            <a:endParaRPr lang="zh-CN" altLang="en-US" dirty="0"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latin typeface="Corbel" pitchFamily="34" charset="0"/>
                <a:ea typeface="微软雅黑" pitchFamily="34" charset="-122"/>
              </a:rPr>
              <a:t>Q &amp; A</a:t>
            </a:r>
            <a:endParaRPr lang="zh-CN" altLang="en-US" sz="4000" dirty="0"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7" name="Rectangle 4"/>
          <p:cNvSpPr/>
          <p:nvPr/>
        </p:nvSpPr>
        <p:spPr>
          <a:xfrm>
            <a:off x="1805" y="3621026"/>
            <a:ext cx="9144000" cy="1536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221005" y="5132240"/>
            <a:ext cx="6705600" cy="98511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3200" dirty="0" err="1">
                <a:latin typeface="Gill Sans MT" pitchFamily="34" charset="0"/>
                <a:ea typeface="微软雅黑" pitchFamily="34" charset="-122"/>
              </a:rPr>
              <a:t>Jieming</a:t>
            </a:r>
            <a:r>
              <a:rPr lang="en-US" altLang="zh-CN" sz="3200" dirty="0">
                <a:latin typeface="Gill Sans MT" pitchFamily="34" charset="0"/>
                <a:ea typeface="微软雅黑" pitchFamily="34" charset="-122"/>
              </a:rPr>
              <a:t> Zhu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rbel" pitchFamily="34" charset="0"/>
                <a:ea typeface="微软雅黑" pitchFamily="34" charset="-122"/>
              </a:rPr>
              <a:t>Email: jmzhu@cse.cuhk.edu.hk</a:t>
            </a:r>
          </a:p>
        </p:txBody>
      </p:sp>
    </p:spTree>
    <p:extLst>
      <p:ext uri="{BB962C8B-B14F-4D97-AF65-F5344CB8AC3E}">
        <p14:creationId xmlns:p14="http://schemas.microsoft.com/office/powerpoint/2010/main" val="34890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Motivation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492360" cy="54102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Web </a:t>
            </a: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service composition: 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build service- oriented systems using existing Web service components</a:t>
            </a:r>
            <a:endParaRPr lang="en-US" altLang="zh-CN" sz="28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2448397"/>
            <a:ext cx="5575294" cy="39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內容版面配置區 5" descr="question_man.jpg"/>
          <p:cNvPicPr>
            <a:picLocks noGrp="1" noChangeAspect="1"/>
          </p:cNvPicPr>
          <p:nvPr>
            <p:ph idx="4294967295"/>
          </p:nvPr>
        </p:nvPicPr>
        <p:blipFill>
          <a:blip r:embed="rId4" cstate="print"/>
          <a:stretch>
            <a:fillRect/>
          </a:stretch>
        </p:blipFill>
        <p:spPr>
          <a:xfrm>
            <a:off x="7644400" y="5136725"/>
            <a:ext cx="1274674" cy="1228982"/>
          </a:xfrm>
          <a:prstGeom prst="rect">
            <a:avLst/>
          </a:prstGeom>
        </p:spPr>
      </p:pic>
      <p:sp>
        <p:nvSpPr>
          <p:cNvPr id="9" name="雲朵形 6"/>
          <p:cNvSpPr/>
          <p:nvPr/>
        </p:nvSpPr>
        <p:spPr>
          <a:xfrm>
            <a:off x="5884339" y="2891330"/>
            <a:ext cx="2859356" cy="2294652"/>
          </a:xfrm>
          <a:prstGeom prst="cloud">
            <a:avLst/>
          </a:prstGeom>
          <a:solidFill>
            <a:srgbClr val="3CA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1820" y="3505810"/>
            <a:ext cx="2573135" cy="9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Segoe UI Semibold" pitchFamily="34" charset="0"/>
              </a:rPr>
              <a:t>How to select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Segoe UI Semibold" pitchFamily="34" charset="0"/>
              </a:rPr>
              <a:t> Web services?</a:t>
            </a:r>
            <a:endParaRPr lang="zh-CN" altLang="en-US" sz="2400" dirty="0">
              <a:solidFill>
                <a:schemeClr val="bg1"/>
              </a:solidFill>
              <a:latin typeface="Segoe UI Semibold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85120" y="2776115"/>
            <a:ext cx="966921" cy="19202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01070" y="5272440"/>
            <a:ext cx="4531790" cy="10548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01070" y="2545685"/>
            <a:ext cx="4531790" cy="10548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2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71"/>
    </mc:Choice>
    <mc:Fallback xmlns="">
      <p:transition spd="slow" advTm="44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Motivation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49236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Quality-of-Service (</a:t>
            </a:r>
            <a:r>
              <a:rPr lang="en-US" altLang="zh-CN" sz="2800" b="1" dirty="0" err="1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)</a:t>
            </a:r>
            <a:endParaRPr lang="en-US" altLang="zh-CN" sz="2800" b="1" dirty="0">
              <a:latin typeface="Arial" pitchFamily="34" charset="0"/>
              <a:ea typeface="Microsoft JhengHei" pitchFamily="34" charset="-12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Corbel" pitchFamily="34" charset="0"/>
                <a:ea typeface="Microsoft JhengHei" pitchFamily="34" charset="-120"/>
                <a:cs typeface="Arial" pitchFamily="34" charset="0"/>
              </a:rPr>
              <a:t>Response time, throughput, failure probability </a:t>
            </a:r>
          </a:p>
          <a:p>
            <a:r>
              <a:rPr lang="en-US" altLang="zh-CN" sz="2800" b="1" dirty="0" err="1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 evaluation of Web services</a:t>
            </a:r>
          </a:p>
          <a:p>
            <a:pPr lvl="1"/>
            <a:r>
              <a:rPr lang="en-US" altLang="zh-CN" sz="2400" b="1" dirty="0" smtClean="0">
                <a:solidFill>
                  <a:srgbClr val="00B0F0"/>
                </a:solidFill>
                <a:latin typeface="Corbel" pitchFamily="34" charset="0"/>
                <a:ea typeface="Microsoft JhengHei" pitchFamily="34" charset="-120"/>
                <a:cs typeface="Arial" pitchFamily="34" charset="0"/>
              </a:rPr>
              <a:t>Service Level Agreement (SLA): </a:t>
            </a:r>
            <a:r>
              <a:rPr lang="en-US" altLang="zh-CN" sz="24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static </a:t>
            </a:r>
            <a:r>
              <a:rPr lang="en-US" altLang="zh-CN" sz="2400" dirty="0" err="1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4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Microsoft JhengHei" pitchFamily="34" charset="-120"/>
                <a:cs typeface="Arial" pitchFamily="34" charset="0"/>
              </a:rPr>
              <a:t>Dynamic </a:t>
            </a:r>
            <a:r>
              <a:rPr lang="en-US" altLang="zh-CN" sz="2400" b="1" dirty="0" err="1">
                <a:solidFill>
                  <a:srgbClr val="00B0F0"/>
                </a:solidFill>
                <a:latin typeface="Corbe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Microsoft JhengHei" pitchFamily="34" charset="-120"/>
                <a:cs typeface="Arial" pitchFamily="34" charset="0"/>
              </a:rPr>
              <a:t>: </a:t>
            </a:r>
            <a:endParaRPr lang="en-US" altLang="zh-CN" sz="2400" b="1" dirty="0" smtClean="0">
              <a:solidFill>
                <a:srgbClr val="00B0F0"/>
              </a:solidFill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Network conditions</a:t>
            </a:r>
          </a:p>
          <a:p>
            <a:pPr lvl="2">
              <a:spcBef>
                <a:spcPts val="600"/>
              </a:spcBef>
            </a:pP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Time-varying server workload</a:t>
            </a:r>
          </a:p>
          <a:p>
            <a:pPr lvl="2">
              <a:spcBef>
                <a:spcPts val="600"/>
              </a:spcBef>
            </a:pPr>
            <a:r>
              <a:rPr lang="en-US" altLang="zh-CN" sz="2100" dirty="0" smtClean="0">
                <a:latin typeface="Corbel" pitchFamily="34" charset="0"/>
                <a:ea typeface="SimSun-ExtB" pitchFamily="49" charset="-122"/>
                <a:cs typeface="Arial" pitchFamily="34" charset="0"/>
              </a:rPr>
              <a:t>Service users at different locations</a:t>
            </a:r>
            <a:endParaRPr lang="en-US" altLang="zh-CN" sz="2100" dirty="0">
              <a:latin typeface="Corbel" pitchFamily="34" charset="0"/>
              <a:ea typeface="SimSun-ExtB" pitchFamily="49" charset="-122"/>
              <a:cs typeface="Arial" pitchFamily="34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How to evaluate the </a:t>
            </a:r>
            <a:r>
              <a:rPr lang="en-US" altLang="zh-CN" sz="2800" b="1" dirty="0" err="1"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 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from 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the users’ perspective?</a:t>
            </a: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6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Motivation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49236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Active </a:t>
            </a:r>
            <a:r>
              <a:rPr lang="en-US" altLang="zh-CN" sz="2800" b="1" dirty="0" err="1"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 measurement is </a:t>
            </a:r>
            <a:r>
              <a:rPr lang="en-US" altLang="zh-CN" sz="2800" b="1" dirty="0" smtClean="0">
                <a:latin typeface="Arial" pitchFamily="34" charset="0"/>
                <a:ea typeface="Microsoft JhengHei" pitchFamily="34" charset="-120"/>
                <a:cs typeface="Arial" pitchFamily="34" charset="0"/>
              </a:rPr>
              <a:t>infeasible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Corbel" pitchFamily="34" charset="0"/>
                <a:ea typeface="Microsoft JhengHei" pitchFamily="34" charset="-120"/>
                <a:cs typeface="Arial" pitchFamily="34" charset="0"/>
              </a:rPr>
              <a:t>The large number of Web service </a:t>
            </a: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candidates and replicas</a:t>
            </a:r>
            <a:endParaRPr lang="en-US" altLang="zh-CN" sz="2400" dirty="0">
              <a:latin typeface="Corbel" pitchFamily="34" charset="0"/>
              <a:ea typeface="Microsoft JhengHei" pitchFamily="34" charset="-12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Corbel" pitchFamily="34" charset="0"/>
                <a:ea typeface="Microsoft JhengHei" pitchFamily="34" charset="-120"/>
                <a:cs typeface="Arial" pitchFamily="34" charset="0"/>
              </a:rPr>
              <a:t>Time consuming and resource </a:t>
            </a:r>
            <a:r>
              <a:rPr lang="en-US" altLang="zh-CN" sz="2400" dirty="0" smtClean="0">
                <a:latin typeface="Corbel" pitchFamily="34" charset="0"/>
                <a:ea typeface="Microsoft JhengHei" pitchFamily="34" charset="-120"/>
                <a:cs typeface="Arial" pitchFamily="34" charset="0"/>
              </a:rPr>
              <a:t>consuming</a:t>
            </a:r>
            <a:endParaRPr lang="en-US" altLang="zh-CN" sz="2500" dirty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 </a:t>
            </a:r>
            <a:r>
              <a:rPr lang="en-US" altLang="zh-CN" sz="2800" b="1" dirty="0" err="1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QoS</a:t>
            </a: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 prediction: </a:t>
            </a:r>
            <a:r>
              <a:rPr lang="en-US" altLang="zh-CN" sz="28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an urgent task</a:t>
            </a:r>
          </a:p>
          <a:p>
            <a:pPr>
              <a:lnSpc>
                <a:spcPct val="110000"/>
              </a:lnSpc>
            </a:pPr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65" y="3340155"/>
            <a:ext cx="3648475" cy="265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雲朵形圖說文字 45"/>
          <p:cNvSpPr/>
          <p:nvPr/>
        </p:nvSpPr>
        <p:spPr>
          <a:xfrm>
            <a:off x="5340098" y="3659430"/>
            <a:ext cx="3226021" cy="1565760"/>
          </a:xfrm>
          <a:prstGeom prst="cloudCallout">
            <a:avLst>
              <a:gd name="adj1" fmla="val -62311"/>
              <a:gd name="adj2" fmla="val 37069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itchFamily="34" charset="0"/>
                <a:ea typeface="新細明體"/>
              </a:rPr>
              <a:t>Predict the unknown</a:t>
            </a:r>
            <a:r>
              <a:rPr kumimoji="0" lang="en-US" altLang="zh-TW" sz="20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itchFamily="34" charset="0"/>
                <a:ea typeface="新細明體"/>
              </a:rPr>
              <a:t> values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 Semibold" pitchFamily="34" charset="0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522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Outline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Motivation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latin typeface="Arial" pitchFamily="34" charset="0"/>
                <a:ea typeface="Microsoft JhengHei" pitchFamily="34" charset="-120"/>
                <a:cs typeface="Arial" pitchFamily="34" charset="0"/>
              </a:rPr>
              <a:t>Related Work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WSP Framework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Offline Coordinates Updating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Online Web Service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Selection</a:t>
            </a:r>
          </a:p>
          <a:p>
            <a:pPr>
              <a:lnSpc>
                <a:spcPct val="125000"/>
              </a:lnSpc>
            </a:pP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WSP-based Response Time Prediction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Landmark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Web Service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Service User Coordinate Computation</a:t>
            </a:r>
          </a:p>
          <a:p>
            <a:pPr lvl="1">
              <a:lnSpc>
                <a:spcPct val="125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Response Time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Microsoft JhengHei" pitchFamily="34" charset="-120"/>
                <a:cs typeface="Calibri" pitchFamily="34" charset="0"/>
              </a:rPr>
              <a:t>Prediction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Microsoft JhengHei" pitchFamily="34" charset="-120"/>
              <a:cs typeface="Calibri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Experiments</a:t>
            </a:r>
          </a:p>
          <a:p>
            <a:pPr>
              <a:lnSpc>
                <a:spcPct val="125000"/>
              </a:lnSpc>
            </a:pPr>
            <a:r>
              <a:rPr lang="en-US" sz="3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Conclusions </a:t>
            </a:r>
            <a:r>
              <a:rPr lang="en-US" sz="3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Microsoft JhengHei" pitchFamily="34" charset="-120"/>
                <a:cs typeface="Arial" pitchFamily="34" charset="0"/>
              </a:rPr>
              <a:t>&amp; Future Work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5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4"/>
    </mc:Choice>
    <mc:Fallback xmlns="">
      <p:transition spd="slow" advTm="295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Related Work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Collaborative </a:t>
            </a: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SimSun-ExtB" pitchFamily="49" charset="-122"/>
                <a:cs typeface="Arial" pitchFamily="34" charset="0"/>
              </a:rPr>
              <a:t>filtering (CF) </a:t>
            </a:r>
            <a:r>
              <a:rPr lang="en-US" altLang="zh-CN" sz="2800" b="1" dirty="0">
                <a:latin typeface="Arial" pitchFamily="34" charset="0"/>
                <a:ea typeface="SimSun-ExtB" pitchFamily="49" charset="-122"/>
                <a:cs typeface="Arial" pitchFamily="34" charset="0"/>
              </a:rPr>
              <a:t>based </a:t>
            </a:r>
            <a:r>
              <a:rPr lang="en-US" altLang="zh-CN" sz="2800" b="1" dirty="0" err="1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QoS</a:t>
            </a:r>
            <a:r>
              <a:rPr lang="en-US" altLang="zh-CN" sz="2800" b="1" dirty="0" smtClean="0">
                <a:latin typeface="Arial" pitchFamily="34" charset="0"/>
                <a:ea typeface="SimSun-ExtB" pitchFamily="49" charset="-122"/>
                <a:cs typeface="Arial" pitchFamily="34" charset="0"/>
              </a:rPr>
              <a:t> prediction approaches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UPCC [Shao et al. 2007]</a:t>
            </a:r>
            <a:endParaRPr lang="en-US" altLang="zh-CN" sz="2400" dirty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IPCC, UIPCC 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[</a:t>
            </a:r>
            <a:r>
              <a:rPr lang="en-US" altLang="zh-CN" sz="24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Zheng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et al. 2009]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rgbClr val="00B0F0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Variants: </a:t>
            </a:r>
            <a:r>
              <a:rPr lang="en-US" altLang="zh-CN" sz="24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RegionKNN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[Chen et al. </a:t>
            </a:r>
            <a:r>
              <a:rPr lang="en-US" altLang="zh-CN" sz="24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2010], PHCF [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Jiang et al. 2011]</a:t>
            </a:r>
            <a:endParaRPr lang="en-US" altLang="zh-CN" sz="2400" dirty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800" b="1" dirty="0" smtClean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Network </a:t>
            </a:r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coordinate (NC) </a:t>
            </a:r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based </a:t>
            </a:r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network distance prediction approaches</a:t>
            </a:r>
          </a:p>
          <a:p>
            <a:pPr lvl="1"/>
            <a:r>
              <a:rPr lang="en-US" altLang="zh-CN" sz="24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Triangulated Heuristic, GNP [T. S. E. Ng 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et al. 2002]</a:t>
            </a:r>
          </a:p>
          <a:p>
            <a:pPr lvl="1"/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IDES [Mao et al. 2006]</a:t>
            </a:r>
          </a:p>
          <a:p>
            <a:pPr lvl="1"/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NC </a:t>
            </a:r>
            <a:r>
              <a:rPr lang="en-US" altLang="zh-CN" sz="24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Survey [</a:t>
            </a:r>
            <a:r>
              <a:rPr lang="en-US" altLang="zh-CN" sz="2400" dirty="0" err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Donnet</a:t>
            </a:r>
            <a:r>
              <a:rPr lang="en-US" altLang="zh-CN" sz="24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et al. 2010]</a:t>
            </a:r>
            <a:endParaRPr lang="en-US" altLang="zh-CN" sz="2400" dirty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700" dirty="0" smtClean="0">
              <a:solidFill>
                <a:srgbClr val="FF0000"/>
              </a:solidFill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6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599"/>
            <a:ext cx="8385048" cy="70407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  <a:ea typeface="微软雅黑" pitchFamily="34" charset="-122"/>
              </a:rPr>
              <a:t>Collaborative Filtering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Corbel" pitchFamily="34" charset="0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385048" cy="54102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Collaborative filtering</a:t>
            </a:r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using historical </a:t>
            </a:r>
            <a:r>
              <a:rPr lang="en-US" altLang="zh-CN" sz="2800" b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QoS</a:t>
            </a:r>
            <a:r>
              <a:rPr lang="en-US" altLang="zh-CN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to </a:t>
            </a:r>
            <a:r>
              <a:rPr lang="en-US" altLang="zh-CN" sz="28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predict the unknown values</a:t>
            </a:r>
            <a:endParaRPr lang="en-US" altLang="zh-CN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25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700" dirty="0" smtClean="0">
              <a:solidFill>
                <a:srgbClr val="FF0000"/>
              </a:solidFill>
              <a:latin typeface="Corbel" pitchFamily="34" charset="0"/>
              <a:ea typeface="ＭＳ Ｐゴシック" pitchFamily="34" charset="-128"/>
            </a:endParaRPr>
          </a:p>
          <a:p>
            <a:pPr lvl="1"/>
            <a:endParaRPr lang="en-US" altLang="zh-CN" sz="2500" dirty="0">
              <a:latin typeface="Arial" pitchFamily="34" charset="0"/>
              <a:ea typeface="SimSun-ExtB" pitchFamily="49" charset="-122"/>
              <a:cs typeface="Arial" pitchFamily="34" charset="0"/>
            </a:endParaRPr>
          </a:p>
          <a:p>
            <a:endParaRPr lang="en-US" altLang="zh-CN" sz="2700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marL="365760" lvl="1" indent="0">
              <a:lnSpc>
                <a:spcPct val="110000"/>
              </a:lnSpc>
              <a:buNone/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latin typeface="Microsoft JhengHei" pitchFamily="34" charset="-120"/>
              <a:ea typeface="Microsoft JhengHei" pitchFamily="34" charset="-120"/>
              <a:cs typeface="Segoe UI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1070" y="4180475"/>
            <a:ext cx="1000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ＭＳ Ｐゴシック" charset="-128"/>
              </a:rPr>
              <a:t>IPCC:</a:t>
            </a:r>
            <a:endParaRPr lang="zh-CN" altLang="en-US" sz="2000" dirty="0">
              <a:latin typeface="+mn-lt"/>
              <a:ea typeface="ＭＳ Ｐゴシック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20" y="2656475"/>
            <a:ext cx="41814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70" y="2799350"/>
            <a:ext cx="4010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33" y="5552075"/>
            <a:ext cx="1990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5" y="2199275"/>
            <a:ext cx="27051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5" y="4332875"/>
            <a:ext cx="2255838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98208" y="3123200"/>
            <a:ext cx="1000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ＭＳ Ｐゴシック" charset="-128"/>
              </a:rPr>
              <a:t>UPCC:</a:t>
            </a:r>
            <a:endParaRPr lang="zh-CN" altLang="en-US" sz="2000" dirty="0">
              <a:latin typeface="+mn-lt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0595" y="5628275"/>
            <a:ext cx="1000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ＭＳ Ｐゴシック" charset="-128"/>
              </a:rPr>
              <a:t>UIPCC:</a:t>
            </a:r>
            <a:endParaRPr lang="zh-CN" altLang="en-US" sz="2000" dirty="0">
              <a:latin typeface="+mn-lt"/>
              <a:ea typeface="ＭＳ Ｐゴシック" charset="-128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617520" y="5968000"/>
            <a:ext cx="457200" cy="1936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5195" y="6009275"/>
            <a:ext cx="2286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Convex combination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6343008" y="2542175"/>
            <a:ext cx="273050" cy="228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79395" y="2180225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PCC similarity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4998395" y="2885075"/>
            <a:ext cx="152400" cy="23812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2595" y="2485025"/>
            <a:ext cx="1333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Mean of u 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360595" y="2515188"/>
            <a:ext cx="152400" cy="25558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1995" y="2134188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QoS</a:t>
            </a: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 of </a:t>
            </a:r>
            <a:r>
              <a:rPr lang="en-US" altLang="zh-CN" sz="2000" dirty="0" err="1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u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a</a:t>
            </a:r>
            <a:endParaRPr lang="zh-CN" altLang="en-US" sz="2000" baseline="-25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074595" y="4580525"/>
            <a:ext cx="76200" cy="36195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64995" y="4942475"/>
            <a:ext cx="1333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Mean of </a:t>
            </a:r>
            <a:r>
              <a:rPr lang="en-US" altLang="zh-CN" sz="2000" dirty="0" err="1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Corbel" pitchFamily="34" charset="0"/>
                <a:ea typeface="ＭＳ Ｐゴシック" charset="-128"/>
              </a:rPr>
              <a:t> </a:t>
            </a:r>
            <a:endParaRPr lang="zh-CN" altLang="en-US" sz="2000" dirty="0">
              <a:solidFill>
                <a:srgbClr val="00B0F0"/>
              </a:solidFill>
              <a:latin typeface="Corbel" pitchFamily="34" charset="0"/>
              <a:ea typeface="ＭＳ Ｐゴシック" charset="-128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489058" y="4866275"/>
            <a:ext cx="185737" cy="228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6595" y="5075825"/>
            <a:ext cx="1981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Similar neighbors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2995" y="4409075"/>
            <a:ext cx="1333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Mean of </a:t>
            </a:r>
            <a:r>
              <a:rPr lang="en-US" altLang="zh-CN" sz="2000" dirty="0" err="1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i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817795" y="4180475"/>
            <a:ext cx="1905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0A3DBB-76EC-4DF7-827B-DC6A851A3F9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60" y="4518727"/>
            <a:ext cx="5146823" cy="10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45" y="5591130"/>
            <a:ext cx="1693340" cy="41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箭头连接符 29"/>
          <p:cNvCxnSpPr/>
          <p:nvPr/>
        </p:nvCxnSpPr>
        <p:spPr>
          <a:xfrm>
            <a:off x="4008960" y="5964265"/>
            <a:ext cx="140585" cy="2450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6614" y="6161675"/>
            <a:ext cx="3226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Similarity between </a:t>
            </a:r>
            <a:r>
              <a:rPr lang="en-US" altLang="zh-CN" sz="2000" dirty="0" err="1" smtClean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u</a:t>
            </a:r>
            <a:r>
              <a:rPr lang="en-US" altLang="zh-CN" sz="1200" dirty="0" err="1" smtClean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a</a:t>
            </a:r>
            <a:r>
              <a:rPr lang="en-US" altLang="zh-CN" sz="2000" dirty="0" smtClean="0">
                <a:solidFill>
                  <a:srgbClr val="00B0F0"/>
                </a:solidFill>
                <a:latin typeface="Calibri" pitchFamily="34" charset="0"/>
                <a:ea typeface="ＭＳ Ｐゴシック" charset="-128"/>
                <a:cs typeface="Calibri" pitchFamily="34" charset="0"/>
              </a:rPr>
              <a:t> and u</a:t>
            </a:r>
            <a:endParaRPr lang="zh-CN" altLang="en-US" sz="2000" dirty="0">
              <a:solidFill>
                <a:srgbClr val="00B0F0"/>
              </a:solidFill>
              <a:latin typeface="Calibri" pitchFamily="34" charset="0"/>
              <a:ea typeface="ＭＳ Ｐゴシック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5" grpId="0"/>
      <p:bldP spid="31" grpId="0"/>
      <p:bldP spid="3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9.1|11.6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9335</TotalTime>
  <Words>1289</Words>
  <Application>Microsoft Office PowerPoint</Application>
  <PresentationFormat>全屏显示(4:3)</PresentationFormat>
  <Paragraphs>481</Paragraphs>
  <Slides>30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Median</vt:lpstr>
      <vt:lpstr>WSP: A Network Coordinate based Web Service Positioning Framework for Response Time Prediction</vt:lpstr>
      <vt:lpstr>Outline</vt:lpstr>
      <vt:lpstr>Motivation</vt:lpstr>
      <vt:lpstr>Motivation</vt:lpstr>
      <vt:lpstr>Motivation</vt:lpstr>
      <vt:lpstr>Motivation</vt:lpstr>
      <vt:lpstr>Outline</vt:lpstr>
      <vt:lpstr>Related Work</vt:lpstr>
      <vt:lpstr>Collaborative Filtering</vt:lpstr>
      <vt:lpstr>Network Coordinate</vt:lpstr>
      <vt:lpstr>Limitations</vt:lpstr>
      <vt:lpstr>WSP: Web Service Positioning</vt:lpstr>
      <vt:lpstr>Outline</vt:lpstr>
      <vt:lpstr>WSP Framework</vt:lpstr>
      <vt:lpstr>WSP Framework</vt:lpstr>
      <vt:lpstr>WSP Framework</vt:lpstr>
      <vt:lpstr>WSP Framework</vt:lpstr>
      <vt:lpstr>WSP Framework</vt:lpstr>
      <vt:lpstr>Outline</vt:lpstr>
      <vt:lpstr>Response Time Prediction</vt:lpstr>
      <vt:lpstr>Response Time Prediction</vt:lpstr>
      <vt:lpstr>Response Time Prediction</vt:lpstr>
      <vt:lpstr>Response Time Prediction</vt:lpstr>
      <vt:lpstr>Response Time Prediction</vt:lpstr>
      <vt:lpstr>Outline</vt:lpstr>
      <vt:lpstr>Experiments</vt:lpstr>
      <vt:lpstr>Experiments</vt:lpstr>
      <vt:lpstr>Experiments</vt:lpstr>
      <vt:lpstr>Conclusions &amp; Future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grant</dc:creator>
  <cp:lastModifiedBy>CSE</cp:lastModifiedBy>
  <cp:revision>1401</cp:revision>
  <dcterms:created xsi:type="dcterms:W3CDTF">2006-08-16T00:00:00Z</dcterms:created>
  <dcterms:modified xsi:type="dcterms:W3CDTF">2012-07-04T10:10:27Z</dcterms:modified>
</cp:coreProperties>
</file>