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3" r:id="rId3"/>
    <p:sldId id="412" r:id="rId4"/>
    <p:sldId id="384" r:id="rId5"/>
    <p:sldId id="386" r:id="rId6"/>
    <p:sldId id="413" r:id="rId7"/>
    <p:sldId id="379" r:id="rId8"/>
    <p:sldId id="397" r:id="rId9"/>
    <p:sldId id="414" r:id="rId10"/>
    <p:sldId id="417" r:id="rId11"/>
    <p:sldId id="418" r:id="rId12"/>
    <p:sldId id="415" r:id="rId13"/>
    <p:sldId id="393" r:id="rId14"/>
    <p:sldId id="420" r:id="rId15"/>
    <p:sldId id="421" r:id="rId16"/>
    <p:sldId id="416" r:id="rId17"/>
    <p:sldId id="394" r:id="rId18"/>
    <p:sldId id="395" r:id="rId19"/>
    <p:sldId id="396" r:id="rId20"/>
    <p:sldId id="402" r:id="rId21"/>
    <p:sldId id="381" r:id="rId22"/>
    <p:sldId id="260" r:id="rId23"/>
  </p:sldIdLst>
  <p:sldSz cx="9144000" cy="6858000" type="screen4x3"/>
  <p:notesSz cx="10234613" cy="70993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F81BD"/>
    <a:srgbClr val="F61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6606" autoAdjust="0"/>
  </p:normalViewPr>
  <p:slideViewPr>
    <p:cSldViewPr snapToObjects="1">
      <p:cViewPr>
        <p:scale>
          <a:sx n="100" d="100"/>
          <a:sy n="100" d="100"/>
        </p:scale>
        <p:origin x="-123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BD862-34CE-4758-94B8-95808D5129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97582F-2284-4EE6-A268-8E7537BE76CF}">
      <dgm:prSet phldrT="[文本]" custT="1"/>
      <dgm:spPr/>
      <dgm:t>
        <a:bodyPr/>
        <a:lstStyle/>
        <a:p>
          <a:r>
            <a:rPr lang="en-US" altLang="zh-CN" sz="2800" dirty="0" smtClean="0">
              <a:ea typeface="ＭＳ Ｐゴシック" pitchFamily="34" charset="-128"/>
            </a:rPr>
            <a:t>A landmark-based </a:t>
          </a:r>
          <a:r>
            <a:rPr lang="en-US" altLang="zh-CN" sz="2800" dirty="0" err="1" smtClean="0">
              <a:ea typeface="ＭＳ Ｐゴシック" pitchFamily="34" charset="-128"/>
            </a:rPr>
            <a:t>QoS</a:t>
          </a:r>
          <a:r>
            <a:rPr lang="en-US" altLang="zh-CN" sz="2800" dirty="0" smtClean="0">
              <a:ea typeface="ＭＳ Ｐゴシック" pitchFamily="34" charset="-128"/>
            </a:rPr>
            <a:t> prediction framework</a:t>
          </a:r>
          <a:endParaRPr lang="zh-CN" altLang="en-US" sz="2800" dirty="0"/>
        </a:p>
      </dgm:t>
    </dgm:pt>
    <dgm:pt modelId="{738A1DEC-943F-4B25-82DF-EC0AF068AAEC}" type="parTrans" cxnId="{D1850D43-6A45-46C5-AA4E-96F976BB0230}">
      <dgm:prSet/>
      <dgm:spPr/>
      <dgm:t>
        <a:bodyPr/>
        <a:lstStyle/>
        <a:p>
          <a:endParaRPr lang="zh-CN" altLang="en-US"/>
        </a:p>
      </dgm:t>
    </dgm:pt>
    <dgm:pt modelId="{BEB364B4-7B4F-41C1-AB65-F77813BF335C}" type="sibTrans" cxnId="{D1850D43-6A45-46C5-AA4E-96F976BB0230}">
      <dgm:prSet/>
      <dgm:spPr/>
      <dgm:t>
        <a:bodyPr/>
        <a:lstStyle/>
        <a:p>
          <a:endParaRPr lang="zh-CN" altLang="en-US"/>
        </a:p>
      </dgm:t>
    </dgm:pt>
    <dgm:pt modelId="{A8773C29-8FBF-4C55-9A0C-77869F2AA7ED}">
      <dgm:prSet phldrT="[文本]" custT="1"/>
      <dgm:spPr/>
      <dgm:t>
        <a:bodyPr/>
        <a:lstStyle/>
        <a:p>
          <a:r>
            <a:rPr lang="en-US" altLang="zh-CN" sz="2800" dirty="0" smtClean="0">
              <a:ea typeface="ＭＳ Ｐゴシック" pitchFamily="34" charset="-128"/>
            </a:rPr>
            <a:t>A clustering-based prediction algorithm </a:t>
          </a:r>
          <a:endParaRPr lang="zh-CN" altLang="en-US" sz="2800" dirty="0"/>
        </a:p>
      </dgm:t>
    </dgm:pt>
    <dgm:pt modelId="{816B5712-4C7C-4606-A754-6E6EE0B97E81}" type="parTrans" cxnId="{B065A7AC-C53C-4C33-9CF1-F9283DBDE243}">
      <dgm:prSet/>
      <dgm:spPr/>
      <dgm:t>
        <a:bodyPr/>
        <a:lstStyle/>
        <a:p>
          <a:endParaRPr lang="zh-CN" altLang="en-US"/>
        </a:p>
      </dgm:t>
    </dgm:pt>
    <dgm:pt modelId="{9397A1E5-FD0F-4378-B853-D12AADEC2C09}" type="sibTrans" cxnId="{B065A7AC-C53C-4C33-9CF1-F9283DBDE243}">
      <dgm:prSet/>
      <dgm:spPr/>
      <dgm:t>
        <a:bodyPr/>
        <a:lstStyle/>
        <a:p>
          <a:endParaRPr lang="zh-CN" altLang="en-US"/>
        </a:p>
      </dgm:t>
    </dgm:pt>
    <dgm:pt modelId="{6160EBA1-6185-48BE-88E5-057E6B0A7923}" type="pres">
      <dgm:prSet presAssocID="{FACBD862-34CE-4758-94B8-95808D5129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7E14AB-1ABE-4CB1-AA63-8DA62366910F}" type="pres">
      <dgm:prSet presAssocID="{4097582F-2284-4EE6-A268-8E7537BE76CF}" presName="parentText" presStyleLbl="node1" presStyleIdx="0" presStyleCnt="2" custScaleX="14720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C0C1BD-E20B-429F-B491-B3D495BF58E5}" type="pres">
      <dgm:prSet presAssocID="{BEB364B4-7B4F-41C1-AB65-F77813BF335C}" presName="spacer" presStyleCnt="0"/>
      <dgm:spPr/>
    </dgm:pt>
    <dgm:pt modelId="{33C97979-F1F0-42C9-94C5-AE1A3EE48072}" type="pres">
      <dgm:prSet presAssocID="{A8773C29-8FBF-4C55-9A0C-77869F2AA7ED}" presName="parentText" presStyleLbl="node1" presStyleIdx="1" presStyleCnt="2" custScaleX="14720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65A7AC-C53C-4C33-9CF1-F9283DBDE243}" srcId="{FACBD862-34CE-4758-94B8-95808D512980}" destId="{A8773C29-8FBF-4C55-9A0C-77869F2AA7ED}" srcOrd="1" destOrd="0" parTransId="{816B5712-4C7C-4606-A754-6E6EE0B97E81}" sibTransId="{9397A1E5-FD0F-4378-B853-D12AADEC2C09}"/>
    <dgm:cxn modelId="{C0C6BCBD-D1F5-4FCE-AF7B-DC134C5AE835}" type="presOf" srcId="{A8773C29-8FBF-4C55-9A0C-77869F2AA7ED}" destId="{33C97979-F1F0-42C9-94C5-AE1A3EE48072}" srcOrd="0" destOrd="0" presId="urn:microsoft.com/office/officeart/2005/8/layout/vList2"/>
    <dgm:cxn modelId="{73E0E637-2396-4B69-9BDE-16D22F006D4C}" type="presOf" srcId="{FACBD862-34CE-4758-94B8-95808D512980}" destId="{6160EBA1-6185-48BE-88E5-057E6B0A7923}" srcOrd="0" destOrd="0" presId="urn:microsoft.com/office/officeart/2005/8/layout/vList2"/>
    <dgm:cxn modelId="{831942BF-D436-4C03-A956-56CF0AB70313}" type="presOf" srcId="{4097582F-2284-4EE6-A268-8E7537BE76CF}" destId="{A97E14AB-1ABE-4CB1-AA63-8DA62366910F}" srcOrd="0" destOrd="0" presId="urn:microsoft.com/office/officeart/2005/8/layout/vList2"/>
    <dgm:cxn modelId="{D1850D43-6A45-46C5-AA4E-96F976BB0230}" srcId="{FACBD862-34CE-4758-94B8-95808D512980}" destId="{4097582F-2284-4EE6-A268-8E7537BE76CF}" srcOrd="0" destOrd="0" parTransId="{738A1DEC-943F-4B25-82DF-EC0AF068AAEC}" sibTransId="{BEB364B4-7B4F-41C1-AB65-F77813BF335C}"/>
    <dgm:cxn modelId="{E00D8FEB-8DDC-4855-8FAF-A7CBBADC4D0D}" type="presParOf" srcId="{6160EBA1-6185-48BE-88E5-057E6B0A7923}" destId="{A97E14AB-1ABE-4CB1-AA63-8DA62366910F}" srcOrd="0" destOrd="0" presId="urn:microsoft.com/office/officeart/2005/8/layout/vList2"/>
    <dgm:cxn modelId="{F19CE9D6-0398-4F7F-B766-7286EC16E6DF}" type="presParOf" srcId="{6160EBA1-6185-48BE-88E5-057E6B0A7923}" destId="{BFC0C1BD-E20B-429F-B491-B3D495BF58E5}" srcOrd="1" destOrd="0" presId="urn:microsoft.com/office/officeart/2005/8/layout/vList2"/>
    <dgm:cxn modelId="{6DCA0158-67C9-4EED-B568-5CD8DB29FBAD}" type="presParOf" srcId="{6160EBA1-6185-48BE-88E5-057E6B0A7923}" destId="{33C97979-F1F0-42C9-94C5-AE1A3EE480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E14AB-1ABE-4CB1-AA63-8DA62366910F}">
      <dsp:nvSpPr>
        <dsp:cNvPr id="0" name=""/>
        <dsp:cNvSpPr/>
      </dsp:nvSpPr>
      <dsp:spPr>
        <a:xfrm>
          <a:off x="0" y="161037"/>
          <a:ext cx="7391400" cy="669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ea typeface="ＭＳ Ｐゴシック" pitchFamily="34" charset="-128"/>
            </a:rPr>
            <a:t>A landmark-based </a:t>
          </a:r>
          <a:r>
            <a:rPr lang="en-US" altLang="zh-CN" sz="2800" kern="1200" dirty="0" err="1" smtClean="0">
              <a:ea typeface="ＭＳ Ｐゴシック" pitchFamily="34" charset="-128"/>
            </a:rPr>
            <a:t>QoS</a:t>
          </a:r>
          <a:r>
            <a:rPr lang="en-US" altLang="zh-CN" sz="2800" kern="1200" dirty="0" smtClean="0">
              <a:ea typeface="ＭＳ Ｐゴシック" pitchFamily="34" charset="-128"/>
            </a:rPr>
            <a:t> prediction framework</a:t>
          </a:r>
          <a:endParaRPr lang="zh-CN" altLang="en-US" sz="2800" kern="1200" dirty="0"/>
        </a:p>
      </dsp:txBody>
      <dsp:txXfrm>
        <a:off x="32706" y="193743"/>
        <a:ext cx="7325988" cy="604565"/>
      </dsp:txXfrm>
    </dsp:sp>
    <dsp:sp modelId="{33C97979-F1F0-42C9-94C5-AE1A3EE48072}">
      <dsp:nvSpPr>
        <dsp:cNvPr id="0" name=""/>
        <dsp:cNvSpPr/>
      </dsp:nvSpPr>
      <dsp:spPr>
        <a:xfrm>
          <a:off x="0" y="845385"/>
          <a:ext cx="7391400" cy="669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ea typeface="ＭＳ Ｐゴシック" pitchFamily="34" charset="-128"/>
            </a:rPr>
            <a:t>A clustering-based prediction algorithm </a:t>
          </a:r>
          <a:endParaRPr lang="zh-CN" altLang="en-US" sz="2800" kern="1200" dirty="0"/>
        </a:p>
      </dsp:txBody>
      <dsp:txXfrm>
        <a:off x="32706" y="878091"/>
        <a:ext cx="7325988" cy="60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078" cy="354909"/>
          </a:xfrm>
          <a:prstGeom prst="rect">
            <a:avLst/>
          </a:prstGeom>
        </p:spPr>
        <p:txBody>
          <a:bodyPr vert="horz" wrap="square" lIns="95051" tIns="47526" rIns="95051" bIns="4752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144" y="0"/>
            <a:ext cx="4435078" cy="354909"/>
          </a:xfrm>
          <a:prstGeom prst="rect">
            <a:avLst/>
          </a:prstGeom>
        </p:spPr>
        <p:txBody>
          <a:bodyPr vert="horz" wrap="square" lIns="95051" tIns="47526" rIns="95051" bIns="4752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C8F0F5-03D0-4FAE-ABB1-3D88C7855623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251"/>
            <a:ext cx="4435078" cy="354908"/>
          </a:xfrm>
          <a:prstGeom prst="rect">
            <a:avLst/>
          </a:prstGeom>
        </p:spPr>
        <p:txBody>
          <a:bodyPr vert="horz" wrap="square" lIns="95051" tIns="47526" rIns="95051" bIns="4752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144" y="6743251"/>
            <a:ext cx="4435078" cy="354908"/>
          </a:xfrm>
          <a:prstGeom prst="rect">
            <a:avLst/>
          </a:prstGeom>
        </p:spPr>
        <p:txBody>
          <a:bodyPr vert="horz" wrap="square" lIns="95051" tIns="47526" rIns="95051" bIns="4752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5598FC6-BD3B-4B00-903F-103DFA1CD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12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078" cy="354909"/>
          </a:xfrm>
          <a:prstGeom prst="rect">
            <a:avLst/>
          </a:prstGeom>
        </p:spPr>
        <p:txBody>
          <a:bodyPr vert="horz" wrap="square" lIns="95051" tIns="47526" rIns="95051" bIns="4752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144" y="0"/>
            <a:ext cx="4435078" cy="354909"/>
          </a:xfrm>
          <a:prstGeom prst="rect">
            <a:avLst/>
          </a:prstGeom>
        </p:spPr>
        <p:txBody>
          <a:bodyPr vert="horz" wrap="square" lIns="95051" tIns="47526" rIns="95051" bIns="4752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0CB987A-CBD6-4E4D-BF19-068F0A4863FF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5051" tIns="47526" rIns="95051" bIns="4752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746" y="3372196"/>
            <a:ext cx="8189124" cy="3194171"/>
          </a:xfrm>
          <a:prstGeom prst="rect">
            <a:avLst/>
          </a:prstGeom>
        </p:spPr>
        <p:txBody>
          <a:bodyPr vert="horz" lIns="95051" tIns="47526" rIns="95051" bIns="4752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251"/>
            <a:ext cx="4435078" cy="354908"/>
          </a:xfrm>
          <a:prstGeom prst="rect">
            <a:avLst/>
          </a:prstGeom>
        </p:spPr>
        <p:txBody>
          <a:bodyPr vert="horz" wrap="square" lIns="95051" tIns="47526" rIns="95051" bIns="4752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144" y="6743251"/>
            <a:ext cx="4435078" cy="354908"/>
          </a:xfrm>
          <a:prstGeom prst="rect">
            <a:avLst/>
          </a:prstGeom>
        </p:spPr>
        <p:txBody>
          <a:bodyPr vert="horz" wrap="square" lIns="95051" tIns="47526" rIns="95051" bIns="4752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E91DEB8-390D-44D3-91E8-C27452D51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295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72290" indent="-297035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88139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63395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38651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07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63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18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674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029BEE8-BAC5-4933-B231-3BDA7F3AEADD}" type="slidenum">
              <a:rPr lang="en-US" altLang="zh-CN">
                <a:latin typeface="Calibri" pitchFamily="34" charset="0"/>
              </a:rPr>
              <a:pPr eaLnBrk="1" hangingPunct="1"/>
              <a:t>13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72290" indent="-297035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88139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63395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38651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07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63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18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674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029BEE8-BAC5-4933-B231-3BDA7F3AEADD}" type="slidenum">
              <a:rPr lang="en-US" altLang="zh-CN">
                <a:latin typeface="Calibri" pitchFamily="34" charset="0"/>
              </a:rPr>
              <a:pPr eaLnBrk="1" hangingPunct="1"/>
              <a:t>14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72290" indent="-297035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88139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63395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38651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07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63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18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674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029BEE8-BAC5-4933-B231-3BDA7F3AEADD}" type="slidenum">
              <a:rPr lang="en-US" altLang="zh-CN">
                <a:latin typeface="Calibri" pitchFamily="34" charset="0"/>
              </a:rPr>
              <a:pPr eaLnBrk="1" hangingPunct="1"/>
              <a:t>15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72290" indent="-297035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88139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63395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38651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07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63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18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674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3D7EB9E-CB0B-452B-B2E3-151ADFC13555}" type="slidenum">
              <a:rPr lang="en-US" altLang="zh-CN">
                <a:latin typeface="Calibri" pitchFamily="34" charset="0"/>
              </a:rPr>
              <a:pPr eaLnBrk="1" hangingPunct="1"/>
              <a:t>17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72290" indent="-297035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88139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63395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38651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07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63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18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674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3E036AB-6D0F-4818-87ED-A5499922C91C}" type="slidenum">
              <a:rPr lang="en-US" altLang="zh-CN">
                <a:latin typeface="Calibri" pitchFamily="34" charset="0"/>
              </a:rPr>
              <a:pPr eaLnBrk="1" hangingPunct="1"/>
              <a:t>18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72290" indent="-297035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88139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63395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38651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07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63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18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674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3EC83ED-FBED-43C4-A78A-E70D87A0B644}" type="slidenum">
              <a:rPr lang="en-US" altLang="zh-CN">
                <a:latin typeface="Calibri" pitchFamily="34" charset="0"/>
              </a:rPr>
              <a:pPr eaLnBrk="1" hangingPunct="1"/>
              <a:t>19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 smtClean="0"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72290" indent="-297035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88139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63395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38651" indent="-23762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07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63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18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674" indent="-237628" defTabSz="4752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8C62358-2D3B-493D-AAF1-3F288D219E2A}" type="slidenum">
              <a:rPr lang="en-US" altLang="zh-CN">
                <a:latin typeface="Calibri" pitchFamily="34" charset="0"/>
              </a:rPr>
              <a:pPr eaLnBrk="1" hangingPunct="1"/>
              <a:t>20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C998B-8EC9-48D6-B511-9FF874EABB6E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F405-C752-4D93-9863-A51AE65E52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4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561E-0348-4416-A1DA-1A95F3764BF1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1EBF-24DC-413C-8F35-E4A5273ED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7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FEA-D8B8-44A9-A001-960C741B1A03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27995-7248-4290-B7E0-A0FE7A623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74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22CBB-B620-4774-BFD7-5C459C957540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EE54-0318-4C9E-810B-2D6E4CEDD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6992-E2B3-4A00-A916-7B6C11BB61A4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5E0F5-F0B9-4BB1-9E74-C70CF5DB1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2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BE49E-33D3-4903-BE06-CAB0D8012520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9D19-87BF-45D4-8286-1A7B03957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44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A6D82-0B14-4291-A1B8-33CA8581BF9D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2FF2B-994B-47A9-8093-6352A5665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2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2517-A6BE-4001-8838-B9D4A0682811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D8A4-C6BE-4F60-8EE0-7101B0D1A7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75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7ECEA-53AF-41A2-9142-A62ED7C32685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315B-924B-4075-81E7-665F39474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56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0DB78-5A99-4551-B664-53D02F745602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C8D88-262F-4C97-B5AC-62F3052D3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5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A8B83-1D3B-4892-821D-02855E9390E1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3DB39-F0A3-4128-A174-395149AC0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8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4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909C470-36F6-4FBE-A331-7E6F79F952FA}" type="datetime1">
              <a:rPr lang="en-US" altLang="zh-CN"/>
              <a:pPr>
                <a:defRPr/>
              </a:pPr>
              <a:t>5/19/2012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BA2D8C4-395D-4F54-9B74-3100C7385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1065213"/>
            <a:ext cx="8382000" cy="1587"/>
          </a:xfrm>
          <a:prstGeom prst="line">
            <a:avLst/>
          </a:prstGeom>
          <a:ln w="444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3200" b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3000"/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-152400" y="1273175"/>
            <a:ext cx="9383713" cy="1470025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+mn-lt"/>
                <a:ea typeface="Tahoma" pitchFamily="34" charset="0"/>
                <a:cs typeface="Tahoma" pitchFamily="34" charset="0"/>
              </a:rPr>
              <a:t>A Clustering-based </a:t>
            </a:r>
            <a:r>
              <a:rPr lang="en-US" altLang="zh-CN" sz="3600" dirty="0" err="1" smtClean="0">
                <a:latin typeface="+mn-lt"/>
                <a:ea typeface="Tahoma" pitchFamily="34" charset="0"/>
                <a:cs typeface="Tahoma" pitchFamily="34" charset="0"/>
              </a:rPr>
              <a:t>QoS</a:t>
            </a:r>
            <a:r>
              <a:rPr lang="en-US" altLang="zh-CN" sz="3600" dirty="0" smtClean="0">
                <a:latin typeface="+mn-lt"/>
                <a:ea typeface="Tahoma" pitchFamily="34" charset="0"/>
                <a:cs typeface="Tahoma" pitchFamily="34" charset="0"/>
              </a:rPr>
              <a:t> Prediction Approach</a:t>
            </a:r>
            <a:br>
              <a:rPr lang="en-US" altLang="zh-CN" sz="3600" dirty="0" smtClean="0">
                <a:latin typeface="+mn-lt"/>
                <a:ea typeface="Tahoma" pitchFamily="34" charset="0"/>
                <a:cs typeface="Tahoma" pitchFamily="34" charset="0"/>
              </a:rPr>
            </a:br>
            <a:r>
              <a:rPr lang="en-US" altLang="zh-CN" sz="3600" dirty="0" smtClean="0">
                <a:latin typeface="+mn-lt"/>
                <a:ea typeface="Tahoma" pitchFamily="34" charset="0"/>
                <a:cs typeface="Tahoma" pitchFamily="34" charset="0"/>
              </a:rPr>
              <a:t>for Web Service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6" y="4800600"/>
            <a:ext cx="8229600" cy="68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Shenzhen, China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April 12, 2012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970212"/>
            <a:ext cx="8382000" cy="1588"/>
          </a:xfrm>
          <a:prstGeom prst="line">
            <a:avLst/>
          </a:prstGeom>
          <a:ln w="444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F:\个人\照片\CUHK图片\校徽\左右排列\hor_4c_jpg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0"/>
            <a:ext cx="3124200" cy="549060"/>
          </a:xfrm>
          <a:prstGeom prst="rect">
            <a:avLst/>
          </a:prstGeom>
          <a:solidFill>
            <a:schemeClr val="accent1"/>
          </a:solidFill>
          <a:effectLst/>
        </p:spPr>
      </p:pic>
      <p:sp>
        <p:nvSpPr>
          <p:cNvPr id="12" name="Subtitle 2"/>
          <p:cNvSpPr txBox="1">
            <a:spLocks/>
          </p:cNvSpPr>
          <p:nvPr/>
        </p:nvSpPr>
        <p:spPr bwMode="auto">
          <a:xfrm>
            <a:off x="539262" y="3733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3000"/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b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Jieming</a:t>
            </a:r>
            <a:r>
              <a:rPr lang="en-US" altLang="zh-CN" sz="2800" b="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Zhu, Yu Kang, </a:t>
            </a:r>
            <a:r>
              <a:rPr lang="en-US" altLang="zh-CN" sz="2800" b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Zibin</a:t>
            </a:r>
            <a:r>
              <a:rPr lang="en-US" altLang="zh-CN" sz="2800" b="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altLang="zh-CN" sz="2800" b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Zheng</a:t>
            </a:r>
            <a:r>
              <a:rPr lang="en-US" altLang="zh-CN" sz="2800" b="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and Michael R. </a:t>
            </a:r>
            <a:r>
              <a:rPr lang="en-US" altLang="zh-CN" sz="2800" b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Lyu</a:t>
            </a:r>
            <a:endParaRPr lang="en-US" altLang="zh-CN" sz="2800" b="0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1" y="5997714"/>
            <a:ext cx="259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rgbClr val="4F81B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iVCE</a:t>
            </a:r>
            <a:r>
              <a:rPr lang="en-US" altLang="zh-CN" sz="4000" dirty="0" smtClean="0">
                <a:solidFill>
                  <a:srgbClr val="4F81B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2012</a:t>
            </a:r>
            <a:endParaRPr lang="zh-CN" altLang="en-US" sz="4000" dirty="0">
              <a:solidFill>
                <a:srgbClr val="4F81BD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300" dirty="0" smtClean="0">
                <a:latin typeface="Constantia" pitchFamily="18" charset="0"/>
              </a:rPr>
              <a:t>WS Recommendation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347788"/>
            <a:ext cx="8229600" cy="5060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Web service monitoring by landmarks</a:t>
            </a:r>
          </a:p>
        </p:txBody>
      </p: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8933DAA-E2FE-478F-8C77-BC35BBB3709A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16686"/>
            <a:ext cx="8077200" cy="393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流程图: 可选过程 13"/>
          <p:cNvSpPr/>
          <p:nvPr/>
        </p:nvSpPr>
        <p:spPr>
          <a:xfrm>
            <a:off x="609600" y="3563815"/>
            <a:ext cx="5122985" cy="2532185"/>
          </a:xfrm>
          <a:custGeom>
            <a:avLst/>
            <a:gdLst>
              <a:gd name="connsiteX0" fmla="*/ 0 w 5105400"/>
              <a:gd name="connsiteY0" fmla="*/ 419100 h 2514600"/>
              <a:gd name="connsiteX1" fmla="*/ 419100 w 5105400"/>
              <a:gd name="connsiteY1" fmla="*/ 0 h 2514600"/>
              <a:gd name="connsiteX2" fmla="*/ 4686300 w 5105400"/>
              <a:gd name="connsiteY2" fmla="*/ 0 h 2514600"/>
              <a:gd name="connsiteX3" fmla="*/ 5105400 w 5105400"/>
              <a:gd name="connsiteY3" fmla="*/ 419100 h 2514600"/>
              <a:gd name="connsiteX4" fmla="*/ 5105400 w 5105400"/>
              <a:gd name="connsiteY4" fmla="*/ 2095500 h 2514600"/>
              <a:gd name="connsiteX5" fmla="*/ 4686300 w 5105400"/>
              <a:gd name="connsiteY5" fmla="*/ 2514600 h 2514600"/>
              <a:gd name="connsiteX6" fmla="*/ 419100 w 5105400"/>
              <a:gd name="connsiteY6" fmla="*/ 2514600 h 2514600"/>
              <a:gd name="connsiteX7" fmla="*/ 0 w 5105400"/>
              <a:gd name="connsiteY7" fmla="*/ 2095500 h 2514600"/>
              <a:gd name="connsiteX8" fmla="*/ 0 w 5105400"/>
              <a:gd name="connsiteY8" fmla="*/ 419100 h 2514600"/>
              <a:gd name="connsiteX0" fmla="*/ 0 w 5105400"/>
              <a:gd name="connsiteY0" fmla="*/ 436685 h 2532185"/>
              <a:gd name="connsiteX1" fmla="*/ 489438 w 5105400"/>
              <a:gd name="connsiteY1" fmla="*/ 0 h 2532185"/>
              <a:gd name="connsiteX2" fmla="*/ 4686300 w 5105400"/>
              <a:gd name="connsiteY2" fmla="*/ 17585 h 2532185"/>
              <a:gd name="connsiteX3" fmla="*/ 5105400 w 5105400"/>
              <a:gd name="connsiteY3" fmla="*/ 436685 h 2532185"/>
              <a:gd name="connsiteX4" fmla="*/ 5105400 w 5105400"/>
              <a:gd name="connsiteY4" fmla="*/ 2113085 h 2532185"/>
              <a:gd name="connsiteX5" fmla="*/ 4686300 w 5105400"/>
              <a:gd name="connsiteY5" fmla="*/ 2532185 h 2532185"/>
              <a:gd name="connsiteX6" fmla="*/ 419100 w 5105400"/>
              <a:gd name="connsiteY6" fmla="*/ 2532185 h 2532185"/>
              <a:gd name="connsiteX7" fmla="*/ 0 w 5105400"/>
              <a:gd name="connsiteY7" fmla="*/ 2113085 h 2532185"/>
              <a:gd name="connsiteX8" fmla="*/ 0 w 5105400"/>
              <a:gd name="connsiteY8" fmla="*/ 436685 h 2532185"/>
              <a:gd name="connsiteX0" fmla="*/ 0 w 5105400"/>
              <a:gd name="connsiteY0" fmla="*/ 436685 h 2532185"/>
              <a:gd name="connsiteX1" fmla="*/ 489438 w 5105400"/>
              <a:gd name="connsiteY1" fmla="*/ 0 h 2532185"/>
              <a:gd name="connsiteX2" fmla="*/ 4686300 w 5105400"/>
              <a:gd name="connsiteY2" fmla="*/ 17585 h 2532185"/>
              <a:gd name="connsiteX3" fmla="*/ 5105400 w 5105400"/>
              <a:gd name="connsiteY3" fmla="*/ 436685 h 2532185"/>
              <a:gd name="connsiteX4" fmla="*/ 5105400 w 5105400"/>
              <a:gd name="connsiteY4" fmla="*/ 2113085 h 2532185"/>
              <a:gd name="connsiteX5" fmla="*/ 4686300 w 5105400"/>
              <a:gd name="connsiteY5" fmla="*/ 2532185 h 2532185"/>
              <a:gd name="connsiteX6" fmla="*/ 419100 w 5105400"/>
              <a:gd name="connsiteY6" fmla="*/ 2532185 h 2532185"/>
              <a:gd name="connsiteX7" fmla="*/ 0 w 5105400"/>
              <a:gd name="connsiteY7" fmla="*/ 2113085 h 2532185"/>
              <a:gd name="connsiteX8" fmla="*/ 0 w 5105400"/>
              <a:gd name="connsiteY8" fmla="*/ 436685 h 2532185"/>
              <a:gd name="connsiteX0" fmla="*/ 0 w 5105400"/>
              <a:gd name="connsiteY0" fmla="*/ 436685 h 2532185"/>
              <a:gd name="connsiteX1" fmla="*/ 489438 w 5105400"/>
              <a:gd name="connsiteY1" fmla="*/ 0 h 2532185"/>
              <a:gd name="connsiteX2" fmla="*/ 4686300 w 5105400"/>
              <a:gd name="connsiteY2" fmla="*/ 17585 h 2532185"/>
              <a:gd name="connsiteX3" fmla="*/ 5105400 w 5105400"/>
              <a:gd name="connsiteY3" fmla="*/ 436685 h 2532185"/>
              <a:gd name="connsiteX4" fmla="*/ 5105400 w 5105400"/>
              <a:gd name="connsiteY4" fmla="*/ 2113085 h 2532185"/>
              <a:gd name="connsiteX5" fmla="*/ 4686300 w 5105400"/>
              <a:gd name="connsiteY5" fmla="*/ 2532185 h 2532185"/>
              <a:gd name="connsiteX6" fmla="*/ 419100 w 5105400"/>
              <a:gd name="connsiteY6" fmla="*/ 2532185 h 2532185"/>
              <a:gd name="connsiteX7" fmla="*/ 0 w 5105400"/>
              <a:gd name="connsiteY7" fmla="*/ 2113085 h 2532185"/>
              <a:gd name="connsiteX8" fmla="*/ 0 w 5105400"/>
              <a:gd name="connsiteY8" fmla="*/ 436685 h 2532185"/>
              <a:gd name="connsiteX0" fmla="*/ 0 w 5105400"/>
              <a:gd name="connsiteY0" fmla="*/ 440054 h 2535554"/>
              <a:gd name="connsiteX1" fmla="*/ 489438 w 5105400"/>
              <a:gd name="connsiteY1" fmla="*/ 3369 h 2535554"/>
              <a:gd name="connsiteX2" fmla="*/ 2945423 w 5105400"/>
              <a:gd name="connsiteY2" fmla="*/ 891393 h 2535554"/>
              <a:gd name="connsiteX3" fmla="*/ 4686300 w 5105400"/>
              <a:gd name="connsiteY3" fmla="*/ 20954 h 2535554"/>
              <a:gd name="connsiteX4" fmla="*/ 5105400 w 5105400"/>
              <a:gd name="connsiteY4" fmla="*/ 440054 h 2535554"/>
              <a:gd name="connsiteX5" fmla="*/ 5105400 w 5105400"/>
              <a:gd name="connsiteY5" fmla="*/ 2116454 h 2535554"/>
              <a:gd name="connsiteX6" fmla="*/ 4686300 w 5105400"/>
              <a:gd name="connsiteY6" fmla="*/ 2535554 h 2535554"/>
              <a:gd name="connsiteX7" fmla="*/ 419100 w 5105400"/>
              <a:gd name="connsiteY7" fmla="*/ 2535554 h 2535554"/>
              <a:gd name="connsiteX8" fmla="*/ 0 w 5105400"/>
              <a:gd name="connsiteY8" fmla="*/ 2116454 h 2535554"/>
              <a:gd name="connsiteX9" fmla="*/ 0 w 5105400"/>
              <a:gd name="connsiteY9" fmla="*/ 440054 h 2535554"/>
              <a:gd name="connsiteX0" fmla="*/ 0 w 5105400"/>
              <a:gd name="connsiteY0" fmla="*/ 440054 h 2535554"/>
              <a:gd name="connsiteX1" fmla="*/ 489438 w 5105400"/>
              <a:gd name="connsiteY1" fmla="*/ 3369 h 2535554"/>
              <a:gd name="connsiteX2" fmla="*/ 2945423 w 5105400"/>
              <a:gd name="connsiteY2" fmla="*/ 891393 h 2535554"/>
              <a:gd name="connsiteX3" fmla="*/ 4686300 w 5105400"/>
              <a:gd name="connsiteY3" fmla="*/ 794677 h 2535554"/>
              <a:gd name="connsiteX4" fmla="*/ 5105400 w 5105400"/>
              <a:gd name="connsiteY4" fmla="*/ 440054 h 2535554"/>
              <a:gd name="connsiteX5" fmla="*/ 5105400 w 5105400"/>
              <a:gd name="connsiteY5" fmla="*/ 2116454 h 2535554"/>
              <a:gd name="connsiteX6" fmla="*/ 4686300 w 5105400"/>
              <a:gd name="connsiteY6" fmla="*/ 2535554 h 2535554"/>
              <a:gd name="connsiteX7" fmla="*/ 419100 w 5105400"/>
              <a:gd name="connsiteY7" fmla="*/ 2535554 h 2535554"/>
              <a:gd name="connsiteX8" fmla="*/ 0 w 5105400"/>
              <a:gd name="connsiteY8" fmla="*/ 2116454 h 2535554"/>
              <a:gd name="connsiteX9" fmla="*/ 0 w 5105400"/>
              <a:gd name="connsiteY9" fmla="*/ 440054 h 2535554"/>
              <a:gd name="connsiteX0" fmla="*/ 0 w 5122985"/>
              <a:gd name="connsiteY0" fmla="*/ 440054 h 2535554"/>
              <a:gd name="connsiteX1" fmla="*/ 489438 w 5122985"/>
              <a:gd name="connsiteY1" fmla="*/ 3369 h 2535554"/>
              <a:gd name="connsiteX2" fmla="*/ 2945423 w 5122985"/>
              <a:gd name="connsiteY2" fmla="*/ 891393 h 2535554"/>
              <a:gd name="connsiteX3" fmla="*/ 4686300 w 5122985"/>
              <a:gd name="connsiteY3" fmla="*/ 794677 h 2535554"/>
              <a:gd name="connsiteX4" fmla="*/ 5122985 w 5122985"/>
              <a:gd name="connsiteY4" fmla="*/ 958801 h 2535554"/>
              <a:gd name="connsiteX5" fmla="*/ 5105400 w 5122985"/>
              <a:gd name="connsiteY5" fmla="*/ 2116454 h 2535554"/>
              <a:gd name="connsiteX6" fmla="*/ 4686300 w 5122985"/>
              <a:gd name="connsiteY6" fmla="*/ 2535554 h 2535554"/>
              <a:gd name="connsiteX7" fmla="*/ 419100 w 5122985"/>
              <a:gd name="connsiteY7" fmla="*/ 2535554 h 2535554"/>
              <a:gd name="connsiteX8" fmla="*/ 0 w 5122985"/>
              <a:gd name="connsiteY8" fmla="*/ 2116454 h 2535554"/>
              <a:gd name="connsiteX9" fmla="*/ 0 w 5122985"/>
              <a:gd name="connsiteY9" fmla="*/ 440054 h 2535554"/>
              <a:gd name="connsiteX0" fmla="*/ 0 w 5122985"/>
              <a:gd name="connsiteY0" fmla="*/ 440054 h 2535554"/>
              <a:gd name="connsiteX1" fmla="*/ 489438 w 5122985"/>
              <a:gd name="connsiteY1" fmla="*/ 3369 h 2535554"/>
              <a:gd name="connsiteX2" fmla="*/ 2945423 w 5122985"/>
              <a:gd name="connsiteY2" fmla="*/ 891393 h 2535554"/>
              <a:gd name="connsiteX3" fmla="*/ 2945423 w 5122985"/>
              <a:gd name="connsiteY3" fmla="*/ 821055 h 2535554"/>
              <a:gd name="connsiteX4" fmla="*/ 4686300 w 5122985"/>
              <a:gd name="connsiteY4" fmla="*/ 794677 h 2535554"/>
              <a:gd name="connsiteX5" fmla="*/ 5122985 w 5122985"/>
              <a:gd name="connsiteY5" fmla="*/ 958801 h 2535554"/>
              <a:gd name="connsiteX6" fmla="*/ 5105400 w 5122985"/>
              <a:gd name="connsiteY6" fmla="*/ 2116454 h 2535554"/>
              <a:gd name="connsiteX7" fmla="*/ 4686300 w 5122985"/>
              <a:gd name="connsiteY7" fmla="*/ 2535554 h 2535554"/>
              <a:gd name="connsiteX8" fmla="*/ 419100 w 5122985"/>
              <a:gd name="connsiteY8" fmla="*/ 2535554 h 2535554"/>
              <a:gd name="connsiteX9" fmla="*/ 0 w 5122985"/>
              <a:gd name="connsiteY9" fmla="*/ 2116454 h 2535554"/>
              <a:gd name="connsiteX10" fmla="*/ 0 w 5122985"/>
              <a:gd name="connsiteY10" fmla="*/ 440054 h 2535554"/>
              <a:gd name="connsiteX0" fmla="*/ 0 w 5122985"/>
              <a:gd name="connsiteY0" fmla="*/ 436685 h 2532185"/>
              <a:gd name="connsiteX1" fmla="*/ 489438 w 5122985"/>
              <a:gd name="connsiteY1" fmla="*/ 0 h 2532185"/>
              <a:gd name="connsiteX2" fmla="*/ 1916723 w 5122985"/>
              <a:gd name="connsiteY2" fmla="*/ 131886 h 2532185"/>
              <a:gd name="connsiteX3" fmla="*/ 2945423 w 5122985"/>
              <a:gd name="connsiteY3" fmla="*/ 888024 h 2532185"/>
              <a:gd name="connsiteX4" fmla="*/ 2945423 w 5122985"/>
              <a:gd name="connsiteY4" fmla="*/ 817686 h 2532185"/>
              <a:gd name="connsiteX5" fmla="*/ 4686300 w 5122985"/>
              <a:gd name="connsiteY5" fmla="*/ 791308 h 2532185"/>
              <a:gd name="connsiteX6" fmla="*/ 5122985 w 5122985"/>
              <a:gd name="connsiteY6" fmla="*/ 955432 h 2532185"/>
              <a:gd name="connsiteX7" fmla="*/ 5105400 w 5122985"/>
              <a:gd name="connsiteY7" fmla="*/ 2113085 h 2532185"/>
              <a:gd name="connsiteX8" fmla="*/ 4686300 w 5122985"/>
              <a:gd name="connsiteY8" fmla="*/ 2532185 h 2532185"/>
              <a:gd name="connsiteX9" fmla="*/ 419100 w 5122985"/>
              <a:gd name="connsiteY9" fmla="*/ 2532185 h 2532185"/>
              <a:gd name="connsiteX10" fmla="*/ 0 w 5122985"/>
              <a:gd name="connsiteY10" fmla="*/ 2113085 h 2532185"/>
              <a:gd name="connsiteX11" fmla="*/ 0 w 5122985"/>
              <a:gd name="connsiteY11" fmla="*/ 436685 h 2532185"/>
              <a:gd name="connsiteX0" fmla="*/ 0 w 5122985"/>
              <a:gd name="connsiteY0" fmla="*/ 436685 h 2532185"/>
              <a:gd name="connsiteX1" fmla="*/ 489438 w 5122985"/>
              <a:gd name="connsiteY1" fmla="*/ 0 h 2532185"/>
              <a:gd name="connsiteX2" fmla="*/ 1916723 w 5122985"/>
              <a:gd name="connsiteY2" fmla="*/ 131886 h 2532185"/>
              <a:gd name="connsiteX3" fmla="*/ 2101361 w 5122985"/>
              <a:gd name="connsiteY3" fmla="*/ 844062 h 2532185"/>
              <a:gd name="connsiteX4" fmla="*/ 2945423 w 5122985"/>
              <a:gd name="connsiteY4" fmla="*/ 817686 h 2532185"/>
              <a:gd name="connsiteX5" fmla="*/ 4686300 w 5122985"/>
              <a:gd name="connsiteY5" fmla="*/ 791308 h 2532185"/>
              <a:gd name="connsiteX6" fmla="*/ 5122985 w 5122985"/>
              <a:gd name="connsiteY6" fmla="*/ 955432 h 2532185"/>
              <a:gd name="connsiteX7" fmla="*/ 5105400 w 5122985"/>
              <a:gd name="connsiteY7" fmla="*/ 2113085 h 2532185"/>
              <a:gd name="connsiteX8" fmla="*/ 4686300 w 5122985"/>
              <a:gd name="connsiteY8" fmla="*/ 2532185 h 2532185"/>
              <a:gd name="connsiteX9" fmla="*/ 419100 w 5122985"/>
              <a:gd name="connsiteY9" fmla="*/ 2532185 h 2532185"/>
              <a:gd name="connsiteX10" fmla="*/ 0 w 5122985"/>
              <a:gd name="connsiteY10" fmla="*/ 2113085 h 2532185"/>
              <a:gd name="connsiteX11" fmla="*/ 0 w 5122985"/>
              <a:gd name="connsiteY11" fmla="*/ 436685 h 2532185"/>
              <a:gd name="connsiteX0" fmla="*/ 0 w 5122985"/>
              <a:gd name="connsiteY0" fmla="*/ 455808 h 2551308"/>
              <a:gd name="connsiteX1" fmla="*/ 489438 w 5122985"/>
              <a:gd name="connsiteY1" fmla="*/ 19123 h 2551308"/>
              <a:gd name="connsiteX2" fmla="*/ 1916723 w 5122985"/>
              <a:gd name="connsiteY2" fmla="*/ 80670 h 2551308"/>
              <a:gd name="connsiteX3" fmla="*/ 2101361 w 5122985"/>
              <a:gd name="connsiteY3" fmla="*/ 863185 h 2551308"/>
              <a:gd name="connsiteX4" fmla="*/ 2945423 w 5122985"/>
              <a:gd name="connsiteY4" fmla="*/ 836809 h 2551308"/>
              <a:gd name="connsiteX5" fmla="*/ 4686300 w 5122985"/>
              <a:gd name="connsiteY5" fmla="*/ 810431 h 2551308"/>
              <a:gd name="connsiteX6" fmla="*/ 5122985 w 5122985"/>
              <a:gd name="connsiteY6" fmla="*/ 974555 h 2551308"/>
              <a:gd name="connsiteX7" fmla="*/ 5105400 w 5122985"/>
              <a:gd name="connsiteY7" fmla="*/ 2132208 h 2551308"/>
              <a:gd name="connsiteX8" fmla="*/ 4686300 w 5122985"/>
              <a:gd name="connsiteY8" fmla="*/ 2551308 h 2551308"/>
              <a:gd name="connsiteX9" fmla="*/ 419100 w 5122985"/>
              <a:gd name="connsiteY9" fmla="*/ 2551308 h 2551308"/>
              <a:gd name="connsiteX10" fmla="*/ 0 w 5122985"/>
              <a:gd name="connsiteY10" fmla="*/ 2132208 h 2551308"/>
              <a:gd name="connsiteX11" fmla="*/ 0 w 5122985"/>
              <a:gd name="connsiteY11" fmla="*/ 455808 h 2551308"/>
              <a:gd name="connsiteX0" fmla="*/ 0 w 5122985"/>
              <a:gd name="connsiteY0" fmla="*/ 455808 h 2551308"/>
              <a:gd name="connsiteX1" fmla="*/ 489438 w 5122985"/>
              <a:gd name="connsiteY1" fmla="*/ 19123 h 2551308"/>
              <a:gd name="connsiteX2" fmla="*/ 1916723 w 5122985"/>
              <a:gd name="connsiteY2" fmla="*/ 80670 h 2551308"/>
              <a:gd name="connsiteX3" fmla="*/ 2145323 w 5122985"/>
              <a:gd name="connsiteY3" fmla="*/ 871978 h 2551308"/>
              <a:gd name="connsiteX4" fmla="*/ 2945423 w 5122985"/>
              <a:gd name="connsiteY4" fmla="*/ 836809 h 2551308"/>
              <a:gd name="connsiteX5" fmla="*/ 4686300 w 5122985"/>
              <a:gd name="connsiteY5" fmla="*/ 810431 h 2551308"/>
              <a:gd name="connsiteX6" fmla="*/ 5122985 w 5122985"/>
              <a:gd name="connsiteY6" fmla="*/ 974555 h 2551308"/>
              <a:gd name="connsiteX7" fmla="*/ 5105400 w 5122985"/>
              <a:gd name="connsiteY7" fmla="*/ 2132208 h 2551308"/>
              <a:gd name="connsiteX8" fmla="*/ 4686300 w 5122985"/>
              <a:gd name="connsiteY8" fmla="*/ 2551308 h 2551308"/>
              <a:gd name="connsiteX9" fmla="*/ 419100 w 5122985"/>
              <a:gd name="connsiteY9" fmla="*/ 2551308 h 2551308"/>
              <a:gd name="connsiteX10" fmla="*/ 0 w 5122985"/>
              <a:gd name="connsiteY10" fmla="*/ 2132208 h 2551308"/>
              <a:gd name="connsiteX11" fmla="*/ 0 w 5122985"/>
              <a:gd name="connsiteY11" fmla="*/ 455808 h 2551308"/>
              <a:gd name="connsiteX0" fmla="*/ 0 w 5122985"/>
              <a:gd name="connsiteY0" fmla="*/ 455808 h 2551308"/>
              <a:gd name="connsiteX1" fmla="*/ 489438 w 5122985"/>
              <a:gd name="connsiteY1" fmla="*/ 19123 h 2551308"/>
              <a:gd name="connsiteX2" fmla="*/ 1951892 w 5122985"/>
              <a:gd name="connsiteY2" fmla="*/ 80670 h 2551308"/>
              <a:gd name="connsiteX3" fmla="*/ 2145323 w 5122985"/>
              <a:gd name="connsiteY3" fmla="*/ 871978 h 2551308"/>
              <a:gd name="connsiteX4" fmla="*/ 2945423 w 5122985"/>
              <a:gd name="connsiteY4" fmla="*/ 836809 h 2551308"/>
              <a:gd name="connsiteX5" fmla="*/ 4686300 w 5122985"/>
              <a:gd name="connsiteY5" fmla="*/ 810431 h 2551308"/>
              <a:gd name="connsiteX6" fmla="*/ 5122985 w 5122985"/>
              <a:gd name="connsiteY6" fmla="*/ 974555 h 2551308"/>
              <a:gd name="connsiteX7" fmla="*/ 5105400 w 5122985"/>
              <a:gd name="connsiteY7" fmla="*/ 2132208 h 2551308"/>
              <a:gd name="connsiteX8" fmla="*/ 4686300 w 5122985"/>
              <a:gd name="connsiteY8" fmla="*/ 2551308 h 2551308"/>
              <a:gd name="connsiteX9" fmla="*/ 419100 w 5122985"/>
              <a:gd name="connsiteY9" fmla="*/ 2551308 h 2551308"/>
              <a:gd name="connsiteX10" fmla="*/ 0 w 5122985"/>
              <a:gd name="connsiteY10" fmla="*/ 2132208 h 2551308"/>
              <a:gd name="connsiteX11" fmla="*/ 0 w 5122985"/>
              <a:gd name="connsiteY11" fmla="*/ 455808 h 2551308"/>
              <a:gd name="connsiteX0" fmla="*/ 0 w 5122985"/>
              <a:gd name="connsiteY0" fmla="*/ 455808 h 2551308"/>
              <a:gd name="connsiteX1" fmla="*/ 489438 w 5122985"/>
              <a:gd name="connsiteY1" fmla="*/ 19123 h 2551308"/>
              <a:gd name="connsiteX2" fmla="*/ 1951892 w 5122985"/>
              <a:gd name="connsiteY2" fmla="*/ 80670 h 2551308"/>
              <a:gd name="connsiteX3" fmla="*/ 2145323 w 5122985"/>
              <a:gd name="connsiteY3" fmla="*/ 871978 h 2551308"/>
              <a:gd name="connsiteX4" fmla="*/ 2303585 w 5122985"/>
              <a:gd name="connsiteY4" fmla="*/ 871978 h 2551308"/>
              <a:gd name="connsiteX5" fmla="*/ 2945423 w 5122985"/>
              <a:gd name="connsiteY5" fmla="*/ 836809 h 2551308"/>
              <a:gd name="connsiteX6" fmla="*/ 4686300 w 5122985"/>
              <a:gd name="connsiteY6" fmla="*/ 810431 h 2551308"/>
              <a:gd name="connsiteX7" fmla="*/ 5122985 w 5122985"/>
              <a:gd name="connsiteY7" fmla="*/ 974555 h 2551308"/>
              <a:gd name="connsiteX8" fmla="*/ 5105400 w 5122985"/>
              <a:gd name="connsiteY8" fmla="*/ 2132208 h 2551308"/>
              <a:gd name="connsiteX9" fmla="*/ 4686300 w 5122985"/>
              <a:gd name="connsiteY9" fmla="*/ 2551308 h 2551308"/>
              <a:gd name="connsiteX10" fmla="*/ 419100 w 5122985"/>
              <a:gd name="connsiteY10" fmla="*/ 2551308 h 2551308"/>
              <a:gd name="connsiteX11" fmla="*/ 0 w 5122985"/>
              <a:gd name="connsiteY11" fmla="*/ 2132208 h 2551308"/>
              <a:gd name="connsiteX12" fmla="*/ 0 w 5122985"/>
              <a:gd name="connsiteY12" fmla="*/ 455808 h 2551308"/>
              <a:gd name="connsiteX0" fmla="*/ 0 w 5122985"/>
              <a:gd name="connsiteY0" fmla="*/ 455808 h 2551308"/>
              <a:gd name="connsiteX1" fmla="*/ 489438 w 5122985"/>
              <a:gd name="connsiteY1" fmla="*/ 19123 h 2551308"/>
              <a:gd name="connsiteX2" fmla="*/ 1951892 w 5122985"/>
              <a:gd name="connsiteY2" fmla="*/ 80670 h 2551308"/>
              <a:gd name="connsiteX3" fmla="*/ 2145323 w 5122985"/>
              <a:gd name="connsiteY3" fmla="*/ 871978 h 2551308"/>
              <a:gd name="connsiteX4" fmla="*/ 2303585 w 5122985"/>
              <a:gd name="connsiteY4" fmla="*/ 871978 h 2551308"/>
              <a:gd name="connsiteX5" fmla="*/ 2945423 w 5122985"/>
              <a:gd name="connsiteY5" fmla="*/ 836809 h 2551308"/>
              <a:gd name="connsiteX6" fmla="*/ 4686300 w 5122985"/>
              <a:gd name="connsiteY6" fmla="*/ 810431 h 2551308"/>
              <a:gd name="connsiteX7" fmla="*/ 5122985 w 5122985"/>
              <a:gd name="connsiteY7" fmla="*/ 974555 h 2551308"/>
              <a:gd name="connsiteX8" fmla="*/ 5105400 w 5122985"/>
              <a:gd name="connsiteY8" fmla="*/ 2132208 h 2551308"/>
              <a:gd name="connsiteX9" fmla="*/ 4686300 w 5122985"/>
              <a:gd name="connsiteY9" fmla="*/ 2551308 h 2551308"/>
              <a:gd name="connsiteX10" fmla="*/ 419100 w 5122985"/>
              <a:gd name="connsiteY10" fmla="*/ 2551308 h 2551308"/>
              <a:gd name="connsiteX11" fmla="*/ 0 w 5122985"/>
              <a:gd name="connsiteY11" fmla="*/ 2132208 h 2551308"/>
              <a:gd name="connsiteX12" fmla="*/ 0 w 5122985"/>
              <a:gd name="connsiteY12" fmla="*/ 455808 h 2551308"/>
              <a:gd name="connsiteX0" fmla="*/ 0 w 5122985"/>
              <a:gd name="connsiteY0" fmla="*/ 455808 h 2551308"/>
              <a:gd name="connsiteX1" fmla="*/ 489438 w 5122985"/>
              <a:gd name="connsiteY1" fmla="*/ 19123 h 2551308"/>
              <a:gd name="connsiteX2" fmla="*/ 1951892 w 5122985"/>
              <a:gd name="connsiteY2" fmla="*/ 80670 h 2551308"/>
              <a:gd name="connsiteX3" fmla="*/ 2145323 w 5122985"/>
              <a:gd name="connsiteY3" fmla="*/ 871978 h 2551308"/>
              <a:gd name="connsiteX4" fmla="*/ 2303585 w 5122985"/>
              <a:gd name="connsiteY4" fmla="*/ 871978 h 2551308"/>
              <a:gd name="connsiteX5" fmla="*/ 2945423 w 5122985"/>
              <a:gd name="connsiteY5" fmla="*/ 836809 h 2551308"/>
              <a:gd name="connsiteX6" fmla="*/ 4686300 w 5122985"/>
              <a:gd name="connsiteY6" fmla="*/ 810431 h 2551308"/>
              <a:gd name="connsiteX7" fmla="*/ 5122985 w 5122985"/>
              <a:gd name="connsiteY7" fmla="*/ 974555 h 2551308"/>
              <a:gd name="connsiteX8" fmla="*/ 5105400 w 5122985"/>
              <a:gd name="connsiteY8" fmla="*/ 2132208 h 2551308"/>
              <a:gd name="connsiteX9" fmla="*/ 4686300 w 5122985"/>
              <a:gd name="connsiteY9" fmla="*/ 2551308 h 2551308"/>
              <a:gd name="connsiteX10" fmla="*/ 419100 w 5122985"/>
              <a:gd name="connsiteY10" fmla="*/ 2551308 h 2551308"/>
              <a:gd name="connsiteX11" fmla="*/ 0 w 5122985"/>
              <a:gd name="connsiteY11" fmla="*/ 2132208 h 2551308"/>
              <a:gd name="connsiteX12" fmla="*/ 0 w 5122985"/>
              <a:gd name="connsiteY12" fmla="*/ 455808 h 2551308"/>
              <a:gd name="connsiteX0" fmla="*/ 0 w 5122985"/>
              <a:gd name="connsiteY0" fmla="*/ 453364 h 2548864"/>
              <a:gd name="connsiteX1" fmla="*/ 489438 w 5122985"/>
              <a:gd name="connsiteY1" fmla="*/ 16679 h 2548864"/>
              <a:gd name="connsiteX2" fmla="*/ 1951892 w 5122985"/>
              <a:gd name="connsiteY2" fmla="*/ 78226 h 2548864"/>
              <a:gd name="connsiteX3" fmla="*/ 2303585 w 5122985"/>
              <a:gd name="connsiteY3" fmla="*/ 869534 h 2548864"/>
              <a:gd name="connsiteX4" fmla="*/ 2945423 w 5122985"/>
              <a:gd name="connsiteY4" fmla="*/ 834365 h 2548864"/>
              <a:gd name="connsiteX5" fmla="*/ 4686300 w 5122985"/>
              <a:gd name="connsiteY5" fmla="*/ 807987 h 2548864"/>
              <a:gd name="connsiteX6" fmla="*/ 5122985 w 5122985"/>
              <a:gd name="connsiteY6" fmla="*/ 972111 h 2548864"/>
              <a:gd name="connsiteX7" fmla="*/ 5105400 w 5122985"/>
              <a:gd name="connsiteY7" fmla="*/ 2129764 h 2548864"/>
              <a:gd name="connsiteX8" fmla="*/ 4686300 w 5122985"/>
              <a:gd name="connsiteY8" fmla="*/ 2548864 h 2548864"/>
              <a:gd name="connsiteX9" fmla="*/ 419100 w 5122985"/>
              <a:gd name="connsiteY9" fmla="*/ 2548864 h 2548864"/>
              <a:gd name="connsiteX10" fmla="*/ 0 w 5122985"/>
              <a:gd name="connsiteY10" fmla="*/ 2129764 h 2548864"/>
              <a:gd name="connsiteX11" fmla="*/ 0 w 5122985"/>
              <a:gd name="connsiteY11" fmla="*/ 453364 h 2548864"/>
              <a:gd name="connsiteX0" fmla="*/ 0 w 5122985"/>
              <a:gd name="connsiteY0" fmla="*/ 450937 h 2546437"/>
              <a:gd name="connsiteX1" fmla="*/ 489438 w 5122985"/>
              <a:gd name="connsiteY1" fmla="*/ 14252 h 2546437"/>
              <a:gd name="connsiteX2" fmla="*/ 1951892 w 5122985"/>
              <a:gd name="connsiteY2" fmla="*/ 75799 h 2546437"/>
              <a:gd name="connsiteX3" fmla="*/ 2945423 w 5122985"/>
              <a:gd name="connsiteY3" fmla="*/ 831938 h 2546437"/>
              <a:gd name="connsiteX4" fmla="*/ 4686300 w 5122985"/>
              <a:gd name="connsiteY4" fmla="*/ 805560 h 2546437"/>
              <a:gd name="connsiteX5" fmla="*/ 5122985 w 5122985"/>
              <a:gd name="connsiteY5" fmla="*/ 969684 h 2546437"/>
              <a:gd name="connsiteX6" fmla="*/ 5105400 w 5122985"/>
              <a:gd name="connsiteY6" fmla="*/ 2127337 h 2546437"/>
              <a:gd name="connsiteX7" fmla="*/ 4686300 w 5122985"/>
              <a:gd name="connsiteY7" fmla="*/ 2546437 h 2546437"/>
              <a:gd name="connsiteX8" fmla="*/ 419100 w 5122985"/>
              <a:gd name="connsiteY8" fmla="*/ 2546437 h 2546437"/>
              <a:gd name="connsiteX9" fmla="*/ 0 w 5122985"/>
              <a:gd name="connsiteY9" fmla="*/ 2127337 h 2546437"/>
              <a:gd name="connsiteX10" fmla="*/ 0 w 5122985"/>
              <a:gd name="connsiteY10" fmla="*/ 450937 h 2546437"/>
              <a:gd name="connsiteX0" fmla="*/ 0 w 5122985"/>
              <a:gd name="connsiteY0" fmla="*/ 450937 h 2546437"/>
              <a:gd name="connsiteX1" fmla="*/ 489438 w 5122985"/>
              <a:gd name="connsiteY1" fmla="*/ 14252 h 2546437"/>
              <a:gd name="connsiteX2" fmla="*/ 1951892 w 5122985"/>
              <a:gd name="connsiteY2" fmla="*/ 75799 h 2546437"/>
              <a:gd name="connsiteX3" fmla="*/ 2294793 w 5122985"/>
              <a:gd name="connsiteY3" fmla="*/ 858315 h 2546437"/>
              <a:gd name="connsiteX4" fmla="*/ 4686300 w 5122985"/>
              <a:gd name="connsiteY4" fmla="*/ 805560 h 2546437"/>
              <a:gd name="connsiteX5" fmla="*/ 5122985 w 5122985"/>
              <a:gd name="connsiteY5" fmla="*/ 969684 h 2546437"/>
              <a:gd name="connsiteX6" fmla="*/ 5105400 w 5122985"/>
              <a:gd name="connsiteY6" fmla="*/ 2127337 h 2546437"/>
              <a:gd name="connsiteX7" fmla="*/ 4686300 w 5122985"/>
              <a:gd name="connsiteY7" fmla="*/ 2546437 h 2546437"/>
              <a:gd name="connsiteX8" fmla="*/ 419100 w 5122985"/>
              <a:gd name="connsiteY8" fmla="*/ 2546437 h 2546437"/>
              <a:gd name="connsiteX9" fmla="*/ 0 w 5122985"/>
              <a:gd name="connsiteY9" fmla="*/ 2127337 h 2546437"/>
              <a:gd name="connsiteX10" fmla="*/ 0 w 5122985"/>
              <a:gd name="connsiteY10" fmla="*/ 450937 h 2546437"/>
              <a:gd name="connsiteX0" fmla="*/ 0 w 5122985"/>
              <a:gd name="connsiteY0" fmla="*/ 450937 h 2546437"/>
              <a:gd name="connsiteX1" fmla="*/ 489438 w 5122985"/>
              <a:gd name="connsiteY1" fmla="*/ 14252 h 2546437"/>
              <a:gd name="connsiteX2" fmla="*/ 1951892 w 5122985"/>
              <a:gd name="connsiteY2" fmla="*/ 75799 h 2546437"/>
              <a:gd name="connsiteX3" fmla="*/ 2294793 w 5122985"/>
              <a:gd name="connsiteY3" fmla="*/ 858315 h 2546437"/>
              <a:gd name="connsiteX4" fmla="*/ 4686300 w 5122985"/>
              <a:gd name="connsiteY4" fmla="*/ 805560 h 2546437"/>
              <a:gd name="connsiteX5" fmla="*/ 5122985 w 5122985"/>
              <a:gd name="connsiteY5" fmla="*/ 969684 h 2546437"/>
              <a:gd name="connsiteX6" fmla="*/ 5105400 w 5122985"/>
              <a:gd name="connsiteY6" fmla="*/ 2127337 h 2546437"/>
              <a:gd name="connsiteX7" fmla="*/ 4686300 w 5122985"/>
              <a:gd name="connsiteY7" fmla="*/ 2546437 h 2546437"/>
              <a:gd name="connsiteX8" fmla="*/ 419100 w 5122985"/>
              <a:gd name="connsiteY8" fmla="*/ 2546437 h 2546437"/>
              <a:gd name="connsiteX9" fmla="*/ 0 w 5122985"/>
              <a:gd name="connsiteY9" fmla="*/ 2127337 h 2546437"/>
              <a:gd name="connsiteX10" fmla="*/ 0 w 5122985"/>
              <a:gd name="connsiteY10" fmla="*/ 450937 h 2546437"/>
              <a:gd name="connsiteX0" fmla="*/ 0 w 5122985"/>
              <a:gd name="connsiteY0" fmla="*/ 436685 h 2532185"/>
              <a:gd name="connsiteX1" fmla="*/ 489438 w 5122985"/>
              <a:gd name="connsiteY1" fmla="*/ 0 h 2532185"/>
              <a:gd name="connsiteX2" fmla="*/ 1951892 w 5122985"/>
              <a:gd name="connsiteY2" fmla="*/ 61547 h 2532185"/>
              <a:gd name="connsiteX3" fmla="*/ 2294793 w 5122985"/>
              <a:gd name="connsiteY3" fmla="*/ 844063 h 2532185"/>
              <a:gd name="connsiteX4" fmla="*/ 4686300 w 5122985"/>
              <a:gd name="connsiteY4" fmla="*/ 791308 h 2532185"/>
              <a:gd name="connsiteX5" fmla="*/ 5122985 w 5122985"/>
              <a:gd name="connsiteY5" fmla="*/ 955432 h 2532185"/>
              <a:gd name="connsiteX6" fmla="*/ 5105400 w 5122985"/>
              <a:gd name="connsiteY6" fmla="*/ 2113085 h 2532185"/>
              <a:gd name="connsiteX7" fmla="*/ 4686300 w 5122985"/>
              <a:gd name="connsiteY7" fmla="*/ 2532185 h 2532185"/>
              <a:gd name="connsiteX8" fmla="*/ 419100 w 5122985"/>
              <a:gd name="connsiteY8" fmla="*/ 2532185 h 2532185"/>
              <a:gd name="connsiteX9" fmla="*/ 0 w 5122985"/>
              <a:gd name="connsiteY9" fmla="*/ 2113085 h 2532185"/>
              <a:gd name="connsiteX10" fmla="*/ 0 w 5122985"/>
              <a:gd name="connsiteY10" fmla="*/ 436685 h 2532185"/>
              <a:gd name="connsiteX0" fmla="*/ 0 w 5122985"/>
              <a:gd name="connsiteY0" fmla="*/ 445477 h 2540977"/>
              <a:gd name="connsiteX1" fmla="*/ 489438 w 5122985"/>
              <a:gd name="connsiteY1" fmla="*/ 8792 h 2540977"/>
              <a:gd name="connsiteX2" fmla="*/ 1951892 w 5122985"/>
              <a:gd name="connsiteY2" fmla="*/ 0 h 2540977"/>
              <a:gd name="connsiteX3" fmla="*/ 2294793 w 5122985"/>
              <a:gd name="connsiteY3" fmla="*/ 852855 h 2540977"/>
              <a:gd name="connsiteX4" fmla="*/ 4686300 w 5122985"/>
              <a:gd name="connsiteY4" fmla="*/ 800100 h 2540977"/>
              <a:gd name="connsiteX5" fmla="*/ 5122985 w 5122985"/>
              <a:gd name="connsiteY5" fmla="*/ 964224 h 2540977"/>
              <a:gd name="connsiteX6" fmla="*/ 5105400 w 5122985"/>
              <a:gd name="connsiteY6" fmla="*/ 2121877 h 2540977"/>
              <a:gd name="connsiteX7" fmla="*/ 4686300 w 5122985"/>
              <a:gd name="connsiteY7" fmla="*/ 2540977 h 2540977"/>
              <a:gd name="connsiteX8" fmla="*/ 419100 w 5122985"/>
              <a:gd name="connsiteY8" fmla="*/ 2540977 h 2540977"/>
              <a:gd name="connsiteX9" fmla="*/ 0 w 5122985"/>
              <a:gd name="connsiteY9" fmla="*/ 2121877 h 2540977"/>
              <a:gd name="connsiteX10" fmla="*/ 0 w 5122985"/>
              <a:gd name="connsiteY10" fmla="*/ 445477 h 2540977"/>
              <a:gd name="connsiteX0" fmla="*/ 0 w 5122985"/>
              <a:gd name="connsiteY0" fmla="*/ 445477 h 2540977"/>
              <a:gd name="connsiteX1" fmla="*/ 489438 w 5122985"/>
              <a:gd name="connsiteY1" fmla="*/ 8792 h 2540977"/>
              <a:gd name="connsiteX2" fmla="*/ 1951892 w 5122985"/>
              <a:gd name="connsiteY2" fmla="*/ 0 h 2540977"/>
              <a:gd name="connsiteX3" fmla="*/ 1978270 w 5122985"/>
              <a:gd name="connsiteY3" fmla="*/ 808893 h 2540977"/>
              <a:gd name="connsiteX4" fmla="*/ 4686300 w 5122985"/>
              <a:gd name="connsiteY4" fmla="*/ 800100 h 2540977"/>
              <a:gd name="connsiteX5" fmla="*/ 5122985 w 5122985"/>
              <a:gd name="connsiteY5" fmla="*/ 964224 h 2540977"/>
              <a:gd name="connsiteX6" fmla="*/ 5105400 w 5122985"/>
              <a:gd name="connsiteY6" fmla="*/ 2121877 h 2540977"/>
              <a:gd name="connsiteX7" fmla="*/ 4686300 w 5122985"/>
              <a:gd name="connsiteY7" fmla="*/ 2540977 h 2540977"/>
              <a:gd name="connsiteX8" fmla="*/ 419100 w 5122985"/>
              <a:gd name="connsiteY8" fmla="*/ 2540977 h 2540977"/>
              <a:gd name="connsiteX9" fmla="*/ 0 w 5122985"/>
              <a:gd name="connsiteY9" fmla="*/ 2121877 h 2540977"/>
              <a:gd name="connsiteX10" fmla="*/ 0 w 5122985"/>
              <a:gd name="connsiteY10" fmla="*/ 445477 h 2540977"/>
              <a:gd name="connsiteX0" fmla="*/ 0 w 5122985"/>
              <a:gd name="connsiteY0" fmla="*/ 445486 h 2540986"/>
              <a:gd name="connsiteX1" fmla="*/ 489438 w 5122985"/>
              <a:gd name="connsiteY1" fmla="*/ 8801 h 2540986"/>
              <a:gd name="connsiteX2" fmla="*/ 1951892 w 5122985"/>
              <a:gd name="connsiteY2" fmla="*/ 9 h 2540986"/>
              <a:gd name="connsiteX3" fmla="*/ 1978270 w 5122985"/>
              <a:gd name="connsiteY3" fmla="*/ 808902 h 2540986"/>
              <a:gd name="connsiteX4" fmla="*/ 4686300 w 5122985"/>
              <a:gd name="connsiteY4" fmla="*/ 800109 h 2540986"/>
              <a:gd name="connsiteX5" fmla="*/ 5122985 w 5122985"/>
              <a:gd name="connsiteY5" fmla="*/ 964233 h 2540986"/>
              <a:gd name="connsiteX6" fmla="*/ 5105400 w 5122985"/>
              <a:gd name="connsiteY6" fmla="*/ 2121886 h 2540986"/>
              <a:gd name="connsiteX7" fmla="*/ 4686300 w 5122985"/>
              <a:gd name="connsiteY7" fmla="*/ 2540986 h 2540986"/>
              <a:gd name="connsiteX8" fmla="*/ 419100 w 5122985"/>
              <a:gd name="connsiteY8" fmla="*/ 2540986 h 2540986"/>
              <a:gd name="connsiteX9" fmla="*/ 0 w 5122985"/>
              <a:gd name="connsiteY9" fmla="*/ 2121886 h 2540986"/>
              <a:gd name="connsiteX10" fmla="*/ 0 w 5122985"/>
              <a:gd name="connsiteY10" fmla="*/ 445486 h 2540986"/>
              <a:gd name="connsiteX0" fmla="*/ 0 w 5122985"/>
              <a:gd name="connsiteY0" fmla="*/ 505114 h 2600614"/>
              <a:gd name="connsiteX1" fmla="*/ 489438 w 5122985"/>
              <a:gd name="connsiteY1" fmla="*/ 68429 h 2600614"/>
              <a:gd name="connsiteX2" fmla="*/ 1951892 w 5122985"/>
              <a:gd name="connsiteY2" fmla="*/ 59637 h 2600614"/>
              <a:gd name="connsiteX3" fmla="*/ 2224454 w 5122985"/>
              <a:gd name="connsiteY3" fmla="*/ 894907 h 2600614"/>
              <a:gd name="connsiteX4" fmla="*/ 4686300 w 5122985"/>
              <a:gd name="connsiteY4" fmla="*/ 859737 h 2600614"/>
              <a:gd name="connsiteX5" fmla="*/ 5122985 w 5122985"/>
              <a:gd name="connsiteY5" fmla="*/ 1023861 h 2600614"/>
              <a:gd name="connsiteX6" fmla="*/ 5105400 w 5122985"/>
              <a:gd name="connsiteY6" fmla="*/ 2181514 h 2600614"/>
              <a:gd name="connsiteX7" fmla="*/ 4686300 w 5122985"/>
              <a:gd name="connsiteY7" fmla="*/ 2600614 h 2600614"/>
              <a:gd name="connsiteX8" fmla="*/ 419100 w 5122985"/>
              <a:gd name="connsiteY8" fmla="*/ 2600614 h 2600614"/>
              <a:gd name="connsiteX9" fmla="*/ 0 w 5122985"/>
              <a:gd name="connsiteY9" fmla="*/ 2181514 h 2600614"/>
              <a:gd name="connsiteX10" fmla="*/ 0 w 5122985"/>
              <a:gd name="connsiteY10" fmla="*/ 505114 h 2600614"/>
              <a:gd name="connsiteX0" fmla="*/ 0 w 5122985"/>
              <a:gd name="connsiteY0" fmla="*/ 445477 h 2540977"/>
              <a:gd name="connsiteX1" fmla="*/ 489438 w 5122985"/>
              <a:gd name="connsiteY1" fmla="*/ 8792 h 2540977"/>
              <a:gd name="connsiteX2" fmla="*/ 1951892 w 5122985"/>
              <a:gd name="connsiteY2" fmla="*/ 0 h 2540977"/>
              <a:gd name="connsiteX3" fmla="*/ 2224454 w 5122985"/>
              <a:gd name="connsiteY3" fmla="*/ 835270 h 2540977"/>
              <a:gd name="connsiteX4" fmla="*/ 4686300 w 5122985"/>
              <a:gd name="connsiteY4" fmla="*/ 800100 h 2540977"/>
              <a:gd name="connsiteX5" fmla="*/ 5122985 w 5122985"/>
              <a:gd name="connsiteY5" fmla="*/ 964224 h 2540977"/>
              <a:gd name="connsiteX6" fmla="*/ 5105400 w 5122985"/>
              <a:gd name="connsiteY6" fmla="*/ 2121877 h 2540977"/>
              <a:gd name="connsiteX7" fmla="*/ 4686300 w 5122985"/>
              <a:gd name="connsiteY7" fmla="*/ 2540977 h 2540977"/>
              <a:gd name="connsiteX8" fmla="*/ 419100 w 5122985"/>
              <a:gd name="connsiteY8" fmla="*/ 2540977 h 2540977"/>
              <a:gd name="connsiteX9" fmla="*/ 0 w 5122985"/>
              <a:gd name="connsiteY9" fmla="*/ 2121877 h 2540977"/>
              <a:gd name="connsiteX10" fmla="*/ 0 w 5122985"/>
              <a:gd name="connsiteY10" fmla="*/ 445477 h 2540977"/>
              <a:gd name="connsiteX0" fmla="*/ 0 w 5122985"/>
              <a:gd name="connsiteY0" fmla="*/ 436685 h 2532185"/>
              <a:gd name="connsiteX1" fmla="*/ 489438 w 5122985"/>
              <a:gd name="connsiteY1" fmla="*/ 0 h 2532185"/>
              <a:gd name="connsiteX2" fmla="*/ 1899138 w 5122985"/>
              <a:gd name="connsiteY2" fmla="*/ 0 h 2532185"/>
              <a:gd name="connsiteX3" fmla="*/ 2224454 w 5122985"/>
              <a:gd name="connsiteY3" fmla="*/ 826478 h 2532185"/>
              <a:gd name="connsiteX4" fmla="*/ 4686300 w 5122985"/>
              <a:gd name="connsiteY4" fmla="*/ 791308 h 2532185"/>
              <a:gd name="connsiteX5" fmla="*/ 5122985 w 5122985"/>
              <a:gd name="connsiteY5" fmla="*/ 955432 h 2532185"/>
              <a:gd name="connsiteX6" fmla="*/ 5105400 w 5122985"/>
              <a:gd name="connsiteY6" fmla="*/ 2113085 h 2532185"/>
              <a:gd name="connsiteX7" fmla="*/ 4686300 w 5122985"/>
              <a:gd name="connsiteY7" fmla="*/ 2532185 h 2532185"/>
              <a:gd name="connsiteX8" fmla="*/ 419100 w 5122985"/>
              <a:gd name="connsiteY8" fmla="*/ 2532185 h 2532185"/>
              <a:gd name="connsiteX9" fmla="*/ 0 w 5122985"/>
              <a:gd name="connsiteY9" fmla="*/ 2113085 h 2532185"/>
              <a:gd name="connsiteX10" fmla="*/ 0 w 5122985"/>
              <a:gd name="connsiteY10" fmla="*/ 436685 h 2532185"/>
              <a:gd name="connsiteX0" fmla="*/ 0 w 5122985"/>
              <a:gd name="connsiteY0" fmla="*/ 436685 h 2532185"/>
              <a:gd name="connsiteX1" fmla="*/ 489438 w 5122985"/>
              <a:gd name="connsiteY1" fmla="*/ 0 h 2532185"/>
              <a:gd name="connsiteX2" fmla="*/ 1846384 w 5122985"/>
              <a:gd name="connsiteY2" fmla="*/ 8792 h 2532185"/>
              <a:gd name="connsiteX3" fmla="*/ 2224454 w 5122985"/>
              <a:gd name="connsiteY3" fmla="*/ 826478 h 2532185"/>
              <a:gd name="connsiteX4" fmla="*/ 4686300 w 5122985"/>
              <a:gd name="connsiteY4" fmla="*/ 791308 h 2532185"/>
              <a:gd name="connsiteX5" fmla="*/ 5122985 w 5122985"/>
              <a:gd name="connsiteY5" fmla="*/ 955432 h 2532185"/>
              <a:gd name="connsiteX6" fmla="*/ 5105400 w 5122985"/>
              <a:gd name="connsiteY6" fmla="*/ 2113085 h 2532185"/>
              <a:gd name="connsiteX7" fmla="*/ 4686300 w 5122985"/>
              <a:gd name="connsiteY7" fmla="*/ 2532185 h 2532185"/>
              <a:gd name="connsiteX8" fmla="*/ 419100 w 5122985"/>
              <a:gd name="connsiteY8" fmla="*/ 2532185 h 2532185"/>
              <a:gd name="connsiteX9" fmla="*/ 0 w 5122985"/>
              <a:gd name="connsiteY9" fmla="*/ 2113085 h 2532185"/>
              <a:gd name="connsiteX10" fmla="*/ 0 w 5122985"/>
              <a:gd name="connsiteY10" fmla="*/ 436685 h 2532185"/>
              <a:gd name="connsiteX0" fmla="*/ 0 w 5122985"/>
              <a:gd name="connsiteY0" fmla="*/ 436685 h 2532185"/>
              <a:gd name="connsiteX1" fmla="*/ 489438 w 5122985"/>
              <a:gd name="connsiteY1" fmla="*/ 0 h 2532185"/>
              <a:gd name="connsiteX2" fmla="*/ 1758461 w 5122985"/>
              <a:gd name="connsiteY2" fmla="*/ 17584 h 2532185"/>
              <a:gd name="connsiteX3" fmla="*/ 2224454 w 5122985"/>
              <a:gd name="connsiteY3" fmla="*/ 826478 h 2532185"/>
              <a:gd name="connsiteX4" fmla="*/ 4686300 w 5122985"/>
              <a:gd name="connsiteY4" fmla="*/ 791308 h 2532185"/>
              <a:gd name="connsiteX5" fmla="*/ 5122985 w 5122985"/>
              <a:gd name="connsiteY5" fmla="*/ 955432 h 2532185"/>
              <a:gd name="connsiteX6" fmla="*/ 5105400 w 5122985"/>
              <a:gd name="connsiteY6" fmla="*/ 2113085 h 2532185"/>
              <a:gd name="connsiteX7" fmla="*/ 4686300 w 5122985"/>
              <a:gd name="connsiteY7" fmla="*/ 2532185 h 2532185"/>
              <a:gd name="connsiteX8" fmla="*/ 419100 w 5122985"/>
              <a:gd name="connsiteY8" fmla="*/ 2532185 h 2532185"/>
              <a:gd name="connsiteX9" fmla="*/ 0 w 5122985"/>
              <a:gd name="connsiteY9" fmla="*/ 2113085 h 2532185"/>
              <a:gd name="connsiteX10" fmla="*/ 0 w 5122985"/>
              <a:gd name="connsiteY10" fmla="*/ 436685 h 2532185"/>
              <a:gd name="connsiteX0" fmla="*/ 0 w 5122985"/>
              <a:gd name="connsiteY0" fmla="*/ 436685 h 2532185"/>
              <a:gd name="connsiteX1" fmla="*/ 489438 w 5122985"/>
              <a:gd name="connsiteY1" fmla="*/ 0 h 2532185"/>
              <a:gd name="connsiteX2" fmla="*/ 1758461 w 5122985"/>
              <a:gd name="connsiteY2" fmla="*/ 17584 h 2532185"/>
              <a:gd name="connsiteX3" fmla="*/ 2224454 w 5122985"/>
              <a:gd name="connsiteY3" fmla="*/ 826478 h 2532185"/>
              <a:gd name="connsiteX4" fmla="*/ 4686300 w 5122985"/>
              <a:gd name="connsiteY4" fmla="*/ 791308 h 2532185"/>
              <a:gd name="connsiteX5" fmla="*/ 5122985 w 5122985"/>
              <a:gd name="connsiteY5" fmla="*/ 955432 h 2532185"/>
              <a:gd name="connsiteX6" fmla="*/ 5105400 w 5122985"/>
              <a:gd name="connsiteY6" fmla="*/ 2113085 h 2532185"/>
              <a:gd name="connsiteX7" fmla="*/ 4686300 w 5122985"/>
              <a:gd name="connsiteY7" fmla="*/ 2532185 h 2532185"/>
              <a:gd name="connsiteX8" fmla="*/ 419100 w 5122985"/>
              <a:gd name="connsiteY8" fmla="*/ 2532185 h 2532185"/>
              <a:gd name="connsiteX9" fmla="*/ 0 w 5122985"/>
              <a:gd name="connsiteY9" fmla="*/ 2113085 h 2532185"/>
              <a:gd name="connsiteX10" fmla="*/ 0 w 5122985"/>
              <a:gd name="connsiteY10" fmla="*/ 436685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2985" h="2532185">
                <a:moveTo>
                  <a:pt x="0" y="436685"/>
                </a:moveTo>
                <a:cubicBezTo>
                  <a:pt x="0" y="205222"/>
                  <a:pt x="257975" y="0"/>
                  <a:pt x="489438" y="0"/>
                </a:cubicBezTo>
                <a:lnTo>
                  <a:pt x="1758461" y="17584"/>
                </a:lnTo>
                <a:cubicBezTo>
                  <a:pt x="2346569" y="41030"/>
                  <a:pt x="1768719" y="693128"/>
                  <a:pt x="2224454" y="826478"/>
                </a:cubicBezTo>
                <a:lnTo>
                  <a:pt x="4686300" y="791308"/>
                </a:lnTo>
                <a:cubicBezTo>
                  <a:pt x="4917763" y="791308"/>
                  <a:pt x="5122985" y="723969"/>
                  <a:pt x="5122985" y="955432"/>
                </a:cubicBezTo>
                <a:lnTo>
                  <a:pt x="5105400" y="2113085"/>
                </a:lnTo>
                <a:cubicBezTo>
                  <a:pt x="5105400" y="2344548"/>
                  <a:pt x="4917763" y="2532185"/>
                  <a:pt x="4686300" y="2532185"/>
                </a:cubicBezTo>
                <a:lnTo>
                  <a:pt x="419100" y="2532185"/>
                </a:lnTo>
                <a:cubicBezTo>
                  <a:pt x="187637" y="2532185"/>
                  <a:pt x="0" y="2344548"/>
                  <a:pt x="0" y="2113085"/>
                </a:cubicBezTo>
                <a:lnTo>
                  <a:pt x="0" y="436685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799" y="1905000"/>
            <a:ext cx="7966075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The landmarks are deployed and monitor the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QoS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info by periodical invocations</a:t>
            </a:r>
          </a:p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Clustering the landmarks using the obtained data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808784" y="4876800"/>
            <a:ext cx="592015" cy="12906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4343400" y="3698464"/>
            <a:ext cx="1143000" cy="58636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 rot="1613819">
            <a:off x="5390476" y="4422799"/>
            <a:ext cx="1064812" cy="167424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" grpId="0" uiExpand="1" build="allAtOnce" animBg="1"/>
      <p:bldP spid="17" grpId="0" animBg="1"/>
      <p:bldP spid="17" grpId="1" animBg="1"/>
      <p:bldP spid="1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300" dirty="0" smtClean="0">
                <a:latin typeface="Constantia" pitchFamily="18" charset="0"/>
              </a:rPr>
              <a:t>WS Recommendation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347788"/>
            <a:ext cx="8229600" cy="5060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Service user request for WS invocation </a:t>
            </a:r>
          </a:p>
        </p:txBody>
      </p: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8933DAA-E2FE-478F-8C77-BC35BBB3709A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59724"/>
            <a:ext cx="8077200" cy="393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流程图: 可选过程 5"/>
          <p:cNvSpPr/>
          <p:nvPr/>
        </p:nvSpPr>
        <p:spPr>
          <a:xfrm>
            <a:off x="2971801" y="3553589"/>
            <a:ext cx="1143000" cy="574273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7387418">
            <a:off x="3922857" y="3293412"/>
            <a:ext cx="473986" cy="12906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上下箭头 3"/>
          <p:cNvSpPr/>
          <p:nvPr/>
        </p:nvSpPr>
        <p:spPr>
          <a:xfrm>
            <a:off x="3880338" y="4127862"/>
            <a:ext cx="152400" cy="304800"/>
          </a:xfrm>
          <a:prstGeom prst="up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3771900" y="4419505"/>
            <a:ext cx="1943100" cy="1371695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2133600"/>
            <a:ext cx="2514600" cy="4293483"/>
          </a:xfrm>
          <a:prstGeom prst="rect">
            <a:avLst/>
          </a:prstGeom>
          <a:solidFill>
            <a:schemeClr val="bg1"/>
          </a:solidFill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solidFill>
                  <a:srgbClr val="FF0000"/>
                </a:solidFill>
                <a:latin typeface="+mn-lt"/>
              </a:rPr>
              <a:t>c.  The user </a:t>
            </a:r>
            <a:r>
              <a:rPr lang="en-US" altLang="zh-CN" sz="2100" dirty="0" err="1" smtClean="0">
                <a:solidFill>
                  <a:srgbClr val="FF0000"/>
                </a:solidFill>
                <a:latin typeface="+mn-lt"/>
              </a:rPr>
              <a:t>measur-es</a:t>
            </a:r>
            <a:r>
              <a:rPr lang="en-US" altLang="zh-CN" sz="2100" dirty="0" smtClean="0">
                <a:solidFill>
                  <a:srgbClr val="FF0000"/>
                </a:solidFill>
                <a:latin typeface="+mn-lt"/>
              </a:rPr>
              <a:t> the latencies to the landmarks </a:t>
            </a:r>
          </a:p>
          <a:p>
            <a:endParaRPr lang="en-US" altLang="zh-CN" sz="21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2100" dirty="0" smtClean="0">
                <a:solidFill>
                  <a:srgbClr val="FF0000"/>
                </a:solidFill>
                <a:latin typeface="+mn-lt"/>
              </a:rPr>
              <a:t>d. Cluster the user</a:t>
            </a:r>
          </a:p>
          <a:p>
            <a:endParaRPr lang="en-US" altLang="zh-CN" sz="21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2100" dirty="0" smtClean="0">
                <a:solidFill>
                  <a:srgbClr val="FF0000"/>
                </a:solidFill>
                <a:latin typeface="+mn-lt"/>
              </a:rPr>
              <a:t>e. Make </a:t>
            </a:r>
            <a:r>
              <a:rPr lang="en-US" altLang="zh-CN" sz="2100" dirty="0" err="1" smtClean="0">
                <a:solidFill>
                  <a:srgbClr val="FF0000"/>
                </a:solidFill>
                <a:latin typeface="+mn-lt"/>
              </a:rPr>
              <a:t>QoS</a:t>
            </a:r>
            <a:r>
              <a:rPr lang="en-US" altLang="zh-CN" sz="2100" dirty="0" smtClean="0">
                <a:solidFill>
                  <a:srgbClr val="FF0000"/>
                </a:solidFill>
                <a:latin typeface="+mn-lt"/>
              </a:rPr>
              <a:t> predict-ion with information of landmarks in the same cluster</a:t>
            </a:r>
          </a:p>
          <a:p>
            <a:endParaRPr lang="en-US" altLang="zh-CN" sz="21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2100" dirty="0" smtClean="0">
                <a:solidFill>
                  <a:srgbClr val="FF0000"/>
                </a:solidFill>
                <a:latin typeface="+mn-lt"/>
              </a:rPr>
              <a:t>f. WS </a:t>
            </a:r>
            <a:r>
              <a:rPr lang="en-US" altLang="zh-CN" sz="2100" dirty="0" err="1" smtClean="0">
                <a:solidFill>
                  <a:srgbClr val="FF0000"/>
                </a:solidFill>
                <a:latin typeface="+mn-lt"/>
              </a:rPr>
              <a:t>recommendat</a:t>
            </a:r>
            <a:r>
              <a:rPr lang="en-US" altLang="zh-CN" sz="2100" dirty="0" smtClean="0">
                <a:solidFill>
                  <a:srgbClr val="FF0000"/>
                </a:solidFill>
                <a:latin typeface="+mn-lt"/>
              </a:rPr>
              <a:t>-ion for users</a:t>
            </a:r>
            <a:endParaRPr lang="zh-CN" altLang="en-US" sz="21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4343400" y="3540527"/>
            <a:ext cx="1143000" cy="574273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123471" y="3778812"/>
            <a:ext cx="219929" cy="18358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 rot="1613819">
            <a:off x="5390476" y="4270399"/>
            <a:ext cx="1064812" cy="167424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5715000" y="3553588"/>
            <a:ext cx="1143000" cy="574273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495071" y="3778812"/>
            <a:ext cx="219929" cy="18358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 rot="5400000">
            <a:off x="6407606" y="4265033"/>
            <a:ext cx="446513" cy="167425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>
            <a:off x="7086600" y="3553589"/>
            <a:ext cx="1143000" cy="574273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858000" y="3733800"/>
            <a:ext cx="219929" cy="18358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 rot="18905925">
            <a:off x="6938159" y="3107884"/>
            <a:ext cx="164998" cy="511192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Constantia" pitchFamily="18" charset="0"/>
                <a:ea typeface="Segoe UI" pitchFamily="34" charset="0"/>
                <a:cs typeface="Segoe UI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Motivation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Related Work</a:t>
            </a:r>
            <a:endParaRPr lang="en-US" altLang="zh-CN" sz="46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WS Recommendation </a:t>
            </a: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err="1" smtClean="0">
                <a:ea typeface="Segoe UI" pitchFamily="34" charset="0"/>
                <a:cs typeface="Segoe UI" pitchFamily="34" charset="0"/>
              </a:rPr>
              <a:t>QoS</a:t>
            </a: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 Prediction Algorithm</a:t>
            </a:r>
            <a:endParaRPr lang="en-US" altLang="zh-CN" sz="4600" dirty="0">
              <a:ea typeface="Segoe UI" pitchFamily="34" charset="0"/>
              <a:cs typeface="Segoe UI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smtClean="0"/>
              <a:t>Landmark Clustering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err="1" smtClean="0"/>
              <a:t>QoS</a:t>
            </a:r>
            <a:r>
              <a:rPr lang="en-US" altLang="zh-CN" sz="4000" dirty="0" smtClean="0"/>
              <a:t> Value Prediction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Experiments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Conclusion &amp; Future Work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endParaRPr lang="en-US" altLang="zh-CN" sz="2700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C8BB5DE-6144-4635-B927-0791F73141D2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Prediction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r>
              <a:rPr lang="en-US" altLang="zh-CN" dirty="0" smtClean="0"/>
              <a:t>Landmarks Clustering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v"/>
              <a:defRPr/>
            </a:pPr>
            <a:r>
              <a:rPr lang="en-US" altLang="zh-CN" sz="2600" b="1" dirty="0" smtClean="0">
                <a:solidFill>
                  <a:srgbClr val="00B0F0"/>
                </a:solidFill>
              </a:rPr>
              <a:t>UBC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：</a:t>
            </a:r>
            <a:r>
              <a:rPr lang="zh-CN" altLang="en-US" sz="2600" dirty="0" smtClean="0">
                <a:solidFill>
                  <a:srgbClr val="00B0F0"/>
                </a:solidFill>
              </a:rPr>
              <a:t> </a:t>
            </a:r>
            <a:r>
              <a:rPr lang="en-US" altLang="zh-CN" sz="2600" dirty="0" smtClean="0"/>
              <a:t>User based Clustering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v"/>
              <a:defRPr/>
            </a:pPr>
            <a:endParaRPr lang="en-US" altLang="zh-CN" sz="2600" b="1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CN" sz="30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CN" sz="3000" dirty="0"/>
          </a:p>
          <a:p>
            <a:pPr marL="457200" lvl="1" indent="0" eaLnBrk="1" hangingPunct="1">
              <a:lnSpc>
                <a:spcPct val="80000"/>
              </a:lnSpc>
              <a:buClr>
                <a:srgbClr val="4F81BD"/>
              </a:buClr>
              <a:buFont typeface="Wingdings" charset="2"/>
              <a:buNone/>
              <a:defRPr/>
            </a:pPr>
            <a:endParaRPr lang="en-US" altLang="zh-CN" sz="260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rgbClr val="4F81BD"/>
              </a:buClr>
              <a:buFont typeface="Wingdings" charset="2"/>
              <a:buChar char="v"/>
              <a:defRPr/>
            </a:pPr>
            <a:endParaRPr lang="en-US" altLang="zh-CN" sz="2600" dirty="0" smtClean="0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404EE76-F453-4D30-A7D1-8C4FC37FA9DE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905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4873869" cy="298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>
            <a:off x="4038600" y="255781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9600" y="2209800"/>
            <a:ext cx="3355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The 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network distances between pairwise landmarks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810000" y="3221525"/>
            <a:ext cx="609600" cy="131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3021470"/>
            <a:ext cx="3355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/>
                <a:ea typeface="宋体"/>
                <a:cs typeface="Times New Roman"/>
              </a:rPr>
              <a:t>N</a:t>
            </a:r>
            <a:r>
              <a:rPr lang="en-US" altLang="zh-CN" sz="2000" baseline="-25000" dirty="0">
                <a:solidFill>
                  <a:srgbClr val="00B0F0"/>
                </a:solidFill>
                <a:latin typeface="Calibri"/>
                <a:ea typeface="宋体"/>
                <a:cs typeface="Times New Roman"/>
              </a:rPr>
              <a:t>L</a:t>
            </a:r>
            <a:r>
              <a:rPr lang="en-US" altLang="zh-CN" sz="2000" dirty="0" smtClean="0">
                <a:solidFill>
                  <a:srgbClr val="00B0F0"/>
                </a:solidFill>
                <a:ea typeface="宋体"/>
                <a:cs typeface="Times New Roman"/>
              </a:rPr>
              <a:t> the number of landmarks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416668" y="52789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7668" y="4930914"/>
            <a:ext cx="3355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The 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clustering algorithm of landmarks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Prediction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r>
              <a:rPr lang="en-US" altLang="zh-CN" dirty="0" smtClean="0"/>
              <a:t>Landmarks Clustering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v"/>
              <a:defRPr/>
            </a:pPr>
            <a:r>
              <a:rPr lang="en-US" altLang="zh-CN" sz="2600" b="1" dirty="0" smtClean="0">
                <a:solidFill>
                  <a:srgbClr val="00B0F0"/>
                </a:solidFill>
              </a:rPr>
              <a:t>WSBC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：</a:t>
            </a:r>
            <a:r>
              <a:rPr lang="zh-CN" altLang="en-US" sz="2600" dirty="0" smtClean="0">
                <a:solidFill>
                  <a:srgbClr val="00B0F0"/>
                </a:solidFill>
              </a:rPr>
              <a:t> </a:t>
            </a:r>
            <a:r>
              <a:rPr lang="en-US" altLang="zh-CN" sz="2600" dirty="0" smtClean="0"/>
              <a:t>Web Service based Clustering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v"/>
              <a:defRPr/>
            </a:pPr>
            <a:endParaRPr lang="en-US" altLang="zh-CN" sz="2600" b="1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CN" sz="30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CN" sz="3000" dirty="0"/>
          </a:p>
          <a:p>
            <a:pPr marL="457200" lvl="1" indent="0" eaLnBrk="1" hangingPunct="1">
              <a:lnSpc>
                <a:spcPct val="80000"/>
              </a:lnSpc>
              <a:buClr>
                <a:srgbClr val="4F81BD"/>
              </a:buClr>
              <a:buFont typeface="Wingdings" charset="2"/>
              <a:buNone/>
              <a:defRPr/>
            </a:pPr>
            <a:endParaRPr lang="en-US" altLang="zh-CN" sz="260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rgbClr val="4F81BD"/>
              </a:buClr>
              <a:buFont typeface="Wingdings" charset="2"/>
              <a:buChar char="v"/>
              <a:defRPr/>
            </a:pPr>
            <a:endParaRPr lang="en-US" altLang="zh-CN" sz="2600" dirty="0" smtClean="0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404EE76-F453-4D30-A7D1-8C4FC37FA9DE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32160"/>
            <a:ext cx="27813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2" y="3657600"/>
            <a:ext cx="347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1419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2" y="5543550"/>
            <a:ext cx="20669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3886200" y="255781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209800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The </a:t>
            </a:r>
            <a:r>
              <a:rPr lang="en-US" altLang="zh-CN" sz="2000" dirty="0" err="1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QoS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 values between </a:t>
            </a:r>
            <a:r>
              <a:rPr lang="en-US" altLang="zh-CN" sz="2000" dirty="0">
                <a:solidFill>
                  <a:srgbClr val="00B0F0"/>
                </a:solidFill>
                <a:latin typeface="Calibri"/>
                <a:ea typeface="宋体"/>
                <a:cs typeface="Times New Roman"/>
              </a:rPr>
              <a:t>N</a:t>
            </a:r>
            <a:r>
              <a:rPr lang="en-US" altLang="zh-CN" sz="2000" baseline="-25000" dirty="0">
                <a:solidFill>
                  <a:srgbClr val="00B0F0"/>
                </a:solidFill>
                <a:latin typeface="Calibri"/>
                <a:ea typeface="宋体"/>
                <a:cs typeface="Times New Roman"/>
              </a:rPr>
              <a:t>L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 landmarks and </a:t>
            </a:r>
            <a:r>
              <a:rPr lang="en-US" altLang="zh-CN" sz="2000" i="1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W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 Web services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57600" y="329772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2949714"/>
            <a:ext cx="3355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W is the number of Web services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419600" y="42121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0600" y="3864114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Similarity computation between landmarks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5257800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Call hierarchical algorithm to cluster the landmarks  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3200400" y="5159514"/>
            <a:ext cx="228600" cy="6316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Prediction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r>
              <a:rPr lang="en-US" altLang="zh-CN" dirty="0" err="1" smtClean="0"/>
              <a:t>QoS</a:t>
            </a:r>
            <a:r>
              <a:rPr lang="en-US" altLang="zh-CN" dirty="0" smtClean="0"/>
              <a:t> Prediction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altLang="zh-CN" sz="2600" b="1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CN" sz="30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CN" sz="3000" dirty="0"/>
          </a:p>
          <a:p>
            <a:pPr marL="457200" lvl="1" indent="0" eaLnBrk="1" hangingPunct="1">
              <a:lnSpc>
                <a:spcPct val="80000"/>
              </a:lnSpc>
              <a:buClr>
                <a:srgbClr val="4F81BD"/>
              </a:buClr>
              <a:buFont typeface="Wingdings" charset="2"/>
              <a:buNone/>
              <a:defRPr/>
            </a:pPr>
            <a:endParaRPr lang="en-US" altLang="zh-CN" sz="260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rgbClr val="4F81BD"/>
              </a:buClr>
              <a:buFont typeface="Wingdings" charset="2"/>
              <a:buChar char="v"/>
              <a:defRPr/>
            </a:pPr>
            <a:endParaRPr lang="en-US" altLang="zh-CN" sz="2600" dirty="0" smtClean="0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404EE76-F453-4D30-A7D1-8C4FC37FA9DE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29699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62" y="4724400"/>
            <a:ext cx="4038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1714"/>
            <a:ext cx="3543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4114800" y="23071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1959114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The 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network distances between </a:t>
            </a:r>
            <a:r>
              <a:rPr lang="en-US" altLang="zh-CN" sz="2000" dirty="0">
                <a:solidFill>
                  <a:srgbClr val="00B0F0"/>
                </a:solidFill>
                <a:latin typeface="+mn-lt"/>
              </a:rPr>
              <a:t>N</a:t>
            </a:r>
            <a:r>
              <a:rPr lang="en-US" altLang="zh-CN" sz="2000" baseline="-25000" dirty="0">
                <a:solidFill>
                  <a:srgbClr val="00B0F0"/>
                </a:solidFill>
                <a:latin typeface="+mn-lt"/>
              </a:rPr>
              <a:t>U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 service users and </a:t>
            </a:r>
            <a:r>
              <a:rPr lang="en-US" altLang="zh-CN" sz="2000" dirty="0">
                <a:solidFill>
                  <a:srgbClr val="00B0F0"/>
                </a:solidFill>
                <a:latin typeface="Calibri"/>
                <a:ea typeface="宋体"/>
                <a:cs typeface="Times New Roman"/>
              </a:rPr>
              <a:t>N</a:t>
            </a:r>
            <a:r>
              <a:rPr lang="en-US" altLang="zh-CN" sz="2000" baseline="-25000" dirty="0">
                <a:solidFill>
                  <a:srgbClr val="00B0F0"/>
                </a:solidFill>
                <a:latin typeface="Calibri"/>
                <a:ea typeface="宋体"/>
                <a:cs typeface="Times New Roman"/>
              </a:rPr>
              <a:t>L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 landmarks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962400" y="30691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2721114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+mn-lt"/>
              </a:rPr>
              <a:t>N</a:t>
            </a:r>
            <a:r>
              <a:rPr lang="en-US" altLang="zh-CN" sz="2000" baseline="-25000" dirty="0" smtClean="0">
                <a:solidFill>
                  <a:srgbClr val="00B0F0"/>
                </a:solidFill>
                <a:latin typeface="+mn-lt"/>
              </a:rPr>
              <a:t>U </a:t>
            </a:r>
            <a:r>
              <a:rPr lang="en-US" altLang="zh-CN" sz="2000" dirty="0">
                <a:solidFill>
                  <a:srgbClr val="00B0F0"/>
                </a:solidFill>
                <a:ea typeface="ＭＳ Ｐゴシック" charset="-128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ea typeface="ＭＳ Ｐゴシック" charset="-128"/>
              </a:rPr>
              <a:t>is the number of service users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45114"/>
            <a:ext cx="10953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>
            <a:off x="4419600" y="388523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0600" y="3537228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The distances between user u and landmarks in the same cluster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133600" y="441863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226004"/>
            <a:ext cx="3886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Similarity between u and l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81400" y="5429817"/>
            <a:ext cx="3810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62400" y="5616714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ＭＳ Ｐゴシック" charset="-128"/>
              </a:rPr>
              <a:t>Prediction using landmark information in the same cluster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Motivation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Related Work</a:t>
            </a:r>
            <a:endParaRPr lang="en-US" altLang="zh-CN" sz="46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WS Recommendation </a:t>
            </a: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err="1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QoS</a:t>
            </a: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 Prediction Algorithm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Landmark Clustering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err="1" smtClean="0">
                <a:solidFill>
                  <a:schemeClr val="bg1">
                    <a:lumMod val="85000"/>
                  </a:schemeClr>
                </a:solidFill>
              </a:rPr>
              <a:t>QoS</a:t>
            </a: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 Value Prediction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Experiments</a:t>
            </a:r>
            <a:endParaRPr lang="en-US" altLang="zh-CN" sz="4600" dirty="0">
              <a:ea typeface="Segoe UI" pitchFamily="34" charset="0"/>
              <a:cs typeface="Segoe UI" pitchFamily="34" charset="0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Conclusion &amp; Future Work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endParaRPr lang="en-US" altLang="zh-CN" sz="2700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C8BB5DE-6144-4635-B927-0791F73141D2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Experiments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Data Collection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response times between 200 users (</a:t>
            </a:r>
            <a:r>
              <a:rPr lang="en-US" altLang="zh-CN" dirty="0" err="1" smtClean="0">
                <a:ea typeface="ＭＳ Ｐゴシック" pitchFamily="34" charset="-128"/>
              </a:rPr>
              <a:t>PlanetLab</a:t>
            </a:r>
            <a:r>
              <a:rPr lang="en-US" altLang="zh-CN" dirty="0" smtClean="0">
                <a:ea typeface="ＭＳ Ｐゴシック" pitchFamily="34" charset="-128"/>
              </a:rPr>
              <a:t> nodes) and 1,597 Web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latency time between the 200 distributed nodes</a:t>
            </a:r>
            <a:endParaRPr lang="en-US" altLang="zh-CN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000" dirty="0" smtClean="0">
              <a:ea typeface="ＭＳ Ｐゴシック" pitchFamily="34" charset="-128"/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450470F-EB39-4A73-AA79-D649F81B5D2B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352800"/>
            <a:ext cx="58213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5181600"/>
            <a:ext cx="363020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Evaluation Metrics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B0F0"/>
                </a:solidFill>
                <a:ea typeface="ＭＳ Ｐゴシック" pitchFamily="34" charset="-128"/>
              </a:rPr>
              <a:t>MAE: </a:t>
            </a:r>
            <a:r>
              <a:rPr lang="en-US" altLang="zh-CN" sz="2600" dirty="0" smtClean="0">
                <a:ea typeface="ＭＳ Ｐゴシック" pitchFamily="34" charset="-128"/>
              </a:rPr>
              <a:t>to measure the average prediction accuracy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600" dirty="0" smtClean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26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800" dirty="0">
              <a:solidFill>
                <a:srgbClr val="00B0F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B0F0"/>
                </a:solidFill>
                <a:ea typeface="ＭＳ Ｐゴシック" pitchFamily="34" charset="-128"/>
              </a:rPr>
              <a:t>RMSE: </a:t>
            </a:r>
            <a:r>
              <a:rPr lang="en-US" altLang="zh-CN" sz="2600" dirty="0" smtClean="0">
                <a:ea typeface="ＭＳ Ｐゴシック" pitchFamily="34" charset="-128"/>
              </a:rPr>
              <a:t>presents the deviation of the prediction error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2600" dirty="0" smtClean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26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800" dirty="0" smtClean="0">
              <a:solidFill>
                <a:srgbClr val="00B0F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B0F0"/>
                </a:solidFill>
                <a:ea typeface="ＭＳ Ｐゴシック" pitchFamily="34" charset="-128"/>
              </a:rPr>
              <a:t>MRE</a:t>
            </a:r>
            <a:r>
              <a:rPr lang="en-US" altLang="zh-CN" sz="2600" dirty="0" smtClean="0">
                <a:ea typeface="ＭＳ Ｐゴシック" pitchFamily="34" charset="-128"/>
              </a:rPr>
              <a:t> (Median Relative Error): a key metric to identify the error effect of different magnitudes of prediction values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000" dirty="0" smtClean="0">
              <a:ea typeface="ＭＳ Ｐゴシック" pitchFamily="34" charset="-128"/>
            </a:endParaRPr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391933"/>
            <a:ext cx="2505075" cy="87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3048000" cy="7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Experiments</a:t>
            </a: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C1DCF35-A5D3-4E8E-A358-4ED7AE505BEB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18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459002" y="5779110"/>
            <a:ext cx="255998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6096000"/>
            <a:ext cx="563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  <a:ea typeface="ＭＳ Ｐゴシック" charset="-128"/>
              </a:rPr>
              <a:t>50% of the relative errors are below MRE</a:t>
            </a:r>
            <a:endParaRPr lang="zh-CN" altLang="en-US" sz="2400" dirty="0"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Performance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Parameters setting: 100 Landmarks, 100 users, 1,597 Web services, </a:t>
            </a:r>
            <a:r>
              <a:rPr lang="en-US" altLang="zh-CN" dirty="0" err="1" smtClean="0">
                <a:ea typeface="ＭＳ Ｐゴシック" pitchFamily="34" charset="-128"/>
              </a:rPr>
              <a:t>Nc</a:t>
            </a:r>
            <a:r>
              <a:rPr lang="en-US" altLang="zh-CN" dirty="0" smtClean="0">
                <a:ea typeface="ＭＳ Ｐゴシック" pitchFamily="34" charset="-128"/>
              </a:rPr>
              <a:t>=50, matrix density = 50%.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WSBC &amp; UBC: Our approaches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000" dirty="0" smtClean="0">
              <a:ea typeface="ＭＳ Ｐゴシック" pitchFamily="34" charset="-128"/>
            </a:endParaRPr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Experiments</a:t>
            </a:r>
          </a:p>
        </p:txBody>
      </p:sp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66DE0BE-2B82-4F73-A1F1-3794CD851565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5786735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UBC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ＭＳ Ｐゴシック" charset="-128"/>
              </a:rPr>
              <a:t>outperforms the others!</a:t>
            </a:r>
            <a:endParaRPr lang="zh-CN" altLang="en-US" sz="2400" dirty="0">
              <a:solidFill>
                <a:srgbClr val="FF0000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638" y="3581400"/>
            <a:ext cx="5127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19" y="3173464"/>
            <a:ext cx="4302600" cy="25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Constantia" pitchFamily="18" charset="0"/>
                <a:ea typeface="Segoe UI" pitchFamily="34" charset="0"/>
                <a:cs typeface="Segoe UI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Motivation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Related Work</a:t>
            </a:r>
            <a:endParaRPr lang="en-US" altLang="zh-CN" sz="4600" dirty="0" smtClean="0"/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WS Recommendation </a:t>
            </a:r>
            <a:r>
              <a:rPr lang="en-US" altLang="zh-CN" sz="4600" dirty="0">
                <a:ea typeface="Segoe UI" pitchFamily="34" charset="0"/>
                <a:cs typeface="Segoe UI" pitchFamily="34" charset="0"/>
              </a:rPr>
              <a:t>Framework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err="1" smtClean="0">
                <a:ea typeface="Segoe UI" pitchFamily="34" charset="0"/>
                <a:cs typeface="Segoe UI" pitchFamily="34" charset="0"/>
              </a:rPr>
              <a:t>QoS</a:t>
            </a: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 Prediction Algorithm</a:t>
            </a:r>
            <a:endParaRPr lang="en-US" altLang="zh-CN" sz="4600" dirty="0">
              <a:ea typeface="Segoe UI" pitchFamily="34" charset="0"/>
              <a:cs typeface="Segoe UI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smtClean="0"/>
              <a:t>Landmark Clustering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err="1" smtClean="0"/>
              <a:t>QoS</a:t>
            </a:r>
            <a:r>
              <a:rPr lang="en-US" altLang="zh-CN" sz="4000" dirty="0" smtClean="0"/>
              <a:t> Value Prediction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Experiments</a:t>
            </a:r>
            <a:endParaRPr lang="en-US" altLang="zh-CN" sz="4600" dirty="0">
              <a:ea typeface="Segoe UI" pitchFamily="34" charset="0"/>
              <a:cs typeface="Segoe UI" pitchFamily="34" charset="0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>
                <a:ea typeface="Segoe UI" pitchFamily="34" charset="0"/>
                <a:cs typeface="Segoe UI" pitchFamily="34" charset="0"/>
              </a:rPr>
              <a:t>Conclusion &amp; Future Work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endParaRPr lang="en-US" altLang="zh-CN" sz="2700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C8BB5DE-6144-4635-B927-0791F73141D2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Impact of Parameters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6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000" dirty="0" smtClean="0">
              <a:ea typeface="ＭＳ Ｐゴシック" pitchFamily="34" charset="-128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Experiments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320F377-5E71-41C5-BD31-C1716FEC87F6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20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2873375"/>
            <a:ext cx="33528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The performance is sensitive to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Nc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. Optimal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Nc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 is important.</a:t>
            </a:r>
            <a:endParaRPr lang="zh-CN" altLang="en-US" sz="2000" dirty="0">
              <a:solidFill>
                <a:srgbClr val="FF0000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5156200"/>
            <a:ext cx="37338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The landmarks deployment is important to the prediction performance improvement.</a:t>
            </a:r>
            <a:endParaRPr lang="zh-CN" altLang="en-US" sz="2000" dirty="0">
              <a:solidFill>
                <a:srgbClr val="FF0000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8" y="1700985"/>
            <a:ext cx="4310062" cy="24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147038"/>
            <a:ext cx="4109122" cy="237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334000" y="1905000"/>
            <a:ext cx="2133600" cy="723900"/>
          </a:xfrm>
          <a:prstGeom prst="wedgeRoundRectCallout">
            <a:avLst>
              <a:gd name="adj1" fmla="val -71366"/>
              <a:gd name="adj2" fmla="val 32338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The impact of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257800" y="4191000"/>
            <a:ext cx="2514600" cy="723900"/>
          </a:xfrm>
          <a:prstGeom prst="wedgeRoundRectCallout">
            <a:avLst>
              <a:gd name="adj1" fmla="val -63424"/>
              <a:gd name="adj2" fmla="val 32237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The impact of </a:t>
            </a:r>
            <a:r>
              <a:rPr lang="en-US" altLang="zh-CN" sz="2000" dirty="0" smtClean="0">
                <a:solidFill>
                  <a:schemeClr val="tx1"/>
                </a:solidFill>
              </a:rPr>
              <a:t>landmarks selection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4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Conclusion &amp; Future Work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Propose a landmark-based </a:t>
            </a:r>
            <a:r>
              <a:rPr lang="en-US" altLang="zh-CN" dirty="0" err="1" smtClean="0">
                <a:ea typeface="ＭＳ Ｐゴシック" pitchFamily="34" charset="-128"/>
              </a:rPr>
              <a:t>QoS</a:t>
            </a:r>
            <a:r>
              <a:rPr lang="en-US" altLang="zh-CN" dirty="0" smtClean="0">
                <a:ea typeface="ＭＳ Ｐゴシック" pitchFamily="34" charset="-128"/>
              </a:rPr>
              <a:t> prediction framework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Our clustering-based approaches outperform the other existing approaches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Release </a:t>
            </a:r>
            <a:r>
              <a:rPr lang="en-US" altLang="zh-CN" dirty="0" smtClean="0">
                <a:ea typeface="ＭＳ Ｐゴシック" pitchFamily="34" charset="-128"/>
              </a:rPr>
              <a:t>a large-scale </a:t>
            </a:r>
            <a:r>
              <a:rPr lang="en-US" altLang="zh-CN" dirty="0">
                <a:ea typeface="ＭＳ Ｐゴシック" pitchFamily="34" charset="-128"/>
              </a:rPr>
              <a:t>Web service </a:t>
            </a:r>
            <a:r>
              <a:rPr lang="en-US" altLang="zh-CN" dirty="0" err="1">
                <a:ea typeface="ＭＳ Ｐゴシック" pitchFamily="34" charset="-128"/>
              </a:rPr>
              <a:t>QoS</a:t>
            </a:r>
            <a:r>
              <a:rPr lang="en-US" altLang="zh-CN" dirty="0">
                <a:ea typeface="ＭＳ Ｐゴシック" pitchFamily="34" charset="-128"/>
              </a:rPr>
              <a:t> dataset with the info between landmarks</a:t>
            </a:r>
          </a:p>
          <a:p>
            <a:pPr lvl="1" eaLnBrk="1" hangingPunct="1"/>
            <a:r>
              <a:rPr lang="en-US" altLang="zh-CN" dirty="0" smtClean="0">
                <a:ea typeface="ＭＳ Ｐゴシック" pitchFamily="34" charset="-128"/>
              </a:rPr>
              <a:t>http://www.wsdream.net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Future work:</a:t>
            </a:r>
          </a:p>
          <a:p>
            <a:pPr lvl="1" eaLnBrk="1" hangingPunct="1"/>
            <a:r>
              <a:rPr lang="en-US" altLang="zh-CN" dirty="0" smtClean="0">
                <a:ea typeface="ＭＳ Ｐゴシック" pitchFamily="34" charset="-128"/>
              </a:rPr>
              <a:t>Validate our approach by realizing the system</a:t>
            </a:r>
          </a:p>
          <a:p>
            <a:pPr lvl="1" eaLnBrk="1" hangingPunct="1"/>
            <a:r>
              <a:rPr lang="en-US" altLang="zh-CN" dirty="0" smtClean="0">
                <a:ea typeface="ＭＳ Ｐゴシック" pitchFamily="34" charset="-128"/>
              </a:rPr>
              <a:t>Apply some other approaches with landmarks to </a:t>
            </a:r>
            <a:r>
              <a:rPr lang="en-US" altLang="zh-CN" dirty="0" err="1" smtClean="0">
                <a:ea typeface="ＭＳ Ｐゴシック" pitchFamily="34" charset="-128"/>
              </a:rPr>
              <a:t>QoS</a:t>
            </a:r>
            <a:r>
              <a:rPr lang="en-US" altLang="zh-CN" dirty="0" smtClean="0">
                <a:ea typeface="ＭＳ Ｐゴシック" pitchFamily="34" charset="-128"/>
              </a:rPr>
              <a:t> prediction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7FC52C3-B930-41B9-A96A-3D71C8C4AF1A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21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70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000" i="1" dirty="0" smtClean="0">
                <a:ea typeface="ＭＳ Ｐゴシック" pitchFamily="34" charset="-128"/>
              </a:rPr>
              <a:t>Q &amp; A</a:t>
            </a:r>
          </a:p>
        </p:txBody>
      </p:sp>
      <p:sp>
        <p:nvSpPr>
          <p:cNvPr id="31747" name="Title 1"/>
          <p:cNvSpPr txBox="1">
            <a:spLocks/>
          </p:cNvSpPr>
          <p:nvPr/>
        </p:nvSpPr>
        <p:spPr bwMode="auto">
          <a:xfrm>
            <a:off x="457200" y="1984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b="1" dirty="0">
                <a:latin typeface="Constantia" pitchFamily="18" charset="0"/>
                <a:ea typeface="Segoe UI" pitchFamily="34" charset="0"/>
                <a:cs typeface="Segoe UI" pitchFamily="34" charset="0"/>
              </a:rPr>
              <a:t>Thank you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C14AF9B-8B9F-4FCE-990F-A4363F4B5171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22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Constantia" pitchFamily="18" charset="0"/>
                <a:ea typeface="Segoe UI" pitchFamily="34" charset="0"/>
                <a:cs typeface="Segoe UI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Motivation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Related Work</a:t>
            </a:r>
            <a:endParaRPr lang="en-US" altLang="zh-CN" sz="46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WS Recommendation </a:t>
            </a: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err="1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QoS</a:t>
            </a: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 Prediction Algorithm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Landmark Clustering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err="1" smtClean="0">
                <a:solidFill>
                  <a:schemeClr val="bg1">
                    <a:lumMod val="85000"/>
                  </a:schemeClr>
                </a:solidFill>
              </a:rPr>
              <a:t>QoS</a:t>
            </a: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 Value Prediction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Experiments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Conclusion &amp; Future Work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endParaRPr lang="en-US" altLang="zh-CN" sz="2700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C8BB5DE-6144-4635-B927-0791F73141D2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Constantia" pitchFamily="18" charset="0"/>
                <a:ea typeface="Segoe UI" pitchFamily="34" charset="0"/>
                <a:cs typeface="Segoe UI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  <a:cs typeface="Segoe UI" pitchFamily="34" charset="0"/>
              </a:rPr>
              <a:t>Web services</a:t>
            </a:r>
            <a:r>
              <a:rPr lang="en-US" altLang="zh-CN" b="0" dirty="0" smtClean="0">
                <a:ea typeface="ＭＳ Ｐゴシック" pitchFamily="34" charset="-128"/>
                <a:cs typeface="Segoe UI" pitchFamily="34" charset="0"/>
              </a:rPr>
              <a:t>: computational components to build service-oriented distributed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To communicate between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To reuse existing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Rapid development</a:t>
            </a:r>
            <a:endParaRPr lang="en-US" altLang="zh-CN" dirty="0" smtClean="0">
              <a:ea typeface="ＭＳ Ｐゴシック" pitchFamily="34" charset="-128"/>
              <a:cs typeface="Segoe U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ea typeface="ＭＳ Ｐゴシック" pitchFamily="34" charset="-128"/>
                <a:cs typeface="Segoe UI" pitchFamily="34" charset="0"/>
              </a:rPr>
              <a:t>The rising popularity of Web service</a:t>
            </a:r>
          </a:p>
          <a:p>
            <a:pPr lvl="1" eaLnBrk="1" hangingPunct="1"/>
            <a:r>
              <a:rPr lang="en-US" altLang="zh-CN" dirty="0" smtClean="0">
                <a:ea typeface="ＭＳ Ｐゴシック" pitchFamily="34" charset="-128"/>
              </a:rPr>
              <a:t>E.g. Google Map Service, Yahoo! Weather Service</a:t>
            </a:r>
          </a:p>
          <a:p>
            <a:pPr lvl="1" eaLnBrk="1" hangingPunct="1"/>
            <a:r>
              <a:rPr lang="en-US" altLang="zh-CN" sz="2700" dirty="0" smtClean="0">
                <a:ea typeface="ＭＳ Ｐゴシック" pitchFamily="34" charset="-128"/>
              </a:rPr>
              <a:t>Web Services take Web-applications to the Next Level</a:t>
            </a:r>
          </a:p>
          <a:p>
            <a:pPr eaLnBrk="1" hangingPunct="1">
              <a:lnSpc>
                <a:spcPct val="80000"/>
              </a:lnSpc>
            </a:pPr>
            <a:endParaRPr lang="en-US" altLang="zh-CN" sz="2700" dirty="0" smtClean="0">
              <a:ea typeface="ＭＳ Ｐゴシック" pitchFamily="34" charset="-128"/>
            </a:endParaRP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F0B50FC-4D7B-4E04-98AF-FD4A740A4D28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Constantia" pitchFamily="18" charset="0"/>
                <a:ea typeface="Segoe UI" pitchFamily="34" charset="0"/>
                <a:cs typeface="Segoe UI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  <a:cs typeface="Segoe UI" pitchFamily="34" charset="0"/>
              </a:rPr>
              <a:t>Web service recommendation:</a:t>
            </a:r>
            <a:r>
              <a:rPr lang="en-US" altLang="zh-CN" dirty="0" smtClean="0">
                <a:ea typeface="ＭＳ Ｐゴシック" pitchFamily="34" charset="-128"/>
                <a:cs typeface="Segoe UI" pitchFamily="34" charset="0"/>
              </a:rPr>
              <a:t> </a:t>
            </a:r>
            <a:r>
              <a:rPr lang="en-US" altLang="zh-CN" b="0" dirty="0" smtClean="0">
                <a:ea typeface="ＭＳ Ｐゴシック" pitchFamily="34" charset="-128"/>
                <a:cs typeface="Segoe UI" pitchFamily="34" charset="0"/>
              </a:rPr>
              <a:t>Improve the performance of service-oriented system</a:t>
            </a:r>
            <a:endParaRPr lang="en-US" altLang="zh-CN" b="0" dirty="0" smtClean="0">
              <a:solidFill>
                <a:srgbClr val="00B0F0"/>
              </a:solidFill>
              <a:ea typeface="ＭＳ Ｐゴシック" pitchFamily="34" charset="-128"/>
              <a:cs typeface="Segoe UI" pitchFamily="34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  <a:cs typeface="Segoe UI" pitchFamily="34" charset="0"/>
              </a:rPr>
              <a:t>Quality-of-Service (</a:t>
            </a:r>
            <a:r>
              <a:rPr lang="en-US" altLang="zh-CN" dirty="0" err="1" smtClean="0">
                <a:solidFill>
                  <a:srgbClr val="00B0F0"/>
                </a:solidFill>
                <a:ea typeface="ＭＳ Ｐゴシック" pitchFamily="34" charset="-128"/>
                <a:cs typeface="Segoe UI" pitchFamily="34" charset="0"/>
              </a:rPr>
              <a:t>QoS</a:t>
            </a:r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  <a:cs typeface="Segoe UI" pitchFamily="34" charset="0"/>
              </a:rPr>
              <a:t>)</a:t>
            </a:r>
            <a:r>
              <a:rPr lang="en-US" altLang="zh-CN" b="0" dirty="0" smtClean="0">
                <a:ea typeface="ＭＳ Ｐゴシック" pitchFamily="34" charset="-128"/>
                <a:cs typeface="Segoe UI" pitchFamily="34" charset="0"/>
              </a:rPr>
              <a:t>: Non-functional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 smtClean="0">
                <a:ea typeface="ＭＳ Ｐゴシック" pitchFamily="34" charset="-128"/>
              </a:rPr>
              <a:t>Response time, throughput, failure probability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 smtClean="0">
                <a:ea typeface="ＭＳ Ｐゴシック" pitchFamily="34" charset="-128"/>
              </a:rPr>
              <a:t>Different users receive different performance </a:t>
            </a:r>
            <a:endParaRPr lang="en-US" altLang="zh-CN" sz="2600" dirty="0" smtClean="0">
              <a:ea typeface="ＭＳ Ｐゴシック" pitchFamily="34" charset="-128"/>
              <a:cs typeface="Segoe UI" pitchFamily="34" charset="0"/>
            </a:endParaRPr>
          </a:p>
          <a:p>
            <a:pPr eaLnBrk="1" hangingPunct="1"/>
            <a:r>
              <a:rPr lang="en-US" altLang="zh-CN" dirty="0" smtClean="0">
                <a:ea typeface="ＭＳ Ｐゴシック" pitchFamily="34" charset="-128"/>
                <a:cs typeface="Segoe UI" pitchFamily="34" charset="0"/>
              </a:rPr>
              <a:t>Active </a:t>
            </a:r>
            <a:r>
              <a:rPr lang="en-US" altLang="zh-CN" dirty="0" err="1" smtClean="0">
                <a:ea typeface="ＭＳ Ｐゴシック" pitchFamily="34" charset="-128"/>
                <a:cs typeface="Segoe UI" pitchFamily="34" charset="0"/>
              </a:rPr>
              <a:t>QoS</a:t>
            </a:r>
            <a:r>
              <a:rPr lang="en-US" altLang="zh-CN" dirty="0" smtClean="0">
                <a:ea typeface="ＭＳ Ｐゴシック" pitchFamily="34" charset="-128"/>
                <a:cs typeface="Segoe UI" pitchFamily="34" charset="0"/>
              </a:rPr>
              <a:t> measurement is infeasible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dirty="0" smtClean="0">
                <a:ea typeface="ＭＳ Ｐゴシック" pitchFamily="34" charset="-128"/>
              </a:rPr>
              <a:t>The large number of Web service candidates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dirty="0" smtClean="0">
                <a:ea typeface="ＭＳ Ｐゴシック" pitchFamily="34" charset="-128"/>
              </a:rPr>
              <a:t>Time consuming and resource consuming</a:t>
            </a:r>
          </a:p>
          <a:p>
            <a:pPr eaLnBrk="1" hangingPunct="1">
              <a:buClr>
                <a:srgbClr val="1F497D"/>
              </a:buClr>
            </a:pPr>
            <a:r>
              <a:rPr lang="en-US" altLang="zh-CN" dirty="0" err="1" smtClean="0">
                <a:solidFill>
                  <a:srgbClr val="00B0F0"/>
                </a:solidFill>
                <a:ea typeface="ＭＳ Ｐゴシック" pitchFamily="34" charset="-128"/>
                <a:cs typeface="Segoe UI" pitchFamily="34" charset="0"/>
              </a:rPr>
              <a:t>QoS</a:t>
            </a:r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  <a:cs typeface="Segoe UI" pitchFamily="34" charset="0"/>
              </a:rPr>
              <a:t> prediction</a:t>
            </a:r>
            <a:r>
              <a:rPr lang="en-US" altLang="zh-CN" dirty="0" smtClean="0">
                <a:solidFill>
                  <a:srgbClr val="000000"/>
                </a:solidFill>
                <a:ea typeface="ＭＳ Ｐゴシック" pitchFamily="34" charset="-128"/>
                <a:cs typeface="Segoe UI" pitchFamily="34" charset="0"/>
              </a:rPr>
              <a:t>: an urgent task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5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2500" dirty="0" smtClean="0">
              <a:ea typeface="ＭＳ Ｐゴシック" pitchFamily="34" charset="-128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803FC26-86E2-430C-8F1C-BFC38E2FE6A9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Constantia" pitchFamily="18" charset="0"/>
                <a:ea typeface="Segoe UI" pitchFamily="34" charset="0"/>
                <a:cs typeface="Segoe UI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Motivation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Related Work</a:t>
            </a:r>
            <a:endParaRPr lang="en-US" altLang="zh-CN" sz="4600" dirty="0" smtClean="0"/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WS Recommendation </a:t>
            </a: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err="1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QoS</a:t>
            </a: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 Prediction Algorithm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Landmark Clustering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err="1" smtClean="0">
                <a:solidFill>
                  <a:schemeClr val="bg1">
                    <a:lumMod val="85000"/>
                  </a:schemeClr>
                </a:solidFill>
              </a:rPr>
              <a:t>QoS</a:t>
            </a: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 Value Prediction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Experiments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Conclusion &amp; Future Work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endParaRPr lang="en-US" altLang="zh-CN" sz="2700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C8BB5DE-6144-4635-B927-0791F73141D2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latin typeface="Constantia" pitchFamily="18" charset="0"/>
                <a:ea typeface="ＭＳ Ｐゴシック" pitchFamily="34" charset="-128"/>
              </a:rPr>
              <a:t>Related Work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609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</a:rPr>
              <a:t>Collaborative filtering (CF) </a:t>
            </a:r>
            <a:r>
              <a:rPr lang="en-US" altLang="zh-CN" dirty="0" smtClean="0">
                <a:ea typeface="ＭＳ Ｐゴシック" pitchFamily="34" charset="-128"/>
              </a:rPr>
              <a:t>based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UPCC (ICWS ’07)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IPCC, UIPCC (ICWS ’09, ICWS’10, ICWS’11)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Suffer from the </a:t>
            </a:r>
            <a:r>
              <a:rPr lang="en-US" altLang="zh-CN" dirty="0" err="1" smtClean="0">
                <a:solidFill>
                  <a:srgbClr val="FF0000"/>
                </a:solidFill>
                <a:ea typeface="ＭＳ Ｐゴシック" pitchFamily="34" charset="-128"/>
              </a:rPr>
              <a:t>sparsity</a:t>
            </a:r>
            <a:r>
              <a:rPr lang="en-US" altLang="zh-CN" dirty="0" smtClean="0">
                <a:solidFill>
                  <a:srgbClr val="FF0000"/>
                </a:solidFill>
                <a:ea typeface="ＭＳ Ｐゴシック" pitchFamily="34" charset="-128"/>
              </a:rPr>
              <a:t> of available historical </a:t>
            </a:r>
            <a:r>
              <a:rPr lang="en-US" altLang="zh-CN" dirty="0" err="1" smtClean="0">
                <a:solidFill>
                  <a:srgbClr val="FF0000"/>
                </a:solidFill>
                <a:ea typeface="ＭＳ Ｐゴシック" pitchFamily="34" charset="-128"/>
              </a:rPr>
              <a:t>QoS</a:t>
            </a:r>
            <a:r>
              <a:rPr lang="en-US" altLang="zh-CN" dirty="0" smtClean="0">
                <a:solidFill>
                  <a:srgbClr val="FF0000"/>
                </a:solidFill>
                <a:ea typeface="ＭＳ Ｐゴシック" pitchFamily="34" charset="-128"/>
              </a:rPr>
              <a:t>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Especially run into </a:t>
            </a:r>
            <a:r>
              <a:rPr lang="en-US" altLang="zh-CN" dirty="0" smtClean="0">
                <a:solidFill>
                  <a:srgbClr val="FF0000"/>
                </a:solidFill>
                <a:ea typeface="ＭＳ Ｐゴシック" pitchFamily="34" charset="-128"/>
              </a:rPr>
              <a:t>malfunction for new users</a:t>
            </a:r>
          </a:p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Our approach: </a:t>
            </a: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48FDB33-73DB-4D90-9F13-D4813BB9B21E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36891429"/>
              </p:ext>
            </p:extLst>
          </p:nvPr>
        </p:nvGraphicFramePr>
        <p:xfrm>
          <a:off x="990600" y="4648200"/>
          <a:ext cx="73914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左大括号 3"/>
          <p:cNvSpPr/>
          <p:nvPr/>
        </p:nvSpPr>
        <p:spPr>
          <a:xfrm>
            <a:off x="685800" y="4876800"/>
            <a:ext cx="228600" cy="1219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</a:rPr>
              <a:t>Collaborative filtering</a:t>
            </a:r>
            <a:r>
              <a:rPr lang="en-US" altLang="zh-CN" dirty="0" smtClean="0">
                <a:ea typeface="ＭＳ Ｐゴシック" pitchFamily="34" charset="-128"/>
              </a:rPr>
              <a:t>: using historical </a:t>
            </a:r>
            <a:r>
              <a:rPr lang="en-US" altLang="zh-CN" dirty="0" err="1" smtClean="0">
                <a:ea typeface="ＭＳ Ｐゴシック" pitchFamily="34" charset="-128"/>
              </a:rPr>
              <a:t>QoS</a:t>
            </a:r>
            <a:r>
              <a:rPr lang="en-US" altLang="zh-CN" dirty="0" smtClean="0">
                <a:ea typeface="ＭＳ Ｐゴシック" pitchFamily="34" charset="-128"/>
              </a:rPr>
              <a:t> data to predict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4275" y="4267200"/>
            <a:ext cx="1000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ＭＳ Ｐゴシック" charset="-128"/>
              </a:rPr>
              <a:t>IPCC:</a:t>
            </a:r>
            <a:endParaRPr lang="zh-CN" altLang="en-US" sz="2000" dirty="0">
              <a:latin typeface="+mn-lt"/>
              <a:ea typeface="ＭＳ Ｐゴシック" charset="-128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743200"/>
            <a:ext cx="41814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2886075"/>
            <a:ext cx="4010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latin typeface="Constantia" pitchFamily="18" charset="0"/>
                <a:ea typeface="ＭＳ Ｐゴシック" pitchFamily="34" charset="-128"/>
              </a:rPr>
              <a:t>Collaborative Filtering</a:t>
            </a:r>
          </a:p>
        </p:txBody>
      </p:sp>
      <p:sp>
        <p:nvSpPr>
          <p:cNvPr id="922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5675233B-9BE6-426E-A758-6BBCFF120B5E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5638800"/>
            <a:ext cx="1990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286000"/>
            <a:ext cx="27051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2255838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1413" y="3209925"/>
            <a:ext cx="1000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ＭＳ Ｐゴシック" charset="-128"/>
              </a:rPr>
              <a:t>UPCC:</a:t>
            </a:r>
            <a:endParaRPr lang="zh-CN" altLang="en-US" sz="2000" dirty="0">
              <a:latin typeface="+mn-lt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715000"/>
            <a:ext cx="1000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ＭＳ Ｐゴシック" charset="-128"/>
              </a:rPr>
              <a:t>UIPCC:</a:t>
            </a:r>
            <a:endParaRPr lang="zh-CN" altLang="en-US" sz="2000" dirty="0">
              <a:latin typeface="+mn-lt"/>
              <a:ea typeface="ＭＳ Ｐゴシック" charset="-128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800725" y="6054725"/>
            <a:ext cx="457200" cy="19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6096000"/>
            <a:ext cx="2286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Convex combination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6526213" y="2628900"/>
            <a:ext cx="27305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22669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PCC similarity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181600" y="2971800"/>
            <a:ext cx="152400" cy="23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2571750"/>
            <a:ext cx="1333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Mean of u 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43800" y="2601913"/>
            <a:ext cx="152400" cy="25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15200" y="2220913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rgbClr val="00B0F0"/>
                </a:solidFill>
                <a:latin typeface="+mn-lt"/>
                <a:ea typeface="ＭＳ Ｐゴシック" charset="-128"/>
              </a:rPr>
              <a:t>QoS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 of </a:t>
            </a:r>
            <a:r>
              <a:rPr lang="en-US" altLang="zh-CN" sz="2000" dirty="0" err="1">
                <a:solidFill>
                  <a:srgbClr val="00B0F0"/>
                </a:solidFill>
                <a:latin typeface="+mn-lt"/>
                <a:ea typeface="ＭＳ Ｐゴシック" charset="-128"/>
              </a:rPr>
              <a:t>u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+mn-lt"/>
                <a:ea typeface="ＭＳ Ｐゴシック" charset="-128"/>
              </a:rPr>
              <a:t>a</a:t>
            </a:r>
            <a:endParaRPr lang="zh-CN" altLang="en-US" sz="2000" baseline="-25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257800" y="4667250"/>
            <a:ext cx="762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029200"/>
            <a:ext cx="1333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Mean of </a:t>
            </a:r>
            <a:r>
              <a:rPr lang="en-US" altLang="zh-CN" sz="2000" dirty="0" err="1">
                <a:solidFill>
                  <a:srgbClr val="00B0F0"/>
                </a:solidFill>
                <a:latin typeface="+mn-lt"/>
                <a:ea typeface="ＭＳ Ｐゴシック" charset="-128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 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672263" y="4953000"/>
            <a:ext cx="185737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9800" y="5162550"/>
            <a:ext cx="1981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Similar neighbors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96200" y="4495800"/>
            <a:ext cx="1333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Mean of </a:t>
            </a:r>
            <a:r>
              <a:rPr lang="en-US" altLang="zh-CN" sz="2000" dirty="0" err="1">
                <a:solidFill>
                  <a:srgbClr val="00B0F0"/>
                </a:solidFill>
                <a:latin typeface="+mn-lt"/>
                <a:ea typeface="ＭＳ Ｐゴシック" charset="-128"/>
              </a:rPr>
              <a:t>i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+mn-lt"/>
                <a:ea typeface="ＭＳ Ｐゴシック" charset="-128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ＭＳ Ｐゴシック" charset="-128"/>
              </a:rPr>
              <a:t> </a:t>
            </a:r>
            <a:endParaRPr lang="zh-CN" altLang="en-US" sz="2000" dirty="0">
              <a:solidFill>
                <a:srgbClr val="00B0F0"/>
              </a:solidFill>
              <a:latin typeface="+mn-lt"/>
              <a:ea typeface="ＭＳ Ｐゴシック" charset="-128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001000" y="426720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5" grpId="0"/>
      <p:bldP spid="8" grpId="0"/>
      <p:bldP spid="13" grpId="0"/>
      <p:bldP spid="29" grpId="0"/>
      <p:bldP spid="32" grpId="0"/>
      <p:bldP spid="35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Constantia" pitchFamily="18" charset="0"/>
                <a:ea typeface="Segoe UI" pitchFamily="34" charset="0"/>
                <a:cs typeface="Segoe UI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Motivation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Related Work</a:t>
            </a:r>
            <a:endParaRPr lang="en-US" altLang="zh-CN" sz="46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ea typeface="Segoe UI" pitchFamily="34" charset="0"/>
                <a:cs typeface="Segoe UI" pitchFamily="34" charset="0"/>
              </a:rPr>
              <a:t>WS Recommendation </a:t>
            </a:r>
            <a:r>
              <a:rPr lang="en-US" altLang="zh-CN" sz="4600" dirty="0">
                <a:ea typeface="Segoe UI" pitchFamily="34" charset="0"/>
                <a:cs typeface="Segoe UI" pitchFamily="34" charset="0"/>
              </a:rPr>
              <a:t>Framework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err="1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QoS</a:t>
            </a: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 Prediction Algorithm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Landmark Clustering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v"/>
              <a:defRPr/>
            </a:pPr>
            <a:r>
              <a:rPr lang="en-US" altLang="zh-CN" sz="4000" dirty="0" err="1" smtClean="0">
                <a:solidFill>
                  <a:schemeClr val="bg1">
                    <a:lumMod val="85000"/>
                  </a:schemeClr>
                </a:solidFill>
              </a:rPr>
              <a:t>QoS</a:t>
            </a: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 Value Prediction</a:t>
            </a: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 smtClean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Experiments</a:t>
            </a:r>
            <a:endParaRPr lang="en-US" altLang="zh-CN" sz="4600" dirty="0">
              <a:solidFill>
                <a:schemeClr val="bg1">
                  <a:lumMod val="8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eaLnBrk="1" hangingPunct="1">
              <a:lnSpc>
                <a:spcPct val="140000"/>
              </a:lnSpc>
              <a:buFont typeface="Wingdings" charset="2"/>
              <a:buChar char="u"/>
              <a:defRPr/>
            </a:pPr>
            <a:r>
              <a:rPr lang="en-US" altLang="zh-CN" sz="4600" dirty="0">
                <a:solidFill>
                  <a:schemeClr val="bg1">
                    <a:lumMod val="85000"/>
                  </a:schemeClr>
                </a:solidFill>
                <a:ea typeface="Segoe UI" pitchFamily="34" charset="0"/>
                <a:cs typeface="Segoe UI" pitchFamily="34" charset="0"/>
              </a:rPr>
              <a:t>Conclusion &amp; Future Work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u"/>
              <a:defRPr/>
            </a:pPr>
            <a:endParaRPr lang="en-US" altLang="zh-CN" sz="2700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C8BB5DE-6144-4635-B927-0791F73141D2}" type="slidenum">
              <a:rPr lang="en-US" altLang="zh-CN">
                <a:solidFill>
                  <a:srgbClr val="898989"/>
                </a:solidFill>
                <a:latin typeface="Calibri" pitchFamily="34" charset="0"/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21116</TotalTime>
  <Words>741</Words>
  <Application>Microsoft Office PowerPoint</Application>
  <PresentationFormat>全屏显示(4:3)</PresentationFormat>
  <Paragraphs>204</Paragraphs>
  <Slides>22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A Clustering-based QoS Prediction Approach for Web Service Recommendation</vt:lpstr>
      <vt:lpstr>Outline</vt:lpstr>
      <vt:lpstr>Outline</vt:lpstr>
      <vt:lpstr>Motivation</vt:lpstr>
      <vt:lpstr>Motivation</vt:lpstr>
      <vt:lpstr>Outline</vt:lpstr>
      <vt:lpstr>Related Work</vt:lpstr>
      <vt:lpstr>Collaborative Filtering</vt:lpstr>
      <vt:lpstr>Outline</vt:lpstr>
      <vt:lpstr>WS Recommendation Framework</vt:lpstr>
      <vt:lpstr>WS Recommendation Framework</vt:lpstr>
      <vt:lpstr>Outline</vt:lpstr>
      <vt:lpstr>Prediction Algorithm</vt:lpstr>
      <vt:lpstr>Prediction Algorithm</vt:lpstr>
      <vt:lpstr>Prediction Algorithm</vt:lpstr>
      <vt:lpstr>Outline</vt:lpstr>
      <vt:lpstr>Experiments</vt:lpstr>
      <vt:lpstr>Experiments</vt:lpstr>
      <vt:lpstr>Experiments</vt:lpstr>
      <vt:lpstr>Experiments</vt:lpstr>
      <vt:lpstr>Conclusion &amp; Future Work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Saw Each Other on the Subway: Secure, Anonymous Proximity-Based Missed Connections</dc:title>
  <dc:creator>Ryan Scudellari</dc:creator>
  <cp:lastModifiedBy>CSE</cp:lastModifiedBy>
  <cp:revision>1279</cp:revision>
  <cp:lastPrinted>2012-04-11T04:58:49Z</cp:lastPrinted>
  <dcterms:created xsi:type="dcterms:W3CDTF">2009-11-06T02:48:39Z</dcterms:created>
  <dcterms:modified xsi:type="dcterms:W3CDTF">2012-05-19T14:16:11Z</dcterms:modified>
</cp:coreProperties>
</file>