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8" r:id="rId2"/>
    <p:sldId id="422" r:id="rId3"/>
    <p:sldId id="402" r:id="rId4"/>
    <p:sldId id="403" r:id="rId5"/>
    <p:sldId id="423" r:id="rId6"/>
    <p:sldId id="406" r:id="rId7"/>
    <p:sldId id="424" r:id="rId8"/>
    <p:sldId id="410" r:id="rId9"/>
    <p:sldId id="426" r:id="rId10"/>
    <p:sldId id="425" r:id="rId11"/>
    <p:sldId id="409" r:id="rId12"/>
    <p:sldId id="411" r:id="rId13"/>
    <p:sldId id="412" r:id="rId14"/>
    <p:sldId id="413" r:id="rId15"/>
    <p:sldId id="414" r:id="rId16"/>
    <p:sldId id="415" r:id="rId17"/>
    <p:sldId id="429" r:id="rId18"/>
    <p:sldId id="416" r:id="rId19"/>
    <p:sldId id="418" r:id="rId20"/>
    <p:sldId id="419" r:id="rId21"/>
    <p:sldId id="420" r:id="rId22"/>
    <p:sldId id="421" r:id="rId23"/>
    <p:sldId id="427" r:id="rId24"/>
    <p:sldId id="428" r:id="rId25"/>
    <p:sldId id="41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ng Fu" initials="Q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AAC2E0"/>
    <a:srgbClr val="B3C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70392" autoAdjust="0"/>
  </p:normalViewPr>
  <p:slideViewPr>
    <p:cSldViewPr>
      <p:cViewPr varScale="1">
        <p:scale>
          <a:sx n="61" d="100"/>
          <a:sy n="61" d="100"/>
        </p:scale>
        <p:origin x="21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2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7369C-F4B8-472D-9A33-477345FDDAEB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E991-89AC-4E5A-B958-0393E5BA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7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EBF6-C10B-49D9-B3E2-858AE543C12B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D5C72-A1A0-4442-90E8-B4391218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1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0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4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8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3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0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D5C72-A1A0-4442-90E8-B4391218E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A712-3989-445C-AB58-C241D1320E2A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7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0815-F536-4E9E-AA15-783839ADA092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26CE-C951-48D9-AF7A-64017E7932E8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spcBef>
                <a:spcPts val="600"/>
              </a:spcBef>
              <a:defRPr sz="2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8E-2990-44C8-A716-32C6D404CA69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9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4CB1-76ED-4FDB-A09B-B49695653124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F2BF-114F-400F-A3DF-B9F31361FA4E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ACE8-F3D0-4BF6-AD7B-41155EEE6B28}" type="datetime1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D26-86AC-4CD2-85B4-B846E5A356E5}" type="datetime1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8116-E5F4-4F1B-9D4B-7044B405DA78}" type="datetime1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9C7-F100-45F0-B5DC-0084732A7AC6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4D2-620F-44A9-A8B4-6A9D25B240E8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C2C8-8E3A-4AF6-8AC3-A5D175FB5C19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ICSE 2014 SEIP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335D-C5E5-4E77-B435-E41619EE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6000" kern="1200" spc="-100" baseline="0">
          <a:solidFill>
            <a:schemeClr val="tx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3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projects/loggingpractice/default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5499" y="2130425"/>
            <a:ext cx="7772400" cy="1470025"/>
          </a:xfrm>
        </p:spPr>
        <p:txBody>
          <a:bodyPr/>
          <a:lstStyle/>
          <a:p>
            <a:pPr algn="l"/>
            <a:r>
              <a:rPr lang="en-US" sz="4800" dirty="0" smtClean="0"/>
              <a:t>Where Do Developers Log?</a:t>
            </a:r>
            <a:br>
              <a:rPr lang="en-US" sz="4800" dirty="0" smtClean="0"/>
            </a:br>
            <a:r>
              <a:rPr lang="en-US" sz="2800" dirty="0"/>
              <a:t>An Empirical Study on Logging Practices in Industry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5275" y="3861048"/>
            <a:ext cx="7702624" cy="86409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Qiang Fu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</a:t>
            </a:r>
            <a:r>
              <a:rPr lang="en-US" sz="2000" dirty="0" err="1" smtClean="0"/>
              <a:t>Jieming</a:t>
            </a:r>
            <a:r>
              <a:rPr lang="en-US" sz="2000" dirty="0" smtClean="0"/>
              <a:t> Zhu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Wenlu Hu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, Jian-Guang Lou</a:t>
            </a:r>
            <a:r>
              <a:rPr lang="en-US" sz="2000" baseline="30000" dirty="0"/>
              <a:t>1</a:t>
            </a:r>
            <a:r>
              <a:rPr lang="en-US" sz="2000" dirty="0" smtClean="0"/>
              <a:t>, Rui Ding</a:t>
            </a:r>
            <a:r>
              <a:rPr lang="en-US" sz="2000" baseline="30000" dirty="0"/>
              <a:t>1</a:t>
            </a:r>
            <a:r>
              <a:rPr lang="en-US" sz="2000" dirty="0" smtClean="0"/>
              <a:t>, Qingwei Lin</a:t>
            </a:r>
            <a:r>
              <a:rPr lang="en-US" sz="2000" baseline="30000" dirty="0"/>
              <a:t>1</a:t>
            </a:r>
            <a:r>
              <a:rPr lang="en-US" sz="2000" dirty="0" smtClean="0"/>
              <a:t>, Dongmei Zhang</a:t>
            </a:r>
            <a:r>
              <a:rPr lang="en-US" sz="2000" baseline="30000" dirty="0"/>
              <a:t>1</a:t>
            </a:r>
            <a:r>
              <a:rPr lang="en-US" sz="2000" dirty="0" smtClean="0"/>
              <a:t>, Tao Xie</a:t>
            </a:r>
            <a:r>
              <a:rPr lang="en-US" sz="2000" baseline="30000" dirty="0" smtClean="0"/>
              <a:t>4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5131" y="4932890"/>
            <a:ext cx="1862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Microsoft </a:t>
            </a:r>
            <a:r>
              <a:rPr lang="en-US" sz="1400" dirty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Research</a:t>
            </a:r>
          </a:p>
          <a:p>
            <a:r>
              <a:rPr lang="en-US" sz="1400" dirty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Beijing, China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4628" y="4932890"/>
            <a:ext cx="2334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 smtClean="0"/>
              <a:t>2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The Chinese University of Hong Kong, HK, China</a:t>
            </a:r>
            <a:endParaRPr lang="en-US" sz="1400" dirty="0">
              <a:solidFill>
                <a:schemeClr val="tx1">
                  <a:tint val="7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6435" y="4932890"/>
            <a:ext cx="1806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 smtClean="0"/>
              <a:t>3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Carnegie Mellon </a:t>
            </a:r>
          </a:p>
          <a:p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University, PA, USA</a:t>
            </a:r>
            <a:endParaRPr lang="en-US" sz="1400" dirty="0">
              <a:solidFill>
                <a:schemeClr val="tx1">
                  <a:tint val="7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0088" y="4932890"/>
            <a:ext cx="229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 smtClean="0"/>
              <a:t>4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University of Illinois at </a:t>
            </a:r>
          </a:p>
          <a:p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rPr>
              <a:t>Urbana-Champaign, IL, USA</a:t>
            </a:r>
            <a:endParaRPr lang="en-US" sz="1400" dirty="0">
              <a:solidFill>
                <a:schemeClr val="tx1">
                  <a:tint val="7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F38-0D75-4C6C-B1CE-67159B7FB04A}" type="datetime1">
              <a:rPr lang="en-US" smtClean="0"/>
              <a:t>7/7/2014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4000" dirty="0" smtClean="0"/>
              <a:t>RQ1: Survey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/>
              <a:t>Asking survey participants to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ick the most common categories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ist any additional categories</a:t>
            </a:r>
          </a:p>
          <a:p>
            <a:r>
              <a:rPr lang="en-US" dirty="0" smtClean="0"/>
              <a:t>Summarized categories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16630"/>
              </p:ext>
            </p:extLst>
          </p:nvPr>
        </p:nvGraphicFramePr>
        <p:xfrm>
          <a:off x="457199" y="3501008"/>
          <a:ext cx="8229601" cy="2181379"/>
        </p:xfrm>
        <a:graphic>
          <a:graphicData uri="http://schemas.openxmlformats.org/drawingml/2006/table">
            <a:tbl>
              <a:tblPr firstRow="1" lastRow="1" lastCol="1" bandRow="1" bandCol="1"/>
              <a:tblGrid>
                <a:gridCol w="1512168"/>
                <a:gridCol w="2952328"/>
                <a:gridCol w="1255035"/>
                <a:gridCol w="1255035"/>
                <a:gridCol w="1255035"/>
              </a:tblGrid>
              <a:tr h="576064">
                <a:tc grid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Category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Samples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#Votes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% of votes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Unexpected 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situations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Assertion-check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19/100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27/54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Return-value-check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14/100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34/54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Exception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27/100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43/54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row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Execution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points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Logic-branch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16/100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36/54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67%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Observing-point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24/100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44/54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81%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27D8-A7CE-49FE-9DA7-15F3DD390F5F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4000" dirty="0"/>
              <a:t>RQ1: </a:t>
            </a:r>
            <a:r>
              <a:rPr lang="en-US" sz="4000" dirty="0" smtClean="0"/>
              <a:t>Distribution of categories</a:t>
            </a:r>
            <a:endParaRPr lang="en-US" sz="4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588775"/>
              </p:ext>
            </p:extLst>
          </p:nvPr>
        </p:nvGraphicFramePr>
        <p:xfrm>
          <a:off x="467544" y="2564904"/>
          <a:ext cx="8229600" cy="3471568"/>
        </p:xfrm>
        <a:graphic>
          <a:graphicData uri="http://schemas.openxmlformats.org/drawingml/2006/table">
            <a:tbl>
              <a:tblPr firstRow="1" firstCol="1" bandRow="1"/>
              <a:tblGrid>
                <a:gridCol w="3602918"/>
                <a:gridCol w="2314164"/>
                <a:gridCol w="2312518"/>
              </a:tblGrid>
              <a:tr h="339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Category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System-A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System-B</a:t>
                      </a:r>
                      <a:endParaRPr lang="en-US" sz="200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Assertion-check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5,476 (23%)</a:t>
                      </a:r>
                      <a:endParaRPr lang="en-US" sz="200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20,186 (21%)</a:t>
                      </a:r>
                      <a:endParaRPr lang="en-US" sz="200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9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Return-value-check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2,716 (12%)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8,959 (9%)</a:t>
                      </a:r>
                      <a:endParaRPr lang="en-US" sz="200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Exception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4,333 (18%)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8,399 (9%)</a:t>
                      </a:r>
                      <a:endParaRPr lang="en-US" sz="200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Subtotal: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Unexpected situations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12,525 (53%)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37,544 (39%)</a:t>
                      </a:r>
                      <a:endParaRPr lang="en-US" sz="200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Logic-branch 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3,807 (16%)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16,658 (18%)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9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Observing-point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7,170 (31%)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41,138 (43%)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4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Subtotal: 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Execution points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10,977 (47%)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57,796 (61%)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8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Total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23,502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95,340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268760"/>
            <a:ext cx="828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itchFamily="34" charset="0"/>
              </a:rPr>
              <a:t>About </a:t>
            </a:r>
            <a:r>
              <a:rPr lang="en-US" sz="2200" dirty="0">
                <a:latin typeface="Segoe UI Light" pitchFamily="34" charset="0"/>
              </a:rPr>
              <a:t>half of the logged snippets are due to unexpected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itchFamily="34" charset="0"/>
              </a:rPr>
              <a:t>The other half are due to recording normal execution information at critical execution 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3E12-CEB2-458D-86F3-A06107AA1421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RQ2: Factors for making logging decisions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Focused code snippets (FCS) as subject</a:t>
            </a:r>
          </a:p>
          <a:p>
            <a:pPr lvl="1"/>
            <a:r>
              <a:rPr lang="en-US" dirty="0" smtClean="0"/>
              <a:t>Either catch blocks</a:t>
            </a:r>
            <a:r>
              <a:rPr lang="en-US" dirty="0"/>
              <a:t> </a:t>
            </a:r>
            <a:r>
              <a:rPr lang="en-US" dirty="0" smtClean="0"/>
              <a:t>or return-value-check blocks</a:t>
            </a:r>
          </a:p>
          <a:p>
            <a:pPr lvl="1"/>
            <a:r>
              <a:rPr lang="en-US" dirty="0" smtClean="0"/>
              <a:t>Often observed in unexpected situations</a:t>
            </a:r>
            <a:endParaRPr lang="en-US" dirty="0"/>
          </a:p>
          <a:p>
            <a:pPr lvl="1"/>
            <a:r>
              <a:rPr lang="en-US" dirty="0" smtClean="0"/>
              <a:t>NOT every FCS is checked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Studying both logged &amp; unlogged FCS</a:t>
            </a:r>
          </a:p>
          <a:p>
            <a:pPr lvl="1"/>
            <a:r>
              <a:rPr lang="en-US" dirty="0" smtClean="0"/>
              <a:t>Overall logging statistics</a:t>
            </a:r>
          </a:p>
          <a:p>
            <a:pPr lvl="1"/>
            <a:r>
              <a:rPr lang="en-US" dirty="0" smtClean="0"/>
              <a:t>In-depth analysis on logged code snippets</a:t>
            </a:r>
          </a:p>
          <a:p>
            <a:pPr lvl="1"/>
            <a:r>
              <a:rPr lang="en-US" dirty="0" smtClean="0"/>
              <a:t>Manual investigation on why NOT logging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B6B3-8DF2-43BA-A602-99AF480A7C14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Overall </a:t>
            </a:r>
            <a:r>
              <a:rPr lang="en-US" dirty="0"/>
              <a:t>logging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 small </a:t>
            </a:r>
            <a:r>
              <a:rPr lang="en-US" sz="2400" dirty="0"/>
              <a:t>portion of focused code snippets are </a:t>
            </a:r>
            <a:r>
              <a:rPr lang="en-US" sz="2400" dirty="0" smtClean="0"/>
              <a:t>logged.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36414"/>
              </p:ext>
            </p:extLst>
          </p:nvPr>
        </p:nvGraphicFramePr>
        <p:xfrm>
          <a:off x="611560" y="2467020"/>
          <a:ext cx="7561757" cy="3050212"/>
        </p:xfrm>
        <a:graphic>
          <a:graphicData uri="http://schemas.openxmlformats.org/drawingml/2006/table">
            <a:tbl>
              <a:tblPr firstRow="1" lastRow="1" lastCol="1" bandRow="1" bandCol="1"/>
              <a:tblGrid>
                <a:gridCol w="1860556"/>
                <a:gridCol w="1860556"/>
                <a:gridCol w="1151865"/>
                <a:gridCol w="2688780"/>
              </a:tblGrid>
              <a:tr h="363563">
                <a:tc grid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Statistics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System-A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System-B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126">
                <a:tc rowSpan="3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Catch block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Exception types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1657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Catch blocks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7,582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21,656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3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Logged catch blocks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3,222 (42%)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6,410 (30%)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83">
                <a:tc rowSpan="4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Return value check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Function types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21,813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155,444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Function call-sites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131,390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723,691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Checked call-sites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34,464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104,167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Logged call-sites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2,716 (8%)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8,959 (9%)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D0F-AB59-4598-9084-1366805A0346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Logged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Pivoting on exception types</a:t>
            </a:r>
          </a:p>
          <a:p>
            <a:pPr lvl="1"/>
            <a:r>
              <a:rPr lang="en-US" sz="1800" dirty="0" smtClean="0"/>
              <a:t>Different exception types having different semantic meanings</a:t>
            </a:r>
            <a:endParaRPr lang="en-US" sz="1800" dirty="0"/>
          </a:p>
          <a:p>
            <a:pPr lvl="1"/>
            <a:r>
              <a:rPr lang="en-US" sz="1800" dirty="0" smtClean="0"/>
              <a:t>Calculating logging ratio for each exception type</a:t>
            </a:r>
          </a:p>
          <a:p>
            <a:r>
              <a:rPr lang="en-US" sz="2400" dirty="0" smtClean="0"/>
              <a:t>Findings</a:t>
            </a:r>
          </a:p>
          <a:p>
            <a:pPr lvl="1"/>
            <a:r>
              <a:rPr lang="en-US" sz="1800" dirty="0"/>
              <a:t>Many exception types have high correlations with developers’ logging decisions in their catch </a:t>
            </a:r>
            <a:r>
              <a:rPr lang="en-US" sz="1800" dirty="0" smtClean="0"/>
              <a:t>blocks</a:t>
            </a:r>
          </a:p>
          <a:p>
            <a:pPr lvl="1"/>
            <a:r>
              <a:rPr lang="en-US" sz="1800" dirty="0" smtClean="0"/>
              <a:t>Most </a:t>
            </a:r>
            <a:r>
              <a:rPr lang="en-US" sz="1800" dirty="0"/>
              <a:t>catch blocks correspond to the exception types that are not highly correlated with developers’ logging decisions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417367"/>
            <a:ext cx="4320480" cy="163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588" y="4417367"/>
            <a:ext cx="4728940" cy="166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769" y="6001543"/>
            <a:ext cx="407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/>
              <a:t>distribution of exception types over logging ratio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6281" y="6001543"/>
            <a:ext cx="407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</a:t>
            </a:r>
            <a:r>
              <a:rPr lang="en-US" sz="1400" dirty="0"/>
              <a:t>distribution of </a:t>
            </a:r>
            <a:r>
              <a:rPr lang="en-US" sz="1400" dirty="0" smtClean="0"/>
              <a:t>catch blocks over </a:t>
            </a:r>
            <a:r>
              <a:rPr lang="en-US" sz="1400" dirty="0"/>
              <a:t>logging ratio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0D9E-BB7E-4EB1-B963-B34A8CF15034}" type="datetime1">
              <a:rPr lang="en-US" smtClean="0"/>
              <a:t>7/7/2014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Reasons why NOT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Identifying reasons from 70 randomly selected unlogged catch blocks</a:t>
            </a:r>
          </a:p>
          <a:p>
            <a:pPr lvl="1"/>
            <a:r>
              <a:rPr lang="en-US" dirty="0" smtClean="0"/>
              <a:t>Asking survey participants to tick the most common reasons</a:t>
            </a:r>
          </a:p>
          <a:p>
            <a:r>
              <a:rPr lang="en-US" dirty="0" smtClean="0"/>
              <a:t>Summarized reasons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05231"/>
              </p:ext>
            </p:extLst>
          </p:nvPr>
        </p:nvGraphicFramePr>
        <p:xfrm>
          <a:off x="1763688" y="4170408"/>
          <a:ext cx="5773097" cy="1955755"/>
        </p:xfrm>
        <a:graphic>
          <a:graphicData uri="http://schemas.openxmlformats.org/drawingml/2006/table">
            <a:tbl>
              <a:tblPr firstRow="1" lastRow="1" lastCol="1" bandRow="1" bandCol="1"/>
              <a:tblGrid>
                <a:gridCol w="3408618"/>
                <a:gridCol w="1183038"/>
                <a:gridCol w="1181441"/>
              </a:tblGrid>
              <a:tr h="65980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Reasons of </a:t>
                      </a:r>
                      <a:r>
                        <a:rPr lang="en-US" sz="1600" b="1" dirty="0" smtClean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NOT </a:t>
                      </a:r>
                      <a:r>
                        <a:rPr lang="en-US" sz="16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logging</a:t>
                      </a:r>
                      <a:endParaRPr lang="en-US" sz="16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Samples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% of 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samples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Logging decisions are made by subsequent operations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29/70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41%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3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Exceptions are not critical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32/70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46%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3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Exceptions are recoverable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9/70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13%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971-0EE3-4D52-BFEF-6B43F723CE4D}" type="datetime1">
              <a:rPr lang="en-US" smtClean="0"/>
              <a:t>7/7/2014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634082"/>
          </a:xfrm>
        </p:spPr>
        <p:txBody>
          <a:bodyPr/>
          <a:lstStyle/>
          <a:p>
            <a:r>
              <a:rPr lang="en-US" dirty="0" smtClean="0"/>
              <a:t>RQ2: Examples of NOT logging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7130"/>
              </p:ext>
            </p:extLst>
          </p:nvPr>
        </p:nvGraphicFramePr>
        <p:xfrm>
          <a:off x="323528" y="980728"/>
          <a:ext cx="7982712" cy="5581268"/>
        </p:xfrm>
        <a:graphic>
          <a:graphicData uri="http://schemas.openxmlformats.org/drawingml/2006/table">
            <a:tbl>
              <a:tblPr firstRow="1" firstCol="1" bandRow="1"/>
              <a:tblGrid>
                <a:gridCol w="7982712"/>
              </a:tblGrid>
              <a:tr h="1973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effectLst/>
                          <a:latin typeface="Consolas"/>
                          <a:ea typeface="宋体"/>
                        </a:rPr>
                        <a:t>/* Example 6: An exception used to determine logic branch*/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AccountConfig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宋体"/>
                        </a:rPr>
                        <a:t>MONOAccount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user,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string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propertyName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) { 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...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1619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bool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userHasRights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= true;     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try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  </a:t>
                      </a:r>
                      <a:r>
                        <a:rPr lang="en-US" sz="900" dirty="0" err="1">
                          <a:effectLst/>
                          <a:latin typeface="Consolas"/>
                          <a:ea typeface="宋体"/>
                        </a:rPr>
                        <a:t>user.DeleteAccountProperty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(</a:t>
                      </a:r>
                      <a:r>
                        <a:rPr lang="en-US" sz="900" dirty="0" err="1">
                          <a:effectLst/>
                          <a:latin typeface="Consolas"/>
                          <a:ea typeface="宋体"/>
                        </a:rPr>
                        <a:t>propertyName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); 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catch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(</a:t>
                      </a:r>
                      <a:r>
                        <a:rPr lang="en-US" sz="90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宋体"/>
                        </a:rPr>
                        <a:t>UnauthorizedAccessException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)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 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userHasRights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false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; 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if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(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userHasRights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)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  ...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12917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宋体"/>
                        </a:rPr>
                        <a:t>/* Example 7: An exception re-thrown */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try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1524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2B91AF"/>
                          </a:solidFill>
                          <a:effectLst/>
                          <a:latin typeface="Consolas"/>
                          <a:ea typeface="宋体"/>
                        </a:rPr>
                        <a:t>Type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 t = </a:t>
                      </a:r>
                      <a:r>
                        <a:rPr lang="en-US" sz="90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宋体"/>
                        </a:rPr>
                        <a:t>Type</a:t>
                      </a:r>
                      <a:r>
                        <a:rPr lang="en-US" sz="900" dirty="0" err="1">
                          <a:effectLst/>
                          <a:latin typeface="Consolas"/>
                          <a:ea typeface="宋体"/>
                        </a:rPr>
                        <a:t>.GetTypeFromID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(</a:t>
                      </a:r>
                      <a:r>
                        <a:rPr lang="en-US" sz="900" dirty="0" err="1">
                          <a:effectLst/>
                          <a:latin typeface="Consolas"/>
                          <a:ea typeface="宋体"/>
                        </a:rPr>
                        <a:t>guid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);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1524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object instance = </a:t>
                      </a:r>
                      <a:r>
                        <a:rPr lang="en-US" sz="90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宋体"/>
                        </a:rPr>
                        <a:t>Activator</a:t>
                      </a:r>
                      <a:r>
                        <a:rPr lang="en-US" sz="900" dirty="0" err="1">
                          <a:effectLst/>
                          <a:latin typeface="Consolas"/>
                          <a:ea typeface="宋体"/>
                        </a:rPr>
                        <a:t>.CreateInstance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(t);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catch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 (</a:t>
                      </a:r>
                      <a:r>
                        <a:rPr lang="en-US" sz="900" dirty="0">
                          <a:solidFill>
                            <a:srgbClr val="2B91AF"/>
                          </a:solidFill>
                          <a:effectLst/>
                          <a:latin typeface="Consolas"/>
                          <a:ea typeface="宋体"/>
                        </a:rPr>
                        <a:t>Exception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 e)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1524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throw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new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Consolas"/>
                          <a:ea typeface="宋体"/>
                        </a:rPr>
                        <a:t>TestFailedException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(</a:t>
                      </a:r>
                      <a:r>
                        <a:rPr lang="en-US" sz="900" dirty="0">
                          <a:solidFill>
                            <a:srgbClr val="A31515"/>
                          </a:solidFill>
                          <a:effectLst/>
                          <a:latin typeface="Consolas"/>
                          <a:ea typeface="宋体"/>
                        </a:rPr>
                        <a:t>"Fail to create Com interface.\t: "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 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3048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+ </a:t>
                      </a:r>
                      <a:r>
                        <a:rPr lang="en-US" sz="90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宋体"/>
                        </a:rPr>
                        <a:t>Tester</a:t>
                      </a:r>
                      <a:r>
                        <a:rPr lang="en-US" sz="900" dirty="0" err="1">
                          <a:effectLst/>
                          <a:latin typeface="Consolas"/>
                          <a:ea typeface="宋体"/>
                        </a:rPr>
                        <a:t>.GetExceptionDetails</a:t>
                      </a: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(e));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宋体"/>
                        </a:rPr>
                        <a:t>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5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effectLst/>
                          <a:latin typeface="Consolas"/>
                          <a:ea typeface="宋体"/>
                        </a:rPr>
                        <a:t>/* Example 8: An exception recovered by retrying */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DWAppOverride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(...)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...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Uri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UriNew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null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;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try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UriNew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new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Uri(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wApp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);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catch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(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UriObjectFormatException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)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8000"/>
                          </a:solidFill>
                          <a:effectLst/>
                          <a:latin typeface="Consolas"/>
                          <a:ea typeface="宋体"/>
                        </a:rPr>
                        <a:t>// Assume http is the scheme and the URL </a:t>
                      </a:r>
                      <a:r>
                        <a:rPr lang="en-US" sz="900" dirty="0" err="1">
                          <a:solidFill>
                            <a:srgbClr val="008000"/>
                          </a:solidFill>
                          <a:effectLst/>
                          <a:latin typeface="Consolas"/>
                          <a:ea typeface="宋体"/>
                        </a:rPr>
                        <a:t>param</a:t>
                      </a:r>
                      <a:r>
                        <a:rPr lang="en-US" sz="900" dirty="0">
                          <a:solidFill>
                            <a:srgbClr val="008000"/>
                          </a:solidFill>
                          <a:effectLst/>
                          <a:latin typeface="Consolas"/>
                          <a:ea typeface="宋体"/>
                        </a:rPr>
                        <a:t> is the machine name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if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(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UriNew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==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null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)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  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try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{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     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UriNew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宋体"/>
                        </a:rPr>
                        <a:t>new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Uri(</a:t>
                      </a:r>
                      <a:r>
                        <a:rPr lang="en-US" sz="900" dirty="0">
                          <a:solidFill>
                            <a:srgbClr val="A31515"/>
                          </a:solidFill>
                          <a:effectLst/>
                          <a:latin typeface="Consolas"/>
                          <a:ea typeface="宋体"/>
                        </a:rPr>
                        <a:t>"http://"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+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wApp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);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   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   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   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宋体"/>
                        </a:rPr>
                        <a:t>}</a:t>
                      </a:r>
                      <a:endParaRPr lang="en-US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C70B-08C1-4301-8F90-2919A664DC5E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Asking survey participants to </a:t>
            </a:r>
          </a:p>
          <a:p>
            <a:pPr lvl="1"/>
            <a:r>
              <a:rPr lang="en-US" dirty="0" smtClean="0"/>
              <a:t>Tick the most common reasons of NOT logging</a:t>
            </a:r>
          </a:p>
          <a:p>
            <a:pPr lvl="1"/>
            <a:r>
              <a:rPr lang="en-US" dirty="0" smtClean="0"/>
              <a:t>Listing additional reasons</a:t>
            </a:r>
          </a:p>
          <a:p>
            <a:r>
              <a:rPr lang="en-US" dirty="0" smtClean="0"/>
              <a:t>Summarized reasons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36253"/>
              </p:ext>
            </p:extLst>
          </p:nvPr>
        </p:nvGraphicFramePr>
        <p:xfrm>
          <a:off x="467999" y="3717032"/>
          <a:ext cx="7982712" cy="1955755"/>
        </p:xfrm>
        <a:graphic>
          <a:graphicData uri="http://schemas.openxmlformats.org/drawingml/2006/table">
            <a:tbl>
              <a:tblPr firstRow="1" lastRow="1" lastCol="1" bandRow="1" bandCol="1"/>
              <a:tblGrid>
                <a:gridCol w="3408618"/>
                <a:gridCol w="1183038"/>
                <a:gridCol w="1181441"/>
                <a:gridCol w="1183038"/>
                <a:gridCol w="1026577"/>
              </a:tblGrid>
              <a:tr h="65980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Reasons of </a:t>
                      </a:r>
                      <a:r>
                        <a:rPr lang="en-US" sz="1600" b="1" dirty="0" smtClean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NOT </a:t>
                      </a:r>
                      <a:r>
                        <a:rPr lang="en-US" sz="16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logging</a:t>
                      </a:r>
                      <a:endParaRPr lang="en-US" sz="16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Samples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% of 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samples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#Votes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% of 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votes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Logging decisions are made by subsequent operations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29/70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41%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34/54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63%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3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Exceptions are not critical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32/70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46%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7/54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13%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133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Exceptions are recoverable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9/70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13%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17/54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31%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971-0EE3-4D52-BFEF-6B43F723CE4D}" type="datetime1">
              <a:rPr lang="en-US" smtClean="0"/>
              <a:t>7/7/2014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RQ3: Automatic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sz="2800" dirty="0" smtClean="0"/>
              <a:t>odeling automatic logging as a prediction problem</a:t>
            </a:r>
          </a:p>
          <a:p>
            <a:r>
              <a:rPr lang="en-US" sz="2200" dirty="0" smtClean="0"/>
              <a:t>Extracting features of a code snippet</a:t>
            </a:r>
          </a:p>
          <a:p>
            <a:r>
              <a:rPr lang="en-US" sz="2200" dirty="0" smtClean="0"/>
              <a:t>Labeling a code snippet according to whether it is logged</a:t>
            </a:r>
          </a:p>
          <a:p>
            <a:r>
              <a:rPr lang="en-US" sz="2200" dirty="0" smtClean="0"/>
              <a:t>Learning prediction model from historical code snippets</a:t>
            </a:r>
          </a:p>
          <a:p>
            <a:r>
              <a:rPr lang="en-US" sz="2200" dirty="0" smtClean="0"/>
              <a:t>Predicting whether to log for a new code snippet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DD5B-9CB9-4026-B2DF-8ED3815822E0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 smtClean="0"/>
              <a:t>10-fold cross-validation</a:t>
            </a:r>
          </a:p>
          <a:p>
            <a:r>
              <a:rPr lang="en-US" dirty="0" smtClean="0"/>
              <a:t>Experiments with different feature sets</a:t>
            </a:r>
          </a:p>
          <a:p>
            <a:pPr lvl="1"/>
            <a:r>
              <a:rPr lang="en-US" dirty="0" smtClean="0"/>
              <a:t>Using only exception type’s logging ratio as features</a:t>
            </a:r>
          </a:p>
          <a:p>
            <a:pPr lvl="1"/>
            <a:r>
              <a:rPr lang="en-US" dirty="0" smtClean="0"/>
              <a:t>Enriching features with contextual keywords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05461"/>
              </p:ext>
            </p:extLst>
          </p:nvPr>
        </p:nvGraphicFramePr>
        <p:xfrm>
          <a:off x="518864" y="3573016"/>
          <a:ext cx="8229600" cy="2592288"/>
        </p:xfrm>
        <a:graphic>
          <a:graphicData uri="http://schemas.openxmlformats.org/drawingml/2006/table">
            <a:tbl>
              <a:tblPr firstRow="1" lastRow="1" lastCol="1" bandRow="1" bandCol="1"/>
              <a:tblGrid>
                <a:gridCol w="1800200"/>
                <a:gridCol w="1008112"/>
                <a:gridCol w="1355322"/>
                <a:gridCol w="1355322"/>
                <a:gridCol w="1355322"/>
                <a:gridCol w="1355322"/>
              </a:tblGrid>
              <a:tr h="289344">
                <a:tc row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Logging decision factors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Metrics</a:t>
                      </a:r>
                      <a:endParaRPr lang="en-US" sz="16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System-A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System-B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Catch block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Return-value-check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Catch block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Return-value-check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44">
                <a:tc rowSpan="3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Type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(Exception type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/Function type)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Precision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0.700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0.792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0.614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Recall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0.785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0.724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0.766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F-Score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0.740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0.757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0.699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44">
                <a:tc rowSpan="3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Type &amp; Contextual information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Precision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Recall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0.904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F-Score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0.901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0.893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C5E-5B1F-4E24-BAD5-8752F582214D}" type="datetime1">
              <a:rPr lang="en-US" smtClean="0"/>
              <a:t>7/7/2014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Study 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Improving logging practice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268-DB3C-43EC-9692-D9354A369CEC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logging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US" dirty="0" smtClean="0"/>
              <a:t>Automatic logging tool for developers</a:t>
            </a:r>
          </a:p>
          <a:p>
            <a:r>
              <a:rPr lang="en-US" dirty="0" smtClean="0"/>
              <a:t>On-demand logging in production</a:t>
            </a:r>
          </a:p>
          <a:p>
            <a:r>
              <a:rPr lang="en-US" dirty="0" smtClean="0"/>
              <a:t>End-to-end tracing</a:t>
            </a:r>
          </a:p>
          <a:p>
            <a:r>
              <a:rPr lang="en-US" dirty="0" smtClean="0"/>
              <a:t>Log filtering</a:t>
            </a:r>
          </a:p>
          <a:p>
            <a:r>
              <a:rPr lang="en-US" dirty="0" smtClean="0"/>
              <a:t>Log categorization</a:t>
            </a:r>
          </a:p>
          <a:p>
            <a:r>
              <a:rPr lang="en-US" dirty="0" smtClean="0"/>
              <a:t>Log analysis and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B1A5-F97D-42C9-A63A-65DB24CE7136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smtClean="0"/>
              <a:t>Focusing on studying </a:t>
            </a:r>
            <a:r>
              <a:rPr lang="en-US" i="1" dirty="0" smtClean="0"/>
              <a:t>where to log</a:t>
            </a:r>
          </a:p>
          <a:p>
            <a:r>
              <a:rPr lang="en-US" dirty="0"/>
              <a:t>6</a:t>
            </a:r>
            <a:r>
              <a:rPr lang="en-US" dirty="0" smtClean="0"/>
              <a:t> findings on </a:t>
            </a:r>
          </a:p>
          <a:p>
            <a:pPr lvl="1"/>
            <a:r>
              <a:rPr lang="en-US" dirty="0" smtClean="0"/>
              <a:t>Categories of logged code snippets</a:t>
            </a:r>
          </a:p>
          <a:p>
            <a:pPr lvl="1"/>
            <a:r>
              <a:rPr lang="en-US" dirty="0" smtClean="0"/>
              <a:t>Factors considered for logging decisions</a:t>
            </a:r>
          </a:p>
          <a:p>
            <a:pPr lvl="1"/>
            <a:r>
              <a:rPr lang="en-US" dirty="0" smtClean="0"/>
              <a:t>Feasibility of automatic logging</a:t>
            </a:r>
          </a:p>
          <a:p>
            <a:r>
              <a:rPr lang="en-US" dirty="0" smtClean="0"/>
              <a:t>Potential directions for improving logging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581C-5573-43F7-99BF-7813CDA8B8DF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sz="13800" dirty="0" smtClean="0"/>
              <a:t>Q &amp; A</a:t>
            </a:r>
            <a:endParaRPr lang="en-US" sz="1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DD-FDFF-4A37-B700-88B0572EC0DF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8E-2990-44C8-A716-32C6D404CA69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logging factors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8E-2990-44C8-A716-32C6D404CA69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61191"/>
            <a:ext cx="6552728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RQ3: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factors identified by the study</a:t>
            </a:r>
          </a:p>
          <a:p>
            <a:pPr lvl="1"/>
            <a:r>
              <a:rPr lang="en-US" dirty="0" smtClean="0"/>
              <a:t>Exception type </a:t>
            </a:r>
          </a:p>
          <a:p>
            <a:pPr lvl="1"/>
            <a:r>
              <a:rPr lang="en-US" dirty="0" smtClean="0"/>
              <a:t>Contextual information</a:t>
            </a:r>
          </a:p>
          <a:p>
            <a:r>
              <a:rPr lang="en-US" dirty="0" smtClean="0"/>
              <a:t>Contextual feature extraction</a:t>
            </a:r>
          </a:p>
          <a:p>
            <a:pPr lvl="1"/>
            <a:r>
              <a:rPr lang="en-US" dirty="0" smtClean="0"/>
              <a:t>Extracting related function &amp; class names</a:t>
            </a:r>
          </a:p>
          <a:p>
            <a:pPr lvl="2"/>
            <a:r>
              <a:rPr lang="en-US" sz="1400" dirty="0" smtClean="0"/>
              <a:t>Functions contained in a code snippet</a:t>
            </a:r>
          </a:p>
          <a:p>
            <a:pPr lvl="2"/>
            <a:r>
              <a:rPr lang="en-US" sz="1400" dirty="0" smtClean="0"/>
              <a:t>Container function name </a:t>
            </a:r>
          </a:p>
          <a:p>
            <a:pPr lvl="2"/>
            <a:r>
              <a:rPr lang="en-US" sz="1400" dirty="0"/>
              <a:t>C</a:t>
            </a:r>
            <a:r>
              <a:rPr lang="en-US" sz="1400" dirty="0" smtClean="0"/>
              <a:t>ontainer class name</a:t>
            </a:r>
            <a:endParaRPr lang="en-US" dirty="0" smtClean="0"/>
          </a:p>
          <a:p>
            <a:pPr lvl="1"/>
            <a:r>
              <a:rPr lang="en-US" dirty="0" smtClean="0"/>
              <a:t>Segmenting names into keywords</a:t>
            </a:r>
          </a:p>
          <a:p>
            <a:pPr lvl="2"/>
            <a:r>
              <a:rPr lang="en-US" sz="1400" dirty="0" smtClean="0"/>
              <a:t>E.g., </a:t>
            </a:r>
            <a:r>
              <a:rPr lang="en-US" sz="1400" i="1" dirty="0" err="1" smtClean="0"/>
              <a:t>MONOAccount.DeleteAccountProperty</a:t>
            </a:r>
            <a:r>
              <a:rPr lang="en-US" sz="1400" dirty="0" smtClean="0"/>
              <a:t> -&gt; </a:t>
            </a:r>
          </a:p>
          <a:p>
            <a:pPr lvl="2"/>
            <a:r>
              <a:rPr lang="en-US" sz="1400" dirty="0" smtClean="0"/>
              <a:t>“mono”, “account”, “delete”, “property”, “account”</a:t>
            </a:r>
          </a:p>
          <a:p>
            <a:pPr lvl="1"/>
            <a:r>
              <a:rPr lang="en-US" dirty="0" smtClean="0"/>
              <a:t>Representing a code snippet as bag of words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B682-C4A5-42A4-B52A-1689DDE2A0CB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Logs are crucial for system management</a:t>
            </a:r>
          </a:p>
          <a:p>
            <a:pPr lvl="1"/>
            <a:r>
              <a:rPr lang="en-US" dirty="0" smtClean="0"/>
              <a:t>Various application scenarios</a:t>
            </a:r>
          </a:p>
          <a:p>
            <a:pPr lvl="1"/>
            <a:r>
              <a:rPr lang="en-US" dirty="0" smtClean="0"/>
              <a:t>Only available data source for online services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Logging quality has big impact</a:t>
            </a:r>
          </a:p>
          <a:p>
            <a:endParaRPr lang="en-US" dirty="0" smtClean="0"/>
          </a:p>
          <a:p>
            <a:r>
              <a:rPr lang="en-US" dirty="0" smtClean="0"/>
              <a:t>Logging quality is determined by two factors</a:t>
            </a:r>
          </a:p>
          <a:p>
            <a:pPr lvl="1"/>
            <a:r>
              <a:rPr lang="en-US" dirty="0" smtClean="0"/>
              <a:t>What to log</a:t>
            </a:r>
          </a:p>
          <a:p>
            <a:pPr lvl="1"/>
            <a:r>
              <a:rPr lang="en-US" dirty="0"/>
              <a:t>Where to log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517C-8764-4B7D-ACF6-2F848523EBE6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36C0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36C0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too little has negative effects </a:t>
            </a:r>
          </a:p>
          <a:p>
            <a:pPr lvl="1"/>
            <a:r>
              <a:rPr lang="en-US" dirty="0" smtClean="0"/>
              <a:t>Potentially missing necessary </a:t>
            </a:r>
            <a:r>
              <a:rPr lang="en-US" dirty="0"/>
              <a:t>runtime information for postmortem </a:t>
            </a:r>
            <a:r>
              <a:rPr lang="en-US" dirty="0" smtClean="0"/>
              <a:t>analysis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Logging </a:t>
            </a:r>
            <a:r>
              <a:rPr lang="en-US" dirty="0"/>
              <a:t>too </a:t>
            </a:r>
            <a:r>
              <a:rPr lang="en-US" dirty="0" smtClean="0"/>
              <a:t>much also has </a:t>
            </a:r>
            <a:r>
              <a:rPr lang="en-US" dirty="0"/>
              <a:t>negative </a:t>
            </a:r>
            <a:r>
              <a:rPr lang="en-US" dirty="0" smtClean="0"/>
              <a:t>effects</a:t>
            </a:r>
            <a:endParaRPr lang="en-US" dirty="0"/>
          </a:p>
          <a:p>
            <a:pPr lvl="1"/>
            <a:r>
              <a:rPr lang="en-US" dirty="0"/>
              <a:t>Introducing both runtime overhead and storage cost</a:t>
            </a:r>
          </a:p>
          <a:p>
            <a:pPr lvl="1"/>
            <a:r>
              <a:rPr lang="en-US" dirty="0"/>
              <a:t>Masking the important </a:t>
            </a:r>
            <a:r>
              <a:rPr lang="en-US" dirty="0" smtClean="0"/>
              <a:t>information by useless logs</a:t>
            </a:r>
            <a:endParaRPr lang="en-US" dirty="0"/>
          </a:p>
          <a:p>
            <a:pPr lvl="1"/>
            <a:r>
              <a:rPr lang="en-US" dirty="0"/>
              <a:t>Incurring cost of code development and </a:t>
            </a:r>
            <a:r>
              <a:rPr lang="en-US" dirty="0" smtClean="0"/>
              <a:t>maintenance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How </a:t>
            </a:r>
            <a:r>
              <a:rPr lang="en-US" dirty="0" smtClean="0"/>
              <a:t>do developers </a:t>
            </a:r>
            <a:r>
              <a:rPr lang="en-US" dirty="0"/>
              <a:t>make informed decisions on where to log?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39FD-265D-4A8B-A905-D58B9A8AEE37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Characterizing logging location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statement (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Logged code snippet (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/>
              <a:t>) </a:t>
            </a:r>
            <a:r>
              <a:rPr lang="en-US" dirty="0" smtClean="0"/>
              <a:t>– a block of source code whose behavior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intends to log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string.IsNullOrEmpty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tokenReference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ULS.SendTraceTag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USLTraceLevel.Unexpected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“Missing token reference value.”);</a:t>
            </a:r>
          </a:p>
          <a:p>
            <a:endParaRPr lang="en-US" sz="800" dirty="0" smtClean="0"/>
          </a:p>
          <a:p>
            <a:r>
              <a:rPr lang="en-US" dirty="0" smtClean="0"/>
              <a:t>Where to log -&gt; characteristics of logged code snippets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A0A-82AF-4387-965C-17B37CEE280B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Q1 – </a:t>
            </a:r>
            <a:r>
              <a:rPr lang="en-US" dirty="0" smtClean="0"/>
              <a:t>what </a:t>
            </a:r>
            <a:r>
              <a:rPr lang="en-US" dirty="0"/>
              <a:t>categories of code </a:t>
            </a:r>
            <a:r>
              <a:rPr lang="en-US" dirty="0" smtClean="0"/>
              <a:t>snippets </a:t>
            </a:r>
            <a:r>
              <a:rPr lang="en-US" dirty="0"/>
              <a:t>are logged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Q2 </a:t>
            </a:r>
            <a:r>
              <a:rPr lang="en-US" dirty="0"/>
              <a:t>–</a:t>
            </a:r>
            <a:r>
              <a:rPr lang="en-US" dirty="0" smtClean="0"/>
              <a:t> What </a:t>
            </a:r>
            <a:r>
              <a:rPr lang="en-US" dirty="0"/>
              <a:t>factors are considered for logging? </a:t>
            </a:r>
            <a:endParaRPr lang="en-US" dirty="0" smtClean="0"/>
          </a:p>
          <a:p>
            <a:r>
              <a:rPr lang="en-US" dirty="0" smtClean="0"/>
              <a:t>Q3 – Is </a:t>
            </a:r>
            <a:r>
              <a:rPr lang="en-US" dirty="0"/>
              <a:t>it possible to automatically determine where to log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424F-C64C-4633-ADB5-A432D35A0EC9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code analysis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336550" indent="-336550"/>
            <a:endParaRPr lang="en-US" sz="400" dirty="0" smtClean="0"/>
          </a:p>
          <a:p>
            <a:pPr marL="336550" indent="-336550"/>
            <a:r>
              <a:rPr lang="en-US" dirty="0" smtClean="0"/>
              <a:t>Developer survey**</a:t>
            </a:r>
          </a:p>
          <a:p>
            <a:pPr marL="736600" lvl="1" indent="-336550"/>
            <a:r>
              <a:rPr lang="en-US" sz="2000" dirty="0" smtClean="0"/>
              <a:t>21 questions in 4 categories</a:t>
            </a:r>
          </a:p>
          <a:p>
            <a:pPr marL="736600" lvl="1" indent="-336550"/>
            <a:r>
              <a:rPr lang="en-US" sz="2000" dirty="0" smtClean="0"/>
              <a:t>Single/Multiple-</a:t>
            </a:r>
            <a:r>
              <a:rPr lang="en-US" sz="2000" dirty="0"/>
              <a:t>c</a:t>
            </a:r>
            <a:r>
              <a:rPr lang="en-US" sz="2000" dirty="0" smtClean="0"/>
              <a:t>hoice questions and open-ended questions</a:t>
            </a:r>
          </a:p>
          <a:p>
            <a:pPr marL="736600" lvl="1" indent="-336550"/>
            <a:r>
              <a:rPr lang="en-US" sz="2000" dirty="0" smtClean="0"/>
              <a:t>54 responses with average 5.3 years of MS working experiences</a:t>
            </a:r>
            <a:endParaRPr lang="en-US" sz="2000" dirty="0"/>
          </a:p>
          <a:p>
            <a:pPr marL="336550" indent="-336550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38286"/>
              </p:ext>
            </p:extLst>
          </p:nvPr>
        </p:nvGraphicFramePr>
        <p:xfrm>
          <a:off x="877470" y="2348880"/>
          <a:ext cx="7776865" cy="1440160"/>
        </p:xfrm>
        <a:graphic>
          <a:graphicData uri="http://schemas.openxmlformats.org/drawingml/2006/table">
            <a:tbl>
              <a:tblPr firstRow="1" lastRow="1" lastCol="1" bandRow="1" bandCol="1"/>
              <a:tblGrid>
                <a:gridCol w="1555373"/>
                <a:gridCol w="1555373"/>
                <a:gridCol w="1555373"/>
                <a:gridCol w="1555373"/>
                <a:gridCol w="1555373"/>
              </a:tblGrid>
              <a:tr h="66730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Software     systems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# of logging statements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% logging statements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28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System-A*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Online service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2.5M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23.5K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0.94%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28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System-B*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Online service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10.4M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95.3K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0.92%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9AA4-3376-406D-B86A-9A5F1B85CB54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913230"/>
            <a:ext cx="481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Selected due to high popularity and long development history.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3972" y="6001543"/>
            <a:ext cx="24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**Available at </a:t>
            </a:r>
            <a:r>
              <a:rPr lang="en-US" sz="1400" dirty="0" smtClean="0">
                <a:hlinkClick r:id="rId3"/>
              </a:rPr>
              <a:t>project website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6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4000" dirty="0" smtClean="0"/>
              <a:t>RQ1: Categories of logged snippets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/>
              <a:t>Randomly sampling 100 logged code snippets</a:t>
            </a:r>
          </a:p>
          <a:p>
            <a:r>
              <a:rPr lang="en-US" dirty="0" smtClean="0"/>
              <a:t>Conducting manual categorization</a:t>
            </a:r>
          </a:p>
          <a:p>
            <a:r>
              <a:rPr lang="en-US" dirty="0" smtClean="0"/>
              <a:t>Summarized categories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16237"/>
              </p:ext>
            </p:extLst>
          </p:nvPr>
        </p:nvGraphicFramePr>
        <p:xfrm>
          <a:off x="1691680" y="3429000"/>
          <a:ext cx="5719531" cy="2181379"/>
        </p:xfrm>
        <a:graphic>
          <a:graphicData uri="http://schemas.openxmlformats.org/drawingml/2006/table">
            <a:tbl>
              <a:tblPr firstRow="1" lastRow="1" lastCol="1" bandRow="1" bandCol="1"/>
              <a:tblGrid>
                <a:gridCol w="1512168"/>
                <a:gridCol w="2952328"/>
                <a:gridCol w="1255035"/>
              </a:tblGrid>
              <a:tr h="576064">
                <a:tc grid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Category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Samples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Unexpected 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situations</a:t>
                      </a:r>
                      <a:endParaRPr lang="en-US" sz="2000" dirty="0">
                        <a:effectLst/>
                        <a:latin typeface="Segoe UI Semilight" panose="020B0402040204020203" pitchFamily="34" charset="0"/>
                        <a:ea typeface="宋体"/>
                        <a:cs typeface="Segoe UI Semilight" panose="020B04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Assertion-check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19/100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Return-value-check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14/100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Exception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27/100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rowSpan="2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Execution</a:t>
                      </a:r>
                    </a:p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points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Logic-branch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16/100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Observing-point logging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宋体"/>
                          <a:cs typeface="Segoe UI Semilight" panose="020B0402040204020203" pitchFamily="34" charset="0"/>
                        </a:rPr>
                        <a:t>24/100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27D8-A7CE-49FE-9DA7-15F3DD390F5F}" type="datetime1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RQ1: </a:t>
            </a:r>
            <a:r>
              <a:rPr lang="en-US" sz="4000" dirty="0" smtClean="0"/>
              <a:t>Sample code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8E-2990-44C8-A716-32C6D404CA69}" type="datetime1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2014 SEIP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35D-C5E5-4E77-B435-E41619EE487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39479"/>
              </p:ext>
            </p:extLst>
          </p:nvPr>
        </p:nvGraphicFramePr>
        <p:xfrm>
          <a:off x="251520" y="1196752"/>
          <a:ext cx="8640960" cy="5171057"/>
        </p:xfrm>
        <a:graphic>
          <a:graphicData uri="http://schemas.openxmlformats.org/drawingml/2006/table">
            <a:tbl>
              <a:tblPr firstRow="1" firstCol="1" bandRow="1"/>
              <a:tblGrid>
                <a:gridCol w="8640960"/>
              </a:tblGrid>
              <a:tr h="4721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/* Example 1: Assertion-check logging */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ULS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.AssertTag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(site !=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"site cannot be null"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8317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/* Example 2: Return-value-check logging */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if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(</a:t>
                      </a:r>
                      <a:r>
                        <a:rPr lang="en-US" sz="1400"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String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.IsNullOrEmpty(tokenReference))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   </a:t>
                      </a:r>
                      <a:r>
                        <a:rPr lang="en-US" sz="1400"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ULS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.SendTraceTag(</a:t>
                      </a:r>
                      <a:r>
                        <a:rPr lang="en-US" sz="1400"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ULSTraceLevel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.Unexpected, </a:t>
                      </a:r>
                      <a:r>
                        <a:rPr lang="en-US" sz="140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"Missing token reference value."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);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1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/* Example 3: Exception logging */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try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{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Rem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oveOfflin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eAddressBooks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catch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AccountUnauthorizedException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e) {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  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Logger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.LogMessage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"Removing failed with exception: {0}"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, e);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18089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/* Example 4: Logic-branch logging */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if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instanceName.IsSqlExpressInstalled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) {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  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Tracer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.TraceLogInfo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"Detect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express instance. No need to install."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else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{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  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Tracer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.TraceLogInfo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"No </a:t>
                      </a:r>
                      <a:r>
                        <a:rPr lang="en-US" sz="140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express instance. Do fresh install."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    res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SqlCleanInstall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21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/* Example 5: Observing-point logging */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Tracer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.TraceLogInfo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"Creating the tab order for form {0}"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base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.Name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</a:rPr>
                        <a:t>);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3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21016</TotalTime>
  <Words>1545</Words>
  <Application>Microsoft Office PowerPoint</Application>
  <PresentationFormat>On-screen Show (4:3)</PresentationFormat>
  <Paragraphs>499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SimSun</vt:lpstr>
      <vt:lpstr>SimSun</vt:lpstr>
      <vt:lpstr>Arial</vt:lpstr>
      <vt:lpstr>Calibri</vt:lpstr>
      <vt:lpstr>Consolas</vt:lpstr>
      <vt:lpstr>Courier New</vt:lpstr>
      <vt:lpstr>Segoe UI Light</vt:lpstr>
      <vt:lpstr>Segoe UI Semilight</vt:lpstr>
      <vt:lpstr>Times New Roman</vt:lpstr>
      <vt:lpstr>Office Theme</vt:lpstr>
      <vt:lpstr>Where Do Developers Log? An Empirical Study on Logging Practices in Industry</vt:lpstr>
      <vt:lpstr>Outline</vt:lpstr>
      <vt:lpstr>Background</vt:lpstr>
      <vt:lpstr>Where to log</vt:lpstr>
      <vt:lpstr>Characterizing logging location</vt:lpstr>
      <vt:lpstr>Research questions</vt:lpstr>
      <vt:lpstr>Study methodology</vt:lpstr>
      <vt:lpstr>RQ1: Categories of logged snippets</vt:lpstr>
      <vt:lpstr>RQ1: Sample code</vt:lpstr>
      <vt:lpstr>RQ1: Survey results</vt:lpstr>
      <vt:lpstr>RQ1: Distribution of categories</vt:lpstr>
      <vt:lpstr>RQ2: Factors for making logging decisions </vt:lpstr>
      <vt:lpstr>RQ2: Overall logging statistics</vt:lpstr>
      <vt:lpstr>RQ2: Logged catch blocks</vt:lpstr>
      <vt:lpstr>RQ2: Reasons why NOT logging</vt:lpstr>
      <vt:lpstr>RQ2: Examples of NOT logging</vt:lpstr>
      <vt:lpstr>RQ2: Survey results</vt:lpstr>
      <vt:lpstr>RQ3: Automatic logging</vt:lpstr>
      <vt:lpstr>Evaluation</vt:lpstr>
      <vt:lpstr>Improving logging practices</vt:lpstr>
      <vt:lpstr>Conclusion</vt:lpstr>
      <vt:lpstr>PowerPoint Presentation</vt:lpstr>
      <vt:lpstr>Backup</vt:lpstr>
      <vt:lpstr>Other logging factors</vt:lpstr>
      <vt:lpstr>RQ3: Feature extraction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Qiang Fu</dc:creator>
  <cp:lastModifiedBy>Dongmei Zhang</cp:lastModifiedBy>
  <cp:revision>2583</cp:revision>
  <dcterms:created xsi:type="dcterms:W3CDTF">2012-06-29T10:20:17Z</dcterms:created>
  <dcterms:modified xsi:type="dcterms:W3CDTF">2014-07-07T07:50:57Z</dcterms:modified>
</cp:coreProperties>
</file>