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charts/chart4.xml" ContentType="application/vnd.openxmlformats-officedocument.drawingml.chart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0" r:id="rId1"/>
  </p:sldMasterIdLst>
  <p:notesMasterIdLst>
    <p:notesMasterId r:id="rId36"/>
  </p:notesMasterIdLst>
  <p:handoutMasterIdLst>
    <p:handoutMasterId r:id="rId37"/>
  </p:handoutMasterIdLst>
  <p:sldIdLst>
    <p:sldId id="1886" r:id="rId2"/>
    <p:sldId id="1569" r:id="rId3"/>
    <p:sldId id="1888" r:id="rId4"/>
    <p:sldId id="1826" r:id="rId5"/>
    <p:sldId id="1827" r:id="rId6"/>
    <p:sldId id="1857" r:id="rId7"/>
    <p:sldId id="1861" r:id="rId8"/>
    <p:sldId id="1895" r:id="rId9"/>
    <p:sldId id="1858" r:id="rId10"/>
    <p:sldId id="1889" r:id="rId11"/>
    <p:sldId id="1868" r:id="rId12"/>
    <p:sldId id="1828" r:id="rId13"/>
    <p:sldId id="1862" r:id="rId14"/>
    <p:sldId id="1874" r:id="rId15"/>
    <p:sldId id="1875" r:id="rId16"/>
    <p:sldId id="1876" r:id="rId17"/>
    <p:sldId id="1877" r:id="rId18"/>
    <p:sldId id="1893" r:id="rId19"/>
    <p:sldId id="1878" r:id="rId20"/>
    <p:sldId id="1891" r:id="rId21"/>
    <p:sldId id="1890" r:id="rId22"/>
    <p:sldId id="1894" r:id="rId23"/>
    <p:sldId id="1865" r:id="rId24"/>
    <p:sldId id="1896" r:id="rId25"/>
    <p:sldId id="1869" r:id="rId26"/>
    <p:sldId id="1849" r:id="rId27"/>
    <p:sldId id="1892" r:id="rId28"/>
    <p:sldId id="1867" r:id="rId29"/>
    <p:sldId id="1887" r:id="rId30"/>
    <p:sldId id="1860" r:id="rId31"/>
    <p:sldId id="1873" r:id="rId32"/>
    <p:sldId id="1872" r:id="rId33"/>
    <p:sldId id="1870" r:id="rId34"/>
    <p:sldId id="1871" r:id="rId35"/>
  </p:sldIdLst>
  <p:sldSz cx="9144000" cy="6858000" type="screen4x3"/>
  <p:notesSz cx="6662738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4">
          <p15:clr>
            <a:srgbClr val="A4A3A4"/>
          </p15:clr>
        </p15:guide>
        <p15:guide id="2" pos="2122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FF"/>
    <a:srgbClr val="FFFFF3"/>
    <a:srgbClr val="FFFF99"/>
    <a:srgbClr val="333399"/>
    <a:srgbClr val="0066CC"/>
    <a:srgbClr val="00CCFF"/>
    <a:srgbClr val="FF0066"/>
    <a:srgbClr val="FF9900"/>
    <a:srgbClr val="FFFFFF"/>
    <a:srgbClr val="1C58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984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60" y="-96"/>
      </p:cViewPr>
      <p:guideLst>
        <p:guide orient="horz" pos="3104"/>
        <p:guide orient="horz" pos="3127"/>
        <p:guide pos="212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10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pPr>
            <a:r>
              <a:rPr lang="en-US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Exception snippets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Exception snippets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dLbl>
              <c:idx val="0"/>
              <c:layout>
                <c:manualLayout>
                  <c:x val="5.2731852496860507E-2"/>
                  <c:y val="-1.1736032995875504E-3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7303757759283105E-2"/>
                  <c:y val="-9.2708567679040094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Logged snippets</c:v>
                </c:pt>
                <c:pt idx="1">
                  <c:v>Unlogged snippets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25.3</c:v>
                </c:pt>
                <c:pt idx="1">
                  <c:v>74.7</c:v>
                </c:pt>
              </c:numCache>
            </c:numRef>
          </c:val>
        </c:ser>
        <c:dLbls>
          <c:showCatName val="1"/>
          <c:showPercent val="1"/>
        </c:dLbls>
        <c:firstSliceAng val="39"/>
      </c:pie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10"/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22870750632361897"/>
          <c:y val="4.6434518449494505E-2"/>
        </c:manualLayout>
      </c:layout>
      <c:txPr>
        <a:bodyPr/>
        <a:lstStyle/>
        <a:p>
          <a:pPr>
            <a:defRPr sz="20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Return-value-check snippets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dLbl>
              <c:idx val="0"/>
              <c:layout>
                <c:manualLayout>
                  <c:x val="6.1101452521334004E-2"/>
                  <c:y val="0.1252760477277900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1103096378686909E-2"/>
                  <c:y val="2.4812526558837901E-2"/>
                </c:manualLayout>
              </c:layout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Logged snippets</c:v>
                </c:pt>
                <c:pt idx="1">
                  <c:v>Unlogged snippets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9.3000000000000007</c:v>
                </c:pt>
                <c:pt idx="1">
                  <c:v>90.7</c:v>
                </c:pt>
              </c:numCache>
            </c:numRef>
          </c:val>
        </c:ser>
        <c:dLbls>
          <c:showCatName val="1"/>
          <c:showPercent val="1"/>
        </c:dLbls>
        <c:firstSliceAng val="72"/>
      </c:pie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工作表1!$B$1</c:f>
              <c:strCache>
                <c:ptCount val="1"/>
                <c:pt idx="0">
                  <c:v>Random</c:v>
                </c:pt>
              </c:strCache>
            </c:strRef>
          </c:tx>
          <c:cat>
            <c:strRef>
              <c:f>工作表1!$A$2:$A$5</c:f>
              <c:strCache>
                <c:ptCount val="4"/>
                <c:pt idx="0">
                  <c:v>System-A</c:v>
                </c:pt>
                <c:pt idx="1">
                  <c:v>System-B</c:v>
                </c:pt>
                <c:pt idx="2">
                  <c:v>SharpDev</c:v>
                </c:pt>
                <c:pt idx="3">
                  <c:v>MonoDev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0.49900000000000005</c:v>
                </c:pt>
                <c:pt idx="1">
                  <c:v>0.5</c:v>
                </c:pt>
                <c:pt idx="2">
                  <c:v>0.49600000000000005</c:v>
                </c:pt>
                <c:pt idx="3">
                  <c:v>0.503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ErrLog</c:v>
                </c:pt>
              </c:strCache>
            </c:strRef>
          </c:tx>
          <c:cat>
            <c:strRef>
              <c:f>工作表1!$A$2:$A$5</c:f>
              <c:strCache>
                <c:ptCount val="4"/>
                <c:pt idx="0">
                  <c:v>System-A</c:v>
                </c:pt>
                <c:pt idx="1">
                  <c:v>System-B</c:v>
                </c:pt>
                <c:pt idx="2">
                  <c:v>SharpDev</c:v>
                </c:pt>
                <c:pt idx="3">
                  <c:v>MonoDev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LogAdvisor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工作表1!$A$2:$A$5</c:f>
              <c:strCache>
                <c:ptCount val="4"/>
                <c:pt idx="0">
                  <c:v>System-A</c:v>
                </c:pt>
                <c:pt idx="1">
                  <c:v>System-B</c:v>
                </c:pt>
                <c:pt idx="2">
                  <c:v>SharpDev</c:v>
                </c:pt>
                <c:pt idx="3">
                  <c:v>MonoDev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0.93400000000000005</c:v>
                </c:pt>
                <c:pt idx="1">
                  <c:v>0.92700000000000005</c:v>
                </c:pt>
                <c:pt idx="2">
                  <c:v>0.84600000000000009</c:v>
                </c:pt>
                <c:pt idx="3">
                  <c:v>0.93200000000000005</c:v>
                </c:pt>
              </c:numCache>
            </c:numRef>
          </c:val>
        </c:ser>
        <c:dLbls/>
        <c:axId val="196697088"/>
        <c:axId val="196715264"/>
      </c:barChart>
      <c:catAx>
        <c:axId val="196697088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96715264"/>
        <c:crosses val="autoZero"/>
        <c:auto val="1"/>
        <c:lblAlgn val="ctr"/>
        <c:lblOffset val="100"/>
      </c:catAx>
      <c:valAx>
        <c:axId val="196715264"/>
        <c:scaling>
          <c:orientation val="minMax"/>
        </c:scaling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crossAx val="196697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59773147844842"/>
          <c:y val="0.23435530862049103"/>
          <c:w val="0.27244556584441509"/>
          <c:h val="0.39761605371071507"/>
        </c:manualLayout>
      </c:layout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工作表1!$B$1</c:f>
              <c:strCache>
                <c:ptCount val="1"/>
                <c:pt idx="0">
                  <c:v>Random</c:v>
                </c:pt>
              </c:strCache>
            </c:strRef>
          </c:tx>
          <c:cat>
            <c:strRef>
              <c:f>工作表1!$A$2:$A$5</c:f>
              <c:strCache>
                <c:ptCount val="4"/>
                <c:pt idx="0">
                  <c:v>System-A</c:v>
                </c:pt>
                <c:pt idx="1">
                  <c:v>System-B</c:v>
                </c:pt>
                <c:pt idx="2">
                  <c:v>SharpDev</c:v>
                </c:pt>
                <c:pt idx="3">
                  <c:v>MonoDev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0.5</c:v>
                </c:pt>
                <c:pt idx="1">
                  <c:v>0.49400000000000005</c:v>
                </c:pt>
                <c:pt idx="2">
                  <c:v>0.505</c:v>
                </c:pt>
                <c:pt idx="3">
                  <c:v>0.503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ErrLog</c:v>
                </c:pt>
              </c:strCache>
            </c:strRef>
          </c:tx>
          <c:cat>
            <c:strRef>
              <c:f>工作表1!$A$2:$A$5</c:f>
              <c:strCache>
                <c:ptCount val="4"/>
                <c:pt idx="0">
                  <c:v>System-A</c:v>
                </c:pt>
                <c:pt idx="1">
                  <c:v>System-B</c:v>
                </c:pt>
                <c:pt idx="2">
                  <c:v>SharpDev</c:v>
                </c:pt>
                <c:pt idx="3">
                  <c:v>MonoDev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0.503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LogAdvisor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工作表1!$A$2:$A$5</c:f>
              <c:strCache>
                <c:ptCount val="4"/>
                <c:pt idx="0">
                  <c:v>System-A</c:v>
                </c:pt>
                <c:pt idx="1">
                  <c:v>System-B</c:v>
                </c:pt>
                <c:pt idx="2">
                  <c:v>SharpDev</c:v>
                </c:pt>
                <c:pt idx="3">
                  <c:v>MonoDev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0.90300000000000002</c:v>
                </c:pt>
                <c:pt idx="1">
                  <c:v>0.92700000000000005</c:v>
                </c:pt>
                <c:pt idx="2">
                  <c:v>0.8650000000000001</c:v>
                </c:pt>
                <c:pt idx="3">
                  <c:v>0.91800000000000004</c:v>
                </c:pt>
              </c:numCache>
            </c:numRef>
          </c:val>
        </c:ser>
        <c:dLbls/>
        <c:axId val="196655744"/>
        <c:axId val="196665728"/>
      </c:barChart>
      <c:catAx>
        <c:axId val="196655744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96665728"/>
        <c:crosses val="autoZero"/>
        <c:auto val="1"/>
        <c:lblAlgn val="ctr"/>
        <c:lblOffset val="100"/>
      </c:catAx>
      <c:valAx>
        <c:axId val="196665728"/>
        <c:scaling>
          <c:orientation val="minMax"/>
        </c:scaling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crossAx val="19665574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09" y="1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621204A-7E48-4541-8216-B35249F86CF4}" type="datetimeFigureOut">
              <a:rPr lang="en-US" altLang="zh-CN"/>
              <a:pPr>
                <a:defRPr/>
              </a:pPr>
              <a:t>6/12/2015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09" y="9428584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12DEC88-87BF-47A7-87F3-781AE1DDAF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33777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09" y="1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07B49E7-0AB1-4E18-B0E9-3A7B209A6A58}" type="datetimeFigureOut">
              <a:rPr lang="en-US" altLang="zh-CN"/>
              <a:pPr>
                <a:defRPr/>
              </a:pPr>
              <a:t>6/12/2015</a:t>
            </a:fld>
            <a:endParaRPr lang="en-US" alt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09" y="9428584"/>
            <a:ext cx="2887187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4F86931-52CF-42EF-A43E-13CA8729F2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2312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592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6081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4141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09042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9591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9591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Only use terms in the try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9591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95913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0.05 noise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24724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0.05 noise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2472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Use dash lines in between</a:t>
            </a:r>
          </a:p>
          <a:p>
            <a:r>
              <a:rPr lang="en-US" altLang="zh-CN" baseline="0" dirty="0" smtClean="0"/>
              <a:t>Add synthetic (</a:t>
            </a:r>
            <a:r>
              <a:rPr lang="en-US" altLang="zh-CN" baseline="0" smtClean="0"/>
              <a:t>tuli)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2472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60818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60818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41910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41910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501390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501390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43756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07243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60818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48523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05753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60818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344088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228844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34910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287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45396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68048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4820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45615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45615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+mn-lt"/>
              </a:rPr>
              <a:t>Such domain knowledge is seldom documented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6931-52CF-42EF-A43E-13CA8729F25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7967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1" descr="\\psf\Home\Desktop\tmp\ppt底图\01 封面.jpg"/>
          <p:cNvPicPr>
            <a:picLocks noChangeAspect="1" noChangeArrowheads="1"/>
          </p:cNvPicPr>
          <p:nvPr userDrawn="1"/>
        </p:nvPicPr>
        <p:blipFill rotWithShape="1">
          <a:blip r:embed="rId2"/>
          <a:srcRect r="4484" b="4097"/>
          <a:stretch/>
        </p:blipFill>
        <p:spPr bwMode="auto">
          <a:xfrm>
            <a:off x="-28791" y="-2591"/>
            <a:ext cx="9262767" cy="68902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8118"/>
            <a:ext cx="8040176" cy="1541120"/>
          </a:xfrm>
        </p:spPr>
        <p:txBody>
          <a:bodyPr>
            <a:normAutofit/>
          </a:bodyPr>
          <a:lstStyle>
            <a:lvl1pPr>
              <a:defRPr sz="44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051" y="4698640"/>
            <a:ext cx="6400800" cy="115058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7372" y="130545"/>
            <a:ext cx="1343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-28791" y="3886200"/>
            <a:ext cx="9262767" cy="300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6" descr="http://2015.icse-conferences.org/images/downloads/banners/venere_banner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1679" y="157469"/>
            <a:ext cx="3327081" cy="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7952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339725"/>
            <a:ext cx="7016750" cy="827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Times New Roman"/>
                <a:ea typeface="华文中宋"/>
                <a:cs typeface="Times New Roman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987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29984"/>
            <a:ext cx="5111750" cy="47961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17065"/>
            <a:ext cx="3008313" cy="3509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17162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/>
                <a:ea typeface="黑体"/>
                <a:cs typeface="Times New Roman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C505AC-F26D-49F5-BFDE-849A4FBE81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0059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339725"/>
            <a:ext cx="7016750" cy="827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Times New Roman"/>
                <a:ea typeface="华文中宋"/>
                <a:cs typeface="Times New Roman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782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8568"/>
            <a:ext cx="5486400" cy="346623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4567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17162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A5702-F1A8-44D1-854E-C981F93201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64934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17162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2DA31-DBFA-465D-87BE-CF60295657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7190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339725"/>
            <a:ext cx="7016750" cy="827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Times New Roman"/>
                <a:ea typeface="华文中宋"/>
                <a:cs typeface="Times New Roman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662"/>
            <a:ext cx="2057400" cy="48991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662"/>
            <a:ext cx="6019800" cy="489914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17162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17C85D-D6E9-479D-A073-64C0944EE2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51222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3189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5D06B-E92E-43CC-8B99-FC23B7719F8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16130" name="Picture 2" descr="\\psf\Home\Desktop\tmp\ppt底图\03 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917" y="659"/>
            <a:ext cx="9149917" cy="686395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290" y="3178629"/>
            <a:ext cx="7016750" cy="828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022" y="303710"/>
            <a:ext cx="3080882" cy="89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181100"/>
            <a:ext cx="9143999" cy="567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5701" y="121192"/>
            <a:ext cx="160318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ü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753981" y="6494337"/>
            <a:ext cx="5303519" cy="292100"/>
          </a:xfrm>
        </p:spPr>
        <p:txBody>
          <a:bodyPr/>
          <a:lstStyle>
            <a:lvl1pPr>
              <a:defRPr sz="2000" b="0" smtClean="0">
                <a:solidFill>
                  <a:schemeClr val="tx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924675" y="6485986"/>
            <a:ext cx="2133600" cy="293687"/>
          </a:xfrm>
        </p:spPr>
        <p:txBody>
          <a:bodyPr/>
          <a:lstStyle>
            <a:lvl1pPr>
              <a:defRPr sz="18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5087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181100"/>
            <a:ext cx="9143999" cy="567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4250" y="119640"/>
            <a:ext cx="1192980" cy="92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3009" y="130323"/>
            <a:ext cx="847725" cy="6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322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5D06B-E92E-43CC-8B99-FC23B7719F88}" type="slidenum">
              <a:rPr lang="en-US" altLang="zh-CN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816130" name="Picture 2" descr="\\psf\Home\Desktop\tmp\ppt底图\03 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917" y="659"/>
            <a:ext cx="9149917" cy="686395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290" y="3178629"/>
            <a:ext cx="7016750" cy="828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955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181100"/>
            <a:ext cx="9143999" cy="567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5701" y="121192"/>
            <a:ext cx="160318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软雅黑" pitchFamily="34" charset="-122"/>
              </a:defRPr>
            </a:lvl1pPr>
            <a:lvl2pPr>
              <a:buFont typeface="Wingdings" pitchFamily="2" charset="2"/>
              <a:buChar char="ü"/>
              <a:defRPr baseline="0">
                <a:ea typeface="微软雅黑" pitchFamily="34" charset="-122"/>
              </a:defRPr>
            </a:lvl2pPr>
            <a:lvl3pPr>
              <a:defRPr baseline="0">
                <a:ea typeface="微软雅黑" pitchFamily="34" charset="-122"/>
              </a:defRPr>
            </a:lvl3pPr>
            <a:lvl4pPr>
              <a:defRPr baseline="0">
                <a:ea typeface="微软雅黑" pitchFamily="34" charset="-122"/>
              </a:defRPr>
            </a:lvl4pPr>
            <a:lvl5pPr>
              <a:defRPr baseline="0"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753981" y="6494337"/>
            <a:ext cx="5303519" cy="292100"/>
          </a:xfrm>
        </p:spPr>
        <p:txBody>
          <a:bodyPr/>
          <a:lstStyle>
            <a:lvl1pPr>
              <a:defRPr sz="2000" b="0" smtClean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010400" y="6485986"/>
            <a:ext cx="2133600" cy="293687"/>
          </a:xfrm>
        </p:spPr>
        <p:txBody>
          <a:bodyPr/>
          <a:lstStyle>
            <a:lvl1pPr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81376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5701" y="121192"/>
            <a:ext cx="160318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030"/>
            <a:ext cx="7016750" cy="828675"/>
          </a:xfrm>
        </p:spPr>
        <p:txBody>
          <a:bodyPr/>
          <a:lstStyle>
            <a:lvl1pPr>
              <a:defRPr sz="3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ü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753981" y="6494337"/>
            <a:ext cx="5303519" cy="292100"/>
          </a:xfrm>
        </p:spPr>
        <p:txBody>
          <a:bodyPr/>
          <a:lstStyle>
            <a:lvl1pPr>
              <a:defRPr sz="2000" b="0" smtClean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010400" y="6485986"/>
            <a:ext cx="2133600" cy="293687"/>
          </a:xfrm>
        </p:spPr>
        <p:txBody>
          <a:bodyPr/>
          <a:lstStyle>
            <a:lvl1pPr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457200" y="296556"/>
            <a:ext cx="6169068" cy="1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42214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1376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17162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A37544-E6E4-4BD3-B57D-A01BB93818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354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17162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0BD9D1-01E5-47AE-B1F9-404FBF2C95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417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9383"/>
            <a:ext cx="7016746" cy="8275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91525" y="-17162"/>
            <a:ext cx="3481423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4"/>
          </p:nvPr>
        </p:nvSpPr>
        <p:spPr>
          <a:xfrm>
            <a:off x="7938" y="6565900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EAF82D-62C0-4350-87A3-CD1FAD2648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278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1168942"/>
            <a:ext cx="9143999" cy="567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5701" y="121192"/>
            <a:ext cx="160318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192"/>
            <a:ext cx="7016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8940"/>
            <a:ext cx="8229600" cy="491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332"/>
            <a:ext cx="21336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5A5D06B-E92E-43CC-8B99-FC23B7719F8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5288" y="6474459"/>
            <a:ext cx="3482975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0" dirty="0" smtClean="0">
                <a:solidFill>
                  <a:schemeClr val="tx1"/>
                </a:solidFill>
                <a:latin typeface="方正美黑简体" pitchFamily="2" charset="-122"/>
                <a:ea typeface="方正美黑简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2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3" r:id="rId3"/>
    <p:sldLayoutId id="2147483754" r:id="rId4"/>
    <p:sldLayoutId id="2147483738" r:id="rId5"/>
    <p:sldLayoutId id="2147483722" r:id="rId6"/>
    <p:sldLayoutId id="2147483724" r:id="rId7"/>
    <p:sldLayoutId id="2147483725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9pPr>
    </p:titleStyle>
    <p:bodyStyle>
      <a:lvl1pPr marL="342900" indent="-3429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²"/>
        <a:defRPr sz="3200" b="1" kern="1200">
          <a:solidFill>
            <a:srgbClr val="17375E"/>
          </a:solidFill>
          <a:latin typeface="Times New Roman"/>
          <a:ea typeface="黑体"/>
          <a:cs typeface="Times New Roman"/>
        </a:defRPr>
      </a:lvl1pPr>
      <a:lvl2pPr marL="742950" indent="-2857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Times New Roman"/>
          <a:ea typeface="黑体"/>
          <a:cs typeface="Times New Roman"/>
        </a:defRPr>
      </a:lvl2pPr>
      <a:lvl3pPr marL="1143000" indent="-2286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Times New Roman"/>
          <a:ea typeface="黑体"/>
          <a:cs typeface="Times New Roman"/>
        </a:defRPr>
      </a:lvl3pPr>
      <a:lvl4pPr marL="1600200" indent="-2286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Times New Roman"/>
          <a:ea typeface="黑体"/>
          <a:cs typeface="Times New Roman"/>
        </a:defRPr>
      </a:lvl4pPr>
      <a:lvl5pPr marL="2057400" indent="-22860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Times New Roman"/>
          <a:ea typeface="黑体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27208" y="1934040"/>
            <a:ext cx="88596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Learning </a:t>
            </a:r>
            <a:r>
              <a:rPr lang="en-US" altLang="zh-CN" sz="40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to Log: </a:t>
            </a:r>
            <a:r>
              <a:rPr lang="en-US" altLang="zh-CN" sz="3400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Helping Developers Make Informed Logging </a:t>
            </a:r>
            <a:r>
              <a:rPr lang="en-US" altLang="zh-CN" sz="3400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Decisions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215705" y="5079999"/>
            <a:ext cx="6400800" cy="7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000" kern="1100" spc="-150" dirty="0" smtClean="0">
              <a:solidFill>
                <a:srgbClr val="17375E"/>
              </a:solidFill>
              <a:latin typeface="方正美黑简体" pitchFamily="2" charset="-122"/>
              <a:ea typeface="方正美黑简体" pitchFamily="2" charset="-122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95274" y="3916230"/>
            <a:ext cx="8610601" cy="2656019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zh-CN" altLang="en-US" sz="200" b="0" spc="600" dirty="0" smtClean="0">
                <a:solidFill>
                  <a:srgbClr val="17375E"/>
                </a:solidFill>
                <a:latin typeface="方正美黑简体" pitchFamily="2" charset="-122"/>
                <a:ea typeface="方正美黑简体" pitchFamily="2" charset="-122"/>
              </a:rPr>
              <a:t> </a:t>
            </a:r>
            <a:endParaRPr lang="en-US" altLang="zh-CN" sz="200" b="0" spc="600" dirty="0" smtClean="0">
              <a:solidFill>
                <a:srgbClr val="17375E"/>
              </a:solidFill>
              <a:latin typeface="方正美黑简体" pitchFamily="2" charset="-122"/>
              <a:ea typeface="方正美黑简体" pitchFamily="2" charset="-122"/>
            </a:endParaRPr>
          </a:p>
          <a:p>
            <a:pPr eaLnBrk="1" hangingPunct="1">
              <a:defRPr/>
            </a:pPr>
            <a:r>
              <a:rPr lang="en-US" altLang="zh-CN" sz="2400" kern="1100" spc="-150" dirty="0" err="1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Jieming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 Zhu</a:t>
            </a:r>
            <a:r>
              <a:rPr lang="en-US" altLang="zh-CN" sz="2400" kern="1100" spc="-150" baseline="3000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kern="1100" spc="-150" dirty="0" err="1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Pinjia</a:t>
            </a:r>
            <a:r>
              <a:rPr lang="en-US" altLang="zh-CN" sz="2400" kern="1100" spc="-15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He</a:t>
            </a:r>
            <a:r>
              <a:rPr lang="en-US" altLang="zh-CN" sz="2400" kern="1100" spc="-150" baseline="3000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kern="1100" spc="-150" dirty="0" err="1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Qiang</a:t>
            </a:r>
            <a:r>
              <a:rPr lang="en-US" altLang="zh-CN" sz="2400" kern="1100" spc="-15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en-US" altLang="zh-CN" sz="2400" kern="1100" spc="-150" baseline="3000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kern="1100" spc="-150" dirty="0" err="1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Hongyu</a:t>
            </a:r>
            <a:r>
              <a:rPr lang="en-US" altLang="zh-CN" sz="2400" kern="1100" spc="-15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Zhang</a:t>
            </a:r>
            <a:r>
              <a:rPr lang="en-US" altLang="zh-CN" sz="2400" kern="1100" spc="-150" baseline="3000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Michael </a:t>
            </a:r>
            <a:r>
              <a:rPr lang="en-US" altLang="zh-CN" sz="2400" kern="1100" spc="-15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R. 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Lyu</a:t>
            </a:r>
            <a:r>
              <a:rPr lang="en-US" altLang="zh-CN" sz="2400" kern="1100" spc="-150" baseline="3000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kern="1100" spc="-150" dirty="0" err="1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Dongmei</a:t>
            </a:r>
            <a:r>
              <a:rPr lang="en-US" altLang="zh-CN" sz="2400" kern="1100" spc="-15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Zhang</a:t>
            </a:r>
            <a:r>
              <a:rPr lang="en-US" altLang="zh-CN" sz="2400" kern="1100" spc="-150" baseline="3000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2400" kern="1100" spc="-150" baseline="30000" dirty="0">
              <a:solidFill>
                <a:srgbClr val="17375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1800" b="0" kern="1100" spc="-150" baseline="3000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b="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The Chinese University of Hong Kong, Hong Kong</a:t>
            </a:r>
          </a:p>
          <a:p>
            <a:pPr eaLnBrk="1" hangingPunct="1">
              <a:defRPr/>
            </a:pPr>
            <a:r>
              <a:rPr lang="en-US" altLang="zh-CN" sz="1800" b="0" kern="1100" spc="-150" baseline="3000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00" b="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Microsoft, USA</a:t>
            </a:r>
          </a:p>
          <a:p>
            <a:pPr eaLnBrk="1" hangingPunct="1">
              <a:defRPr/>
            </a:pPr>
            <a:r>
              <a:rPr lang="en-US" altLang="zh-CN" sz="1800" b="0" kern="1100" spc="-150" baseline="3000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b="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Microsoft Research, Beijing, China</a:t>
            </a:r>
            <a:endParaRPr lang="en-US" altLang="zh-CN" sz="2400" kern="1100" spc="-150" dirty="0" smtClean="0">
              <a:solidFill>
                <a:srgbClr val="17375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2000" b="0" kern="1100" spc="-150" dirty="0" smtClean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2015/05/21 </a:t>
            </a:r>
          </a:p>
        </p:txBody>
      </p:sp>
      <p:sp>
        <p:nvSpPr>
          <p:cNvPr id="2" name="AutoShape 2" descr="“microsoft research asia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“microsoft research asia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“microsoft research asia”的图片搜索结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4" name="Picture 8" descr="http://upload.wikimedia.org/wikipedia/commons/0/04/Microsoft_Research_Asi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7316" y="143325"/>
            <a:ext cx="2151529" cy="10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D:\Photos\照片\CUHK图片\校徽\上下\ver_4c_jpg_RG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5944"/>
            <a:ext cx="1861485" cy="10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494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954"/>
    </mc:Choice>
    <mc:Fallback>
      <p:transition spd="slow" advTm="1195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8"/>
        <p14:stopEvt time="11890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Motivation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latin typeface="+mn-lt"/>
              </a:rPr>
              <a:t> Learning to Log</a:t>
            </a: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Evaluation</a:t>
            </a:r>
          </a:p>
          <a:p>
            <a:pPr>
              <a:spcBef>
                <a:spcPts val="1200"/>
              </a:spcBef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Discussion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Conclusion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4677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zh-CN" dirty="0" smtClean="0">
                <a:latin typeface="微软雅黑" pitchFamily="34" charset="-122"/>
                <a:ea typeface="微软雅黑" pitchFamily="34" charset="-122"/>
              </a:rPr>
              <a:t>Learning to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86801" cy="51470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Our proposal: learning to log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Automatically learn logging practice from existing logging instances via machine learning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Provide logging suggestions during development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Implemented as a tool “</a:t>
            </a:r>
            <a:r>
              <a:rPr lang="en-US" altLang="zh-CN" dirty="0" err="1" smtClean="0">
                <a:latin typeface="+mn-lt"/>
              </a:rPr>
              <a:t>LogAdvisor</a:t>
            </a:r>
            <a:r>
              <a:rPr lang="en-US" altLang="zh-CN" dirty="0" smtClean="0">
                <a:latin typeface="+mn-lt"/>
              </a:rPr>
              <a:t>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-756652" y="1945436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0904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Framework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Framework of learning to log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Similar to other machine learning applications (e.g., defect prediction)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578" y="3119165"/>
            <a:ext cx="7928700" cy="313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21565" y="3488411"/>
            <a:ext cx="1059999" cy="14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19491" y="3441040"/>
            <a:ext cx="1223074" cy="14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52193" y="3119165"/>
            <a:ext cx="2876488" cy="221652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87926" y="3147995"/>
            <a:ext cx="1407952" cy="218450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86216" y="3156559"/>
            <a:ext cx="2564806" cy="218450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3066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Feature Extraction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Contextual feature extraction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</a:rPr>
              <a:t>S</a:t>
            </a:r>
            <a:r>
              <a:rPr lang="en-US" altLang="zh-CN" dirty="0" smtClean="0">
                <a:latin typeface="+mn-lt"/>
              </a:rPr>
              <a:t>tructural features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Textual features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Syntactic features</a:t>
            </a: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9230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</a:rPr>
              <a:t>Feature </a:t>
            </a:r>
            <a:r>
              <a:rPr lang="en-US" altLang="zh-CN" dirty="0" smtClean="0">
                <a:latin typeface="微软雅黑" pitchFamily="34" charset="-122"/>
              </a:rPr>
              <a:t>Extraction </a:t>
            </a:r>
            <a:r>
              <a:rPr lang="en-US" altLang="zh-CN" dirty="0">
                <a:latin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Structural features: structural info of code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826" y="1914359"/>
            <a:ext cx="5158849" cy="19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 bwMode="auto">
          <a:xfrm>
            <a:off x="30822" y="4162605"/>
            <a:ext cx="4633645" cy="2323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private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int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  <a:latin typeface="微软雅黑"/>
                <a:ea typeface="微软雅黑"/>
                <a:cs typeface="微软雅黑"/>
              </a:rPr>
              <a:t>LoadRulesFromAssembly</a:t>
            </a: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(string assembly, 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...){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//Code in Setting 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try {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aname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.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GetAssemblyName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Path.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GetFullPath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(assembly));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Assembly a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=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Assembly.</a:t>
            </a:r>
            <a:r>
              <a:rPr lang="en-US" altLang="zh-CN" sz="12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Load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(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catch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FileNotFoundException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) {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Console.Error.WriteLine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("Could not load rules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From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assembly '{0}'.", assembly); return 0; }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...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}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4787757" y="4166107"/>
            <a:ext cx="4270518" cy="23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Exception Type: 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0.39 (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System.IO.FileNotFoundException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endParaRPr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  <a:cs typeface="微软雅黑"/>
              </a:rPr>
              <a:t>Containing method: </a:t>
            </a:r>
          </a:p>
          <a:p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Gendarme.Settings.LoadRulesFromAssembly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Invoked </a:t>
            </a:r>
            <a:r>
              <a: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methods: </a:t>
            </a:r>
            <a:endParaRPr lang="en-US" altLang="zh-CN" sz="12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System.IO.Path.GetFullPath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, 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System.Reflection.AssemblyName.GetAssemblyName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, 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System.Reflection.Assembly.Load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042826" y="1988050"/>
            <a:ext cx="585627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019044" y="2692415"/>
            <a:ext cx="585627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042825" y="3396780"/>
            <a:ext cx="585627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30822" y="653067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微软雅黑"/>
                <a:ea typeface="微软雅黑"/>
                <a:cs typeface="微软雅黑"/>
              </a:rPr>
              <a:t>/* A code example taken from </a:t>
            </a:r>
            <a:r>
              <a:rPr lang="en-US" sz="800" dirty="0" err="1">
                <a:latin typeface="微软雅黑"/>
                <a:ea typeface="微软雅黑"/>
                <a:cs typeface="微软雅黑"/>
              </a:rPr>
              <a:t>MonoDevelop</a:t>
            </a:r>
            <a:r>
              <a:rPr lang="en-US" sz="800" dirty="0">
                <a:latin typeface="微软雅黑"/>
                <a:ea typeface="微软雅黑"/>
                <a:cs typeface="微软雅黑"/>
              </a:rPr>
              <a:t> (v.4.3.3), at file: * main\external\mono-tools\gendarme\console\</a:t>
            </a:r>
            <a:r>
              <a:rPr lang="en-US" sz="800" dirty="0" err="1">
                <a:latin typeface="微软雅黑"/>
                <a:ea typeface="微软雅黑"/>
                <a:cs typeface="微软雅黑"/>
              </a:rPr>
              <a:t>Settings.cs</a:t>
            </a:r>
            <a:r>
              <a:rPr lang="en-US" sz="800" dirty="0">
                <a:latin typeface="微软雅黑"/>
                <a:ea typeface="微软雅黑"/>
                <a:cs typeface="微软雅黑"/>
              </a:rPr>
              <a:t>, </a:t>
            </a:r>
            <a:endParaRPr lang="en-US" sz="8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sz="800" dirty="0" smtClean="0">
                <a:latin typeface="微软雅黑"/>
                <a:ea typeface="微软雅黑"/>
                <a:cs typeface="微软雅黑"/>
              </a:rPr>
              <a:t>* </a:t>
            </a:r>
            <a:r>
              <a:rPr lang="en-US" sz="800" dirty="0">
                <a:latin typeface="微软雅黑"/>
                <a:ea typeface="微软雅黑"/>
                <a:cs typeface="微软雅黑"/>
              </a:rPr>
              <a:t>line: 116. Some lines are omitted for ease of presentation. */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13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12" grpId="0" animBg="1"/>
      <p:bldP spid="13" grpId="0" animBg="1"/>
      <p:bldP spid="13" grpId="1" animBg="1"/>
      <p:bldP spid="5" grpId="0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</a:rPr>
              <a:t>Feature </a:t>
            </a:r>
            <a:r>
              <a:rPr lang="en-US" altLang="zh-CN" dirty="0" smtClean="0">
                <a:latin typeface="微软雅黑" pitchFamily="34" charset="-122"/>
              </a:rPr>
              <a:t>Extraction </a:t>
            </a:r>
            <a:r>
              <a:rPr lang="en-US" altLang="zh-CN" dirty="0">
                <a:latin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Textual features: code as text</a:t>
            </a: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5748" y="1910748"/>
            <a:ext cx="4383825" cy="216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 bwMode="auto">
          <a:xfrm>
            <a:off x="30822" y="4162605"/>
            <a:ext cx="4633645" cy="2323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private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int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LoadRulesFromAssembly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(string assembly, 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...){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//Code in Setting 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try {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aname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=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.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GetAssemblyName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Path.GetFullPath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(assembly));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Assembly a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=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Assembly.Load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(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catch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FileNotFoundException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) {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Console.Error.WriteLine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("Could not load rules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From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assembly '{0}'.", assembly); return 0; }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...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}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5611455" y="4417688"/>
            <a:ext cx="4270518" cy="23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Textual features: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load(2), rules(1), 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assembly(7),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setting(1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), 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name(2), </a:t>
            </a:r>
            <a:r>
              <a:rPr lang="en-US" altLang="zh-CN" sz="1600" dirty="0" err="1" smtClean="0">
                <a:latin typeface="微软雅黑"/>
                <a:ea typeface="微软雅黑"/>
                <a:cs typeface="微软雅黑"/>
              </a:rPr>
              <a:t>aname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(2), 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get(2), path(1), 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full(1), file(1), not(1), 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found(1), exception(1) 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13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</a:rPr>
              <a:t>Feature </a:t>
            </a:r>
            <a:r>
              <a:rPr lang="en-US" altLang="zh-CN" dirty="0" smtClean="0">
                <a:latin typeface="微软雅黑" pitchFamily="34" charset="-122"/>
              </a:rPr>
              <a:t>Extraction </a:t>
            </a:r>
            <a:r>
              <a:rPr lang="en-US" altLang="zh-CN" dirty="0">
                <a:latin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Syntactic Features: syntactic info of code</a:t>
            </a: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606" y="2238007"/>
            <a:ext cx="5583983" cy="135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 bwMode="auto">
          <a:xfrm>
            <a:off x="30822" y="4162605"/>
            <a:ext cx="4633645" cy="2323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private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int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LoadRulesFromAssembly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(string assembly, 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...){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//Code in Setting 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try {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aname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=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.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GetAssemblyName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Path.GetFullPath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(assembly));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Assembly a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=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Assembly.Load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 (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aname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);</a:t>
            </a:r>
          </a:p>
          <a:p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  <a:endParaRPr lang="en-US" altLang="zh-CN" sz="12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catch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FileNotFoundException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) {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Console.Error.WriteLine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("Could not load rules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	From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assembly '{0}'.", assembly); return 0; }</a:t>
            </a: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	... 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}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}</a:t>
            </a:r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837" y="4531273"/>
            <a:ext cx="4393808" cy="1159965"/>
          </a:xfrm>
          <a:prstGeom prst="rect">
            <a:avLst/>
          </a:prstGeom>
        </p:spPr>
      </p:pic>
      <p:cxnSp>
        <p:nvCxnSpPr>
          <p:cNvPr id="10" name="Straight Connector 25"/>
          <p:cNvCxnSpPr/>
          <p:nvPr/>
        </p:nvCxnSpPr>
        <p:spPr>
          <a:xfrm>
            <a:off x="3392693" y="6055596"/>
            <a:ext cx="665599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 rot="8657835">
            <a:off x="5700244" y="4886041"/>
            <a:ext cx="585668" cy="429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7773911" y="5109355"/>
            <a:ext cx="585668" cy="429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0197" y="4823500"/>
            <a:ext cx="585668" cy="429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6200000">
            <a:off x="7459467" y="5702275"/>
            <a:ext cx="585668" cy="429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13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Challenges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055133" cy="4918169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 Challenges in training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Data noise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Data imbalance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6771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Challenge 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Noise handling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</a:rPr>
              <a:t>Lack of “ground truth” on </a:t>
            </a:r>
            <a:r>
              <a:rPr lang="en-US" altLang="zh-CN" dirty="0" smtClean="0">
                <a:latin typeface="+mn-lt"/>
              </a:rPr>
              <a:t>logging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Assumption: Most data instances are enclosed with good logging decisions; some are noise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Use CLNI [Kim et al., ICSE’11] to detect noise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462"/>
          <a:stretch/>
        </p:blipFill>
        <p:spPr bwMode="auto">
          <a:xfrm>
            <a:off x="1128710" y="3897096"/>
            <a:ext cx="21621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42986" y="4347800"/>
            <a:ext cx="7831606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is the k-nearest neighbors of 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000" i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is the similarity between 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0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43261" y="3887569"/>
            <a:ext cx="3919539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measures the noise degree 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3914" y="4945009"/>
            <a:ext cx="1936148" cy="164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 bwMode="auto">
          <a:xfrm>
            <a:off x="4958789" y="5206326"/>
            <a:ext cx="1513930" cy="104764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6000" dirty="0">
                <a:solidFill>
                  <a:srgbClr val="0070C0"/>
                </a:solidFill>
                <a:latin typeface="+mn-lt"/>
                <a:ea typeface="微软雅黑"/>
                <a:cs typeface="微软雅黑"/>
              </a:rPr>
              <a:t>f</a:t>
            </a:r>
            <a:r>
              <a:rPr lang="en-US" altLang="zh-CN" sz="6000" dirty="0" smtClean="0">
                <a:solidFill>
                  <a:srgbClr val="0070C0"/>
                </a:solidFill>
                <a:latin typeface="+mn-lt"/>
                <a:ea typeface="微软雅黑"/>
                <a:cs typeface="微软雅黑"/>
              </a:rPr>
              <a:t>lip!</a:t>
            </a:r>
            <a:endParaRPr lang="zh-CN" altLang="en-US" sz="6000" dirty="0">
              <a:solidFill>
                <a:srgbClr val="0070C0"/>
              </a:solidFill>
              <a:latin typeface="+mn-lt"/>
              <a:ea typeface="微软雅黑"/>
              <a:cs typeface="微软雅黑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5273" y="5198088"/>
            <a:ext cx="1021491" cy="35010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 bwMode="auto">
          <a:xfrm>
            <a:off x="9499600" y="5054856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0536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2708787" y="5397882"/>
            <a:ext cx="930127" cy="5423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3697279" y="3851715"/>
            <a:ext cx="142455" cy="15796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910608" y="4472635"/>
            <a:ext cx="972428" cy="8321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658285" y="3884367"/>
            <a:ext cx="1306391" cy="4916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14852" y="4100946"/>
            <a:ext cx="955579" cy="17285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Challenge 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 Imbalance handling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</a:rPr>
              <a:t>Unlogged </a:t>
            </a:r>
            <a:r>
              <a:rPr lang="en-US" altLang="zh-CN" dirty="0" err="1">
                <a:latin typeface="+mn-lt"/>
              </a:rPr>
              <a:t>vs</a:t>
            </a:r>
            <a:r>
              <a:rPr lang="en-US" altLang="zh-CN" dirty="0">
                <a:latin typeface="+mn-lt"/>
              </a:rPr>
              <a:t> logged instances (ratio up to 50 : 1)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Unlogged instances dominate the neighborhood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Use SMOTE [Chawla et al., 2002] to balance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Oval 4"/>
          <p:cNvSpPr/>
          <p:nvPr/>
        </p:nvSpPr>
        <p:spPr>
          <a:xfrm>
            <a:off x="3427975" y="3665372"/>
            <a:ext cx="494270" cy="4942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66620" y="4147285"/>
            <a:ext cx="494270" cy="4942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74675" y="5743429"/>
            <a:ext cx="494270" cy="4942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8015" y="5064903"/>
            <a:ext cx="494270" cy="4942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205" y="4517987"/>
            <a:ext cx="247135" cy="2471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36676" y="5559173"/>
            <a:ext cx="247135" cy="2471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92945" y="4765122"/>
            <a:ext cx="247135" cy="2471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8444" y="4713287"/>
            <a:ext cx="247135" cy="2471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70530" y="4014596"/>
            <a:ext cx="247135" cy="2471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4"/>
          <p:cNvSpPr/>
          <p:nvPr/>
        </p:nvSpPr>
        <p:spPr>
          <a:xfrm>
            <a:off x="6359151" y="4391452"/>
            <a:ext cx="494270" cy="49427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8"/>
          <p:cNvSpPr/>
          <p:nvPr/>
        </p:nvSpPr>
        <p:spPr>
          <a:xfrm>
            <a:off x="6482718" y="5157614"/>
            <a:ext cx="247135" cy="2471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 bwMode="auto">
          <a:xfrm>
            <a:off x="6873969" y="4483935"/>
            <a:ext cx="1749425" cy="3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Logged instance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6853421" y="5152699"/>
            <a:ext cx="1749425" cy="3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Synthetic instance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3739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8" grpId="0" animBg="1"/>
      <p:bldP spid="29" grpId="0" animBg="1"/>
      <p:bldP spid="30" grpId="0"/>
      <p:bldP spid="31" grpId="0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4000" dirty="0" smtClean="0">
                <a:latin typeface="+mn-lt"/>
              </a:rPr>
              <a:t> Motivation</a:t>
            </a:r>
            <a:endParaRPr lang="en-US" altLang="zh-CN" sz="4000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latin typeface="+mn-lt"/>
              </a:rPr>
              <a:t> Learning to Log</a:t>
            </a: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latin typeface="+mn-lt"/>
              </a:rPr>
              <a:t> Evaluation</a:t>
            </a:r>
          </a:p>
          <a:p>
            <a:pPr>
              <a:spcBef>
                <a:spcPts val="1200"/>
              </a:spcBef>
            </a:pPr>
            <a:r>
              <a:rPr lang="en-US" altLang="zh-CN" sz="4000" dirty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Discussion</a:t>
            </a:r>
            <a:endParaRPr lang="en-US" altLang="zh-CN" sz="4000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latin typeface="+mn-lt"/>
              </a:rPr>
              <a:t> Conclusion</a:t>
            </a:r>
            <a:endParaRPr lang="en-US" altLang="zh-CN" sz="4000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Motivation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Learning to Log</a:t>
            </a:r>
          </a:p>
          <a:p>
            <a:pPr>
              <a:spcBef>
                <a:spcPts val="1200"/>
              </a:spcBef>
            </a:pPr>
            <a:r>
              <a:rPr lang="en-US" altLang="zh-CN" sz="4000" dirty="0">
                <a:latin typeface="+mn-lt"/>
              </a:rPr>
              <a:t> Evaluation</a:t>
            </a:r>
          </a:p>
          <a:p>
            <a:pPr>
              <a:spcBef>
                <a:spcPts val="1200"/>
              </a:spcBef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Discussion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Conclusion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1041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Research Questions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86801" cy="49181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 Four research questions</a:t>
            </a:r>
            <a:endParaRPr lang="en-US" altLang="zh-CN" dirty="0">
              <a:latin typeface="+mn-lt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i="1" dirty="0" smtClean="0">
                <a:latin typeface="+mn-lt"/>
              </a:rPr>
              <a:t>RQ1</a:t>
            </a:r>
            <a:r>
              <a:rPr lang="en-US" altLang="zh-CN" dirty="0">
                <a:latin typeface="+mn-lt"/>
              </a:rPr>
              <a:t>: What is the accuracy of </a:t>
            </a:r>
            <a:r>
              <a:rPr lang="en-US" altLang="zh-CN" dirty="0" err="1">
                <a:latin typeface="+mn-lt"/>
              </a:rPr>
              <a:t>LogAdvisor</a:t>
            </a:r>
            <a:r>
              <a:rPr lang="en-US" altLang="zh-CN" dirty="0">
                <a:latin typeface="+mn-lt"/>
              </a:rPr>
              <a:t>? </a:t>
            </a:r>
            <a:endParaRPr lang="en-US" altLang="zh-CN" dirty="0" smtClean="0">
              <a:latin typeface="+mn-lt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i="1" dirty="0" smtClean="0">
                <a:latin typeface="+mn-lt"/>
              </a:rPr>
              <a:t>RQ2</a:t>
            </a:r>
            <a:r>
              <a:rPr lang="en-US" altLang="zh-CN" dirty="0">
                <a:latin typeface="+mn-lt"/>
              </a:rPr>
              <a:t>: What is the effect of different learning models</a:t>
            </a:r>
            <a:r>
              <a:rPr lang="en-US" altLang="zh-CN" dirty="0" smtClean="0">
                <a:latin typeface="+mn-lt"/>
              </a:rPr>
              <a:t>?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i="1" dirty="0" smtClean="0">
                <a:latin typeface="+mn-lt"/>
              </a:rPr>
              <a:t>RQ3</a:t>
            </a:r>
            <a:r>
              <a:rPr lang="en-US" altLang="zh-CN" dirty="0">
                <a:latin typeface="+mn-lt"/>
              </a:rPr>
              <a:t>: What is the effect of noise handling? </a:t>
            </a:r>
            <a:endParaRPr lang="en-US" altLang="zh-CN" dirty="0" smtClean="0">
              <a:latin typeface="+mn-lt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i="1" dirty="0" smtClean="0">
                <a:latin typeface="+mn-lt"/>
              </a:rPr>
              <a:t>RQ4</a:t>
            </a:r>
            <a:r>
              <a:rPr lang="en-US" altLang="zh-CN" dirty="0">
                <a:latin typeface="+mn-lt"/>
              </a:rPr>
              <a:t>: How does </a:t>
            </a:r>
            <a:r>
              <a:rPr lang="en-US" altLang="zh-CN" dirty="0" err="1">
                <a:latin typeface="+mn-lt"/>
              </a:rPr>
              <a:t>LogAdvisor</a:t>
            </a:r>
            <a:r>
              <a:rPr lang="en-US" altLang="zh-CN" dirty="0">
                <a:latin typeface="+mn-lt"/>
              </a:rPr>
              <a:t> perform in the cross</a:t>
            </a:r>
            <a:r>
              <a:rPr lang="en-US" altLang="zh-CN" dirty="0" smtClean="0">
                <a:latin typeface="+mn-lt"/>
              </a:rPr>
              <a:t>- project </a:t>
            </a:r>
            <a:r>
              <a:rPr lang="en-US" altLang="zh-CN" dirty="0">
                <a:latin typeface="+mn-lt"/>
              </a:rPr>
              <a:t>learning scenario?</a:t>
            </a:r>
            <a:r>
              <a:rPr lang="en-US" altLang="zh-CN" dirty="0" smtClean="0">
                <a:latin typeface="+mn-lt"/>
              </a:rPr>
              <a:t>	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8806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Systems Under Study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86801" cy="49181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 Four large-scale software systems</a:t>
            </a:r>
            <a:endParaRPr lang="en-US" altLang="zh-CN" dirty="0">
              <a:latin typeface="+mn-lt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System-A and System-B (</a:t>
            </a:r>
            <a:r>
              <a:rPr lang="en-US" altLang="zh-CN" dirty="0" err="1" smtClean="0">
                <a:latin typeface="+mn-lt"/>
              </a:rPr>
              <a:t>anonymized</a:t>
            </a:r>
            <a:r>
              <a:rPr lang="en-US" altLang="zh-CN" dirty="0" smtClean="0">
                <a:latin typeface="+mn-lt"/>
              </a:rPr>
              <a:t>)</a:t>
            </a:r>
            <a:endParaRPr lang="en-US" altLang="zh-CN" dirty="0">
              <a:latin typeface="+mn-lt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Production online services from </a:t>
            </a:r>
            <a:r>
              <a:rPr lang="en-US" altLang="zh-CN" dirty="0">
                <a:latin typeface="+mn-lt"/>
              </a:rPr>
              <a:t>Microsoft</a:t>
            </a:r>
            <a:endParaRPr lang="en-US" altLang="zh-CN" dirty="0" smtClean="0">
              <a:latin typeface="+mn-lt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 err="1" smtClean="0">
                <a:latin typeface="+mn-lt"/>
              </a:rPr>
              <a:t>SharpDevelop</a:t>
            </a:r>
            <a:r>
              <a:rPr lang="en-US" altLang="zh-CN" dirty="0" smtClean="0">
                <a:latin typeface="+mn-lt"/>
              </a:rPr>
              <a:t> and </a:t>
            </a:r>
            <a:r>
              <a:rPr lang="en-US" altLang="zh-CN" dirty="0" err="1" smtClean="0">
                <a:latin typeface="+mn-lt"/>
              </a:rPr>
              <a:t>MonoDevelop</a:t>
            </a:r>
            <a:endParaRPr lang="en-US" altLang="zh-CN" dirty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Open-source projects from </a:t>
            </a:r>
            <a:r>
              <a:rPr lang="en-US" altLang="zh-CN" dirty="0" err="1" smtClean="0">
                <a:latin typeface="+mn-lt"/>
              </a:rPr>
              <a:t>Github</a:t>
            </a:r>
            <a:endParaRPr lang="en-US" altLang="zh-CN" dirty="0" smtClean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Popular C# projects</a:t>
            </a:r>
            <a:endParaRPr lang="en-US" altLang="zh-CN" dirty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10000+ commits</a:t>
            </a:r>
            <a:endParaRPr lang="en-US" altLang="zh-CN" dirty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10+ years of history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>
              <a:latin typeface="+mn-lt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dirty="0">
                <a:latin typeface="+mn-lt"/>
              </a:rPr>
              <a:t>C# software </a:t>
            </a:r>
            <a:r>
              <a:rPr lang="en-US" altLang="zh-CN" i="1" dirty="0" smtClean="0">
                <a:latin typeface="+mn-lt"/>
              </a:rPr>
              <a:t>systems, 19.1M LOC in total</a:t>
            </a:r>
            <a:endParaRPr lang="en-US" altLang="zh-CN" i="1" dirty="0">
              <a:latin typeface="+mn-lt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latin typeface="+mn-lt"/>
              </a:rPr>
              <a:t>	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5272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Evaluation Setup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Ground truth: </a:t>
            </a:r>
            <a:r>
              <a:rPr lang="en-US" altLang="zh-CN" b="0" dirty="0" smtClean="0">
                <a:latin typeface="+mn-lt"/>
              </a:rPr>
              <a:t>logging labels made by code owners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 Metric: </a:t>
            </a:r>
            <a:r>
              <a:rPr lang="en-US" altLang="zh-CN" b="0" dirty="0" smtClean="0">
                <a:latin typeface="+mn-lt"/>
              </a:rPr>
              <a:t>balanced accuracy (</a:t>
            </a:r>
            <a:r>
              <a:rPr lang="en-US" altLang="zh-CN" b="0" dirty="0">
                <a:latin typeface="+mn-lt"/>
              </a:rPr>
              <a:t>BA</a:t>
            </a:r>
            <a:r>
              <a:rPr lang="en-US" altLang="zh-CN" b="0" dirty="0" smtClean="0">
                <a:latin typeface="+mn-lt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dirty="0" smtClean="0"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 Within-project evaluation: </a:t>
            </a:r>
            <a:r>
              <a:rPr lang="en-US" altLang="zh-CN" b="0" dirty="0" smtClean="0">
                <a:latin typeface="Calibri"/>
              </a:rPr>
              <a:t>10</a:t>
            </a:r>
            <a:r>
              <a:rPr lang="en-US" altLang="zh-CN" b="0" dirty="0">
                <a:latin typeface="Calibri"/>
              </a:rPr>
              <a:t>-fold cross evaluation</a:t>
            </a:r>
            <a:endParaRPr lang="en-US" altLang="zh-CN" b="0" dirty="0" smtClean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Across-project evaluation: </a:t>
            </a:r>
            <a:r>
              <a:rPr lang="en-US" altLang="zh-CN" b="0" dirty="0" smtClean="0">
                <a:latin typeface="+mn-lt"/>
              </a:rPr>
              <a:t>one source project for training, one target project for testing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177" y="3011435"/>
            <a:ext cx="4865182" cy="79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9021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Evaluation 1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 Within-project evaluation</a:t>
            </a:r>
            <a:endParaRPr lang="en-US" altLang="zh-CN" b="0" dirty="0" smtClean="0"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</a:rPr>
              <a:t>Random</a:t>
            </a:r>
            <a:r>
              <a:rPr lang="en-US" altLang="zh-CN" dirty="0" smtClean="0">
                <a:latin typeface="+mn-lt"/>
              </a:rPr>
              <a:t>: randomly logging (as a new developer)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latin typeface="+mn-lt"/>
              </a:rPr>
              <a:t>ErrLog</a:t>
            </a:r>
            <a:r>
              <a:rPr lang="en-US" altLang="zh-CN" dirty="0" smtClean="0">
                <a:latin typeface="+mn-lt"/>
              </a:rPr>
              <a:t> [Yuan et al., OSDI’12]: conservatively logging all focused snippets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latin typeface="+mn-lt"/>
              </a:rPr>
              <a:t>LogAdvisor</a:t>
            </a:r>
            <a:r>
              <a:rPr lang="en-US" altLang="zh-CN" dirty="0" smtClean="0">
                <a:latin typeface="+mn-lt"/>
              </a:rPr>
              <a:t>: 0.846 ~ 0.934</a:t>
            </a: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xmlns="" val="196127645"/>
              </p:ext>
            </p:extLst>
          </p:nvPr>
        </p:nvGraphicFramePr>
        <p:xfrm>
          <a:off x="457198" y="3929441"/>
          <a:ext cx="5143967" cy="285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xmlns="" val="2345500522"/>
              </p:ext>
            </p:extLst>
          </p:nvPr>
        </p:nvGraphicFramePr>
        <p:xfrm>
          <a:off x="5209868" y="3929441"/>
          <a:ext cx="3848407" cy="285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/>
          <p:cNvSpPr txBox="1"/>
          <p:nvPr/>
        </p:nvSpPr>
        <p:spPr bwMode="auto">
          <a:xfrm>
            <a:off x="1303061" y="3714437"/>
            <a:ext cx="26996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Exception snippets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5331755" y="3675953"/>
            <a:ext cx="38154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Return-value-check snippets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4212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8" grpId="0">
        <p:bldAsOne/>
      </p:bldGraphic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Evaluation 2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Across-project evaluation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Enrich the training data from other projects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Extract common features among these projects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E.g., system APIs, error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BA results: above 0.8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3298" y="4115954"/>
            <a:ext cx="6613010" cy="2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18459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Discussion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38940"/>
            <a:ext cx="8382000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+mn-lt"/>
                <a:ea typeface="SimSun-ExtB" pitchFamily="49" charset="-122"/>
                <a:cs typeface="Arial" pitchFamily="34" charset="0"/>
              </a:rPr>
              <a:t> </a:t>
            </a:r>
            <a:r>
              <a:rPr lang="en-US" altLang="zh-CN" i="1" dirty="0">
                <a:latin typeface="+mn-lt"/>
                <a:ea typeface="SimSun-ExtB" pitchFamily="49" charset="-122"/>
                <a:cs typeface="Arial" pitchFamily="34" charset="0"/>
              </a:rPr>
              <a:t>Where to log </a:t>
            </a:r>
            <a:r>
              <a:rPr lang="en-US" altLang="zh-CN" dirty="0">
                <a:latin typeface="+mn-lt"/>
                <a:ea typeface="SimSun-ExtB" pitchFamily="49" charset="-122"/>
                <a:cs typeface="Arial" pitchFamily="34" charset="0"/>
              </a:rPr>
              <a:t>vs </a:t>
            </a:r>
            <a:r>
              <a:rPr lang="en-US" altLang="zh-CN" i="1" dirty="0">
                <a:latin typeface="+mn-lt"/>
                <a:ea typeface="SimSun-ExtB" pitchFamily="49" charset="-122"/>
                <a:cs typeface="Arial" pitchFamily="34" charset="0"/>
              </a:rPr>
              <a:t>what to log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+mn-lt"/>
                <a:ea typeface="SimSun-ExtB" pitchFamily="49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Potential improvements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Other factors on logging decision: e.g., code owner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Interdependency of logging points</a:t>
            </a:r>
            <a:endParaRPr lang="en-US" altLang="zh-CN" dirty="0">
              <a:latin typeface="+mn-lt"/>
              <a:ea typeface="SimSun-ExtB" pitchFamily="49" charset="-122"/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Runtime logging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4051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Motivation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Learning to Log</a:t>
            </a:r>
          </a:p>
          <a:p>
            <a:pPr>
              <a:spcBef>
                <a:spcPts val="1200"/>
              </a:spcBef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Evaluation</a:t>
            </a:r>
          </a:p>
          <a:p>
            <a:pPr>
              <a:spcBef>
                <a:spcPts val="1200"/>
              </a:spcBef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Discussion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>
                <a:latin typeface="+mn-lt"/>
              </a:rPr>
              <a:t> Conclusion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0901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4582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 We propose a “learning to log ” framework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 We design and implement an automatic logging suggestion tool: </a:t>
            </a:r>
            <a:r>
              <a:rPr lang="en-US" altLang="zh-CN" dirty="0" err="1" smtClean="0">
                <a:latin typeface="+mn-lt"/>
                <a:ea typeface="SimSun-ExtB" pitchFamily="49" charset="-122"/>
                <a:cs typeface="Arial" pitchFamily="34" charset="0"/>
              </a:rPr>
              <a:t>LogAdvisor</a:t>
            </a:r>
            <a:endParaRPr lang="en-US" altLang="zh-CN" dirty="0" smtClean="0">
              <a:latin typeface="+mn-lt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 We evaluate </a:t>
            </a:r>
            <a:r>
              <a:rPr lang="en-US" altLang="zh-CN" dirty="0" err="1" smtClean="0">
                <a:latin typeface="+mn-lt"/>
                <a:ea typeface="SimSun-ExtB" pitchFamily="49" charset="-122"/>
                <a:cs typeface="Arial" pitchFamily="34" charset="0"/>
              </a:rPr>
              <a:t>LogAdvisor</a:t>
            </a: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 on four large-scale software systems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Industrial systems and open-source systems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Within-project and across-project evaluation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  <a:ea typeface="SimSun-ExtB" pitchFamily="49" charset="-122"/>
                <a:cs typeface="Arial" pitchFamily="34" charset="0"/>
              </a:rPr>
              <a:t>Obtained promising results</a:t>
            </a:r>
            <a:endParaRPr lang="en-US" altLang="zh-CN" dirty="0">
              <a:latin typeface="+mn-lt"/>
              <a:ea typeface="SimSun-ExtB" pitchFamily="49" charset="-122"/>
              <a:cs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3963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-293543" y="4388110"/>
            <a:ext cx="6400354" cy="10249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²"/>
              <a:defRPr sz="3200" b="1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1pPr>
            <a:lvl2pPr marL="742950" indent="-28575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2pPr>
            <a:lvl3pPr marL="11430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3pPr>
            <a:lvl4pPr marL="16002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4pPr>
            <a:lvl5pPr marL="20574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Code and data available:</a:t>
            </a:r>
          </a:p>
          <a:p>
            <a:pPr marL="457200" lvl="1" indent="0" algn="ctr">
              <a:spcBef>
                <a:spcPts val="600"/>
              </a:spcBef>
              <a:buNone/>
            </a:pPr>
            <a:r>
              <a:rPr lang="en-US" altLang="zh-CN" u="sng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http://cuhk-cse.github.io/LogAdvisor</a:t>
            </a:r>
            <a:endParaRPr lang="zh-CN" altLang="en-US" u="sng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5363" name="Picture 3" descr="C:\Users\jmzhu\Desktop\lian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719" y="3158459"/>
            <a:ext cx="2443591" cy="24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http://2015.icse-conferences.org/images/downloads/banners/venere_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7762" y="257175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561664" y="2998346"/>
            <a:ext cx="3154166" cy="1037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²"/>
              <a:defRPr sz="3200" b="1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1pPr>
            <a:lvl2pPr marL="742950" indent="-28575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2pPr>
            <a:lvl3pPr marL="11430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3pPr>
            <a:lvl4pPr marL="16002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4pPr>
            <a:lvl5pPr marL="2057400" indent="-228600" algn="l" defTabSz="45720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17375E"/>
                </a:solidFill>
                <a:latin typeface="Times New Roman"/>
                <a:ea typeface="黑体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6000" dirty="0" smtClean="0">
                <a:solidFill>
                  <a:schemeClr val="bg1"/>
                </a:solidFill>
              </a:rPr>
              <a:t>Thanks!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57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21"/>
    </mc:Choice>
    <mc:Fallback>
      <p:transition spd="slow" advTm="1621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2"/>
        <p14:stopEvt time="1547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4000" dirty="0" smtClean="0">
                <a:latin typeface="+mn-lt"/>
              </a:rPr>
              <a:t> Motivation</a:t>
            </a:r>
            <a:endParaRPr lang="en-US" altLang="zh-CN" sz="4000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Learning to Log</a:t>
            </a: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Evaluation</a:t>
            </a:r>
          </a:p>
          <a:p>
            <a:pPr>
              <a:spcBef>
                <a:spcPts val="1200"/>
              </a:spcBef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Discussion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Conclusion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7141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Backup: Logging Statistics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01076" cy="49181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 Logging statistics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327K/19.1M </a:t>
            </a:r>
            <a:r>
              <a:rPr lang="en-US" altLang="zh-CN" dirty="0">
                <a:latin typeface="+mn-lt"/>
              </a:rPr>
              <a:t>logging code </a:t>
            </a:r>
            <a:r>
              <a:rPr lang="en-US" altLang="zh-CN" dirty="0" smtClean="0">
                <a:latin typeface="+mn-lt"/>
              </a:rPr>
              <a:t>(every 58 LOC on average)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17.4% files, 14.4% classes, 7.7% methods, 25.3% catch blocks are logged.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Logging in code maintenance: 32.4% commits, 13.6% patches contain logging modifications 	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5067" y="4429126"/>
            <a:ext cx="6270693" cy="205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2872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Backup: evaluation results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Other accuracy measures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Precision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Recall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F-score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9" y="3462339"/>
            <a:ext cx="9058275" cy="177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093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</a:rPr>
              <a:t>Backup: evaluation results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User study: </a:t>
            </a:r>
            <a:r>
              <a:rPr lang="en-US" altLang="zh-CN" dirty="0" smtClean="0">
                <a:latin typeface="+mn-lt"/>
              </a:rPr>
              <a:t>contrast analysis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Group 1 has 25% accuracy improvements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Group 1 took 33% less time on average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70% participants think </a:t>
            </a:r>
            <a:r>
              <a:rPr lang="en-US" altLang="zh-CN" dirty="0" err="1" smtClean="0">
                <a:latin typeface="+mn-lt"/>
              </a:rPr>
              <a:t>LogAdvisor</a:t>
            </a:r>
            <a:r>
              <a:rPr lang="en-US" altLang="zh-CN" dirty="0" smtClean="0">
                <a:latin typeface="+mn-lt"/>
              </a:rPr>
              <a:t> is helpful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3623957"/>
              </p:ext>
            </p:extLst>
          </p:nvPr>
        </p:nvGraphicFramePr>
        <p:xfrm>
          <a:off x="1377950" y="3663950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Group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Group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With logging suggestion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W/O logging</a:t>
                      </a:r>
                      <a:r>
                        <a:rPr lang="en-US" altLang="zh-CN" baseline="0" dirty="0" smtClean="0"/>
                        <a:t> suggestion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Choice:</a:t>
                      </a:r>
                      <a:r>
                        <a:rPr lang="en-US" altLang="zh-CN" baseline="0" dirty="0" smtClean="0"/>
                        <a:t> logged  </a:t>
                      </a: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Choice:</a:t>
                      </a:r>
                      <a:r>
                        <a:rPr lang="en-US" altLang="zh-CN" baseline="0" dirty="0" smtClean="0"/>
                        <a:t> unlogged </a:t>
                      </a: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448204"/>
            <a:ext cx="2809875" cy="11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2475" y="4448203"/>
            <a:ext cx="2809875" cy="11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18764"/>
            <a:ext cx="390526" cy="32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25" y="5602049"/>
            <a:ext cx="419100" cy="34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59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Backup: evaluation (RQ2)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The effect of different learning models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Naive Bayes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Logistic 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SVM with linear kernel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Decision Tree</a:t>
            </a: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00295"/>
            <a:ext cx="9143999" cy="14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/>
          <p:nvPr/>
        </p:nvSpPr>
        <p:spPr bwMode="auto">
          <a:xfrm>
            <a:off x="1993900" y="5524500"/>
            <a:ext cx="5359400" cy="73260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0070C0"/>
                </a:solidFill>
                <a:latin typeface="+mn-lt"/>
                <a:ea typeface="微软雅黑"/>
                <a:cs typeface="微软雅黑"/>
              </a:rPr>
              <a:t>Decision tree performs best!</a:t>
            </a:r>
            <a:endParaRPr lang="zh-CN" altLang="en-US" sz="3200" dirty="0">
              <a:solidFill>
                <a:srgbClr val="0070C0"/>
              </a:solidFill>
              <a:latin typeface="+mn-lt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9999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Backup: evaluation </a:t>
            </a:r>
            <a:r>
              <a:rPr lang="en-US" altLang="zh-CN" dirty="0">
                <a:latin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</a:rPr>
              <a:t>RQ3)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8" y="1338940"/>
            <a:ext cx="8686801" cy="49181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The effect of noise handling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Flagging about 5% training instances as data noise with largest      values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Reducing noise improves accuracy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411" y="3514725"/>
            <a:ext cx="71913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3713" y="2414588"/>
            <a:ext cx="3905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1555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What Is Logging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47178"/>
            <a:ext cx="8229600" cy="50237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What is logging?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dirty="0"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dirty="0" smtClean="0"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latin typeface="+mn-lt"/>
              </a:rPr>
              <a:t>A common programming practice to record runtime system information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latin typeface="+mn-lt"/>
              </a:rPr>
              <a:t>Logging functions: e.g., </a:t>
            </a:r>
            <a:r>
              <a:rPr lang="en-US" altLang="zh-CN" dirty="0" err="1" smtClean="0">
                <a:latin typeface="+mn-lt"/>
              </a:rPr>
              <a:t>printf</a:t>
            </a:r>
            <a:r>
              <a:rPr lang="en-US" altLang="zh-CN" dirty="0" smtClean="0">
                <a:latin typeface="+mn-lt"/>
              </a:rPr>
              <a:t>, </a:t>
            </a:r>
            <a:r>
              <a:rPr lang="en-US" altLang="zh-CN" dirty="0" err="1" smtClean="0">
                <a:latin typeface="+mn-lt"/>
              </a:rPr>
              <a:t>cout</a:t>
            </a:r>
            <a:r>
              <a:rPr lang="en-US" altLang="zh-CN" dirty="0" smtClean="0">
                <a:latin typeface="+mn-lt"/>
              </a:rPr>
              <a:t>, </a:t>
            </a:r>
            <a:r>
              <a:rPr lang="en-US" altLang="zh-CN" dirty="0" err="1" smtClean="0">
                <a:latin typeface="+mn-lt"/>
              </a:rPr>
              <a:t>writeline</a:t>
            </a:r>
            <a:r>
              <a:rPr lang="en-US" altLang="zh-CN" dirty="0" smtClean="0">
                <a:latin typeface="+mn-lt"/>
              </a:rPr>
              <a:t>, etc.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2825" y="2293390"/>
            <a:ext cx="4339766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8500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Logging Is Important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38940"/>
            <a:ext cx="8534400" cy="49181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latin typeface="+mn-lt"/>
              </a:rPr>
              <a:t> Logs </a:t>
            </a:r>
            <a:r>
              <a:rPr lang="en-US" altLang="zh-CN" dirty="0">
                <a:latin typeface="+mn-lt"/>
              </a:rPr>
              <a:t>are crucial for system management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Various </a:t>
            </a:r>
            <a:r>
              <a:rPr lang="en-US" altLang="zh-CN" dirty="0">
                <a:latin typeface="+mn-lt"/>
              </a:rPr>
              <a:t>tasks of log analysis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Anomaly detection, failure diagnosis, </a:t>
            </a:r>
            <a:r>
              <a:rPr lang="en-US" altLang="zh-CN" dirty="0" smtClean="0">
                <a:latin typeface="+mn-lt"/>
              </a:rPr>
              <a:t>etc</a:t>
            </a:r>
            <a:r>
              <a:rPr lang="en-US" altLang="zh-CN" dirty="0">
                <a:latin typeface="+mn-lt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 smtClean="0">
                <a:latin typeface="+mn-lt"/>
              </a:rPr>
              <a:t>The </a:t>
            </a:r>
            <a:r>
              <a:rPr lang="en-US" altLang="zh-CN" dirty="0">
                <a:latin typeface="+mn-lt"/>
              </a:rPr>
              <a:t>only data available for diagnosing production </a:t>
            </a:r>
            <a:r>
              <a:rPr lang="en-US" altLang="zh-CN" dirty="0" smtClean="0">
                <a:latin typeface="+mn-lt"/>
              </a:rPr>
              <a:t>failures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Calibri"/>
              </a:rPr>
              <a:t> </a:t>
            </a:r>
            <a:r>
              <a:rPr lang="en-US" altLang="zh-CN" dirty="0" smtClean="0">
                <a:latin typeface="Calibri"/>
              </a:rPr>
              <a:t>Commercial </a:t>
            </a:r>
            <a:r>
              <a:rPr lang="en-US" altLang="zh-CN" dirty="0">
                <a:latin typeface="Calibri"/>
              </a:rPr>
              <a:t>acceptance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Calibri"/>
              </a:rPr>
              <a:t>Vendors actively collect logs: Microsoft, VMware, etc</a:t>
            </a:r>
            <a:r>
              <a:rPr lang="en-US" altLang="zh-CN" dirty="0" smtClean="0">
                <a:latin typeface="Calibri"/>
              </a:rPr>
              <a:t>.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1200"/>
              </a:spcBef>
            </a:pPr>
            <a:endParaRPr lang="en-US" altLang="zh-CN" dirty="0">
              <a:latin typeface="+mn-lt"/>
            </a:endParaRPr>
          </a:p>
          <a:p>
            <a:pPr>
              <a:spcBef>
                <a:spcPts val="120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2616671" y="5367755"/>
            <a:ext cx="3733800" cy="6000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+mn-lt"/>
                <a:ea typeface="微软雅黑"/>
                <a:cs typeface="微软雅黑"/>
              </a:rPr>
              <a:t>Logging is important!</a:t>
            </a:r>
            <a:endParaRPr lang="zh-CN" altLang="en-US" sz="3200" dirty="0">
              <a:solidFill>
                <a:srgbClr val="0070C0"/>
              </a:solidFill>
              <a:latin typeface="+mn-lt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7061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Logging Is Challenging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86801" cy="53380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Challenges of logging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Logging too little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Miss valuable runtime </a:t>
            </a:r>
            <a:r>
              <a:rPr lang="en-US" altLang="zh-CN" dirty="0" smtClean="0">
                <a:latin typeface="+mn-lt"/>
              </a:rPr>
              <a:t>information</a:t>
            </a:r>
            <a:endParaRPr lang="en-US" altLang="zh-CN" dirty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+mn-lt"/>
              </a:rPr>
              <a:t>Increase the difficulty for </a:t>
            </a:r>
            <a:r>
              <a:rPr lang="en-US" altLang="zh-CN" dirty="0" smtClean="0">
                <a:latin typeface="+mn-lt"/>
              </a:rPr>
              <a:t>problem diagnosis</a:t>
            </a:r>
            <a:endParaRPr lang="en-US" altLang="zh-CN" dirty="0">
              <a:latin typeface="+mn-lt"/>
            </a:endParaRPr>
          </a:p>
          <a:p>
            <a:pPr lvl="1">
              <a:spcBef>
                <a:spcPts val="1200"/>
              </a:spcBef>
            </a:pPr>
            <a:endParaRPr lang="en-US" altLang="zh-CN" dirty="0" smtClean="0">
              <a:latin typeface="+mn-lt"/>
            </a:endParaRPr>
          </a:p>
          <a:p>
            <a:pPr>
              <a:spcBef>
                <a:spcPts val="1200"/>
              </a:spcBef>
            </a:pPr>
            <a:endParaRPr lang="en-US" altLang="zh-CN" dirty="0" smtClean="0"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latin typeface="+mn-lt"/>
              </a:rPr>
              <a:t>Logging too much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latin typeface="+mn-lt"/>
              </a:rPr>
              <a:t>Additional </a:t>
            </a:r>
            <a:r>
              <a:rPr lang="en-US" altLang="zh-CN" dirty="0">
                <a:latin typeface="+mn-lt"/>
              </a:rPr>
              <a:t>cost of code </a:t>
            </a:r>
            <a:r>
              <a:rPr lang="en-US" altLang="zh-CN" dirty="0" smtClean="0">
                <a:latin typeface="+mn-lt"/>
              </a:rPr>
              <a:t>dev. &amp; maintenance</a:t>
            </a:r>
            <a:endParaRPr lang="en-US" altLang="zh-CN" dirty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latin typeface="+mn-lt"/>
              </a:rPr>
              <a:t>Runtime </a:t>
            </a:r>
            <a:r>
              <a:rPr lang="en-US" altLang="zh-CN" dirty="0" smtClean="0">
                <a:latin typeface="+mn-lt"/>
              </a:rPr>
              <a:t>overhead</a:t>
            </a:r>
            <a:endParaRPr lang="en-US" altLang="zh-CN" dirty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latin typeface="+mn-lt"/>
              </a:rPr>
              <a:t>Producing </a:t>
            </a:r>
            <a:r>
              <a:rPr lang="en-US" altLang="zh-CN" dirty="0">
                <a:latin typeface="+mn-lt"/>
              </a:rPr>
              <a:t>a lot of trivial </a:t>
            </a:r>
            <a:r>
              <a:rPr lang="en-US" altLang="zh-CN" dirty="0" smtClean="0">
                <a:latin typeface="+mn-lt"/>
              </a:rPr>
              <a:t>logs</a:t>
            </a:r>
            <a:endParaRPr lang="en-US" altLang="zh-CN" dirty="0">
              <a:latin typeface="+mn-lt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>
                <a:latin typeface="+mn-lt"/>
              </a:rPr>
              <a:t>Storage overhead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0535" y="3195665"/>
            <a:ext cx="3794007" cy="106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5636011" y="4334969"/>
            <a:ext cx="20367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latin typeface="+mn-lt"/>
                <a:ea typeface="微软雅黑"/>
                <a:cs typeface="微软雅黑"/>
              </a:rPr>
              <a:t>[Yuan et al., OSDI’12]</a:t>
            </a:r>
            <a:endParaRPr lang="zh-CN" altLang="en-US" sz="1600" dirty="0">
              <a:latin typeface="+mn-lt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93" y="3158848"/>
            <a:ext cx="1624317" cy="11902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9523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Focused Snippets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86801" cy="49181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 Focused snippets: potential error sites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Exception snippets</a:t>
            </a:r>
            <a:r>
              <a:rPr lang="en-US" altLang="zh-CN" dirty="0" smtClean="0">
                <a:latin typeface="+mn-lt"/>
              </a:rPr>
              <a:t>: try-catch blocks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Return-value-check snippets</a:t>
            </a:r>
            <a:r>
              <a:rPr lang="en-US" altLang="zh-CN" dirty="0" smtClean="0">
                <a:latin typeface="+mn-lt"/>
              </a:rPr>
              <a:t>: function-return errors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9" name="TextBox 3"/>
          <p:cNvSpPr txBox="1"/>
          <p:nvPr/>
        </p:nvSpPr>
        <p:spPr bwMode="auto">
          <a:xfrm>
            <a:off x="1054100" y="3530601"/>
            <a:ext cx="3251200" cy="3149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try {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	method(…);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}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catch (</a:t>
            </a:r>
            <a:r>
              <a:rPr lang="en-US" altLang="zh-CN" sz="2800" dirty="0" err="1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IOException</a:t>
            </a:r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) {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	log(…);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	…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}</a:t>
            </a:r>
            <a:endParaRPr lang="zh-CN" altLang="en-US" sz="2800" dirty="0">
              <a:solidFill>
                <a:srgbClr val="17375E"/>
              </a:solidFill>
              <a:latin typeface="+mn-lt"/>
              <a:ea typeface="黑体"/>
              <a:cs typeface="Times New Roman"/>
            </a:endParaRPr>
          </a:p>
        </p:txBody>
      </p:sp>
      <p:sp>
        <p:nvSpPr>
          <p:cNvPr id="10" name="TextBox 3"/>
          <p:cNvSpPr txBox="1"/>
          <p:nvPr/>
        </p:nvSpPr>
        <p:spPr bwMode="auto">
          <a:xfrm>
            <a:off x="4762500" y="3530601"/>
            <a:ext cx="3251200" cy="3149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 err="1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var</a:t>
            </a:r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 res = method(…);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if (res == null) {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	log(…);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	…</a:t>
            </a:r>
          </a:p>
          <a:p>
            <a:r>
              <a:rPr lang="en-US" altLang="zh-CN" sz="2800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}</a:t>
            </a:r>
            <a:endParaRPr lang="zh-CN" altLang="en-US" sz="2800" dirty="0">
              <a:solidFill>
                <a:srgbClr val="17375E"/>
              </a:solidFill>
              <a:latin typeface="+mn-lt"/>
              <a:ea typeface="黑体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803400" y="3060700"/>
            <a:ext cx="2019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Example 1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435600" y="3060701"/>
            <a:ext cx="2019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Example 2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4358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Logging Statistics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86801" cy="49181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 Our previous study shows that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Only 25.3% exception snippets and 9.3% return-value-check snippets are logged [Fu et al., ICSE’14]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 Developers need to make informed logging decisions on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where to log</a:t>
            </a:r>
            <a:r>
              <a:rPr lang="en-US" altLang="zh-CN" dirty="0">
                <a:latin typeface="+mn-lt"/>
              </a:rPr>
              <a:t>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xmlns="" val="2530787364"/>
              </p:ext>
            </p:extLst>
          </p:nvPr>
        </p:nvGraphicFramePr>
        <p:xfrm>
          <a:off x="457199" y="2944273"/>
          <a:ext cx="4924424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xmlns="" val="3551685158"/>
              </p:ext>
            </p:extLst>
          </p:nvPr>
        </p:nvGraphicFramePr>
        <p:xfrm>
          <a:off x="4048125" y="2944273"/>
          <a:ext cx="5448300" cy="207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59601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8" grpId="0">
        <p:bldAsOne/>
      </p:bldGraphic>
    </p:bld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192"/>
            <a:ext cx="8140890" cy="8286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itchFamily="34" charset="-122"/>
              </a:rPr>
              <a:t>Current Practice of Logging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199" y="1338940"/>
            <a:ext cx="8601075" cy="49181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600" dirty="0" smtClean="0">
                <a:latin typeface="+mn-lt"/>
              </a:rPr>
              <a:t> How do developers make logging decisions in practice? </a:t>
            </a:r>
            <a:r>
              <a:rPr lang="fr-FR" altLang="zh-CN" sz="3600" dirty="0">
                <a:latin typeface="+mn-lt"/>
              </a:rPr>
              <a:t>[Fu et al., ICSE’14</a:t>
            </a:r>
            <a:r>
              <a:rPr lang="fr-FR" altLang="zh-CN" sz="3600" dirty="0" smtClean="0">
                <a:latin typeface="+mn-lt"/>
              </a:rPr>
              <a:t>]</a:t>
            </a:r>
            <a:endParaRPr lang="en-US" altLang="zh-CN" sz="3600" dirty="0" smtClean="0"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Lack of rigorous specifications on logging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Based on domain knowledge of developers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57FF1E-7C93-46C5-B1AE-E40CFF3E713C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92549" y="4340060"/>
            <a:ext cx="77079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altLang="zh-CN" sz="2000" i="1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Q. Fu, J. Zhu, W. Hu, J-G Lou, R. Ding, Q. Lin, D. Zhang, and T. </a:t>
            </a:r>
            <a:r>
              <a:rPr lang="en-US" altLang="zh-CN" sz="2000" i="1" dirty="0" err="1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Xie</a:t>
            </a:r>
            <a:r>
              <a:rPr lang="en-US" altLang="zh-CN" sz="2000" i="1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, “</a:t>
            </a:r>
            <a:r>
              <a:rPr lang="en-US" altLang="zh-CN" sz="2000" b="1" i="1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Where Do Developers Log? An Empirical Study of Logging Practice in Industry</a:t>
            </a:r>
            <a:r>
              <a:rPr lang="en-US" altLang="zh-CN" sz="2000" i="1" dirty="0">
                <a:solidFill>
                  <a:srgbClr val="17375E"/>
                </a:solidFill>
                <a:latin typeface="+mn-lt"/>
                <a:ea typeface="黑体"/>
                <a:cs typeface="Times New Roman"/>
              </a:rPr>
              <a:t>”, in Proc. of ICSE, SEIP track, 2014.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324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97"/>
    </mc:Choice>
    <mc:Fallback>
      <p:transition spd="slow" advTm="47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0" objId="3"/>
        <p14:stopEvt time="4797" objId="3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defRPr sz="2800" dirty="0">
            <a:latin typeface="微软雅黑"/>
            <a:ea typeface="微软雅黑"/>
            <a:cs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26863</TotalTime>
  <Words>1285</Words>
  <Application>Microsoft Office PowerPoint</Application>
  <PresentationFormat>On-screen Show (4:3)</PresentationFormat>
  <Paragraphs>358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Slide 1</vt:lpstr>
      <vt:lpstr>Outline</vt:lpstr>
      <vt:lpstr>Outline</vt:lpstr>
      <vt:lpstr>What Is Logging</vt:lpstr>
      <vt:lpstr>Logging Is Important</vt:lpstr>
      <vt:lpstr>Logging Is Challenging</vt:lpstr>
      <vt:lpstr>Focused Snippets</vt:lpstr>
      <vt:lpstr>Logging Statistics</vt:lpstr>
      <vt:lpstr>Current Practice of Logging</vt:lpstr>
      <vt:lpstr>Outline</vt:lpstr>
      <vt:lpstr>Learning to Log</vt:lpstr>
      <vt:lpstr>Framework</vt:lpstr>
      <vt:lpstr>Feature Extraction</vt:lpstr>
      <vt:lpstr>Feature Extraction 1</vt:lpstr>
      <vt:lpstr>Feature Extraction 2</vt:lpstr>
      <vt:lpstr>Feature Extraction 3</vt:lpstr>
      <vt:lpstr>Challenges</vt:lpstr>
      <vt:lpstr>Challenge 1</vt:lpstr>
      <vt:lpstr>Challenge 2</vt:lpstr>
      <vt:lpstr>Outline</vt:lpstr>
      <vt:lpstr>Research Questions</vt:lpstr>
      <vt:lpstr>Systems Under Study</vt:lpstr>
      <vt:lpstr>Evaluation Setup </vt:lpstr>
      <vt:lpstr>Evaluation 1 </vt:lpstr>
      <vt:lpstr>Evaluation 2 </vt:lpstr>
      <vt:lpstr>Discussion</vt:lpstr>
      <vt:lpstr>Outline</vt:lpstr>
      <vt:lpstr>Conclusion</vt:lpstr>
      <vt:lpstr>Slide 29</vt:lpstr>
      <vt:lpstr>Backup: Logging Statistics</vt:lpstr>
      <vt:lpstr>Backup: evaluation results</vt:lpstr>
      <vt:lpstr>Backup: evaluation results</vt:lpstr>
      <vt:lpstr>Backup: evaluation (RQ2)</vt:lpstr>
      <vt:lpstr>Backup: evaluation (RQ3)</vt:lpstr>
    </vt:vector>
  </TitlesOfParts>
  <Company>NuDt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pdl</dc:creator>
  <cp:lastModifiedBy>jz6715</cp:lastModifiedBy>
  <cp:revision>2579</cp:revision>
  <cp:lastPrinted>2015-05-11T03:14:53Z</cp:lastPrinted>
  <dcterms:created xsi:type="dcterms:W3CDTF">2010-09-16T13:32:15Z</dcterms:created>
  <dcterms:modified xsi:type="dcterms:W3CDTF">2015-06-12T17:22:22Z</dcterms:modified>
</cp:coreProperties>
</file>