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3"/>
  </p:notesMasterIdLst>
  <p:sldIdLst>
    <p:sldId id="256" r:id="rId2"/>
    <p:sldId id="357" r:id="rId3"/>
    <p:sldId id="396" r:id="rId4"/>
    <p:sldId id="393" r:id="rId5"/>
    <p:sldId id="397" r:id="rId6"/>
    <p:sldId id="398" r:id="rId7"/>
    <p:sldId id="399" r:id="rId8"/>
    <p:sldId id="400" r:id="rId9"/>
    <p:sldId id="401" r:id="rId10"/>
    <p:sldId id="402" r:id="rId11"/>
    <p:sldId id="403" r:id="rId12"/>
    <p:sldId id="404" r:id="rId13"/>
    <p:sldId id="395" r:id="rId14"/>
    <p:sldId id="405" r:id="rId15"/>
    <p:sldId id="410" r:id="rId16"/>
    <p:sldId id="411" r:id="rId17"/>
    <p:sldId id="412" r:id="rId18"/>
    <p:sldId id="408" r:id="rId19"/>
    <p:sldId id="409" r:id="rId20"/>
    <p:sldId id="406" r:id="rId21"/>
    <p:sldId id="359" r:id="rId22"/>
    <p:sldId id="360" r:id="rId23"/>
    <p:sldId id="390" r:id="rId24"/>
    <p:sldId id="391" r:id="rId25"/>
    <p:sldId id="361" r:id="rId26"/>
    <p:sldId id="288" r:id="rId27"/>
    <p:sldId id="281" r:id="rId28"/>
    <p:sldId id="282" r:id="rId29"/>
    <p:sldId id="283" r:id="rId30"/>
    <p:sldId id="284" r:id="rId31"/>
    <p:sldId id="392" r:id="rId32"/>
    <p:sldId id="423" r:id="rId33"/>
    <p:sldId id="535" r:id="rId34"/>
    <p:sldId id="534" r:id="rId35"/>
    <p:sldId id="536" r:id="rId36"/>
    <p:sldId id="537" r:id="rId37"/>
    <p:sldId id="538" r:id="rId38"/>
    <p:sldId id="276" r:id="rId39"/>
    <p:sldId id="280" r:id="rId40"/>
    <p:sldId id="512" r:id="rId41"/>
    <p:sldId id="513" r:id="rId42"/>
    <p:sldId id="521" r:id="rId43"/>
    <p:sldId id="522" r:id="rId44"/>
    <p:sldId id="523" r:id="rId45"/>
    <p:sldId id="524" r:id="rId46"/>
    <p:sldId id="525" r:id="rId47"/>
    <p:sldId id="526" r:id="rId48"/>
    <p:sldId id="527" r:id="rId49"/>
    <p:sldId id="528" r:id="rId50"/>
    <p:sldId id="529" r:id="rId51"/>
    <p:sldId id="530" r:id="rId52"/>
    <p:sldId id="531" r:id="rId53"/>
    <p:sldId id="532" r:id="rId54"/>
    <p:sldId id="363" r:id="rId55"/>
    <p:sldId id="364" r:id="rId56"/>
    <p:sldId id="365" r:id="rId57"/>
    <p:sldId id="366" r:id="rId58"/>
    <p:sldId id="367" r:id="rId59"/>
    <p:sldId id="421" r:id="rId60"/>
    <p:sldId id="422" r:id="rId61"/>
    <p:sldId id="369" r:id="rId62"/>
    <p:sldId id="488" r:id="rId63"/>
    <p:sldId id="508" r:id="rId64"/>
    <p:sldId id="489" r:id="rId65"/>
    <p:sldId id="490" r:id="rId66"/>
    <p:sldId id="491" r:id="rId67"/>
    <p:sldId id="492" r:id="rId68"/>
    <p:sldId id="493" r:id="rId69"/>
    <p:sldId id="494" r:id="rId70"/>
    <p:sldId id="495" r:id="rId71"/>
    <p:sldId id="497" r:id="rId72"/>
    <p:sldId id="498" r:id="rId73"/>
    <p:sldId id="499" r:id="rId74"/>
    <p:sldId id="500" r:id="rId75"/>
    <p:sldId id="501" r:id="rId76"/>
    <p:sldId id="502" r:id="rId77"/>
    <p:sldId id="503" r:id="rId78"/>
    <p:sldId id="504" r:id="rId79"/>
    <p:sldId id="505" r:id="rId80"/>
    <p:sldId id="506" r:id="rId81"/>
    <p:sldId id="292" r:id="rId82"/>
    <p:sldId id="293" r:id="rId83"/>
    <p:sldId id="377" r:id="rId84"/>
    <p:sldId id="378" r:id="rId85"/>
    <p:sldId id="294" r:id="rId86"/>
    <p:sldId id="296" r:id="rId87"/>
    <p:sldId id="297" r:id="rId88"/>
    <p:sldId id="470" r:id="rId89"/>
    <p:sldId id="471" r:id="rId90"/>
    <p:sldId id="472" r:id="rId91"/>
    <p:sldId id="473" r:id="rId92"/>
    <p:sldId id="474" r:id="rId93"/>
    <p:sldId id="475" r:id="rId94"/>
    <p:sldId id="476" r:id="rId95"/>
    <p:sldId id="477" r:id="rId96"/>
    <p:sldId id="478" r:id="rId97"/>
    <p:sldId id="479" r:id="rId98"/>
    <p:sldId id="480" r:id="rId99"/>
    <p:sldId id="481" r:id="rId100"/>
    <p:sldId id="482" r:id="rId101"/>
    <p:sldId id="483" r:id="rId102"/>
    <p:sldId id="484" r:id="rId103"/>
    <p:sldId id="485" r:id="rId104"/>
    <p:sldId id="486" r:id="rId105"/>
    <p:sldId id="487" r:id="rId106"/>
    <p:sldId id="424" r:id="rId107"/>
    <p:sldId id="425" r:id="rId108"/>
    <p:sldId id="426" r:id="rId109"/>
    <p:sldId id="427" r:id="rId110"/>
    <p:sldId id="428" r:id="rId111"/>
    <p:sldId id="429" r:id="rId112"/>
    <p:sldId id="430" r:id="rId113"/>
    <p:sldId id="431" r:id="rId114"/>
    <p:sldId id="432" r:id="rId115"/>
    <p:sldId id="433" r:id="rId116"/>
    <p:sldId id="434" r:id="rId117"/>
    <p:sldId id="435" r:id="rId118"/>
    <p:sldId id="436" r:id="rId119"/>
    <p:sldId id="437" r:id="rId120"/>
    <p:sldId id="438" r:id="rId121"/>
    <p:sldId id="439" r:id="rId122"/>
    <p:sldId id="440" r:id="rId123"/>
    <p:sldId id="441" r:id="rId124"/>
    <p:sldId id="442" r:id="rId125"/>
    <p:sldId id="443" r:id="rId126"/>
    <p:sldId id="444" r:id="rId127"/>
    <p:sldId id="445" r:id="rId128"/>
    <p:sldId id="446" r:id="rId129"/>
    <p:sldId id="447" r:id="rId130"/>
    <p:sldId id="448" r:id="rId131"/>
    <p:sldId id="449" r:id="rId132"/>
    <p:sldId id="450" r:id="rId133"/>
    <p:sldId id="451" r:id="rId134"/>
    <p:sldId id="452" r:id="rId135"/>
    <p:sldId id="453" r:id="rId136"/>
    <p:sldId id="454" r:id="rId137"/>
    <p:sldId id="455" r:id="rId138"/>
    <p:sldId id="456" r:id="rId139"/>
    <p:sldId id="457" r:id="rId140"/>
    <p:sldId id="458" r:id="rId141"/>
    <p:sldId id="459" r:id="rId142"/>
    <p:sldId id="460" r:id="rId143"/>
    <p:sldId id="461" r:id="rId144"/>
    <p:sldId id="462" r:id="rId145"/>
    <p:sldId id="463" r:id="rId146"/>
    <p:sldId id="464" r:id="rId147"/>
    <p:sldId id="465" r:id="rId148"/>
    <p:sldId id="466" r:id="rId149"/>
    <p:sldId id="467" r:id="rId150"/>
    <p:sldId id="468" r:id="rId151"/>
    <p:sldId id="469" r:id="rId1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66" autoAdjust="0"/>
    <p:restoredTop sz="84028" autoAdjust="0"/>
  </p:normalViewPr>
  <p:slideViewPr>
    <p:cSldViewPr>
      <p:cViewPr varScale="1">
        <p:scale>
          <a:sx n="93" d="100"/>
          <a:sy n="93" d="100"/>
        </p:scale>
        <p:origin x="2656"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431FA2-9899-4E9C-A5D6-286EA2463D2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92C6A46E-87EA-419A-B0CD-CA5FEE82F1C4}">
      <dgm:prSet phldrT="[文本]" custT="1"/>
      <dgm:spPr/>
      <dgm:t>
        <a:bodyPr/>
        <a:lstStyle/>
        <a:p>
          <a:r>
            <a:rPr lang="en-US" altLang="zh-CN" sz="2800" b="1" dirty="0"/>
            <a:t>1</a:t>
          </a:r>
          <a:endParaRPr lang="zh-CN" altLang="en-US" sz="2800" b="1" dirty="0"/>
        </a:p>
      </dgm:t>
    </dgm:pt>
    <dgm:pt modelId="{A750941A-1FA4-4453-83B1-BC4704EB3C88}" type="parTrans" cxnId="{D53249E4-E01D-4DB0-9565-1B0D6C4DEE30}">
      <dgm:prSet/>
      <dgm:spPr/>
      <dgm:t>
        <a:bodyPr/>
        <a:lstStyle/>
        <a:p>
          <a:endParaRPr lang="zh-CN" altLang="en-US" sz="1600"/>
        </a:p>
      </dgm:t>
    </dgm:pt>
    <dgm:pt modelId="{6AE77235-7A9B-4931-AF22-FB40C90AF3D8}" type="sibTrans" cxnId="{D53249E4-E01D-4DB0-9565-1B0D6C4DEE30}">
      <dgm:prSet/>
      <dgm:spPr/>
      <dgm:t>
        <a:bodyPr/>
        <a:lstStyle/>
        <a:p>
          <a:endParaRPr lang="zh-CN" altLang="en-US" sz="1600"/>
        </a:p>
      </dgm:t>
    </dgm:pt>
    <dgm:pt modelId="{93891C9A-3990-47B2-944C-B8A3024341D0}">
      <dgm:prSet phldrT="[文本]" custT="1"/>
      <dgm:spPr/>
      <dgm:t>
        <a:bodyPr/>
        <a:lstStyle/>
        <a:p>
          <a:r>
            <a:rPr lang="zh-CN" altLang="en-US" sz="3200" dirty="0"/>
            <a:t>什么是汇编语言？</a:t>
          </a:r>
        </a:p>
      </dgm:t>
    </dgm:pt>
    <dgm:pt modelId="{CFB605B9-FE26-4D11-AB01-D0D2D68FC35C}" type="parTrans" cxnId="{486DD7C8-ED30-4D33-93EF-DA31C5B85389}">
      <dgm:prSet/>
      <dgm:spPr/>
      <dgm:t>
        <a:bodyPr/>
        <a:lstStyle/>
        <a:p>
          <a:endParaRPr lang="zh-CN" altLang="en-US" sz="1600"/>
        </a:p>
      </dgm:t>
    </dgm:pt>
    <dgm:pt modelId="{9D0DC344-24BE-458D-8A54-083B6D9222FA}" type="sibTrans" cxnId="{486DD7C8-ED30-4D33-93EF-DA31C5B85389}">
      <dgm:prSet/>
      <dgm:spPr/>
      <dgm:t>
        <a:bodyPr/>
        <a:lstStyle/>
        <a:p>
          <a:endParaRPr lang="zh-CN" altLang="en-US" sz="1600"/>
        </a:p>
      </dgm:t>
    </dgm:pt>
    <dgm:pt modelId="{4534B297-02DE-429E-905A-910C5CB7955F}">
      <dgm:prSet phldrT="[文本]" custT="1"/>
      <dgm:spPr/>
      <dgm:t>
        <a:bodyPr/>
        <a:lstStyle/>
        <a:p>
          <a:r>
            <a:rPr lang="en-US" altLang="zh-CN" sz="2800" b="1" dirty="0"/>
            <a:t>2</a:t>
          </a:r>
          <a:endParaRPr lang="zh-CN" altLang="en-US" sz="2800" b="1" dirty="0"/>
        </a:p>
      </dgm:t>
    </dgm:pt>
    <dgm:pt modelId="{E5884BBF-52C9-4EB1-B905-54F2C6113A17}" type="parTrans" cxnId="{EB8009CC-D80F-4640-AA7D-C630F96DF74F}">
      <dgm:prSet/>
      <dgm:spPr/>
      <dgm:t>
        <a:bodyPr/>
        <a:lstStyle/>
        <a:p>
          <a:endParaRPr lang="zh-CN" altLang="en-US" sz="1600"/>
        </a:p>
      </dgm:t>
    </dgm:pt>
    <dgm:pt modelId="{675A8F39-6F90-4CD8-BFA0-4AC14A33893C}" type="sibTrans" cxnId="{EB8009CC-D80F-4640-AA7D-C630F96DF74F}">
      <dgm:prSet/>
      <dgm:spPr/>
      <dgm:t>
        <a:bodyPr/>
        <a:lstStyle/>
        <a:p>
          <a:endParaRPr lang="zh-CN" altLang="en-US" sz="1600"/>
        </a:p>
      </dgm:t>
    </dgm:pt>
    <dgm:pt modelId="{1A449F34-C921-431B-A152-5EE202F9C25F}">
      <dgm:prSet phldrT="[文本]" custT="1"/>
      <dgm:spPr/>
      <dgm:t>
        <a:bodyPr/>
        <a:lstStyle/>
        <a:p>
          <a:r>
            <a:rPr lang="zh-CN" altLang="en-US" sz="3200" dirty="0"/>
            <a:t>为什么要学习汇编语言？</a:t>
          </a:r>
        </a:p>
      </dgm:t>
    </dgm:pt>
    <dgm:pt modelId="{3A719245-2B47-41C9-9DD2-38D34EE33B3A}" type="parTrans" cxnId="{C8534939-ACA2-4892-AE56-0B109B8AEBBE}">
      <dgm:prSet/>
      <dgm:spPr/>
      <dgm:t>
        <a:bodyPr/>
        <a:lstStyle/>
        <a:p>
          <a:endParaRPr lang="zh-CN" altLang="en-US" sz="1600"/>
        </a:p>
      </dgm:t>
    </dgm:pt>
    <dgm:pt modelId="{A5368BB8-BFEB-48CC-871D-B84BF80F43EC}" type="sibTrans" cxnId="{C8534939-ACA2-4892-AE56-0B109B8AEBBE}">
      <dgm:prSet/>
      <dgm:spPr/>
      <dgm:t>
        <a:bodyPr/>
        <a:lstStyle/>
        <a:p>
          <a:endParaRPr lang="zh-CN" altLang="en-US" sz="1600"/>
        </a:p>
      </dgm:t>
    </dgm:pt>
    <dgm:pt modelId="{3D8FAAA6-92DB-48FE-A637-96C0FE7EEF7C}">
      <dgm:prSet phldrT="[文本]" custT="1"/>
      <dgm:spPr/>
      <dgm:t>
        <a:bodyPr/>
        <a:lstStyle/>
        <a:p>
          <a:r>
            <a:rPr lang="en-US" altLang="zh-CN" sz="2800" b="1" dirty="0"/>
            <a:t>3</a:t>
          </a:r>
          <a:endParaRPr lang="zh-CN" altLang="en-US" sz="2800" b="1" dirty="0"/>
        </a:p>
      </dgm:t>
    </dgm:pt>
    <dgm:pt modelId="{A380E998-709A-417F-BCF2-38D1228D3614}" type="parTrans" cxnId="{F92EA4AB-2510-4446-9227-893541F82AB3}">
      <dgm:prSet/>
      <dgm:spPr/>
      <dgm:t>
        <a:bodyPr/>
        <a:lstStyle/>
        <a:p>
          <a:endParaRPr lang="zh-CN" altLang="en-US" sz="1600"/>
        </a:p>
      </dgm:t>
    </dgm:pt>
    <dgm:pt modelId="{285CA15D-4FF5-4E9A-986E-34BF33A1C7ED}" type="sibTrans" cxnId="{F92EA4AB-2510-4446-9227-893541F82AB3}">
      <dgm:prSet/>
      <dgm:spPr/>
      <dgm:t>
        <a:bodyPr/>
        <a:lstStyle/>
        <a:p>
          <a:endParaRPr lang="zh-CN" altLang="en-US" sz="1600"/>
        </a:p>
      </dgm:t>
    </dgm:pt>
    <dgm:pt modelId="{FCE199A7-5506-4BE8-A19F-0034CA06E07B}">
      <dgm:prSet phldrT="[文本]" custT="1"/>
      <dgm:spPr/>
      <dgm:t>
        <a:bodyPr/>
        <a:lstStyle/>
        <a:p>
          <a:r>
            <a:rPr lang="zh-CN" altLang="en-US" sz="3200" dirty="0"/>
            <a:t>课程的设置与要求</a:t>
          </a:r>
        </a:p>
      </dgm:t>
    </dgm:pt>
    <dgm:pt modelId="{20B8C7FB-83BE-4824-ACAB-1AF62135A325}" type="parTrans" cxnId="{14C80B5B-1CCB-4143-A556-C2393D0B44D0}">
      <dgm:prSet/>
      <dgm:spPr/>
      <dgm:t>
        <a:bodyPr/>
        <a:lstStyle/>
        <a:p>
          <a:endParaRPr lang="zh-CN" altLang="en-US" sz="1600"/>
        </a:p>
      </dgm:t>
    </dgm:pt>
    <dgm:pt modelId="{EAFC8091-6819-437E-81EE-631178C069F9}" type="sibTrans" cxnId="{14C80B5B-1CCB-4143-A556-C2393D0B44D0}">
      <dgm:prSet/>
      <dgm:spPr/>
      <dgm:t>
        <a:bodyPr/>
        <a:lstStyle/>
        <a:p>
          <a:endParaRPr lang="zh-CN" altLang="en-US" sz="1600"/>
        </a:p>
      </dgm:t>
    </dgm:pt>
    <dgm:pt modelId="{133AFF40-CCC9-4536-AE5E-CEC62B42FD9D}" type="pres">
      <dgm:prSet presAssocID="{8E431FA2-9899-4E9C-A5D6-286EA2463D2F}" presName="linearFlow" presStyleCnt="0">
        <dgm:presLayoutVars>
          <dgm:dir/>
          <dgm:animLvl val="lvl"/>
          <dgm:resizeHandles val="exact"/>
        </dgm:presLayoutVars>
      </dgm:prSet>
      <dgm:spPr/>
    </dgm:pt>
    <dgm:pt modelId="{3073E77D-6912-42C1-A480-4ECE4FCAABAA}" type="pres">
      <dgm:prSet presAssocID="{92C6A46E-87EA-419A-B0CD-CA5FEE82F1C4}" presName="composite" presStyleCnt="0"/>
      <dgm:spPr/>
    </dgm:pt>
    <dgm:pt modelId="{57498A97-FD5D-4A8D-A453-7DF06A00F2DE}" type="pres">
      <dgm:prSet presAssocID="{92C6A46E-87EA-419A-B0CD-CA5FEE82F1C4}" presName="parentText" presStyleLbl="alignNode1" presStyleIdx="0" presStyleCnt="3">
        <dgm:presLayoutVars>
          <dgm:chMax val="1"/>
          <dgm:bulletEnabled val="1"/>
        </dgm:presLayoutVars>
      </dgm:prSet>
      <dgm:spPr/>
    </dgm:pt>
    <dgm:pt modelId="{96A8E502-DC15-4736-A95C-B9AF23248526}" type="pres">
      <dgm:prSet presAssocID="{92C6A46E-87EA-419A-B0CD-CA5FEE82F1C4}" presName="descendantText" presStyleLbl="alignAcc1" presStyleIdx="0" presStyleCnt="3" custLinFactNeighborX="-143" custLinFactNeighborY="1513">
        <dgm:presLayoutVars>
          <dgm:bulletEnabled val="1"/>
        </dgm:presLayoutVars>
      </dgm:prSet>
      <dgm:spPr/>
    </dgm:pt>
    <dgm:pt modelId="{A1DAA413-145B-4B8B-8348-CEEB4CB4EBE4}" type="pres">
      <dgm:prSet presAssocID="{6AE77235-7A9B-4931-AF22-FB40C90AF3D8}" presName="sp" presStyleCnt="0"/>
      <dgm:spPr/>
    </dgm:pt>
    <dgm:pt modelId="{AB1FB9ED-F27E-42A1-8F0B-55B8AD8F65D3}" type="pres">
      <dgm:prSet presAssocID="{4534B297-02DE-429E-905A-910C5CB7955F}" presName="composite" presStyleCnt="0"/>
      <dgm:spPr/>
    </dgm:pt>
    <dgm:pt modelId="{52DE6D34-13DA-4366-A5B8-D370E0E40170}" type="pres">
      <dgm:prSet presAssocID="{4534B297-02DE-429E-905A-910C5CB7955F}" presName="parentText" presStyleLbl="alignNode1" presStyleIdx="1" presStyleCnt="3">
        <dgm:presLayoutVars>
          <dgm:chMax val="1"/>
          <dgm:bulletEnabled val="1"/>
        </dgm:presLayoutVars>
      </dgm:prSet>
      <dgm:spPr/>
    </dgm:pt>
    <dgm:pt modelId="{849455CF-0F06-4D19-A3E6-D6B252B5E1E8}" type="pres">
      <dgm:prSet presAssocID="{4534B297-02DE-429E-905A-910C5CB7955F}" presName="descendantText" presStyleLbl="alignAcc1" presStyleIdx="1" presStyleCnt="3">
        <dgm:presLayoutVars>
          <dgm:bulletEnabled val="1"/>
        </dgm:presLayoutVars>
      </dgm:prSet>
      <dgm:spPr/>
    </dgm:pt>
    <dgm:pt modelId="{B96B03C6-4D64-4B15-AE8A-5E6CD2188B11}" type="pres">
      <dgm:prSet presAssocID="{675A8F39-6F90-4CD8-BFA0-4AC14A33893C}" presName="sp" presStyleCnt="0"/>
      <dgm:spPr/>
    </dgm:pt>
    <dgm:pt modelId="{C071ECDA-C571-4D0D-8C6D-1845D8068ADD}" type="pres">
      <dgm:prSet presAssocID="{3D8FAAA6-92DB-48FE-A637-96C0FE7EEF7C}" presName="composite" presStyleCnt="0"/>
      <dgm:spPr/>
    </dgm:pt>
    <dgm:pt modelId="{35DB451F-0186-4257-8B5D-1CE5885E3223}" type="pres">
      <dgm:prSet presAssocID="{3D8FAAA6-92DB-48FE-A637-96C0FE7EEF7C}" presName="parentText" presStyleLbl="alignNode1" presStyleIdx="2" presStyleCnt="3">
        <dgm:presLayoutVars>
          <dgm:chMax val="1"/>
          <dgm:bulletEnabled val="1"/>
        </dgm:presLayoutVars>
      </dgm:prSet>
      <dgm:spPr/>
    </dgm:pt>
    <dgm:pt modelId="{A68F3F38-E4DC-48B5-B005-495B6FCEA7B8}" type="pres">
      <dgm:prSet presAssocID="{3D8FAAA6-92DB-48FE-A637-96C0FE7EEF7C}" presName="descendantText" presStyleLbl="alignAcc1" presStyleIdx="2" presStyleCnt="3">
        <dgm:presLayoutVars>
          <dgm:bulletEnabled val="1"/>
        </dgm:presLayoutVars>
      </dgm:prSet>
      <dgm:spPr/>
    </dgm:pt>
  </dgm:ptLst>
  <dgm:cxnLst>
    <dgm:cxn modelId="{986A0207-9BA4-4D7B-8127-D5041C15CA2F}" type="presOf" srcId="{4534B297-02DE-429E-905A-910C5CB7955F}" destId="{52DE6D34-13DA-4366-A5B8-D370E0E40170}" srcOrd="0" destOrd="0" presId="urn:microsoft.com/office/officeart/2005/8/layout/chevron2"/>
    <dgm:cxn modelId="{96B1C10B-6794-4FF5-9270-17DB65900504}" type="presOf" srcId="{3D8FAAA6-92DB-48FE-A637-96C0FE7EEF7C}" destId="{35DB451F-0186-4257-8B5D-1CE5885E3223}" srcOrd="0" destOrd="0" presId="urn:microsoft.com/office/officeart/2005/8/layout/chevron2"/>
    <dgm:cxn modelId="{80BBB32C-1ECB-478F-B05A-C1F4BC7DF3B2}" type="presOf" srcId="{1A449F34-C921-431B-A152-5EE202F9C25F}" destId="{849455CF-0F06-4D19-A3E6-D6B252B5E1E8}" srcOrd="0" destOrd="0" presId="urn:microsoft.com/office/officeart/2005/8/layout/chevron2"/>
    <dgm:cxn modelId="{C8534939-ACA2-4892-AE56-0B109B8AEBBE}" srcId="{4534B297-02DE-429E-905A-910C5CB7955F}" destId="{1A449F34-C921-431B-A152-5EE202F9C25F}" srcOrd="0" destOrd="0" parTransId="{3A719245-2B47-41C9-9DD2-38D34EE33B3A}" sibTransId="{A5368BB8-BFEB-48CC-871D-B84BF80F43EC}"/>
    <dgm:cxn modelId="{14C80B5B-1CCB-4143-A556-C2393D0B44D0}" srcId="{3D8FAAA6-92DB-48FE-A637-96C0FE7EEF7C}" destId="{FCE199A7-5506-4BE8-A19F-0034CA06E07B}" srcOrd="0" destOrd="0" parTransId="{20B8C7FB-83BE-4824-ACAB-1AF62135A325}" sibTransId="{EAFC8091-6819-437E-81EE-631178C069F9}"/>
    <dgm:cxn modelId="{2C9A405E-C85A-4DA4-BF2F-C109C171E407}" type="presOf" srcId="{92C6A46E-87EA-419A-B0CD-CA5FEE82F1C4}" destId="{57498A97-FD5D-4A8D-A453-7DF06A00F2DE}" srcOrd="0" destOrd="0" presId="urn:microsoft.com/office/officeart/2005/8/layout/chevron2"/>
    <dgm:cxn modelId="{DD07F561-D676-4957-A794-137292D7F530}" type="presOf" srcId="{8E431FA2-9899-4E9C-A5D6-286EA2463D2F}" destId="{133AFF40-CCC9-4536-AE5E-CEC62B42FD9D}" srcOrd="0" destOrd="0" presId="urn:microsoft.com/office/officeart/2005/8/layout/chevron2"/>
    <dgm:cxn modelId="{F92EA4AB-2510-4446-9227-893541F82AB3}" srcId="{8E431FA2-9899-4E9C-A5D6-286EA2463D2F}" destId="{3D8FAAA6-92DB-48FE-A637-96C0FE7EEF7C}" srcOrd="2" destOrd="0" parTransId="{A380E998-709A-417F-BCF2-38D1228D3614}" sibTransId="{285CA15D-4FF5-4E9A-986E-34BF33A1C7ED}"/>
    <dgm:cxn modelId="{486DD7C8-ED30-4D33-93EF-DA31C5B85389}" srcId="{92C6A46E-87EA-419A-B0CD-CA5FEE82F1C4}" destId="{93891C9A-3990-47B2-944C-B8A3024341D0}" srcOrd="0" destOrd="0" parTransId="{CFB605B9-FE26-4D11-AB01-D0D2D68FC35C}" sibTransId="{9D0DC344-24BE-458D-8A54-083B6D9222FA}"/>
    <dgm:cxn modelId="{EB8009CC-D80F-4640-AA7D-C630F96DF74F}" srcId="{8E431FA2-9899-4E9C-A5D6-286EA2463D2F}" destId="{4534B297-02DE-429E-905A-910C5CB7955F}" srcOrd="1" destOrd="0" parTransId="{E5884BBF-52C9-4EB1-B905-54F2C6113A17}" sibTransId="{675A8F39-6F90-4CD8-BFA0-4AC14A33893C}"/>
    <dgm:cxn modelId="{D53249E4-E01D-4DB0-9565-1B0D6C4DEE30}" srcId="{8E431FA2-9899-4E9C-A5D6-286EA2463D2F}" destId="{92C6A46E-87EA-419A-B0CD-CA5FEE82F1C4}" srcOrd="0" destOrd="0" parTransId="{A750941A-1FA4-4453-83B1-BC4704EB3C88}" sibTransId="{6AE77235-7A9B-4931-AF22-FB40C90AF3D8}"/>
    <dgm:cxn modelId="{49FB2CED-5DCE-4A83-A1B0-61A31C29DBC3}" type="presOf" srcId="{93891C9A-3990-47B2-944C-B8A3024341D0}" destId="{96A8E502-DC15-4736-A95C-B9AF23248526}" srcOrd="0" destOrd="0" presId="urn:microsoft.com/office/officeart/2005/8/layout/chevron2"/>
    <dgm:cxn modelId="{61D914FD-6117-483E-BA4A-4DEF77BDFCB0}" type="presOf" srcId="{FCE199A7-5506-4BE8-A19F-0034CA06E07B}" destId="{A68F3F38-E4DC-48B5-B005-495B6FCEA7B8}" srcOrd="0" destOrd="0" presId="urn:microsoft.com/office/officeart/2005/8/layout/chevron2"/>
    <dgm:cxn modelId="{452A4AC0-C812-4CC1-80AA-6E422099B40A}" type="presParOf" srcId="{133AFF40-CCC9-4536-AE5E-CEC62B42FD9D}" destId="{3073E77D-6912-42C1-A480-4ECE4FCAABAA}" srcOrd="0" destOrd="0" presId="urn:microsoft.com/office/officeart/2005/8/layout/chevron2"/>
    <dgm:cxn modelId="{476EA1C1-47B6-4082-B906-79C3DC89DC20}" type="presParOf" srcId="{3073E77D-6912-42C1-A480-4ECE4FCAABAA}" destId="{57498A97-FD5D-4A8D-A453-7DF06A00F2DE}" srcOrd="0" destOrd="0" presId="urn:microsoft.com/office/officeart/2005/8/layout/chevron2"/>
    <dgm:cxn modelId="{959CFF4C-612C-41D9-A738-BEBC1F3526C2}" type="presParOf" srcId="{3073E77D-6912-42C1-A480-4ECE4FCAABAA}" destId="{96A8E502-DC15-4736-A95C-B9AF23248526}" srcOrd="1" destOrd="0" presId="urn:microsoft.com/office/officeart/2005/8/layout/chevron2"/>
    <dgm:cxn modelId="{54A5E939-F889-4D2C-B89C-EE5EF1EC47F0}" type="presParOf" srcId="{133AFF40-CCC9-4536-AE5E-CEC62B42FD9D}" destId="{A1DAA413-145B-4B8B-8348-CEEB4CB4EBE4}" srcOrd="1" destOrd="0" presId="urn:microsoft.com/office/officeart/2005/8/layout/chevron2"/>
    <dgm:cxn modelId="{EA0675D6-5257-481A-9D4C-320A5E242E46}" type="presParOf" srcId="{133AFF40-CCC9-4536-AE5E-CEC62B42FD9D}" destId="{AB1FB9ED-F27E-42A1-8F0B-55B8AD8F65D3}" srcOrd="2" destOrd="0" presId="urn:microsoft.com/office/officeart/2005/8/layout/chevron2"/>
    <dgm:cxn modelId="{16D21899-AC39-4927-9A41-2FFD02865D33}" type="presParOf" srcId="{AB1FB9ED-F27E-42A1-8F0B-55B8AD8F65D3}" destId="{52DE6D34-13DA-4366-A5B8-D370E0E40170}" srcOrd="0" destOrd="0" presId="urn:microsoft.com/office/officeart/2005/8/layout/chevron2"/>
    <dgm:cxn modelId="{766D182B-814F-4F35-9D0A-917A786E9EBC}" type="presParOf" srcId="{AB1FB9ED-F27E-42A1-8F0B-55B8AD8F65D3}" destId="{849455CF-0F06-4D19-A3E6-D6B252B5E1E8}" srcOrd="1" destOrd="0" presId="urn:microsoft.com/office/officeart/2005/8/layout/chevron2"/>
    <dgm:cxn modelId="{99118F62-D134-447D-9C5D-8352B99029FC}" type="presParOf" srcId="{133AFF40-CCC9-4536-AE5E-CEC62B42FD9D}" destId="{B96B03C6-4D64-4B15-AE8A-5E6CD2188B11}" srcOrd="3" destOrd="0" presId="urn:microsoft.com/office/officeart/2005/8/layout/chevron2"/>
    <dgm:cxn modelId="{973406D5-4234-49FA-9AD9-24B2EAD4CF95}" type="presParOf" srcId="{133AFF40-CCC9-4536-AE5E-CEC62B42FD9D}" destId="{C071ECDA-C571-4D0D-8C6D-1845D8068ADD}" srcOrd="4" destOrd="0" presId="urn:microsoft.com/office/officeart/2005/8/layout/chevron2"/>
    <dgm:cxn modelId="{84567C5A-B1B2-4BE6-B909-C1C4C3242082}" type="presParOf" srcId="{C071ECDA-C571-4D0D-8C6D-1845D8068ADD}" destId="{35DB451F-0186-4257-8B5D-1CE5885E3223}" srcOrd="0" destOrd="0" presId="urn:microsoft.com/office/officeart/2005/8/layout/chevron2"/>
    <dgm:cxn modelId="{A34CCD48-E57D-4202-BC66-65813D6C9A3B}" type="presParOf" srcId="{C071ECDA-C571-4D0D-8C6D-1845D8068ADD}" destId="{A68F3F38-E4DC-48B5-B005-495B6FCEA7B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98A97-FD5D-4A8D-A453-7DF06A00F2DE}">
      <dsp:nvSpPr>
        <dsp:cNvPr id="0" name=""/>
        <dsp:cNvSpPr/>
      </dsp:nvSpPr>
      <dsp:spPr>
        <a:xfrm rot="5400000">
          <a:off x="-222429" y="225592"/>
          <a:ext cx="1482862" cy="103800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CN" sz="2800" b="1" kern="1200" dirty="0"/>
            <a:t>1</a:t>
          </a:r>
          <a:endParaRPr lang="zh-CN" altLang="en-US" sz="2800" b="1" kern="1200" dirty="0"/>
        </a:p>
      </dsp:txBody>
      <dsp:txXfrm rot="-5400000">
        <a:off x="0" y="522165"/>
        <a:ext cx="1038004" cy="444858"/>
      </dsp:txXfrm>
    </dsp:sp>
    <dsp:sp modelId="{96A8E502-DC15-4736-A95C-B9AF23248526}">
      <dsp:nvSpPr>
        <dsp:cNvPr id="0" name=""/>
        <dsp:cNvSpPr/>
      </dsp:nvSpPr>
      <dsp:spPr>
        <a:xfrm rot="5400000">
          <a:off x="3077585" y="-2029059"/>
          <a:ext cx="964367" cy="505799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a:t>什么是汇编语言？</a:t>
          </a:r>
        </a:p>
      </dsp:txBody>
      <dsp:txXfrm rot="-5400000">
        <a:off x="1030772" y="64831"/>
        <a:ext cx="5010918" cy="870213"/>
      </dsp:txXfrm>
    </dsp:sp>
    <dsp:sp modelId="{52DE6D34-13DA-4366-A5B8-D370E0E40170}">
      <dsp:nvSpPr>
        <dsp:cNvPr id="0" name=""/>
        <dsp:cNvSpPr/>
      </dsp:nvSpPr>
      <dsp:spPr>
        <a:xfrm rot="5400000">
          <a:off x="-222429" y="1512997"/>
          <a:ext cx="1482862" cy="103800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CN" sz="2800" b="1" kern="1200" dirty="0"/>
            <a:t>2</a:t>
          </a:r>
          <a:endParaRPr lang="zh-CN" altLang="en-US" sz="2800" b="1" kern="1200" dirty="0"/>
        </a:p>
      </dsp:txBody>
      <dsp:txXfrm rot="-5400000">
        <a:off x="0" y="1809570"/>
        <a:ext cx="1038004" cy="444858"/>
      </dsp:txXfrm>
    </dsp:sp>
    <dsp:sp modelId="{849455CF-0F06-4D19-A3E6-D6B252B5E1E8}">
      <dsp:nvSpPr>
        <dsp:cNvPr id="0" name=""/>
        <dsp:cNvSpPr/>
      </dsp:nvSpPr>
      <dsp:spPr>
        <a:xfrm rot="5400000">
          <a:off x="3085071" y="-756498"/>
          <a:ext cx="963860" cy="505799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a:t>为什么要学习汇编语言？</a:t>
          </a:r>
        </a:p>
      </dsp:txBody>
      <dsp:txXfrm rot="-5400000">
        <a:off x="1038004" y="1337621"/>
        <a:ext cx="5010943" cy="869756"/>
      </dsp:txXfrm>
    </dsp:sp>
    <dsp:sp modelId="{35DB451F-0186-4257-8B5D-1CE5885E3223}">
      <dsp:nvSpPr>
        <dsp:cNvPr id="0" name=""/>
        <dsp:cNvSpPr/>
      </dsp:nvSpPr>
      <dsp:spPr>
        <a:xfrm rot="5400000">
          <a:off x="-222429" y="2800403"/>
          <a:ext cx="1482862" cy="103800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CN" sz="2800" b="1" kern="1200" dirty="0"/>
            <a:t>3</a:t>
          </a:r>
          <a:endParaRPr lang="zh-CN" altLang="en-US" sz="2800" b="1" kern="1200" dirty="0"/>
        </a:p>
      </dsp:txBody>
      <dsp:txXfrm rot="-5400000">
        <a:off x="0" y="3096976"/>
        <a:ext cx="1038004" cy="444858"/>
      </dsp:txXfrm>
    </dsp:sp>
    <dsp:sp modelId="{A68F3F38-E4DC-48B5-B005-495B6FCEA7B8}">
      <dsp:nvSpPr>
        <dsp:cNvPr id="0" name=""/>
        <dsp:cNvSpPr/>
      </dsp:nvSpPr>
      <dsp:spPr>
        <a:xfrm rot="5400000">
          <a:off x="3085071" y="530906"/>
          <a:ext cx="963860" cy="505799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a:t>课程的设置与要求</a:t>
          </a:r>
        </a:p>
      </dsp:txBody>
      <dsp:txXfrm rot="-5400000">
        <a:off x="1038004" y="2625025"/>
        <a:ext cx="5010943" cy="8697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456354-E439-49E2-A77D-0A4DD2F8D270}" type="datetimeFigureOut">
              <a:rPr lang="zh-CN" altLang="en-US" smtClean="0"/>
              <a:pPr/>
              <a:t>2020/2/6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418F5D-B291-45C7-9710-8E8DC204A945}" type="slidenum">
              <a:rPr lang="zh-CN" altLang="en-US" smtClean="0"/>
              <a:pPr/>
              <a:t>‹#›</a:t>
            </a:fld>
            <a:endParaRPr lang="zh-CN" altLang="en-US"/>
          </a:p>
        </p:txBody>
      </p:sp>
    </p:spTree>
    <p:extLst>
      <p:ext uri="{BB962C8B-B14F-4D97-AF65-F5344CB8AC3E}">
        <p14:creationId xmlns:p14="http://schemas.microsoft.com/office/powerpoint/2010/main" val="75379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baike.so.com/doc/6894200-7111806.html" TargetMode="External"/><Relationship Id="rId2" Type="http://schemas.openxmlformats.org/officeDocument/2006/relationships/slide" Target="../slides/slide85.xml"/><Relationship Id="rId1" Type="http://schemas.openxmlformats.org/officeDocument/2006/relationships/notesMaster" Target="../notesMasters/notesMaster1.xml"/><Relationship Id="rId5" Type="http://schemas.openxmlformats.org/officeDocument/2006/relationships/hyperlink" Target="https://baike.so.com/doc/1640137-1733703.html" TargetMode="External"/><Relationship Id="rId4" Type="http://schemas.openxmlformats.org/officeDocument/2006/relationships/hyperlink" Target="https://baike.so.com/doc/6578636-6792402.html"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Assembly</a:t>
            </a:r>
            <a:r>
              <a:rPr lang="en-US" altLang="zh-CN" baseline="0" dirty="0"/>
              <a:t> Language</a:t>
            </a:r>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2</a:t>
            </a:fld>
            <a:endParaRPr lang="zh-CN" altLang="en-US"/>
          </a:p>
        </p:txBody>
      </p:sp>
    </p:spTree>
    <p:extLst>
      <p:ext uri="{BB962C8B-B14F-4D97-AF65-F5344CB8AC3E}">
        <p14:creationId xmlns:p14="http://schemas.microsoft.com/office/powerpoint/2010/main" val="3938090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13</a:t>
            </a:fld>
            <a:endParaRPr lang="zh-CN" altLang="en-US"/>
          </a:p>
        </p:txBody>
      </p:sp>
    </p:spTree>
    <p:extLst>
      <p:ext uri="{BB962C8B-B14F-4D97-AF65-F5344CB8AC3E}">
        <p14:creationId xmlns:p14="http://schemas.microsoft.com/office/powerpoint/2010/main" val="2105493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14</a:t>
            </a:fld>
            <a:endParaRPr lang="zh-CN" altLang="en-US"/>
          </a:p>
        </p:txBody>
      </p:sp>
    </p:spTree>
    <p:extLst>
      <p:ext uri="{BB962C8B-B14F-4D97-AF65-F5344CB8AC3E}">
        <p14:creationId xmlns:p14="http://schemas.microsoft.com/office/powerpoint/2010/main" val="1417785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汇编语言与机器语言一一对应的关系</a:t>
            </a:r>
            <a:r>
              <a:rPr lang="en-US" altLang="zh-CN" dirty="0"/>
              <a:t>one</a:t>
            </a:r>
            <a:r>
              <a:rPr lang="en-US" altLang="zh-CN" baseline="0" dirty="0"/>
              <a:t> to one</a:t>
            </a:r>
          </a:p>
          <a:p>
            <a:r>
              <a:rPr lang="zh-CN" altLang="en-US" baseline="0" dirty="0"/>
              <a:t>不同的微处理器采用不同的体系架构和指令集（机器语言），对应的汇编语言就有所不同。不可移植！</a:t>
            </a:r>
            <a:endParaRPr lang="en-US" altLang="zh-CN" baseline="0" dirty="0"/>
          </a:p>
          <a:p>
            <a:r>
              <a:rPr lang="zh-CN" altLang="en-US" baseline="0" dirty="0"/>
              <a:t>课程以</a:t>
            </a:r>
            <a:r>
              <a:rPr lang="en-US" altLang="zh-CN" baseline="0" dirty="0"/>
              <a:t>8086CPU</a:t>
            </a:r>
            <a:r>
              <a:rPr lang="zh-CN" altLang="en-US" baseline="0" dirty="0"/>
              <a:t>为例来学习：获得底层编程的体验，深刻理解机器运行程序的机理。</a:t>
            </a:r>
            <a:endParaRPr lang="en-US" altLang="zh-CN" baseline="0" dirty="0"/>
          </a:p>
          <a:p>
            <a:endParaRPr lang="en-US" altLang="zh-CN" baseline="0" dirty="0"/>
          </a:p>
          <a:p>
            <a:endParaRPr lang="en-US" altLang="zh-CN" baseline="0" dirty="0"/>
          </a:p>
          <a:p>
            <a:pPr>
              <a:lnSpc>
                <a:spcPct val="150000"/>
              </a:lnSpc>
            </a:pPr>
            <a:r>
              <a:rPr lang="zh-CN" altLang="en-US" dirty="0"/>
              <a:t>汇编语言是低级语言，与机器硬件和指令集密切相关。不可移植！</a:t>
            </a:r>
            <a:endParaRPr lang="en-US" altLang="zh-CN" dirty="0"/>
          </a:p>
          <a:p>
            <a:pPr>
              <a:lnSpc>
                <a:spcPct val="150000"/>
              </a:lnSpc>
            </a:pPr>
            <a:r>
              <a:rPr lang="zh-CN" altLang="en-US" dirty="0"/>
              <a:t>能直接、高效、迅速控制程序实现的细节和计算机硬件。</a:t>
            </a:r>
            <a:r>
              <a:rPr kumimoji="1" lang="zh-CN" altLang="en-US" sz="2400" dirty="0">
                <a:solidFill>
                  <a:srgbClr val="0000FF"/>
                </a:solidFill>
                <a:ea typeface="黑体" pitchFamily="49" charset="-122"/>
              </a:rPr>
              <a:t>底层编程和优化，精确控制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16</a:t>
            </a:fld>
            <a:endParaRPr lang="zh-CN" altLang="en-US"/>
          </a:p>
        </p:txBody>
      </p:sp>
    </p:spTree>
    <p:extLst>
      <p:ext uri="{BB962C8B-B14F-4D97-AF65-F5344CB8AC3E}">
        <p14:creationId xmlns:p14="http://schemas.microsoft.com/office/powerpoint/2010/main" val="160114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ea typeface="黑体" pitchFamily="49" charset="-122"/>
              </a:rPr>
              <a:t>，实际上，</a:t>
            </a:r>
            <a:r>
              <a:rPr lang="zh-CN" altLang="en-US" sz="1200" dirty="0">
                <a:solidFill>
                  <a:srgbClr val="FF0000"/>
                </a:solidFill>
                <a:ea typeface="黑体" pitchFamily="49" charset="-122"/>
              </a:rPr>
              <a:t>中断处理程序、外设驱动程序、系统软件的核心程序、游戏的关键部分</a:t>
            </a:r>
            <a:r>
              <a:rPr lang="zh-CN" altLang="en-US" sz="1200" dirty="0">
                <a:ea typeface="黑体" pitchFamily="49" charset="-122"/>
              </a:rPr>
              <a:t>等高效率高质量的程序往往都是用汇编语言实现的。</a:t>
            </a:r>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17</a:t>
            </a:fld>
            <a:endParaRPr lang="zh-CN" altLang="en-US"/>
          </a:p>
        </p:txBody>
      </p:sp>
    </p:spTree>
    <p:extLst>
      <p:ext uri="{BB962C8B-B14F-4D97-AF65-F5344CB8AC3E}">
        <p14:creationId xmlns:p14="http://schemas.microsoft.com/office/powerpoint/2010/main" val="874250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a:t>汇编语言的应用场合：</a:t>
            </a:r>
            <a:endParaRPr lang="en-US" altLang="zh-CN" baseline="0" dirty="0"/>
          </a:p>
          <a:p>
            <a:r>
              <a:rPr lang="en-US" altLang="zh-CN" baseline="0" dirty="0"/>
              <a:t>   1)</a:t>
            </a:r>
            <a:r>
              <a:rPr lang="zh-CN" altLang="en-US" baseline="0" dirty="0"/>
              <a:t>嵌入式程序（</a:t>
            </a:r>
            <a:r>
              <a:rPr lang="en-US" altLang="zh-CN" baseline="0" dirty="0" err="1"/>
              <a:t>Embeded</a:t>
            </a:r>
            <a:r>
              <a:rPr lang="zh-CN" altLang="en-US" baseline="0" dirty="0"/>
              <a:t>），存放在专用设备中的小容量存储器内的短程序，如：电话，汽车燃油和点火系统，空调控制系统，数据采集仪器，显卡，声卡，硬盘驱动器，打印机等</a:t>
            </a:r>
            <a:endParaRPr lang="en-US" altLang="zh-CN" baseline="0" dirty="0"/>
          </a:p>
          <a:p>
            <a:r>
              <a:rPr lang="en-US" altLang="zh-CN" baseline="0" dirty="0"/>
              <a:t>      </a:t>
            </a:r>
            <a:r>
              <a:rPr lang="zh-CN" altLang="en-US" baseline="0" dirty="0"/>
              <a:t>汇编语言占用内存小，是编写嵌入式程序的理想工具。</a:t>
            </a:r>
            <a:endParaRPr lang="en-US" altLang="zh-CN" baseline="0" dirty="0"/>
          </a:p>
          <a:p>
            <a:r>
              <a:rPr lang="en-US" altLang="zh-CN" baseline="0" dirty="0"/>
              <a:t>  2</a:t>
            </a:r>
            <a:r>
              <a:rPr lang="zh-CN" altLang="en-US" baseline="0" dirty="0"/>
              <a:t>）处理仿真和硬件监考的实时应用程序要求精确定时和响应的场合。</a:t>
            </a:r>
            <a:endParaRPr lang="en-US" altLang="zh-CN" baseline="0" dirty="0"/>
          </a:p>
          <a:p>
            <a:r>
              <a:rPr lang="en-US" altLang="zh-CN" baseline="0" dirty="0"/>
              <a:t>     </a:t>
            </a:r>
            <a:r>
              <a:rPr lang="zh-CN" altLang="en-US" baseline="0" dirty="0"/>
              <a:t>高级语言不会让程序员对编译器生成的机器代码进行精确控制。</a:t>
            </a:r>
            <a:endParaRPr lang="en-US" altLang="zh-CN" baseline="0" dirty="0"/>
          </a:p>
          <a:p>
            <a:r>
              <a:rPr lang="en-US" altLang="zh-CN" baseline="0" dirty="0"/>
              <a:t>  3</a:t>
            </a:r>
            <a:r>
              <a:rPr lang="zh-CN" altLang="en-US" baseline="0" dirty="0"/>
              <a:t>）电脑游戏要求软件在减少代码大小和加快执行速度方面进行高度优化。充分利用硬件特性进行优化，因为汇编语言允许直接访问硬件。</a:t>
            </a:r>
            <a:endParaRPr lang="en-US" altLang="zh-CN" baseline="0" dirty="0"/>
          </a:p>
          <a:p>
            <a:r>
              <a:rPr lang="en-US" altLang="zh-CN" baseline="0" dirty="0"/>
              <a:t>  4</a:t>
            </a:r>
            <a:r>
              <a:rPr lang="zh-CN" altLang="en-US" baseline="0" dirty="0"/>
              <a:t>）设备驱动程序，把通用操作系统指令转换为对硬件细节的具体引用。</a:t>
            </a:r>
            <a:endParaRPr lang="en-US" altLang="zh-CN" baseline="0" dirty="0"/>
          </a:p>
          <a:p>
            <a:r>
              <a:rPr lang="zh-CN" altLang="en-US" baseline="0" dirty="0"/>
              <a:t>但：</a:t>
            </a:r>
            <a:endParaRPr lang="en-US" altLang="zh-CN" baseline="0" dirty="0"/>
          </a:p>
          <a:p>
            <a:r>
              <a:rPr lang="en-US" altLang="zh-CN" baseline="0" dirty="0"/>
              <a:t>  </a:t>
            </a:r>
            <a:r>
              <a:rPr lang="zh-CN" altLang="en-US" baseline="0" dirty="0"/>
              <a:t>很少能看到完全用汇编语言编写的大型应用程序，因为他们需要花费大量的时间进行编写和维护，但是汇编语言可以用于优化应用程序的部分代码来提升速度，或用于访问硬件。</a:t>
            </a:r>
            <a:endParaRPr lang="en-US" altLang="zh-CN" baseline="0" dirty="0"/>
          </a:p>
          <a:p>
            <a:r>
              <a:rPr lang="en-US" altLang="zh-CN" baseline="0" dirty="0"/>
              <a:t>  C</a:t>
            </a:r>
            <a:r>
              <a:rPr lang="zh-CN" altLang="en-US" baseline="0" dirty="0"/>
              <a:t>也可以进行底层编程，但是完全不可移植，大多数</a:t>
            </a:r>
            <a:r>
              <a:rPr lang="en-US" altLang="zh-CN" baseline="0" dirty="0"/>
              <a:t>C/C++</a:t>
            </a:r>
            <a:r>
              <a:rPr lang="zh-CN" altLang="en-US" baseline="0" dirty="0"/>
              <a:t>编译器都允许在其代码中嵌入汇编语言，以提供对硬件细节的访问。</a:t>
            </a:r>
            <a:endParaRPr lang="zh-CN" altLang="en-US" dirty="0"/>
          </a:p>
          <a:p>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18</a:t>
            </a:fld>
            <a:endParaRPr lang="zh-CN" altLang="en-US"/>
          </a:p>
        </p:txBody>
      </p:sp>
    </p:spTree>
    <p:extLst>
      <p:ext uri="{BB962C8B-B14F-4D97-AF65-F5344CB8AC3E}">
        <p14:creationId xmlns:p14="http://schemas.microsoft.com/office/powerpoint/2010/main" val="2575615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21</a:t>
            </a:fld>
            <a:endParaRPr lang="zh-CN" altLang="en-US"/>
          </a:p>
        </p:txBody>
      </p:sp>
    </p:spTree>
    <p:extLst>
      <p:ext uri="{BB962C8B-B14F-4D97-AF65-F5344CB8AC3E}">
        <p14:creationId xmlns:p14="http://schemas.microsoft.com/office/powerpoint/2010/main" val="907551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26</a:t>
            </a:fld>
            <a:endParaRPr lang="zh-CN" altLang="en-US"/>
          </a:p>
        </p:txBody>
      </p:sp>
    </p:spTree>
    <p:extLst>
      <p:ext uri="{BB962C8B-B14F-4D97-AF65-F5344CB8AC3E}">
        <p14:creationId xmlns:p14="http://schemas.microsoft.com/office/powerpoint/2010/main" val="671099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Rectangle 7"/>
          <p:cNvSpPr>
            <a:spLocks noGrp="1" noChangeArrowheads="1"/>
          </p:cNvSpPr>
          <p:nvPr>
            <p:ph type="sldNum" sz="quarter" idx="5"/>
          </p:nvPr>
        </p:nvSpPr>
        <p:spPr>
          <a:noFill/>
        </p:spPr>
        <p:txBody>
          <a:bodyPr/>
          <a:lstStyle>
            <a:lvl1pPr>
              <a:defRPr sz="1200">
                <a:solidFill>
                  <a:schemeClr val="tx1"/>
                </a:solidFill>
                <a:latin typeface="Arial" charset="0"/>
                <a:ea typeface="宋体" pitchFamily="2" charset="-122"/>
              </a:defRPr>
            </a:lvl1pPr>
            <a:lvl2pPr marL="742950" indent="-285750">
              <a:defRPr sz="1200">
                <a:solidFill>
                  <a:schemeClr val="tx1"/>
                </a:solidFill>
                <a:latin typeface="Arial" charset="0"/>
                <a:ea typeface="宋体" pitchFamily="2" charset="-122"/>
              </a:defRPr>
            </a:lvl2pPr>
            <a:lvl3pPr marL="1143000" indent="-228600">
              <a:defRPr sz="1200">
                <a:solidFill>
                  <a:schemeClr val="tx1"/>
                </a:solidFill>
                <a:latin typeface="Arial" charset="0"/>
                <a:ea typeface="宋体" pitchFamily="2" charset="-122"/>
              </a:defRPr>
            </a:lvl3pPr>
            <a:lvl4pPr marL="1600200" indent="-228600">
              <a:defRPr sz="1200">
                <a:solidFill>
                  <a:schemeClr val="tx1"/>
                </a:solidFill>
                <a:latin typeface="Arial" charset="0"/>
                <a:ea typeface="宋体" pitchFamily="2" charset="-122"/>
              </a:defRPr>
            </a:lvl4pPr>
            <a:lvl5pPr marL="2057400" indent="-228600">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fld id="{C2CE8409-BC95-4B2F-959B-321BFC42AB2D}" type="slidenum">
              <a:rPr lang="en-US" altLang="zh-CN" smtClean="0"/>
              <a:pPr/>
              <a:t>28</a:t>
            </a:fld>
            <a:endParaRPr lang="en-US" altLang="zh-CN"/>
          </a:p>
        </p:txBody>
      </p:sp>
      <p:sp>
        <p:nvSpPr>
          <p:cNvPr id="1300483" name="Rectangle 2"/>
          <p:cNvSpPr>
            <a:spLocks noGrp="1" noRot="1" noChangeAspect="1" noChangeArrowheads="1" noTextEdit="1"/>
          </p:cNvSpPr>
          <p:nvPr>
            <p:ph type="sldImg"/>
          </p:nvPr>
        </p:nvSpPr>
        <p:spPr>
          <a:ln/>
        </p:spPr>
      </p:sp>
      <p:sp>
        <p:nvSpPr>
          <p:cNvPr id="1300484"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29</a:t>
            </a:fld>
            <a:endParaRPr lang="zh-CN" altLang="en-US"/>
          </a:p>
        </p:txBody>
      </p:sp>
    </p:spTree>
    <p:extLst>
      <p:ext uri="{BB962C8B-B14F-4D97-AF65-F5344CB8AC3E}">
        <p14:creationId xmlns:p14="http://schemas.microsoft.com/office/powerpoint/2010/main" val="3667772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609600" marR="0" indent="-609600" algn="l" defTabSz="914400" rtl="0" eaLnBrk="1" fontAlgn="auto" latinLnBrk="0" hangingPunct="1">
              <a:lnSpc>
                <a:spcPct val="130000"/>
              </a:lnSpc>
              <a:spcBef>
                <a:spcPct val="20000"/>
              </a:spcBef>
              <a:spcAft>
                <a:spcPts val="0"/>
              </a:spcAft>
              <a:buClrTx/>
              <a:buSzTx/>
              <a:buFontTx/>
              <a:buNone/>
              <a:tabLst/>
              <a:defRPr/>
            </a:pPr>
            <a:r>
              <a:rPr lang="zh-CN" altLang="en-US" dirty="0"/>
              <a:t>每一种</a:t>
            </a:r>
            <a:r>
              <a:rPr lang="en-US" altLang="zh-CN" dirty="0"/>
              <a:t>CPU</a:t>
            </a:r>
            <a:r>
              <a:rPr lang="zh-CN" altLang="en-US" dirty="0"/>
              <a:t>都有自己的汇编指令集。</a:t>
            </a:r>
          </a:p>
          <a:p>
            <a:pPr marL="609600" indent="-609600">
              <a:lnSpc>
                <a:spcPct val="130000"/>
              </a:lnSpc>
              <a:spcBef>
                <a:spcPct val="20000"/>
              </a:spcBef>
            </a:pPr>
            <a:r>
              <a:rPr lang="zh-CN" altLang="en-US" sz="1200" dirty="0">
                <a:latin typeface="黑体" pitchFamily="49" charset="-122"/>
                <a:ea typeface="黑体" pitchFamily="49" charset="-122"/>
              </a:rPr>
              <a:t>不同的计算机，其用途不同，系统结构不同，采用的硬软件</a:t>
            </a:r>
          </a:p>
          <a:p>
            <a:pPr marL="609600" indent="-609600">
              <a:lnSpc>
                <a:spcPct val="130000"/>
              </a:lnSpc>
              <a:spcBef>
                <a:spcPct val="20000"/>
              </a:spcBef>
            </a:pPr>
            <a:r>
              <a:rPr lang="zh-CN" altLang="en-US" sz="1200" dirty="0">
                <a:latin typeface="黑体" pitchFamily="49" charset="-122"/>
                <a:ea typeface="黑体" pitchFamily="49" charset="-122"/>
              </a:rPr>
              <a:t>技术不同，其指令系统的功能也不同，有的强大，有的弱</a:t>
            </a:r>
          </a:p>
          <a:p>
            <a:pPr marL="609600" indent="-609600">
              <a:lnSpc>
                <a:spcPct val="130000"/>
              </a:lnSpc>
              <a:spcBef>
                <a:spcPct val="20000"/>
              </a:spcBef>
            </a:pPr>
            <a:r>
              <a:rPr lang="zh-CN" altLang="en-US" sz="1200" dirty="0">
                <a:latin typeface="黑体" pitchFamily="49" charset="-122"/>
                <a:ea typeface="黑体" pitchFamily="49" charset="-122"/>
              </a:rPr>
              <a:t>小，但其指令不外乎以下几类 </a:t>
            </a:r>
            <a:endParaRPr lang="zh-CN" altLang="en-US" sz="800" dirty="0">
              <a:latin typeface="黑体" pitchFamily="49" charset="-122"/>
              <a:ea typeface="黑体" pitchFamily="49" charset="-122"/>
            </a:endParaRPr>
          </a:p>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33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汇编语言是一种助记符式的语言。低级语言。与机器的硬件（指令集）密切相关。</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3</a:t>
            </a:fld>
            <a:endParaRPr lang="zh-CN" altLang="en-US"/>
          </a:p>
        </p:txBody>
      </p:sp>
    </p:spTree>
    <p:extLst>
      <p:ext uri="{BB962C8B-B14F-4D97-AF65-F5344CB8AC3E}">
        <p14:creationId xmlns:p14="http://schemas.microsoft.com/office/powerpoint/2010/main" val="2525595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34</a:t>
            </a:fld>
            <a:endParaRPr lang="zh-CN" altLang="en-US"/>
          </a:p>
        </p:txBody>
      </p:sp>
    </p:spTree>
    <p:extLst>
      <p:ext uri="{BB962C8B-B14F-4D97-AF65-F5344CB8AC3E}">
        <p14:creationId xmlns:p14="http://schemas.microsoft.com/office/powerpoint/2010/main" val="2447791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ln/>
        </p:spPr>
      </p:sp>
      <p:sp>
        <p:nvSpPr>
          <p:cNvPr id="157699" name="备注占位符 2"/>
          <p:cNvSpPr>
            <a:spLocks noGrp="1"/>
          </p:cNvSpPr>
          <p:nvPr>
            <p:ph type="body" idx="1"/>
          </p:nvPr>
        </p:nvSpPr>
        <p:spPr>
          <a:noFill/>
        </p:spPr>
        <p:txBody>
          <a:bodyPr/>
          <a:lstStyle/>
          <a:p>
            <a:r>
              <a:rPr lang="zh-CN" altLang="en-US" dirty="0">
                <a:solidFill>
                  <a:schemeClr val="accent1"/>
                </a:solidFill>
                <a:latin typeface="微软雅黑" pitchFamily="34" charset="-122"/>
                <a:ea typeface="微软雅黑" pitchFamily="34" charset="-122"/>
              </a:rPr>
              <a:t>在</a:t>
            </a:r>
            <a:r>
              <a:rPr lang="en-US" altLang="zh-CN" dirty="0" err="1">
                <a:solidFill>
                  <a:schemeClr val="accent1"/>
                </a:solidFill>
                <a:latin typeface="微软雅黑" pitchFamily="34" charset="-122"/>
                <a:ea typeface="微软雅黑" pitchFamily="34" charset="-122"/>
              </a:rPr>
              <a:t>system_call</a:t>
            </a:r>
            <a:r>
              <a:rPr lang="zh-CN" altLang="en-US" dirty="0">
                <a:solidFill>
                  <a:schemeClr val="accent1"/>
                </a:solidFill>
                <a:latin typeface="微软雅黑" pitchFamily="34" charset="-122"/>
                <a:ea typeface="微软雅黑" pitchFamily="34" charset="-122"/>
              </a:rPr>
              <a:t>中如何知道要转到</a:t>
            </a:r>
            <a:r>
              <a:rPr lang="en-US" altLang="zh-CN" dirty="0" err="1">
                <a:solidFill>
                  <a:schemeClr val="accent1"/>
                </a:solidFill>
                <a:latin typeface="微软雅黑" pitchFamily="34" charset="-122"/>
                <a:ea typeface="微软雅黑" pitchFamily="34" charset="-122"/>
              </a:rPr>
              <a:t>sys_write</a:t>
            </a:r>
            <a:r>
              <a:rPr lang="zh-CN" altLang="en-US" dirty="0">
                <a:solidFill>
                  <a:schemeClr val="accent1"/>
                </a:solidFill>
                <a:latin typeface="微软雅黑" pitchFamily="34" charset="-122"/>
                <a:ea typeface="微软雅黑" pitchFamily="34" charset="-122"/>
              </a:rPr>
              <a:t>执行呢？</a:t>
            </a:r>
            <a:r>
              <a:rPr lang="zh-CN" altLang="en-US" dirty="0">
                <a:latin typeface="微软雅黑" pitchFamily="34" charset="-122"/>
                <a:ea typeface="微软雅黑" pitchFamily="34" charset="-122"/>
              </a:rPr>
              <a:t>根据系统调用号！</a:t>
            </a:r>
            <a:endParaRPr lang="en-US" altLang="zh-CN" dirty="0">
              <a:latin typeface="微软雅黑" pitchFamily="34" charset="-122"/>
              <a:ea typeface="微软雅黑" pitchFamily="34" charset="-122"/>
            </a:endParaRPr>
          </a:p>
          <a:p>
            <a:pPr>
              <a:lnSpc>
                <a:spcPct val="115000"/>
              </a:lnSpc>
            </a:pPr>
            <a:r>
              <a:rPr lang="zh-CN" altLang="en-US" dirty="0">
                <a:solidFill>
                  <a:schemeClr val="accent2"/>
                </a:solidFill>
                <a:latin typeface="微软雅黑" pitchFamily="34" charset="-122"/>
                <a:ea typeface="微软雅黑" pitchFamily="34" charset="-122"/>
              </a:rPr>
              <a:t>某函数调用了</a:t>
            </a:r>
            <a:r>
              <a:rPr lang="en-US" altLang="zh-CN" dirty="0" err="1">
                <a:solidFill>
                  <a:schemeClr val="accent2"/>
                </a:solidFill>
                <a:latin typeface="微软雅黑" pitchFamily="34" charset="-122"/>
                <a:ea typeface="微软雅黑" pitchFamily="34" charset="-122"/>
              </a:rPr>
              <a:t>printf</a:t>
            </a:r>
            <a:r>
              <a:rPr lang="en-US" altLang="zh-CN" dirty="0">
                <a:solidFill>
                  <a:schemeClr val="accent2"/>
                </a:solidFill>
                <a:latin typeface="微软雅黑" pitchFamily="34" charset="-122"/>
                <a:ea typeface="微软雅黑" pitchFamily="34" charset="-122"/>
              </a:rPr>
              <a:t>()</a:t>
            </a:r>
            <a:r>
              <a:rPr lang="zh-CN" altLang="en-US" dirty="0">
                <a:solidFill>
                  <a:schemeClr val="accent2"/>
                </a:solidFill>
                <a:latin typeface="微软雅黑" pitchFamily="34" charset="-122"/>
                <a:ea typeface="微软雅黑" pitchFamily="34" charset="-122"/>
              </a:rPr>
              <a:t>，执行到调用</a:t>
            </a:r>
            <a:r>
              <a:rPr lang="en-US" altLang="zh-CN" dirty="0" err="1">
                <a:solidFill>
                  <a:schemeClr val="accent2"/>
                </a:solidFill>
                <a:latin typeface="微软雅黑" pitchFamily="34" charset="-122"/>
                <a:ea typeface="微软雅黑" pitchFamily="34" charset="-122"/>
              </a:rPr>
              <a:t>printf</a:t>
            </a:r>
            <a:r>
              <a:rPr lang="en-US" altLang="zh-CN" dirty="0">
                <a:solidFill>
                  <a:schemeClr val="accent2"/>
                </a:solidFill>
                <a:latin typeface="微软雅黑" pitchFamily="34" charset="-122"/>
                <a:ea typeface="微软雅黑" pitchFamily="34" charset="-122"/>
              </a:rPr>
              <a:t>()</a:t>
            </a:r>
            <a:r>
              <a:rPr lang="zh-CN" altLang="en-US" dirty="0">
                <a:solidFill>
                  <a:schemeClr val="accent2"/>
                </a:solidFill>
                <a:latin typeface="微软雅黑" pitchFamily="34" charset="-122"/>
                <a:ea typeface="微软雅黑" pitchFamily="34" charset="-122"/>
              </a:rPr>
              <a:t>语句时，便会转到</a:t>
            </a:r>
            <a:r>
              <a:rPr lang="en-US" altLang="zh-CN" dirty="0">
                <a:solidFill>
                  <a:schemeClr val="accent2"/>
                </a:solidFill>
                <a:latin typeface="微软雅黑" pitchFamily="34" charset="-122"/>
                <a:ea typeface="微软雅黑" pitchFamily="34" charset="-122"/>
              </a:rPr>
              <a:t>C</a:t>
            </a:r>
            <a:r>
              <a:rPr lang="zh-CN" altLang="en-US" dirty="0">
                <a:solidFill>
                  <a:schemeClr val="accent2"/>
                </a:solidFill>
                <a:latin typeface="微软雅黑" pitchFamily="34" charset="-122"/>
                <a:ea typeface="微软雅黑" pitchFamily="34" charset="-122"/>
              </a:rPr>
              <a:t>语言</a:t>
            </a:r>
            <a:r>
              <a:rPr lang="en-US" altLang="zh-CN" dirty="0">
                <a:solidFill>
                  <a:schemeClr val="accent2"/>
                </a:solidFill>
                <a:latin typeface="微软雅黑" pitchFamily="34" charset="-122"/>
                <a:ea typeface="微软雅黑" pitchFamily="34" charset="-122"/>
              </a:rPr>
              <a:t>I/O</a:t>
            </a:r>
            <a:r>
              <a:rPr lang="zh-CN" altLang="en-US" dirty="0">
                <a:solidFill>
                  <a:schemeClr val="accent2"/>
                </a:solidFill>
                <a:latin typeface="微软雅黑" pitchFamily="34" charset="-122"/>
                <a:ea typeface="微软雅黑" pitchFamily="34" charset="-122"/>
              </a:rPr>
              <a:t>标准库函数</a:t>
            </a:r>
            <a:r>
              <a:rPr lang="en-US" altLang="zh-CN" dirty="0" err="1">
                <a:solidFill>
                  <a:schemeClr val="accent2"/>
                </a:solidFill>
                <a:latin typeface="微软雅黑" pitchFamily="34" charset="-122"/>
                <a:ea typeface="微软雅黑" pitchFamily="34" charset="-122"/>
              </a:rPr>
              <a:t>printf</a:t>
            </a:r>
            <a:r>
              <a:rPr lang="en-US" altLang="zh-CN" dirty="0">
                <a:solidFill>
                  <a:schemeClr val="accent2"/>
                </a:solidFill>
                <a:latin typeface="微软雅黑" pitchFamily="34" charset="-122"/>
                <a:ea typeface="微软雅黑" pitchFamily="34" charset="-122"/>
              </a:rPr>
              <a:t>()</a:t>
            </a:r>
            <a:r>
              <a:rPr lang="zh-CN" altLang="en-US" dirty="0">
                <a:solidFill>
                  <a:schemeClr val="accent2"/>
                </a:solidFill>
                <a:latin typeface="微软雅黑" pitchFamily="34" charset="-122"/>
                <a:ea typeface="微软雅黑" pitchFamily="34" charset="-122"/>
              </a:rPr>
              <a:t>去执行；</a:t>
            </a:r>
          </a:p>
          <a:p>
            <a:pPr>
              <a:lnSpc>
                <a:spcPct val="115000"/>
              </a:lnSpc>
            </a:pPr>
            <a:r>
              <a:rPr lang="en-US" altLang="zh-CN" dirty="0" err="1">
                <a:solidFill>
                  <a:schemeClr val="accent2"/>
                </a:solidFill>
                <a:latin typeface="微软雅黑" pitchFamily="34" charset="-122"/>
                <a:ea typeface="微软雅黑" pitchFamily="34" charset="-122"/>
              </a:rPr>
              <a:t>printf</a:t>
            </a:r>
            <a:r>
              <a:rPr lang="en-US" altLang="zh-CN" dirty="0">
                <a:solidFill>
                  <a:schemeClr val="accent2"/>
                </a:solidFill>
                <a:latin typeface="微软雅黑" pitchFamily="34" charset="-122"/>
                <a:ea typeface="微软雅黑" pitchFamily="34" charset="-122"/>
              </a:rPr>
              <a:t>()</a:t>
            </a:r>
            <a:r>
              <a:rPr lang="zh-CN" altLang="en-US" dirty="0">
                <a:solidFill>
                  <a:schemeClr val="accent2"/>
                </a:solidFill>
                <a:latin typeface="微软雅黑" pitchFamily="34" charset="-122"/>
                <a:ea typeface="微软雅黑" pitchFamily="34" charset="-122"/>
              </a:rPr>
              <a:t>通过一系列函数调用，最终会调用函数</a:t>
            </a:r>
            <a:r>
              <a:rPr lang="en-US" altLang="zh-CN" dirty="0">
                <a:solidFill>
                  <a:schemeClr val="accent2"/>
                </a:solidFill>
                <a:latin typeface="微软雅黑" pitchFamily="34" charset="-122"/>
                <a:ea typeface="微软雅黑" pitchFamily="34" charset="-122"/>
              </a:rPr>
              <a:t>write()</a:t>
            </a:r>
            <a:r>
              <a:rPr lang="zh-CN" altLang="en-US" dirty="0">
                <a:solidFill>
                  <a:schemeClr val="accent2"/>
                </a:solidFill>
                <a:latin typeface="微软雅黑" pitchFamily="34" charset="-122"/>
                <a:ea typeface="微软雅黑" pitchFamily="34" charset="-122"/>
              </a:rPr>
              <a:t>；</a:t>
            </a:r>
          </a:p>
          <a:p>
            <a:pPr>
              <a:lnSpc>
                <a:spcPct val="115000"/>
              </a:lnSpc>
            </a:pPr>
            <a:r>
              <a:rPr lang="zh-CN" altLang="en-US" dirty="0">
                <a:solidFill>
                  <a:schemeClr val="accent2"/>
                </a:solidFill>
                <a:latin typeface="微软雅黑" pitchFamily="34" charset="-122"/>
                <a:ea typeface="微软雅黑" pitchFamily="34" charset="-122"/>
              </a:rPr>
              <a:t>调用</a:t>
            </a:r>
            <a:r>
              <a:rPr lang="en-US" altLang="zh-CN" dirty="0">
                <a:solidFill>
                  <a:schemeClr val="accent2"/>
                </a:solidFill>
                <a:latin typeface="微软雅黑" pitchFamily="34" charset="-122"/>
                <a:ea typeface="微软雅黑" pitchFamily="34" charset="-122"/>
              </a:rPr>
              <a:t>write()</a:t>
            </a:r>
            <a:r>
              <a:rPr lang="zh-CN" altLang="en-US" dirty="0">
                <a:solidFill>
                  <a:schemeClr val="accent2"/>
                </a:solidFill>
                <a:latin typeface="微软雅黑" pitchFamily="34" charset="-122"/>
                <a:ea typeface="微软雅黑" pitchFamily="34" charset="-122"/>
              </a:rPr>
              <a:t>时，便会通过一系列步骤在内核空间中找到</a:t>
            </a:r>
            <a:r>
              <a:rPr lang="en-US" altLang="zh-CN" dirty="0">
                <a:solidFill>
                  <a:schemeClr val="accent2"/>
                </a:solidFill>
                <a:latin typeface="微软雅黑" pitchFamily="34" charset="-122"/>
                <a:ea typeface="微软雅黑" pitchFamily="34" charset="-122"/>
              </a:rPr>
              <a:t>write</a:t>
            </a:r>
            <a:r>
              <a:rPr lang="zh-CN" altLang="en-US" dirty="0">
                <a:solidFill>
                  <a:schemeClr val="accent2"/>
                </a:solidFill>
                <a:latin typeface="微软雅黑" pitchFamily="34" charset="-122"/>
                <a:ea typeface="微软雅黑" pitchFamily="34" charset="-122"/>
              </a:rPr>
              <a:t>对应的系统调用服务例程</a:t>
            </a:r>
            <a:r>
              <a:rPr lang="en-US" altLang="zh-CN" dirty="0" err="1">
                <a:solidFill>
                  <a:schemeClr val="accent2"/>
                </a:solidFill>
                <a:latin typeface="微软雅黑" pitchFamily="34" charset="-122"/>
                <a:ea typeface="微软雅黑" pitchFamily="34" charset="-122"/>
              </a:rPr>
              <a:t>sys_write</a:t>
            </a:r>
            <a:r>
              <a:rPr lang="zh-CN" altLang="en-US" dirty="0">
                <a:solidFill>
                  <a:schemeClr val="accent2"/>
                </a:solidFill>
                <a:latin typeface="微软雅黑" pitchFamily="34" charset="-122"/>
                <a:ea typeface="微软雅黑" pitchFamily="34" charset="-122"/>
              </a:rPr>
              <a:t>来执行。 </a:t>
            </a:r>
          </a:p>
          <a:p>
            <a:endParaRPr lang="zh-CN" altLang="en-US" dirty="0">
              <a:latin typeface="微软雅黑" pitchFamily="34" charset="-122"/>
              <a:ea typeface="微软雅黑" pitchFamily="34" charset="-122"/>
            </a:endParaRPr>
          </a:p>
          <a:p>
            <a:endParaRPr lang="zh-CN" altLang="en-US" dirty="0">
              <a:solidFill>
                <a:schemeClr val="accent1"/>
              </a:solidFill>
              <a:latin typeface="微软雅黑" pitchFamily="34" charset="-122"/>
              <a:ea typeface="微软雅黑" pitchFamily="34" charset="-122"/>
            </a:endParaRPr>
          </a:p>
          <a:p>
            <a:endParaRPr lang="zh-CN" altLang="en-US" dirty="0">
              <a:ea typeface="宋体" charset="-122"/>
            </a:endParaRPr>
          </a:p>
        </p:txBody>
      </p:sp>
      <p:sp>
        <p:nvSpPr>
          <p:cNvPr id="157700" name="灯片编号占位符 3"/>
          <p:cNvSpPr>
            <a:spLocks noGrp="1"/>
          </p:cNvSpPr>
          <p:nvPr>
            <p:ph type="sldNum" sz="quarter" idx="5"/>
          </p:nvPr>
        </p:nvSpPr>
        <p:spPr>
          <a:noFill/>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068057F1-BC6E-4FB7-AC4A-9F0273FE7DC2}" type="slidenum">
              <a:rPr lang="en-US" altLang="zh-CN" sz="1200" smtClean="0"/>
              <a:pPr/>
              <a:t>37</a:t>
            </a:fld>
            <a:endParaRPr lang="en-US" altLang="zh-CN"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41</a:t>
            </a:fld>
            <a:endParaRPr lang="zh-CN" altLang="en-US"/>
          </a:p>
        </p:txBody>
      </p:sp>
    </p:spTree>
    <p:extLst>
      <p:ext uri="{BB962C8B-B14F-4D97-AF65-F5344CB8AC3E}">
        <p14:creationId xmlns:p14="http://schemas.microsoft.com/office/powerpoint/2010/main" val="2232389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zh-CN" altLang="en-US" sz="1200" b="1" dirty="0"/>
              <a:t>数据寄存器：包括</a:t>
            </a:r>
            <a:r>
              <a:rPr lang="en-US" altLang="zh-CN" sz="1200" b="1" dirty="0"/>
              <a:t>AX</a:t>
            </a:r>
            <a:r>
              <a:rPr lang="zh-CN" altLang="en-US" sz="1200" b="1" dirty="0"/>
              <a:t>、</a:t>
            </a:r>
            <a:r>
              <a:rPr lang="en-US" altLang="zh-CN" sz="1200" b="1" dirty="0"/>
              <a:t>BX</a:t>
            </a:r>
            <a:r>
              <a:rPr lang="zh-CN" altLang="en-US" sz="1200" b="1" dirty="0"/>
              <a:t>、</a:t>
            </a:r>
            <a:r>
              <a:rPr lang="en-US" altLang="zh-CN" sz="1200" b="1" dirty="0"/>
              <a:t>CX</a:t>
            </a:r>
            <a:r>
              <a:rPr lang="zh-CN" altLang="en-US" sz="1200" b="1" dirty="0"/>
              <a:t>、</a:t>
            </a:r>
            <a:r>
              <a:rPr lang="en-US" altLang="zh-CN" sz="1200" b="1" dirty="0"/>
              <a:t>DX</a:t>
            </a:r>
            <a:r>
              <a:rPr lang="zh-CN" altLang="en-US" sz="1200" b="1" dirty="0"/>
              <a:t>四个</a:t>
            </a:r>
            <a:r>
              <a:rPr lang="en-US" altLang="zh-CN" sz="1200" b="1" dirty="0"/>
              <a:t>16</a:t>
            </a:r>
            <a:r>
              <a:rPr lang="zh-CN" altLang="en-US" sz="1200" b="1" dirty="0"/>
              <a:t>位的通用寄存器。</a:t>
            </a:r>
          </a:p>
          <a:p>
            <a:pPr>
              <a:lnSpc>
                <a:spcPct val="90000"/>
              </a:lnSpc>
            </a:pPr>
            <a:r>
              <a:rPr lang="zh-CN" altLang="en-US" sz="1200" b="1" dirty="0"/>
              <a:t>其中</a:t>
            </a:r>
            <a:r>
              <a:rPr lang="en-US" altLang="zh-CN" sz="1200" b="1" dirty="0"/>
              <a:t>DX</a:t>
            </a:r>
            <a:r>
              <a:rPr lang="zh-CN" altLang="en-US" sz="1200" b="1" dirty="0"/>
              <a:t>存放高字（高</a:t>
            </a:r>
            <a:r>
              <a:rPr lang="en-US" altLang="zh-CN" sz="1200" b="1" dirty="0"/>
              <a:t>16</a:t>
            </a:r>
            <a:r>
              <a:rPr lang="zh-CN" altLang="en-US" sz="1200" b="1" dirty="0"/>
              <a:t>位），</a:t>
            </a:r>
            <a:r>
              <a:rPr lang="en-US" altLang="zh-CN" sz="1200" b="1" dirty="0"/>
              <a:t>AX</a:t>
            </a:r>
            <a:r>
              <a:rPr lang="zh-CN" altLang="en-US" sz="1200" b="1" dirty="0"/>
              <a:t>存放低字（低</a:t>
            </a:r>
            <a:r>
              <a:rPr lang="en-US" altLang="zh-CN" sz="1200" b="1" dirty="0"/>
              <a:t>16</a:t>
            </a:r>
            <a:r>
              <a:rPr lang="zh-CN" altLang="en-US" sz="1200" b="1" dirty="0"/>
              <a:t>位）。数据寄存器中每个寄存器又可以分为</a:t>
            </a:r>
            <a:r>
              <a:rPr lang="en-US" altLang="zh-CN" sz="1200" b="1" dirty="0"/>
              <a:t>2</a:t>
            </a:r>
            <a:r>
              <a:rPr lang="zh-CN" altLang="en-US" sz="1200" b="1" dirty="0"/>
              <a:t>个</a:t>
            </a:r>
            <a:r>
              <a:rPr lang="en-US" altLang="zh-CN" sz="1200" b="1" dirty="0"/>
              <a:t>8</a:t>
            </a:r>
            <a:r>
              <a:rPr lang="zh-CN" altLang="en-US" sz="1200" b="1" dirty="0"/>
              <a:t>位的寄存器。分别为</a:t>
            </a:r>
            <a:r>
              <a:rPr lang="en-US" altLang="zh-CN" sz="1200" b="1" dirty="0"/>
              <a:t>AH</a:t>
            </a:r>
            <a:r>
              <a:rPr lang="zh-CN" altLang="en-US" sz="1200" b="1" dirty="0"/>
              <a:t>、</a:t>
            </a:r>
            <a:r>
              <a:rPr lang="en-US" altLang="zh-CN" sz="1200" b="1" dirty="0"/>
              <a:t>AL</a:t>
            </a:r>
            <a:r>
              <a:rPr lang="zh-CN" altLang="en-US" sz="1200" b="1" dirty="0"/>
              <a:t>，</a:t>
            </a:r>
            <a:r>
              <a:rPr lang="en-US" altLang="zh-CN" sz="1200" b="1" dirty="0"/>
              <a:t>BH</a:t>
            </a:r>
            <a:r>
              <a:rPr lang="zh-CN" altLang="en-US" sz="1200" b="1" dirty="0"/>
              <a:t>、</a:t>
            </a:r>
            <a:r>
              <a:rPr lang="en-US" altLang="zh-CN" sz="1200" b="1" dirty="0"/>
              <a:t>BL</a:t>
            </a:r>
            <a:r>
              <a:rPr lang="zh-CN" altLang="en-US" sz="1200" b="1" dirty="0"/>
              <a:t>，</a:t>
            </a:r>
            <a:r>
              <a:rPr lang="en-US" altLang="zh-CN" sz="1200" b="1" dirty="0"/>
              <a:t>CH</a:t>
            </a:r>
            <a:r>
              <a:rPr lang="zh-CN" altLang="en-US" sz="1200" b="1" dirty="0"/>
              <a:t>、</a:t>
            </a:r>
            <a:r>
              <a:rPr lang="en-US" altLang="zh-CN" sz="1200" b="1" dirty="0"/>
              <a:t>CL</a:t>
            </a:r>
            <a:r>
              <a:rPr lang="zh-CN" altLang="en-US" sz="1200" b="1" dirty="0"/>
              <a:t>，</a:t>
            </a:r>
            <a:r>
              <a:rPr lang="en-US" altLang="zh-CN" sz="1200" b="1" dirty="0"/>
              <a:t>DH</a:t>
            </a:r>
            <a:r>
              <a:rPr lang="zh-CN" altLang="en-US" sz="1200" b="1" dirty="0"/>
              <a:t>、</a:t>
            </a:r>
            <a:r>
              <a:rPr lang="en-US" altLang="zh-CN" sz="1200" b="1" dirty="0"/>
              <a:t>DL</a:t>
            </a:r>
            <a:r>
              <a:rPr lang="zh-CN" altLang="en-US" sz="1200" b="1" dirty="0"/>
              <a:t>。</a:t>
            </a:r>
            <a:r>
              <a:rPr lang="en-US" altLang="zh-CN" sz="1200" b="1" dirty="0"/>
              <a:t>AH</a:t>
            </a:r>
            <a:r>
              <a:rPr lang="zh-CN" altLang="en-US" sz="1200" b="1" dirty="0"/>
              <a:t>为高字节（高</a:t>
            </a:r>
            <a:r>
              <a:rPr lang="en-US" altLang="zh-CN" sz="1200" b="1" dirty="0"/>
              <a:t>8</a:t>
            </a:r>
            <a:r>
              <a:rPr lang="zh-CN" altLang="en-US" sz="1200" b="1" dirty="0"/>
              <a:t>位）寄存器、</a:t>
            </a:r>
            <a:r>
              <a:rPr lang="en-US" altLang="zh-CN" sz="1200" b="1" dirty="0"/>
              <a:t>AL</a:t>
            </a:r>
            <a:r>
              <a:rPr lang="zh-CN" altLang="en-US" sz="1200" b="1" dirty="0"/>
              <a:t>为低字节（低</a:t>
            </a:r>
            <a:r>
              <a:rPr lang="en-US" altLang="zh-CN" sz="1200" b="1" dirty="0"/>
              <a:t>8</a:t>
            </a:r>
            <a:r>
              <a:rPr lang="zh-CN" altLang="en-US" sz="1200" b="1" dirty="0"/>
              <a:t>位）寄存器。</a:t>
            </a:r>
            <a:r>
              <a:rPr lang="zh-CN" altLang="en-US" sz="1200" dirty="0"/>
              <a:t>  </a:t>
            </a:r>
            <a:endParaRPr lang="en-US" altLang="zh-CN" sz="1200" dirty="0"/>
          </a:p>
          <a:p>
            <a:pPr>
              <a:lnSpc>
                <a:spcPct val="90000"/>
              </a:lnSpc>
            </a:pP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43</a:t>
            </a:fld>
            <a:endParaRPr lang="zh-CN" altLang="en-US"/>
          </a:p>
        </p:txBody>
      </p:sp>
    </p:spTree>
    <p:extLst>
      <p:ext uri="{BB962C8B-B14F-4D97-AF65-F5344CB8AC3E}">
        <p14:creationId xmlns:p14="http://schemas.microsoft.com/office/powerpoint/2010/main" val="1547522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50000"/>
              </a:lnSpc>
            </a:pPr>
            <a:r>
              <a:rPr lang="en-US" altLang="zh-CN" sz="2800" dirty="0">
                <a:latin typeface="+mn-ea"/>
              </a:rPr>
              <a:t>8086</a:t>
            </a:r>
            <a:r>
              <a:rPr lang="zh-CN" altLang="en-US" sz="2800" dirty="0">
                <a:latin typeface="+mn-ea"/>
              </a:rPr>
              <a:t>上一代</a:t>
            </a:r>
            <a:r>
              <a:rPr lang="en-US" altLang="zh-CN" sz="2800" dirty="0">
                <a:latin typeface="+mn-ea"/>
              </a:rPr>
              <a:t>CPU</a:t>
            </a:r>
            <a:r>
              <a:rPr lang="zh-CN" altLang="en-US" sz="2800" dirty="0">
                <a:latin typeface="+mn-ea"/>
              </a:rPr>
              <a:t>中的寄存器都是</a:t>
            </a:r>
            <a:r>
              <a:rPr lang="en-US" altLang="zh-CN" sz="2800" dirty="0">
                <a:latin typeface="+mn-ea"/>
              </a:rPr>
              <a:t>8</a:t>
            </a:r>
            <a:r>
              <a:rPr lang="zh-CN" altLang="en-US" sz="2800" dirty="0">
                <a:latin typeface="+mn-ea"/>
              </a:rPr>
              <a:t>位的；</a:t>
            </a:r>
          </a:p>
          <a:p>
            <a:pPr eaLnBrk="1" hangingPunct="1">
              <a:lnSpc>
                <a:spcPct val="150000"/>
              </a:lnSpc>
            </a:pPr>
            <a:r>
              <a:rPr lang="zh-CN" altLang="en-US" sz="2800" dirty="0">
                <a:latin typeface="+mn-ea"/>
              </a:rPr>
              <a:t>为保证兼容性，这四个寄存器都可以分为两个独立的</a:t>
            </a:r>
            <a:r>
              <a:rPr lang="en-US" altLang="zh-CN" sz="2800" dirty="0">
                <a:latin typeface="+mn-ea"/>
              </a:rPr>
              <a:t>8</a:t>
            </a:r>
            <a:r>
              <a:rPr lang="zh-CN" altLang="en-US" sz="2800" dirty="0">
                <a:latin typeface="+mn-ea"/>
              </a:rPr>
              <a:t>位寄存器使用。</a:t>
            </a:r>
          </a:p>
          <a:p>
            <a:pPr lvl="1" eaLnBrk="1" hangingPunct="1">
              <a:lnSpc>
                <a:spcPct val="150000"/>
              </a:lnSpc>
            </a:pPr>
            <a:r>
              <a:rPr lang="en-US" altLang="zh-CN" dirty="0">
                <a:latin typeface="+mn-ea"/>
              </a:rPr>
              <a:t>AX</a:t>
            </a:r>
            <a:r>
              <a:rPr lang="zh-CN" altLang="en-US" dirty="0">
                <a:latin typeface="+mn-ea"/>
              </a:rPr>
              <a:t>可以分为</a:t>
            </a:r>
            <a:r>
              <a:rPr lang="en-US" altLang="zh-CN" dirty="0">
                <a:latin typeface="+mn-ea"/>
              </a:rPr>
              <a:t>AH</a:t>
            </a:r>
            <a:r>
              <a:rPr lang="zh-CN" altLang="en-US" dirty="0">
                <a:latin typeface="+mn-ea"/>
              </a:rPr>
              <a:t>和</a:t>
            </a:r>
            <a:r>
              <a:rPr lang="en-US" altLang="zh-CN" dirty="0">
                <a:latin typeface="+mn-ea"/>
              </a:rPr>
              <a:t>AL</a:t>
            </a:r>
            <a:r>
              <a:rPr lang="zh-CN" altLang="en-US" dirty="0">
                <a:latin typeface="+mn-ea"/>
              </a:rPr>
              <a:t>；</a:t>
            </a:r>
          </a:p>
          <a:p>
            <a:pPr lvl="1" eaLnBrk="1" hangingPunct="1">
              <a:lnSpc>
                <a:spcPct val="150000"/>
              </a:lnSpc>
            </a:pPr>
            <a:r>
              <a:rPr lang="en-US" altLang="zh-CN" dirty="0">
                <a:latin typeface="+mn-ea"/>
              </a:rPr>
              <a:t>BX</a:t>
            </a:r>
            <a:r>
              <a:rPr lang="zh-CN" altLang="en-US" dirty="0">
                <a:latin typeface="+mn-ea"/>
              </a:rPr>
              <a:t>可以分为</a:t>
            </a:r>
            <a:r>
              <a:rPr lang="en-US" altLang="zh-CN" dirty="0">
                <a:latin typeface="+mn-ea"/>
              </a:rPr>
              <a:t>BH</a:t>
            </a:r>
            <a:r>
              <a:rPr lang="zh-CN" altLang="en-US" dirty="0">
                <a:latin typeface="+mn-ea"/>
              </a:rPr>
              <a:t>和</a:t>
            </a:r>
            <a:r>
              <a:rPr lang="en-US" altLang="zh-CN" dirty="0">
                <a:latin typeface="+mn-ea"/>
              </a:rPr>
              <a:t>BL</a:t>
            </a:r>
            <a:r>
              <a:rPr lang="zh-CN" altLang="en-US" dirty="0">
                <a:latin typeface="+mn-ea"/>
              </a:rPr>
              <a:t>；</a:t>
            </a:r>
          </a:p>
          <a:p>
            <a:pPr lvl="1" eaLnBrk="1" hangingPunct="1">
              <a:lnSpc>
                <a:spcPct val="150000"/>
              </a:lnSpc>
            </a:pPr>
            <a:r>
              <a:rPr lang="en-US" altLang="zh-CN" dirty="0">
                <a:latin typeface="+mn-ea"/>
              </a:rPr>
              <a:t>CX</a:t>
            </a:r>
            <a:r>
              <a:rPr lang="zh-CN" altLang="en-US" dirty="0">
                <a:latin typeface="+mn-ea"/>
              </a:rPr>
              <a:t>可以分为</a:t>
            </a:r>
            <a:r>
              <a:rPr lang="en-US" altLang="zh-CN" dirty="0">
                <a:latin typeface="+mn-ea"/>
              </a:rPr>
              <a:t>CH</a:t>
            </a:r>
            <a:r>
              <a:rPr lang="zh-CN" altLang="en-US" dirty="0">
                <a:latin typeface="+mn-ea"/>
              </a:rPr>
              <a:t>和</a:t>
            </a:r>
            <a:r>
              <a:rPr lang="en-US" altLang="zh-CN" dirty="0">
                <a:latin typeface="+mn-ea"/>
              </a:rPr>
              <a:t>CL</a:t>
            </a:r>
            <a:r>
              <a:rPr lang="zh-CN" altLang="en-US" dirty="0">
                <a:latin typeface="+mn-ea"/>
              </a:rPr>
              <a:t>；</a:t>
            </a:r>
          </a:p>
          <a:p>
            <a:pPr lvl="1" eaLnBrk="1" hangingPunct="1">
              <a:lnSpc>
                <a:spcPct val="150000"/>
              </a:lnSpc>
            </a:pPr>
            <a:r>
              <a:rPr lang="en-US" altLang="zh-CN" dirty="0">
                <a:latin typeface="+mn-ea"/>
              </a:rPr>
              <a:t>DX</a:t>
            </a:r>
            <a:r>
              <a:rPr lang="zh-CN" altLang="en-US" dirty="0">
                <a:latin typeface="+mn-ea"/>
              </a:rPr>
              <a:t>可以分为</a:t>
            </a:r>
            <a:r>
              <a:rPr lang="en-US" altLang="zh-CN" dirty="0">
                <a:latin typeface="+mn-ea"/>
              </a:rPr>
              <a:t>DH</a:t>
            </a:r>
            <a:r>
              <a:rPr lang="zh-CN" altLang="en-US" dirty="0">
                <a:latin typeface="+mn-ea"/>
              </a:rPr>
              <a:t>和</a:t>
            </a:r>
            <a:r>
              <a:rPr lang="en-US" altLang="zh-CN" dirty="0">
                <a:latin typeface="+mn-ea"/>
              </a:rPr>
              <a:t>DL</a:t>
            </a:r>
            <a:r>
              <a:rPr lang="zh-CN" altLang="en-US" dirty="0">
                <a:latin typeface="+mn-ea"/>
              </a:rPr>
              <a:t>。</a:t>
            </a:r>
            <a:endParaRPr lang="zh-CN" altLang="en-US" sz="2400" dirty="0">
              <a:latin typeface="+mn-ea"/>
            </a:endParaRPr>
          </a:p>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45</a:t>
            </a:fld>
            <a:endParaRPr lang="zh-CN" altLang="en-US"/>
          </a:p>
        </p:txBody>
      </p:sp>
    </p:spTree>
    <p:extLst>
      <p:ext uri="{BB962C8B-B14F-4D97-AF65-F5344CB8AC3E}">
        <p14:creationId xmlns:p14="http://schemas.microsoft.com/office/powerpoint/2010/main" val="3841583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46</a:t>
            </a:fld>
            <a:endParaRPr lang="zh-CN" altLang="en-US"/>
          </a:p>
        </p:txBody>
      </p:sp>
    </p:spTree>
    <p:extLst>
      <p:ext uri="{BB962C8B-B14F-4D97-AF65-F5344CB8AC3E}">
        <p14:creationId xmlns:p14="http://schemas.microsoft.com/office/powerpoint/2010/main" val="714357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a:t>
            </a:r>
            <a:r>
              <a:rPr lang="en-US" altLang="zh-CN" dirty="0"/>
              <a:t>8086CPU</a:t>
            </a:r>
            <a:r>
              <a:rPr lang="zh-CN" altLang="en-US" dirty="0"/>
              <a:t>要访问内存时，由这</a:t>
            </a:r>
            <a:r>
              <a:rPr lang="en-US" altLang="zh-CN" dirty="0"/>
              <a:t>4</a:t>
            </a:r>
            <a:r>
              <a:rPr lang="zh-CN" altLang="en-US" dirty="0"/>
              <a:t>个段寄存器提供内存单元的段地址。</a:t>
            </a:r>
          </a:p>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49</a:t>
            </a:fld>
            <a:endParaRPr lang="zh-CN" altLang="en-US"/>
          </a:p>
        </p:txBody>
      </p:sp>
    </p:spTree>
    <p:extLst>
      <p:ext uri="{BB962C8B-B14F-4D97-AF65-F5344CB8AC3E}">
        <p14:creationId xmlns:p14="http://schemas.microsoft.com/office/powerpoint/2010/main" val="993425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a:t>CPU </a:t>
            </a:r>
            <a:r>
              <a:rPr lang="zh-CN" altLang="en-US" dirty="0"/>
              <a:t>是计算机的核心部件．它控制整个计算机的运作并进行运算，要想让一个</a:t>
            </a:r>
            <a:r>
              <a:rPr lang="en-US" altLang="zh-CN" dirty="0"/>
              <a:t>CPU </a:t>
            </a:r>
            <a:r>
              <a:rPr lang="zh-CN" altLang="en-US" dirty="0"/>
              <a:t>工作，就必须向它提供指令和数据。</a:t>
            </a:r>
          </a:p>
          <a:p>
            <a:pPr eaLnBrk="1" hangingPunct="1"/>
            <a:r>
              <a:rPr lang="zh-CN" altLang="en-US" dirty="0"/>
              <a:t>指令和数据在存储器中存放，也就是平时所说的内存。</a:t>
            </a:r>
          </a:p>
          <a:p>
            <a:pPr eaLnBrk="1" hangingPunct="1"/>
            <a:r>
              <a:rPr lang="zh-CN" altLang="en-US" dirty="0"/>
              <a:t>指令和数据是应用上的概念。</a:t>
            </a:r>
          </a:p>
          <a:p>
            <a:pPr eaLnBrk="1" hangingPunct="1"/>
            <a:endParaRPr lang="zh-CN" altLang="en-US" dirty="0"/>
          </a:p>
          <a:p>
            <a:pPr eaLnBrk="1" hangingPunct="1"/>
            <a:r>
              <a:rPr lang="zh-CN" altLang="en-US" dirty="0"/>
              <a:t>在内存或磁盘上，指令和数据没有任何区别，都是二进制信息。</a:t>
            </a:r>
          </a:p>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54</a:t>
            </a:fld>
            <a:endParaRPr lang="zh-CN" altLang="en-US"/>
          </a:p>
        </p:txBody>
      </p:sp>
    </p:spTree>
    <p:extLst>
      <p:ext uri="{BB962C8B-B14F-4D97-AF65-F5344CB8AC3E}">
        <p14:creationId xmlns:p14="http://schemas.microsoft.com/office/powerpoint/2010/main" val="16612871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1P=2^50   (Petabyte)</a:t>
            </a:r>
          </a:p>
          <a:p>
            <a:r>
              <a:rPr lang="en-US" altLang="zh-CN" dirty="0"/>
              <a:t>1E=2^60   (Exabyte)</a:t>
            </a:r>
          </a:p>
          <a:p>
            <a:r>
              <a:rPr lang="en-US" altLang="zh-CN" dirty="0"/>
              <a:t>1Z=2^70   (</a:t>
            </a:r>
            <a:r>
              <a:rPr lang="en-US" altLang="zh-CN" dirty="0" err="1"/>
              <a:t>Zettabyte</a:t>
            </a:r>
            <a:r>
              <a:rPr lang="en-US" altLang="zh-CN" dirty="0"/>
              <a:t>)</a:t>
            </a:r>
          </a:p>
          <a:p>
            <a:r>
              <a:rPr lang="en-US" altLang="zh-CN" dirty="0"/>
              <a:t>1Y=2^80   (</a:t>
            </a:r>
            <a:r>
              <a:rPr lang="en-US" altLang="zh-CN" dirty="0" err="1"/>
              <a:t>Yottabyte</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55</a:t>
            </a:fld>
            <a:endParaRPr lang="zh-CN" altLang="en-US"/>
          </a:p>
        </p:txBody>
      </p:sp>
    </p:spTree>
    <p:extLst>
      <p:ext uri="{BB962C8B-B14F-4D97-AF65-F5344CB8AC3E}">
        <p14:creationId xmlns:p14="http://schemas.microsoft.com/office/powerpoint/2010/main" val="3984368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a:t>CPU</a:t>
            </a:r>
            <a:r>
              <a:rPr lang="zh-CN" altLang="en-US" dirty="0"/>
              <a:t>要想进行数据的读写，必须和外部器件（标准的说法是芯片）进行三类信息的交互：</a:t>
            </a:r>
          </a:p>
          <a:p>
            <a:pPr lvl="1" eaLnBrk="1" hangingPunct="1"/>
            <a:r>
              <a:rPr lang="zh-CN" altLang="en-US" dirty="0"/>
              <a:t>存储单元的地址（地址信息）</a:t>
            </a:r>
          </a:p>
          <a:p>
            <a:pPr lvl="1" eaLnBrk="1" hangingPunct="1"/>
            <a:r>
              <a:rPr lang="zh-CN" altLang="en-US" dirty="0"/>
              <a:t>器件的选择，读或写命令（控制信息）</a:t>
            </a:r>
          </a:p>
          <a:p>
            <a:pPr lvl="1" eaLnBrk="1" hangingPunct="1"/>
            <a:r>
              <a:rPr lang="zh-CN" altLang="en-US" dirty="0"/>
              <a:t>读或写的数据（数据信息）</a:t>
            </a:r>
          </a:p>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58</a:t>
            </a:fld>
            <a:endParaRPr lang="zh-CN" altLang="en-US"/>
          </a:p>
        </p:txBody>
      </p:sp>
    </p:spTree>
    <p:extLst>
      <p:ext uri="{BB962C8B-B14F-4D97-AF65-F5344CB8AC3E}">
        <p14:creationId xmlns:p14="http://schemas.microsoft.com/office/powerpoint/2010/main" val="1000789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黑体" pitchFamily="49" charset="-122"/>
                <a:ea typeface="黑体" pitchFamily="49" charset="-122"/>
              </a:rPr>
              <a:t>可以看出，它与人类语言和数学表示很相似，很容易书写和读懂。</a:t>
            </a:r>
            <a:endParaRPr lang="en-US" altLang="zh-CN" sz="1200" dirty="0">
              <a:latin typeface="黑体" pitchFamily="49" charset="-122"/>
              <a:ea typeface="黑体"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黑体" pitchFamily="49" charset="-122"/>
                <a:ea typeface="黑体" pitchFamily="49" charset="-122"/>
              </a:rPr>
              <a:t>可是计算机只能识别机器语言，这个程序在机器中最终的实现代码是什么呢？</a:t>
            </a:r>
          </a:p>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4</a:t>
            </a:fld>
            <a:endParaRPr lang="zh-CN" altLang="en-US"/>
          </a:p>
        </p:txBody>
      </p:sp>
    </p:spTree>
    <p:extLst>
      <p:ext uri="{BB962C8B-B14F-4D97-AF65-F5344CB8AC3E}">
        <p14:creationId xmlns:p14="http://schemas.microsoft.com/office/powerpoint/2010/main" val="11468756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内存地址空间：</a:t>
            </a:r>
          </a:p>
          <a:p>
            <a:r>
              <a:rPr lang="zh-CN" altLang="en-US" dirty="0"/>
              <a:t>最终运行程序的是</a:t>
            </a:r>
            <a:r>
              <a:rPr lang="en-US" altLang="zh-CN" dirty="0"/>
              <a:t>CPU</a:t>
            </a:r>
            <a:r>
              <a:rPr lang="zh-CN" altLang="en-US" dirty="0"/>
              <a:t>，我们用汇编编程的时候，必须要从</a:t>
            </a:r>
            <a:r>
              <a:rPr lang="en-US" altLang="zh-CN" dirty="0"/>
              <a:t>CPU</a:t>
            </a:r>
            <a:r>
              <a:rPr lang="zh-CN" altLang="en-US" dirty="0"/>
              <a:t>角度考虑问题。</a:t>
            </a:r>
          </a:p>
          <a:p>
            <a:r>
              <a:rPr lang="zh-CN" altLang="en-US" dirty="0"/>
              <a:t>对</a:t>
            </a:r>
            <a:r>
              <a:rPr lang="en-US" altLang="zh-CN" dirty="0"/>
              <a:t>CPU</a:t>
            </a:r>
            <a:r>
              <a:rPr lang="zh-CN" altLang="en-US" dirty="0"/>
              <a:t>来讲，系统中的所有存储器中的存储单元都处于一个统一的逻辑存储器中，它的容量受</a:t>
            </a:r>
            <a:r>
              <a:rPr lang="en-US" altLang="zh-CN" dirty="0"/>
              <a:t>CPU</a:t>
            </a:r>
            <a:r>
              <a:rPr lang="zh-CN" altLang="en-US" dirty="0"/>
              <a:t>寻址能力的限制。这个逻辑存储器即是我们所说的内存地址空间。</a:t>
            </a:r>
          </a:p>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63</a:t>
            </a:fld>
            <a:endParaRPr lang="zh-CN" altLang="en-US"/>
          </a:p>
        </p:txBody>
      </p:sp>
    </p:spTree>
    <p:extLst>
      <p:ext uri="{BB962C8B-B14F-4D97-AF65-F5344CB8AC3E}">
        <p14:creationId xmlns:p14="http://schemas.microsoft.com/office/powerpoint/2010/main" val="2995454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简便的计算方法：</a:t>
            </a:r>
          </a:p>
          <a:p>
            <a:r>
              <a:rPr lang="zh-CN" altLang="en-US" dirty="0"/>
              <a:t>因为段基址和偏移量一般用十六进制数表示，物理地址简便的计算方法是在段基址的最低位补以</a:t>
            </a:r>
            <a:r>
              <a:rPr lang="en-US" altLang="zh-CN" dirty="0"/>
              <a:t>0H</a:t>
            </a:r>
            <a:r>
              <a:rPr lang="zh-CN" altLang="en-US" dirty="0"/>
              <a:t>，再加上偏移量。 </a:t>
            </a:r>
          </a:p>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65</a:t>
            </a:fld>
            <a:endParaRPr lang="zh-CN" altLang="en-US"/>
          </a:p>
        </p:txBody>
      </p:sp>
    </p:spTree>
    <p:extLst>
      <p:ext uri="{BB962C8B-B14F-4D97-AF65-F5344CB8AC3E}">
        <p14:creationId xmlns:p14="http://schemas.microsoft.com/office/powerpoint/2010/main" val="22823445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小段首地址的共同的特点是十六进制表示的物理地址的最低位都是</a:t>
            </a:r>
            <a:r>
              <a:rPr lang="en-US" altLang="zh-CN" sz="1200" dirty="0"/>
              <a:t>0</a:t>
            </a:r>
            <a:r>
              <a:rPr lang="zh-CN" altLang="en-US" sz="1200" dirty="0"/>
              <a:t>，如果把</a:t>
            </a:r>
            <a:r>
              <a:rPr lang="en-US" altLang="zh-CN" sz="1200" dirty="0"/>
              <a:t>0</a:t>
            </a:r>
            <a:r>
              <a:rPr lang="zh-CN" altLang="en-US" sz="1200" dirty="0"/>
              <a:t>去掉（二进制的地址去掉</a:t>
            </a:r>
            <a:r>
              <a:rPr lang="en-US" altLang="zh-CN" sz="1200" dirty="0"/>
              <a:t>4</a:t>
            </a:r>
            <a:r>
              <a:rPr lang="zh-CN" altLang="en-US" sz="1200" dirty="0"/>
              <a:t>个</a:t>
            </a:r>
            <a:r>
              <a:rPr lang="en-US" altLang="zh-CN" sz="1200" dirty="0"/>
              <a:t>0</a:t>
            </a:r>
            <a:r>
              <a:rPr lang="zh-CN" altLang="en-US" sz="1200" dirty="0"/>
              <a:t>），就可以用</a:t>
            </a:r>
            <a:r>
              <a:rPr lang="en-US" altLang="zh-CN" sz="1200" dirty="0"/>
              <a:t>16</a:t>
            </a:r>
            <a:r>
              <a:rPr lang="zh-CN" altLang="en-US" sz="1200" dirty="0"/>
              <a:t>位段寄存器保存小段的首地址。</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宋体" pitchFamily="2" charset="-122"/>
              </a:rPr>
              <a:t>规定：存储器分段时，各段的起始地址必须是小段的首地址，即逻辑段必须从任一个小段的首单元开始，而不能从其它的字节单元开始。</a:t>
            </a:r>
            <a:endParaRPr lang="zh-CN" altLang="en-US" b="1" dirty="0"/>
          </a:p>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66</a:t>
            </a:fld>
            <a:endParaRPr lang="zh-CN" altLang="en-US"/>
          </a:p>
        </p:txBody>
      </p:sp>
    </p:spTree>
    <p:extLst>
      <p:ext uri="{BB962C8B-B14F-4D97-AF65-F5344CB8AC3E}">
        <p14:creationId xmlns:p14="http://schemas.microsoft.com/office/powerpoint/2010/main" val="486131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结论：偏移地址</a:t>
            </a:r>
            <a:r>
              <a:rPr lang="en-US" altLang="zh-CN" dirty="0"/>
              <a:t>16</a:t>
            </a:r>
            <a:r>
              <a:rPr lang="zh-CN" altLang="en-US" dirty="0"/>
              <a:t>位，变化范围为</a:t>
            </a:r>
            <a:r>
              <a:rPr lang="en-US" altLang="zh-CN" dirty="0"/>
              <a:t>0~FFFFH</a:t>
            </a:r>
            <a:r>
              <a:rPr lang="zh-CN" altLang="en-US" dirty="0"/>
              <a:t>，仅用偏移地址来寻址最多可寻</a:t>
            </a:r>
            <a:r>
              <a:rPr lang="en-US" altLang="zh-CN" dirty="0"/>
              <a:t>64K</a:t>
            </a:r>
            <a:r>
              <a:rPr lang="zh-CN" altLang="en-US" dirty="0"/>
              <a:t>个内存单元。</a:t>
            </a:r>
          </a:p>
          <a:p>
            <a:r>
              <a:rPr lang="zh-CN" altLang="en-US" dirty="0"/>
              <a:t>比如：给定段地址</a:t>
            </a:r>
            <a:r>
              <a:rPr lang="en-US" altLang="zh-CN" dirty="0"/>
              <a:t>1000H</a:t>
            </a:r>
            <a:r>
              <a:rPr lang="zh-CN" altLang="en-US" dirty="0"/>
              <a:t>，用偏移地址寻址，</a:t>
            </a:r>
            <a:r>
              <a:rPr lang="en-US" altLang="zh-CN" dirty="0"/>
              <a:t>CPU</a:t>
            </a:r>
            <a:r>
              <a:rPr lang="zh-CN" altLang="en-US" dirty="0"/>
              <a:t>的寻址范围为：</a:t>
            </a:r>
            <a:r>
              <a:rPr lang="en-US" altLang="zh-CN" dirty="0"/>
              <a:t>10000H~1FFFFH</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71</a:t>
            </a:fld>
            <a:endParaRPr lang="zh-CN" altLang="en-US"/>
          </a:p>
        </p:txBody>
      </p:sp>
    </p:spTree>
    <p:extLst>
      <p:ext uri="{BB962C8B-B14F-4D97-AF65-F5344CB8AC3E}">
        <p14:creationId xmlns:p14="http://schemas.microsoft.com/office/powerpoint/2010/main" val="4052760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黑体" pitchFamily="49" charset="-122"/>
                <a:ea typeface="黑体" pitchFamily="49" charset="-122"/>
              </a:rPr>
              <a:t>外设是计算机不可缺少的重要组成部分，对外设进行驱动或访问是汇编语言的重要应用领域之一。</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77</a:t>
            </a:fld>
            <a:endParaRPr lang="zh-CN" altLang="en-US"/>
          </a:p>
        </p:txBody>
      </p:sp>
    </p:spTree>
    <p:extLst>
      <p:ext uri="{BB962C8B-B14F-4D97-AF65-F5344CB8AC3E}">
        <p14:creationId xmlns:p14="http://schemas.microsoft.com/office/powerpoint/2010/main" val="38054804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82</a:t>
            </a:fld>
            <a:endParaRPr lang="zh-CN" altLang="en-US"/>
          </a:p>
        </p:txBody>
      </p:sp>
    </p:spTree>
    <p:extLst>
      <p:ext uri="{BB962C8B-B14F-4D97-AF65-F5344CB8AC3E}">
        <p14:creationId xmlns:p14="http://schemas.microsoft.com/office/powerpoint/2010/main" val="1875651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黑体" pitchFamily="49" charset="-122"/>
                <a:ea typeface="黑体" pitchFamily="49" charset="-122"/>
              </a:rPr>
              <a:t>在实模式下，应用程序可以执行任何的</a:t>
            </a:r>
            <a:r>
              <a:rPr lang="en-US" altLang="zh-CN" sz="1200" dirty="0">
                <a:latin typeface="黑体" pitchFamily="49" charset="-122"/>
                <a:ea typeface="黑体" pitchFamily="49" charset="-122"/>
              </a:rPr>
              <a:t>CPU</a:t>
            </a:r>
            <a:r>
              <a:rPr lang="zh-CN" altLang="en-US" sz="1200" dirty="0">
                <a:latin typeface="黑体" pitchFamily="49" charset="-122"/>
                <a:ea typeface="黑体" pitchFamily="49" charset="-122"/>
              </a:rPr>
              <a:t>指令，读写所有的内存，</a:t>
            </a:r>
            <a:r>
              <a:rPr lang="en-US" altLang="zh-CN" sz="1200" dirty="0">
                <a:latin typeface="黑体" pitchFamily="49" charset="-122"/>
                <a:ea typeface="黑体" pitchFamily="49" charset="-122"/>
              </a:rPr>
              <a:t>DOS</a:t>
            </a:r>
            <a:r>
              <a:rPr lang="zh-CN" altLang="en-US" sz="1200" dirty="0">
                <a:latin typeface="黑体" pitchFamily="49" charset="-122"/>
                <a:ea typeface="黑体" pitchFamily="49" charset="-122"/>
              </a:rPr>
              <a:t>操作系统就不能控制应用程序的行为，应用程序可以做任何事情，没有任何限制。</a:t>
            </a:r>
            <a:endParaRPr lang="en-US" altLang="zh-CN" sz="1200" dirty="0">
              <a:latin typeface="黑体" pitchFamily="49" charset="-122"/>
              <a:ea typeface="黑体" pitchFamily="49" charset="-122"/>
            </a:endParaRPr>
          </a:p>
          <a:p>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复位</a:t>
            </a:r>
            <a:r>
              <a:rPr lang="en-US" altLang="zh-CN" sz="1200" b="0" i="0" kern="1200" dirty="0">
                <a:solidFill>
                  <a:schemeClr val="tx1"/>
                </a:solidFill>
                <a:effectLst/>
                <a:latin typeface="+mn-lt"/>
                <a:ea typeface="+mn-ea"/>
                <a:cs typeface="+mn-cs"/>
              </a:rPr>
              <a:t>(reset)</a:t>
            </a:r>
            <a:r>
              <a:rPr lang="zh-CN" altLang="en-US" sz="1200" b="0" i="0" kern="1200" dirty="0">
                <a:solidFill>
                  <a:schemeClr val="tx1"/>
                </a:solidFill>
                <a:effectLst/>
                <a:latin typeface="+mn-lt"/>
                <a:ea typeface="+mn-ea"/>
                <a:cs typeface="+mn-cs"/>
              </a:rPr>
              <a:t>或加电</a:t>
            </a:r>
            <a:r>
              <a:rPr lang="en-US" altLang="zh-CN" sz="1200" b="0" i="0" kern="1200" dirty="0">
                <a:solidFill>
                  <a:schemeClr val="tx1"/>
                </a:solidFill>
                <a:effectLst/>
                <a:latin typeface="+mn-lt"/>
                <a:ea typeface="+mn-ea"/>
                <a:cs typeface="+mn-cs"/>
              </a:rPr>
              <a:t>(power on)</a:t>
            </a:r>
            <a:r>
              <a:rPr lang="zh-CN" altLang="en-US" sz="1200" b="0" i="0" kern="1200" dirty="0">
                <a:solidFill>
                  <a:schemeClr val="tx1"/>
                </a:solidFill>
                <a:effectLst/>
                <a:latin typeface="+mn-lt"/>
                <a:ea typeface="+mn-ea"/>
                <a:cs typeface="+mn-cs"/>
              </a:rPr>
              <a:t>的时候以实模式启动，处理器以实模式工作。在实模式下，内存寻址方式和</a:t>
            </a:r>
            <a:r>
              <a:rPr lang="en-US" altLang="zh-CN" sz="1200" b="0" i="0" kern="1200" dirty="0">
                <a:solidFill>
                  <a:schemeClr val="tx1"/>
                </a:solidFill>
                <a:effectLst/>
                <a:latin typeface="+mn-lt"/>
                <a:ea typeface="+mn-ea"/>
                <a:cs typeface="+mn-cs"/>
              </a:rPr>
              <a:t>8086</a:t>
            </a:r>
            <a:r>
              <a:rPr lang="zh-CN" altLang="en-US" sz="1200" b="0" i="0" kern="1200" dirty="0">
                <a:solidFill>
                  <a:schemeClr val="tx1"/>
                </a:solidFill>
                <a:effectLst/>
                <a:latin typeface="+mn-lt"/>
                <a:ea typeface="+mn-ea"/>
                <a:cs typeface="+mn-cs"/>
              </a:rPr>
              <a:t>相同，由</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位段寄存器的内容乘以</a:t>
            </a:r>
            <a:r>
              <a:rPr lang="en-US" altLang="zh-CN" sz="1200" b="0" i="0" kern="1200" dirty="0">
                <a:solidFill>
                  <a:schemeClr val="tx1"/>
                </a:solidFill>
                <a:effectLst/>
                <a:latin typeface="+mn-lt"/>
                <a:ea typeface="+mn-ea"/>
                <a:cs typeface="+mn-cs"/>
              </a:rPr>
              <a:t>16(10H)</a:t>
            </a:r>
            <a:r>
              <a:rPr lang="zh-CN" altLang="en-US" sz="1200" b="0" i="0" kern="1200" dirty="0">
                <a:solidFill>
                  <a:schemeClr val="tx1"/>
                </a:solidFill>
                <a:effectLst/>
                <a:latin typeface="+mn-lt"/>
                <a:ea typeface="+mn-ea"/>
                <a:cs typeface="+mn-cs"/>
              </a:rPr>
              <a:t>当做段基地址，加上</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位</a:t>
            </a:r>
            <a:r>
              <a:rPr lang="zh-CN" altLang="en-US" sz="1200" b="0" i="0" u="none" strike="noStrike" kern="1200" dirty="0">
                <a:solidFill>
                  <a:schemeClr val="tx1"/>
                </a:solidFill>
                <a:effectLst/>
                <a:latin typeface="+mn-lt"/>
                <a:ea typeface="+mn-ea"/>
                <a:cs typeface="+mn-cs"/>
                <a:hlinkClick r:id="rId3"/>
              </a:rPr>
              <a:t>偏移地址</a:t>
            </a:r>
            <a:r>
              <a:rPr lang="zh-CN" altLang="en-US" sz="1200" b="0" i="0" kern="1200" dirty="0">
                <a:solidFill>
                  <a:schemeClr val="tx1"/>
                </a:solidFill>
                <a:effectLst/>
                <a:latin typeface="+mn-lt"/>
                <a:ea typeface="+mn-ea"/>
                <a:cs typeface="+mn-cs"/>
              </a:rPr>
              <a:t>形成</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位的物理地址，最大寻址空间</a:t>
            </a:r>
            <a:r>
              <a:rPr lang="en-US" altLang="zh-CN" sz="1200" b="0" i="0" kern="1200" dirty="0">
                <a:solidFill>
                  <a:schemeClr val="tx1"/>
                </a:solidFill>
                <a:effectLst/>
                <a:latin typeface="+mn-lt"/>
                <a:ea typeface="+mn-ea"/>
                <a:cs typeface="+mn-cs"/>
              </a:rPr>
              <a:t>1MB</a:t>
            </a:r>
            <a:r>
              <a:rPr lang="zh-CN" altLang="en-US" sz="1200" b="0" i="0" kern="1200" dirty="0">
                <a:solidFill>
                  <a:schemeClr val="tx1"/>
                </a:solidFill>
                <a:effectLst/>
                <a:latin typeface="+mn-lt"/>
                <a:ea typeface="+mn-ea"/>
                <a:cs typeface="+mn-cs"/>
              </a:rPr>
              <a:t>，最大分段</a:t>
            </a:r>
            <a:r>
              <a:rPr lang="en-US" altLang="zh-CN" sz="1200" b="0" i="0" kern="1200" dirty="0">
                <a:solidFill>
                  <a:schemeClr val="tx1"/>
                </a:solidFill>
                <a:effectLst/>
                <a:latin typeface="+mn-lt"/>
                <a:ea typeface="+mn-ea"/>
                <a:cs typeface="+mn-cs"/>
              </a:rPr>
              <a:t>64KB</a:t>
            </a:r>
            <a:r>
              <a:rPr lang="zh-CN" altLang="en-US" sz="1200" b="0" i="0" kern="1200" dirty="0">
                <a:solidFill>
                  <a:schemeClr val="tx1"/>
                </a:solidFill>
                <a:effectLst/>
                <a:latin typeface="+mn-lt"/>
                <a:ea typeface="+mn-ea"/>
                <a:cs typeface="+mn-cs"/>
              </a:rPr>
              <a:t>。可以使用</a:t>
            </a:r>
            <a:r>
              <a:rPr lang="en-US" altLang="zh-CN" sz="1200" b="0" i="0" kern="1200" dirty="0">
                <a:solidFill>
                  <a:schemeClr val="tx1"/>
                </a:solidFill>
                <a:effectLst/>
                <a:latin typeface="+mn-lt"/>
                <a:ea typeface="+mn-ea"/>
                <a:cs typeface="+mn-cs"/>
              </a:rPr>
              <a:t>32</a:t>
            </a:r>
            <a:r>
              <a:rPr lang="zh-CN" altLang="en-US" sz="1200" b="0" i="0" kern="1200" dirty="0">
                <a:solidFill>
                  <a:schemeClr val="tx1"/>
                </a:solidFill>
                <a:effectLst/>
                <a:latin typeface="+mn-lt"/>
                <a:ea typeface="+mn-ea"/>
                <a:cs typeface="+mn-cs"/>
              </a:rPr>
              <a:t>位指令。</a:t>
            </a:r>
            <a:r>
              <a:rPr lang="en-US" altLang="zh-CN" sz="1200" b="0" i="0" kern="1200" dirty="0">
                <a:solidFill>
                  <a:schemeClr val="tx1"/>
                </a:solidFill>
                <a:effectLst/>
                <a:latin typeface="+mn-lt"/>
                <a:ea typeface="+mn-ea"/>
                <a:cs typeface="+mn-cs"/>
              </a:rPr>
              <a:t>32</a:t>
            </a:r>
            <a:r>
              <a:rPr lang="zh-CN" altLang="en-US" sz="1200" b="0" i="0" kern="1200" dirty="0">
                <a:solidFill>
                  <a:schemeClr val="tx1"/>
                </a:solidFill>
                <a:effectLst/>
                <a:latin typeface="+mn-lt"/>
                <a:ea typeface="+mn-ea"/>
                <a:cs typeface="+mn-cs"/>
              </a:rPr>
              <a:t>位的</a:t>
            </a:r>
            <a:r>
              <a:rPr lang="en-US" altLang="zh-CN" sz="1200" b="0" i="0" kern="1200" dirty="0">
                <a:solidFill>
                  <a:schemeClr val="tx1"/>
                </a:solidFill>
                <a:effectLst/>
                <a:latin typeface="+mn-lt"/>
                <a:ea typeface="+mn-ea"/>
                <a:cs typeface="+mn-cs"/>
              </a:rPr>
              <a:t>x86 CPU</a:t>
            </a:r>
            <a:r>
              <a:rPr lang="zh-CN" altLang="en-US" sz="1200" b="0" i="0" kern="1200" dirty="0">
                <a:solidFill>
                  <a:schemeClr val="tx1"/>
                </a:solidFill>
                <a:effectLst/>
                <a:latin typeface="+mn-lt"/>
                <a:ea typeface="+mn-ea"/>
                <a:cs typeface="+mn-cs"/>
              </a:rPr>
              <a:t>用做高速的</a:t>
            </a:r>
            <a:r>
              <a:rPr lang="en-US" altLang="zh-CN" sz="1200" b="0" i="0" kern="1200" dirty="0">
                <a:solidFill>
                  <a:schemeClr val="tx1"/>
                </a:solidFill>
                <a:effectLst/>
                <a:latin typeface="+mn-lt"/>
                <a:ea typeface="+mn-ea"/>
                <a:cs typeface="+mn-cs"/>
              </a:rPr>
              <a:t>8086</a:t>
            </a:r>
            <a:r>
              <a:rPr lang="zh-CN" altLang="en-US" sz="1200" b="0" i="0" kern="1200" dirty="0">
                <a:solidFill>
                  <a:schemeClr val="tx1"/>
                </a:solidFill>
                <a:effectLst/>
                <a:latin typeface="+mn-lt"/>
                <a:ea typeface="+mn-ea"/>
                <a:cs typeface="+mn-cs"/>
              </a:rPr>
              <a:t>。在实模式下，所有的段都是可以读、写和可执行的。不能实现权限分级，也不能访问</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位以上的地址线，</a:t>
            </a:r>
            <a:r>
              <a:rPr lang="zh-CN" altLang="zh-CN" sz="1200" b="1" i="1" kern="1200" dirty="0">
                <a:solidFill>
                  <a:schemeClr val="tx1"/>
                </a:solidFill>
                <a:effectLst/>
                <a:latin typeface="+mn-lt"/>
                <a:ea typeface="+mn-ea"/>
                <a:cs typeface="+mn-cs"/>
              </a:rPr>
              <a:t>实模式下处理器没有硬件级的内存保护概念和多道任务的工作模式</a:t>
            </a:r>
            <a:r>
              <a:rPr lang="zh-CN" altLang="zh-CN" sz="1200" b="0" i="1"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hlinkClick r:id="rId4"/>
              </a:rPr>
              <a:t>保护模式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寻址采用</a:t>
            </a:r>
            <a:r>
              <a:rPr lang="en-US" altLang="zh-CN" sz="1200" b="0" i="0" kern="1200" dirty="0">
                <a:solidFill>
                  <a:schemeClr val="tx1"/>
                </a:solidFill>
                <a:effectLst/>
                <a:latin typeface="+mn-lt"/>
                <a:ea typeface="+mn-ea"/>
                <a:cs typeface="+mn-cs"/>
              </a:rPr>
              <a:t>32</a:t>
            </a:r>
            <a:r>
              <a:rPr lang="zh-CN" altLang="en-US" sz="1200" b="0" i="0" kern="1200" dirty="0">
                <a:solidFill>
                  <a:schemeClr val="tx1"/>
                </a:solidFill>
                <a:effectLst/>
                <a:latin typeface="+mn-lt"/>
                <a:ea typeface="+mn-ea"/>
                <a:cs typeface="+mn-cs"/>
              </a:rPr>
              <a:t>位段和偏移量，最大</a:t>
            </a:r>
            <a:r>
              <a:rPr lang="zh-CN" altLang="en-US" sz="1200" b="0" i="0" u="none" strike="noStrike" kern="1200" dirty="0">
                <a:solidFill>
                  <a:schemeClr val="tx1"/>
                </a:solidFill>
                <a:effectLst/>
                <a:latin typeface="+mn-lt"/>
                <a:ea typeface="+mn-ea"/>
                <a:cs typeface="+mn-cs"/>
                <a:hlinkClick r:id="rId5"/>
              </a:rPr>
              <a:t>寻址空间</a:t>
            </a:r>
            <a:r>
              <a:rPr lang="en-US" altLang="zh-CN" sz="1200" b="0" i="0" kern="1200" dirty="0">
                <a:solidFill>
                  <a:schemeClr val="tx1"/>
                </a:solidFill>
                <a:effectLst/>
                <a:latin typeface="+mn-lt"/>
                <a:ea typeface="+mn-ea"/>
                <a:cs typeface="+mn-cs"/>
              </a:rPr>
              <a:t>4GB</a:t>
            </a:r>
            <a:r>
              <a:rPr lang="zh-CN" altLang="en-US" sz="1200" b="0" i="0" kern="1200" dirty="0">
                <a:solidFill>
                  <a:schemeClr val="tx1"/>
                </a:solidFill>
                <a:effectLst/>
                <a:latin typeface="+mn-lt"/>
                <a:ea typeface="+mn-ea"/>
                <a:cs typeface="+mn-cs"/>
              </a:rPr>
              <a:t>，最大分段</a:t>
            </a:r>
            <a:r>
              <a:rPr lang="en-US" altLang="zh-CN" sz="1200" b="0" i="0" kern="1200" dirty="0">
                <a:solidFill>
                  <a:schemeClr val="tx1"/>
                </a:solidFill>
                <a:effectLst/>
                <a:latin typeface="+mn-lt"/>
                <a:ea typeface="+mn-ea"/>
                <a:cs typeface="+mn-cs"/>
              </a:rPr>
              <a:t>4GB (Pentium Pre</a:t>
            </a:r>
            <a:r>
              <a:rPr lang="zh-CN" altLang="en-US" sz="1200" b="0" i="0" kern="1200" dirty="0">
                <a:solidFill>
                  <a:schemeClr val="tx1"/>
                </a:solidFill>
                <a:effectLst/>
                <a:latin typeface="+mn-lt"/>
                <a:ea typeface="+mn-ea"/>
                <a:cs typeface="+mn-cs"/>
              </a:rPr>
              <a:t>及以后为</a:t>
            </a:r>
            <a:r>
              <a:rPr lang="en-US" altLang="zh-CN" sz="1200" b="0" i="0" kern="1200" dirty="0">
                <a:solidFill>
                  <a:schemeClr val="tx1"/>
                </a:solidFill>
                <a:effectLst/>
                <a:latin typeface="+mn-lt"/>
                <a:ea typeface="+mn-ea"/>
                <a:cs typeface="+mn-cs"/>
              </a:rPr>
              <a:t>64GB)</a:t>
            </a:r>
            <a:r>
              <a:rPr lang="zh-CN" altLang="en-US" sz="1200" b="0" i="0" kern="1200" dirty="0">
                <a:solidFill>
                  <a:schemeClr val="tx1"/>
                </a:solidFill>
                <a:effectLst/>
                <a:latin typeface="+mn-lt"/>
                <a:ea typeface="+mn-ea"/>
                <a:cs typeface="+mn-cs"/>
              </a:rPr>
              <a:t>。在保护模式下</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可以进入虚拟</a:t>
            </a:r>
            <a:r>
              <a:rPr lang="en-US" altLang="zh-CN" sz="1200" b="0" i="0" kern="1200" dirty="0">
                <a:solidFill>
                  <a:schemeClr val="tx1"/>
                </a:solidFill>
                <a:effectLst/>
                <a:latin typeface="+mn-lt"/>
                <a:ea typeface="+mn-ea"/>
                <a:cs typeface="+mn-cs"/>
              </a:rPr>
              <a:t>8086</a:t>
            </a:r>
            <a:r>
              <a:rPr lang="zh-CN" altLang="en-US" sz="1200" b="0" i="0" kern="1200" dirty="0">
                <a:solidFill>
                  <a:schemeClr val="tx1"/>
                </a:solidFill>
                <a:effectLst/>
                <a:latin typeface="+mn-lt"/>
                <a:ea typeface="+mn-ea"/>
                <a:cs typeface="+mn-cs"/>
              </a:rPr>
              <a:t>方式，这是在保护模式下的实模式程序运行环境。扩充的存储器分段管理机制和可选的存储器分页管理机制，不仅为存储器共享和保护提供了硬件支持，而且为实现虚拟存储器提供了硬件支持</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支持多任务，能够快速地进行任务切换</a:t>
            </a:r>
            <a:r>
              <a:rPr lang="en-US" altLang="zh-CN" sz="1200" b="0" i="0" kern="1200" dirty="0">
                <a:solidFill>
                  <a:schemeClr val="tx1"/>
                </a:solidFill>
                <a:effectLst/>
                <a:latin typeface="+mn-lt"/>
                <a:ea typeface="+mn-ea"/>
                <a:cs typeface="+mn-cs"/>
              </a:rPr>
              <a:t>(switch)</a:t>
            </a:r>
            <a:r>
              <a:rPr lang="zh-CN" altLang="en-US" sz="1200" b="0" i="0" kern="1200" dirty="0">
                <a:solidFill>
                  <a:schemeClr val="tx1"/>
                </a:solidFill>
                <a:effectLst/>
                <a:latin typeface="+mn-lt"/>
                <a:ea typeface="+mn-ea"/>
                <a:cs typeface="+mn-cs"/>
              </a:rPr>
              <a:t>和保护任务环境</a:t>
            </a:r>
            <a:r>
              <a:rPr lang="en-US" altLang="zh-CN" sz="1200" b="0" i="0" kern="1200" dirty="0">
                <a:solidFill>
                  <a:schemeClr val="tx1"/>
                </a:solidFill>
                <a:effectLst/>
                <a:latin typeface="+mn-lt"/>
                <a:ea typeface="+mn-ea"/>
                <a:cs typeface="+mn-cs"/>
              </a:rPr>
              <a:t>(context); 4</a:t>
            </a:r>
            <a:r>
              <a:rPr lang="zh-CN" altLang="en-US" sz="1200" b="0" i="0" kern="1200" dirty="0">
                <a:solidFill>
                  <a:schemeClr val="tx1"/>
                </a:solidFill>
                <a:effectLst/>
                <a:latin typeface="+mn-lt"/>
                <a:ea typeface="+mn-ea"/>
                <a:cs typeface="+mn-cs"/>
              </a:rPr>
              <a:t>个特权级和完善的特权检查机制，既能实现资源共享又能保证代码和数据的安全和保密及任务的隔离</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支持虚拟</a:t>
            </a:r>
            <a:r>
              <a:rPr lang="en-US" altLang="zh-CN" sz="1200" b="0" i="0" kern="1200" dirty="0">
                <a:solidFill>
                  <a:schemeClr val="tx1"/>
                </a:solidFill>
                <a:effectLst/>
                <a:latin typeface="+mn-lt"/>
                <a:ea typeface="+mn-ea"/>
                <a:cs typeface="+mn-cs"/>
              </a:rPr>
              <a:t>8086</a:t>
            </a:r>
            <a:r>
              <a:rPr lang="zh-CN" altLang="en-US" sz="1200" b="0" i="0" kern="1200" dirty="0">
                <a:solidFill>
                  <a:schemeClr val="tx1"/>
                </a:solidFill>
                <a:effectLst/>
                <a:latin typeface="+mn-lt"/>
                <a:ea typeface="+mn-ea"/>
                <a:cs typeface="+mn-cs"/>
              </a:rPr>
              <a:t>方式，便于执行</a:t>
            </a:r>
            <a:r>
              <a:rPr lang="en-US" altLang="zh-CN" sz="1200" b="0" i="0" kern="1200" dirty="0">
                <a:solidFill>
                  <a:schemeClr val="tx1"/>
                </a:solidFill>
                <a:effectLst/>
                <a:latin typeface="+mn-lt"/>
                <a:ea typeface="+mn-ea"/>
                <a:cs typeface="+mn-cs"/>
              </a:rPr>
              <a:t>8086</a:t>
            </a:r>
            <a:r>
              <a:rPr lang="zh-CN" altLang="en-US" sz="1200" b="0" i="0" kern="1200" dirty="0">
                <a:solidFill>
                  <a:schemeClr val="tx1"/>
                </a:solidFill>
                <a:effectLst/>
                <a:latin typeface="+mn-lt"/>
                <a:ea typeface="+mn-ea"/>
                <a:cs typeface="+mn-cs"/>
              </a:rPr>
              <a:t>程序。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虚拟实模式下的程序</a:t>
            </a:r>
            <a:r>
              <a:rPr lang="zh-CN" altLang="en-US" sz="1200" b="0" i="0" kern="1200" baseline="0" dirty="0">
                <a:solidFill>
                  <a:schemeClr val="tx1"/>
                </a:solidFill>
                <a:effectLst/>
                <a:latin typeface="+mn-lt"/>
                <a:ea typeface="+mn-ea"/>
                <a:cs typeface="+mn-cs"/>
              </a:rPr>
              <a:t>只能访问</a:t>
            </a:r>
            <a:r>
              <a:rPr lang="en-US" altLang="zh-CN" sz="1200" b="0" i="0" kern="1200" baseline="0" dirty="0">
                <a:solidFill>
                  <a:schemeClr val="tx1"/>
                </a:solidFill>
                <a:effectLst/>
                <a:latin typeface="+mn-lt"/>
                <a:ea typeface="+mn-ea"/>
                <a:cs typeface="+mn-cs"/>
              </a:rPr>
              <a:t>1MB</a:t>
            </a:r>
            <a:r>
              <a:rPr lang="zh-CN" altLang="en-US" sz="1200" b="0" i="0" kern="1200" baseline="0" dirty="0">
                <a:solidFill>
                  <a:schemeClr val="tx1"/>
                </a:solidFill>
                <a:effectLst/>
                <a:latin typeface="+mn-lt"/>
                <a:ea typeface="+mn-ea"/>
                <a:cs typeface="+mn-cs"/>
              </a:rPr>
              <a:t>存储器。</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85</a:t>
            </a:fld>
            <a:endParaRPr lang="zh-CN" altLang="en-US"/>
          </a:p>
        </p:txBody>
      </p:sp>
    </p:spTree>
    <p:extLst>
      <p:ext uri="{BB962C8B-B14F-4D97-AF65-F5344CB8AC3E}">
        <p14:creationId xmlns:p14="http://schemas.microsoft.com/office/powerpoint/2010/main" val="38998928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109</a:t>
            </a:fld>
            <a:endParaRPr lang="zh-CN" altLang="en-US"/>
          </a:p>
        </p:txBody>
      </p:sp>
    </p:spTree>
    <p:extLst>
      <p:ext uri="{BB962C8B-B14F-4D97-AF65-F5344CB8AC3E}">
        <p14:creationId xmlns:p14="http://schemas.microsoft.com/office/powerpoint/2010/main" val="31119008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pitchFamily="2" charset="-122"/>
              </a:defRPr>
            </a:lvl1pPr>
            <a:lvl2pPr marL="742950" indent="-285750" eaLnBrk="0" hangingPunct="0">
              <a:spcBef>
                <a:spcPct val="30000"/>
              </a:spcBef>
              <a:defRPr sz="1200">
                <a:solidFill>
                  <a:schemeClr val="tx1"/>
                </a:solidFill>
                <a:latin typeface="Arial" charset="0"/>
                <a:ea typeface="宋体" pitchFamily="2" charset="-122"/>
              </a:defRPr>
            </a:lvl2pPr>
            <a:lvl3pPr marL="1143000" indent="-228600" eaLnBrk="0" hangingPunct="0">
              <a:spcBef>
                <a:spcPct val="30000"/>
              </a:spcBef>
              <a:defRPr sz="1200">
                <a:solidFill>
                  <a:schemeClr val="tx1"/>
                </a:solidFill>
                <a:latin typeface="Arial" charset="0"/>
                <a:ea typeface="宋体" pitchFamily="2" charset="-122"/>
              </a:defRPr>
            </a:lvl3pPr>
            <a:lvl4pPr marL="1600200" indent="-228600" eaLnBrk="0" hangingPunct="0">
              <a:spcBef>
                <a:spcPct val="30000"/>
              </a:spcBef>
              <a:defRPr sz="1200">
                <a:solidFill>
                  <a:schemeClr val="tx1"/>
                </a:solidFill>
                <a:latin typeface="Arial" charset="0"/>
                <a:ea typeface="宋体" pitchFamily="2" charset="-122"/>
              </a:defRPr>
            </a:lvl4pPr>
            <a:lvl5pPr marL="2057400" indent="-228600"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38A358CC-8C64-4454-9E78-20141FB19DF4}" type="slidenum">
              <a:rPr lang="en-US" altLang="zh-CN" smtClean="0"/>
              <a:pPr eaLnBrk="1" hangingPunct="1">
                <a:spcBef>
                  <a:spcPct val="0"/>
                </a:spcBef>
              </a:pPr>
              <a:t>110</a:t>
            </a:fld>
            <a:endParaRPr lang="en-US" altLang="zh-CN"/>
          </a:p>
        </p:txBody>
      </p:sp>
      <p:sp>
        <p:nvSpPr>
          <p:cNvPr id="1310723" name="Rectangle 2"/>
          <p:cNvSpPr>
            <a:spLocks noGrp="1" noRot="1" noChangeAspect="1" noChangeArrowheads="1" noTextEdit="1"/>
          </p:cNvSpPr>
          <p:nvPr>
            <p:ph type="sldImg"/>
          </p:nvPr>
        </p:nvSpPr>
        <p:spPr>
          <a:ln/>
        </p:spPr>
      </p:sp>
      <p:sp>
        <p:nvSpPr>
          <p:cNvPr id="131072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eaLnBrk="1" hangingPunct="1"/>
            <a:r>
              <a:rPr lang="en-US" altLang="zh-CN" dirty="0"/>
              <a:t>8086CPU</a:t>
            </a:r>
            <a:r>
              <a:rPr lang="zh-CN" altLang="en-US" dirty="0"/>
              <a:t>不支持将数据直接送入段寄存器的操作，</a:t>
            </a:r>
            <a:r>
              <a:rPr lang="en-US" altLang="zh-CN" dirty="0"/>
              <a:t>ds</a:t>
            </a:r>
            <a:r>
              <a:rPr lang="zh-CN" altLang="en-US" dirty="0"/>
              <a:t>是一个段寄存器。</a:t>
            </a:r>
          </a:p>
          <a:p>
            <a:pPr lvl="1" eaLnBrk="1" hangingPunct="1">
              <a:buFont typeface="Wingdings" pitchFamily="2" charset="2"/>
              <a:buNone/>
            </a:pPr>
            <a:r>
              <a:rPr lang="zh-CN" altLang="en-US" dirty="0"/>
              <a:t> （硬件设计的问题）</a:t>
            </a:r>
          </a:p>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114</a:t>
            </a:fld>
            <a:endParaRPr lang="zh-CN" altLang="en-US"/>
          </a:p>
        </p:txBody>
      </p:sp>
    </p:spTree>
    <p:extLst>
      <p:ext uri="{BB962C8B-B14F-4D97-AF65-F5344CB8AC3E}">
        <p14:creationId xmlns:p14="http://schemas.microsoft.com/office/powerpoint/2010/main" val="21871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a:t>
            </a:r>
            <a:r>
              <a:rPr lang="en-US" altLang="zh-CN" dirty="0"/>
              <a:t>0ba7:0000</a:t>
            </a:r>
            <a:r>
              <a:rPr lang="zh-CN" altLang="en-US" dirty="0"/>
              <a:t>处开始输入代码</a:t>
            </a:r>
            <a:endParaRPr lang="en-US" altLang="zh-CN" dirty="0"/>
          </a:p>
          <a:p>
            <a:r>
              <a:rPr lang="en-US" altLang="zh-CN" dirty="0"/>
              <a:t>-e 0ba7:0000</a:t>
            </a:r>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5</a:t>
            </a:fld>
            <a:endParaRPr lang="zh-CN" altLang="en-US"/>
          </a:p>
        </p:txBody>
      </p:sp>
    </p:spTree>
    <p:extLst>
      <p:ext uri="{BB962C8B-B14F-4D97-AF65-F5344CB8AC3E}">
        <p14:creationId xmlns:p14="http://schemas.microsoft.com/office/powerpoint/2010/main" val="34751015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115</a:t>
            </a:fld>
            <a:endParaRPr lang="zh-CN" altLang="en-US"/>
          </a:p>
        </p:txBody>
      </p:sp>
    </p:spTree>
    <p:extLst>
      <p:ext uri="{BB962C8B-B14F-4D97-AF65-F5344CB8AC3E}">
        <p14:creationId xmlns:p14="http://schemas.microsoft.com/office/powerpoint/2010/main" val="17557850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7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pitchFamily="2" charset="-122"/>
              </a:defRPr>
            </a:lvl1pPr>
            <a:lvl2pPr marL="742950" indent="-285750" eaLnBrk="0" hangingPunct="0">
              <a:spcBef>
                <a:spcPct val="30000"/>
              </a:spcBef>
              <a:defRPr sz="1200">
                <a:solidFill>
                  <a:schemeClr val="tx1"/>
                </a:solidFill>
                <a:latin typeface="Arial" charset="0"/>
                <a:ea typeface="宋体" pitchFamily="2" charset="-122"/>
              </a:defRPr>
            </a:lvl2pPr>
            <a:lvl3pPr marL="1143000" indent="-228600" eaLnBrk="0" hangingPunct="0">
              <a:spcBef>
                <a:spcPct val="30000"/>
              </a:spcBef>
              <a:defRPr sz="1200">
                <a:solidFill>
                  <a:schemeClr val="tx1"/>
                </a:solidFill>
                <a:latin typeface="Arial" charset="0"/>
                <a:ea typeface="宋体" pitchFamily="2" charset="-122"/>
              </a:defRPr>
            </a:lvl3pPr>
            <a:lvl4pPr marL="1600200" indent="-228600" eaLnBrk="0" hangingPunct="0">
              <a:spcBef>
                <a:spcPct val="30000"/>
              </a:spcBef>
              <a:defRPr sz="1200">
                <a:solidFill>
                  <a:schemeClr val="tx1"/>
                </a:solidFill>
                <a:latin typeface="Arial" charset="0"/>
                <a:ea typeface="宋体" pitchFamily="2" charset="-122"/>
              </a:defRPr>
            </a:lvl4pPr>
            <a:lvl5pPr marL="2057400" indent="-228600"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C33BA1DF-834A-4A48-A72A-712B19BEA43F}" type="slidenum">
              <a:rPr lang="en-US" altLang="zh-CN" smtClean="0"/>
              <a:pPr eaLnBrk="1" hangingPunct="1">
                <a:spcBef>
                  <a:spcPct val="0"/>
                </a:spcBef>
              </a:pPr>
              <a:t>121</a:t>
            </a:fld>
            <a:endParaRPr lang="en-US" altLang="zh-CN"/>
          </a:p>
        </p:txBody>
      </p:sp>
      <p:sp>
        <p:nvSpPr>
          <p:cNvPr id="1311747" name="Rectangle 2"/>
          <p:cNvSpPr>
            <a:spLocks noGrp="1" noRot="1" noChangeAspect="1" noChangeArrowheads="1" noTextEdit="1"/>
          </p:cNvSpPr>
          <p:nvPr>
            <p:ph type="sldImg"/>
          </p:nvPr>
        </p:nvSpPr>
        <p:spPr>
          <a:ln/>
        </p:spPr>
      </p:sp>
      <p:sp>
        <p:nvSpPr>
          <p:cNvPr id="1311748" name="Rectangle 3"/>
          <p:cNvSpPr>
            <a:spLocks noGrp="1" noChangeArrowheads="1"/>
          </p:cNvSpPr>
          <p:nvPr>
            <p:ph type="body" idx="1"/>
          </p:nvPr>
        </p:nvSpPr>
        <p:spPr>
          <a:noFill/>
        </p:spPr>
        <p:txBody>
          <a:bodyPr/>
          <a:lstStyle/>
          <a:p>
            <a:pPr eaLnBrk="1" hangingPunct="1"/>
            <a:r>
              <a:rPr lang="zh-CN" altLang="en-US"/>
              <a:t>它们可以对段寄存器进行操作吗？比如 “</a:t>
            </a:r>
            <a:r>
              <a:rPr lang="en-US" altLang="zh-CN"/>
              <a:t>add ds,ax”</a:t>
            </a:r>
            <a:r>
              <a:rPr lang="zh-CN" altLang="en-US"/>
              <a:t>。请自行在</a:t>
            </a:r>
            <a:r>
              <a:rPr lang="en-US" altLang="zh-CN"/>
              <a:t>Debug</a:t>
            </a:r>
            <a:r>
              <a:rPr lang="zh-CN" altLang="en-US"/>
              <a:t>中试验。</a:t>
            </a:r>
          </a:p>
          <a:p>
            <a:pPr eaLnBrk="1" hangingPunct="1"/>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122</a:t>
            </a:fld>
            <a:endParaRPr lang="zh-CN" altLang="en-US"/>
          </a:p>
        </p:txBody>
      </p:sp>
    </p:spTree>
    <p:extLst>
      <p:ext uri="{BB962C8B-B14F-4D97-AF65-F5344CB8AC3E}">
        <p14:creationId xmlns:p14="http://schemas.microsoft.com/office/powerpoint/2010/main" val="3937125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用 </a:t>
            </a:r>
            <a:r>
              <a:rPr lang="en-US" altLang="zh-CN" dirty="0"/>
              <a:t>ds </a:t>
            </a:r>
            <a:r>
              <a:rPr lang="zh-CN" altLang="en-US" dirty="0"/>
              <a:t>存放数据段的段地址，再根据需要，用相关指令访问数据段中的具体单元。</a:t>
            </a:r>
          </a:p>
          <a:p>
            <a:endParaRPr lang="zh-CN" altLang="en-US" dirty="0"/>
          </a:p>
        </p:txBody>
      </p:sp>
      <p:sp>
        <p:nvSpPr>
          <p:cNvPr id="4" name="灯片编号占位符 3"/>
          <p:cNvSpPr>
            <a:spLocks noGrp="1"/>
          </p:cNvSpPr>
          <p:nvPr>
            <p:ph type="sldNum" sz="quarter" idx="10"/>
          </p:nvPr>
        </p:nvSpPr>
        <p:spPr/>
        <p:txBody>
          <a:bodyPr/>
          <a:lstStyle/>
          <a:p>
            <a:pPr>
              <a:defRPr/>
            </a:pPr>
            <a:fld id="{B87A577A-EACA-43F7-8BF2-D9DB597296D9}" type="slidenum">
              <a:rPr lang="en-US" altLang="zh-CN" smtClean="0"/>
              <a:pPr>
                <a:defRPr/>
              </a:pPr>
              <a:t>123</a:t>
            </a:fld>
            <a:endParaRPr lang="en-US" altLang="zh-CN"/>
          </a:p>
        </p:txBody>
      </p:sp>
    </p:spTree>
    <p:extLst>
      <p:ext uri="{BB962C8B-B14F-4D97-AF65-F5344CB8AC3E}">
        <p14:creationId xmlns:p14="http://schemas.microsoft.com/office/powerpoint/2010/main" val="30342901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8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pitchFamily="2" charset="-122"/>
              </a:defRPr>
            </a:lvl1pPr>
            <a:lvl2pPr marL="742950" indent="-285750" eaLnBrk="0" hangingPunct="0">
              <a:spcBef>
                <a:spcPct val="30000"/>
              </a:spcBef>
              <a:defRPr sz="1200">
                <a:solidFill>
                  <a:schemeClr val="tx1"/>
                </a:solidFill>
                <a:latin typeface="Arial" charset="0"/>
                <a:ea typeface="宋体" pitchFamily="2" charset="-122"/>
              </a:defRPr>
            </a:lvl2pPr>
            <a:lvl3pPr marL="1143000" indent="-228600" eaLnBrk="0" hangingPunct="0">
              <a:spcBef>
                <a:spcPct val="30000"/>
              </a:spcBef>
              <a:defRPr sz="1200">
                <a:solidFill>
                  <a:schemeClr val="tx1"/>
                </a:solidFill>
                <a:latin typeface="Arial" charset="0"/>
                <a:ea typeface="宋体" pitchFamily="2" charset="-122"/>
              </a:defRPr>
            </a:lvl3pPr>
            <a:lvl4pPr marL="1600200" indent="-228600" eaLnBrk="0" hangingPunct="0">
              <a:spcBef>
                <a:spcPct val="30000"/>
              </a:spcBef>
              <a:defRPr sz="1200">
                <a:solidFill>
                  <a:schemeClr val="tx1"/>
                </a:solidFill>
                <a:latin typeface="Arial" charset="0"/>
                <a:ea typeface="宋体" pitchFamily="2" charset="-122"/>
              </a:defRPr>
            </a:lvl4pPr>
            <a:lvl5pPr marL="2057400" indent="-228600"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DD380EA2-7942-449F-9F41-F5ADE50475C2}" type="slidenum">
              <a:rPr lang="en-US" altLang="zh-CN" smtClean="0"/>
              <a:pPr eaLnBrk="1" hangingPunct="1">
                <a:spcBef>
                  <a:spcPct val="0"/>
                </a:spcBef>
              </a:pPr>
              <a:t>129</a:t>
            </a:fld>
            <a:endParaRPr lang="en-US" altLang="zh-CN"/>
          </a:p>
        </p:txBody>
      </p:sp>
      <p:sp>
        <p:nvSpPr>
          <p:cNvPr id="1314819" name="Rectangle 2"/>
          <p:cNvSpPr>
            <a:spLocks noGrp="1" noRot="1" noChangeAspect="1" noChangeArrowheads="1" noTextEdit="1"/>
          </p:cNvSpPr>
          <p:nvPr>
            <p:ph type="sldImg"/>
          </p:nvPr>
        </p:nvSpPr>
        <p:spPr>
          <a:ln/>
        </p:spPr>
      </p:sp>
      <p:sp>
        <p:nvSpPr>
          <p:cNvPr id="131482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进栈</a:t>
            </a:r>
            <a:r>
              <a:rPr lang="zh-CN" altLang="en-US" baseline="0" dirty="0"/>
              <a:t>时，地址向上（小地址端）增长</a:t>
            </a:r>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132</a:t>
            </a:fld>
            <a:endParaRPr lang="zh-CN" altLang="en-US"/>
          </a:p>
        </p:txBody>
      </p:sp>
    </p:spTree>
    <p:extLst>
      <p:ext uri="{BB962C8B-B14F-4D97-AF65-F5344CB8AC3E}">
        <p14:creationId xmlns:p14="http://schemas.microsoft.com/office/powerpoint/2010/main" val="16710112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eaLnBrk="1" hangingPunct="1"/>
            <a:r>
              <a:rPr lang="zh-CN" altLang="en-US" dirty="0"/>
              <a:t>出栈后，</a:t>
            </a:r>
            <a:r>
              <a:rPr lang="en-US" altLang="zh-CN" dirty="0"/>
              <a:t>SS:SP</a:t>
            </a:r>
            <a:r>
              <a:rPr lang="zh-CN" altLang="en-US" dirty="0"/>
              <a:t>指向新的栈顶 </a:t>
            </a:r>
            <a:r>
              <a:rPr lang="en-US" altLang="zh-CN" dirty="0"/>
              <a:t>1000EH</a:t>
            </a:r>
            <a:r>
              <a:rPr lang="zh-CN" altLang="en-US" dirty="0"/>
              <a:t>，</a:t>
            </a:r>
            <a:r>
              <a:rPr lang="en-US" altLang="zh-CN" dirty="0"/>
              <a:t>pop</a:t>
            </a:r>
            <a:r>
              <a:rPr lang="zh-CN" altLang="en-US" dirty="0"/>
              <a:t>操作前的栈顶元素，</a:t>
            </a:r>
            <a:r>
              <a:rPr lang="en-US" altLang="zh-CN" dirty="0"/>
              <a:t>1000CH </a:t>
            </a:r>
            <a:r>
              <a:rPr lang="zh-CN" altLang="en-US" dirty="0"/>
              <a:t>处的</a:t>
            </a:r>
            <a:r>
              <a:rPr lang="en-US" altLang="zh-CN" dirty="0"/>
              <a:t>2266H </a:t>
            </a:r>
            <a:r>
              <a:rPr lang="zh-CN" altLang="en-US" dirty="0"/>
              <a:t>依然存在 ，但是，它已不在栈中。</a:t>
            </a:r>
          </a:p>
          <a:p>
            <a:pPr lvl="1" eaLnBrk="1" hangingPunct="1"/>
            <a:r>
              <a:rPr lang="zh-CN" altLang="en-US" dirty="0"/>
              <a:t>当再次执行</a:t>
            </a:r>
            <a:r>
              <a:rPr lang="en-US" altLang="zh-CN" dirty="0"/>
              <a:t>push</a:t>
            </a:r>
            <a:r>
              <a:rPr lang="zh-CN" altLang="en-US" dirty="0"/>
              <a:t>等入栈指令后，</a:t>
            </a:r>
            <a:r>
              <a:rPr lang="en-US" altLang="zh-CN" dirty="0"/>
              <a:t>SS:SP</a:t>
            </a:r>
            <a:r>
              <a:rPr lang="zh-CN" altLang="en-US" dirty="0"/>
              <a:t>移至</a:t>
            </a:r>
            <a:r>
              <a:rPr lang="en-US" altLang="zh-CN" dirty="0"/>
              <a:t>1000CH</a:t>
            </a:r>
            <a:r>
              <a:rPr lang="zh-CN" altLang="en-US" dirty="0"/>
              <a:t>，并在里面写入新的数据，它将被覆盖。</a:t>
            </a:r>
          </a:p>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136</a:t>
            </a:fld>
            <a:endParaRPr lang="zh-CN" altLang="en-US"/>
          </a:p>
        </p:txBody>
      </p:sp>
    </p:spTree>
    <p:extLst>
      <p:ext uri="{BB962C8B-B14F-4D97-AF65-F5344CB8AC3E}">
        <p14:creationId xmlns:p14="http://schemas.microsoft.com/office/powerpoint/2010/main" val="6544858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因为我们既然将一段空间安排为栈 ，那么在栈空间之外的空间里很可能存放了具有其他用途的数据、代码等，这些数据、代码可能是我们自己的程序中的，也可能是别的程序中的。</a:t>
            </a:r>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138</a:t>
            </a:fld>
            <a:endParaRPr lang="zh-CN" altLang="en-US"/>
          </a:p>
        </p:txBody>
      </p:sp>
    </p:spTree>
    <p:extLst>
      <p:ext uri="{BB962C8B-B14F-4D97-AF65-F5344CB8AC3E}">
        <p14:creationId xmlns:p14="http://schemas.microsoft.com/office/powerpoint/2010/main" val="16399512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8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pitchFamily="2" charset="-122"/>
              </a:defRPr>
            </a:lvl1pPr>
            <a:lvl2pPr marL="742950" indent="-285750" eaLnBrk="0" hangingPunct="0">
              <a:spcBef>
                <a:spcPct val="30000"/>
              </a:spcBef>
              <a:defRPr sz="1200">
                <a:solidFill>
                  <a:schemeClr val="tx1"/>
                </a:solidFill>
                <a:latin typeface="Arial" charset="0"/>
                <a:ea typeface="宋体" pitchFamily="2" charset="-122"/>
              </a:defRPr>
            </a:lvl2pPr>
            <a:lvl3pPr marL="1143000" indent="-228600" eaLnBrk="0" hangingPunct="0">
              <a:spcBef>
                <a:spcPct val="30000"/>
              </a:spcBef>
              <a:defRPr sz="1200">
                <a:solidFill>
                  <a:schemeClr val="tx1"/>
                </a:solidFill>
                <a:latin typeface="Arial" charset="0"/>
                <a:ea typeface="宋体" pitchFamily="2" charset="-122"/>
              </a:defRPr>
            </a:lvl3pPr>
            <a:lvl4pPr marL="1600200" indent="-228600" eaLnBrk="0" hangingPunct="0">
              <a:spcBef>
                <a:spcPct val="30000"/>
              </a:spcBef>
              <a:defRPr sz="1200">
                <a:solidFill>
                  <a:schemeClr val="tx1"/>
                </a:solidFill>
                <a:latin typeface="Arial" charset="0"/>
                <a:ea typeface="宋体" pitchFamily="2" charset="-122"/>
              </a:defRPr>
            </a:lvl4pPr>
            <a:lvl5pPr marL="2057400" indent="-228600"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8B96F258-AD72-4E93-A55D-109DEBC3BA6E}" type="slidenum">
              <a:rPr lang="en-US" altLang="zh-CN" smtClean="0"/>
              <a:pPr eaLnBrk="1" hangingPunct="1">
                <a:spcBef>
                  <a:spcPct val="0"/>
                </a:spcBef>
              </a:pPr>
              <a:t>140</a:t>
            </a:fld>
            <a:endParaRPr lang="en-US" altLang="zh-CN"/>
          </a:p>
        </p:txBody>
      </p:sp>
      <p:sp>
        <p:nvSpPr>
          <p:cNvPr id="1315843" name="Rectangle 2"/>
          <p:cNvSpPr>
            <a:spLocks noGrp="1" noRot="1" noChangeAspect="1" noChangeArrowheads="1" noTextEdit="1"/>
          </p:cNvSpPr>
          <p:nvPr>
            <p:ph type="sldImg"/>
          </p:nvPr>
        </p:nvSpPr>
        <p:spPr>
          <a:ln/>
        </p:spPr>
      </p:sp>
      <p:sp>
        <p:nvSpPr>
          <p:cNvPr id="1315844" name="Rectangle 3"/>
          <p:cNvSpPr>
            <a:spLocks noGrp="1" noChangeArrowheads="1"/>
          </p:cNvSpPr>
          <p:nvPr>
            <p:ph type="body" idx="1"/>
          </p:nvPr>
        </p:nvSpPr>
        <p:spPr>
          <a:noFill/>
        </p:spPr>
        <p:txBody>
          <a:bodyPr/>
          <a:lstStyle/>
          <a:p>
            <a:pPr eaLnBrk="1" hangingPunct="1"/>
            <a:r>
              <a:rPr lang="zh-CN" altLang="en-US"/>
              <a:t>栈空间当然也是内存空间的一部分，它只是一段可以以一种特殊的方式进行访问的内存空间。</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t>栈顶的变化范围是</a:t>
            </a:r>
            <a:r>
              <a:rPr lang="en-US" altLang="zh-CN" dirty="0"/>
              <a:t>0~FFFFH</a:t>
            </a:r>
            <a:r>
              <a:rPr lang="zh-CN" altLang="en-US" dirty="0"/>
              <a:t>，从栈空时候的</a:t>
            </a:r>
            <a:r>
              <a:rPr lang="en-US" altLang="zh-CN" dirty="0"/>
              <a:t>SP=0</a:t>
            </a:r>
            <a:r>
              <a:rPr lang="zh-CN" altLang="en-US" dirty="0"/>
              <a:t>，一直压栈，直到栈满时</a:t>
            </a:r>
            <a:r>
              <a:rPr lang="en-US" altLang="zh-CN" dirty="0"/>
              <a:t>SP=0</a:t>
            </a:r>
            <a:r>
              <a:rPr lang="zh-CN" altLang="en-US" dirty="0"/>
              <a:t>；如果再次压栈，栈顶将环绕，覆盖了原来栈中的内容。</a:t>
            </a:r>
          </a:p>
          <a:p>
            <a:pPr eaLnBrk="1" hangingPunct="1"/>
            <a:r>
              <a:rPr lang="zh-CN" altLang="en-US" dirty="0"/>
              <a:t>所以一个栈段的容量最大为</a:t>
            </a:r>
            <a:r>
              <a:rPr lang="en-US" altLang="zh-CN" dirty="0"/>
              <a:t>64KB</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148</a:t>
            </a:fld>
            <a:endParaRPr lang="zh-CN" altLang="en-US"/>
          </a:p>
        </p:txBody>
      </p:sp>
    </p:spTree>
    <p:extLst>
      <p:ext uri="{BB962C8B-B14F-4D97-AF65-F5344CB8AC3E}">
        <p14:creationId xmlns:p14="http://schemas.microsoft.com/office/powerpoint/2010/main" val="1821151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黑体" pitchFamily="49" charset="-122"/>
                <a:ea typeface="黑体" pitchFamily="49" charset="-122"/>
              </a:rPr>
              <a:t>例如，123的十六进制数表示为007</a:t>
            </a:r>
            <a:r>
              <a:rPr lang="en-US" altLang="zh-CN" sz="1200" dirty="0">
                <a:latin typeface="黑体" pitchFamily="49" charset="-122"/>
                <a:ea typeface="黑体" pitchFamily="49" charset="-122"/>
              </a:rPr>
              <a:t>b，</a:t>
            </a:r>
            <a:r>
              <a:rPr lang="zh-CN" altLang="en-US" sz="1200" dirty="0">
                <a:latin typeface="黑体" pitchFamily="49" charset="-122"/>
                <a:ea typeface="黑体" pitchFamily="49" charset="-122"/>
              </a:rPr>
              <a:t>若在内存中占用一个字，其存放顺序为7</a:t>
            </a:r>
            <a:r>
              <a:rPr lang="en-US" altLang="zh-CN" sz="1200" dirty="0">
                <a:latin typeface="黑体" pitchFamily="49" charset="-122"/>
                <a:ea typeface="黑体" pitchFamily="49" charset="-122"/>
              </a:rPr>
              <a:t>b 00。</a:t>
            </a:r>
            <a:r>
              <a:rPr lang="zh-CN" altLang="en-US" sz="1200" dirty="0">
                <a:latin typeface="黑体" pitchFamily="49" charset="-122"/>
                <a:ea typeface="黑体" pitchFamily="49" charset="-122"/>
              </a:rPr>
              <a:t>同样</a:t>
            </a:r>
            <a:r>
              <a:rPr lang="en-US" altLang="zh-CN" sz="1200" dirty="0">
                <a:latin typeface="黑体" pitchFamily="49" charset="-122"/>
                <a:ea typeface="黑体" pitchFamily="49" charset="-122"/>
              </a:rPr>
              <a:t>c8 01</a:t>
            </a:r>
            <a:r>
              <a:rPr lang="zh-CN" altLang="en-US" sz="1200" dirty="0">
                <a:latin typeface="黑体" pitchFamily="49" charset="-122"/>
                <a:ea typeface="黑体" pitchFamily="49" charset="-122"/>
              </a:rPr>
              <a:t>为456的十六进制表示形式。</a:t>
            </a:r>
          </a:p>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6</a:t>
            </a:fld>
            <a:endParaRPr lang="zh-CN" altLang="en-US"/>
          </a:p>
        </p:txBody>
      </p:sp>
    </p:spTree>
    <p:extLst>
      <p:ext uri="{BB962C8B-B14F-4D97-AF65-F5344CB8AC3E}">
        <p14:creationId xmlns:p14="http://schemas.microsoft.com/office/powerpoint/2010/main" val="40179281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我们可以将一段内存定义为一个段，用一个段地址指示段，用偏移地址访问段内的单元。这完全是我们自己的安排。</a:t>
            </a:r>
          </a:p>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149</a:t>
            </a:fld>
            <a:endParaRPr lang="zh-CN" altLang="en-US"/>
          </a:p>
        </p:txBody>
      </p:sp>
    </p:spTree>
    <p:extLst>
      <p:ext uri="{BB962C8B-B14F-4D97-AF65-F5344CB8AC3E}">
        <p14:creationId xmlns:p14="http://schemas.microsoft.com/office/powerpoint/2010/main" val="30118966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可见，不管我们如何安排 ，</a:t>
            </a:r>
            <a:r>
              <a:rPr lang="en-US" altLang="zh-CN" dirty="0"/>
              <a:t>CPU </a:t>
            </a:r>
            <a:r>
              <a:rPr lang="zh-CN" altLang="en-US" dirty="0"/>
              <a:t>将内存中的某段内存当作代码 ，是因为</a:t>
            </a:r>
            <a:r>
              <a:rPr lang="en-US" altLang="zh-CN" dirty="0"/>
              <a:t>CS:IP</a:t>
            </a:r>
            <a:r>
              <a:rPr lang="zh-CN" altLang="en-US" dirty="0"/>
              <a:t>指向了那里；</a:t>
            </a:r>
            <a:r>
              <a:rPr lang="en-US" altLang="zh-CN" dirty="0"/>
              <a:t>CPU</a:t>
            </a:r>
            <a:r>
              <a:rPr lang="zh-CN" altLang="en-US" dirty="0"/>
              <a:t>将某段内存当作栈 ，是因为 </a:t>
            </a:r>
            <a:r>
              <a:rPr lang="en-US" altLang="zh-CN" dirty="0"/>
              <a:t>SS:IP </a:t>
            </a:r>
            <a:r>
              <a:rPr lang="zh-CN" altLang="en-US" dirty="0"/>
              <a:t>指向了那里</a:t>
            </a:r>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150</a:t>
            </a:fld>
            <a:endParaRPr lang="zh-CN" altLang="en-US"/>
          </a:p>
        </p:txBody>
      </p:sp>
    </p:spTree>
    <p:extLst>
      <p:ext uri="{BB962C8B-B14F-4D97-AF65-F5344CB8AC3E}">
        <p14:creationId xmlns:p14="http://schemas.microsoft.com/office/powerpoint/2010/main" val="1562912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7</a:t>
            </a:fld>
            <a:endParaRPr lang="zh-CN" altLang="en-US"/>
          </a:p>
        </p:txBody>
      </p:sp>
    </p:spTree>
    <p:extLst>
      <p:ext uri="{BB962C8B-B14F-4D97-AF65-F5344CB8AC3E}">
        <p14:creationId xmlns:p14="http://schemas.microsoft.com/office/powerpoint/2010/main" val="810474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8</a:t>
            </a:fld>
            <a:endParaRPr lang="zh-CN" altLang="en-US"/>
          </a:p>
        </p:txBody>
      </p:sp>
    </p:spTree>
    <p:extLst>
      <p:ext uri="{BB962C8B-B14F-4D97-AF65-F5344CB8AC3E}">
        <p14:creationId xmlns:p14="http://schemas.microsoft.com/office/powerpoint/2010/main" val="1240871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Wow!Cool</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11</a:t>
            </a:fld>
            <a:endParaRPr lang="zh-CN" altLang="en-US"/>
          </a:p>
        </p:txBody>
      </p:sp>
    </p:spTree>
    <p:extLst>
      <p:ext uri="{BB962C8B-B14F-4D97-AF65-F5344CB8AC3E}">
        <p14:creationId xmlns:p14="http://schemas.microsoft.com/office/powerpoint/2010/main" val="2368110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黑体" pitchFamily="49" charset="-122"/>
                <a:ea typeface="黑体" pitchFamily="49" charset="-122"/>
              </a:rPr>
              <a:t>可以看到，汇编语句与机器语句一一对应，它只是把每条指令及数据用便于记忆的符号书写而已，</a:t>
            </a:r>
            <a:endParaRPr lang="zh-CN" altLang="en-US" dirty="0"/>
          </a:p>
        </p:txBody>
      </p:sp>
      <p:sp>
        <p:nvSpPr>
          <p:cNvPr id="4" name="灯片编号占位符 3"/>
          <p:cNvSpPr>
            <a:spLocks noGrp="1"/>
          </p:cNvSpPr>
          <p:nvPr>
            <p:ph type="sldNum" sz="quarter" idx="10"/>
          </p:nvPr>
        </p:nvSpPr>
        <p:spPr/>
        <p:txBody>
          <a:bodyPr/>
          <a:lstStyle/>
          <a:p>
            <a:fld id="{85418F5D-B291-45C7-9710-8E8DC204A945}" type="slidenum">
              <a:rPr lang="zh-CN" altLang="en-US" smtClean="0"/>
              <a:pPr/>
              <a:t>12</a:t>
            </a:fld>
            <a:endParaRPr lang="zh-CN" altLang="en-US"/>
          </a:p>
        </p:txBody>
      </p:sp>
    </p:spTree>
    <p:extLst>
      <p:ext uri="{BB962C8B-B14F-4D97-AF65-F5344CB8AC3E}">
        <p14:creationId xmlns:p14="http://schemas.microsoft.com/office/powerpoint/2010/main" val="2068427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2020/2/6</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pPr/>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2020/2/6</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2020/2/6</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9.png"/></Relationships>
</file>

<file path=ppt/slides/_rels/slide10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0.png"/><Relationship Id="rId4" Type="http://schemas.openxmlformats.org/officeDocument/2006/relationships/oleObject" Target="../embeddings/oleObject8.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slide" Target="slide11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slide" Target="slide120.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slide" Target="slide28.xml"/><Relationship Id="rId4" Type="http://schemas.openxmlformats.org/officeDocument/2006/relationships/slide" Target="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8086&#27719;&#32534;&#25351;&#20196;&#38598;&#21512;.doc"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8086&#27719;&#32534;&#25351;&#20196;&#38598;&#21512;.doc"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61.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9.png"/><Relationship Id="rId4" Type="http://schemas.openxmlformats.org/officeDocument/2006/relationships/oleObject" Target="../embeddings/oleObject2.bin"/></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0.png"/><Relationship Id="rId4" Type="http://schemas.openxmlformats.org/officeDocument/2006/relationships/oleObject" Target="../embeddings/oleObject3.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7.png"/></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8.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268760"/>
            <a:ext cx="7772400" cy="1829761"/>
          </a:xfrm>
        </p:spPr>
        <p:txBody>
          <a:bodyPr/>
          <a:lstStyle/>
          <a:p>
            <a:pPr algn="ctr"/>
            <a:r>
              <a:rPr lang="zh-CN" altLang="en-US" dirty="0"/>
              <a:t>汇编语言程序设计</a:t>
            </a:r>
          </a:p>
        </p:txBody>
      </p:sp>
      <p:sp>
        <p:nvSpPr>
          <p:cNvPr id="4" name="矩形 3"/>
          <p:cNvSpPr/>
          <p:nvPr/>
        </p:nvSpPr>
        <p:spPr>
          <a:xfrm>
            <a:off x="4644009" y="4128867"/>
            <a:ext cx="4509574" cy="461665"/>
          </a:xfrm>
          <a:prstGeom prst="rect">
            <a:avLst/>
          </a:prstGeom>
        </p:spPr>
        <p:txBody>
          <a:bodyPr wrap="square">
            <a:spAutoFit/>
          </a:bodyPr>
          <a:lstStyle/>
          <a:p>
            <a:pPr marR="64008" lvl="0" algn="r">
              <a:spcBef>
                <a:spcPts val="400"/>
              </a:spcBef>
              <a:buClr>
                <a:srgbClr val="2DA2BF"/>
              </a:buClr>
              <a:buSzPct val="68000"/>
            </a:pPr>
            <a:r>
              <a:rPr lang="zh-CN" altLang="en-US" sz="2400" dirty="0">
                <a:solidFill>
                  <a:srgbClr val="464646"/>
                </a:solidFill>
              </a:rPr>
              <a:t>华中农业大学信息学院  别丽华 </a:t>
            </a:r>
            <a:endParaRPr lang="en-US" altLang="zh-CN" sz="2400" dirty="0">
              <a:solidFill>
                <a:srgbClr val="464646"/>
              </a:solidFill>
            </a:endParaRPr>
          </a:p>
        </p:txBody>
      </p:sp>
      <p:sp>
        <p:nvSpPr>
          <p:cNvPr id="5" name="矩形 4"/>
          <p:cNvSpPr/>
          <p:nvPr/>
        </p:nvSpPr>
        <p:spPr>
          <a:xfrm>
            <a:off x="4023703" y="5739745"/>
            <a:ext cx="5129880" cy="1118255"/>
          </a:xfrm>
          <a:prstGeom prst="rect">
            <a:avLst/>
          </a:prstGeom>
        </p:spPr>
        <p:txBody>
          <a:bodyPr wrap="square">
            <a:spAutoFit/>
          </a:bodyPr>
          <a:lstStyle/>
          <a:p>
            <a:pPr marR="64008" lvl="0" algn="r">
              <a:spcBef>
                <a:spcPts val="400"/>
              </a:spcBef>
              <a:buClr>
                <a:srgbClr val="2DA2BF"/>
              </a:buClr>
              <a:buSzPct val="68000"/>
            </a:pPr>
            <a:r>
              <a:rPr lang="en-US" altLang="zh-CN" sz="2000" dirty="0">
                <a:solidFill>
                  <a:schemeClr val="bg1"/>
                </a:solidFill>
              </a:rPr>
              <a:t>QQ</a:t>
            </a:r>
            <a:r>
              <a:rPr lang="zh-CN" altLang="en-US" sz="2000" dirty="0">
                <a:solidFill>
                  <a:schemeClr val="bg1"/>
                </a:solidFill>
              </a:rPr>
              <a:t>：</a:t>
            </a:r>
            <a:r>
              <a:rPr lang="en-US" altLang="zh-CN" sz="2000" dirty="0">
                <a:solidFill>
                  <a:schemeClr val="bg1"/>
                </a:solidFill>
              </a:rPr>
              <a:t>827912277</a:t>
            </a:r>
          </a:p>
          <a:p>
            <a:pPr marR="64008" lvl="0" algn="r">
              <a:spcBef>
                <a:spcPts val="400"/>
              </a:spcBef>
              <a:buClr>
                <a:srgbClr val="2DA2BF"/>
              </a:buClr>
              <a:buSzPct val="68000"/>
            </a:pPr>
            <a:r>
              <a:rPr lang="en-US" altLang="zh-CN" sz="2000" dirty="0">
                <a:solidFill>
                  <a:schemeClr val="bg1"/>
                </a:solidFill>
              </a:rPr>
              <a:t> Office</a:t>
            </a:r>
            <a:r>
              <a:rPr lang="zh-CN" altLang="en-US" sz="2000" dirty="0">
                <a:solidFill>
                  <a:schemeClr val="bg1"/>
                </a:solidFill>
              </a:rPr>
              <a:t>：逸夫楼</a:t>
            </a:r>
            <a:r>
              <a:rPr lang="en-US" altLang="zh-CN" sz="2000" dirty="0">
                <a:solidFill>
                  <a:schemeClr val="bg1"/>
                </a:solidFill>
              </a:rPr>
              <a:t>C408</a:t>
            </a:r>
          </a:p>
          <a:p>
            <a:pPr marR="64008" lvl="0" algn="r">
              <a:spcBef>
                <a:spcPts val="400"/>
              </a:spcBef>
              <a:buClr>
                <a:srgbClr val="2DA2BF"/>
              </a:buClr>
              <a:buSzPct val="68000"/>
            </a:pPr>
            <a:r>
              <a:rPr lang="en-US" altLang="zh-CN" sz="2000" dirty="0">
                <a:solidFill>
                  <a:schemeClr val="bg1"/>
                </a:solidFill>
              </a:rPr>
              <a:t>biebie@mail.hzau.edu.cn</a:t>
            </a:r>
          </a:p>
        </p:txBody>
      </p:sp>
    </p:spTree>
    <p:extLst>
      <p:ext uri="{BB962C8B-B14F-4D97-AF65-F5344CB8AC3E}">
        <p14:creationId xmlns:p14="http://schemas.microsoft.com/office/powerpoint/2010/main" val="3072231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600" dirty="0"/>
              <a:t>跟踪执行</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296" y="1340768"/>
            <a:ext cx="8136904" cy="4216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427147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extLst>
              <p:ext uri="{D42A27DB-BD31-4B8C-83A1-F6EECF244321}">
                <p14:modId xmlns:p14="http://schemas.microsoft.com/office/powerpoint/2010/main" val="2788769848"/>
              </p:ext>
            </p:extLst>
          </p:nvPr>
        </p:nvGraphicFramePr>
        <p:xfrm>
          <a:off x="683568" y="332656"/>
          <a:ext cx="8077200" cy="5368925"/>
        </p:xfrm>
        <a:graphic>
          <a:graphicData uri="http://schemas.openxmlformats.org/presentationml/2006/ole">
            <mc:AlternateContent xmlns:mc="http://schemas.openxmlformats.org/markup-compatibility/2006">
              <mc:Choice xmlns:v="urn:schemas-microsoft-com:vml" Requires="v">
                <p:oleObj spid="_x0000_s12311" name="位图图像" r:id="rId3" imgW="5847619" imgH="4180952" progId="Paint.Picture">
                  <p:embed/>
                </p:oleObj>
              </mc:Choice>
              <mc:Fallback>
                <p:oleObj name="位图图像" r:id="rId3" imgW="5847619" imgH="418095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32656"/>
                        <a:ext cx="8077200" cy="536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540546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1403648" y="679224"/>
            <a:ext cx="4114800" cy="557213"/>
          </a:xfrm>
          <a:prstGeom prst="rect">
            <a:avLst/>
          </a:prstGeom>
          <a:solidFill>
            <a:srgbClr val="FFFFFF"/>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t>例：</a:t>
            </a:r>
            <a:r>
              <a:rPr lang="en-US" altLang="zh-CN" sz="2800" b="1"/>
              <a:t>MOV AX,TOP[SI]</a:t>
            </a:r>
          </a:p>
        </p:txBody>
      </p:sp>
      <p:sp>
        <p:nvSpPr>
          <p:cNvPr id="5" name="Rectangle 3"/>
          <p:cNvSpPr txBox="1">
            <a:spLocks noChangeArrowheads="1"/>
          </p:cNvSpPr>
          <p:nvPr/>
        </p:nvSpPr>
        <p:spPr>
          <a:xfrm>
            <a:off x="870248" y="1212624"/>
            <a:ext cx="7772400" cy="236220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nSpc>
                <a:spcPct val="80000"/>
              </a:lnSpc>
              <a:buFontTx/>
              <a:buNone/>
            </a:pPr>
            <a:r>
              <a:rPr lang="en-US" altLang="zh-CN" sz="2400" b="1"/>
              <a:t>					       </a:t>
            </a:r>
            <a:r>
              <a:rPr lang="en-US" altLang="zh-CN" sz="2000" b="1"/>
              <a:t>(BX)	</a:t>
            </a:r>
          </a:p>
          <a:p>
            <a:pPr>
              <a:lnSpc>
                <a:spcPct val="80000"/>
              </a:lnSpc>
              <a:buFontTx/>
              <a:buNone/>
            </a:pPr>
            <a:r>
              <a:rPr lang="zh-CN" altLang="en-US" sz="2400" b="1"/>
              <a:t>操作数的物理地址</a:t>
            </a:r>
            <a:r>
              <a:rPr lang="en-US" altLang="zh-CN" sz="2000" b="1"/>
              <a:t>=(DS)×10H</a:t>
            </a:r>
            <a:r>
              <a:rPr lang="zh-CN" altLang="en-US" sz="2000" b="1"/>
              <a:t>＋  </a:t>
            </a:r>
            <a:r>
              <a:rPr lang="en-US" altLang="zh-CN" sz="2000" b="1"/>
              <a:t>( SI )+ 8</a:t>
            </a:r>
            <a:r>
              <a:rPr lang="zh-CN" altLang="en-US" sz="2000" b="1"/>
              <a:t>位（</a:t>
            </a:r>
            <a:r>
              <a:rPr lang="en-US" altLang="zh-CN" sz="2000" b="1"/>
              <a:t>16</a:t>
            </a:r>
            <a:r>
              <a:rPr lang="zh-CN" altLang="en-US" sz="2000" b="1"/>
              <a:t>位）位移量</a:t>
            </a:r>
          </a:p>
          <a:p>
            <a:pPr>
              <a:lnSpc>
                <a:spcPct val="80000"/>
              </a:lnSpc>
              <a:buFontTx/>
              <a:buNone/>
            </a:pPr>
            <a:r>
              <a:rPr lang="zh-CN" altLang="en-US" sz="2400" b="1"/>
              <a:t>                                                   </a:t>
            </a:r>
            <a:r>
              <a:rPr lang="en-US" altLang="zh-CN" sz="2000" b="1"/>
              <a:t>(DI )</a:t>
            </a:r>
            <a:r>
              <a:rPr lang="en-US" altLang="zh-CN" sz="2400" b="1"/>
              <a:t>   </a:t>
            </a:r>
          </a:p>
          <a:p>
            <a:pPr>
              <a:lnSpc>
                <a:spcPct val="80000"/>
              </a:lnSpc>
              <a:buFontTx/>
              <a:buNone/>
            </a:pPr>
            <a:r>
              <a:rPr lang="zh-CN" altLang="en-US" sz="2400" b="1"/>
              <a:t>操作数的物理地址</a:t>
            </a:r>
            <a:r>
              <a:rPr lang="en-US" altLang="zh-CN" sz="2000" b="1"/>
              <a:t>=(SS)×10H</a:t>
            </a:r>
            <a:r>
              <a:rPr lang="zh-CN" altLang="en-US" sz="2000" b="1"/>
              <a:t>＋</a:t>
            </a:r>
            <a:r>
              <a:rPr lang="en-US" altLang="zh-CN" sz="2000" b="1"/>
              <a:t>( BP ) + 8</a:t>
            </a:r>
            <a:r>
              <a:rPr lang="zh-CN" altLang="en-US" sz="2000" b="1"/>
              <a:t>位（</a:t>
            </a:r>
            <a:r>
              <a:rPr lang="en-US" altLang="zh-CN" sz="2000" b="1"/>
              <a:t>16</a:t>
            </a:r>
            <a:r>
              <a:rPr lang="zh-CN" altLang="en-US" sz="2000" b="1"/>
              <a:t>位）位移量</a:t>
            </a:r>
          </a:p>
          <a:p>
            <a:pPr>
              <a:lnSpc>
                <a:spcPct val="80000"/>
              </a:lnSpc>
              <a:buFontTx/>
              <a:buNone/>
            </a:pPr>
            <a:endParaRPr lang="en-US" altLang="zh-CN" sz="2000" b="1"/>
          </a:p>
        </p:txBody>
      </p:sp>
      <p:sp>
        <p:nvSpPr>
          <p:cNvPr id="6" name="AutoShape 4"/>
          <p:cNvSpPr>
            <a:spLocks/>
          </p:cNvSpPr>
          <p:nvPr/>
        </p:nvSpPr>
        <p:spPr bwMode="auto">
          <a:xfrm>
            <a:off x="5061248" y="1365024"/>
            <a:ext cx="76200" cy="914400"/>
          </a:xfrm>
          <a:prstGeom prst="leftBrace">
            <a:avLst>
              <a:gd name="adj1" fmla="val 100000"/>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AutoShape 9">
            <a:hlinkClick r:id="rId3" action="ppaction://hlinksldjump"/>
          </p:cNvPr>
          <p:cNvSpPr>
            <a:spLocks noChangeArrowheads="1"/>
          </p:cNvSpPr>
          <p:nvPr/>
        </p:nvSpPr>
        <p:spPr bwMode="auto">
          <a:xfrm>
            <a:off x="7575848" y="5784624"/>
            <a:ext cx="838200" cy="685800"/>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t>返回</a:t>
            </a:r>
          </a:p>
        </p:txBody>
      </p:sp>
      <p:sp>
        <p:nvSpPr>
          <p:cNvPr id="8" name="Text Box 10"/>
          <p:cNvSpPr txBox="1">
            <a:spLocks noChangeArrowheads="1"/>
          </p:cNvSpPr>
          <p:nvPr/>
        </p:nvSpPr>
        <p:spPr bwMode="auto">
          <a:xfrm>
            <a:off x="3461048" y="2508024"/>
            <a:ext cx="419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9" name="Rectangle 12"/>
          <p:cNvSpPr>
            <a:spLocks noChangeArrowheads="1"/>
          </p:cNvSpPr>
          <p:nvPr/>
        </p:nvSpPr>
        <p:spPr bwMode="auto">
          <a:xfrm>
            <a:off x="1327448" y="145824"/>
            <a:ext cx="38560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20000"/>
              </a:spcBef>
            </a:pPr>
            <a:r>
              <a:rPr lang="zh-CN" altLang="en-US" sz="3200" b="1">
                <a:solidFill>
                  <a:srgbClr val="0033CC"/>
                </a:solidFill>
              </a:rPr>
              <a:t>寄存器相对寻址方式</a:t>
            </a:r>
          </a:p>
        </p:txBody>
      </p:sp>
      <p:graphicFrame>
        <p:nvGraphicFramePr>
          <p:cNvPr id="10" name="Object 5"/>
          <p:cNvGraphicFramePr>
            <a:graphicFrameLocks noChangeAspect="1"/>
          </p:cNvGraphicFramePr>
          <p:nvPr>
            <p:extLst>
              <p:ext uri="{D42A27DB-BD31-4B8C-83A1-F6EECF244321}">
                <p14:modId xmlns:p14="http://schemas.microsoft.com/office/powerpoint/2010/main" val="1139354862"/>
              </p:ext>
            </p:extLst>
          </p:nvPr>
        </p:nvGraphicFramePr>
        <p:xfrm>
          <a:off x="1479848" y="1457099"/>
          <a:ext cx="6934200" cy="5080000"/>
        </p:xfrm>
        <a:graphic>
          <a:graphicData uri="http://schemas.openxmlformats.org/presentationml/2006/ole">
            <mc:AlternateContent xmlns:mc="http://schemas.openxmlformats.org/markup-compatibility/2006">
              <mc:Choice xmlns:v="urn:schemas-microsoft-com:vml" Requires="v">
                <p:oleObj spid="_x0000_s13335" name="位图图像" r:id="rId4" imgW="5761905" imgH="4161905" progId="Paint.Picture">
                  <p:embed/>
                </p:oleObj>
              </mc:Choice>
              <mc:Fallback>
                <p:oleObj name="位图图像" r:id="rId4" imgW="5761905" imgH="4161905"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9848" y="1457099"/>
                        <a:ext cx="6934200" cy="508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268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331640" y="692696"/>
            <a:ext cx="7010400" cy="1828800"/>
          </a:xfrm>
          <a:prstGeom prst="rect">
            <a:avLst/>
          </a:prstGeom>
          <a:solidFill>
            <a:srgbClr val="FFFFFF"/>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zh-CN" altLang="en-US" sz="2400" b="1"/>
              <a:t>操作数的物理地址	</a:t>
            </a:r>
            <a:r>
              <a:rPr lang="en-US" altLang="zh-CN" sz="2400" b="1"/>
              <a:t>=(DS)×10H</a:t>
            </a:r>
            <a:r>
              <a:rPr lang="zh-CN" altLang="en-US" sz="2400" b="1"/>
              <a:t>＋</a:t>
            </a:r>
            <a:r>
              <a:rPr lang="en-US" altLang="zh-CN" sz="2400" b="1"/>
              <a:t>(BX) + ( SI ) </a:t>
            </a:r>
          </a:p>
          <a:p>
            <a:pPr algn="l">
              <a:spcBef>
                <a:spcPct val="20000"/>
              </a:spcBef>
            </a:pPr>
            <a:r>
              <a:rPr lang="en-US" altLang="zh-CN" sz="2400" b="1"/>
              <a:t> 			=(DS)×10H</a:t>
            </a:r>
            <a:r>
              <a:rPr lang="zh-CN" altLang="en-US" sz="2400" b="1"/>
              <a:t>＋</a:t>
            </a:r>
            <a:r>
              <a:rPr lang="en-US" altLang="zh-CN" sz="2400" b="1"/>
              <a:t>(BX) + ( DI )                                 </a:t>
            </a:r>
          </a:p>
          <a:p>
            <a:pPr algn="l">
              <a:spcBef>
                <a:spcPct val="20000"/>
              </a:spcBef>
            </a:pPr>
            <a:r>
              <a:rPr lang="en-US" altLang="zh-CN" sz="2400" b="1"/>
              <a:t> 			=(SS)×10H</a:t>
            </a:r>
            <a:r>
              <a:rPr lang="zh-CN" altLang="en-US" sz="2400" b="1"/>
              <a:t>＋</a:t>
            </a:r>
            <a:r>
              <a:rPr lang="en-US" altLang="zh-CN" sz="2400" b="1"/>
              <a:t>(BP) + ( SI ) </a:t>
            </a:r>
          </a:p>
          <a:p>
            <a:pPr algn="l">
              <a:spcBef>
                <a:spcPct val="20000"/>
              </a:spcBef>
            </a:pPr>
            <a:r>
              <a:rPr lang="en-US" altLang="zh-CN" sz="2400" b="1"/>
              <a:t>			=(SS)×10H</a:t>
            </a:r>
            <a:r>
              <a:rPr lang="zh-CN" altLang="en-US" sz="2400" b="1"/>
              <a:t>＋</a:t>
            </a:r>
            <a:r>
              <a:rPr lang="en-US" altLang="zh-CN" sz="2400" b="1"/>
              <a:t>(BP) + ( DI )</a:t>
            </a:r>
            <a:endParaRPr lang="en-US" altLang="zh-CN" b="1"/>
          </a:p>
        </p:txBody>
      </p:sp>
      <p:sp>
        <p:nvSpPr>
          <p:cNvPr id="5" name="Rectangle 8"/>
          <p:cNvSpPr>
            <a:spLocks noChangeArrowheads="1"/>
          </p:cNvSpPr>
          <p:nvPr/>
        </p:nvSpPr>
        <p:spPr bwMode="auto">
          <a:xfrm>
            <a:off x="1255440" y="159296"/>
            <a:ext cx="356076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lang="zh-CN" altLang="en-US" sz="3200" b="1">
                <a:solidFill>
                  <a:srgbClr val="0033CC"/>
                </a:solidFill>
              </a:rPr>
              <a:t>基址变址寻址方式</a:t>
            </a:r>
            <a:r>
              <a:rPr lang="zh-CN" altLang="en-US" sz="3200">
                <a:solidFill>
                  <a:srgbClr val="0033CC"/>
                </a:solidFill>
              </a:rPr>
              <a:t> </a:t>
            </a:r>
          </a:p>
        </p:txBody>
      </p:sp>
      <p:sp>
        <p:nvSpPr>
          <p:cNvPr id="6" name="Rectangle 3"/>
          <p:cNvSpPr txBox="1">
            <a:spLocks noChangeArrowheads="1"/>
          </p:cNvSpPr>
          <p:nvPr/>
        </p:nvSpPr>
        <p:spPr>
          <a:xfrm>
            <a:off x="1179240" y="2597696"/>
            <a:ext cx="7543800" cy="3505200"/>
          </a:xfrm>
          <a:prstGeom prst="rect">
            <a:avLst/>
          </a:prstGeom>
          <a:solidFill>
            <a:srgbClr val="FFCCFF"/>
          </a:solidFill>
        </p:spPr>
        <p:txBody>
          <a:bodyPr vert="horz">
            <a:normAutofit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nSpc>
                <a:spcPct val="80000"/>
              </a:lnSpc>
              <a:buFontTx/>
              <a:buNone/>
            </a:pPr>
            <a:r>
              <a:rPr lang="zh-CN" altLang="en-US" sz="2800" b="1"/>
              <a:t>例</a:t>
            </a:r>
            <a:r>
              <a:rPr lang="en-US" altLang="zh-CN" sz="2800" b="1"/>
              <a:t>1  MOV AX</a:t>
            </a:r>
            <a:r>
              <a:rPr lang="zh-CN" altLang="en-US" sz="2800" b="1"/>
              <a:t>，</a:t>
            </a:r>
            <a:r>
              <a:rPr lang="en-US" altLang="zh-CN" sz="2800" b="1"/>
              <a:t>[BX+DI]</a:t>
            </a:r>
          </a:p>
          <a:p>
            <a:pPr>
              <a:lnSpc>
                <a:spcPct val="80000"/>
              </a:lnSpc>
              <a:buFontTx/>
              <a:buNone/>
            </a:pPr>
            <a:r>
              <a:rPr lang="zh-CN" altLang="en-US" sz="2800" b="1"/>
              <a:t>执行前：（</a:t>
            </a:r>
            <a:r>
              <a:rPr lang="en-US" altLang="zh-CN" sz="2800" b="1"/>
              <a:t>DS</a:t>
            </a:r>
            <a:r>
              <a:rPr lang="zh-CN" altLang="en-US" sz="2800" b="1"/>
              <a:t>）</a:t>
            </a:r>
            <a:r>
              <a:rPr lang="en-US" altLang="zh-CN" sz="2800" b="1"/>
              <a:t>=2100H</a:t>
            </a:r>
            <a:r>
              <a:rPr lang="zh-CN" altLang="en-US" sz="2800" b="1"/>
              <a:t>，（</a:t>
            </a:r>
            <a:r>
              <a:rPr lang="en-US" altLang="zh-CN" sz="2800" b="1"/>
              <a:t>BX</a:t>
            </a:r>
            <a:r>
              <a:rPr lang="zh-CN" altLang="en-US" sz="2800" b="1"/>
              <a:t>）</a:t>
            </a:r>
            <a:r>
              <a:rPr lang="en-US" altLang="zh-CN" sz="2800" b="1"/>
              <a:t>=0158H</a:t>
            </a:r>
          </a:p>
          <a:p>
            <a:pPr>
              <a:lnSpc>
                <a:spcPct val="80000"/>
              </a:lnSpc>
              <a:buFontTx/>
              <a:buNone/>
            </a:pPr>
            <a:r>
              <a:rPr lang="en-US" altLang="zh-CN" sz="2800" b="1"/>
              <a:t>               </a:t>
            </a:r>
            <a:r>
              <a:rPr lang="zh-CN" altLang="en-US" sz="2800" b="1"/>
              <a:t>（</a:t>
            </a:r>
            <a:r>
              <a:rPr lang="en-US" altLang="zh-CN" sz="2800" b="1"/>
              <a:t>DI</a:t>
            </a:r>
            <a:r>
              <a:rPr lang="zh-CN" altLang="en-US" sz="2800" b="1"/>
              <a:t>）</a:t>
            </a:r>
            <a:r>
              <a:rPr lang="en-US" altLang="zh-CN" sz="2800" b="1"/>
              <a:t>=10A5H</a:t>
            </a:r>
            <a:r>
              <a:rPr lang="zh-CN" altLang="en-US" sz="2800" b="1"/>
              <a:t>，（</a:t>
            </a:r>
            <a:r>
              <a:rPr lang="en-US" altLang="zh-CN" sz="2800" b="1"/>
              <a:t>AX</a:t>
            </a:r>
            <a:r>
              <a:rPr lang="zh-CN" altLang="en-US" sz="2800" b="1"/>
              <a:t>）</a:t>
            </a:r>
            <a:r>
              <a:rPr lang="en-US" altLang="zh-CN" sz="2800" b="1"/>
              <a:t>=0FFFFH</a:t>
            </a:r>
          </a:p>
          <a:p>
            <a:pPr>
              <a:lnSpc>
                <a:spcPct val="80000"/>
              </a:lnSpc>
              <a:buFontTx/>
              <a:buNone/>
            </a:pPr>
            <a:r>
              <a:rPr lang="en-US" altLang="zh-CN" sz="2800" b="1"/>
              <a:t>		</a:t>
            </a:r>
            <a:r>
              <a:rPr lang="zh-CN" altLang="en-US" sz="2800" b="1"/>
              <a:t>（</a:t>
            </a:r>
            <a:r>
              <a:rPr lang="en-US" altLang="zh-CN" sz="2800" b="1"/>
              <a:t>221FD</a:t>
            </a:r>
            <a:r>
              <a:rPr lang="zh-CN" altLang="en-US" sz="2800" b="1"/>
              <a:t>）</a:t>
            </a:r>
            <a:r>
              <a:rPr lang="en-US" altLang="zh-CN" sz="2800" b="1"/>
              <a:t>=34H</a:t>
            </a:r>
            <a:r>
              <a:rPr lang="zh-CN" altLang="en-US" sz="2800" b="1"/>
              <a:t>，（</a:t>
            </a:r>
            <a:r>
              <a:rPr lang="en-US" altLang="zh-CN" sz="2800" b="1"/>
              <a:t>221FE</a:t>
            </a:r>
            <a:r>
              <a:rPr lang="zh-CN" altLang="en-US" sz="2800" b="1"/>
              <a:t>）</a:t>
            </a:r>
            <a:r>
              <a:rPr lang="en-US" altLang="zh-CN" sz="2800" b="1"/>
              <a:t>=12H</a:t>
            </a:r>
          </a:p>
          <a:p>
            <a:pPr>
              <a:lnSpc>
                <a:spcPct val="80000"/>
              </a:lnSpc>
              <a:buFontTx/>
              <a:buNone/>
            </a:pPr>
            <a:r>
              <a:rPr lang="zh-CN" altLang="en-US" sz="2800" b="1"/>
              <a:t>有效地址：</a:t>
            </a:r>
          </a:p>
          <a:p>
            <a:pPr>
              <a:lnSpc>
                <a:spcPct val="80000"/>
              </a:lnSpc>
              <a:buFontTx/>
              <a:buNone/>
            </a:pPr>
            <a:r>
              <a:rPr lang="zh-CN" altLang="en-US" sz="2800" b="1"/>
              <a:t>     </a:t>
            </a:r>
            <a:r>
              <a:rPr lang="en-US" altLang="zh-CN" sz="2800" b="1"/>
              <a:t>EA=</a:t>
            </a:r>
            <a:r>
              <a:rPr lang="zh-CN" altLang="en-US" sz="2800" b="1"/>
              <a:t>（</a:t>
            </a:r>
            <a:r>
              <a:rPr lang="en-US" altLang="zh-CN" sz="2800" b="1"/>
              <a:t>BX</a:t>
            </a:r>
            <a:r>
              <a:rPr lang="zh-CN" altLang="en-US" sz="2800" b="1"/>
              <a:t>）</a:t>
            </a:r>
            <a:r>
              <a:rPr lang="en-US" altLang="zh-CN" sz="2800" b="1"/>
              <a:t>+</a:t>
            </a:r>
            <a:r>
              <a:rPr lang="zh-CN" altLang="en-US" sz="2800" b="1"/>
              <a:t>（</a:t>
            </a:r>
            <a:r>
              <a:rPr lang="en-US" altLang="zh-CN" sz="2800" b="1"/>
              <a:t>DI</a:t>
            </a:r>
            <a:r>
              <a:rPr lang="zh-CN" altLang="en-US" sz="2800" b="1"/>
              <a:t>）</a:t>
            </a:r>
            <a:r>
              <a:rPr lang="en-US" altLang="zh-CN" sz="2800" b="1"/>
              <a:t>= 0158+10A5 =11FDH</a:t>
            </a:r>
          </a:p>
          <a:p>
            <a:pPr>
              <a:lnSpc>
                <a:spcPct val="80000"/>
              </a:lnSpc>
              <a:buFontTx/>
              <a:buNone/>
            </a:pPr>
            <a:r>
              <a:rPr lang="zh-CN" altLang="en-US" sz="2800" b="1"/>
              <a:t>物理地址 </a:t>
            </a:r>
            <a:r>
              <a:rPr lang="en-US" altLang="zh-CN" sz="2800" b="1"/>
              <a:t>=21000+11FD =221FDH</a:t>
            </a:r>
          </a:p>
          <a:p>
            <a:pPr>
              <a:lnSpc>
                <a:spcPct val="80000"/>
              </a:lnSpc>
              <a:buFontTx/>
              <a:buNone/>
            </a:pPr>
            <a:r>
              <a:rPr lang="zh-CN" altLang="en-US" sz="2800" b="1"/>
              <a:t>执行后：（</a:t>
            </a:r>
            <a:r>
              <a:rPr lang="en-US" altLang="zh-CN" sz="2800" b="1"/>
              <a:t>AX</a:t>
            </a:r>
            <a:r>
              <a:rPr lang="zh-CN" altLang="en-US" sz="2800" b="1"/>
              <a:t>）</a:t>
            </a:r>
            <a:r>
              <a:rPr lang="en-US" altLang="zh-CN" sz="2800" b="1"/>
              <a:t>=1234H</a:t>
            </a:r>
          </a:p>
        </p:txBody>
      </p:sp>
    </p:spTree>
    <p:extLst>
      <p:ext uri="{BB962C8B-B14F-4D97-AF65-F5344CB8AC3E}">
        <p14:creationId xmlns:p14="http://schemas.microsoft.com/office/powerpoint/2010/main" val="337315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115616" y="3581400"/>
            <a:ext cx="7315200" cy="3140075"/>
          </a:xfrm>
          <a:prstGeom prst="rect">
            <a:avLst/>
          </a:prstGeom>
          <a:solidFill>
            <a:srgbClr val="FFFFCC"/>
          </a:solidFill>
          <a:ln w="5715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20000"/>
              </a:spcBef>
            </a:pPr>
            <a:r>
              <a:rPr lang="zh-CN" altLang="en-US" sz="3200" b="1" dirty="0"/>
              <a:t>例</a:t>
            </a:r>
            <a:r>
              <a:rPr lang="en-US" altLang="zh-CN" sz="3200" b="1" dirty="0"/>
              <a:t>1  MOV AX</a:t>
            </a:r>
            <a:r>
              <a:rPr lang="zh-CN" altLang="en-US" sz="3200" b="1" dirty="0"/>
              <a:t>，</a:t>
            </a:r>
            <a:r>
              <a:rPr lang="en-US" altLang="zh-CN" sz="3200" b="1" dirty="0"/>
              <a:t>MASK[BX][SI]</a:t>
            </a:r>
          </a:p>
          <a:p>
            <a:pPr algn="l">
              <a:lnSpc>
                <a:spcPct val="90000"/>
              </a:lnSpc>
              <a:spcBef>
                <a:spcPct val="20000"/>
              </a:spcBef>
            </a:pPr>
            <a:r>
              <a:rPr lang="zh-CN" altLang="en-US" sz="3200" b="1" dirty="0"/>
              <a:t>或  </a:t>
            </a:r>
            <a:r>
              <a:rPr lang="en-US" altLang="zh-CN" sz="3200" b="1" dirty="0"/>
              <a:t>MOV AX</a:t>
            </a:r>
            <a:r>
              <a:rPr lang="zh-CN" altLang="en-US" sz="3200" b="1" dirty="0"/>
              <a:t>，</a:t>
            </a:r>
            <a:r>
              <a:rPr lang="en-US" altLang="zh-CN" sz="3200" b="1" dirty="0"/>
              <a:t>[MASK+BX+SI]</a:t>
            </a:r>
          </a:p>
          <a:p>
            <a:pPr algn="l">
              <a:lnSpc>
                <a:spcPct val="90000"/>
              </a:lnSpc>
              <a:spcBef>
                <a:spcPct val="20000"/>
              </a:spcBef>
            </a:pPr>
            <a:r>
              <a:rPr lang="zh-CN" altLang="en-US" sz="3200" b="1" dirty="0"/>
              <a:t>或  </a:t>
            </a:r>
            <a:r>
              <a:rPr lang="en-US" altLang="zh-CN" sz="3200" b="1" dirty="0"/>
              <a:t>MOV AX</a:t>
            </a:r>
            <a:r>
              <a:rPr lang="zh-CN" altLang="en-US" sz="3200" b="1" dirty="0"/>
              <a:t>，</a:t>
            </a:r>
            <a:r>
              <a:rPr lang="en-US" altLang="zh-CN" sz="3200" b="1" dirty="0"/>
              <a:t>[BX+SI].MASK</a:t>
            </a:r>
          </a:p>
          <a:p>
            <a:pPr algn="l">
              <a:lnSpc>
                <a:spcPct val="90000"/>
              </a:lnSpc>
              <a:spcBef>
                <a:spcPct val="20000"/>
              </a:spcBef>
            </a:pPr>
            <a:r>
              <a:rPr lang="zh-CN" altLang="en-US" sz="3200" b="1" dirty="0"/>
              <a:t>有效地址：</a:t>
            </a:r>
            <a:r>
              <a:rPr lang="en-US" altLang="zh-CN" sz="3200" b="1" dirty="0"/>
              <a:t>EA=MASK+</a:t>
            </a:r>
            <a:r>
              <a:rPr lang="zh-CN" altLang="en-US" sz="3200" b="1" dirty="0"/>
              <a:t>（</a:t>
            </a:r>
            <a:r>
              <a:rPr lang="en-US" altLang="zh-CN" sz="3200" b="1" dirty="0"/>
              <a:t>BX</a:t>
            </a:r>
            <a:r>
              <a:rPr lang="zh-CN" altLang="en-US" sz="3200" b="1" dirty="0"/>
              <a:t>）</a:t>
            </a:r>
            <a:r>
              <a:rPr lang="en-US" altLang="zh-CN" sz="3200" b="1" dirty="0"/>
              <a:t>+</a:t>
            </a:r>
            <a:r>
              <a:rPr lang="zh-CN" altLang="en-US" sz="3200" b="1" dirty="0"/>
              <a:t>（</a:t>
            </a:r>
            <a:r>
              <a:rPr lang="en-US" altLang="zh-CN" sz="3200" b="1" dirty="0"/>
              <a:t>SI</a:t>
            </a:r>
            <a:r>
              <a:rPr lang="zh-CN" altLang="en-US" sz="3200" b="1" dirty="0"/>
              <a:t>）</a:t>
            </a:r>
          </a:p>
          <a:p>
            <a:pPr algn="l">
              <a:lnSpc>
                <a:spcPct val="90000"/>
              </a:lnSpc>
              <a:spcBef>
                <a:spcPct val="20000"/>
              </a:spcBef>
            </a:pPr>
            <a:r>
              <a:rPr lang="zh-CN" altLang="en-US" sz="3200" b="1" dirty="0"/>
              <a:t>物理地址</a:t>
            </a:r>
            <a:r>
              <a:rPr lang="en-US" altLang="zh-CN" sz="3200" b="1" dirty="0"/>
              <a:t>= </a:t>
            </a:r>
            <a:r>
              <a:rPr lang="zh-CN" altLang="en-US" sz="3200" b="1" dirty="0"/>
              <a:t>（</a:t>
            </a:r>
            <a:r>
              <a:rPr lang="en-US" altLang="zh-CN" sz="3200" b="1" dirty="0"/>
              <a:t>DS</a:t>
            </a:r>
            <a:r>
              <a:rPr lang="zh-CN" altLang="en-US" sz="3200" b="1" dirty="0"/>
              <a:t>）</a:t>
            </a:r>
            <a:r>
              <a:rPr lang="en-US" altLang="zh-CN" sz="3200" b="1" dirty="0"/>
              <a:t>+EA </a:t>
            </a:r>
          </a:p>
          <a:p>
            <a:pPr>
              <a:spcBef>
                <a:spcPct val="50000"/>
              </a:spcBef>
            </a:pPr>
            <a:endParaRPr lang="en-US" altLang="zh-CN" b="1" dirty="0"/>
          </a:p>
        </p:txBody>
      </p:sp>
      <p:sp>
        <p:nvSpPr>
          <p:cNvPr id="5" name="Rectangle 3"/>
          <p:cNvSpPr txBox="1">
            <a:spLocks noChangeArrowheads="1"/>
          </p:cNvSpPr>
          <p:nvPr/>
        </p:nvSpPr>
        <p:spPr>
          <a:xfrm>
            <a:off x="263525" y="304800"/>
            <a:ext cx="8575675" cy="327660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buFontTx/>
              <a:buNone/>
            </a:pPr>
            <a:r>
              <a:rPr lang="zh-CN" altLang="en-US" sz="3600" b="1" dirty="0">
                <a:solidFill>
                  <a:srgbClr val="0033CC"/>
                </a:solidFill>
              </a:rPr>
              <a:t>相对基址变址寻址方式</a:t>
            </a:r>
            <a:r>
              <a:rPr lang="zh-CN" altLang="en-US" sz="3600" b="1" dirty="0"/>
              <a:t> </a:t>
            </a:r>
          </a:p>
          <a:p>
            <a:pPr>
              <a:buFontTx/>
              <a:buNone/>
            </a:pPr>
            <a:r>
              <a:rPr lang="zh-CN" altLang="en-US" sz="2800" b="1" dirty="0"/>
              <a:t>操作数的物理地址</a:t>
            </a:r>
          </a:p>
          <a:p>
            <a:pPr>
              <a:buFontTx/>
              <a:buNone/>
            </a:pPr>
            <a:r>
              <a:rPr lang="en-US" altLang="zh-CN" sz="2800" b="1" dirty="0"/>
              <a:t>=(DS)×10H</a:t>
            </a:r>
            <a:r>
              <a:rPr lang="zh-CN" altLang="en-US" sz="2800" b="1" dirty="0"/>
              <a:t>＋</a:t>
            </a:r>
            <a:r>
              <a:rPr lang="en-US" altLang="zh-CN" sz="2800" b="1" dirty="0"/>
              <a:t>(BX) + ( SI ) + 8</a:t>
            </a:r>
            <a:r>
              <a:rPr lang="zh-CN" altLang="en-US" sz="2800" b="1" dirty="0"/>
              <a:t>位（</a:t>
            </a:r>
            <a:r>
              <a:rPr lang="en-US" altLang="zh-CN" sz="2800" b="1" dirty="0"/>
              <a:t>16</a:t>
            </a:r>
            <a:r>
              <a:rPr lang="zh-CN" altLang="en-US" sz="2800" b="1" dirty="0"/>
              <a:t>位）位移量</a:t>
            </a:r>
          </a:p>
          <a:p>
            <a:pPr>
              <a:buFontTx/>
              <a:buNone/>
            </a:pPr>
            <a:r>
              <a:rPr lang="en-US" altLang="zh-CN" sz="2800" b="1" dirty="0"/>
              <a:t>=(DS)×10H</a:t>
            </a:r>
            <a:r>
              <a:rPr lang="zh-CN" altLang="en-US" sz="2800" b="1" dirty="0"/>
              <a:t>＋</a:t>
            </a:r>
            <a:r>
              <a:rPr lang="en-US" altLang="zh-CN" sz="2800" b="1" dirty="0"/>
              <a:t>(BX) + ( DI ) + 8</a:t>
            </a:r>
            <a:r>
              <a:rPr lang="zh-CN" altLang="en-US" sz="2800" b="1" dirty="0"/>
              <a:t>位（</a:t>
            </a:r>
            <a:r>
              <a:rPr lang="en-US" altLang="zh-CN" sz="2800" b="1" dirty="0"/>
              <a:t>16</a:t>
            </a:r>
            <a:r>
              <a:rPr lang="zh-CN" altLang="en-US" sz="2800" b="1" dirty="0"/>
              <a:t>位）位移量                                </a:t>
            </a:r>
          </a:p>
          <a:p>
            <a:pPr>
              <a:buFontTx/>
              <a:buNone/>
            </a:pPr>
            <a:r>
              <a:rPr lang="en-US" altLang="zh-CN" sz="2800" b="1" dirty="0"/>
              <a:t>=(SS)×10H</a:t>
            </a:r>
            <a:r>
              <a:rPr lang="zh-CN" altLang="en-US" sz="2800" b="1" dirty="0"/>
              <a:t>＋</a:t>
            </a:r>
            <a:r>
              <a:rPr lang="en-US" altLang="zh-CN" sz="2800" b="1" dirty="0"/>
              <a:t>(BP) + ( SI ) + 8</a:t>
            </a:r>
            <a:r>
              <a:rPr lang="zh-CN" altLang="en-US" sz="2800" b="1" dirty="0"/>
              <a:t>位（</a:t>
            </a:r>
            <a:r>
              <a:rPr lang="en-US" altLang="zh-CN" sz="2800" b="1" dirty="0"/>
              <a:t>16</a:t>
            </a:r>
            <a:r>
              <a:rPr lang="zh-CN" altLang="en-US" sz="2800" b="1" dirty="0"/>
              <a:t>位）位移量</a:t>
            </a:r>
          </a:p>
          <a:p>
            <a:pPr>
              <a:buFontTx/>
              <a:buNone/>
            </a:pPr>
            <a:r>
              <a:rPr lang="en-US" altLang="zh-CN" sz="2800" b="1" dirty="0"/>
              <a:t>=(SS)×10H</a:t>
            </a:r>
            <a:r>
              <a:rPr lang="zh-CN" altLang="en-US" sz="2800" b="1" dirty="0"/>
              <a:t>＋</a:t>
            </a:r>
            <a:r>
              <a:rPr lang="en-US" altLang="zh-CN" sz="2800" b="1" dirty="0"/>
              <a:t>(BP) + ( DI ) + 8</a:t>
            </a:r>
            <a:r>
              <a:rPr lang="zh-CN" altLang="en-US" sz="2800" b="1" dirty="0"/>
              <a:t>位（</a:t>
            </a:r>
            <a:r>
              <a:rPr lang="en-US" altLang="zh-CN" sz="2800" b="1" dirty="0"/>
              <a:t>16</a:t>
            </a:r>
            <a:r>
              <a:rPr lang="zh-CN" altLang="en-US" sz="2800" b="1" dirty="0"/>
              <a:t>位）位移量 </a:t>
            </a:r>
          </a:p>
          <a:p>
            <a:pPr>
              <a:buFontTx/>
              <a:buNone/>
            </a:pPr>
            <a:endParaRPr lang="en-US" altLang="zh-CN" b="1" dirty="0"/>
          </a:p>
        </p:txBody>
      </p:sp>
    </p:spTree>
    <p:extLst>
      <p:ext uri="{BB962C8B-B14F-4D97-AF65-F5344CB8AC3E}">
        <p14:creationId xmlns:p14="http://schemas.microsoft.com/office/powerpoint/2010/main" val="30240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094542440"/>
              </p:ext>
            </p:extLst>
          </p:nvPr>
        </p:nvGraphicFramePr>
        <p:xfrm>
          <a:off x="1259632" y="548680"/>
          <a:ext cx="6934200" cy="5200650"/>
        </p:xfrm>
        <a:graphic>
          <a:graphicData uri="http://schemas.openxmlformats.org/presentationml/2006/ole">
            <mc:AlternateContent xmlns:mc="http://schemas.openxmlformats.org/markup-compatibility/2006">
              <mc:Choice xmlns:v="urn:schemas-microsoft-com:vml" Requires="v">
                <p:oleObj spid="_x0000_s8216" r:id="rId3" imgW="5249008" imgH="3943901" progId="PBrush">
                  <p:embed/>
                </p:oleObj>
              </mc:Choice>
              <mc:Fallback>
                <p:oleObj r:id="rId3" imgW="5249008" imgH="3943901"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548680"/>
                        <a:ext cx="6934200"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364958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570417" y="260648"/>
            <a:ext cx="8221216" cy="1772793"/>
          </a:xfrm>
          <a:prstGeom prst="rect">
            <a:avLst/>
          </a:prstGeom>
          <a:gradFill rotWithShape="0">
            <a:gsLst>
              <a:gs pos="0">
                <a:srgbClr val="FFCCFF"/>
              </a:gs>
              <a:gs pos="100000">
                <a:srgbClr val="FFFFFF"/>
              </a:gs>
            </a:gsLst>
            <a:lin ang="5400000" scaled="1"/>
          </a:gradFill>
          <a:ln>
            <a:noFill/>
          </a:ln>
          <a:effectLst>
            <a:outerShdw dist="107763" dir="13500000" sx="75000" sy="75000" algn="tl" rotWithShape="0">
              <a:srgbClr val="0033CC"/>
            </a:outerShdw>
          </a:effectLst>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60000"/>
              </a:lnSpc>
              <a:spcBef>
                <a:spcPct val="50000"/>
              </a:spcBef>
            </a:pPr>
            <a:r>
              <a:rPr lang="zh-CN" altLang="en-US" sz="2800" b="1" dirty="0">
                <a:solidFill>
                  <a:srgbClr val="000000"/>
                </a:solidFill>
              </a:rPr>
              <a:t>练习：</a:t>
            </a:r>
          </a:p>
          <a:p>
            <a:pPr algn="just">
              <a:lnSpc>
                <a:spcPct val="60000"/>
              </a:lnSpc>
              <a:spcBef>
                <a:spcPct val="50000"/>
              </a:spcBef>
            </a:pPr>
            <a:r>
              <a:rPr lang="zh-CN" altLang="en-US" sz="2800" b="1" dirty="0">
                <a:solidFill>
                  <a:srgbClr val="000000"/>
                </a:solidFill>
              </a:rPr>
              <a:t>已知</a:t>
            </a:r>
            <a:r>
              <a:rPr lang="en-US" altLang="zh-CN" sz="2800" b="1" dirty="0">
                <a:solidFill>
                  <a:srgbClr val="000000"/>
                </a:solidFill>
                <a:cs typeface="Times New Roman" pitchFamily="18" charset="0"/>
              </a:rPr>
              <a:t>(DS)=1500H</a:t>
            </a:r>
            <a:r>
              <a:rPr lang="zh-CN" altLang="en-US" sz="2800" b="1" dirty="0">
                <a:solidFill>
                  <a:srgbClr val="000000"/>
                </a:solidFill>
              </a:rPr>
              <a:t>，</a:t>
            </a:r>
            <a:r>
              <a:rPr lang="en-US" altLang="zh-CN" sz="2800" b="1" dirty="0">
                <a:solidFill>
                  <a:srgbClr val="000000"/>
                </a:solidFill>
                <a:cs typeface="Times New Roman" pitchFamily="18" charset="0"/>
              </a:rPr>
              <a:t>(SS)=2500H</a:t>
            </a:r>
            <a:r>
              <a:rPr lang="zh-CN" altLang="en-US" sz="2800" b="1" dirty="0">
                <a:solidFill>
                  <a:srgbClr val="000000"/>
                </a:solidFill>
              </a:rPr>
              <a:t>， </a:t>
            </a:r>
            <a:r>
              <a:rPr lang="en-US" altLang="zh-CN" sz="2800" b="1" dirty="0">
                <a:solidFill>
                  <a:srgbClr val="000000"/>
                </a:solidFill>
                <a:cs typeface="Times New Roman" pitchFamily="18" charset="0"/>
              </a:rPr>
              <a:t>(ES)=4350H</a:t>
            </a:r>
            <a:r>
              <a:rPr lang="zh-CN" altLang="en-US" sz="2800" b="1" dirty="0">
                <a:solidFill>
                  <a:srgbClr val="000000"/>
                </a:solidFill>
              </a:rPr>
              <a:t>，</a:t>
            </a:r>
          </a:p>
          <a:p>
            <a:pPr algn="just">
              <a:lnSpc>
                <a:spcPct val="60000"/>
              </a:lnSpc>
              <a:spcBef>
                <a:spcPct val="50000"/>
              </a:spcBef>
            </a:pPr>
            <a:r>
              <a:rPr lang="en-US" altLang="zh-CN" sz="2800" b="1" dirty="0">
                <a:solidFill>
                  <a:srgbClr val="000000"/>
                </a:solidFill>
                <a:cs typeface="Times New Roman" pitchFamily="18" charset="0"/>
              </a:rPr>
              <a:t>TABLE=4780H</a:t>
            </a:r>
            <a:r>
              <a:rPr lang="zh-CN" altLang="en-US" sz="2800" b="1" dirty="0">
                <a:solidFill>
                  <a:srgbClr val="000000"/>
                </a:solidFill>
              </a:rPr>
              <a:t>，</a:t>
            </a:r>
            <a:r>
              <a:rPr lang="en-US" altLang="zh-CN" sz="2800" b="1" dirty="0">
                <a:solidFill>
                  <a:srgbClr val="000000"/>
                </a:solidFill>
                <a:cs typeface="Times New Roman" pitchFamily="18" charset="0"/>
              </a:rPr>
              <a:t>VALUE=7567H</a:t>
            </a:r>
            <a:r>
              <a:rPr lang="zh-CN" altLang="en-US" sz="2800" b="1" dirty="0">
                <a:solidFill>
                  <a:srgbClr val="000000"/>
                </a:solidFill>
              </a:rPr>
              <a:t>，</a:t>
            </a:r>
            <a:r>
              <a:rPr lang="en-US" altLang="zh-CN" sz="2800" b="1" dirty="0">
                <a:solidFill>
                  <a:srgbClr val="000000"/>
                </a:solidFill>
              </a:rPr>
              <a:t>(BX)=4080H</a:t>
            </a:r>
          </a:p>
          <a:p>
            <a:pPr algn="just">
              <a:lnSpc>
                <a:spcPct val="60000"/>
              </a:lnSpc>
              <a:spcBef>
                <a:spcPct val="50000"/>
              </a:spcBef>
            </a:pPr>
            <a:r>
              <a:rPr lang="zh-CN" altLang="en-US" sz="2800" b="1" dirty="0">
                <a:solidFill>
                  <a:srgbClr val="000000"/>
                </a:solidFill>
              </a:rPr>
              <a:t>求下列指令操作数的物理地址。</a:t>
            </a:r>
            <a:endParaRPr lang="zh-CN" altLang="en-US" sz="2800" b="1" dirty="0">
              <a:cs typeface="Times New Roman" pitchFamily="18" charset="0"/>
            </a:endParaRPr>
          </a:p>
        </p:txBody>
      </p:sp>
      <p:sp>
        <p:nvSpPr>
          <p:cNvPr id="6" name="Text Box 4"/>
          <p:cNvSpPr txBox="1">
            <a:spLocks noChangeArrowheads="1"/>
          </p:cNvSpPr>
          <p:nvPr/>
        </p:nvSpPr>
        <p:spPr bwMode="auto">
          <a:xfrm>
            <a:off x="4014507" y="2564904"/>
            <a:ext cx="5105400" cy="3367088"/>
          </a:xfrm>
          <a:prstGeom prst="rect">
            <a:avLst/>
          </a:prstGeom>
          <a:solidFill>
            <a:srgbClr val="FFFFCC"/>
          </a:solidFill>
          <a:ln>
            <a:noFill/>
          </a:ln>
          <a:effectLst>
            <a:outerShdw dist="35921" dir="2700000" algn="ctr" rotWithShape="0">
              <a:srgbClr val="0033CC"/>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lvl="2" algn="just">
              <a:lnSpc>
                <a:spcPct val="120000"/>
              </a:lnSpc>
              <a:spcBef>
                <a:spcPct val="50000"/>
              </a:spcBef>
            </a:pPr>
            <a:r>
              <a:rPr lang="en-US" altLang="zh-CN" sz="2800" b="1" dirty="0">
                <a:solidFill>
                  <a:srgbClr val="000000"/>
                </a:solidFill>
                <a:cs typeface="Times New Roman" pitchFamily="18" charset="0"/>
              </a:rPr>
              <a:t>MOV  DS:[3A47H]</a:t>
            </a:r>
            <a:r>
              <a:rPr lang="en-US" altLang="zh-CN" sz="2800" b="1" dirty="0">
                <a:solidFill>
                  <a:srgbClr val="000000"/>
                </a:solidFill>
              </a:rPr>
              <a:t>,</a:t>
            </a:r>
            <a:r>
              <a:rPr lang="en-US" altLang="zh-CN" sz="2800" b="1" dirty="0">
                <a:solidFill>
                  <a:srgbClr val="000000"/>
                </a:solidFill>
                <a:cs typeface="Times New Roman" pitchFamily="18" charset="0"/>
              </a:rPr>
              <a:t> AH</a:t>
            </a:r>
            <a:endParaRPr lang="en-US" altLang="zh-CN" sz="2800" b="1" dirty="0"/>
          </a:p>
          <a:p>
            <a:pPr lvl="2" algn="just">
              <a:lnSpc>
                <a:spcPct val="60000"/>
              </a:lnSpc>
              <a:spcBef>
                <a:spcPct val="50000"/>
              </a:spcBef>
            </a:pPr>
            <a:r>
              <a:rPr lang="en-US" altLang="zh-CN" sz="2800" b="1" dirty="0">
                <a:solidFill>
                  <a:srgbClr val="000000"/>
                </a:solidFill>
                <a:cs typeface="Times New Roman" pitchFamily="18" charset="0"/>
              </a:rPr>
              <a:t>MOV  DL</a:t>
            </a:r>
            <a:r>
              <a:rPr lang="zh-CN" altLang="en-US" sz="2800" b="1" dirty="0">
                <a:solidFill>
                  <a:srgbClr val="000000"/>
                </a:solidFill>
              </a:rPr>
              <a:t>，</a:t>
            </a:r>
            <a:r>
              <a:rPr lang="en-US" altLang="zh-CN" sz="2800" b="1" dirty="0">
                <a:solidFill>
                  <a:srgbClr val="000000"/>
                </a:solidFill>
                <a:cs typeface="Times New Roman" pitchFamily="18" charset="0"/>
              </a:rPr>
              <a:t>ES:[TABLE]</a:t>
            </a:r>
            <a:endParaRPr lang="en-US" altLang="zh-CN" sz="2800" b="1" dirty="0">
              <a:cs typeface="Times New Roman" pitchFamily="18" charset="0"/>
            </a:endParaRPr>
          </a:p>
          <a:p>
            <a:pPr lvl="2" algn="just">
              <a:lnSpc>
                <a:spcPct val="60000"/>
              </a:lnSpc>
              <a:spcBef>
                <a:spcPct val="50000"/>
              </a:spcBef>
            </a:pPr>
            <a:r>
              <a:rPr lang="en-US" altLang="zh-CN" sz="2800" b="1" dirty="0">
                <a:solidFill>
                  <a:srgbClr val="000000"/>
                </a:solidFill>
                <a:cs typeface="Times New Roman" pitchFamily="18" charset="0"/>
              </a:rPr>
              <a:t>MOV  [VALUE]</a:t>
            </a:r>
            <a:r>
              <a:rPr lang="zh-CN" altLang="en-US" sz="2800" b="1" dirty="0">
                <a:solidFill>
                  <a:srgbClr val="000000"/>
                </a:solidFill>
              </a:rPr>
              <a:t>，</a:t>
            </a:r>
            <a:r>
              <a:rPr lang="en-US" altLang="zh-CN" sz="2800" b="1" dirty="0">
                <a:solidFill>
                  <a:srgbClr val="000000"/>
                </a:solidFill>
                <a:cs typeface="Times New Roman" pitchFamily="18" charset="0"/>
              </a:rPr>
              <a:t>BH</a:t>
            </a:r>
          </a:p>
          <a:p>
            <a:pPr lvl="2" algn="just">
              <a:lnSpc>
                <a:spcPct val="60000"/>
              </a:lnSpc>
              <a:spcBef>
                <a:spcPct val="50000"/>
              </a:spcBef>
            </a:pPr>
            <a:r>
              <a:rPr lang="en-US" altLang="zh-CN" sz="2800" b="1" dirty="0">
                <a:solidFill>
                  <a:srgbClr val="000000"/>
                </a:solidFill>
              </a:rPr>
              <a:t>MOV  AX</a:t>
            </a:r>
            <a:r>
              <a:rPr lang="zh-CN" altLang="en-US" sz="2800" b="1" dirty="0">
                <a:solidFill>
                  <a:srgbClr val="000000"/>
                </a:solidFill>
              </a:rPr>
              <a:t>，</a:t>
            </a:r>
            <a:r>
              <a:rPr lang="en-US" altLang="zh-CN" sz="2800" b="1" dirty="0">
                <a:solidFill>
                  <a:srgbClr val="000000"/>
                </a:solidFill>
              </a:rPr>
              <a:t>SS:[BX]</a:t>
            </a:r>
          </a:p>
          <a:p>
            <a:pPr lvl="2" algn="just">
              <a:lnSpc>
                <a:spcPct val="60000"/>
              </a:lnSpc>
              <a:spcBef>
                <a:spcPct val="50000"/>
              </a:spcBef>
            </a:pPr>
            <a:r>
              <a:rPr lang="en-US" altLang="zh-CN" sz="2800" b="1" dirty="0">
                <a:solidFill>
                  <a:srgbClr val="000000"/>
                </a:solidFill>
                <a:cs typeface="Times New Roman" pitchFamily="18" charset="0"/>
              </a:rPr>
              <a:t>MOV  AX</a:t>
            </a:r>
            <a:r>
              <a:rPr lang="zh-CN" altLang="en-US" sz="2800" b="1" dirty="0">
                <a:solidFill>
                  <a:srgbClr val="000000"/>
                </a:solidFill>
              </a:rPr>
              <a:t>，</a:t>
            </a:r>
            <a:r>
              <a:rPr lang="en-US" altLang="zh-CN" sz="2800" b="1" dirty="0">
                <a:solidFill>
                  <a:srgbClr val="000000"/>
                </a:solidFill>
              </a:rPr>
              <a:t>3040H</a:t>
            </a:r>
          </a:p>
          <a:p>
            <a:pPr lvl="2" algn="just">
              <a:lnSpc>
                <a:spcPct val="60000"/>
              </a:lnSpc>
              <a:spcBef>
                <a:spcPct val="50000"/>
              </a:spcBef>
            </a:pPr>
            <a:r>
              <a:rPr lang="en-US" altLang="zh-CN" sz="2800" b="1" dirty="0">
                <a:solidFill>
                  <a:srgbClr val="000000"/>
                </a:solidFill>
              </a:rPr>
              <a:t>MOV  AX</a:t>
            </a:r>
            <a:r>
              <a:rPr lang="zh-CN" altLang="en-US" sz="2800" b="1" dirty="0">
                <a:solidFill>
                  <a:srgbClr val="000000"/>
                </a:solidFill>
              </a:rPr>
              <a:t>，</a:t>
            </a:r>
            <a:r>
              <a:rPr lang="en-US" altLang="zh-CN" sz="2800" b="1" dirty="0">
                <a:solidFill>
                  <a:srgbClr val="000000"/>
                </a:solidFill>
              </a:rPr>
              <a:t>CX</a:t>
            </a:r>
          </a:p>
          <a:p>
            <a:pPr>
              <a:spcBef>
                <a:spcPct val="50000"/>
              </a:spcBef>
            </a:pPr>
            <a:endParaRPr lang="en-US" altLang="zh-CN" dirty="0"/>
          </a:p>
        </p:txBody>
      </p:sp>
      <p:sp>
        <p:nvSpPr>
          <p:cNvPr id="7" name="Text Box 5"/>
          <p:cNvSpPr txBox="1">
            <a:spLocks noChangeArrowheads="1"/>
          </p:cNvSpPr>
          <p:nvPr/>
        </p:nvSpPr>
        <p:spPr bwMode="auto">
          <a:xfrm>
            <a:off x="323528" y="2529185"/>
            <a:ext cx="3886200" cy="3438525"/>
          </a:xfrm>
          <a:prstGeom prst="rect">
            <a:avLst/>
          </a:prstGeom>
          <a:solidFill>
            <a:srgbClr val="FFFF99"/>
          </a:solidFill>
          <a:ln w="57150" cmpd="thickThin">
            <a:solidFill>
              <a:schemeClr val="tx1"/>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lang="en-US" altLang="zh-CN" sz="2800" b="1" dirty="0"/>
              <a:t>MOV  AX,105</a:t>
            </a:r>
          </a:p>
          <a:p>
            <a:pPr algn="l">
              <a:lnSpc>
                <a:spcPct val="60000"/>
              </a:lnSpc>
              <a:spcBef>
                <a:spcPct val="50000"/>
              </a:spcBef>
            </a:pPr>
            <a:r>
              <a:rPr lang="en-US" altLang="zh-CN" sz="2800" b="1" dirty="0"/>
              <a:t>MOV  AL,BH</a:t>
            </a:r>
          </a:p>
          <a:p>
            <a:pPr algn="l">
              <a:lnSpc>
                <a:spcPct val="60000"/>
              </a:lnSpc>
              <a:spcBef>
                <a:spcPct val="50000"/>
              </a:spcBef>
            </a:pPr>
            <a:r>
              <a:rPr lang="en-US" altLang="zh-CN" sz="2800" b="1" dirty="0"/>
              <a:t>MOV  AX,DS:[1250]</a:t>
            </a:r>
          </a:p>
          <a:p>
            <a:pPr algn="l">
              <a:lnSpc>
                <a:spcPct val="60000"/>
              </a:lnSpc>
              <a:spcBef>
                <a:spcPct val="50000"/>
              </a:spcBef>
            </a:pPr>
            <a:r>
              <a:rPr lang="en-US" altLang="zh-CN" sz="2800" b="1" dirty="0"/>
              <a:t>MOV  AX,TABLE</a:t>
            </a:r>
          </a:p>
          <a:p>
            <a:pPr algn="l">
              <a:lnSpc>
                <a:spcPct val="60000"/>
              </a:lnSpc>
              <a:spcBef>
                <a:spcPct val="50000"/>
              </a:spcBef>
            </a:pPr>
            <a:r>
              <a:rPr lang="en-US" altLang="zh-CN" sz="2800" b="1" dirty="0"/>
              <a:t>MOV  AX,[BX]</a:t>
            </a:r>
          </a:p>
          <a:p>
            <a:pPr algn="l">
              <a:lnSpc>
                <a:spcPct val="60000"/>
              </a:lnSpc>
              <a:spcBef>
                <a:spcPct val="50000"/>
              </a:spcBef>
            </a:pPr>
            <a:r>
              <a:rPr lang="en-US" altLang="zh-CN" sz="2800" b="1" dirty="0"/>
              <a:t>MOV  CX,[VALUE]</a:t>
            </a:r>
          </a:p>
          <a:p>
            <a:pPr algn="l">
              <a:lnSpc>
                <a:spcPct val="60000"/>
              </a:lnSpc>
              <a:spcBef>
                <a:spcPct val="50000"/>
              </a:spcBef>
            </a:pPr>
            <a:endParaRPr lang="en-US" altLang="zh-CN" sz="2800" b="1" dirty="0"/>
          </a:p>
        </p:txBody>
      </p:sp>
    </p:spTree>
    <p:extLst>
      <p:ext uri="{BB962C8B-B14F-4D97-AF65-F5344CB8AC3E}">
        <p14:creationId xmlns:p14="http://schemas.microsoft.com/office/powerpoint/2010/main" val="63293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628801"/>
            <a:ext cx="8229600" cy="3240360"/>
          </a:xfrm>
        </p:spPr>
        <p:txBody>
          <a:bodyPr>
            <a:normAutofit/>
          </a:bodyPr>
          <a:lstStyle/>
          <a:p>
            <a:pPr>
              <a:lnSpc>
                <a:spcPct val="150000"/>
              </a:lnSpc>
            </a:pPr>
            <a:r>
              <a:rPr lang="zh-CN" altLang="en-US" sz="3200" dirty="0"/>
              <a:t>本章主要介绍指令中涉及到的寄存器和内存的寻址问题。</a:t>
            </a:r>
          </a:p>
        </p:txBody>
      </p:sp>
      <p:sp>
        <p:nvSpPr>
          <p:cNvPr id="3" name="标题 2"/>
          <p:cNvSpPr>
            <a:spLocks noGrp="1"/>
          </p:cNvSpPr>
          <p:nvPr>
            <p:ph type="title"/>
          </p:nvPr>
        </p:nvSpPr>
        <p:spPr>
          <a:xfrm>
            <a:off x="395536" y="332656"/>
            <a:ext cx="8229600" cy="1143000"/>
          </a:xfrm>
        </p:spPr>
        <p:txBody>
          <a:bodyPr/>
          <a:lstStyle/>
          <a:p>
            <a:pPr algn="ctr"/>
            <a:r>
              <a:rPr lang="zh-CN" altLang="en-US" b="0" dirty="0">
                <a:effectLst/>
              </a:rPr>
              <a:t>第</a:t>
            </a:r>
            <a:r>
              <a:rPr lang="en-US" altLang="zh-CN" b="0" dirty="0">
                <a:effectLst/>
              </a:rPr>
              <a:t>3</a:t>
            </a:r>
            <a:r>
              <a:rPr lang="zh-CN" altLang="en-US" b="0" dirty="0">
                <a:effectLst/>
              </a:rPr>
              <a:t>章 寄存器（内存访问）</a:t>
            </a:r>
          </a:p>
        </p:txBody>
      </p:sp>
    </p:spTree>
    <p:extLst>
      <p:ext uri="{BB962C8B-B14F-4D97-AF65-F5344CB8AC3E}">
        <p14:creationId xmlns:p14="http://schemas.microsoft.com/office/powerpoint/2010/main" val="20716448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body" idx="1"/>
          </p:nvPr>
        </p:nvSpPr>
        <p:spPr>
          <a:xfrm>
            <a:off x="467544" y="1628800"/>
            <a:ext cx="7632848" cy="1080120"/>
          </a:xfrm>
        </p:spPr>
        <p:txBody>
          <a:bodyPr>
            <a:normAutofit/>
          </a:bodyPr>
          <a:lstStyle/>
          <a:p>
            <a:pPr eaLnBrk="1" hangingPunct="1"/>
            <a:r>
              <a:rPr lang="zh-CN" altLang="en-US" sz="2800" dirty="0"/>
              <a:t>问题的导入：</a:t>
            </a:r>
            <a:endParaRPr lang="en-US" altLang="zh-CN" sz="2800" dirty="0"/>
          </a:p>
          <a:p>
            <a:pPr marL="109728" indent="0" eaLnBrk="1" hangingPunct="1">
              <a:buNone/>
            </a:pPr>
            <a:r>
              <a:rPr lang="en-US" altLang="zh-CN" sz="2800" dirty="0"/>
              <a:t>         </a:t>
            </a:r>
            <a:r>
              <a:rPr lang="zh-CN" altLang="en-US" sz="2800" dirty="0"/>
              <a:t>在</a:t>
            </a:r>
            <a:r>
              <a:rPr lang="en-US" altLang="zh-CN" sz="2800" dirty="0"/>
              <a:t>0</a:t>
            </a:r>
            <a:r>
              <a:rPr lang="zh-CN" altLang="en-US" sz="2800" dirty="0"/>
              <a:t>地址处开始存放的数据如图：</a:t>
            </a:r>
          </a:p>
          <a:p>
            <a:pPr eaLnBrk="1" hangingPunct="1"/>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a:p>
            <a:pPr eaLnBrk="1" hangingPunct="1"/>
            <a:endParaRPr lang="en-US" altLang="zh-CN" sz="2800" dirty="0"/>
          </a:p>
          <a:p>
            <a:pPr eaLnBrk="1" hangingPunct="1"/>
            <a:endParaRPr lang="en-US" altLang="zh-CN" sz="2800" dirty="0"/>
          </a:p>
          <a:p>
            <a:pPr eaLnBrk="1" hangingPunct="1"/>
            <a:endParaRPr lang="zh-CN" altLang="en-US" sz="2800" dirty="0"/>
          </a:p>
        </p:txBody>
      </p:sp>
      <p:sp>
        <p:nvSpPr>
          <p:cNvPr id="143363" name="Rectangle 3"/>
          <p:cNvSpPr>
            <a:spLocks noGrp="1" noChangeArrowheads="1"/>
          </p:cNvSpPr>
          <p:nvPr>
            <p:ph type="title"/>
          </p:nvPr>
        </p:nvSpPr>
        <p:spPr>
          <a:xfrm>
            <a:off x="323528" y="188640"/>
            <a:ext cx="8229600" cy="1143000"/>
          </a:xfrm>
        </p:spPr>
        <p:txBody>
          <a:bodyPr/>
          <a:lstStyle/>
          <a:p>
            <a:pPr eaLnBrk="1" hangingPunct="1"/>
            <a:r>
              <a:rPr lang="en-US" altLang="zh-CN" b="0" dirty="0">
                <a:effectLst/>
              </a:rPr>
              <a:t>3.1 </a:t>
            </a:r>
            <a:r>
              <a:rPr lang="zh-CN" altLang="en-US" b="0" dirty="0">
                <a:effectLst/>
              </a:rPr>
              <a:t>内存中数据的组织</a:t>
            </a:r>
          </a:p>
        </p:txBody>
      </p:sp>
      <p:pic>
        <p:nvPicPr>
          <p:cNvPr id="143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996952"/>
            <a:ext cx="18510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158055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en-US" altLang="zh-CN"/>
              <a:t>3.1 </a:t>
            </a:r>
            <a:r>
              <a:rPr lang="zh-CN" altLang="en-US"/>
              <a:t>内存中字的存储</a:t>
            </a:r>
          </a:p>
        </p:txBody>
      </p:sp>
      <p:sp>
        <p:nvSpPr>
          <p:cNvPr id="246787" name="Rectangle 3"/>
          <p:cNvSpPr>
            <a:spLocks noGrp="1" noChangeArrowheads="1"/>
          </p:cNvSpPr>
          <p:nvPr>
            <p:ph type="body" idx="1"/>
          </p:nvPr>
        </p:nvSpPr>
        <p:spPr>
          <a:xfrm>
            <a:off x="104800" y="1484784"/>
            <a:ext cx="6912768" cy="4114800"/>
          </a:xfrm>
        </p:spPr>
        <p:txBody>
          <a:bodyPr>
            <a:normAutofit/>
          </a:bodyPr>
          <a:lstStyle/>
          <a:p>
            <a:pPr eaLnBrk="1" hangingPunct="1">
              <a:lnSpc>
                <a:spcPct val="150000"/>
              </a:lnSpc>
            </a:pPr>
            <a:r>
              <a:rPr lang="zh-CN" altLang="en-US" dirty="0"/>
              <a:t>问题：</a:t>
            </a:r>
          </a:p>
          <a:p>
            <a:pPr marL="393192" lvl="1" indent="0" eaLnBrk="1" hangingPunct="1">
              <a:lnSpc>
                <a:spcPct val="150000"/>
              </a:lnSpc>
              <a:buNone/>
            </a:pPr>
            <a:r>
              <a:rPr lang="zh-CN" altLang="en-US" dirty="0"/>
              <a:t>（</a:t>
            </a:r>
            <a:r>
              <a:rPr lang="en-US" altLang="zh-CN" dirty="0"/>
              <a:t>1</a:t>
            </a:r>
            <a:r>
              <a:rPr lang="zh-CN" altLang="en-US" dirty="0"/>
              <a:t>）</a:t>
            </a:r>
            <a:r>
              <a:rPr lang="en-US" altLang="zh-CN" dirty="0"/>
              <a:t>0</a:t>
            </a:r>
            <a:r>
              <a:rPr lang="zh-CN" altLang="en-US" dirty="0"/>
              <a:t>地址单元中存放的字节型数据是多少？</a:t>
            </a:r>
          </a:p>
          <a:p>
            <a:pPr marL="393192" lvl="1" indent="0" eaLnBrk="1" hangingPunct="1">
              <a:lnSpc>
                <a:spcPct val="150000"/>
              </a:lnSpc>
              <a:buNone/>
            </a:pPr>
            <a:r>
              <a:rPr lang="zh-CN" altLang="en-US" dirty="0"/>
              <a:t>（</a:t>
            </a:r>
            <a:r>
              <a:rPr lang="en-US" altLang="zh-CN" dirty="0"/>
              <a:t>2</a:t>
            </a:r>
            <a:r>
              <a:rPr lang="zh-CN" altLang="en-US" dirty="0"/>
              <a:t>）</a:t>
            </a:r>
            <a:r>
              <a:rPr lang="en-US" altLang="zh-CN" dirty="0"/>
              <a:t>0</a:t>
            </a:r>
            <a:r>
              <a:rPr lang="zh-CN" altLang="en-US" dirty="0"/>
              <a:t>地址字单元中存放的字型数据是多少？</a:t>
            </a:r>
          </a:p>
          <a:p>
            <a:pPr marL="393192" lvl="1" indent="0" eaLnBrk="1" hangingPunct="1">
              <a:lnSpc>
                <a:spcPct val="150000"/>
              </a:lnSpc>
              <a:buNone/>
            </a:pPr>
            <a:r>
              <a:rPr lang="zh-CN" altLang="en-US" dirty="0"/>
              <a:t>（</a:t>
            </a:r>
            <a:r>
              <a:rPr lang="en-US" altLang="zh-CN" dirty="0"/>
              <a:t>3</a:t>
            </a:r>
            <a:r>
              <a:rPr lang="zh-CN" altLang="en-US" dirty="0"/>
              <a:t>）</a:t>
            </a:r>
            <a:r>
              <a:rPr lang="en-US" altLang="zh-CN" dirty="0"/>
              <a:t>2</a:t>
            </a:r>
            <a:r>
              <a:rPr lang="zh-CN" altLang="en-US" dirty="0"/>
              <a:t>地址字单元中存放的字节型数据是多少？</a:t>
            </a:r>
            <a:endParaRPr lang="en-US" altLang="zh-CN" dirty="0"/>
          </a:p>
          <a:p>
            <a:pPr marL="393192" lvl="1" indent="0">
              <a:lnSpc>
                <a:spcPct val="150000"/>
              </a:lnSpc>
              <a:buNone/>
            </a:pPr>
            <a:r>
              <a:rPr lang="zh-CN" altLang="en-US" dirty="0"/>
              <a:t>（</a:t>
            </a:r>
            <a:r>
              <a:rPr lang="en-US" altLang="zh-CN" dirty="0"/>
              <a:t>4</a:t>
            </a:r>
            <a:r>
              <a:rPr lang="zh-CN" altLang="en-US" dirty="0"/>
              <a:t>）</a:t>
            </a:r>
            <a:r>
              <a:rPr lang="en-US" altLang="zh-CN" dirty="0"/>
              <a:t>2</a:t>
            </a:r>
            <a:r>
              <a:rPr lang="zh-CN" altLang="en-US" dirty="0"/>
              <a:t>地址单元中存放的字型数据是多少？</a:t>
            </a:r>
          </a:p>
          <a:p>
            <a:pPr marL="393192" lvl="1" indent="0">
              <a:lnSpc>
                <a:spcPct val="150000"/>
              </a:lnSpc>
              <a:buNone/>
            </a:pPr>
            <a:r>
              <a:rPr lang="zh-CN" altLang="en-US" dirty="0"/>
              <a:t>（</a:t>
            </a:r>
            <a:r>
              <a:rPr lang="en-US" altLang="zh-CN" dirty="0"/>
              <a:t>5</a:t>
            </a:r>
            <a:r>
              <a:rPr lang="zh-CN" altLang="en-US" dirty="0"/>
              <a:t>）</a:t>
            </a:r>
            <a:r>
              <a:rPr lang="en-US" altLang="zh-CN" dirty="0"/>
              <a:t>1</a:t>
            </a:r>
            <a:r>
              <a:rPr lang="zh-CN" altLang="en-US" dirty="0"/>
              <a:t>地址字单元中存放的字型数据是多少？</a:t>
            </a:r>
          </a:p>
          <a:p>
            <a:pPr lvl="1" eaLnBrk="1" hangingPunct="1">
              <a:lnSpc>
                <a:spcPct val="150000"/>
              </a:lnSpc>
            </a:pPr>
            <a:endParaRPr lang="zh-CN" altLang="en-US" dirty="0"/>
          </a:p>
        </p:txBody>
      </p:sp>
      <p:pic>
        <p:nvPicPr>
          <p:cNvPr id="144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9531" y="2276872"/>
            <a:ext cx="18510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2101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46787">
                                            <p:txEl>
                                              <p:pRg st="2" end="2"/>
                                            </p:txEl>
                                          </p:spTgt>
                                        </p:tgtEl>
                                        <p:attrNameLst>
                                          <p:attrName>style.visibility</p:attrName>
                                        </p:attrNameLst>
                                      </p:cBhvr>
                                      <p:to>
                                        <p:strVal val="visible"/>
                                      </p:to>
                                    </p:set>
                                    <p:animEffect transition="in" filter="checkerboard(across)">
                                      <p:cBhvr>
                                        <p:cTn id="7" dur="500"/>
                                        <p:tgtEl>
                                          <p:spTgt spid="24678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46787">
                                            <p:txEl>
                                              <p:pRg st="3" end="3"/>
                                            </p:txEl>
                                          </p:spTgt>
                                        </p:tgtEl>
                                        <p:attrNameLst>
                                          <p:attrName>style.visibility</p:attrName>
                                        </p:attrNameLst>
                                      </p:cBhvr>
                                      <p:to>
                                        <p:strVal val="visible"/>
                                      </p:to>
                                    </p:set>
                                    <p:animEffect transition="in" filter="checkerboard(across)">
                                      <p:cBhvr>
                                        <p:cTn id="12" dur="500"/>
                                        <p:tgtEl>
                                          <p:spTgt spid="24678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46787">
                                            <p:txEl>
                                              <p:pRg st="4" end="4"/>
                                            </p:txEl>
                                          </p:spTgt>
                                        </p:tgtEl>
                                        <p:attrNameLst>
                                          <p:attrName>style.visibility</p:attrName>
                                        </p:attrNameLst>
                                      </p:cBhvr>
                                      <p:to>
                                        <p:strVal val="visible"/>
                                      </p:to>
                                    </p:set>
                                    <p:animEffect transition="in" filter="checkerboard(across)">
                                      <p:cBhvr>
                                        <p:cTn id="17" dur="500"/>
                                        <p:tgtEl>
                                          <p:spTgt spid="24678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46787">
                                            <p:txEl>
                                              <p:pRg st="5" end="5"/>
                                            </p:txEl>
                                          </p:spTgt>
                                        </p:tgtEl>
                                        <p:attrNameLst>
                                          <p:attrName>style.visibility</p:attrName>
                                        </p:attrNameLst>
                                      </p:cBhvr>
                                      <p:to>
                                        <p:strVal val="visible"/>
                                      </p:to>
                                    </p:set>
                                    <p:animEffect transition="in" filter="checkerboard(across)">
                                      <p:cBhvr>
                                        <p:cTn id="22" dur="500"/>
                                        <p:tgtEl>
                                          <p:spTgt spid="2467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en-US" altLang="zh-CN"/>
              <a:t>3.1 </a:t>
            </a:r>
            <a:r>
              <a:rPr lang="zh-CN" altLang="en-US"/>
              <a:t>内存中字的存储</a:t>
            </a:r>
          </a:p>
        </p:txBody>
      </p:sp>
      <p:sp>
        <p:nvSpPr>
          <p:cNvPr id="3" name="内容占位符 2"/>
          <p:cNvSpPr>
            <a:spLocks noGrp="1"/>
          </p:cNvSpPr>
          <p:nvPr>
            <p:ph idx="1"/>
          </p:nvPr>
        </p:nvSpPr>
        <p:spPr>
          <a:xfrm>
            <a:off x="323528" y="1412776"/>
            <a:ext cx="8280920" cy="4464496"/>
          </a:xfrm>
        </p:spPr>
        <p:txBody>
          <a:bodyPr>
            <a:normAutofit/>
          </a:bodyPr>
          <a:lstStyle/>
          <a:p>
            <a:pPr marL="109728" indent="0">
              <a:buNone/>
            </a:pPr>
            <a:r>
              <a:rPr lang="en-US" altLang="zh-CN" sz="3200" dirty="0"/>
              <a:t>——  </a:t>
            </a:r>
            <a:r>
              <a:rPr lang="zh-CN" altLang="en-US" sz="3200" dirty="0"/>
              <a:t>存储器中数据的组织方式</a:t>
            </a:r>
            <a:endParaRPr lang="en-US" altLang="zh-CN" sz="3200" dirty="0"/>
          </a:p>
          <a:p>
            <a:pPr lvl="1">
              <a:lnSpc>
                <a:spcPct val="150000"/>
              </a:lnSpc>
            </a:pPr>
            <a:r>
              <a:rPr lang="zh-CN" altLang="en-US" sz="2800" dirty="0">
                <a:solidFill>
                  <a:srgbClr val="0000FF"/>
                </a:solidFill>
              </a:rPr>
              <a:t>大端方式</a:t>
            </a:r>
            <a:endParaRPr lang="en-US" altLang="zh-CN" dirty="0"/>
          </a:p>
          <a:p>
            <a:pPr lvl="1">
              <a:lnSpc>
                <a:spcPct val="150000"/>
              </a:lnSpc>
            </a:pPr>
            <a:r>
              <a:rPr lang="zh-CN" altLang="en-US" sz="2400" dirty="0"/>
              <a:t>高位字节排放在内存的低地址端，低位字节存放在高地址端。</a:t>
            </a:r>
            <a:endParaRPr lang="en-US" altLang="zh-CN" sz="2800" dirty="0"/>
          </a:p>
          <a:p>
            <a:pPr lvl="1">
              <a:lnSpc>
                <a:spcPct val="150000"/>
              </a:lnSpc>
            </a:pPr>
            <a:r>
              <a:rPr lang="zh-CN" altLang="en-US" sz="2800" dirty="0">
                <a:solidFill>
                  <a:srgbClr val="0000FF"/>
                </a:solidFill>
              </a:rPr>
              <a:t>小端方式</a:t>
            </a:r>
            <a:endParaRPr lang="en-US" altLang="zh-CN" sz="2800" dirty="0">
              <a:solidFill>
                <a:srgbClr val="0000FF"/>
              </a:solidFill>
            </a:endParaRPr>
          </a:p>
          <a:p>
            <a:pPr lvl="1">
              <a:lnSpc>
                <a:spcPct val="150000"/>
              </a:lnSpc>
            </a:pPr>
            <a:r>
              <a:rPr lang="zh-CN" altLang="en-US" sz="2400" dirty="0"/>
              <a:t>低位字节存放在内存的低地址端，高位字节存放在高地址端</a:t>
            </a:r>
            <a:endParaRPr lang="zh-CN" altLang="en-US" dirty="0"/>
          </a:p>
        </p:txBody>
      </p:sp>
    </p:spTree>
    <p:extLst>
      <p:ext uri="{BB962C8B-B14F-4D97-AF65-F5344CB8AC3E}">
        <p14:creationId xmlns:p14="http://schemas.microsoft.com/office/powerpoint/2010/main" val="662778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888954"/>
            <a:ext cx="8615695"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22491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en-US" altLang="zh-CN" dirty="0"/>
              <a:t>3.2 DS</a:t>
            </a:r>
            <a:r>
              <a:rPr lang="zh-CN" altLang="en-US" dirty="0"/>
              <a:t>和</a:t>
            </a:r>
            <a:r>
              <a:rPr lang="en-US" altLang="zh-CN" dirty="0"/>
              <a:t>[address]</a:t>
            </a:r>
          </a:p>
        </p:txBody>
      </p:sp>
      <p:sp>
        <p:nvSpPr>
          <p:cNvPr id="249859" name="Rectangle 3"/>
          <p:cNvSpPr>
            <a:spLocks noGrp="1" noChangeArrowheads="1"/>
          </p:cNvSpPr>
          <p:nvPr>
            <p:ph type="body" idx="1"/>
          </p:nvPr>
        </p:nvSpPr>
        <p:spPr>
          <a:xfrm>
            <a:off x="755576" y="1556792"/>
            <a:ext cx="7560840" cy="4248471"/>
          </a:xfrm>
        </p:spPr>
        <p:txBody>
          <a:bodyPr>
            <a:normAutofit/>
          </a:bodyPr>
          <a:lstStyle/>
          <a:p>
            <a:pPr eaLnBrk="1" hangingPunct="1">
              <a:lnSpc>
                <a:spcPct val="150000"/>
              </a:lnSpc>
            </a:pPr>
            <a:r>
              <a:rPr lang="en-US" altLang="zh-CN" dirty="0"/>
              <a:t>CPU</a:t>
            </a:r>
            <a:r>
              <a:rPr lang="zh-CN" altLang="en-US" dirty="0"/>
              <a:t>要读取一个内存单元的时候，必须先给出这个内存单元的地址；</a:t>
            </a:r>
          </a:p>
          <a:p>
            <a:pPr eaLnBrk="1" hangingPunct="1">
              <a:lnSpc>
                <a:spcPct val="150000"/>
              </a:lnSpc>
            </a:pPr>
            <a:r>
              <a:rPr lang="zh-CN" altLang="en-US" dirty="0"/>
              <a:t>在</a:t>
            </a:r>
            <a:r>
              <a:rPr lang="en-US" altLang="zh-CN" dirty="0"/>
              <a:t>8086PC</a:t>
            </a:r>
            <a:r>
              <a:rPr lang="zh-CN" altLang="en-US" dirty="0"/>
              <a:t>中，内存地址由段地址和偏移地址组成。</a:t>
            </a:r>
          </a:p>
          <a:p>
            <a:pPr eaLnBrk="1" hangingPunct="1">
              <a:lnSpc>
                <a:spcPct val="150000"/>
              </a:lnSpc>
            </a:pPr>
            <a:r>
              <a:rPr lang="en-US" altLang="zh-CN" dirty="0"/>
              <a:t>8086CPU</a:t>
            </a:r>
            <a:r>
              <a:rPr lang="zh-CN" altLang="en-US" dirty="0"/>
              <a:t>中有一个 </a:t>
            </a:r>
            <a:r>
              <a:rPr lang="en-US" altLang="zh-CN" dirty="0"/>
              <a:t>DS</a:t>
            </a:r>
            <a:r>
              <a:rPr lang="zh-CN" altLang="en-US" dirty="0"/>
              <a:t>寄存器，通常用来存放要访问的数据的段地址。</a:t>
            </a:r>
          </a:p>
        </p:txBody>
      </p:sp>
    </p:spTree>
    <p:extLst>
      <p:ext uri="{BB962C8B-B14F-4D97-AF65-F5344CB8AC3E}">
        <p14:creationId xmlns:p14="http://schemas.microsoft.com/office/powerpoint/2010/main" val="1572932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49859">
                                            <p:txEl>
                                              <p:pRg st="1" end="1"/>
                                            </p:txEl>
                                          </p:spTgt>
                                        </p:tgtEl>
                                        <p:attrNameLst>
                                          <p:attrName>style.visibility</p:attrName>
                                        </p:attrNameLst>
                                      </p:cBhvr>
                                      <p:to>
                                        <p:strVal val="visible"/>
                                      </p:to>
                                    </p:set>
                                    <p:animEffect transition="in" filter="checkerboard(across)">
                                      <p:cBhvr>
                                        <p:cTn id="7" dur="500"/>
                                        <p:tgtEl>
                                          <p:spTgt spid="2498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49859">
                                            <p:txEl>
                                              <p:pRg st="2" end="2"/>
                                            </p:txEl>
                                          </p:spTgt>
                                        </p:tgtEl>
                                        <p:attrNameLst>
                                          <p:attrName>style.visibility</p:attrName>
                                        </p:attrNameLst>
                                      </p:cBhvr>
                                      <p:to>
                                        <p:strVal val="visible"/>
                                      </p:to>
                                    </p:set>
                                    <p:animEffect transition="in" filter="checkerboard(across)">
                                      <p:cBhvr>
                                        <p:cTn id="12" dur="500"/>
                                        <p:tgtEl>
                                          <p:spTgt spid="2498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en-US" altLang="zh-CN"/>
              <a:t>3.2 DS</a:t>
            </a:r>
            <a:r>
              <a:rPr lang="zh-CN" altLang="en-US"/>
              <a:t>和</a:t>
            </a:r>
            <a:r>
              <a:rPr lang="en-US" altLang="zh-CN"/>
              <a:t>[address]</a:t>
            </a:r>
          </a:p>
        </p:txBody>
      </p:sp>
      <p:sp>
        <p:nvSpPr>
          <p:cNvPr id="251907" name="Rectangle 3"/>
          <p:cNvSpPr>
            <a:spLocks noGrp="1" noChangeArrowheads="1"/>
          </p:cNvSpPr>
          <p:nvPr>
            <p:ph type="body" idx="1"/>
          </p:nvPr>
        </p:nvSpPr>
        <p:spPr>
          <a:xfrm>
            <a:off x="899592" y="1772816"/>
            <a:ext cx="7056784" cy="3384376"/>
          </a:xfrm>
        </p:spPr>
        <p:txBody>
          <a:bodyPr>
            <a:normAutofit/>
          </a:bodyPr>
          <a:lstStyle/>
          <a:p>
            <a:pPr eaLnBrk="1" hangingPunct="1">
              <a:lnSpc>
                <a:spcPct val="150000"/>
              </a:lnSpc>
            </a:pPr>
            <a:r>
              <a:rPr lang="zh-CN" altLang="en-US" dirty="0"/>
              <a:t>例如：要读取</a:t>
            </a:r>
            <a:r>
              <a:rPr lang="en-US" altLang="zh-CN" dirty="0"/>
              <a:t>10000H</a:t>
            </a:r>
            <a:r>
              <a:rPr lang="zh-CN" altLang="en-US" dirty="0"/>
              <a:t>单元的内容：</a:t>
            </a:r>
          </a:p>
          <a:p>
            <a:pPr eaLnBrk="1" hangingPunct="1">
              <a:lnSpc>
                <a:spcPct val="150000"/>
              </a:lnSpc>
              <a:buFont typeface="Wingdings" pitchFamily="2" charset="2"/>
              <a:buNone/>
            </a:pPr>
            <a:r>
              <a:rPr lang="zh-CN" altLang="en-US" dirty="0"/>
              <a:t>          </a:t>
            </a:r>
            <a:r>
              <a:rPr lang="en-US" altLang="zh-CN" dirty="0"/>
              <a:t>mov bx,1000H</a:t>
            </a:r>
          </a:p>
          <a:p>
            <a:pPr eaLnBrk="1" hangingPunct="1">
              <a:lnSpc>
                <a:spcPct val="150000"/>
              </a:lnSpc>
              <a:buFont typeface="Wingdings" pitchFamily="2" charset="2"/>
              <a:buNone/>
            </a:pPr>
            <a:r>
              <a:rPr lang="en-US" altLang="zh-CN" dirty="0"/>
              <a:t>          mov </a:t>
            </a:r>
            <a:r>
              <a:rPr lang="en-US" altLang="zh-CN" dirty="0" err="1"/>
              <a:t>ds,bx</a:t>
            </a:r>
            <a:endParaRPr lang="en-US" altLang="zh-CN" dirty="0"/>
          </a:p>
          <a:p>
            <a:pPr eaLnBrk="1" hangingPunct="1">
              <a:lnSpc>
                <a:spcPct val="150000"/>
              </a:lnSpc>
              <a:buFont typeface="Wingdings" pitchFamily="2" charset="2"/>
              <a:buNone/>
            </a:pPr>
            <a:r>
              <a:rPr lang="en-US" altLang="zh-CN" dirty="0">
                <a:solidFill>
                  <a:srgbClr val="0000FF"/>
                </a:solidFill>
              </a:rPr>
              <a:t>          </a:t>
            </a:r>
            <a:r>
              <a:rPr lang="en-US" altLang="zh-CN" dirty="0">
                <a:solidFill>
                  <a:srgbClr val="0000FF"/>
                </a:solidFill>
                <a:hlinkClick r:id="rId2" action="ppaction://hlinksldjump"/>
              </a:rPr>
              <a:t>mov al,[0]</a:t>
            </a:r>
            <a:endParaRPr lang="en-US" altLang="zh-CN" dirty="0">
              <a:solidFill>
                <a:srgbClr val="0000FF"/>
              </a:solidFill>
            </a:endParaRPr>
          </a:p>
        </p:txBody>
      </p:sp>
    </p:spTree>
    <p:extLst>
      <p:ext uri="{BB962C8B-B14F-4D97-AF65-F5344CB8AC3E}">
        <p14:creationId xmlns:p14="http://schemas.microsoft.com/office/powerpoint/2010/main" val="24632163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en-US" altLang="zh-CN"/>
              <a:t>3.2 DS</a:t>
            </a:r>
            <a:r>
              <a:rPr lang="zh-CN" altLang="en-US"/>
              <a:t>和</a:t>
            </a:r>
            <a:r>
              <a:rPr lang="en-US" altLang="zh-CN"/>
              <a:t>[address]</a:t>
            </a:r>
          </a:p>
        </p:txBody>
      </p:sp>
      <p:sp>
        <p:nvSpPr>
          <p:cNvPr id="253955" name="Rectangle 3"/>
          <p:cNvSpPr>
            <a:spLocks noGrp="1" noChangeArrowheads="1"/>
          </p:cNvSpPr>
          <p:nvPr>
            <p:ph type="body" idx="1"/>
          </p:nvPr>
        </p:nvSpPr>
        <p:spPr>
          <a:xfrm>
            <a:off x="539552" y="1700808"/>
            <a:ext cx="7848872" cy="2952328"/>
          </a:xfrm>
        </p:spPr>
        <p:txBody>
          <a:bodyPr>
            <a:normAutofit/>
          </a:bodyPr>
          <a:lstStyle/>
          <a:p>
            <a:pPr eaLnBrk="1" hangingPunct="1">
              <a:lnSpc>
                <a:spcPct val="150000"/>
              </a:lnSpc>
            </a:pPr>
            <a:r>
              <a:rPr lang="en-US" altLang="zh-CN" dirty="0"/>
              <a:t>mov</a:t>
            </a:r>
            <a:r>
              <a:rPr lang="zh-CN" altLang="en-US" dirty="0"/>
              <a:t>指令的格式：</a:t>
            </a:r>
          </a:p>
          <a:p>
            <a:pPr eaLnBrk="1" hangingPunct="1">
              <a:lnSpc>
                <a:spcPct val="150000"/>
              </a:lnSpc>
              <a:buFont typeface="Wingdings" pitchFamily="2" charset="2"/>
              <a:buNone/>
            </a:pPr>
            <a:r>
              <a:rPr lang="zh-CN" altLang="en-US" dirty="0">
                <a:solidFill>
                  <a:srgbClr val="0000FF"/>
                </a:solidFill>
              </a:rPr>
              <a:t>      </a:t>
            </a:r>
            <a:r>
              <a:rPr lang="en-US" altLang="zh-CN" dirty="0" err="1">
                <a:solidFill>
                  <a:srgbClr val="0000FF"/>
                </a:solidFill>
              </a:rPr>
              <a:t>mov</a:t>
            </a:r>
            <a:r>
              <a:rPr lang="en-US" altLang="zh-CN" dirty="0">
                <a:solidFill>
                  <a:srgbClr val="0000FF"/>
                </a:solidFill>
              </a:rPr>
              <a:t> </a:t>
            </a:r>
            <a:r>
              <a:rPr lang="zh-CN" altLang="en-US" dirty="0">
                <a:solidFill>
                  <a:srgbClr val="0000FF"/>
                </a:solidFill>
              </a:rPr>
              <a:t>寄存器名，内存单元地址</a:t>
            </a:r>
            <a:endParaRPr lang="en-US" altLang="zh-CN" dirty="0">
              <a:solidFill>
                <a:srgbClr val="0000FF"/>
              </a:solidFill>
            </a:endParaRPr>
          </a:p>
          <a:p>
            <a:pPr>
              <a:lnSpc>
                <a:spcPct val="150000"/>
              </a:lnSpc>
              <a:buNone/>
            </a:pPr>
            <a:r>
              <a:rPr lang="en-US" altLang="zh-CN" dirty="0">
                <a:solidFill>
                  <a:srgbClr val="0000FF"/>
                </a:solidFill>
              </a:rPr>
              <a:t> </a:t>
            </a:r>
            <a:r>
              <a:rPr lang="en-US" altLang="zh-CN" dirty="0"/>
              <a:t>     mov al,[0]</a:t>
            </a:r>
          </a:p>
          <a:p>
            <a:pPr lvl="1">
              <a:lnSpc>
                <a:spcPct val="150000"/>
              </a:lnSpc>
            </a:pPr>
            <a:r>
              <a:rPr lang="zh-CN" altLang="en-US" sz="2800" dirty="0"/>
              <a:t>内存单元</a:t>
            </a:r>
            <a:r>
              <a:rPr lang="en-US" altLang="zh-CN" sz="2800" dirty="0"/>
              <a:t>[0000]</a:t>
            </a:r>
            <a:r>
              <a:rPr lang="zh-CN" altLang="en-US" sz="2800" dirty="0"/>
              <a:t>的段地址是多少呢？</a:t>
            </a:r>
          </a:p>
          <a:p>
            <a:pPr marL="109728" indent="0" eaLnBrk="1" hangingPunct="1">
              <a:lnSpc>
                <a:spcPct val="150000"/>
              </a:lnSpc>
              <a:buNone/>
            </a:pPr>
            <a:endParaRPr lang="en-US" altLang="zh-CN" dirty="0"/>
          </a:p>
        </p:txBody>
      </p:sp>
      <p:sp>
        <p:nvSpPr>
          <p:cNvPr id="3" name="矩形 2"/>
          <p:cNvSpPr/>
          <p:nvPr/>
        </p:nvSpPr>
        <p:spPr>
          <a:xfrm>
            <a:off x="1240182" y="4581128"/>
            <a:ext cx="6984776" cy="1331070"/>
          </a:xfrm>
          <a:prstGeom prst="rect">
            <a:avLst/>
          </a:prstGeom>
          <a:ln>
            <a:solidFill>
              <a:schemeClr val="accent1">
                <a:lumMod val="60000"/>
                <a:lumOff val="40000"/>
              </a:schemeClr>
            </a:solidFill>
          </a:ln>
        </p:spPr>
        <p:txBody>
          <a:bodyPr wrap="square">
            <a:spAutoFit/>
          </a:bodyPr>
          <a:lstStyle/>
          <a:p>
            <a:pPr marL="109728" lvl="0">
              <a:lnSpc>
                <a:spcPct val="150000"/>
              </a:lnSpc>
              <a:spcBef>
                <a:spcPts val="400"/>
              </a:spcBef>
              <a:buClr>
                <a:srgbClr val="2DA2BF"/>
              </a:buClr>
              <a:buSzPct val="68000"/>
            </a:pPr>
            <a:r>
              <a:rPr lang="zh-CN" altLang="en-US" sz="2800" dirty="0">
                <a:solidFill>
                  <a:prstClr val="black"/>
                </a:solidFill>
              </a:rPr>
              <a:t>执行指令时，</a:t>
            </a:r>
            <a:r>
              <a:rPr lang="en-US" altLang="zh-CN" sz="2800" dirty="0">
                <a:solidFill>
                  <a:prstClr val="black"/>
                </a:solidFill>
              </a:rPr>
              <a:t>8086CPU</a:t>
            </a:r>
            <a:r>
              <a:rPr lang="zh-CN" altLang="en-US" sz="2800" dirty="0">
                <a:solidFill>
                  <a:prstClr val="black"/>
                </a:solidFill>
              </a:rPr>
              <a:t>自动取</a:t>
            </a:r>
            <a:r>
              <a:rPr lang="en-US" altLang="zh-CN" sz="2800" dirty="0">
                <a:solidFill>
                  <a:prstClr val="black"/>
                </a:solidFill>
              </a:rPr>
              <a:t>DS</a:t>
            </a:r>
            <a:r>
              <a:rPr lang="zh-CN" altLang="en-US" sz="2800" dirty="0">
                <a:solidFill>
                  <a:prstClr val="black"/>
                </a:solidFill>
              </a:rPr>
              <a:t>中的数据为内存单元的段地址。</a:t>
            </a:r>
          </a:p>
        </p:txBody>
      </p:sp>
    </p:spTree>
    <p:extLst>
      <p:ext uri="{BB962C8B-B14F-4D97-AF65-F5344CB8AC3E}">
        <p14:creationId xmlns:p14="http://schemas.microsoft.com/office/powerpoint/2010/main" val="3138978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Effect transition="in" filter="checkerboard(across)">
                                      <p:cBhvr>
                                        <p:cTn id="7" dur="500"/>
                                        <p:tgtEl>
                                          <p:spTgt spid="25395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53955">
                                            <p:txEl>
                                              <p:pRg st="1" end="1"/>
                                            </p:txEl>
                                          </p:spTgt>
                                        </p:tgtEl>
                                        <p:attrNameLst>
                                          <p:attrName>style.visibility</p:attrName>
                                        </p:attrNameLst>
                                      </p:cBhvr>
                                      <p:to>
                                        <p:strVal val="visible"/>
                                      </p:to>
                                    </p:set>
                                    <p:animEffect transition="in" filter="checkerboard(across)">
                                      <p:cBhvr>
                                        <p:cTn id="10" dur="500"/>
                                        <p:tgtEl>
                                          <p:spTgt spid="253955">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53955">
                                            <p:txEl>
                                              <p:pRg st="2" end="2"/>
                                            </p:txEl>
                                          </p:spTgt>
                                        </p:tgtEl>
                                        <p:attrNameLst>
                                          <p:attrName>style.visibility</p:attrName>
                                        </p:attrNameLst>
                                      </p:cBhvr>
                                      <p:to>
                                        <p:strVal val="visible"/>
                                      </p:to>
                                    </p:set>
                                    <p:animEffect transition="in" filter="checkerboard(across)">
                                      <p:cBhvr>
                                        <p:cTn id="13" dur="500"/>
                                        <p:tgtEl>
                                          <p:spTgt spid="25395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253955">
                                            <p:txEl>
                                              <p:pRg st="3" end="3"/>
                                            </p:txEl>
                                          </p:spTgt>
                                        </p:tgtEl>
                                        <p:attrNameLst>
                                          <p:attrName>style.visibility</p:attrName>
                                        </p:attrNameLst>
                                      </p:cBhvr>
                                      <p:to>
                                        <p:strVal val="visible"/>
                                      </p:to>
                                    </p:set>
                                    <p:animEffect transition="in" filter="checkerboard(across)">
                                      <p:cBhvr>
                                        <p:cTn id="18" dur="500"/>
                                        <p:tgtEl>
                                          <p:spTgt spid="2539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395536" y="260648"/>
            <a:ext cx="8229600" cy="1143000"/>
          </a:xfrm>
        </p:spPr>
        <p:txBody>
          <a:bodyPr/>
          <a:lstStyle/>
          <a:p>
            <a:pPr eaLnBrk="1" hangingPunct="1"/>
            <a:r>
              <a:rPr lang="en-US" altLang="zh-CN"/>
              <a:t>3.2 DS</a:t>
            </a:r>
            <a:r>
              <a:rPr lang="zh-CN" altLang="en-US"/>
              <a:t>和</a:t>
            </a:r>
            <a:r>
              <a:rPr lang="en-US" altLang="zh-CN"/>
              <a:t>[address]</a:t>
            </a:r>
          </a:p>
        </p:txBody>
      </p:sp>
      <p:sp>
        <p:nvSpPr>
          <p:cNvPr id="254979" name="Rectangle 3"/>
          <p:cNvSpPr>
            <a:spLocks noGrp="1" noChangeArrowheads="1"/>
          </p:cNvSpPr>
          <p:nvPr>
            <p:ph type="body" idx="1"/>
          </p:nvPr>
        </p:nvSpPr>
        <p:spPr>
          <a:xfrm>
            <a:off x="611560" y="1412776"/>
            <a:ext cx="7848872" cy="4752528"/>
          </a:xfrm>
        </p:spPr>
        <p:txBody>
          <a:bodyPr>
            <a:normAutofit/>
          </a:bodyPr>
          <a:lstStyle/>
          <a:p>
            <a:pPr eaLnBrk="1" hangingPunct="1">
              <a:lnSpc>
                <a:spcPct val="150000"/>
              </a:lnSpc>
            </a:pPr>
            <a:r>
              <a:rPr lang="zh-CN" altLang="en-US" sz="2800" dirty="0"/>
              <a:t>如何用</a:t>
            </a:r>
            <a:r>
              <a:rPr lang="en-US" altLang="zh-CN" sz="2800" dirty="0"/>
              <a:t>mov</a:t>
            </a:r>
            <a:r>
              <a:rPr lang="zh-CN" altLang="en-US" sz="2800" dirty="0"/>
              <a:t>指令从</a:t>
            </a:r>
            <a:r>
              <a:rPr lang="en-US" altLang="zh-CN" sz="2800" dirty="0"/>
              <a:t>10000H</a:t>
            </a:r>
            <a:r>
              <a:rPr lang="zh-CN" altLang="en-US" sz="2800" dirty="0"/>
              <a:t>中读取数据？</a:t>
            </a:r>
          </a:p>
          <a:p>
            <a:pPr lvl="1" eaLnBrk="1" hangingPunct="1">
              <a:lnSpc>
                <a:spcPct val="150000"/>
              </a:lnSpc>
            </a:pPr>
            <a:r>
              <a:rPr lang="en-US" altLang="zh-CN" sz="2400" dirty="0"/>
              <a:t>10000H</a:t>
            </a:r>
            <a:r>
              <a:rPr lang="zh-CN" altLang="en-US" sz="2400" dirty="0"/>
              <a:t>表示为</a:t>
            </a:r>
            <a:r>
              <a:rPr lang="en-US" altLang="zh-CN" sz="2400" dirty="0"/>
              <a:t>1000:0</a:t>
            </a:r>
            <a:r>
              <a:rPr lang="zh-CN" altLang="en-US" sz="2400" dirty="0"/>
              <a:t>（段地址</a:t>
            </a:r>
            <a:r>
              <a:rPr lang="en-US" altLang="zh-CN" sz="2400" dirty="0"/>
              <a:t>:</a:t>
            </a:r>
            <a:r>
              <a:rPr lang="zh-CN" altLang="en-US" sz="2400" dirty="0"/>
              <a:t>偏移地址）</a:t>
            </a:r>
          </a:p>
          <a:p>
            <a:pPr lvl="1" eaLnBrk="1" hangingPunct="1">
              <a:lnSpc>
                <a:spcPct val="150000"/>
              </a:lnSpc>
            </a:pPr>
            <a:r>
              <a:rPr lang="zh-CN" altLang="en-US" sz="2400" dirty="0"/>
              <a:t>将段地址</a:t>
            </a:r>
            <a:r>
              <a:rPr lang="en-US" altLang="zh-CN" sz="2400" dirty="0"/>
              <a:t>1000H</a:t>
            </a:r>
            <a:r>
              <a:rPr lang="zh-CN" altLang="en-US" sz="2400" dirty="0"/>
              <a:t>放入</a:t>
            </a:r>
            <a:r>
              <a:rPr lang="en-US" altLang="zh-CN" sz="2400" dirty="0">
                <a:sym typeface="Wingdings" pitchFamily="2" charset="2"/>
              </a:rPr>
              <a:t>ds</a:t>
            </a:r>
          </a:p>
          <a:p>
            <a:pPr lvl="1" eaLnBrk="1" hangingPunct="1">
              <a:lnSpc>
                <a:spcPct val="150000"/>
              </a:lnSpc>
            </a:pPr>
            <a:r>
              <a:rPr lang="zh-CN" altLang="en-US" sz="2400" dirty="0">
                <a:sym typeface="Wingdings" pitchFamily="2" charset="2"/>
              </a:rPr>
              <a:t>用</a:t>
            </a:r>
            <a:r>
              <a:rPr lang="en-US" altLang="zh-CN" sz="2400" dirty="0">
                <a:sym typeface="Wingdings" pitchFamily="2" charset="2"/>
              </a:rPr>
              <a:t>mov al,[0]</a:t>
            </a:r>
            <a:r>
              <a:rPr lang="zh-CN" altLang="en-US" sz="2400" dirty="0">
                <a:sym typeface="Wingdings" pitchFamily="2" charset="2"/>
              </a:rPr>
              <a:t>完成传送</a:t>
            </a:r>
            <a:endParaRPr lang="en-US" altLang="zh-CN" sz="2400" dirty="0">
              <a:sym typeface="Wingdings" pitchFamily="2" charset="2"/>
            </a:endParaRPr>
          </a:p>
          <a:p>
            <a:pPr lvl="1" eaLnBrk="1" hangingPunct="1">
              <a:lnSpc>
                <a:spcPct val="150000"/>
              </a:lnSpc>
            </a:pPr>
            <a:endParaRPr lang="en-US" altLang="zh-CN" sz="2400" dirty="0">
              <a:sym typeface="Wingdings" pitchFamily="2" charset="2"/>
            </a:endParaRPr>
          </a:p>
          <a:p>
            <a:pPr lvl="1" eaLnBrk="1" hangingPunct="1">
              <a:lnSpc>
                <a:spcPct val="150000"/>
              </a:lnSpc>
            </a:pPr>
            <a:r>
              <a:rPr lang="zh-CN" altLang="en-US" dirty="0"/>
              <a:t>如何把</a:t>
            </a:r>
            <a:r>
              <a:rPr lang="en-US" altLang="zh-CN" dirty="0"/>
              <a:t>1000H</a:t>
            </a:r>
            <a:r>
              <a:rPr lang="zh-CN" altLang="en-US" dirty="0"/>
              <a:t>送入</a:t>
            </a:r>
            <a:r>
              <a:rPr lang="en-US" altLang="zh-CN" dirty="0"/>
              <a:t>ds</a:t>
            </a:r>
            <a:r>
              <a:rPr lang="zh-CN" altLang="en-US" dirty="0"/>
              <a:t>？</a:t>
            </a:r>
          </a:p>
        </p:txBody>
      </p:sp>
    </p:spTree>
    <p:extLst>
      <p:ext uri="{BB962C8B-B14F-4D97-AF65-F5344CB8AC3E}">
        <p14:creationId xmlns:p14="http://schemas.microsoft.com/office/powerpoint/2010/main" val="2046413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Effect transition="in" filter="checkerboard(across)">
                                      <p:cBhvr>
                                        <p:cTn id="7" dur="500"/>
                                        <p:tgtEl>
                                          <p:spTgt spid="254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54979">
                                            <p:txEl>
                                              <p:pRg st="1" end="1"/>
                                            </p:txEl>
                                          </p:spTgt>
                                        </p:tgtEl>
                                        <p:attrNameLst>
                                          <p:attrName>style.visibility</p:attrName>
                                        </p:attrNameLst>
                                      </p:cBhvr>
                                      <p:to>
                                        <p:strVal val="visible"/>
                                      </p:to>
                                    </p:set>
                                    <p:animEffect transition="in" filter="checkerboard(across)">
                                      <p:cBhvr>
                                        <p:cTn id="12" dur="500"/>
                                        <p:tgtEl>
                                          <p:spTgt spid="2549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54979">
                                            <p:txEl>
                                              <p:pRg st="2" end="2"/>
                                            </p:txEl>
                                          </p:spTgt>
                                        </p:tgtEl>
                                        <p:attrNameLst>
                                          <p:attrName>style.visibility</p:attrName>
                                        </p:attrNameLst>
                                      </p:cBhvr>
                                      <p:to>
                                        <p:strVal val="visible"/>
                                      </p:to>
                                    </p:set>
                                    <p:animEffect transition="in" filter="checkerboard(across)">
                                      <p:cBhvr>
                                        <p:cTn id="17" dur="500"/>
                                        <p:tgtEl>
                                          <p:spTgt spid="2549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54979">
                                            <p:txEl>
                                              <p:pRg st="3" end="3"/>
                                            </p:txEl>
                                          </p:spTgt>
                                        </p:tgtEl>
                                        <p:attrNameLst>
                                          <p:attrName>style.visibility</p:attrName>
                                        </p:attrNameLst>
                                      </p:cBhvr>
                                      <p:to>
                                        <p:strVal val="visible"/>
                                      </p:to>
                                    </p:set>
                                    <p:animEffect transition="in" filter="checkerboard(across)">
                                      <p:cBhvr>
                                        <p:cTn id="22" dur="500"/>
                                        <p:tgtEl>
                                          <p:spTgt spid="2549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54979">
                                            <p:txEl>
                                              <p:pRg st="5" end="5"/>
                                            </p:txEl>
                                          </p:spTgt>
                                        </p:tgtEl>
                                        <p:attrNameLst>
                                          <p:attrName>style.visibility</p:attrName>
                                        </p:attrNameLst>
                                      </p:cBhvr>
                                      <p:to>
                                        <p:strVal val="visible"/>
                                      </p:to>
                                    </p:set>
                                    <p:animEffect transition="in" filter="checkerboard(across)">
                                      <p:cBhvr>
                                        <p:cTn id="27" dur="500"/>
                                        <p:tgtEl>
                                          <p:spTgt spid="2549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en-US" altLang="zh-CN"/>
              <a:t>3.2 DS</a:t>
            </a:r>
            <a:r>
              <a:rPr lang="zh-CN" altLang="en-US"/>
              <a:t>和</a:t>
            </a:r>
            <a:r>
              <a:rPr lang="en-US" altLang="zh-CN"/>
              <a:t>[address]</a:t>
            </a:r>
          </a:p>
        </p:txBody>
      </p:sp>
      <p:sp>
        <p:nvSpPr>
          <p:cNvPr id="256003" name="Rectangle 3"/>
          <p:cNvSpPr>
            <a:spLocks noGrp="1" noChangeArrowheads="1"/>
          </p:cNvSpPr>
          <p:nvPr>
            <p:ph type="body" idx="1"/>
          </p:nvPr>
        </p:nvSpPr>
        <p:spPr>
          <a:xfrm>
            <a:off x="899592" y="1628800"/>
            <a:ext cx="7046912" cy="2376264"/>
          </a:xfrm>
        </p:spPr>
        <p:txBody>
          <a:bodyPr/>
          <a:lstStyle/>
          <a:p>
            <a:pPr eaLnBrk="1" hangingPunct="1"/>
            <a:r>
              <a:rPr lang="zh-CN" altLang="en-US" sz="2800" dirty="0"/>
              <a:t>如何把</a:t>
            </a:r>
            <a:r>
              <a:rPr lang="en-US" altLang="zh-CN" sz="2800" dirty="0"/>
              <a:t>1000H</a:t>
            </a:r>
            <a:r>
              <a:rPr lang="zh-CN" altLang="en-US" sz="2800" dirty="0"/>
              <a:t>送入</a:t>
            </a:r>
            <a:r>
              <a:rPr lang="en-US" altLang="zh-CN" sz="2800" dirty="0"/>
              <a:t>ds</a:t>
            </a:r>
            <a:r>
              <a:rPr lang="zh-CN" altLang="en-US" sz="2800" dirty="0"/>
              <a:t>？</a:t>
            </a:r>
            <a:endParaRPr lang="en-US" altLang="zh-CN" sz="2800" dirty="0"/>
          </a:p>
          <a:p>
            <a:pPr marL="109728" indent="0" eaLnBrk="1" hangingPunct="1">
              <a:buNone/>
            </a:pPr>
            <a:r>
              <a:rPr lang="en-US" altLang="zh-CN" sz="2800" dirty="0"/>
              <a:t>    MOV ds</a:t>
            </a:r>
            <a:r>
              <a:rPr lang="zh-CN" altLang="en-US" sz="2800" dirty="0"/>
              <a:t>，</a:t>
            </a:r>
            <a:r>
              <a:rPr lang="en-US" altLang="zh-CN" sz="2800" dirty="0"/>
              <a:t>1000    ----&gt;</a:t>
            </a:r>
            <a:r>
              <a:rPr lang="zh-CN" altLang="en-US" sz="2800" dirty="0"/>
              <a:t>错！</a:t>
            </a:r>
            <a:endParaRPr lang="en-US" altLang="zh-CN" sz="2800" dirty="0"/>
          </a:p>
          <a:p>
            <a:pPr marL="109728" indent="0" eaLnBrk="1" hangingPunct="1">
              <a:buNone/>
            </a:pPr>
            <a:endParaRPr lang="zh-CN" altLang="en-US" sz="2800" dirty="0"/>
          </a:p>
          <a:p>
            <a:pPr lvl="1" eaLnBrk="1" hangingPunct="1"/>
            <a:r>
              <a:rPr lang="zh-CN" altLang="en-US" sz="2800" dirty="0"/>
              <a:t>数据</a:t>
            </a:r>
            <a:r>
              <a:rPr lang="zh-CN" altLang="en-US" sz="2800" dirty="0">
                <a:sym typeface="Wingdings" pitchFamily="2" charset="2"/>
              </a:rPr>
              <a:t></a:t>
            </a:r>
            <a:r>
              <a:rPr lang="zh-CN" altLang="en-US" sz="2800" dirty="0"/>
              <a:t>一般的寄存器</a:t>
            </a:r>
            <a:r>
              <a:rPr lang="zh-CN" altLang="en-US" sz="2800" dirty="0">
                <a:sym typeface="Wingdings" pitchFamily="2" charset="2"/>
              </a:rPr>
              <a:t>段寄存器</a:t>
            </a:r>
            <a:endParaRPr lang="zh-CN" altLang="en-US" sz="2800" dirty="0"/>
          </a:p>
        </p:txBody>
      </p:sp>
    </p:spTree>
    <p:extLst>
      <p:ext uri="{BB962C8B-B14F-4D97-AF65-F5344CB8AC3E}">
        <p14:creationId xmlns:p14="http://schemas.microsoft.com/office/powerpoint/2010/main" val="2281162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56003">
                                            <p:txEl>
                                              <p:pRg st="3" end="3"/>
                                            </p:txEl>
                                          </p:spTgt>
                                        </p:tgtEl>
                                        <p:attrNameLst>
                                          <p:attrName>style.visibility</p:attrName>
                                        </p:attrNameLst>
                                      </p:cBhvr>
                                      <p:to>
                                        <p:strVal val="visible"/>
                                      </p:to>
                                    </p:set>
                                    <p:animEffect transition="in" filter="checkerboard(across)">
                                      <p:cBhvr>
                                        <p:cTn id="7" dur="500"/>
                                        <p:tgtEl>
                                          <p:spTgt spid="256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AutoShape 2"/>
          <p:cNvSpPr>
            <a:spLocks noGrp="1" noChangeAspect="1" noChangeArrowheads="1"/>
          </p:cNvSpPr>
          <p:nvPr>
            <p:ph type="title"/>
          </p:nvPr>
        </p:nvSpPr>
        <p:spPr/>
        <p:txBody>
          <a:bodyPr/>
          <a:lstStyle/>
          <a:p>
            <a:pPr eaLnBrk="1" hangingPunct="1"/>
            <a:r>
              <a:rPr lang="en-US" altLang="zh-CN"/>
              <a:t>3.2 DS</a:t>
            </a:r>
            <a:r>
              <a:rPr lang="zh-CN" altLang="en-US"/>
              <a:t>和</a:t>
            </a:r>
            <a:r>
              <a:rPr lang="en-US" altLang="zh-CN"/>
              <a:t>[address]</a:t>
            </a:r>
          </a:p>
        </p:txBody>
      </p:sp>
      <p:sp>
        <p:nvSpPr>
          <p:cNvPr id="257027" name="Rectangle 3"/>
          <p:cNvSpPr>
            <a:spLocks noGrp="1" noChangeArrowheads="1"/>
          </p:cNvSpPr>
          <p:nvPr>
            <p:ph type="body" idx="1"/>
          </p:nvPr>
        </p:nvSpPr>
        <p:spPr>
          <a:xfrm>
            <a:off x="611560" y="1556792"/>
            <a:ext cx="7848872" cy="1512168"/>
          </a:xfrm>
        </p:spPr>
        <p:txBody>
          <a:bodyPr>
            <a:normAutofit/>
          </a:bodyPr>
          <a:lstStyle/>
          <a:p>
            <a:pPr eaLnBrk="1" hangingPunct="1"/>
            <a:r>
              <a:rPr lang="zh-CN" altLang="en-US" sz="4000" dirty="0"/>
              <a:t>练习：</a:t>
            </a:r>
          </a:p>
          <a:p>
            <a:pPr lvl="1" eaLnBrk="1" hangingPunct="1">
              <a:lnSpc>
                <a:spcPct val="150000"/>
              </a:lnSpc>
              <a:buFont typeface="Wingdings" pitchFamily="2" charset="2"/>
              <a:buNone/>
            </a:pPr>
            <a:r>
              <a:rPr lang="zh-CN" altLang="en-US" sz="3200" dirty="0"/>
              <a:t>  将</a:t>
            </a:r>
            <a:r>
              <a:rPr lang="en-US" altLang="zh-CN" sz="3200" dirty="0"/>
              <a:t>al</a:t>
            </a:r>
            <a:r>
              <a:rPr lang="zh-CN" altLang="en-US" sz="3200" dirty="0"/>
              <a:t>中的数据送入内存单元</a:t>
            </a:r>
            <a:r>
              <a:rPr lang="en-US" altLang="zh-CN" sz="3200" dirty="0"/>
              <a:t>10000H</a:t>
            </a:r>
            <a:r>
              <a:rPr lang="zh-CN" altLang="en-US" sz="3200" dirty="0"/>
              <a:t>？</a:t>
            </a:r>
            <a:endParaRPr lang="en-US" altLang="zh-CN" sz="3200" dirty="0"/>
          </a:p>
        </p:txBody>
      </p:sp>
      <p:sp>
        <p:nvSpPr>
          <p:cNvPr id="2" name="矩形 1"/>
          <p:cNvSpPr/>
          <p:nvPr/>
        </p:nvSpPr>
        <p:spPr>
          <a:xfrm>
            <a:off x="2117102" y="3068960"/>
            <a:ext cx="4572000" cy="2569934"/>
          </a:xfrm>
          <a:prstGeom prst="rect">
            <a:avLst/>
          </a:prstGeom>
        </p:spPr>
        <p:txBody>
          <a:bodyPr>
            <a:spAutoFit/>
          </a:bodyPr>
          <a:lstStyle/>
          <a:p>
            <a:pPr lvl="1">
              <a:lnSpc>
                <a:spcPct val="200000"/>
              </a:lnSpc>
            </a:pPr>
            <a:r>
              <a:rPr lang="en-US" altLang="zh-CN" sz="2800" dirty="0"/>
              <a:t>    mov bx,1000H</a:t>
            </a:r>
          </a:p>
          <a:p>
            <a:pPr>
              <a:lnSpc>
                <a:spcPct val="200000"/>
              </a:lnSpc>
            </a:pPr>
            <a:r>
              <a:rPr lang="en-US" altLang="zh-CN" sz="2800" dirty="0"/>
              <a:t>	mov </a:t>
            </a:r>
            <a:r>
              <a:rPr lang="en-US" altLang="zh-CN" sz="2800" dirty="0" err="1"/>
              <a:t>ds,bx</a:t>
            </a:r>
            <a:endParaRPr lang="en-US" altLang="zh-CN" sz="2800" dirty="0"/>
          </a:p>
          <a:p>
            <a:pPr>
              <a:lnSpc>
                <a:spcPct val="200000"/>
              </a:lnSpc>
            </a:pPr>
            <a:r>
              <a:rPr lang="en-US" altLang="zh-CN" sz="2800" dirty="0"/>
              <a:t>	mov [0],al</a:t>
            </a:r>
            <a:endParaRPr lang="zh-CN" altLang="en-US" sz="2800" dirty="0"/>
          </a:p>
        </p:txBody>
      </p:sp>
    </p:spTree>
    <p:extLst>
      <p:ext uri="{BB962C8B-B14F-4D97-AF65-F5344CB8AC3E}">
        <p14:creationId xmlns:p14="http://schemas.microsoft.com/office/powerpoint/2010/main" val="392743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en-US" altLang="zh-CN" dirty="0"/>
              <a:t>3.3 </a:t>
            </a:r>
            <a:r>
              <a:rPr lang="zh-CN" altLang="en-US" dirty="0"/>
              <a:t>字的传送</a:t>
            </a:r>
          </a:p>
        </p:txBody>
      </p:sp>
      <p:sp>
        <p:nvSpPr>
          <p:cNvPr id="258051" name="Rectangle 3"/>
          <p:cNvSpPr>
            <a:spLocks noGrp="1" noChangeArrowheads="1"/>
          </p:cNvSpPr>
          <p:nvPr>
            <p:ph type="body" idx="1"/>
          </p:nvPr>
        </p:nvSpPr>
        <p:spPr>
          <a:xfrm>
            <a:off x="971600" y="1484784"/>
            <a:ext cx="7199313" cy="4114800"/>
          </a:xfrm>
        </p:spPr>
        <p:txBody>
          <a:bodyPr/>
          <a:lstStyle/>
          <a:p>
            <a:pPr eaLnBrk="1" hangingPunct="1"/>
            <a:r>
              <a:rPr lang="zh-CN" altLang="en-US" dirty="0"/>
              <a:t>因为</a:t>
            </a:r>
            <a:r>
              <a:rPr lang="en-US" altLang="zh-CN" dirty="0"/>
              <a:t>8086CPU</a:t>
            </a:r>
            <a:r>
              <a:rPr lang="zh-CN" altLang="en-US" dirty="0"/>
              <a:t>是</a:t>
            </a:r>
            <a:r>
              <a:rPr lang="en-US" altLang="zh-CN" dirty="0"/>
              <a:t>16</a:t>
            </a:r>
            <a:r>
              <a:rPr lang="zh-CN" altLang="en-US" dirty="0"/>
              <a:t>位结构，有</a:t>
            </a:r>
            <a:r>
              <a:rPr lang="en-US" altLang="zh-CN" dirty="0"/>
              <a:t>16</a:t>
            </a:r>
            <a:r>
              <a:rPr lang="zh-CN" altLang="en-US" dirty="0"/>
              <a:t>根数据线，所以，可以一次性传送</a:t>
            </a:r>
            <a:r>
              <a:rPr lang="en-US" altLang="zh-CN" dirty="0"/>
              <a:t>16</a:t>
            </a:r>
            <a:r>
              <a:rPr lang="zh-CN" altLang="en-US" dirty="0"/>
              <a:t>位的数据，也就是一次性传送一个字。</a:t>
            </a:r>
          </a:p>
          <a:p>
            <a:pPr eaLnBrk="1" hangingPunct="1">
              <a:buFont typeface="Wingdings" pitchFamily="2" charset="2"/>
              <a:buNone/>
            </a:pPr>
            <a:r>
              <a:rPr lang="zh-CN" altLang="en-US" dirty="0"/>
              <a:t> </a:t>
            </a:r>
          </a:p>
        </p:txBody>
      </p:sp>
      <p:pic>
        <p:nvPicPr>
          <p:cNvPr id="258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429000"/>
            <a:ext cx="7334276"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7253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58051">
                                            <p:txEl>
                                              <p:pRg st="1" end="1"/>
                                            </p:txEl>
                                          </p:spTgt>
                                        </p:tgtEl>
                                        <p:attrNameLst>
                                          <p:attrName>style.visibility</p:attrName>
                                        </p:attrNameLst>
                                      </p:cBhvr>
                                      <p:to>
                                        <p:strVal val="visible"/>
                                      </p:to>
                                    </p:set>
                                    <p:animEffect transition="in" filter="checkerboard(across)">
                                      <p:cBhvr>
                                        <p:cTn id="7" dur="500"/>
                                        <p:tgtEl>
                                          <p:spTgt spid="2580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58052"/>
                                        </p:tgtEl>
                                        <p:attrNameLst>
                                          <p:attrName>style.visibility</p:attrName>
                                        </p:attrNameLst>
                                      </p:cBhvr>
                                      <p:to>
                                        <p:strVal val="visible"/>
                                      </p:to>
                                    </p:set>
                                    <p:animEffect transition="in" filter="checkerboard(across)">
                                      <p:cBhvr>
                                        <p:cTn id="12" dur="500"/>
                                        <p:tgtEl>
                                          <p:spTgt spid="258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827584" y="1628800"/>
            <a:ext cx="7162800" cy="4459287"/>
          </a:xfrm>
        </p:spPr>
        <p:txBody>
          <a:bodyPr/>
          <a:lstStyle/>
          <a:p>
            <a:pPr eaLnBrk="1" hangingPunct="1"/>
            <a:r>
              <a:rPr lang="zh-CN" altLang="en-US" sz="2800" dirty="0"/>
              <a:t>问题</a:t>
            </a:r>
            <a:r>
              <a:rPr lang="en-US" altLang="zh-CN" sz="2800" dirty="0"/>
              <a:t>3.3</a:t>
            </a:r>
            <a:r>
              <a:rPr lang="zh-CN" altLang="en-US" sz="2800" dirty="0"/>
              <a:t>：内存中的情况如右图，写出下面指令执行后寄存器</a:t>
            </a:r>
            <a:r>
              <a:rPr lang="en-US" altLang="zh-CN" sz="2800" dirty="0"/>
              <a:t>ax</a:t>
            </a:r>
            <a:r>
              <a:rPr lang="zh-CN" altLang="en-US" sz="2800" dirty="0"/>
              <a:t>，</a:t>
            </a:r>
            <a:r>
              <a:rPr lang="en-US" altLang="zh-CN" sz="2800" dirty="0" err="1"/>
              <a:t>bx</a:t>
            </a:r>
            <a:r>
              <a:rPr lang="zh-CN" altLang="en-US" sz="2800" dirty="0"/>
              <a:t>，</a:t>
            </a:r>
            <a:r>
              <a:rPr lang="en-US" altLang="zh-CN" sz="2800" dirty="0"/>
              <a:t>cx</a:t>
            </a:r>
            <a:r>
              <a:rPr lang="zh-CN" altLang="en-US" sz="2800" dirty="0"/>
              <a:t>中的值。</a:t>
            </a:r>
          </a:p>
          <a:p>
            <a:pPr eaLnBrk="1" hangingPunct="1"/>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p:txBody>
      </p:sp>
      <p:sp>
        <p:nvSpPr>
          <p:cNvPr id="155651" name="Rectangle 3"/>
          <p:cNvSpPr>
            <a:spLocks noGrp="1" noChangeArrowheads="1"/>
          </p:cNvSpPr>
          <p:nvPr>
            <p:ph type="title"/>
          </p:nvPr>
        </p:nvSpPr>
        <p:spPr/>
        <p:txBody>
          <a:bodyPr/>
          <a:lstStyle/>
          <a:p>
            <a:pPr eaLnBrk="1" hangingPunct="1"/>
            <a:r>
              <a:rPr lang="en-US" altLang="zh-CN"/>
              <a:t>3.3 </a:t>
            </a:r>
            <a:r>
              <a:rPr lang="zh-CN" altLang="en-US"/>
              <a:t>字的传送</a:t>
            </a:r>
          </a:p>
        </p:txBody>
      </p:sp>
      <p:pic>
        <p:nvPicPr>
          <p:cNvPr id="1556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780928"/>
            <a:ext cx="4876800"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672524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zh-CN" altLang="en-US"/>
              <a:t>问题</a:t>
            </a:r>
            <a:r>
              <a:rPr lang="en-US" altLang="zh-CN"/>
              <a:t>3.3</a:t>
            </a:r>
            <a:r>
              <a:rPr lang="zh-CN" altLang="en-US"/>
              <a:t>分析</a:t>
            </a:r>
          </a:p>
        </p:txBody>
      </p:sp>
      <p:pic>
        <p:nvPicPr>
          <p:cNvPr id="156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8229600"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74170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body" idx="1"/>
          </p:nvPr>
        </p:nvSpPr>
        <p:spPr>
          <a:xfrm>
            <a:off x="827584" y="1340768"/>
            <a:ext cx="6970712" cy="4114800"/>
          </a:xfrm>
        </p:spPr>
        <p:txBody>
          <a:bodyPr/>
          <a:lstStyle/>
          <a:p>
            <a:pPr eaLnBrk="1" hangingPunct="1"/>
            <a:r>
              <a:rPr lang="zh-CN" altLang="en-US" sz="2800" dirty="0"/>
              <a:t>问题</a:t>
            </a:r>
            <a:r>
              <a:rPr lang="en-US" altLang="zh-CN" sz="2800" dirty="0"/>
              <a:t>3.4</a:t>
            </a:r>
            <a:r>
              <a:rPr lang="zh-CN" altLang="en-US" sz="2800" dirty="0"/>
              <a:t>：内存中的情况如右图，写出下面指令执行后寄存器</a:t>
            </a:r>
            <a:r>
              <a:rPr lang="en-US" altLang="zh-CN" sz="2800" dirty="0"/>
              <a:t>ax</a:t>
            </a:r>
            <a:r>
              <a:rPr lang="zh-CN" altLang="en-US" sz="2800" dirty="0"/>
              <a:t>，</a:t>
            </a:r>
            <a:r>
              <a:rPr lang="en-US" altLang="zh-CN" sz="2800" dirty="0" err="1"/>
              <a:t>bx</a:t>
            </a:r>
            <a:r>
              <a:rPr lang="zh-CN" altLang="en-US" sz="2800" dirty="0"/>
              <a:t>，</a:t>
            </a:r>
            <a:r>
              <a:rPr lang="en-US" altLang="zh-CN" sz="2800" dirty="0"/>
              <a:t>cx</a:t>
            </a:r>
            <a:r>
              <a:rPr lang="zh-CN" altLang="en-US" sz="2800" dirty="0"/>
              <a:t>中的值。</a:t>
            </a:r>
          </a:p>
          <a:p>
            <a:pPr eaLnBrk="1" hangingPunct="1"/>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p:txBody>
      </p:sp>
      <p:sp>
        <p:nvSpPr>
          <p:cNvPr id="157699" name="Rectangle 3"/>
          <p:cNvSpPr>
            <a:spLocks noGrp="1" noChangeArrowheads="1"/>
          </p:cNvSpPr>
          <p:nvPr>
            <p:ph type="title"/>
          </p:nvPr>
        </p:nvSpPr>
        <p:spPr/>
        <p:txBody>
          <a:bodyPr/>
          <a:lstStyle/>
          <a:p>
            <a:pPr eaLnBrk="1" hangingPunct="1"/>
            <a:r>
              <a:rPr lang="en-US" altLang="zh-CN"/>
              <a:t>3.3 </a:t>
            </a:r>
            <a:r>
              <a:rPr lang="zh-CN" altLang="en-US"/>
              <a:t>字的传送</a:t>
            </a:r>
          </a:p>
        </p:txBody>
      </p:sp>
      <p:pic>
        <p:nvPicPr>
          <p:cNvPr id="157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708920"/>
            <a:ext cx="5410200" cy="259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274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1" name="Rectangle 3"/>
          <p:cNvSpPr>
            <a:spLocks noGrp="1" noChangeArrowheads="1"/>
          </p:cNvSpPr>
          <p:nvPr>
            <p:ph idx="1"/>
          </p:nvPr>
        </p:nvSpPr>
        <p:spPr>
          <a:xfrm>
            <a:off x="437321" y="1556792"/>
            <a:ext cx="8219256" cy="2892152"/>
          </a:xfrm>
        </p:spPr>
        <p:txBody>
          <a:bodyPr>
            <a:normAutofit/>
          </a:bodyPr>
          <a:lstStyle/>
          <a:p>
            <a:pPr>
              <a:lnSpc>
                <a:spcPct val="150000"/>
              </a:lnSpc>
            </a:pPr>
            <a:r>
              <a:rPr lang="zh-CN" altLang="en-US" sz="3400" dirty="0">
                <a:solidFill>
                  <a:srgbClr val="0000FF"/>
                </a:solidFill>
                <a:latin typeface="黑体" pitchFamily="49" charset="-122"/>
                <a:ea typeface="黑体" pitchFamily="49" charset="-122"/>
              </a:rPr>
              <a:t>汇编语言是一种</a:t>
            </a:r>
            <a:r>
              <a:rPr lang="zh-CN" altLang="en-US" sz="3400" dirty="0">
                <a:solidFill>
                  <a:srgbClr val="FF0000"/>
                </a:solidFill>
                <a:latin typeface="黑体" pitchFamily="49" charset="-122"/>
                <a:ea typeface="黑体" pitchFamily="49" charset="-122"/>
              </a:rPr>
              <a:t>符号化的机器语言</a:t>
            </a:r>
            <a:r>
              <a:rPr lang="zh-CN" altLang="en-US" sz="3400" dirty="0">
                <a:solidFill>
                  <a:srgbClr val="0000FF"/>
                </a:solidFill>
                <a:latin typeface="黑体" pitchFamily="49" charset="-122"/>
                <a:ea typeface="黑体" pitchFamily="49" charset="-122"/>
              </a:rPr>
              <a:t>，即用指令助记符、符号地址、标号等符号书写程序的语言。</a:t>
            </a:r>
            <a:endParaRPr kumimoji="1" lang="zh-CN" altLang="en-US" sz="2200" dirty="0">
              <a:solidFill>
                <a:srgbClr val="0000FF"/>
              </a:solidFill>
              <a:effectLst/>
              <a:ea typeface="黑体" pitchFamily="49" charset="-122"/>
            </a:endParaRPr>
          </a:p>
        </p:txBody>
      </p:sp>
      <p:sp>
        <p:nvSpPr>
          <p:cNvPr id="2" name="右箭头 1"/>
          <p:cNvSpPr/>
          <p:nvPr/>
        </p:nvSpPr>
        <p:spPr>
          <a:xfrm>
            <a:off x="1134773" y="4884052"/>
            <a:ext cx="136815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p:cNvSpPr txBox="1">
            <a:spLocks noChangeArrowheads="1"/>
          </p:cNvSpPr>
          <p:nvPr/>
        </p:nvSpPr>
        <p:spPr>
          <a:xfrm>
            <a:off x="2771800" y="4691123"/>
            <a:ext cx="5884777" cy="745897"/>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nSpc>
                <a:spcPct val="150000"/>
              </a:lnSpc>
              <a:buNone/>
            </a:pPr>
            <a:r>
              <a:rPr kumimoji="1" lang="zh-CN" altLang="en-US" sz="2800" dirty="0">
                <a:solidFill>
                  <a:srgbClr val="0000FF"/>
                </a:solidFill>
                <a:ea typeface="黑体" pitchFamily="49" charset="-122"/>
              </a:rPr>
              <a:t>汇编语言与其他语言的关系和区别？</a:t>
            </a:r>
          </a:p>
        </p:txBody>
      </p:sp>
    </p:spTree>
    <p:extLst>
      <p:ext uri="{BB962C8B-B14F-4D97-AF65-F5344CB8AC3E}">
        <p14:creationId xmlns:p14="http://schemas.microsoft.com/office/powerpoint/2010/main" val="3997557621"/>
      </p:ext>
    </p:extLst>
  </p:cSld>
  <p:clrMapOvr>
    <a:masterClrMapping/>
  </p:clrMapOvr>
  <p:transition>
    <p:random/>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zh-CN" altLang="en-US"/>
              <a:t>问题</a:t>
            </a:r>
            <a:r>
              <a:rPr lang="en-US" altLang="zh-CN"/>
              <a:t>3.4</a:t>
            </a:r>
            <a:r>
              <a:rPr lang="zh-CN" altLang="en-US"/>
              <a:t>分析</a:t>
            </a:r>
          </a:p>
        </p:txBody>
      </p:sp>
      <p:pic>
        <p:nvPicPr>
          <p:cNvPr id="158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022" y="1268759"/>
            <a:ext cx="8382000" cy="496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416450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en-US" altLang="zh-CN" dirty="0"/>
              <a:t>3.4 mov</a:t>
            </a:r>
            <a:r>
              <a:rPr lang="zh-CN" altLang="en-US" dirty="0"/>
              <a:t>、</a:t>
            </a:r>
            <a:r>
              <a:rPr lang="en-US" altLang="zh-CN" dirty="0"/>
              <a:t>add</a:t>
            </a:r>
            <a:r>
              <a:rPr lang="zh-CN" altLang="en-US" dirty="0"/>
              <a:t>、</a:t>
            </a:r>
            <a:r>
              <a:rPr lang="en-US" altLang="zh-CN" dirty="0"/>
              <a:t>sub</a:t>
            </a:r>
            <a:r>
              <a:rPr lang="zh-CN" altLang="en-US" dirty="0"/>
              <a:t>指令</a:t>
            </a:r>
          </a:p>
        </p:txBody>
      </p:sp>
      <p:sp>
        <p:nvSpPr>
          <p:cNvPr id="263171" name="Rectangle 3"/>
          <p:cNvSpPr>
            <a:spLocks noGrp="1" noChangeArrowheads="1"/>
          </p:cNvSpPr>
          <p:nvPr>
            <p:ph type="body" idx="1"/>
          </p:nvPr>
        </p:nvSpPr>
        <p:spPr>
          <a:xfrm>
            <a:off x="1043608" y="1484784"/>
            <a:ext cx="7123112" cy="4114800"/>
          </a:xfrm>
        </p:spPr>
        <p:txBody>
          <a:bodyPr/>
          <a:lstStyle/>
          <a:p>
            <a:pPr eaLnBrk="1" hangingPunct="1">
              <a:lnSpc>
                <a:spcPct val="150000"/>
              </a:lnSpc>
            </a:pPr>
            <a:r>
              <a:rPr lang="en-US" altLang="zh-CN" dirty="0"/>
              <a:t>mov</a:t>
            </a:r>
            <a:r>
              <a:rPr lang="zh-CN" altLang="en-US" dirty="0"/>
              <a:t>指令的几种形式：</a:t>
            </a:r>
          </a:p>
          <a:p>
            <a:pPr eaLnBrk="1" hangingPunct="1">
              <a:lnSpc>
                <a:spcPct val="150000"/>
              </a:lnSpc>
              <a:buFont typeface="Wingdings" pitchFamily="2" charset="2"/>
              <a:buNone/>
            </a:pPr>
            <a:r>
              <a:rPr lang="zh-CN" altLang="en-US" dirty="0"/>
              <a:t> 　</a:t>
            </a:r>
            <a:r>
              <a:rPr lang="en-US" altLang="zh-CN" dirty="0"/>
              <a:t>	</a:t>
            </a:r>
            <a:r>
              <a:rPr lang="en-US" altLang="zh-CN" dirty="0">
                <a:solidFill>
                  <a:srgbClr val="0000FF"/>
                </a:solidFill>
              </a:rPr>
              <a:t>mov </a:t>
            </a:r>
            <a:r>
              <a:rPr lang="zh-CN" altLang="en-US" dirty="0">
                <a:solidFill>
                  <a:srgbClr val="0000FF"/>
                </a:solidFill>
              </a:rPr>
              <a:t>寄存器，数据</a:t>
            </a:r>
          </a:p>
          <a:p>
            <a:pPr eaLnBrk="1" hangingPunct="1">
              <a:lnSpc>
                <a:spcPct val="150000"/>
              </a:lnSpc>
              <a:buFont typeface="Wingdings" pitchFamily="2" charset="2"/>
              <a:buNone/>
            </a:pPr>
            <a:r>
              <a:rPr lang="zh-CN" altLang="en-US" dirty="0">
                <a:solidFill>
                  <a:srgbClr val="0000FF"/>
                </a:solidFill>
              </a:rPr>
              <a:t>  </a:t>
            </a:r>
            <a:r>
              <a:rPr lang="en-US" altLang="zh-CN" dirty="0">
                <a:solidFill>
                  <a:srgbClr val="0000FF"/>
                </a:solidFill>
              </a:rPr>
              <a:t>		mov </a:t>
            </a:r>
            <a:r>
              <a:rPr lang="zh-CN" altLang="en-US" dirty="0">
                <a:solidFill>
                  <a:srgbClr val="0000FF"/>
                </a:solidFill>
              </a:rPr>
              <a:t>寄存器，寄存器</a:t>
            </a:r>
          </a:p>
          <a:p>
            <a:pPr eaLnBrk="1" hangingPunct="1">
              <a:lnSpc>
                <a:spcPct val="150000"/>
              </a:lnSpc>
              <a:buFont typeface="Wingdings" pitchFamily="2" charset="2"/>
              <a:buNone/>
            </a:pPr>
            <a:r>
              <a:rPr lang="zh-CN" altLang="en-US" dirty="0">
                <a:solidFill>
                  <a:srgbClr val="0000FF"/>
                </a:solidFill>
              </a:rPr>
              <a:t> 　</a:t>
            </a:r>
            <a:r>
              <a:rPr lang="en-US" altLang="zh-CN" dirty="0">
                <a:solidFill>
                  <a:srgbClr val="0000FF"/>
                </a:solidFill>
              </a:rPr>
              <a:t>	mov </a:t>
            </a:r>
            <a:r>
              <a:rPr lang="zh-CN" altLang="en-US" dirty="0">
                <a:solidFill>
                  <a:srgbClr val="0000FF"/>
                </a:solidFill>
              </a:rPr>
              <a:t>寄存器，内存单元</a:t>
            </a:r>
          </a:p>
          <a:p>
            <a:pPr eaLnBrk="1" hangingPunct="1">
              <a:lnSpc>
                <a:spcPct val="150000"/>
              </a:lnSpc>
              <a:buFont typeface="Wingdings" pitchFamily="2" charset="2"/>
              <a:buNone/>
            </a:pPr>
            <a:r>
              <a:rPr lang="zh-CN" altLang="en-US" dirty="0">
                <a:solidFill>
                  <a:srgbClr val="0000FF"/>
                </a:solidFill>
              </a:rPr>
              <a:t> 　</a:t>
            </a:r>
            <a:r>
              <a:rPr lang="en-US" altLang="zh-CN" dirty="0">
                <a:solidFill>
                  <a:srgbClr val="0000FF"/>
                </a:solidFill>
              </a:rPr>
              <a:t>	mov </a:t>
            </a:r>
            <a:r>
              <a:rPr lang="zh-CN" altLang="en-US" dirty="0">
                <a:solidFill>
                  <a:srgbClr val="0000FF"/>
                </a:solidFill>
              </a:rPr>
              <a:t>内存单元，寄存器</a:t>
            </a:r>
          </a:p>
          <a:p>
            <a:pPr eaLnBrk="1" hangingPunct="1">
              <a:lnSpc>
                <a:spcPct val="150000"/>
              </a:lnSpc>
              <a:buFont typeface="Wingdings" pitchFamily="2" charset="2"/>
              <a:buNone/>
            </a:pPr>
            <a:r>
              <a:rPr lang="zh-CN" altLang="en-US" dirty="0">
                <a:solidFill>
                  <a:srgbClr val="0000FF"/>
                </a:solidFill>
              </a:rPr>
              <a:t> 　</a:t>
            </a:r>
            <a:r>
              <a:rPr lang="en-US" altLang="zh-CN" dirty="0">
                <a:solidFill>
                  <a:srgbClr val="0000FF"/>
                </a:solidFill>
              </a:rPr>
              <a:t>	mov </a:t>
            </a:r>
            <a:r>
              <a:rPr lang="zh-CN" altLang="en-US" dirty="0">
                <a:solidFill>
                  <a:srgbClr val="0000FF"/>
                </a:solidFill>
              </a:rPr>
              <a:t>段寄存器，寄存器</a:t>
            </a:r>
          </a:p>
        </p:txBody>
      </p:sp>
    </p:spTree>
    <p:extLst>
      <p:ext uri="{BB962C8B-B14F-4D97-AF65-F5344CB8AC3E}">
        <p14:creationId xmlns:p14="http://schemas.microsoft.com/office/powerpoint/2010/main" val="2298014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63171">
                                            <p:txEl>
                                              <p:pRg st="1" end="1"/>
                                            </p:txEl>
                                          </p:spTgt>
                                        </p:tgtEl>
                                        <p:attrNameLst>
                                          <p:attrName>style.visibility</p:attrName>
                                        </p:attrNameLst>
                                      </p:cBhvr>
                                      <p:to>
                                        <p:strVal val="visible"/>
                                      </p:to>
                                    </p:set>
                                    <p:animEffect transition="in" filter="box(in)">
                                      <p:cBhvr>
                                        <p:cTn id="7" dur="500"/>
                                        <p:tgtEl>
                                          <p:spTgt spid="2631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63171">
                                            <p:txEl>
                                              <p:pRg st="2" end="2"/>
                                            </p:txEl>
                                          </p:spTgt>
                                        </p:tgtEl>
                                        <p:attrNameLst>
                                          <p:attrName>style.visibility</p:attrName>
                                        </p:attrNameLst>
                                      </p:cBhvr>
                                      <p:to>
                                        <p:strVal val="visible"/>
                                      </p:to>
                                    </p:set>
                                    <p:animEffect transition="in" filter="box(in)">
                                      <p:cBhvr>
                                        <p:cTn id="12" dur="500"/>
                                        <p:tgtEl>
                                          <p:spTgt spid="2631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63171">
                                            <p:txEl>
                                              <p:pRg st="3" end="3"/>
                                            </p:txEl>
                                          </p:spTgt>
                                        </p:tgtEl>
                                        <p:attrNameLst>
                                          <p:attrName>style.visibility</p:attrName>
                                        </p:attrNameLst>
                                      </p:cBhvr>
                                      <p:to>
                                        <p:strVal val="visible"/>
                                      </p:to>
                                    </p:set>
                                    <p:animEffect transition="in" filter="box(in)">
                                      <p:cBhvr>
                                        <p:cTn id="17" dur="500"/>
                                        <p:tgtEl>
                                          <p:spTgt spid="2631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63171">
                                            <p:txEl>
                                              <p:pRg st="4" end="4"/>
                                            </p:txEl>
                                          </p:spTgt>
                                        </p:tgtEl>
                                        <p:attrNameLst>
                                          <p:attrName>style.visibility</p:attrName>
                                        </p:attrNameLst>
                                      </p:cBhvr>
                                      <p:to>
                                        <p:strVal val="visible"/>
                                      </p:to>
                                    </p:set>
                                    <p:animEffect transition="in" filter="box(in)">
                                      <p:cBhvr>
                                        <p:cTn id="22" dur="500"/>
                                        <p:tgtEl>
                                          <p:spTgt spid="26317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63171">
                                            <p:txEl>
                                              <p:pRg st="5" end="5"/>
                                            </p:txEl>
                                          </p:spTgt>
                                        </p:tgtEl>
                                        <p:attrNameLst>
                                          <p:attrName>style.visibility</p:attrName>
                                        </p:attrNameLst>
                                      </p:cBhvr>
                                      <p:to>
                                        <p:strVal val="visible"/>
                                      </p:to>
                                    </p:set>
                                    <p:animEffect transition="in" filter="box(in)">
                                      <p:cBhvr>
                                        <p:cTn id="27" dur="500"/>
                                        <p:tgtEl>
                                          <p:spTgt spid="263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body" idx="1"/>
          </p:nvPr>
        </p:nvSpPr>
        <p:spPr>
          <a:xfrm>
            <a:off x="611560" y="1340768"/>
            <a:ext cx="7488832" cy="3424734"/>
          </a:xfrm>
        </p:spPr>
        <p:txBody>
          <a:bodyPr/>
          <a:lstStyle/>
          <a:p>
            <a:pPr eaLnBrk="1" hangingPunct="1">
              <a:lnSpc>
                <a:spcPct val="90000"/>
              </a:lnSpc>
            </a:pPr>
            <a:r>
              <a:rPr lang="en-US" altLang="zh-CN" sz="2800" dirty="0"/>
              <a:t>add</a:t>
            </a:r>
            <a:r>
              <a:rPr lang="zh-CN" altLang="en-US" sz="2800" dirty="0"/>
              <a:t>和</a:t>
            </a:r>
            <a:r>
              <a:rPr lang="en-US" altLang="zh-CN" sz="2800" dirty="0"/>
              <a:t>sub</a:t>
            </a:r>
            <a:r>
              <a:rPr lang="zh-CN" altLang="en-US" sz="2800" dirty="0"/>
              <a:t>指令同</a:t>
            </a:r>
            <a:r>
              <a:rPr lang="en-US" altLang="zh-CN" sz="2800" dirty="0"/>
              <a:t>mov</a:t>
            </a:r>
            <a:r>
              <a:rPr lang="zh-CN" altLang="en-US" sz="2800" dirty="0"/>
              <a:t>一样，都有两个操作对象。</a:t>
            </a:r>
          </a:p>
          <a:p>
            <a:pPr eaLnBrk="1" hangingPunct="1">
              <a:lnSpc>
                <a:spcPct val="90000"/>
              </a:lnSpc>
            </a:pPr>
            <a:endParaRPr lang="zh-CN" altLang="en-US" sz="2800" dirty="0"/>
          </a:p>
          <a:p>
            <a:pPr eaLnBrk="1" hangingPunct="1">
              <a:lnSpc>
                <a:spcPct val="90000"/>
              </a:lnSpc>
            </a:pPr>
            <a:endParaRPr lang="zh-CN" altLang="en-US" sz="2800" dirty="0"/>
          </a:p>
          <a:p>
            <a:pPr eaLnBrk="1" hangingPunct="1">
              <a:lnSpc>
                <a:spcPct val="90000"/>
              </a:lnSpc>
            </a:pPr>
            <a:endParaRPr lang="zh-CN" altLang="en-US" sz="2800" dirty="0"/>
          </a:p>
          <a:p>
            <a:pPr eaLnBrk="1" hangingPunct="1">
              <a:lnSpc>
                <a:spcPct val="90000"/>
              </a:lnSpc>
            </a:pPr>
            <a:endParaRPr lang="zh-CN" altLang="en-US" sz="2800" dirty="0"/>
          </a:p>
          <a:p>
            <a:pPr eaLnBrk="1" hangingPunct="1">
              <a:lnSpc>
                <a:spcPct val="90000"/>
              </a:lnSpc>
            </a:pPr>
            <a:endParaRPr lang="zh-CN" altLang="en-US" sz="2800" dirty="0"/>
          </a:p>
          <a:p>
            <a:pPr eaLnBrk="1" hangingPunct="1">
              <a:lnSpc>
                <a:spcPct val="90000"/>
              </a:lnSpc>
            </a:pPr>
            <a:endParaRPr lang="zh-CN" altLang="en-US" sz="2800" dirty="0"/>
          </a:p>
        </p:txBody>
      </p:sp>
      <p:sp>
        <p:nvSpPr>
          <p:cNvPr id="162819" name="Rectangle 3"/>
          <p:cNvSpPr>
            <a:spLocks noGrp="1" noChangeArrowheads="1"/>
          </p:cNvSpPr>
          <p:nvPr>
            <p:ph type="title"/>
          </p:nvPr>
        </p:nvSpPr>
        <p:spPr/>
        <p:txBody>
          <a:bodyPr/>
          <a:lstStyle/>
          <a:p>
            <a:pPr eaLnBrk="1" hangingPunct="1"/>
            <a:r>
              <a:rPr lang="en-US" altLang="zh-CN"/>
              <a:t>3.4 mov</a:t>
            </a:r>
            <a:r>
              <a:rPr lang="zh-CN" altLang="en-US"/>
              <a:t>、</a:t>
            </a:r>
            <a:r>
              <a:rPr lang="en-US" altLang="zh-CN"/>
              <a:t>add</a:t>
            </a:r>
            <a:r>
              <a:rPr lang="zh-CN" altLang="en-US"/>
              <a:t>、</a:t>
            </a:r>
            <a:r>
              <a:rPr lang="en-US" altLang="zh-CN"/>
              <a:t>sub</a:t>
            </a:r>
            <a:r>
              <a:rPr lang="zh-CN" altLang="en-US"/>
              <a:t>指令</a:t>
            </a:r>
          </a:p>
        </p:txBody>
      </p:sp>
      <p:pic>
        <p:nvPicPr>
          <p:cNvPr id="267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276872"/>
            <a:ext cx="6977052"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云形标注 2"/>
          <p:cNvSpPr/>
          <p:nvPr/>
        </p:nvSpPr>
        <p:spPr>
          <a:xfrm>
            <a:off x="3851920" y="3284984"/>
            <a:ext cx="4320480" cy="2736304"/>
          </a:xfrm>
          <a:prstGeom prst="cloudCallout">
            <a:avLst>
              <a:gd name="adj1" fmla="val -27552"/>
              <a:gd name="adj2" fmla="val 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它们可以对段寄存器进行操作吗？</a:t>
            </a:r>
            <a:endParaRPr lang="en-US" altLang="zh-CN" sz="2400" dirty="0"/>
          </a:p>
          <a:p>
            <a:pPr>
              <a:lnSpc>
                <a:spcPct val="150000"/>
              </a:lnSpc>
            </a:pPr>
            <a:r>
              <a:rPr lang="zh-CN" altLang="en-US" sz="2400" dirty="0"/>
              <a:t>（</a:t>
            </a:r>
            <a:r>
              <a:rPr lang="en-US" altLang="zh-CN" sz="2400" dirty="0"/>
              <a:t>debug</a:t>
            </a:r>
            <a:r>
              <a:rPr lang="zh-CN" altLang="en-US" sz="2400" dirty="0"/>
              <a:t>验证）</a:t>
            </a:r>
          </a:p>
        </p:txBody>
      </p:sp>
    </p:spTree>
    <p:extLst>
      <p:ext uri="{BB962C8B-B14F-4D97-AF65-F5344CB8AC3E}">
        <p14:creationId xmlns:p14="http://schemas.microsoft.com/office/powerpoint/2010/main" val="3923417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67268"/>
                                        </p:tgtEl>
                                        <p:attrNameLst>
                                          <p:attrName>style.visibility</p:attrName>
                                        </p:attrNameLst>
                                      </p:cBhvr>
                                      <p:to>
                                        <p:strVal val="visible"/>
                                      </p:to>
                                    </p:set>
                                    <p:animEffect transition="in" filter="checkerboard(across)">
                                      <p:cBhvr>
                                        <p:cTn id="7" dur="500"/>
                                        <p:tgtEl>
                                          <p:spTgt spid="267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en-US" altLang="zh-CN"/>
              <a:t>3.5 </a:t>
            </a:r>
            <a:r>
              <a:rPr lang="zh-CN" altLang="en-US"/>
              <a:t>数据段</a:t>
            </a:r>
          </a:p>
        </p:txBody>
      </p:sp>
      <p:sp>
        <p:nvSpPr>
          <p:cNvPr id="270339" name="Rectangle 3"/>
          <p:cNvSpPr>
            <a:spLocks noGrp="1" noChangeArrowheads="1"/>
          </p:cNvSpPr>
          <p:nvPr>
            <p:ph type="body" idx="1"/>
          </p:nvPr>
        </p:nvSpPr>
        <p:spPr>
          <a:xfrm>
            <a:off x="539552" y="1628800"/>
            <a:ext cx="8153400" cy="3657600"/>
          </a:xfrm>
        </p:spPr>
        <p:txBody>
          <a:bodyPr/>
          <a:lstStyle/>
          <a:p>
            <a:pPr eaLnBrk="1" hangingPunct="1">
              <a:lnSpc>
                <a:spcPct val="150000"/>
              </a:lnSpc>
            </a:pPr>
            <a:r>
              <a:rPr lang="zh-CN" altLang="en-US" dirty="0">
                <a:latin typeface="黑体" panose="02010609060101010101" pitchFamily="49" charset="-122"/>
                <a:ea typeface="黑体" panose="02010609060101010101" pitchFamily="49" charset="-122"/>
              </a:rPr>
              <a:t>如何访问数据段中的数据呢？</a:t>
            </a:r>
          </a:p>
          <a:p>
            <a:pPr eaLnBrk="1" hangingPunct="1">
              <a:lnSpc>
                <a:spcPct val="150000"/>
              </a:lnSpc>
            </a:pPr>
            <a:r>
              <a:rPr lang="zh-CN" altLang="en-US" dirty="0">
                <a:latin typeface="黑体" panose="02010609060101010101" pitchFamily="49" charset="-122"/>
                <a:ea typeface="黑体" panose="02010609060101010101" pitchFamily="49" charset="-122"/>
                <a:hlinkClick r:id="rId3" action="ppaction://hlinksldjump"/>
              </a:rPr>
              <a:t>示例</a:t>
            </a:r>
            <a:endParaRPr lang="en-US" altLang="zh-CN" dirty="0">
              <a:latin typeface="黑体" panose="02010609060101010101" pitchFamily="49" charset="-122"/>
              <a:ea typeface="黑体" panose="02010609060101010101" pitchFamily="49" charset="-122"/>
            </a:endParaRPr>
          </a:p>
          <a:p>
            <a:pPr lvl="1" eaLnBrk="1" hangingPunct="1">
              <a:lnSpc>
                <a:spcPct val="150000"/>
              </a:lnSpc>
            </a:pPr>
            <a:r>
              <a:rPr lang="zh-CN" altLang="en-US" dirty="0">
                <a:latin typeface="黑体" panose="02010609060101010101" pitchFamily="49" charset="-122"/>
                <a:ea typeface="黑体" panose="02010609060101010101" pitchFamily="49" charset="-122"/>
              </a:rPr>
              <a:t>数据段：</a:t>
            </a:r>
            <a:r>
              <a:rPr lang="en-US" altLang="zh-CN" dirty="0">
                <a:latin typeface="黑体" panose="02010609060101010101" pitchFamily="49" charset="-122"/>
                <a:ea typeface="黑体" panose="02010609060101010101" pitchFamily="49" charset="-122"/>
              </a:rPr>
              <a:t>123B0H~123BAH</a:t>
            </a:r>
          </a:p>
          <a:p>
            <a:pPr lvl="1" eaLnBrk="1" hangingPunct="1">
              <a:lnSpc>
                <a:spcPct val="150000"/>
              </a:lnSpc>
            </a:pPr>
            <a:r>
              <a:rPr lang="zh-CN" altLang="en-US" dirty="0">
                <a:latin typeface="黑体" panose="02010609060101010101" pitchFamily="49" charset="-122"/>
                <a:ea typeface="黑体" panose="02010609060101010101" pitchFamily="49" charset="-122"/>
              </a:rPr>
              <a:t>要累加这个数据段中的前</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个地址中的数据</a:t>
            </a:r>
          </a:p>
        </p:txBody>
      </p:sp>
    </p:spTree>
    <p:extLst>
      <p:ext uri="{BB962C8B-B14F-4D97-AF65-F5344CB8AC3E}">
        <p14:creationId xmlns:p14="http://schemas.microsoft.com/office/powerpoint/2010/main" val="2263282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70339">
                                            <p:txEl>
                                              <p:pRg st="1" end="1"/>
                                            </p:txEl>
                                          </p:spTgt>
                                        </p:tgtEl>
                                        <p:attrNameLst>
                                          <p:attrName>style.visibility</p:attrName>
                                        </p:attrNameLst>
                                      </p:cBhvr>
                                      <p:to>
                                        <p:strVal val="visible"/>
                                      </p:to>
                                    </p:set>
                                    <p:animEffect transition="in" filter="checkerboard(across)">
                                      <p:cBhvr>
                                        <p:cTn id="7" dur="500"/>
                                        <p:tgtEl>
                                          <p:spTgt spid="2703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70339">
                                            <p:txEl>
                                              <p:pRg st="2" end="2"/>
                                            </p:txEl>
                                          </p:spTgt>
                                        </p:tgtEl>
                                        <p:attrNameLst>
                                          <p:attrName>style.visibility</p:attrName>
                                        </p:attrNameLst>
                                      </p:cBhvr>
                                      <p:to>
                                        <p:strVal val="visible"/>
                                      </p:to>
                                    </p:set>
                                    <p:animEffect transition="in" filter="checkerboard(across)">
                                      <p:cBhvr>
                                        <p:cTn id="12" dur="500"/>
                                        <p:tgtEl>
                                          <p:spTgt spid="2703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70339">
                                            <p:txEl>
                                              <p:pRg st="3" end="3"/>
                                            </p:txEl>
                                          </p:spTgt>
                                        </p:tgtEl>
                                        <p:attrNameLst>
                                          <p:attrName>style.visibility</p:attrName>
                                        </p:attrNameLst>
                                      </p:cBhvr>
                                      <p:to>
                                        <p:strVal val="visible"/>
                                      </p:to>
                                    </p:set>
                                    <p:animEffect transition="in" filter="checkerboard(across)">
                                      <p:cBhvr>
                                        <p:cTn id="17" dur="500"/>
                                        <p:tgtEl>
                                          <p:spTgt spid="270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r>
              <a:rPr lang="en-US" altLang="zh-CN"/>
              <a:t>3.5 </a:t>
            </a:r>
            <a:r>
              <a:rPr lang="zh-CN" altLang="en-US"/>
              <a:t>数据段</a:t>
            </a:r>
          </a:p>
        </p:txBody>
      </p:sp>
      <p:pic>
        <p:nvPicPr>
          <p:cNvPr id="27136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77126"/>
          <a:stretch/>
        </p:blipFill>
        <p:spPr bwMode="auto">
          <a:xfrm>
            <a:off x="1763688" y="1700808"/>
            <a:ext cx="2743200" cy="3220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云形标注 2"/>
          <p:cNvSpPr/>
          <p:nvPr/>
        </p:nvSpPr>
        <p:spPr bwMode="auto">
          <a:xfrm>
            <a:off x="4427262" y="1844824"/>
            <a:ext cx="3889154" cy="1827193"/>
          </a:xfrm>
          <a:prstGeom prst="cloudCallout">
            <a:avLst>
              <a:gd name="adj1" fmla="val -40293"/>
              <a:gd name="adj2" fmla="val 673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a:lnSpc>
                <a:spcPct val="150000"/>
              </a:lnSpc>
            </a:pPr>
            <a:r>
              <a:rPr lang="zh-CN" altLang="en-US" sz="2400" dirty="0"/>
              <a:t>累加数据段中的前</a:t>
            </a:r>
            <a:r>
              <a:rPr lang="en-US" altLang="zh-CN" sz="2400" dirty="0"/>
              <a:t>3</a:t>
            </a:r>
            <a:r>
              <a:rPr lang="zh-CN" altLang="en-US" sz="2400" dirty="0"/>
              <a:t>个</a:t>
            </a:r>
            <a:r>
              <a:rPr lang="zh-CN" altLang="en-US" sz="2400" b="1" dirty="0">
                <a:solidFill>
                  <a:schemeClr val="bg1"/>
                </a:solidFill>
              </a:rPr>
              <a:t>字型</a:t>
            </a:r>
            <a:r>
              <a:rPr lang="zh-CN" altLang="en-US" sz="2400" dirty="0"/>
              <a:t>数据？</a:t>
            </a:r>
            <a:endParaRPr kumimoji="0" lang="zh-CN"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837622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1364"/>
                                        </p:tgtEl>
                                        <p:attrNameLst>
                                          <p:attrName>style.visibility</p:attrName>
                                        </p:attrNameLst>
                                      </p:cBhvr>
                                      <p:to>
                                        <p:strVal val="visible"/>
                                      </p:to>
                                    </p:set>
                                    <p:anim calcmode="lin" valueType="num">
                                      <p:cBhvr additive="base">
                                        <p:cTn id="7" dur="500" fill="hold"/>
                                        <p:tgtEl>
                                          <p:spTgt spid="271364"/>
                                        </p:tgtEl>
                                        <p:attrNameLst>
                                          <p:attrName>ppt_x</p:attrName>
                                        </p:attrNameLst>
                                      </p:cBhvr>
                                      <p:tavLst>
                                        <p:tav tm="0">
                                          <p:val>
                                            <p:strVal val="#ppt_x"/>
                                          </p:val>
                                        </p:tav>
                                        <p:tav tm="100000">
                                          <p:val>
                                            <p:strVal val="#ppt_x"/>
                                          </p:val>
                                        </p:tav>
                                      </p:tavLst>
                                    </p:anim>
                                    <p:anim calcmode="lin" valueType="num">
                                      <p:cBhvr additive="base">
                                        <p:cTn id="8" dur="500" fill="hold"/>
                                        <p:tgtEl>
                                          <p:spTgt spid="2713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70641"/>
          <a:stretch/>
        </p:blipFill>
        <p:spPr bwMode="auto">
          <a:xfrm>
            <a:off x="1814404" y="1412776"/>
            <a:ext cx="2757596" cy="3032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95536" y="4725144"/>
            <a:ext cx="8424936" cy="738664"/>
          </a:xfrm>
          <a:prstGeom prst="rect">
            <a:avLst/>
          </a:prstGeom>
          <a:ln>
            <a:solidFill>
              <a:schemeClr val="bg2">
                <a:lumMod val="50000"/>
              </a:schemeClr>
            </a:solidFill>
          </a:ln>
        </p:spPr>
        <p:txBody>
          <a:bodyPr wrap="square">
            <a:spAutoFit/>
          </a:bodyPr>
          <a:lstStyle/>
          <a:p>
            <a:pPr>
              <a:lnSpc>
                <a:spcPct val="150000"/>
              </a:lnSpc>
            </a:pPr>
            <a:r>
              <a:rPr lang="zh-CN" altLang="en-US" sz="2800" dirty="0"/>
              <a:t>一个字型数据占两个单元，所以偏移地址是</a:t>
            </a:r>
            <a:r>
              <a:rPr lang="en-US" altLang="zh-CN" sz="2800" dirty="0"/>
              <a:t>0</a:t>
            </a:r>
            <a:r>
              <a:rPr lang="zh-CN" altLang="en-US" sz="2800" dirty="0"/>
              <a:t>、</a:t>
            </a:r>
            <a:r>
              <a:rPr lang="en-US" altLang="zh-CN" sz="2800" dirty="0"/>
              <a:t>2</a:t>
            </a:r>
            <a:r>
              <a:rPr lang="zh-CN" altLang="en-US" sz="2800" dirty="0"/>
              <a:t>、</a:t>
            </a:r>
            <a:r>
              <a:rPr lang="en-US" altLang="zh-CN" sz="2800" dirty="0"/>
              <a:t>4</a:t>
            </a:r>
            <a:endParaRPr lang="zh-CN" altLang="en-US" sz="2800" dirty="0"/>
          </a:p>
        </p:txBody>
      </p:sp>
    </p:spTree>
    <p:extLst>
      <p:ext uri="{BB962C8B-B14F-4D97-AF65-F5344CB8AC3E}">
        <p14:creationId xmlns:p14="http://schemas.microsoft.com/office/powerpoint/2010/main" val="74835691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467544" y="188640"/>
            <a:ext cx="8229600" cy="1143000"/>
          </a:xfrm>
        </p:spPr>
        <p:txBody>
          <a:bodyPr/>
          <a:lstStyle/>
          <a:p>
            <a:pPr eaLnBrk="1" hangingPunct="1"/>
            <a:r>
              <a:rPr lang="zh-CN" altLang="en-US" b="0" dirty="0">
                <a:effectLst/>
              </a:rPr>
              <a:t>小结</a:t>
            </a:r>
          </a:p>
        </p:txBody>
      </p:sp>
      <p:sp>
        <p:nvSpPr>
          <p:cNvPr id="274435" name="Rectangle 3"/>
          <p:cNvSpPr>
            <a:spLocks noGrp="1" noChangeArrowheads="1"/>
          </p:cNvSpPr>
          <p:nvPr>
            <p:ph type="body" idx="1"/>
          </p:nvPr>
        </p:nvSpPr>
        <p:spPr>
          <a:xfrm>
            <a:off x="683568" y="1844824"/>
            <a:ext cx="7123112" cy="2520280"/>
          </a:xfrm>
        </p:spPr>
        <p:txBody>
          <a:bodyPr/>
          <a:lstStyle/>
          <a:p>
            <a:pPr marL="109728" indent="0" eaLnBrk="1" hangingPunct="1">
              <a:buNone/>
            </a:pPr>
            <a:r>
              <a:rPr lang="zh-CN" altLang="en-US" sz="2800" dirty="0"/>
              <a:t>（</a:t>
            </a:r>
            <a:r>
              <a:rPr lang="en-US" altLang="zh-CN" sz="2800" dirty="0"/>
              <a:t>1</a:t>
            </a:r>
            <a:r>
              <a:rPr lang="zh-CN" altLang="en-US" sz="2800" dirty="0"/>
              <a:t>）小端存储方式：字的低位字节存放在低地址单元中，高位字节存放再高地址单元中。</a:t>
            </a:r>
          </a:p>
          <a:p>
            <a:pPr marL="109728" indent="0" eaLnBrk="1" hangingPunct="1">
              <a:buNone/>
            </a:pPr>
            <a:r>
              <a:rPr lang="zh-CN" altLang="en-US" sz="2800" dirty="0"/>
              <a:t>（</a:t>
            </a:r>
            <a:r>
              <a:rPr lang="en-US" altLang="zh-CN" sz="2800" dirty="0"/>
              <a:t>2</a:t>
            </a:r>
            <a:r>
              <a:rPr lang="zh-CN" altLang="en-US" sz="2800" dirty="0"/>
              <a:t>）用 </a:t>
            </a:r>
            <a:r>
              <a:rPr lang="en-US" altLang="zh-CN" sz="2800" dirty="0"/>
              <a:t>mov </a:t>
            </a:r>
            <a:r>
              <a:rPr lang="zh-CN" altLang="en-US" sz="2800" dirty="0"/>
              <a:t>指令要访问内存单元，可以只给出偏移地址，段地址默认在</a:t>
            </a:r>
            <a:r>
              <a:rPr lang="en-US" altLang="zh-CN" sz="2800" dirty="0"/>
              <a:t>DS</a:t>
            </a:r>
            <a:r>
              <a:rPr lang="zh-CN" altLang="en-US" sz="2800" dirty="0"/>
              <a:t>中。</a:t>
            </a:r>
          </a:p>
        </p:txBody>
      </p:sp>
    </p:spTree>
    <p:extLst>
      <p:ext uri="{BB962C8B-B14F-4D97-AF65-F5344CB8AC3E}">
        <p14:creationId xmlns:p14="http://schemas.microsoft.com/office/powerpoint/2010/main" val="1714012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74435">
                                            <p:txEl>
                                              <p:pRg st="1" end="1"/>
                                            </p:txEl>
                                          </p:spTgt>
                                        </p:tgtEl>
                                        <p:attrNameLst>
                                          <p:attrName>style.visibility</p:attrName>
                                        </p:attrNameLst>
                                      </p:cBhvr>
                                      <p:to>
                                        <p:strVal val="visible"/>
                                      </p:to>
                                    </p:set>
                                    <p:animEffect transition="in" filter="checkerboard(across)">
                                      <p:cBhvr>
                                        <p:cTn id="7" dur="500"/>
                                        <p:tgtEl>
                                          <p:spTgt spid="274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r>
              <a:rPr lang="zh-CN" altLang="en-US"/>
              <a:t>特别提示</a:t>
            </a:r>
          </a:p>
        </p:txBody>
      </p:sp>
      <p:sp>
        <p:nvSpPr>
          <p:cNvPr id="169987" name="Rectangle 3"/>
          <p:cNvSpPr>
            <a:spLocks noGrp="1" noChangeArrowheads="1"/>
          </p:cNvSpPr>
          <p:nvPr>
            <p:ph type="body" idx="1"/>
          </p:nvPr>
        </p:nvSpPr>
        <p:spPr/>
        <p:txBody>
          <a:bodyPr/>
          <a:lstStyle/>
          <a:p>
            <a:pPr eaLnBrk="1" hangingPunct="1"/>
            <a:endParaRPr lang="en-US" altLang="zh-CN"/>
          </a:p>
          <a:p>
            <a:pPr eaLnBrk="1" hangingPunct="1"/>
            <a:r>
              <a:rPr lang="zh-CN" altLang="en-US"/>
              <a:t>检测点</a:t>
            </a:r>
            <a:r>
              <a:rPr lang="en-US" altLang="zh-CN"/>
              <a:t>3.1 </a:t>
            </a:r>
            <a:r>
              <a:rPr lang="zh-CN" altLang="en-US"/>
              <a:t>（</a:t>
            </a:r>
            <a:r>
              <a:rPr lang="en-US" altLang="zh-CN"/>
              <a:t>p52</a:t>
            </a:r>
            <a:r>
              <a:rPr lang="zh-CN" altLang="en-US"/>
              <a:t>）</a:t>
            </a:r>
          </a:p>
          <a:p>
            <a:pPr eaLnBrk="1" hangingPunct="1"/>
            <a:endParaRPr lang="zh-CN" altLang="en-US"/>
          </a:p>
          <a:p>
            <a:pPr eaLnBrk="1" hangingPunct="1"/>
            <a:r>
              <a:rPr lang="zh-CN" altLang="en-US">
                <a:solidFill>
                  <a:schemeClr val="hlink"/>
                </a:solidFill>
              </a:rPr>
              <a:t>没有通过检测点请不要向下学习！</a:t>
            </a:r>
          </a:p>
        </p:txBody>
      </p:sp>
    </p:spTree>
    <p:extLst>
      <p:ext uri="{BB962C8B-B14F-4D97-AF65-F5344CB8AC3E}">
        <p14:creationId xmlns:p14="http://schemas.microsoft.com/office/powerpoint/2010/main" val="285623879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eaLnBrk="1" hangingPunct="1"/>
            <a:r>
              <a:rPr lang="en-US" altLang="zh-CN" b="0" dirty="0">
                <a:effectLst/>
              </a:rPr>
              <a:t>3.6 </a:t>
            </a:r>
            <a:r>
              <a:rPr lang="zh-CN" altLang="en-US" b="0" dirty="0">
                <a:effectLst/>
              </a:rPr>
              <a:t>栈（</a:t>
            </a:r>
            <a:r>
              <a:rPr lang="en-US" altLang="zh-CN" b="0" dirty="0">
                <a:effectLst/>
              </a:rPr>
              <a:t>FILO</a:t>
            </a:r>
            <a:r>
              <a:rPr lang="zh-CN" altLang="en-US" b="0" dirty="0">
                <a:effectLst/>
              </a:rPr>
              <a:t>）</a:t>
            </a:r>
          </a:p>
        </p:txBody>
      </p:sp>
      <p:sp>
        <p:nvSpPr>
          <p:cNvPr id="281603" name="Rectangle 3"/>
          <p:cNvSpPr>
            <a:spLocks noGrp="1" noChangeArrowheads="1"/>
          </p:cNvSpPr>
          <p:nvPr>
            <p:ph type="body" idx="1"/>
          </p:nvPr>
        </p:nvSpPr>
        <p:spPr>
          <a:xfrm>
            <a:off x="457200" y="1481329"/>
            <a:ext cx="8229600" cy="4107912"/>
          </a:xfrm>
        </p:spPr>
        <p:txBody>
          <a:bodyPr/>
          <a:lstStyle/>
          <a:p>
            <a:pPr eaLnBrk="1" hangingPunct="1"/>
            <a:r>
              <a:rPr lang="zh-CN" altLang="en-US" dirty="0"/>
              <a:t>栈有两个基本的操作：入栈和出栈。</a:t>
            </a:r>
          </a:p>
          <a:p>
            <a:pPr lvl="1" eaLnBrk="1" hangingPunct="1"/>
            <a:r>
              <a:rPr lang="zh-CN" altLang="en-US" dirty="0"/>
              <a:t>入栈：将一个新的元素放到栈顶；</a:t>
            </a:r>
          </a:p>
          <a:p>
            <a:pPr lvl="1" eaLnBrk="1" hangingPunct="1"/>
            <a:r>
              <a:rPr lang="zh-CN" altLang="en-US" dirty="0"/>
              <a:t>出栈：从栈顶取出一个元素。</a:t>
            </a:r>
          </a:p>
          <a:p>
            <a:pPr eaLnBrk="1" hangingPunct="1"/>
            <a:endParaRPr lang="zh-CN" altLang="en-US" dirty="0"/>
          </a:p>
          <a:p>
            <a:pPr eaLnBrk="1" hangingPunct="1"/>
            <a:r>
              <a:rPr lang="zh-CN" altLang="en-US" dirty="0"/>
              <a:t>栈的操作规则：</a:t>
            </a:r>
            <a:r>
              <a:rPr lang="en-US" altLang="zh-CN" dirty="0"/>
              <a:t>LIFO</a:t>
            </a:r>
          </a:p>
          <a:p>
            <a:pPr eaLnBrk="1" hangingPunct="1">
              <a:buFont typeface="Wingdings" pitchFamily="2" charset="2"/>
              <a:buNone/>
            </a:pPr>
            <a:r>
              <a:rPr lang="en-US" altLang="zh-CN" dirty="0"/>
              <a:t>	</a:t>
            </a:r>
            <a:r>
              <a:rPr lang="zh-CN" altLang="en-US" dirty="0"/>
              <a:t>（</a:t>
            </a:r>
            <a:r>
              <a:rPr lang="en-US" altLang="zh-CN" dirty="0"/>
              <a:t>Last In First Out</a:t>
            </a:r>
            <a:r>
              <a:rPr lang="zh-CN" altLang="en-US" dirty="0"/>
              <a:t>，后进先出）</a:t>
            </a:r>
            <a:endParaRPr lang="en-US" altLang="zh-CN" dirty="0"/>
          </a:p>
          <a:p>
            <a:pPr eaLnBrk="1" hangingPunct="1">
              <a:buFont typeface="Wingdings" pitchFamily="2" charset="2"/>
              <a:buNone/>
            </a:pPr>
            <a:endParaRPr lang="en-US" altLang="zh-CN" dirty="0"/>
          </a:p>
          <a:p>
            <a:r>
              <a:rPr lang="zh-CN" altLang="en-US" dirty="0"/>
              <a:t>现今的</a:t>
            </a:r>
            <a:r>
              <a:rPr lang="en-US" altLang="zh-CN" dirty="0"/>
              <a:t>CPU</a:t>
            </a:r>
            <a:r>
              <a:rPr lang="zh-CN" altLang="en-US" dirty="0"/>
              <a:t>中都有栈的设计。</a:t>
            </a:r>
          </a:p>
        </p:txBody>
      </p:sp>
    </p:spTree>
    <p:extLst>
      <p:ext uri="{BB962C8B-B14F-4D97-AF65-F5344CB8AC3E}">
        <p14:creationId xmlns:p14="http://schemas.microsoft.com/office/powerpoint/2010/main" val="415906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81603">
                                            <p:txEl>
                                              <p:pRg st="1" end="1"/>
                                            </p:txEl>
                                          </p:spTgt>
                                        </p:tgtEl>
                                        <p:attrNameLst>
                                          <p:attrName>style.visibility</p:attrName>
                                        </p:attrNameLst>
                                      </p:cBhvr>
                                      <p:to>
                                        <p:strVal val="visible"/>
                                      </p:to>
                                    </p:set>
                                    <p:animEffect transition="in" filter="checkerboard(across)">
                                      <p:cBhvr>
                                        <p:cTn id="7" dur="500"/>
                                        <p:tgtEl>
                                          <p:spTgt spid="2816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81603">
                                            <p:txEl>
                                              <p:pRg st="2" end="2"/>
                                            </p:txEl>
                                          </p:spTgt>
                                        </p:tgtEl>
                                        <p:attrNameLst>
                                          <p:attrName>style.visibility</p:attrName>
                                        </p:attrNameLst>
                                      </p:cBhvr>
                                      <p:to>
                                        <p:strVal val="visible"/>
                                      </p:to>
                                    </p:set>
                                    <p:animEffect transition="in" filter="checkerboard(across)">
                                      <p:cBhvr>
                                        <p:cTn id="12" dur="500"/>
                                        <p:tgtEl>
                                          <p:spTgt spid="2816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81603">
                                            <p:txEl>
                                              <p:pRg st="4" end="4"/>
                                            </p:txEl>
                                          </p:spTgt>
                                        </p:tgtEl>
                                        <p:attrNameLst>
                                          <p:attrName>style.visibility</p:attrName>
                                        </p:attrNameLst>
                                      </p:cBhvr>
                                      <p:to>
                                        <p:strVal val="visible"/>
                                      </p:to>
                                    </p:set>
                                    <p:animEffect transition="in" filter="checkerboard(across)">
                                      <p:cBhvr>
                                        <p:cTn id="17" dur="500"/>
                                        <p:tgtEl>
                                          <p:spTgt spid="28160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81603">
                                            <p:txEl>
                                              <p:pRg st="5" end="5"/>
                                            </p:txEl>
                                          </p:spTgt>
                                        </p:tgtEl>
                                        <p:attrNameLst>
                                          <p:attrName>style.visibility</p:attrName>
                                        </p:attrNameLst>
                                      </p:cBhvr>
                                      <p:to>
                                        <p:strVal val="visible"/>
                                      </p:to>
                                    </p:set>
                                    <p:animEffect transition="in" filter="checkerboard(across)">
                                      <p:cBhvr>
                                        <p:cTn id="22" dur="500"/>
                                        <p:tgtEl>
                                          <p:spTgt spid="28160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81603">
                                            <p:txEl>
                                              <p:pRg st="7" end="7"/>
                                            </p:txEl>
                                          </p:spTgt>
                                        </p:tgtEl>
                                        <p:attrNameLst>
                                          <p:attrName>style.visibility</p:attrName>
                                        </p:attrNameLst>
                                      </p:cBhvr>
                                      <p:to>
                                        <p:strVal val="visible"/>
                                      </p:to>
                                    </p:set>
                                    <p:animEffect transition="in" filter="checkerboard(across)">
                                      <p:cBhvr>
                                        <p:cTn id="27" dur="500"/>
                                        <p:tgtEl>
                                          <p:spTgt spid="281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en-US" altLang="zh-CN"/>
              <a:t>3.7 CPU</a:t>
            </a:r>
            <a:r>
              <a:rPr lang="zh-CN" altLang="en-US"/>
              <a:t>提供的栈机制</a:t>
            </a:r>
          </a:p>
        </p:txBody>
      </p:sp>
      <p:sp>
        <p:nvSpPr>
          <p:cNvPr id="284675" name="Rectangle 3"/>
          <p:cNvSpPr>
            <a:spLocks noGrp="1" noChangeArrowheads="1"/>
          </p:cNvSpPr>
          <p:nvPr>
            <p:ph type="body" idx="1"/>
          </p:nvPr>
        </p:nvSpPr>
        <p:spPr>
          <a:xfrm>
            <a:off x="827584" y="1340768"/>
            <a:ext cx="7632848" cy="4459287"/>
          </a:xfrm>
        </p:spPr>
        <p:txBody>
          <a:bodyPr>
            <a:normAutofit lnSpcReduction="10000"/>
          </a:bodyPr>
          <a:lstStyle/>
          <a:p>
            <a:pPr eaLnBrk="1" hangingPunct="1">
              <a:lnSpc>
                <a:spcPct val="150000"/>
              </a:lnSpc>
            </a:pPr>
            <a:r>
              <a:rPr lang="en-US" altLang="zh-CN" dirty="0"/>
              <a:t>8086CPU</a:t>
            </a:r>
            <a:r>
              <a:rPr lang="zh-CN" altLang="en-US" dirty="0"/>
              <a:t>提供入栈和出栈指令： </a:t>
            </a:r>
            <a:r>
              <a:rPr lang="en-US" altLang="zh-CN" dirty="0"/>
              <a:t>		       </a:t>
            </a:r>
            <a:r>
              <a:rPr lang="en-US" altLang="zh-CN" dirty="0">
                <a:solidFill>
                  <a:srgbClr val="0000FF"/>
                </a:solidFill>
              </a:rPr>
              <a:t>PUSH </a:t>
            </a:r>
            <a:r>
              <a:rPr lang="en-US" altLang="zh-CN" dirty="0"/>
              <a:t>    </a:t>
            </a:r>
            <a:r>
              <a:rPr lang="zh-CN" altLang="en-US" dirty="0"/>
              <a:t>（入栈）</a:t>
            </a:r>
          </a:p>
          <a:p>
            <a:pPr eaLnBrk="1" hangingPunct="1">
              <a:lnSpc>
                <a:spcPct val="150000"/>
              </a:lnSpc>
              <a:buFont typeface="Wingdings" pitchFamily="2" charset="2"/>
              <a:buNone/>
            </a:pPr>
            <a:r>
              <a:rPr lang="zh-CN" altLang="en-US" dirty="0">
                <a:solidFill>
                  <a:srgbClr val="0000FF"/>
                </a:solidFill>
              </a:rPr>
              <a:t>  </a:t>
            </a:r>
            <a:r>
              <a:rPr lang="en-US" altLang="zh-CN" dirty="0">
                <a:solidFill>
                  <a:srgbClr val="0000FF"/>
                </a:solidFill>
              </a:rPr>
              <a:t>POP      </a:t>
            </a:r>
            <a:r>
              <a:rPr lang="zh-CN" altLang="en-US" dirty="0"/>
              <a:t>（出栈）</a:t>
            </a:r>
          </a:p>
          <a:p>
            <a:pPr eaLnBrk="1" hangingPunct="1">
              <a:lnSpc>
                <a:spcPct val="150000"/>
              </a:lnSpc>
              <a:buFont typeface="Wingdings" pitchFamily="2" charset="2"/>
              <a:buNone/>
            </a:pPr>
            <a:r>
              <a:rPr lang="zh-CN" altLang="en-US" dirty="0"/>
              <a:t>  如：</a:t>
            </a:r>
            <a:endParaRPr lang="en-US" altLang="zh-CN" dirty="0"/>
          </a:p>
          <a:p>
            <a:pPr eaLnBrk="1" hangingPunct="1">
              <a:lnSpc>
                <a:spcPct val="150000"/>
              </a:lnSpc>
              <a:buFont typeface="Wingdings" pitchFamily="2" charset="2"/>
              <a:buNone/>
            </a:pPr>
            <a:r>
              <a:rPr lang="en-US" altLang="zh-CN" dirty="0"/>
              <a:t>   push ax</a:t>
            </a:r>
            <a:endParaRPr lang="zh-CN" altLang="en-US" dirty="0"/>
          </a:p>
          <a:p>
            <a:pPr eaLnBrk="1" hangingPunct="1">
              <a:lnSpc>
                <a:spcPct val="150000"/>
              </a:lnSpc>
              <a:buFont typeface="Wingdings" pitchFamily="2" charset="2"/>
              <a:buNone/>
            </a:pPr>
            <a:r>
              <a:rPr lang="zh-CN" altLang="en-US" dirty="0"/>
              <a:t>   </a:t>
            </a:r>
            <a:r>
              <a:rPr lang="en-US" altLang="zh-CN" dirty="0"/>
              <a:t>pop ax</a:t>
            </a:r>
            <a:endParaRPr lang="zh-CN" altLang="en-US" dirty="0"/>
          </a:p>
          <a:p>
            <a:pPr eaLnBrk="1" hangingPunct="1">
              <a:lnSpc>
                <a:spcPct val="150000"/>
              </a:lnSpc>
            </a:pPr>
            <a:r>
              <a:rPr lang="en-US" altLang="zh-CN" dirty="0"/>
              <a:t>8086CPU</a:t>
            </a:r>
            <a:r>
              <a:rPr lang="zh-CN" altLang="en-US" dirty="0"/>
              <a:t>的入栈和出栈操作以</a:t>
            </a:r>
            <a:r>
              <a:rPr lang="zh-CN" altLang="en-US" dirty="0">
                <a:solidFill>
                  <a:srgbClr val="FF0000"/>
                </a:solidFill>
              </a:rPr>
              <a:t>字</a:t>
            </a:r>
            <a:r>
              <a:rPr lang="zh-CN" altLang="en-US" dirty="0"/>
              <a:t>为单位进行。</a:t>
            </a:r>
          </a:p>
        </p:txBody>
      </p:sp>
    </p:spTree>
    <p:extLst>
      <p:ext uri="{BB962C8B-B14F-4D97-AF65-F5344CB8AC3E}">
        <p14:creationId xmlns:p14="http://schemas.microsoft.com/office/powerpoint/2010/main" val="14406920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84675">
                                            <p:txEl>
                                              <p:pRg st="1" end="1"/>
                                            </p:txEl>
                                          </p:spTgt>
                                        </p:tgtEl>
                                        <p:attrNameLst>
                                          <p:attrName>style.visibility</p:attrName>
                                        </p:attrNameLst>
                                      </p:cBhvr>
                                      <p:to>
                                        <p:strVal val="visible"/>
                                      </p:to>
                                    </p:set>
                                    <p:animEffect transition="in" filter="checkerboard(across)">
                                      <p:cBhvr>
                                        <p:cTn id="7" dur="500"/>
                                        <p:tgtEl>
                                          <p:spTgt spid="2846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84675">
                                            <p:txEl>
                                              <p:pRg st="2" end="2"/>
                                            </p:txEl>
                                          </p:spTgt>
                                        </p:tgtEl>
                                        <p:attrNameLst>
                                          <p:attrName>style.visibility</p:attrName>
                                        </p:attrNameLst>
                                      </p:cBhvr>
                                      <p:to>
                                        <p:strVal val="visible"/>
                                      </p:to>
                                    </p:set>
                                    <p:animEffect transition="in" filter="checkerboard(across)">
                                      <p:cBhvr>
                                        <p:cTn id="12" dur="500"/>
                                        <p:tgtEl>
                                          <p:spTgt spid="2846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84675">
                                            <p:txEl>
                                              <p:pRg st="3" end="3"/>
                                            </p:txEl>
                                          </p:spTgt>
                                        </p:tgtEl>
                                        <p:attrNameLst>
                                          <p:attrName>style.visibility</p:attrName>
                                        </p:attrNameLst>
                                      </p:cBhvr>
                                      <p:to>
                                        <p:strVal val="visible"/>
                                      </p:to>
                                    </p:set>
                                    <p:animEffect transition="in" filter="checkerboard(across)">
                                      <p:cBhvr>
                                        <p:cTn id="17" dur="500"/>
                                        <p:tgtEl>
                                          <p:spTgt spid="2846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84675">
                                            <p:txEl>
                                              <p:pRg st="4" end="4"/>
                                            </p:txEl>
                                          </p:spTgt>
                                        </p:tgtEl>
                                        <p:attrNameLst>
                                          <p:attrName>style.visibility</p:attrName>
                                        </p:attrNameLst>
                                      </p:cBhvr>
                                      <p:to>
                                        <p:strVal val="visible"/>
                                      </p:to>
                                    </p:set>
                                    <p:animEffect transition="in" filter="checkerboard(across)">
                                      <p:cBhvr>
                                        <p:cTn id="22" dur="500"/>
                                        <p:tgtEl>
                                          <p:spTgt spid="28467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84675">
                                            <p:txEl>
                                              <p:pRg st="5" end="5"/>
                                            </p:txEl>
                                          </p:spTgt>
                                        </p:tgtEl>
                                        <p:attrNameLst>
                                          <p:attrName>style.visibility</p:attrName>
                                        </p:attrNameLst>
                                      </p:cBhvr>
                                      <p:to>
                                        <p:strVal val="visible"/>
                                      </p:to>
                                    </p:set>
                                    <p:animEffect transition="in" filter="checkerboard(across)">
                                      <p:cBhvr>
                                        <p:cTn id="27" dur="500"/>
                                        <p:tgtEl>
                                          <p:spTgt spid="2846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400" dirty="0">
                <a:ea typeface="黑体" pitchFamily="49" charset="-122"/>
              </a:rPr>
              <a:t>程序设计语言概述</a:t>
            </a:r>
            <a:endParaRPr lang="zh-CN" altLang="en-US" dirty="0"/>
          </a:p>
        </p:txBody>
      </p:sp>
      <p:sp>
        <p:nvSpPr>
          <p:cNvPr id="4" name="Rectangle 3"/>
          <p:cNvSpPr txBox="1">
            <a:spLocks noChangeArrowheads="1"/>
          </p:cNvSpPr>
          <p:nvPr/>
        </p:nvSpPr>
        <p:spPr>
          <a:xfrm>
            <a:off x="288799" y="1565213"/>
            <a:ext cx="8884095" cy="1368152"/>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457200" indent="-457200" algn="just">
              <a:lnSpc>
                <a:spcPct val="200000"/>
              </a:lnSpc>
            </a:pPr>
            <a:r>
              <a:rPr lang="zh-CN" altLang="en-US" sz="2800" dirty="0">
                <a:solidFill>
                  <a:srgbClr val="0000FF"/>
                </a:solidFill>
                <a:ea typeface="黑体" pitchFamily="49" charset="-122"/>
              </a:rPr>
              <a:t>机器语言</a:t>
            </a:r>
            <a:r>
              <a:rPr lang="zh-CN" altLang="en-US" sz="2800" dirty="0">
                <a:ea typeface="黑体" pitchFamily="49" charset="-122"/>
              </a:rPr>
              <a:t>：</a:t>
            </a:r>
          </a:p>
        </p:txBody>
      </p:sp>
      <p:sp>
        <p:nvSpPr>
          <p:cNvPr id="5" name="Rectangle 3"/>
          <p:cNvSpPr txBox="1">
            <a:spLocks noChangeArrowheads="1"/>
          </p:cNvSpPr>
          <p:nvPr/>
        </p:nvSpPr>
        <p:spPr>
          <a:xfrm>
            <a:off x="390184" y="4677487"/>
            <a:ext cx="3191147" cy="648072"/>
          </a:xfrm>
          <a:prstGeom prst="rect">
            <a:avLst/>
          </a:prstGeom>
        </p:spPr>
        <p:txBody>
          <a:bodyPr vert="horz">
            <a:normAutofit fontScale="92500"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457200" indent="-457200" algn="just">
              <a:lnSpc>
                <a:spcPct val="150000"/>
              </a:lnSpc>
            </a:pPr>
            <a:r>
              <a:rPr lang="zh-CN" altLang="en-US" sz="2800" dirty="0">
                <a:solidFill>
                  <a:srgbClr val="0000FF"/>
                </a:solidFill>
                <a:ea typeface="黑体" pitchFamily="49" charset="-122"/>
              </a:rPr>
              <a:t>高级语言</a:t>
            </a:r>
            <a:r>
              <a:rPr lang="zh-CN" altLang="en-US" sz="2800" dirty="0">
                <a:ea typeface="黑体" pitchFamily="49" charset="-122"/>
              </a:rPr>
              <a:t>：</a:t>
            </a:r>
            <a:endParaRPr lang="en-US" altLang="zh-CN" sz="2800" dirty="0">
              <a:ea typeface="黑体" pitchFamily="49" charset="-122"/>
            </a:endParaRPr>
          </a:p>
          <a:p>
            <a:pPr>
              <a:lnSpc>
                <a:spcPct val="150000"/>
              </a:lnSpc>
            </a:pPr>
            <a:endParaRPr lang="zh-CN" altLang="en-US" sz="2800" dirty="0">
              <a:ea typeface="黑体" pitchFamily="49" charset="-122"/>
            </a:endParaRPr>
          </a:p>
        </p:txBody>
      </p:sp>
      <p:sp>
        <p:nvSpPr>
          <p:cNvPr id="6" name="矩形 5"/>
          <p:cNvSpPr/>
          <p:nvPr/>
        </p:nvSpPr>
        <p:spPr>
          <a:xfrm>
            <a:off x="2268700" y="1916832"/>
            <a:ext cx="7007046" cy="523220"/>
          </a:xfrm>
          <a:prstGeom prst="rect">
            <a:avLst/>
          </a:prstGeom>
        </p:spPr>
        <p:txBody>
          <a:bodyPr wrap="none">
            <a:spAutoFit/>
          </a:bodyPr>
          <a:lstStyle/>
          <a:p>
            <a:r>
              <a:rPr lang="zh-CN" altLang="en-US" sz="2800" dirty="0">
                <a:ea typeface="黑体" pitchFamily="49" charset="-122"/>
              </a:rPr>
              <a:t>直接用二进制代码的机器指令表示的语言。</a:t>
            </a:r>
          </a:p>
        </p:txBody>
      </p:sp>
      <p:sp>
        <p:nvSpPr>
          <p:cNvPr id="7" name="矩形 6"/>
          <p:cNvSpPr/>
          <p:nvPr/>
        </p:nvSpPr>
        <p:spPr>
          <a:xfrm>
            <a:off x="2627784" y="2963427"/>
            <a:ext cx="5876554" cy="1384995"/>
          </a:xfrm>
          <a:prstGeom prst="rect">
            <a:avLst/>
          </a:prstGeom>
        </p:spPr>
        <p:txBody>
          <a:bodyPr wrap="square">
            <a:spAutoFit/>
          </a:bodyPr>
          <a:lstStyle/>
          <a:p>
            <a:pPr>
              <a:lnSpc>
                <a:spcPct val="150000"/>
              </a:lnSpc>
            </a:pPr>
            <a:r>
              <a:rPr lang="zh-CN" altLang="en-US" sz="2800" dirty="0">
                <a:ea typeface="黑体" pitchFamily="49" charset="-122"/>
              </a:rPr>
              <a:t>用指令助记符、符号地址、标号等符号书写程序的语言。</a:t>
            </a:r>
          </a:p>
        </p:txBody>
      </p:sp>
      <p:sp>
        <p:nvSpPr>
          <p:cNvPr id="8" name="矩形 7"/>
          <p:cNvSpPr/>
          <p:nvPr/>
        </p:nvSpPr>
        <p:spPr>
          <a:xfrm>
            <a:off x="2627784" y="4640727"/>
            <a:ext cx="4852610" cy="684739"/>
          </a:xfrm>
          <a:prstGeom prst="rect">
            <a:avLst/>
          </a:prstGeom>
        </p:spPr>
        <p:txBody>
          <a:bodyPr wrap="none">
            <a:spAutoFit/>
          </a:bodyPr>
          <a:lstStyle/>
          <a:p>
            <a:pPr marL="457200" indent="-457200" algn="just">
              <a:lnSpc>
                <a:spcPct val="150000"/>
              </a:lnSpc>
            </a:pPr>
            <a:r>
              <a:rPr lang="zh-CN" altLang="en-US" sz="2800" dirty="0">
                <a:ea typeface="黑体" pitchFamily="49" charset="-122"/>
              </a:rPr>
              <a:t>一种类似于人类语言的语言。</a:t>
            </a:r>
          </a:p>
        </p:txBody>
      </p:sp>
      <p:sp>
        <p:nvSpPr>
          <p:cNvPr id="9" name="Rectangle 3"/>
          <p:cNvSpPr txBox="1">
            <a:spLocks noChangeArrowheads="1"/>
          </p:cNvSpPr>
          <p:nvPr/>
        </p:nvSpPr>
        <p:spPr>
          <a:xfrm>
            <a:off x="364088" y="3007852"/>
            <a:ext cx="3191147" cy="648072"/>
          </a:xfrm>
          <a:prstGeom prst="rect">
            <a:avLst/>
          </a:prstGeom>
        </p:spPr>
        <p:txBody>
          <a:bodyPr vert="horz">
            <a:normAutofit fontScale="92500"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457200" indent="-457200" algn="just">
              <a:lnSpc>
                <a:spcPct val="150000"/>
              </a:lnSpc>
            </a:pPr>
            <a:r>
              <a:rPr lang="zh-CN" altLang="en-US" sz="2800" dirty="0">
                <a:solidFill>
                  <a:srgbClr val="0000FF"/>
                </a:solidFill>
                <a:ea typeface="黑体" pitchFamily="49" charset="-122"/>
              </a:rPr>
              <a:t>汇编语言</a:t>
            </a:r>
            <a:r>
              <a:rPr lang="zh-CN" altLang="en-US" sz="2800" dirty="0">
                <a:ea typeface="黑体" pitchFamily="49" charset="-122"/>
              </a:rPr>
              <a:t>：</a:t>
            </a:r>
            <a:endParaRPr lang="en-US" altLang="zh-CN" sz="2800" dirty="0">
              <a:ea typeface="黑体" pitchFamily="49" charset="-122"/>
            </a:endParaRPr>
          </a:p>
          <a:p>
            <a:pPr>
              <a:lnSpc>
                <a:spcPct val="150000"/>
              </a:lnSpc>
            </a:pPr>
            <a:endParaRPr lang="zh-CN" altLang="en-US" sz="2800" dirty="0">
              <a:ea typeface="黑体" pitchFamily="49" charset="-122"/>
            </a:endParaRPr>
          </a:p>
        </p:txBody>
      </p:sp>
    </p:spTree>
    <p:extLst>
      <p:ext uri="{BB962C8B-B14F-4D97-AF65-F5344CB8AC3E}">
        <p14:creationId xmlns:p14="http://schemas.microsoft.com/office/powerpoint/2010/main" val="355331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251520" y="116632"/>
            <a:ext cx="8229600" cy="1143000"/>
          </a:xfrm>
        </p:spPr>
        <p:txBody>
          <a:bodyPr/>
          <a:lstStyle/>
          <a:p>
            <a:pPr eaLnBrk="1" hangingPunct="1"/>
            <a:r>
              <a:rPr lang="en-US" altLang="zh-CN" b="0" dirty="0">
                <a:effectLst/>
              </a:rPr>
              <a:t>3.7 </a:t>
            </a:r>
            <a:r>
              <a:rPr lang="zh-CN" altLang="en-US" b="0" dirty="0">
                <a:effectLst/>
              </a:rPr>
              <a:t>栈</a:t>
            </a:r>
          </a:p>
        </p:txBody>
      </p:sp>
      <p:sp>
        <p:nvSpPr>
          <p:cNvPr id="286723" name="Rectangle 3"/>
          <p:cNvSpPr>
            <a:spLocks noGrp="1" noChangeArrowheads="1"/>
          </p:cNvSpPr>
          <p:nvPr>
            <p:ph type="body" idx="1"/>
          </p:nvPr>
        </p:nvSpPr>
        <p:spPr>
          <a:xfrm>
            <a:off x="611560" y="1169368"/>
            <a:ext cx="8064896" cy="5688632"/>
          </a:xfrm>
        </p:spPr>
        <p:txBody>
          <a:bodyPr>
            <a:noAutofit/>
          </a:bodyPr>
          <a:lstStyle/>
          <a:p>
            <a:pPr eaLnBrk="1" hangingPunct="1">
              <a:lnSpc>
                <a:spcPct val="150000"/>
              </a:lnSpc>
            </a:pPr>
            <a:r>
              <a:rPr lang="zh-CN" altLang="en-US" sz="3200" dirty="0"/>
              <a:t>例：将</a:t>
            </a:r>
            <a:r>
              <a:rPr lang="en-US" altLang="zh-CN" sz="3200" dirty="0"/>
              <a:t>10000H~1000FH</a:t>
            </a:r>
            <a:r>
              <a:rPr lang="zh-CN" altLang="en-US" sz="3200" dirty="0"/>
              <a:t>当栈使用。</a:t>
            </a:r>
          </a:p>
          <a:p>
            <a:pPr marL="109728" indent="0" eaLnBrk="1" hangingPunct="1">
              <a:buNone/>
            </a:pPr>
            <a:r>
              <a:rPr lang="en-US" altLang="zh-CN" sz="2800" dirty="0"/>
              <a:t>	     mov ax,0123H</a:t>
            </a:r>
          </a:p>
          <a:p>
            <a:pPr lvl="1" eaLnBrk="1" hangingPunct="1">
              <a:buFont typeface="Wingdings" pitchFamily="2" charset="2"/>
              <a:buNone/>
            </a:pPr>
            <a:r>
              <a:rPr lang="en-US" altLang="zh-CN" sz="2800" dirty="0"/>
              <a:t>         </a:t>
            </a:r>
            <a:r>
              <a:rPr lang="en-US" altLang="zh-CN" sz="2800" dirty="0">
                <a:solidFill>
                  <a:srgbClr val="0000FF"/>
                </a:solidFill>
              </a:rPr>
              <a:t>push ax</a:t>
            </a:r>
          </a:p>
          <a:p>
            <a:pPr lvl="1" eaLnBrk="1" hangingPunct="1">
              <a:buFont typeface="Wingdings" pitchFamily="2" charset="2"/>
              <a:buNone/>
            </a:pPr>
            <a:r>
              <a:rPr lang="en-US" altLang="zh-CN" sz="2800" dirty="0"/>
              <a:t>         mov bx,2266H</a:t>
            </a:r>
          </a:p>
          <a:p>
            <a:pPr lvl="1" eaLnBrk="1" hangingPunct="1">
              <a:buFont typeface="Wingdings" pitchFamily="2" charset="2"/>
              <a:buNone/>
            </a:pPr>
            <a:r>
              <a:rPr lang="en-US" altLang="zh-CN" sz="2800" dirty="0"/>
              <a:t>         </a:t>
            </a:r>
            <a:r>
              <a:rPr lang="en-US" altLang="zh-CN" sz="2800" dirty="0">
                <a:solidFill>
                  <a:srgbClr val="0000FF"/>
                </a:solidFill>
              </a:rPr>
              <a:t>push </a:t>
            </a:r>
            <a:r>
              <a:rPr lang="en-US" altLang="zh-CN" sz="2800" dirty="0" err="1">
                <a:solidFill>
                  <a:srgbClr val="0000FF"/>
                </a:solidFill>
              </a:rPr>
              <a:t>bx</a:t>
            </a:r>
            <a:endParaRPr lang="en-US" altLang="zh-CN" sz="2800" dirty="0">
              <a:solidFill>
                <a:srgbClr val="0000FF"/>
              </a:solidFill>
            </a:endParaRPr>
          </a:p>
          <a:p>
            <a:pPr lvl="1" eaLnBrk="1" hangingPunct="1">
              <a:buFont typeface="Wingdings" pitchFamily="2" charset="2"/>
              <a:buNone/>
            </a:pPr>
            <a:r>
              <a:rPr lang="en-US" altLang="zh-CN" sz="2800" dirty="0"/>
              <a:t>         mov cx,1122H</a:t>
            </a:r>
          </a:p>
          <a:p>
            <a:pPr lvl="1" eaLnBrk="1" hangingPunct="1">
              <a:buFont typeface="Wingdings" pitchFamily="2" charset="2"/>
              <a:buNone/>
            </a:pPr>
            <a:r>
              <a:rPr lang="en-US" altLang="zh-CN" sz="2800" dirty="0"/>
              <a:t>         </a:t>
            </a:r>
            <a:r>
              <a:rPr lang="en-US" altLang="zh-CN" sz="2800" dirty="0">
                <a:solidFill>
                  <a:srgbClr val="0000FF"/>
                </a:solidFill>
              </a:rPr>
              <a:t>push cx</a:t>
            </a:r>
          </a:p>
          <a:p>
            <a:pPr lvl="1" eaLnBrk="1" hangingPunct="1">
              <a:buFont typeface="Wingdings" pitchFamily="2" charset="2"/>
              <a:buNone/>
            </a:pPr>
            <a:r>
              <a:rPr lang="en-US" altLang="zh-CN" sz="2800" dirty="0"/>
              <a:t>         </a:t>
            </a:r>
            <a:r>
              <a:rPr lang="en-US" altLang="zh-CN" sz="2800" dirty="0">
                <a:solidFill>
                  <a:srgbClr val="0000FF"/>
                </a:solidFill>
              </a:rPr>
              <a:t>pop ax</a:t>
            </a:r>
          </a:p>
          <a:p>
            <a:pPr lvl="1" eaLnBrk="1" hangingPunct="1">
              <a:buFont typeface="Wingdings" pitchFamily="2" charset="2"/>
              <a:buNone/>
            </a:pPr>
            <a:r>
              <a:rPr lang="en-US" altLang="zh-CN" sz="2800" dirty="0">
                <a:solidFill>
                  <a:srgbClr val="0000FF"/>
                </a:solidFill>
              </a:rPr>
              <a:t>         pop </a:t>
            </a:r>
            <a:r>
              <a:rPr lang="en-US" altLang="zh-CN" sz="2800" dirty="0" err="1">
                <a:solidFill>
                  <a:srgbClr val="0000FF"/>
                </a:solidFill>
              </a:rPr>
              <a:t>bx</a:t>
            </a:r>
            <a:endParaRPr lang="en-US" altLang="zh-CN" sz="2800" dirty="0">
              <a:solidFill>
                <a:srgbClr val="0000FF"/>
              </a:solidFill>
            </a:endParaRPr>
          </a:p>
          <a:p>
            <a:pPr lvl="1" eaLnBrk="1" hangingPunct="1">
              <a:buFont typeface="Wingdings" pitchFamily="2" charset="2"/>
              <a:buNone/>
            </a:pPr>
            <a:r>
              <a:rPr lang="en-US" altLang="zh-CN" sz="2800" dirty="0">
                <a:solidFill>
                  <a:srgbClr val="0000FF"/>
                </a:solidFill>
              </a:rPr>
              <a:t>         pop cx</a:t>
            </a:r>
          </a:p>
        </p:txBody>
      </p:sp>
    </p:spTree>
    <p:extLst>
      <p:ext uri="{BB962C8B-B14F-4D97-AF65-F5344CB8AC3E}">
        <p14:creationId xmlns:p14="http://schemas.microsoft.com/office/powerpoint/2010/main" val="1378388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86723">
                                            <p:txEl>
                                              <p:pRg st="1" end="1"/>
                                            </p:txEl>
                                          </p:spTgt>
                                        </p:tgtEl>
                                        <p:attrNameLst>
                                          <p:attrName>style.visibility</p:attrName>
                                        </p:attrNameLst>
                                      </p:cBhvr>
                                      <p:to>
                                        <p:strVal val="visible"/>
                                      </p:to>
                                    </p:set>
                                    <p:animEffect transition="in" filter="checkerboard(across)">
                                      <p:cBhvr>
                                        <p:cTn id="7" dur="500"/>
                                        <p:tgtEl>
                                          <p:spTgt spid="28672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86723">
                                            <p:txEl>
                                              <p:pRg st="2" end="2"/>
                                            </p:txEl>
                                          </p:spTgt>
                                        </p:tgtEl>
                                        <p:attrNameLst>
                                          <p:attrName>style.visibility</p:attrName>
                                        </p:attrNameLst>
                                      </p:cBhvr>
                                      <p:to>
                                        <p:strVal val="visible"/>
                                      </p:to>
                                    </p:set>
                                    <p:animEffect transition="in" filter="checkerboard(across)">
                                      <p:cBhvr>
                                        <p:cTn id="10" dur="500"/>
                                        <p:tgtEl>
                                          <p:spTgt spid="28672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86723">
                                            <p:txEl>
                                              <p:pRg st="3" end="3"/>
                                            </p:txEl>
                                          </p:spTgt>
                                        </p:tgtEl>
                                        <p:attrNameLst>
                                          <p:attrName>style.visibility</p:attrName>
                                        </p:attrNameLst>
                                      </p:cBhvr>
                                      <p:to>
                                        <p:strVal val="visible"/>
                                      </p:to>
                                    </p:set>
                                    <p:animEffect transition="in" filter="checkerboard(across)">
                                      <p:cBhvr>
                                        <p:cTn id="13" dur="500"/>
                                        <p:tgtEl>
                                          <p:spTgt spid="28672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86723">
                                            <p:txEl>
                                              <p:pRg st="4" end="4"/>
                                            </p:txEl>
                                          </p:spTgt>
                                        </p:tgtEl>
                                        <p:attrNameLst>
                                          <p:attrName>style.visibility</p:attrName>
                                        </p:attrNameLst>
                                      </p:cBhvr>
                                      <p:to>
                                        <p:strVal val="visible"/>
                                      </p:to>
                                    </p:set>
                                    <p:animEffect transition="in" filter="checkerboard(across)">
                                      <p:cBhvr>
                                        <p:cTn id="16" dur="500"/>
                                        <p:tgtEl>
                                          <p:spTgt spid="286723">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86723">
                                            <p:txEl>
                                              <p:pRg st="5" end="5"/>
                                            </p:txEl>
                                          </p:spTgt>
                                        </p:tgtEl>
                                        <p:attrNameLst>
                                          <p:attrName>style.visibility</p:attrName>
                                        </p:attrNameLst>
                                      </p:cBhvr>
                                      <p:to>
                                        <p:strVal val="visible"/>
                                      </p:to>
                                    </p:set>
                                    <p:animEffect transition="in" filter="checkerboard(across)">
                                      <p:cBhvr>
                                        <p:cTn id="19" dur="500"/>
                                        <p:tgtEl>
                                          <p:spTgt spid="286723">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86723">
                                            <p:txEl>
                                              <p:pRg st="6" end="6"/>
                                            </p:txEl>
                                          </p:spTgt>
                                        </p:tgtEl>
                                        <p:attrNameLst>
                                          <p:attrName>style.visibility</p:attrName>
                                        </p:attrNameLst>
                                      </p:cBhvr>
                                      <p:to>
                                        <p:strVal val="visible"/>
                                      </p:to>
                                    </p:set>
                                    <p:animEffect transition="in" filter="checkerboard(across)">
                                      <p:cBhvr>
                                        <p:cTn id="22" dur="500"/>
                                        <p:tgtEl>
                                          <p:spTgt spid="286723">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86723">
                                            <p:txEl>
                                              <p:pRg st="7" end="7"/>
                                            </p:txEl>
                                          </p:spTgt>
                                        </p:tgtEl>
                                        <p:attrNameLst>
                                          <p:attrName>style.visibility</p:attrName>
                                        </p:attrNameLst>
                                      </p:cBhvr>
                                      <p:to>
                                        <p:strVal val="visible"/>
                                      </p:to>
                                    </p:set>
                                    <p:animEffect transition="in" filter="checkerboard(across)">
                                      <p:cBhvr>
                                        <p:cTn id="25" dur="500"/>
                                        <p:tgtEl>
                                          <p:spTgt spid="286723">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86723">
                                            <p:txEl>
                                              <p:pRg st="8" end="8"/>
                                            </p:txEl>
                                          </p:spTgt>
                                        </p:tgtEl>
                                        <p:attrNameLst>
                                          <p:attrName>style.visibility</p:attrName>
                                        </p:attrNameLst>
                                      </p:cBhvr>
                                      <p:to>
                                        <p:strVal val="visible"/>
                                      </p:to>
                                    </p:set>
                                    <p:animEffect transition="in" filter="checkerboard(across)">
                                      <p:cBhvr>
                                        <p:cTn id="28" dur="500"/>
                                        <p:tgtEl>
                                          <p:spTgt spid="286723">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286723">
                                            <p:txEl>
                                              <p:pRg st="9" end="9"/>
                                            </p:txEl>
                                          </p:spTgt>
                                        </p:tgtEl>
                                        <p:attrNameLst>
                                          <p:attrName>style.visibility</p:attrName>
                                        </p:attrNameLst>
                                      </p:cBhvr>
                                      <p:to>
                                        <p:strVal val="visible"/>
                                      </p:to>
                                    </p:set>
                                    <p:animEffect transition="in" filter="checkerboard(across)">
                                      <p:cBhvr>
                                        <p:cTn id="31" dur="500"/>
                                        <p:tgtEl>
                                          <p:spTgt spid="2867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r>
              <a:rPr lang="zh-CN" altLang="en-US" b="0" dirty="0">
                <a:effectLst/>
              </a:rPr>
              <a:t>两个问题：</a:t>
            </a:r>
          </a:p>
        </p:txBody>
      </p:sp>
      <p:sp>
        <p:nvSpPr>
          <p:cNvPr id="289795" name="Rectangle 3"/>
          <p:cNvSpPr>
            <a:spLocks noGrp="1" noChangeArrowheads="1"/>
          </p:cNvSpPr>
          <p:nvPr>
            <p:ph type="body" idx="1"/>
          </p:nvPr>
        </p:nvSpPr>
        <p:spPr>
          <a:xfrm>
            <a:off x="683568" y="1556792"/>
            <a:ext cx="7560840" cy="2736304"/>
          </a:xfrm>
        </p:spPr>
        <p:txBody>
          <a:bodyPr>
            <a:normAutofit/>
          </a:bodyPr>
          <a:lstStyle/>
          <a:p>
            <a:pPr marL="109728" indent="0" eaLnBrk="1" hangingPunct="1">
              <a:lnSpc>
                <a:spcPct val="150000"/>
              </a:lnSpc>
              <a:buNone/>
            </a:pPr>
            <a:r>
              <a:rPr lang="en-US" altLang="zh-CN" sz="2800" dirty="0"/>
              <a:t>1</a:t>
            </a:r>
            <a:r>
              <a:rPr lang="zh-CN" altLang="en-US" sz="2800" dirty="0"/>
              <a:t>、</a:t>
            </a:r>
            <a:r>
              <a:rPr lang="en-US" altLang="zh-CN" sz="2800" dirty="0"/>
              <a:t>CPU</a:t>
            </a:r>
            <a:r>
              <a:rPr lang="zh-CN" altLang="en-US" sz="2800" dirty="0"/>
              <a:t>如何知道一段内存空间被当作栈使用？</a:t>
            </a:r>
          </a:p>
          <a:p>
            <a:pPr marL="109728" indent="0" eaLnBrk="1" hangingPunct="1">
              <a:lnSpc>
                <a:spcPct val="150000"/>
              </a:lnSpc>
              <a:buNone/>
            </a:pPr>
            <a:r>
              <a:rPr lang="en-US" altLang="zh-CN" sz="2800" dirty="0"/>
              <a:t>2</a:t>
            </a:r>
            <a:r>
              <a:rPr lang="zh-CN" altLang="en-US" sz="2800" dirty="0"/>
              <a:t>、执行</a:t>
            </a:r>
            <a:r>
              <a:rPr lang="en-US" altLang="zh-CN" sz="2800" dirty="0"/>
              <a:t>push</a:t>
            </a:r>
            <a:r>
              <a:rPr lang="zh-CN" altLang="en-US" sz="2800" dirty="0"/>
              <a:t>和</a:t>
            </a:r>
            <a:r>
              <a:rPr lang="en-US" altLang="zh-CN" sz="2800" dirty="0"/>
              <a:t>pop</a:t>
            </a:r>
            <a:r>
              <a:rPr lang="zh-CN" altLang="en-US" sz="2800" dirty="0"/>
              <a:t>的时候，如何知道哪个单元是栈顶单元？</a:t>
            </a:r>
          </a:p>
        </p:txBody>
      </p:sp>
      <p:sp>
        <p:nvSpPr>
          <p:cNvPr id="2" name="矩形 1"/>
          <p:cNvSpPr/>
          <p:nvPr/>
        </p:nvSpPr>
        <p:spPr>
          <a:xfrm>
            <a:off x="1331640" y="4489783"/>
            <a:ext cx="6241132" cy="584775"/>
          </a:xfrm>
          <a:prstGeom prst="rect">
            <a:avLst/>
          </a:prstGeom>
          <a:ln>
            <a:solidFill>
              <a:schemeClr val="accent1">
                <a:lumMod val="60000"/>
                <a:lumOff val="40000"/>
              </a:schemeClr>
            </a:solidFill>
          </a:ln>
        </p:spPr>
        <p:txBody>
          <a:bodyPr wrap="none">
            <a:spAutoFit/>
          </a:bodyPr>
          <a:lstStyle/>
          <a:p>
            <a:pPr marL="109728"/>
            <a:r>
              <a:rPr lang="zh-CN" altLang="en-US" sz="3200" dirty="0">
                <a:solidFill>
                  <a:srgbClr val="0000FF"/>
                </a:solidFill>
              </a:rPr>
              <a:t>任意时刻，</a:t>
            </a:r>
            <a:r>
              <a:rPr lang="en-US" altLang="zh-CN" sz="3200" dirty="0">
                <a:solidFill>
                  <a:srgbClr val="0000FF"/>
                </a:solidFill>
              </a:rPr>
              <a:t>SS:SP</a:t>
            </a:r>
            <a:r>
              <a:rPr lang="zh-CN" altLang="en-US" sz="3200" dirty="0">
                <a:solidFill>
                  <a:srgbClr val="0000FF"/>
                </a:solidFill>
              </a:rPr>
              <a:t>指向栈顶元素。</a:t>
            </a:r>
          </a:p>
        </p:txBody>
      </p:sp>
    </p:spTree>
    <p:extLst>
      <p:ext uri="{BB962C8B-B14F-4D97-AF65-F5344CB8AC3E}">
        <p14:creationId xmlns:p14="http://schemas.microsoft.com/office/powerpoint/2010/main" val="30700069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89795">
                                            <p:txEl>
                                              <p:pRg st="1" end="1"/>
                                            </p:txEl>
                                          </p:spTgt>
                                        </p:tgtEl>
                                        <p:attrNameLst>
                                          <p:attrName>style.visibility</p:attrName>
                                        </p:attrNameLst>
                                      </p:cBhvr>
                                      <p:to>
                                        <p:strVal val="visible"/>
                                      </p:to>
                                    </p:set>
                                    <p:animEffect transition="in" filter="checkerboard(across)">
                                      <p:cBhvr>
                                        <p:cTn id="7" dur="500"/>
                                        <p:tgtEl>
                                          <p:spTgt spid="2897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eaLnBrk="1" hangingPunct="1"/>
            <a:r>
              <a:rPr lang="en-US" altLang="zh-CN"/>
              <a:t>push </a:t>
            </a:r>
            <a:r>
              <a:rPr lang="zh-CN" altLang="en-US"/>
              <a:t>指令的执行过程</a:t>
            </a:r>
          </a:p>
        </p:txBody>
      </p:sp>
      <p:sp>
        <p:nvSpPr>
          <p:cNvPr id="291843" name="Rectangle 3"/>
          <p:cNvSpPr>
            <a:spLocks noGrp="1" noChangeArrowheads="1"/>
          </p:cNvSpPr>
          <p:nvPr>
            <p:ph type="body" idx="1"/>
          </p:nvPr>
        </p:nvSpPr>
        <p:spPr>
          <a:xfrm>
            <a:off x="755576" y="1844824"/>
            <a:ext cx="7560840" cy="3456384"/>
          </a:xfrm>
        </p:spPr>
        <p:txBody>
          <a:bodyPr>
            <a:normAutofit/>
          </a:bodyPr>
          <a:lstStyle/>
          <a:p>
            <a:pPr eaLnBrk="1" hangingPunct="1">
              <a:lnSpc>
                <a:spcPct val="150000"/>
              </a:lnSpc>
            </a:pPr>
            <a:r>
              <a:rPr lang="en-US" altLang="zh-CN" sz="2800" dirty="0"/>
              <a:t>push ax</a:t>
            </a:r>
          </a:p>
          <a:p>
            <a:pPr marL="393192" lvl="1" indent="0" eaLnBrk="1" hangingPunct="1">
              <a:lnSpc>
                <a:spcPct val="150000"/>
              </a:lnSpc>
              <a:buNone/>
            </a:pPr>
            <a:r>
              <a:rPr lang="zh-CN" altLang="en-US" sz="2800" dirty="0"/>
              <a:t>（</a:t>
            </a:r>
            <a:r>
              <a:rPr lang="en-US" altLang="zh-CN" sz="2800" dirty="0"/>
              <a:t>1</a:t>
            </a:r>
            <a:r>
              <a:rPr lang="zh-CN" altLang="en-US" sz="2800" dirty="0"/>
              <a:t>）</a:t>
            </a:r>
            <a:r>
              <a:rPr lang="en-US" altLang="zh-CN" sz="2800" dirty="0"/>
              <a:t>SP=SP</a:t>
            </a:r>
            <a:r>
              <a:rPr lang="en-US" altLang="zh-CN" sz="2800" dirty="0">
                <a:latin typeface="Arial" charset="0"/>
              </a:rPr>
              <a:t>–</a:t>
            </a:r>
            <a:r>
              <a:rPr lang="en-US" altLang="zh-CN" sz="2800" dirty="0"/>
              <a:t>2</a:t>
            </a:r>
            <a:r>
              <a:rPr lang="zh-CN" altLang="en-US" sz="2800" dirty="0"/>
              <a:t>；</a:t>
            </a:r>
          </a:p>
          <a:p>
            <a:pPr marL="393192" lvl="1" indent="0" eaLnBrk="1" hangingPunct="1">
              <a:lnSpc>
                <a:spcPct val="150000"/>
              </a:lnSpc>
              <a:buNone/>
            </a:pPr>
            <a:r>
              <a:rPr lang="zh-CN" altLang="en-US" sz="2800" dirty="0"/>
              <a:t>（</a:t>
            </a:r>
            <a:r>
              <a:rPr lang="en-US" altLang="zh-CN" sz="2800" dirty="0"/>
              <a:t>2</a:t>
            </a:r>
            <a:r>
              <a:rPr lang="zh-CN" altLang="en-US" sz="2800" dirty="0"/>
              <a:t>）将</a:t>
            </a:r>
            <a:r>
              <a:rPr lang="en-US" altLang="zh-CN" sz="2800" dirty="0"/>
              <a:t>ax</a:t>
            </a:r>
            <a:r>
              <a:rPr lang="zh-CN" altLang="en-US" sz="2800" dirty="0"/>
              <a:t>中的内容送入</a:t>
            </a:r>
            <a:r>
              <a:rPr lang="en-US" altLang="zh-CN" sz="2800" dirty="0"/>
              <a:t>SS:SP</a:t>
            </a:r>
            <a:r>
              <a:rPr lang="zh-CN" altLang="en-US" sz="2800" dirty="0"/>
              <a:t>指向的内存单元处，</a:t>
            </a:r>
            <a:r>
              <a:rPr lang="en-US" altLang="zh-CN" sz="2800" dirty="0"/>
              <a:t>SS:SP</a:t>
            </a:r>
            <a:r>
              <a:rPr lang="zh-CN" altLang="en-US" sz="2800" dirty="0"/>
              <a:t>此时指向新栈顶。</a:t>
            </a:r>
          </a:p>
          <a:p>
            <a:pPr marL="109728" indent="0" eaLnBrk="1" hangingPunct="1">
              <a:lnSpc>
                <a:spcPct val="150000"/>
              </a:lnSpc>
              <a:buNone/>
            </a:pPr>
            <a:endParaRPr lang="zh-CN" altLang="en-US" sz="2800" dirty="0"/>
          </a:p>
        </p:txBody>
      </p:sp>
    </p:spTree>
    <p:extLst>
      <p:ext uri="{BB962C8B-B14F-4D97-AF65-F5344CB8AC3E}">
        <p14:creationId xmlns:p14="http://schemas.microsoft.com/office/powerpoint/2010/main" val="38177667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91843">
                                            <p:txEl>
                                              <p:pRg st="1" end="1"/>
                                            </p:txEl>
                                          </p:spTgt>
                                        </p:tgtEl>
                                        <p:attrNameLst>
                                          <p:attrName>style.visibility</p:attrName>
                                        </p:attrNameLst>
                                      </p:cBhvr>
                                      <p:to>
                                        <p:strVal val="visible"/>
                                      </p:to>
                                    </p:set>
                                    <p:animEffect transition="in" filter="checkerboard(across)">
                                      <p:cBhvr>
                                        <p:cTn id="7" dur="500"/>
                                        <p:tgtEl>
                                          <p:spTgt spid="2918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91843">
                                            <p:txEl>
                                              <p:pRg st="2" end="2"/>
                                            </p:txEl>
                                          </p:spTgt>
                                        </p:tgtEl>
                                        <p:attrNameLst>
                                          <p:attrName>style.visibility</p:attrName>
                                        </p:attrNameLst>
                                      </p:cBhvr>
                                      <p:to>
                                        <p:strVal val="visible"/>
                                      </p:to>
                                    </p:set>
                                    <p:animEffect transition="in" filter="checkerboard(across)">
                                      <p:cBhvr>
                                        <p:cTn id="12" dur="500"/>
                                        <p:tgtEl>
                                          <p:spTgt spid="291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r>
              <a:rPr lang="en-US" altLang="zh-CN"/>
              <a:t>push </a:t>
            </a:r>
            <a:r>
              <a:rPr lang="zh-CN" altLang="en-US"/>
              <a:t>指令的执行过程</a:t>
            </a:r>
          </a:p>
        </p:txBody>
      </p:sp>
      <p:pic>
        <p:nvPicPr>
          <p:cNvPr id="182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56792"/>
            <a:ext cx="7893166"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7555194"/>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r>
              <a:rPr lang="en-US" altLang="zh-CN"/>
              <a:t>3.6 </a:t>
            </a:r>
            <a:r>
              <a:rPr lang="zh-CN" altLang="en-US"/>
              <a:t>栈</a:t>
            </a:r>
          </a:p>
        </p:txBody>
      </p:sp>
      <p:sp>
        <p:nvSpPr>
          <p:cNvPr id="293891" name="Rectangle 3"/>
          <p:cNvSpPr>
            <a:spLocks noGrp="1" noChangeArrowheads="1"/>
          </p:cNvSpPr>
          <p:nvPr>
            <p:ph type="body" idx="1"/>
          </p:nvPr>
        </p:nvSpPr>
        <p:spPr>
          <a:xfrm>
            <a:off x="683568" y="1484784"/>
            <a:ext cx="7772400" cy="547191"/>
          </a:xfrm>
        </p:spPr>
        <p:txBody>
          <a:bodyPr/>
          <a:lstStyle/>
          <a:p>
            <a:pPr eaLnBrk="1" hangingPunct="1"/>
            <a:r>
              <a:rPr lang="zh-CN" altLang="en-US" dirty="0"/>
              <a:t>初始状态栈空时，</a:t>
            </a:r>
            <a:r>
              <a:rPr lang="en-US" altLang="zh-CN" dirty="0"/>
              <a:t>SS=1000H</a:t>
            </a:r>
            <a:r>
              <a:rPr lang="zh-CN" altLang="en-US" dirty="0"/>
              <a:t>，</a:t>
            </a:r>
            <a:r>
              <a:rPr lang="en-US" altLang="zh-CN" dirty="0"/>
              <a:t>SP=</a:t>
            </a:r>
            <a:r>
              <a:rPr lang="zh-CN" altLang="en-US" dirty="0"/>
              <a:t>？</a:t>
            </a:r>
          </a:p>
          <a:p>
            <a:pPr eaLnBrk="1" hangingPunct="1"/>
            <a:endParaRPr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88254"/>
            <a:ext cx="6858000"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636244" y="5790299"/>
            <a:ext cx="2265364" cy="523220"/>
          </a:xfrm>
          <a:prstGeom prst="rect">
            <a:avLst/>
          </a:prstGeom>
        </p:spPr>
        <p:txBody>
          <a:bodyPr wrap="none">
            <a:spAutoFit/>
          </a:bodyPr>
          <a:lstStyle/>
          <a:p>
            <a:r>
              <a:rPr lang="en-US" altLang="zh-CN" sz="2800" dirty="0"/>
              <a:t>SP = 0010H</a:t>
            </a:r>
          </a:p>
        </p:txBody>
      </p:sp>
    </p:spTree>
    <p:extLst>
      <p:ext uri="{BB962C8B-B14F-4D97-AF65-F5344CB8AC3E}">
        <p14:creationId xmlns:p14="http://schemas.microsoft.com/office/powerpoint/2010/main" val="362439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r>
              <a:rPr lang="en-US" altLang="zh-CN"/>
              <a:t>pop </a:t>
            </a:r>
            <a:r>
              <a:rPr lang="zh-CN" altLang="en-US"/>
              <a:t>指令的执行过程</a:t>
            </a:r>
          </a:p>
        </p:txBody>
      </p:sp>
      <p:sp>
        <p:nvSpPr>
          <p:cNvPr id="299011" name="Rectangle 3"/>
          <p:cNvSpPr>
            <a:spLocks noGrp="1" noChangeArrowheads="1"/>
          </p:cNvSpPr>
          <p:nvPr>
            <p:ph type="body" idx="1"/>
          </p:nvPr>
        </p:nvSpPr>
        <p:spPr>
          <a:xfrm>
            <a:off x="683568" y="1628800"/>
            <a:ext cx="7488832" cy="2448272"/>
          </a:xfrm>
        </p:spPr>
        <p:txBody>
          <a:bodyPr>
            <a:noAutofit/>
          </a:bodyPr>
          <a:lstStyle/>
          <a:p>
            <a:pPr eaLnBrk="1" hangingPunct="1"/>
            <a:r>
              <a:rPr lang="en-US" altLang="zh-CN" sz="3200" dirty="0"/>
              <a:t>pop ax</a:t>
            </a:r>
          </a:p>
          <a:p>
            <a:pPr marL="393192" lvl="1" indent="0" eaLnBrk="1" hangingPunct="1">
              <a:buNone/>
            </a:pPr>
            <a:r>
              <a:rPr lang="zh-CN" altLang="en-US" sz="3200" dirty="0"/>
              <a:t>（</a:t>
            </a:r>
            <a:r>
              <a:rPr lang="en-US" altLang="zh-CN" sz="3200" dirty="0"/>
              <a:t>1</a:t>
            </a:r>
            <a:r>
              <a:rPr lang="zh-CN" altLang="en-US" sz="3200" dirty="0"/>
              <a:t>）将</a:t>
            </a:r>
            <a:r>
              <a:rPr lang="en-US" altLang="zh-CN" sz="3200" dirty="0"/>
              <a:t>SS:SP</a:t>
            </a:r>
            <a:r>
              <a:rPr lang="zh-CN" altLang="en-US" sz="3200" dirty="0"/>
              <a:t>指向的内存单元处的数据送入</a:t>
            </a:r>
            <a:r>
              <a:rPr lang="en-US" altLang="zh-CN" sz="3200" dirty="0"/>
              <a:t>ax</a:t>
            </a:r>
            <a:r>
              <a:rPr lang="zh-CN" altLang="en-US" sz="3200" dirty="0"/>
              <a:t>中；</a:t>
            </a:r>
          </a:p>
          <a:p>
            <a:pPr marL="393192" lvl="1" indent="0" eaLnBrk="1" hangingPunct="1">
              <a:buNone/>
            </a:pPr>
            <a:r>
              <a:rPr lang="zh-CN" altLang="en-US" sz="3200" dirty="0"/>
              <a:t>（</a:t>
            </a:r>
            <a:r>
              <a:rPr lang="en-US" altLang="zh-CN" sz="3200" dirty="0"/>
              <a:t>2</a:t>
            </a:r>
            <a:r>
              <a:rPr lang="zh-CN" altLang="en-US" sz="3200" dirty="0"/>
              <a:t>）</a:t>
            </a:r>
            <a:r>
              <a:rPr lang="en-US" altLang="zh-CN" sz="3200" dirty="0"/>
              <a:t>SP = SP+2</a:t>
            </a:r>
            <a:endParaRPr lang="zh-CN" altLang="en-US" sz="3200" dirty="0"/>
          </a:p>
        </p:txBody>
      </p:sp>
    </p:spTree>
    <p:extLst>
      <p:ext uri="{BB962C8B-B14F-4D97-AF65-F5344CB8AC3E}">
        <p14:creationId xmlns:p14="http://schemas.microsoft.com/office/powerpoint/2010/main" val="30067636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99011">
                                            <p:txEl>
                                              <p:pRg st="1" end="1"/>
                                            </p:txEl>
                                          </p:spTgt>
                                        </p:tgtEl>
                                        <p:attrNameLst>
                                          <p:attrName>style.visibility</p:attrName>
                                        </p:attrNameLst>
                                      </p:cBhvr>
                                      <p:to>
                                        <p:strVal val="visible"/>
                                      </p:to>
                                    </p:set>
                                    <p:animEffect transition="in" filter="checkerboard(across)">
                                      <p:cBhvr>
                                        <p:cTn id="7" dur="500"/>
                                        <p:tgtEl>
                                          <p:spTgt spid="2990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99011">
                                            <p:txEl>
                                              <p:pRg st="2" end="2"/>
                                            </p:txEl>
                                          </p:spTgt>
                                        </p:tgtEl>
                                        <p:attrNameLst>
                                          <p:attrName>style.visibility</p:attrName>
                                        </p:attrNameLst>
                                      </p:cBhvr>
                                      <p:to>
                                        <p:strVal val="visible"/>
                                      </p:to>
                                    </p:set>
                                    <p:animEffect transition="in" filter="checkerboard(across)">
                                      <p:cBhvr>
                                        <p:cTn id="12" dur="500"/>
                                        <p:tgtEl>
                                          <p:spTgt spid="2990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r>
              <a:rPr lang="en-US" altLang="zh-CN"/>
              <a:t>pop </a:t>
            </a:r>
            <a:r>
              <a:rPr lang="zh-CN" altLang="en-US"/>
              <a:t>指令的执行过程</a:t>
            </a:r>
          </a:p>
        </p:txBody>
      </p:sp>
      <p:pic>
        <p:nvPicPr>
          <p:cNvPr id="1884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628800"/>
            <a:ext cx="8210625"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2373701"/>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r>
              <a:rPr lang="en-US" altLang="zh-CN"/>
              <a:t>3.8 </a:t>
            </a:r>
            <a:r>
              <a:rPr lang="zh-CN" altLang="en-US"/>
              <a:t>栈顶超界的问题</a:t>
            </a:r>
          </a:p>
        </p:txBody>
      </p:sp>
      <p:sp>
        <p:nvSpPr>
          <p:cNvPr id="302083" name="Rectangle 3"/>
          <p:cNvSpPr>
            <a:spLocks noGrp="1" noChangeArrowheads="1"/>
          </p:cNvSpPr>
          <p:nvPr>
            <p:ph type="body" idx="1"/>
          </p:nvPr>
        </p:nvSpPr>
        <p:spPr>
          <a:xfrm>
            <a:off x="827584" y="1844824"/>
            <a:ext cx="7344816" cy="3816424"/>
          </a:xfrm>
        </p:spPr>
        <p:txBody>
          <a:bodyPr/>
          <a:lstStyle/>
          <a:p>
            <a:pPr eaLnBrk="1" hangingPunct="1">
              <a:lnSpc>
                <a:spcPct val="150000"/>
              </a:lnSpc>
            </a:pPr>
            <a:r>
              <a:rPr lang="en-US" altLang="zh-CN" dirty="0"/>
              <a:t>SS</a:t>
            </a:r>
            <a:r>
              <a:rPr lang="zh-CN" altLang="en-US" dirty="0"/>
              <a:t>和</a:t>
            </a:r>
            <a:r>
              <a:rPr lang="en-US" altLang="zh-CN" dirty="0"/>
              <a:t>SP</a:t>
            </a:r>
            <a:r>
              <a:rPr lang="zh-CN" altLang="en-US" dirty="0"/>
              <a:t>只记录了栈顶的地址，依靠</a:t>
            </a:r>
            <a:r>
              <a:rPr lang="en-US" altLang="zh-CN" dirty="0"/>
              <a:t>SS</a:t>
            </a:r>
            <a:r>
              <a:rPr lang="zh-CN" altLang="en-US" dirty="0"/>
              <a:t>和</a:t>
            </a:r>
            <a:r>
              <a:rPr lang="en-US" altLang="zh-CN" dirty="0"/>
              <a:t>SP</a:t>
            </a:r>
            <a:r>
              <a:rPr lang="zh-CN" altLang="en-US" dirty="0"/>
              <a:t>可以保证在入栈和出栈时找到栈顶。</a:t>
            </a:r>
          </a:p>
          <a:p>
            <a:pPr eaLnBrk="1" hangingPunct="1">
              <a:lnSpc>
                <a:spcPct val="150000"/>
              </a:lnSpc>
            </a:pPr>
            <a:endParaRPr lang="zh-CN" altLang="en-US" dirty="0"/>
          </a:p>
          <a:p>
            <a:pPr eaLnBrk="1" hangingPunct="1">
              <a:lnSpc>
                <a:spcPct val="150000"/>
              </a:lnSpc>
            </a:pPr>
            <a:r>
              <a:rPr lang="zh-CN" altLang="en-US" dirty="0"/>
              <a:t>可是，如何能够保证在入栈、出栈时，栈顶不会超出栈空间？</a:t>
            </a:r>
          </a:p>
          <a:p>
            <a:pPr eaLnBrk="1" hangingPunct="1">
              <a:lnSpc>
                <a:spcPct val="150000"/>
              </a:lnSpc>
            </a:pPr>
            <a:endParaRPr lang="zh-CN" altLang="en-US" dirty="0"/>
          </a:p>
          <a:p>
            <a:pPr eaLnBrk="1" hangingPunct="1">
              <a:lnSpc>
                <a:spcPct val="150000"/>
              </a:lnSpc>
            </a:pPr>
            <a:endParaRPr lang="en-US" altLang="zh-CN" dirty="0"/>
          </a:p>
        </p:txBody>
      </p:sp>
    </p:spTree>
    <p:extLst>
      <p:ext uri="{BB962C8B-B14F-4D97-AF65-F5344CB8AC3E}">
        <p14:creationId xmlns:p14="http://schemas.microsoft.com/office/powerpoint/2010/main" val="1869383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02083">
                                            <p:txEl>
                                              <p:pRg st="2" end="2"/>
                                            </p:txEl>
                                          </p:spTgt>
                                        </p:tgtEl>
                                        <p:attrNameLst>
                                          <p:attrName>style.visibility</p:attrName>
                                        </p:attrNameLst>
                                      </p:cBhvr>
                                      <p:to>
                                        <p:strVal val="visible"/>
                                      </p:to>
                                    </p:set>
                                    <p:animEffect transition="in" filter="checkerboard(across)">
                                      <p:cBhvr>
                                        <p:cTn id="7" dur="500"/>
                                        <p:tgtEl>
                                          <p:spTgt spid="302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r>
              <a:rPr lang="en-US" altLang="zh-CN"/>
              <a:t>3.8 </a:t>
            </a:r>
            <a:r>
              <a:rPr lang="zh-CN" altLang="en-US"/>
              <a:t>栈顶超界的问题</a:t>
            </a:r>
          </a:p>
        </p:txBody>
      </p:sp>
      <p:sp>
        <p:nvSpPr>
          <p:cNvPr id="303107" name="Rectangle 3"/>
          <p:cNvSpPr>
            <a:spLocks noGrp="1" noChangeArrowheads="1"/>
          </p:cNvSpPr>
          <p:nvPr>
            <p:ph type="body" idx="1"/>
          </p:nvPr>
        </p:nvSpPr>
        <p:spPr>
          <a:xfrm>
            <a:off x="539552" y="1484784"/>
            <a:ext cx="8229600" cy="4525963"/>
          </a:xfrm>
        </p:spPr>
        <p:txBody>
          <a:bodyPr/>
          <a:lstStyle/>
          <a:p>
            <a:pPr eaLnBrk="1" hangingPunct="1">
              <a:lnSpc>
                <a:spcPct val="150000"/>
              </a:lnSpc>
            </a:pPr>
            <a:r>
              <a:rPr lang="zh-CN" altLang="en-US" dirty="0"/>
              <a:t>当</a:t>
            </a:r>
            <a:r>
              <a:rPr lang="zh-CN" altLang="en-US" dirty="0">
                <a:hlinkClick r:id="" action="ppaction://noaction"/>
              </a:rPr>
              <a:t>栈满的时候再使用</a:t>
            </a:r>
            <a:r>
              <a:rPr lang="en-US" altLang="zh-CN" dirty="0">
                <a:hlinkClick r:id="" action="ppaction://noaction"/>
              </a:rPr>
              <a:t>push</a:t>
            </a:r>
            <a:r>
              <a:rPr lang="zh-CN" altLang="en-US" dirty="0">
                <a:hlinkClick r:id="" action="ppaction://noaction"/>
              </a:rPr>
              <a:t>指令入栈</a:t>
            </a:r>
            <a:r>
              <a:rPr lang="zh-CN" altLang="en-US" dirty="0"/>
              <a:t>，</a:t>
            </a:r>
          </a:p>
          <a:p>
            <a:pPr eaLnBrk="1" hangingPunct="1">
              <a:lnSpc>
                <a:spcPct val="150000"/>
              </a:lnSpc>
              <a:buFont typeface="Wingdings" pitchFamily="2" charset="2"/>
              <a:buNone/>
            </a:pPr>
            <a:r>
              <a:rPr lang="zh-CN" altLang="en-US" dirty="0"/>
              <a:t>      </a:t>
            </a:r>
            <a:r>
              <a:rPr lang="zh-CN" altLang="en-US" dirty="0">
                <a:hlinkClick r:id="" action="ppaction://noaction"/>
              </a:rPr>
              <a:t>栈空的时候再使用</a:t>
            </a:r>
            <a:r>
              <a:rPr lang="en-US" altLang="zh-CN" dirty="0">
                <a:hlinkClick r:id="" action="ppaction://noaction"/>
              </a:rPr>
              <a:t>pop</a:t>
            </a:r>
            <a:r>
              <a:rPr lang="zh-CN" altLang="en-US" dirty="0">
                <a:hlinkClick r:id="" action="ppaction://noaction"/>
              </a:rPr>
              <a:t>指令出栈</a:t>
            </a:r>
            <a:r>
              <a:rPr lang="zh-CN" altLang="en-US" dirty="0"/>
              <a:t>，</a:t>
            </a:r>
          </a:p>
          <a:p>
            <a:pPr eaLnBrk="1" hangingPunct="1">
              <a:lnSpc>
                <a:spcPct val="150000"/>
              </a:lnSpc>
              <a:buFont typeface="Wingdings" pitchFamily="2" charset="2"/>
              <a:buNone/>
            </a:pPr>
            <a:r>
              <a:rPr lang="zh-CN" altLang="en-US" dirty="0">
                <a:solidFill>
                  <a:schemeClr val="hlink"/>
                </a:solidFill>
              </a:rPr>
              <a:t>      都将发生栈顶超界问题。</a:t>
            </a:r>
          </a:p>
          <a:p>
            <a:pPr eaLnBrk="1" hangingPunct="1">
              <a:lnSpc>
                <a:spcPct val="150000"/>
              </a:lnSpc>
            </a:pPr>
            <a:endParaRPr lang="zh-CN" altLang="en-US" dirty="0"/>
          </a:p>
          <a:p>
            <a:pPr eaLnBrk="1" hangingPunct="1">
              <a:lnSpc>
                <a:spcPct val="150000"/>
              </a:lnSpc>
            </a:pPr>
            <a:r>
              <a:rPr lang="zh-CN" altLang="en-US" dirty="0"/>
              <a:t>栈顶超界是危险的</a:t>
            </a:r>
            <a:endParaRPr lang="en-US" altLang="zh-CN" dirty="0"/>
          </a:p>
          <a:p>
            <a:pPr>
              <a:lnSpc>
                <a:spcPct val="150000"/>
              </a:lnSpc>
            </a:pPr>
            <a:r>
              <a:rPr lang="en-US" altLang="zh-CN" dirty="0"/>
              <a:t>8086CPU</a:t>
            </a:r>
            <a:r>
              <a:rPr lang="zh-CN" altLang="en-US" dirty="0"/>
              <a:t>不保证对栈的操作不会超界。</a:t>
            </a:r>
          </a:p>
          <a:p>
            <a:pPr marL="109728" indent="0" eaLnBrk="1" hangingPunct="1">
              <a:lnSpc>
                <a:spcPct val="150000"/>
              </a:lnSpc>
              <a:buNone/>
            </a:pPr>
            <a:endParaRPr lang="zh-CN" altLang="en-US" dirty="0"/>
          </a:p>
        </p:txBody>
      </p:sp>
    </p:spTree>
    <p:extLst>
      <p:ext uri="{BB962C8B-B14F-4D97-AF65-F5344CB8AC3E}">
        <p14:creationId xmlns:p14="http://schemas.microsoft.com/office/powerpoint/2010/main" val="4178670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03107">
                                            <p:txEl>
                                              <p:pRg st="1" end="1"/>
                                            </p:txEl>
                                          </p:spTgt>
                                        </p:tgtEl>
                                        <p:attrNameLst>
                                          <p:attrName>style.visibility</p:attrName>
                                        </p:attrNameLst>
                                      </p:cBhvr>
                                      <p:to>
                                        <p:strVal val="visible"/>
                                      </p:to>
                                    </p:set>
                                    <p:animEffect transition="in" filter="checkerboard(across)">
                                      <p:cBhvr>
                                        <p:cTn id="7" dur="500"/>
                                        <p:tgtEl>
                                          <p:spTgt spid="3031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03107">
                                            <p:txEl>
                                              <p:pRg st="2" end="2"/>
                                            </p:txEl>
                                          </p:spTgt>
                                        </p:tgtEl>
                                        <p:attrNameLst>
                                          <p:attrName>style.visibility</p:attrName>
                                        </p:attrNameLst>
                                      </p:cBhvr>
                                      <p:to>
                                        <p:strVal val="visible"/>
                                      </p:to>
                                    </p:set>
                                    <p:animEffect transition="in" filter="checkerboard(across)">
                                      <p:cBhvr>
                                        <p:cTn id="12" dur="500"/>
                                        <p:tgtEl>
                                          <p:spTgt spid="3031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03107">
                                            <p:txEl>
                                              <p:pRg st="4" end="4"/>
                                            </p:txEl>
                                          </p:spTgt>
                                        </p:tgtEl>
                                        <p:attrNameLst>
                                          <p:attrName>style.visibility</p:attrName>
                                        </p:attrNameLst>
                                      </p:cBhvr>
                                      <p:to>
                                        <p:strVal val="visible"/>
                                      </p:to>
                                    </p:set>
                                    <p:animEffect transition="in" filter="checkerboard(across)">
                                      <p:cBhvr>
                                        <p:cTn id="17" dur="500"/>
                                        <p:tgtEl>
                                          <p:spTgt spid="30310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03107">
                                            <p:txEl>
                                              <p:pRg st="5" end="5"/>
                                            </p:txEl>
                                          </p:spTgt>
                                        </p:tgtEl>
                                        <p:attrNameLst>
                                          <p:attrName>style.visibility</p:attrName>
                                        </p:attrNameLst>
                                      </p:cBhvr>
                                      <p:to>
                                        <p:strVal val="visible"/>
                                      </p:to>
                                    </p:set>
                                    <p:animEffect transition="in" filter="checkerboard(across)">
                                      <p:cBhvr>
                                        <p:cTn id="22" dur="500"/>
                                        <p:tgtEl>
                                          <p:spTgt spid="3031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467544" y="404664"/>
            <a:ext cx="8229600" cy="1143000"/>
          </a:xfrm>
        </p:spPr>
        <p:txBody>
          <a:bodyPr/>
          <a:lstStyle/>
          <a:p>
            <a:pPr eaLnBrk="1" hangingPunct="1"/>
            <a:r>
              <a:rPr lang="en-US" altLang="zh-CN" b="0" dirty="0">
                <a:effectLst/>
              </a:rPr>
              <a:t>3.8 </a:t>
            </a:r>
            <a:r>
              <a:rPr lang="zh-CN" altLang="en-US" b="0" dirty="0">
                <a:effectLst/>
              </a:rPr>
              <a:t>栈顶超界的问题</a:t>
            </a:r>
          </a:p>
        </p:txBody>
      </p:sp>
      <p:sp>
        <p:nvSpPr>
          <p:cNvPr id="311299" name="Rectangle 3"/>
          <p:cNvSpPr>
            <a:spLocks noGrp="1" noChangeArrowheads="1"/>
          </p:cNvSpPr>
          <p:nvPr>
            <p:ph type="body" idx="1"/>
          </p:nvPr>
        </p:nvSpPr>
        <p:spPr>
          <a:xfrm>
            <a:off x="827584" y="1700808"/>
            <a:ext cx="7086600" cy="4114800"/>
          </a:xfrm>
        </p:spPr>
        <p:txBody>
          <a:bodyPr/>
          <a:lstStyle/>
          <a:p>
            <a:pPr eaLnBrk="1" hangingPunct="1">
              <a:lnSpc>
                <a:spcPct val="150000"/>
              </a:lnSpc>
            </a:pPr>
            <a:r>
              <a:rPr lang="zh-CN" altLang="en-US" dirty="0"/>
              <a:t>所以：</a:t>
            </a:r>
          </a:p>
          <a:p>
            <a:pPr lvl="1" eaLnBrk="1" hangingPunct="1">
              <a:lnSpc>
                <a:spcPct val="150000"/>
              </a:lnSpc>
              <a:buFont typeface="Wingdings" pitchFamily="2" charset="2"/>
              <a:buNone/>
            </a:pPr>
            <a:r>
              <a:rPr lang="zh-CN" altLang="en-US" dirty="0"/>
              <a:t>  我们在编程的时候要</a:t>
            </a:r>
            <a:r>
              <a:rPr lang="zh-CN" altLang="en-US" dirty="0">
                <a:solidFill>
                  <a:srgbClr val="0000FF"/>
                </a:solidFill>
              </a:rPr>
              <a:t>自己操心栈顶超界的问题 ，</a:t>
            </a:r>
            <a:endParaRPr lang="en-US" altLang="zh-CN" dirty="0">
              <a:solidFill>
                <a:srgbClr val="0000FF"/>
              </a:solidFill>
            </a:endParaRPr>
          </a:p>
          <a:p>
            <a:pPr lvl="1" eaLnBrk="1" hangingPunct="1">
              <a:lnSpc>
                <a:spcPct val="150000"/>
              </a:lnSpc>
              <a:buFont typeface="Wingdings" pitchFamily="2" charset="2"/>
              <a:buNone/>
            </a:pPr>
            <a:r>
              <a:rPr lang="zh-CN" altLang="en-US" dirty="0"/>
              <a:t>要根据可能用到的最大栈空间，来安排栈的大小：</a:t>
            </a:r>
            <a:endParaRPr lang="en-US" altLang="zh-CN" dirty="0"/>
          </a:p>
          <a:p>
            <a:pPr lvl="1">
              <a:lnSpc>
                <a:spcPct val="150000"/>
              </a:lnSpc>
            </a:pPr>
            <a:r>
              <a:rPr lang="zh-CN" altLang="en-US" dirty="0"/>
              <a:t>防止入栈的数据太多而导致的超界；</a:t>
            </a:r>
            <a:endParaRPr lang="en-US" altLang="zh-CN" dirty="0"/>
          </a:p>
          <a:p>
            <a:pPr lvl="1">
              <a:lnSpc>
                <a:spcPct val="150000"/>
              </a:lnSpc>
            </a:pPr>
            <a:r>
              <a:rPr lang="zh-CN" altLang="en-US" dirty="0"/>
              <a:t>执行出栈操作的时候也要注意，以防栈空的时候继续出栈而导致的超界。</a:t>
            </a:r>
          </a:p>
        </p:txBody>
      </p:sp>
    </p:spTree>
    <p:extLst>
      <p:ext uri="{BB962C8B-B14F-4D97-AF65-F5344CB8AC3E}">
        <p14:creationId xmlns:p14="http://schemas.microsoft.com/office/powerpoint/2010/main" val="2431783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11299">
                                            <p:txEl>
                                              <p:pRg st="1" end="1"/>
                                            </p:txEl>
                                          </p:spTgt>
                                        </p:tgtEl>
                                        <p:attrNameLst>
                                          <p:attrName>style.visibility</p:attrName>
                                        </p:attrNameLst>
                                      </p:cBhvr>
                                      <p:to>
                                        <p:strVal val="visible"/>
                                      </p:to>
                                    </p:set>
                                    <p:animEffect transition="in" filter="checkerboard(across)">
                                      <p:cBhvr>
                                        <p:cTn id="7" dur="500"/>
                                        <p:tgtEl>
                                          <p:spTgt spid="3112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11299">
                                            <p:txEl>
                                              <p:pRg st="2" end="2"/>
                                            </p:txEl>
                                          </p:spTgt>
                                        </p:tgtEl>
                                        <p:attrNameLst>
                                          <p:attrName>style.visibility</p:attrName>
                                        </p:attrNameLst>
                                      </p:cBhvr>
                                      <p:to>
                                        <p:strVal val="visible"/>
                                      </p:to>
                                    </p:set>
                                    <p:animEffect transition="in" filter="checkerboard(across)">
                                      <p:cBhvr>
                                        <p:cTn id="12" dur="500"/>
                                        <p:tgtEl>
                                          <p:spTgt spid="3112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11299">
                                            <p:txEl>
                                              <p:pRg st="3" end="3"/>
                                            </p:txEl>
                                          </p:spTgt>
                                        </p:tgtEl>
                                        <p:attrNameLst>
                                          <p:attrName>style.visibility</p:attrName>
                                        </p:attrNameLst>
                                      </p:cBhvr>
                                      <p:to>
                                        <p:strVal val="visible"/>
                                      </p:to>
                                    </p:set>
                                    <p:animEffect transition="in" filter="checkerboard(across)">
                                      <p:cBhvr>
                                        <p:cTn id="17" dur="500"/>
                                        <p:tgtEl>
                                          <p:spTgt spid="3112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11299">
                                            <p:txEl>
                                              <p:pRg st="4" end="4"/>
                                            </p:txEl>
                                          </p:spTgt>
                                        </p:tgtEl>
                                        <p:attrNameLst>
                                          <p:attrName>style.visibility</p:attrName>
                                        </p:attrNameLst>
                                      </p:cBhvr>
                                      <p:to>
                                        <p:strVal val="visible"/>
                                      </p:to>
                                    </p:set>
                                    <p:animEffect transition="in" filter="checkerboard(across)">
                                      <p:cBhvr>
                                        <p:cTn id="22" dur="500"/>
                                        <p:tgtEl>
                                          <p:spTgt spid="3112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24001" y="2687569"/>
            <a:ext cx="1038004" cy="1482862"/>
            <a:chOff x="0" y="1290568"/>
            <a:chExt cx="1038004" cy="1482862"/>
          </a:xfrm>
        </p:grpSpPr>
        <p:sp>
          <p:nvSpPr>
            <p:cNvPr id="8" name="燕尾形 7"/>
            <p:cNvSpPr/>
            <p:nvPr/>
          </p:nvSpPr>
          <p:spPr>
            <a:xfrm rot="5400000">
              <a:off x="-222429" y="1512997"/>
              <a:ext cx="1482862" cy="1038004"/>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燕尾形 4"/>
            <p:cNvSpPr/>
            <p:nvPr/>
          </p:nvSpPr>
          <p:spPr>
            <a:xfrm>
              <a:off x="0" y="1809570"/>
              <a:ext cx="1038004" cy="4448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b="1" kern="1200" dirty="0"/>
                <a:t>2</a:t>
              </a:r>
              <a:endParaRPr lang="zh-CN" altLang="en-US" sz="2800" b="1" kern="1200" dirty="0"/>
            </a:p>
          </p:txBody>
        </p:sp>
      </p:grpSp>
      <p:grpSp>
        <p:nvGrpSpPr>
          <p:cNvPr id="5" name="组合 4"/>
          <p:cNvGrpSpPr/>
          <p:nvPr/>
        </p:nvGrpSpPr>
        <p:grpSpPr>
          <a:xfrm>
            <a:off x="2562004" y="2687571"/>
            <a:ext cx="5057995" cy="963860"/>
            <a:chOff x="1038003" y="1290570"/>
            <a:chExt cx="5057995" cy="963860"/>
          </a:xfrm>
        </p:grpSpPr>
        <p:sp>
          <p:nvSpPr>
            <p:cNvPr id="6" name="同侧圆角矩形 5"/>
            <p:cNvSpPr/>
            <p:nvPr/>
          </p:nvSpPr>
          <p:spPr>
            <a:xfrm rot="5400000">
              <a:off x="3085071" y="-756498"/>
              <a:ext cx="963860" cy="5057995"/>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同侧圆角矩形 6"/>
            <p:cNvSpPr/>
            <p:nvPr/>
          </p:nvSpPr>
          <p:spPr>
            <a:xfrm>
              <a:off x="1038004" y="1337621"/>
              <a:ext cx="5010943" cy="86975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a:t>为什么要学习汇编语言？</a:t>
              </a:r>
            </a:p>
          </p:txBody>
        </p:sp>
      </p:grpSp>
    </p:spTree>
    <p:extLst>
      <p:ext uri="{BB962C8B-B14F-4D97-AF65-F5344CB8AC3E}">
        <p14:creationId xmlns:p14="http://schemas.microsoft.com/office/powerpoint/2010/main" val="32323560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r>
              <a:rPr lang="en-US" altLang="zh-CN"/>
              <a:t>3.9 push</a:t>
            </a:r>
            <a:r>
              <a:rPr lang="zh-CN" altLang="en-US"/>
              <a:t>、</a:t>
            </a:r>
            <a:r>
              <a:rPr lang="en-US" altLang="zh-CN"/>
              <a:t>pop</a:t>
            </a:r>
            <a:r>
              <a:rPr lang="zh-CN" altLang="en-US"/>
              <a:t>指令</a:t>
            </a:r>
          </a:p>
        </p:txBody>
      </p:sp>
      <p:sp>
        <p:nvSpPr>
          <p:cNvPr id="312323" name="Rectangle 3"/>
          <p:cNvSpPr>
            <a:spLocks noGrp="1" noChangeArrowheads="1"/>
          </p:cNvSpPr>
          <p:nvPr>
            <p:ph type="body" idx="1"/>
          </p:nvPr>
        </p:nvSpPr>
        <p:spPr>
          <a:xfrm>
            <a:off x="1182688" y="2017713"/>
            <a:ext cx="6818312" cy="2131367"/>
          </a:xfrm>
        </p:spPr>
        <p:txBody>
          <a:bodyPr/>
          <a:lstStyle/>
          <a:p>
            <a:pPr eaLnBrk="1" hangingPunct="1"/>
            <a:r>
              <a:rPr lang="en-US" altLang="zh-CN" dirty="0"/>
              <a:t> push</a:t>
            </a:r>
            <a:r>
              <a:rPr lang="zh-CN" altLang="en-US" dirty="0"/>
              <a:t>和</a:t>
            </a:r>
            <a:r>
              <a:rPr lang="en-US" altLang="zh-CN" dirty="0"/>
              <a:t>pop</a:t>
            </a:r>
            <a:r>
              <a:rPr lang="zh-CN" altLang="en-US" dirty="0"/>
              <a:t>指令是可以在寄存器和</a:t>
            </a:r>
            <a:r>
              <a:rPr lang="zh-CN" altLang="en-US" dirty="0">
                <a:hlinkClick r:id="" action="ppaction://noaction"/>
              </a:rPr>
              <a:t>内存</a:t>
            </a:r>
            <a:r>
              <a:rPr lang="zh-CN" altLang="en-US" dirty="0"/>
              <a:t>之间传送数据的。</a:t>
            </a:r>
          </a:p>
          <a:p>
            <a:pPr eaLnBrk="1" hangingPunct="1"/>
            <a:endParaRPr lang="zh-CN" altLang="en-US" dirty="0"/>
          </a:p>
          <a:p>
            <a:pPr eaLnBrk="1" hangingPunct="1"/>
            <a:r>
              <a:rPr lang="en-US" altLang="zh-CN" dirty="0">
                <a:hlinkClick r:id="" action="ppaction://noaction"/>
              </a:rPr>
              <a:t>push</a:t>
            </a:r>
            <a:r>
              <a:rPr lang="zh-CN" altLang="en-US" dirty="0">
                <a:hlinkClick r:id="" action="ppaction://noaction"/>
              </a:rPr>
              <a:t>和</a:t>
            </a:r>
            <a:r>
              <a:rPr lang="en-US" altLang="zh-CN" dirty="0">
                <a:hlinkClick r:id="" action="ppaction://noaction"/>
              </a:rPr>
              <a:t>pop</a:t>
            </a:r>
            <a:r>
              <a:rPr lang="zh-CN" altLang="en-US" dirty="0">
                <a:hlinkClick r:id="" action="ppaction://noaction"/>
              </a:rPr>
              <a:t>指令的格式</a:t>
            </a:r>
            <a:endParaRPr lang="zh-CN" altLang="en-US" dirty="0"/>
          </a:p>
        </p:txBody>
      </p:sp>
    </p:spTree>
    <p:extLst>
      <p:ext uri="{BB962C8B-B14F-4D97-AF65-F5344CB8AC3E}">
        <p14:creationId xmlns:p14="http://schemas.microsoft.com/office/powerpoint/2010/main" val="3472729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12323">
                                            <p:txEl>
                                              <p:pRg st="2" end="2"/>
                                            </p:txEl>
                                          </p:spTgt>
                                        </p:tgtEl>
                                        <p:attrNameLst>
                                          <p:attrName>style.visibility</p:attrName>
                                        </p:attrNameLst>
                                      </p:cBhvr>
                                      <p:to>
                                        <p:strVal val="visible"/>
                                      </p:to>
                                    </p:set>
                                    <p:animEffect transition="in" filter="checkerboard(across)">
                                      <p:cBhvr>
                                        <p:cTn id="7" dur="500"/>
                                        <p:tgtEl>
                                          <p:spTgt spid="3123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r>
              <a:rPr lang="en-US" altLang="zh-CN"/>
              <a:t>3.9 push</a:t>
            </a:r>
            <a:r>
              <a:rPr lang="zh-CN" altLang="en-US"/>
              <a:t>、</a:t>
            </a:r>
            <a:r>
              <a:rPr lang="en-US" altLang="zh-CN"/>
              <a:t>pop</a:t>
            </a:r>
            <a:r>
              <a:rPr lang="zh-CN" altLang="en-US"/>
              <a:t>指令</a:t>
            </a:r>
          </a:p>
        </p:txBody>
      </p:sp>
      <p:sp>
        <p:nvSpPr>
          <p:cNvPr id="315395" name="Rectangle 3"/>
          <p:cNvSpPr>
            <a:spLocks noGrp="1" noChangeArrowheads="1"/>
          </p:cNvSpPr>
          <p:nvPr>
            <p:ph type="body" idx="1"/>
          </p:nvPr>
        </p:nvSpPr>
        <p:spPr>
          <a:xfrm>
            <a:off x="683568" y="1484784"/>
            <a:ext cx="4824536" cy="4536504"/>
          </a:xfrm>
        </p:spPr>
        <p:txBody>
          <a:bodyPr>
            <a:normAutofit/>
          </a:bodyPr>
          <a:lstStyle/>
          <a:p>
            <a:pPr lvl="1" eaLnBrk="1" hangingPunct="1">
              <a:lnSpc>
                <a:spcPct val="150000"/>
              </a:lnSpc>
            </a:pPr>
            <a:r>
              <a:rPr lang="en-US" altLang="zh-CN" sz="2800" dirty="0"/>
              <a:t>push </a:t>
            </a:r>
            <a:r>
              <a:rPr lang="zh-CN" altLang="en-US" sz="2800" dirty="0"/>
              <a:t>寄存器</a:t>
            </a:r>
            <a:endParaRPr lang="en-US" altLang="zh-CN" sz="2800" dirty="0"/>
          </a:p>
          <a:p>
            <a:pPr lvl="1" eaLnBrk="1" hangingPunct="1">
              <a:lnSpc>
                <a:spcPct val="150000"/>
              </a:lnSpc>
            </a:pPr>
            <a:r>
              <a:rPr lang="en-US" altLang="zh-CN" sz="2800" dirty="0"/>
              <a:t>pop</a:t>
            </a:r>
            <a:r>
              <a:rPr lang="zh-CN" altLang="en-US" sz="2800" dirty="0"/>
              <a:t>寄存器</a:t>
            </a:r>
            <a:endParaRPr lang="en-US" altLang="zh-CN" sz="2800" dirty="0"/>
          </a:p>
          <a:p>
            <a:pPr lvl="1">
              <a:lnSpc>
                <a:spcPct val="150000"/>
              </a:lnSpc>
            </a:pPr>
            <a:r>
              <a:rPr lang="en-US" altLang="zh-CN" sz="2800" dirty="0"/>
              <a:t>push </a:t>
            </a:r>
            <a:r>
              <a:rPr lang="zh-CN" altLang="en-US" sz="2800" dirty="0"/>
              <a:t>段寄存器</a:t>
            </a:r>
            <a:endParaRPr lang="en-US" altLang="zh-CN" sz="2800" dirty="0"/>
          </a:p>
          <a:p>
            <a:pPr lvl="1">
              <a:lnSpc>
                <a:spcPct val="150000"/>
              </a:lnSpc>
            </a:pPr>
            <a:r>
              <a:rPr lang="en-US" altLang="zh-CN" sz="2800" dirty="0"/>
              <a:t>pop</a:t>
            </a:r>
            <a:r>
              <a:rPr lang="zh-CN" altLang="en-US" sz="2800" dirty="0"/>
              <a:t>段寄存器</a:t>
            </a:r>
            <a:endParaRPr lang="en-US" altLang="zh-CN" sz="2800" dirty="0"/>
          </a:p>
          <a:p>
            <a:pPr lvl="1">
              <a:lnSpc>
                <a:spcPct val="150000"/>
              </a:lnSpc>
            </a:pPr>
            <a:r>
              <a:rPr lang="en-US" altLang="zh-CN" sz="2800" dirty="0"/>
              <a:t>Push </a:t>
            </a:r>
            <a:r>
              <a:rPr lang="zh-CN" altLang="en-US" sz="2800" dirty="0"/>
              <a:t>内存单元</a:t>
            </a:r>
            <a:endParaRPr lang="en-US" altLang="zh-CN" sz="2800" dirty="0"/>
          </a:p>
          <a:p>
            <a:pPr lvl="1">
              <a:lnSpc>
                <a:spcPct val="150000"/>
              </a:lnSpc>
            </a:pPr>
            <a:r>
              <a:rPr lang="en-US" altLang="zh-CN" sz="2800" dirty="0"/>
              <a:t>Pop </a:t>
            </a:r>
            <a:r>
              <a:rPr lang="zh-CN" altLang="en-US" sz="2800" dirty="0"/>
              <a:t>内存单元</a:t>
            </a:r>
            <a:endParaRPr lang="en-US" altLang="zh-CN" sz="2800" dirty="0"/>
          </a:p>
        </p:txBody>
      </p:sp>
      <p:sp>
        <p:nvSpPr>
          <p:cNvPr id="2" name="矩形 1"/>
          <p:cNvSpPr/>
          <p:nvPr/>
        </p:nvSpPr>
        <p:spPr>
          <a:xfrm>
            <a:off x="5004048" y="1484784"/>
            <a:ext cx="3672408" cy="3970318"/>
          </a:xfrm>
          <a:prstGeom prst="rect">
            <a:avLst/>
          </a:prstGeom>
        </p:spPr>
        <p:txBody>
          <a:bodyPr wrap="square">
            <a:spAutoFit/>
          </a:bodyPr>
          <a:lstStyle/>
          <a:p>
            <a:pPr>
              <a:lnSpc>
                <a:spcPct val="150000"/>
              </a:lnSpc>
            </a:pPr>
            <a:r>
              <a:rPr lang="zh-CN" altLang="en-US" sz="2800" dirty="0"/>
              <a:t>例：</a:t>
            </a:r>
            <a:r>
              <a:rPr lang="en-US" altLang="zh-CN" sz="2800" dirty="0"/>
              <a:t>	push ax</a:t>
            </a:r>
          </a:p>
          <a:p>
            <a:pPr>
              <a:lnSpc>
                <a:spcPct val="150000"/>
              </a:lnSpc>
              <a:buNone/>
            </a:pPr>
            <a:r>
              <a:rPr lang="en-US" altLang="zh-CN" sz="2800" dirty="0"/>
              <a:t>  	pop </a:t>
            </a:r>
            <a:r>
              <a:rPr lang="en-US" altLang="zh-CN" sz="2800" dirty="0" err="1"/>
              <a:t>bx</a:t>
            </a:r>
            <a:endParaRPr lang="en-US" altLang="zh-CN" sz="2800" dirty="0"/>
          </a:p>
          <a:p>
            <a:pPr>
              <a:lnSpc>
                <a:spcPct val="150000"/>
              </a:lnSpc>
            </a:pPr>
            <a:r>
              <a:rPr lang="en-US" altLang="zh-CN" sz="2800" dirty="0"/>
              <a:t>	push ds</a:t>
            </a:r>
          </a:p>
          <a:p>
            <a:pPr>
              <a:lnSpc>
                <a:spcPct val="150000"/>
              </a:lnSpc>
              <a:buNone/>
            </a:pPr>
            <a:r>
              <a:rPr lang="en-US" altLang="zh-CN" sz="2800" dirty="0"/>
              <a:t>   	pop </a:t>
            </a:r>
            <a:r>
              <a:rPr lang="en-US" altLang="zh-CN" sz="2800" dirty="0" err="1"/>
              <a:t>es</a:t>
            </a:r>
            <a:endParaRPr lang="en-US" altLang="zh-CN" sz="2800" dirty="0"/>
          </a:p>
          <a:p>
            <a:pPr marL="109728" indent="0">
              <a:lnSpc>
                <a:spcPct val="150000"/>
              </a:lnSpc>
              <a:buNone/>
            </a:pPr>
            <a:r>
              <a:rPr lang="en-US" altLang="zh-CN" sz="2800" dirty="0"/>
              <a:t>  	push [0]</a:t>
            </a:r>
          </a:p>
          <a:p>
            <a:pPr>
              <a:lnSpc>
                <a:spcPct val="150000"/>
              </a:lnSpc>
              <a:buNone/>
            </a:pPr>
            <a:r>
              <a:rPr lang="en-US" altLang="zh-CN" sz="2800" dirty="0"/>
              <a:t> 	 pop [2]</a:t>
            </a:r>
          </a:p>
        </p:txBody>
      </p:sp>
    </p:spTree>
    <p:extLst>
      <p:ext uri="{BB962C8B-B14F-4D97-AF65-F5344CB8AC3E}">
        <p14:creationId xmlns:p14="http://schemas.microsoft.com/office/powerpoint/2010/main" val="3235919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animEffect transition="in" filter="checkerboard(across)">
                                      <p:cBhvr>
                                        <p:cTn id="7" dur="500"/>
                                        <p:tgtEl>
                                          <p:spTgt spid="315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15395">
                                            <p:txEl>
                                              <p:pRg st="1" end="1"/>
                                            </p:txEl>
                                          </p:spTgt>
                                        </p:tgtEl>
                                        <p:attrNameLst>
                                          <p:attrName>style.visibility</p:attrName>
                                        </p:attrNameLst>
                                      </p:cBhvr>
                                      <p:to>
                                        <p:strVal val="visible"/>
                                      </p:to>
                                    </p:set>
                                    <p:animEffect transition="in" filter="checkerboard(across)">
                                      <p:cBhvr>
                                        <p:cTn id="12" dur="500"/>
                                        <p:tgtEl>
                                          <p:spTgt spid="315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15395">
                                            <p:txEl>
                                              <p:pRg st="2" end="2"/>
                                            </p:txEl>
                                          </p:spTgt>
                                        </p:tgtEl>
                                        <p:attrNameLst>
                                          <p:attrName>style.visibility</p:attrName>
                                        </p:attrNameLst>
                                      </p:cBhvr>
                                      <p:to>
                                        <p:strVal val="visible"/>
                                      </p:to>
                                    </p:set>
                                    <p:animEffect transition="in" filter="checkerboard(across)">
                                      <p:cBhvr>
                                        <p:cTn id="17" dur="500"/>
                                        <p:tgtEl>
                                          <p:spTgt spid="3153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15395">
                                            <p:txEl>
                                              <p:pRg st="3" end="3"/>
                                            </p:txEl>
                                          </p:spTgt>
                                        </p:tgtEl>
                                        <p:attrNameLst>
                                          <p:attrName>style.visibility</p:attrName>
                                        </p:attrNameLst>
                                      </p:cBhvr>
                                      <p:to>
                                        <p:strVal val="visible"/>
                                      </p:to>
                                    </p:set>
                                    <p:animEffect transition="in" filter="checkerboard(across)">
                                      <p:cBhvr>
                                        <p:cTn id="22" dur="500"/>
                                        <p:tgtEl>
                                          <p:spTgt spid="3153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15395">
                                            <p:txEl>
                                              <p:pRg st="4" end="4"/>
                                            </p:txEl>
                                          </p:spTgt>
                                        </p:tgtEl>
                                        <p:attrNameLst>
                                          <p:attrName>style.visibility</p:attrName>
                                        </p:attrNameLst>
                                      </p:cBhvr>
                                      <p:to>
                                        <p:strVal val="visible"/>
                                      </p:to>
                                    </p:set>
                                    <p:animEffect transition="in" filter="checkerboard(across)">
                                      <p:cBhvr>
                                        <p:cTn id="27" dur="500"/>
                                        <p:tgtEl>
                                          <p:spTgt spid="3153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15395">
                                            <p:txEl>
                                              <p:pRg st="5" end="5"/>
                                            </p:txEl>
                                          </p:spTgt>
                                        </p:tgtEl>
                                        <p:attrNameLst>
                                          <p:attrName>style.visibility</p:attrName>
                                        </p:attrNameLst>
                                      </p:cBhvr>
                                      <p:to>
                                        <p:strVal val="visible"/>
                                      </p:to>
                                    </p:set>
                                    <p:animEffect transition="in" filter="checkerboard(across)">
                                      <p:cBhvr>
                                        <p:cTn id="32" dur="500"/>
                                        <p:tgtEl>
                                          <p:spTgt spid="3153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r>
              <a:rPr lang="en-US" altLang="zh-CN"/>
              <a:t>3.9 push</a:t>
            </a:r>
            <a:r>
              <a:rPr lang="zh-CN" altLang="en-US"/>
              <a:t>、</a:t>
            </a:r>
            <a:r>
              <a:rPr lang="en-US" altLang="zh-CN"/>
              <a:t>pop</a:t>
            </a:r>
            <a:r>
              <a:rPr lang="zh-CN" altLang="en-US"/>
              <a:t>指令</a:t>
            </a:r>
          </a:p>
        </p:txBody>
      </p:sp>
      <p:sp>
        <p:nvSpPr>
          <p:cNvPr id="201731" name="Rectangle 3"/>
          <p:cNvSpPr>
            <a:spLocks noGrp="1" noChangeArrowheads="1"/>
          </p:cNvSpPr>
          <p:nvPr>
            <p:ph type="body" idx="1"/>
          </p:nvPr>
        </p:nvSpPr>
        <p:spPr>
          <a:xfrm>
            <a:off x="323528" y="1556792"/>
            <a:ext cx="7275512" cy="4114800"/>
          </a:xfrm>
        </p:spPr>
        <p:txBody>
          <a:bodyPr/>
          <a:lstStyle/>
          <a:p>
            <a:pPr eaLnBrk="1" hangingPunct="1"/>
            <a:r>
              <a:rPr lang="zh-CN" altLang="en-US" sz="2800" dirty="0"/>
              <a:t>编程（</a:t>
            </a:r>
            <a:r>
              <a:rPr lang="en-US" altLang="zh-CN" sz="2800" dirty="0"/>
              <a:t>3.8</a:t>
            </a:r>
            <a:r>
              <a:rPr lang="zh-CN" altLang="en-US" sz="2800" dirty="0"/>
              <a:t>）</a:t>
            </a:r>
            <a:endParaRPr lang="en-US" altLang="zh-CN" sz="2800" dirty="0"/>
          </a:p>
          <a:p>
            <a:pPr lvl="1" eaLnBrk="1" hangingPunct="1">
              <a:buFont typeface="Wingdings" pitchFamily="2" charset="2"/>
              <a:buNone/>
            </a:pPr>
            <a:r>
              <a:rPr lang="zh-CN" altLang="en-US" sz="2400" dirty="0"/>
              <a:t>（</a:t>
            </a:r>
            <a:r>
              <a:rPr lang="en-US" altLang="zh-CN" sz="2400" dirty="0"/>
              <a:t>1</a:t>
            </a:r>
            <a:r>
              <a:rPr lang="zh-CN" altLang="en-US" sz="2400" dirty="0"/>
              <a:t>）将</a:t>
            </a:r>
            <a:r>
              <a:rPr lang="en-US" altLang="zh-CN" sz="2400" dirty="0"/>
              <a:t>10000H~1000FH </a:t>
            </a:r>
            <a:r>
              <a:rPr lang="zh-CN" altLang="en-US" sz="2400" dirty="0"/>
              <a:t>这段空间当作栈，初始状态是空的；</a:t>
            </a:r>
          </a:p>
          <a:p>
            <a:pPr lvl="1" eaLnBrk="1" hangingPunct="1">
              <a:buFont typeface="Wingdings" pitchFamily="2" charset="2"/>
              <a:buNone/>
            </a:pPr>
            <a:r>
              <a:rPr lang="zh-CN" altLang="en-US" sz="2400" dirty="0"/>
              <a:t>（</a:t>
            </a:r>
            <a:r>
              <a:rPr lang="en-US" altLang="zh-CN" sz="2400" dirty="0"/>
              <a:t>2</a:t>
            </a:r>
            <a:r>
              <a:rPr lang="zh-CN" altLang="en-US" sz="2400" dirty="0"/>
              <a:t>）设置</a:t>
            </a:r>
            <a:r>
              <a:rPr lang="en-US" altLang="zh-CN" sz="2400" dirty="0"/>
              <a:t>AX=001AH</a:t>
            </a:r>
            <a:r>
              <a:rPr lang="zh-CN" altLang="en-US" sz="2400" dirty="0"/>
              <a:t>，</a:t>
            </a:r>
            <a:r>
              <a:rPr lang="en-US" altLang="zh-CN" sz="2400" dirty="0"/>
              <a:t>BX=001BH</a:t>
            </a:r>
            <a:r>
              <a:rPr lang="zh-CN" altLang="en-US" sz="2400" dirty="0"/>
              <a:t>；</a:t>
            </a:r>
          </a:p>
          <a:p>
            <a:pPr lvl="1" eaLnBrk="1" hangingPunct="1">
              <a:buFont typeface="Wingdings" pitchFamily="2" charset="2"/>
              <a:buNone/>
            </a:pPr>
            <a:r>
              <a:rPr lang="zh-CN" altLang="en-US" sz="2400" dirty="0"/>
              <a:t>（</a:t>
            </a:r>
            <a:r>
              <a:rPr lang="en-US" altLang="zh-CN" sz="2400" dirty="0"/>
              <a:t>3</a:t>
            </a:r>
            <a:r>
              <a:rPr lang="zh-CN" altLang="en-US" sz="2400" dirty="0"/>
              <a:t>）将</a:t>
            </a:r>
            <a:r>
              <a:rPr lang="en-US" altLang="zh-CN" sz="2400" dirty="0"/>
              <a:t>AX</a:t>
            </a:r>
            <a:r>
              <a:rPr lang="zh-CN" altLang="en-US" sz="2400" dirty="0"/>
              <a:t>、</a:t>
            </a:r>
            <a:r>
              <a:rPr lang="en-US" altLang="zh-CN" sz="2400" dirty="0"/>
              <a:t>BX</a:t>
            </a:r>
            <a:r>
              <a:rPr lang="zh-CN" altLang="en-US" sz="2400" dirty="0"/>
              <a:t>中的数据入栈；</a:t>
            </a:r>
          </a:p>
          <a:p>
            <a:pPr lvl="1" eaLnBrk="1" hangingPunct="1">
              <a:buFont typeface="Wingdings" pitchFamily="2" charset="2"/>
              <a:buNone/>
            </a:pPr>
            <a:r>
              <a:rPr lang="zh-CN" altLang="en-US" sz="2400" dirty="0"/>
              <a:t>（</a:t>
            </a:r>
            <a:r>
              <a:rPr lang="en-US" altLang="zh-CN" sz="2400" dirty="0"/>
              <a:t>4</a:t>
            </a:r>
            <a:r>
              <a:rPr lang="zh-CN" altLang="en-US" sz="2400" dirty="0"/>
              <a:t>）然后将</a:t>
            </a:r>
            <a:r>
              <a:rPr lang="en-US" altLang="zh-CN" sz="2400" dirty="0"/>
              <a:t>AX</a:t>
            </a:r>
            <a:r>
              <a:rPr lang="zh-CN" altLang="en-US" sz="2400" dirty="0"/>
              <a:t>、</a:t>
            </a:r>
            <a:r>
              <a:rPr lang="en-US" altLang="zh-CN" sz="2400" dirty="0"/>
              <a:t>BX</a:t>
            </a:r>
            <a:r>
              <a:rPr lang="zh-CN" altLang="en-US" sz="2400" dirty="0"/>
              <a:t>清零；</a:t>
            </a:r>
          </a:p>
          <a:p>
            <a:pPr lvl="1" eaLnBrk="1" hangingPunct="1">
              <a:buFont typeface="Wingdings" pitchFamily="2" charset="2"/>
              <a:buNone/>
            </a:pPr>
            <a:r>
              <a:rPr lang="zh-CN" altLang="en-US" sz="2400" dirty="0"/>
              <a:t>（</a:t>
            </a:r>
            <a:r>
              <a:rPr lang="en-US" altLang="zh-CN" sz="2400" dirty="0"/>
              <a:t>5</a:t>
            </a:r>
            <a:r>
              <a:rPr lang="zh-CN" altLang="en-US" sz="2400" dirty="0"/>
              <a:t>）从栈中恢复</a:t>
            </a:r>
            <a:r>
              <a:rPr lang="en-US" altLang="zh-CN" sz="2400" dirty="0"/>
              <a:t>AX</a:t>
            </a:r>
            <a:r>
              <a:rPr lang="zh-CN" altLang="en-US" sz="2400" dirty="0"/>
              <a:t>、</a:t>
            </a:r>
            <a:r>
              <a:rPr lang="en-US" altLang="zh-CN" sz="2400" dirty="0"/>
              <a:t>BX</a:t>
            </a:r>
            <a:r>
              <a:rPr lang="zh-CN" altLang="en-US" sz="2400" dirty="0"/>
              <a:t>原来的内容。</a:t>
            </a:r>
          </a:p>
        </p:txBody>
      </p:sp>
    </p:spTree>
    <p:extLst>
      <p:ext uri="{BB962C8B-B14F-4D97-AF65-F5344CB8AC3E}">
        <p14:creationId xmlns:p14="http://schemas.microsoft.com/office/powerpoint/2010/main" val="30077978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75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3063" b="7034"/>
          <a:stretch/>
        </p:blipFill>
        <p:spPr bwMode="auto">
          <a:xfrm>
            <a:off x="1125327" y="908721"/>
            <a:ext cx="2222535" cy="4664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27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1697" y="1196752"/>
            <a:ext cx="25939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1547664" y="5661248"/>
            <a:ext cx="7199312" cy="547191"/>
          </a:xfrm>
          <a:prstGeom prst="rect">
            <a:avLst/>
          </a:prstGeom>
          <a:ln>
            <a:solidFill>
              <a:schemeClr val="accent1">
                <a:lumMod val="60000"/>
                <a:lumOff val="40000"/>
              </a:schemeClr>
            </a:solidFill>
          </a:ln>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zh-CN" altLang="en-US" dirty="0">
                <a:solidFill>
                  <a:srgbClr val="0000FF"/>
                </a:solidFill>
              </a:rPr>
              <a:t>出栈的顺序要和入栈的顺序相反。</a:t>
            </a:r>
          </a:p>
          <a:p>
            <a:endParaRPr lang="en-US" altLang="zh-CN" dirty="0">
              <a:solidFill>
                <a:srgbClr val="0000FF"/>
              </a:solidFill>
            </a:endParaRPr>
          </a:p>
        </p:txBody>
      </p:sp>
    </p:spTree>
    <p:extLst>
      <p:ext uri="{BB962C8B-B14F-4D97-AF65-F5344CB8AC3E}">
        <p14:creationId xmlns:p14="http://schemas.microsoft.com/office/powerpoint/2010/main" val="156373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r>
              <a:rPr lang="en-US" altLang="zh-CN"/>
              <a:t>3.9 push</a:t>
            </a:r>
            <a:r>
              <a:rPr lang="zh-CN" altLang="en-US"/>
              <a:t>、</a:t>
            </a:r>
            <a:r>
              <a:rPr lang="en-US" altLang="zh-CN"/>
              <a:t>pop</a:t>
            </a:r>
            <a:r>
              <a:rPr lang="zh-CN" altLang="en-US"/>
              <a:t>指令</a:t>
            </a:r>
          </a:p>
        </p:txBody>
      </p:sp>
      <p:sp>
        <p:nvSpPr>
          <p:cNvPr id="204803" name="Rectangle 3"/>
          <p:cNvSpPr>
            <a:spLocks noGrp="1" noChangeArrowheads="1"/>
          </p:cNvSpPr>
          <p:nvPr>
            <p:ph type="body" idx="1"/>
          </p:nvPr>
        </p:nvSpPr>
        <p:spPr>
          <a:xfrm>
            <a:off x="827584" y="1700808"/>
            <a:ext cx="7275512" cy="4114800"/>
          </a:xfrm>
        </p:spPr>
        <p:txBody>
          <a:bodyPr/>
          <a:lstStyle/>
          <a:p>
            <a:pPr eaLnBrk="1" hangingPunct="1">
              <a:lnSpc>
                <a:spcPct val="90000"/>
              </a:lnSpc>
            </a:pPr>
            <a:r>
              <a:rPr lang="zh-CN" altLang="en-US" dirty="0"/>
              <a:t>练习（</a:t>
            </a:r>
            <a:r>
              <a:rPr lang="en-US" altLang="zh-CN" dirty="0"/>
              <a:t>3.9</a:t>
            </a:r>
            <a:r>
              <a:rPr lang="zh-CN" altLang="en-US" dirty="0"/>
              <a:t>）</a:t>
            </a:r>
            <a:endParaRPr lang="en-US" altLang="zh-CN" dirty="0"/>
          </a:p>
          <a:p>
            <a:pPr eaLnBrk="1" hangingPunct="1">
              <a:lnSpc>
                <a:spcPct val="90000"/>
              </a:lnSpc>
              <a:buFont typeface="Wingdings" pitchFamily="2" charset="2"/>
              <a:buNone/>
            </a:pPr>
            <a:r>
              <a:rPr lang="zh-CN" altLang="en-US" dirty="0"/>
              <a:t>  （</a:t>
            </a:r>
            <a:r>
              <a:rPr lang="en-US" altLang="zh-CN" dirty="0"/>
              <a:t>1</a:t>
            </a:r>
            <a:r>
              <a:rPr lang="zh-CN" altLang="en-US" dirty="0"/>
              <a:t>）将</a:t>
            </a:r>
            <a:r>
              <a:rPr lang="en-US" altLang="zh-CN" dirty="0"/>
              <a:t>10000H~1000FH </a:t>
            </a:r>
            <a:r>
              <a:rPr lang="zh-CN" altLang="en-US" dirty="0"/>
              <a:t>这段空间当作栈，初始状态是空的；</a:t>
            </a:r>
          </a:p>
          <a:p>
            <a:pPr eaLnBrk="1" hangingPunct="1">
              <a:lnSpc>
                <a:spcPct val="90000"/>
              </a:lnSpc>
              <a:buFont typeface="Wingdings" pitchFamily="2" charset="2"/>
              <a:buNone/>
            </a:pPr>
            <a:r>
              <a:rPr lang="zh-CN" altLang="en-US" dirty="0"/>
              <a:t>  （</a:t>
            </a:r>
            <a:r>
              <a:rPr lang="en-US" altLang="zh-CN" dirty="0"/>
              <a:t>2</a:t>
            </a:r>
            <a:r>
              <a:rPr lang="zh-CN" altLang="en-US" dirty="0"/>
              <a:t>）设置</a:t>
            </a:r>
            <a:r>
              <a:rPr lang="en-US" altLang="zh-CN" dirty="0"/>
              <a:t>AX=002AH</a:t>
            </a:r>
            <a:r>
              <a:rPr lang="zh-CN" altLang="en-US" dirty="0"/>
              <a:t>，</a:t>
            </a:r>
            <a:r>
              <a:rPr lang="en-US" altLang="zh-CN" dirty="0"/>
              <a:t>BX=002BH</a:t>
            </a:r>
            <a:r>
              <a:rPr lang="zh-CN" altLang="en-US" dirty="0"/>
              <a:t>；</a:t>
            </a:r>
          </a:p>
          <a:p>
            <a:pPr eaLnBrk="1" hangingPunct="1">
              <a:lnSpc>
                <a:spcPct val="90000"/>
              </a:lnSpc>
              <a:buFont typeface="Wingdings" pitchFamily="2" charset="2"/>
              <a:buNone/>
            </a:pPr>
            <a:r>
              <a:rPr lang="zh-CN" altLang="en-US" dirty="0"/>
              <a:t>  （</a:t>
            </a:r>
            <a:r>
              <a:rPr lang="en-US" altLang="zh-CN" dirty="0"/>
              <a:t>3</a:t>
            </a:r>
            <a:r>
              <a:rPr lang="zh-CN" altLang="en-US" dirty="0"/>
              <a:t>）利用栈 ，交换 </a:t>
            </a:r>
            <a:r>
              <a:rPr lang="en-US" altLang="zh-CN" dirty="0"/>
              <a:t>AX </a:t>
            </a:r>
            <a:r>
              <a:rPr lang="zh-CN" altLang="en-US" dirty="0"/>
              <a:t>和 </a:t>
            </a:r>
            <a:r>
              <a:rPr lang="en-US" altLang="zh-CN" dirty="0"/>
              <a:t>BX </a:t>
            </a:r>
            <a:r>
              <a:rPr lang="zh-CN" altLang="en-US" dirty="0"/>
              <a:t>中的数据。</a:t>
            </a:r>
          </a:p>
        </p:txBody>
      </p:sp>
    </p:spTree>
    <p:extLst>
      <p:ext uri="{BB962C8B-B14F-4D97-AF65-F5344CB8AC3E}">
        <p14:creationId xmlns:p14="http://schemas.microsoft.com/office/powerpoint/2010/main" val="36081326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4160" t="7587" r="71997" b="-7587"/>
          <a:stretch/>
        </p:blipFill>
        <p:spPr bwMode="auto">
          <a:xfrm>
            <a:off x="1187624" y="980728"/>
            <a:ext cx="2808312" cy="468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125600"/>
            <a:ext cx="2952328" cy="4267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357775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r>
              <a:rPr lang="en-US" altLang="zh-CN"/>
              <a:t>3.9 push</a:t>
            </a:r>
            <a:r>
              <a:rPr lang="zh-CN" altLang="en-US"/>
              <a:t>、</a:t>
            </a:r>
            <a:r>
              <a:rPr lang="en-US" altLang="zh-CN"/>
              <a:t>pop</a:t>
            </a:r>
            <a:r>
              <a:rPr lang="zh-CN" altLang="en-US"/>
              <a:t>指令</a:t>
            </a:r>
          </a:p>
        </p:txBody>
      </p:sp>
      <p:sp>
        <p:nvSpPr>
          <p:cNvPr id="325635" name="Rectangle 3"/>
          <p:cNvSpPr>
            <a:spLocks noGrp="1" noChangeArrowheads="1"/>
          </p:cNvSpPr>
          <p:nvPr>
            <p:ph type="body" idx="1"/>
          </p:nvPr>
        </p:nvSpPr>
        <p:spPr>
          <a:noFill/>
        </p:spPr>
        <p:txBody>
          <a:bodyPr/>
          <a:lstStyle/>
          <a:p>
            <a:pPr eaLnBrk="1" hangingPunct="1"/>
            <a:r>
              <a:rPr lang="zh-CN" altLang="en-US" sz="2800" dirty="0"/>
              <a:t>练习（</a:t>
            </a:r>
            <a:r>
              <a:rPr lang="en-US" altLang="zh-CN" sz="2800" dirty="0"/>
              <a:t>3.10</a:t>
            </a:r>
            <a:r>
              <a:rPr lang="zh-CN" altLang="en-US" sz="2800" dirty="0"/>
              <a:t>）</a:t>
            </a:r>
            <a:endParaRPr lang="en-US" altLang="zh-CN" sz="2800" dirty="0"/>
          </a:p>
          <a:p>
            <a:pPr eaLnBrk="1" hangingPunct="1"/>
            <a:r>
              <a:rPr lang="zh-CN" altLang="en-US" sz="2800" dirty="0"/>
              <a:t>在</a:t>
            </a:r>
            <a:r>
              <a:rPr lang="en-US" altLang="zh-CN" sz="2800" dirty="0"/>
              <a:t>10000H</a:t>
            </a:r>
            <a:r>
              <a:rPr lang="zh-CN" altLang="en-US" sz="2800" dirty="0"/>
              <a:t>处写入字型数据</a:t>
            </a:r>
            <a:r>
              <a:rPr lang="en-US" altLang="zh-CN" sz="2800" dirty="0"/>
              <a:t>2266H</a:t>
            </a:r>
            <a:r>
              <a:rPr lang="zh-CN" altLang="en-US" sz="2800" dirty="0"/>
              <a:t>，可以用以下的代码完成：</a:t>
            </a:r>
          </a:p>
          <a:p>
            <a:pPr eaLnBrk="1" hangingPunct="1">
              <a:buFont typeface="Wingdings" pitchFamily="2" charset="2"/>
              <a:buNone/>
            </a:pPr>
            <a:r>
              <a:rPr lang="zh-CN" altLang="en-US" sz="2800" dirty="0"/>
              <a:t>       </a:t>
            </a:r>
            <a:r>
              <a:rPr lang="en-US" altLang="zh-CN" sz="2800" dirty="0"/>
              <a:t>mov ax,1000H</a:t>
            </a:r>
          </a:p>
          <a:p>
            <a:pPr eaLnBrk="1" hangingPunct="1">
              <a:buFont typeface="Wingdings" pitchFamily="2" charset="2"/>
              <a:buNone/>
            </a:pPr>
            <a:r>
              <a:rPr lang="en-US" altLang="zh-CN" sz="2800" dirty="0"/>
              <a:t>       mov </a:t>
            </a:r>
            <a:r>
              <a:rPr lang="en-US" altLang="zh-CN" sz="2800" dirty="0" err="1"/>
              <a:t>ds,ax</a:t>
            </a:r>
            <a:endParaRPr lang="en-US" altLang="zh-CN" sz="2800" dirty="0"/>
          </a:p>
          <a:p>
            <a:pPr eaLnBrk="1" hangingPunct="1">
              <a:buFont typeface="Wingdings" pitchFamily="2" charset="2"/>
              <a:buNone/>
            </a:pPr>
            <a:r>
              <a:rPr lang="en-US" altLang="zh-CN" sz="2800" dirty="0"/>
              <a:t>       mov ,ax,2266H</a:t>
            </a:r>
          </a:p>
          <a:p>
            <a:pPr eaLnBrk="1" hangingPunct="1">
              <a:buFont typeface="Wingdings" pitchFamily="2" charset="2"/>
              <a:buNone/>
            </a:pPr>
            <a:r>
              <a:rPr lang="en-US" altLang="zh-CN" sz="2800" dirty="0"/>
              <a:t>       mov [0],ax</a:t>
            </a:r>
          </a:p>
          <a:p>
            <a:pPr eaLnBrk="1" hangingPunct="1"/>
            <a:r>
              <a:rPr lang="zh-CN" altLang="en-US" sz="2800" dirty="0">
                <a:hlinkClick r:id="" action="ppaction://noaction"/>
              </a:rPr>
              <a:t>补全下面的代码</a:t>
            </a:r>
            <a:endParaRPr lang="zh-CN" altLang="en-US" sz="2800" dirty="0"/>
          </a:p>
        </p:txBody>
      </p:sp>
    </p:spTree>
    <p:extLst>
      <p:ext uri="{BB962C8B-B14F-4D97-AF65-F5344CB8AC3E}">
        <p14:creationId xmlns:p14="http://schemas.microsoft.com/office/powerpoint/2010/main" val="2898716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5635">
                                            <p:txEl>
                                              <p:pRg st="2" end="2"/>
                                            </p:txEl>
                                          </p:spTgt>
                                        </p:tgtEl>
                                        <p:attrNameLst>
                                          <p:attrName>style.visibility</p:attrName>
                                        </p:attrNameLst>
                                      </p:cBhvr>
                                      <p:to>
                                        <p:strVal val="visible"/>
                                      </p:to>
                                    </p:set>
                                    <p:anim calcmode="lin" valueType="num">
                                      <p:cBhvr additive="base">
                                        <p:cTn id="7" dur="500" fill="hold"/>
                                        <p:tgtEl>
                                          <p:spTgt spid="3256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563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5635">
                                            <p:txEl>
                                              <p:pRg st="3" end="3"/>
                                            </p:txEl>
                                          </p:spTgt>
                                        </p:tgtEl>
                                        <p:attrNameLst>
                                          <p:attrName>style.visibility</p:attrName>
                                        </p:attrNameLst>
                                      </p:cBhvr>
                                      <p:to>
                                        <p:strVal val="visible"/>
                                      </p:to>
                                    </p:set>
                                    <p:anim calcmode="lin" valueType="num">
                                      <p:cBhvr additive="base">
                                        <p:cTn id="11" dur="500" fill="hold"/>
                                        <p:tgtEl>
                                          <p:spTgt spid="32563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563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25635">
                                            <p:txEl>
                                              <p:pRg st="4" end="4"/>
                                            </p:txEl>
                                          </p:spTgt>
                                        </p:tgtEl>
                                        <p:attrNameLst>
                                          <p:attrName>style.visibility</p:attrName>
                                        </p:attrNameLst>
                                      </p:cBhvr>
                                      <p:to>
                                        <p:strVal val="visible"/>
                                      </p:to>
                                    </p:set>
                                    <p:anim calcmode="lin" valueType="num">
                                      <p:cBhvr additive="base">
                                        <p:cTn id="15" dur="500" fill="hold"/>
                                        <p:tgtEl>
                                          <p:spTgt spid="32563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563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5635">
                                            <p:txEl>
                                              <p:pRg st="5" end="5"/>
                                            </p:txEl>
                                          </p:spTgt>
                                        </p:tgtEl>
                                        <p:attrNameLst>
                                          <p:attrName>style.visibility</p:attrName>
                                        </p:attrNameLst>
                                      </p:cBhvr>
                                      <p:to>
                                        <p:strVal val="visible"/>
                                      </p:to>
                                    </p:set>
                                    <p:anim calcmode="lin" valueType="num">
                                      <p:cBhvr additive="base">
                                        <p:cTn id="19" dur="500" fill="hold"/>
                                        <p:tgtEl>
                                          <p:spTgt spid="32563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56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325635">
                                            <p:txEl>
                                              <p:pRg st="6" end="6"/>
                                            </p:txEl>
                                          </p:spTgt>
                                        </p:tgtEl>
                                        <p:attrNameLst>
                                          <p:attrName>style.visibility</p:attrName>
                                        </p:attrNameLst>
                                      </p:cBhvr>
                                      <p:to>
                                        <p:strVal val="visible"/>
                                      </p:to>
                                    </p:set>
                                    <p:animEffect transition="in" filter="checkerboard(across)">
                                      <p:cBhvr>
                                        <p:cTn id="25" dur="500"/>
                                        <p:tgtEl>
                                          <p:spTgt spid="3256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r>
              <a:rPr lang="en-US" altLang="zh-CN"/>
              <a:t>3.9 push</a:t>
            </a:r>
            <a:r>
              <a:rPr lang="zh-CN" altLang="en-US"/>
              <a:t>、</a:t>
            </a:r>
            <a:r>
              <a:rPr lang="en-US" altLang="zh-CN"/>
              <a:t>pop</a:t>
            </a:r>
            <a:r>
              <a:rPr lang="zh-CN" altLang="en-US"/>
              <a:t>指令</a:t>
            </a:r>
          </a:p>
        </p:txBody>
      </p:sp>
      <p:sp>
        <p:nvSpPr>
          <p:cNvPr id="326659" name="Rectangle 3"/>
          <p:cNvSpPr>
            <a:spLocks noGrp="1" noChangeArrowheads="1"/>
          </p:cNvSpPr>
          <p:nvPr>
            <p:ph type="body" idx="1"/>
          </p:nvPr>
        </p:nvSpPr>
        <p:spPr>
          <a:xfrm>
            <a:off x="457200" y="1481328"/>
            <a:ext cx="6707088" cy="4525963"/>
          </a:xfrm>
        </p:spPr>
        <p:txBody>
          <a:bodyPr/>
          <a:lstStyle/>
          <a:p>
            <a:pPr eaLnBrk="1" hangingPunct="1">
              <a:lnSpc>
                <a:spcPct val="150000"/>
              </a:lnSpc>
            </a:pPr>
            <a:r>
              <a:rPr lang="zh-CN" altLang="en-US" sz="2400" dirty="0"/>
              <a:t>补全下面的代码，完成同样的功能：</a:t>
            </a:r>
          </a:p>
          <a:p>
            <a:pPr eaLnBrk="1" hangingPunct="1">
              <a:lnSpc>
                <a:spcPct val="150000"/>
              </a:lnSpc>
              <a:buFont typeface="Wingdings" pitchFamily="2" charset="2"/>
              <a:buNone/>
            </a:pPr>
            <a:r>
              <a:rPr lang="zh-CN" altLang="en-US" sz="2400" dirty="0"/>
              <a:t>	在</a:t>
            </a:r>
            <a:r>
              <a:rPr lang="en-US" altLang="zh-CN" sz="2400" dirty="0"/>
              <a:t>10000H</a:t>
            </a:r>
            <a:r>
              <a:rPr lang="zh-CN" altLang="en-US" sz="2400" dirty="0"/>
              <a:t>处写入字型数据</a:t>
            </a:r>
            <a:r>
              <a:rPr lang="en-US" altLang="zh-CN" sz="2400" dirty="0"/>
              <a:t>2266H</a:t>
            </a:r>
            <a:r>
              <a:rPr lang="zh-CN" altLang="en-US" sz="2400" dirty="0"/>
              <a:t>。</a:t>
            </a:r>
          </a:p>
          <a:p>
            <a:pPr eaLnBrk="1" hangingPunct="1">
              <a:lnSpc>
                <a:spcPct val="150000"/>
              </a:lnSpc>
              <a:buFont typeface="Wingdings" pitchFamily="2" charset="2"/>
              <a:buNone/>
            </a:pPr>
            <a:r>
              <a:rPr lang="zh-CN" altLang="en-US" sz="2400" dirty="0"/>
              <a:t>        </a:t>
            </a:r>
            <a:r>
              <a:rPr lang="en-US" altLang="zh-CN" sz="2400" dirty="0"/>
              <a:t>__________</a:t>
            </a:r>
          </a:p>
          <a:p>
            <a:pPr eaLnBrk="1" hangingPunct="1">
              <a:lnSpc>
                <a:spcPct val="150000"/>
              </a:lnSpc>
              <a:buFont typeface="Wingdings" pitchFamily="2" charset="2"/>
              <a:buNone/>
            </a:pPr>
            <a:r>
              <a:rPr lang="en-US" altLang="zh-CN" sz="2400" dirty="0"/>
              <a:t>        __________</a:t>
            </a:r>
          </a:p>
          <a:p>
            <a:pPr eaLnBrk="1" hangingPunct="1">
              <a:lnSpc>
                <a:spcPct val="150000"/>
              </a:lnSpc>
              <a:buFont typeface="Wingdings" pitchFamily="2" charset="2"/>
              <a:buNone/>
            </a:pPr>
            <a:r>
              <a:rPr lang="en-US" altLang="zh-CN" sz="2400" dirty="0"/>
              <a:t>        __________</a:t>
            </a:r>
          </a:p>
          <a:p>
            <a:pPr eaLnBrk="1" hangingPunct="1">
              <a:lnSpc>
                <a:spcPct val="150000"/>
              </a:lnSpc>
              <a:buFont typeface="Wingdings" pitchFamily="2" charset="2"/>
              <a:buNone/>
            </a:pPr>
            <a:r>
              <a:rPr lang="en-US" altLang="zh-CN" sz="2400" dirty="0"/>
              <a:t>        mov ax,2266H</a:t>
            </a:r>
          </a:p>
          <a:p>
            <a:pPr eaLnBrk="1" hangingPunct="1">
              <a:lnSpc>
                <a:spcPct val="150000"/>
              </a:lnSpc>
              <a:buFont typeface="Wingdings" pitchFamily="2" charset="2"/>
              <a:buNone/>
            </a:pPr>
            <a:r>
              <a:rPr lang="en-US" altLang="zh-CN" sz="2400" dirty="0"/>
              <a:t>        push ax</a:t>
            </a:r>
          </a:p>
        </p:txBody>
      </p:sp>
      <p:sp>
        <p:nvSpPr>
          <p:cNvPr id="4" name="Rectangle 3"/>
          <p:cNvSpPr txBox="1">
            <a:spLocks noChangeArrowheads="1"/>
          </p:cNvSpPr>
          <p:nvPr/>
        </p:nvSpPr>
        <p:spPr>
          <a:xfrm>
            <a:off x="4355976" y="2996952"/>
            <a:ext cx="4042792" cy="1477892"/>
          </a:xfrm>
          <a:prstGeom prst="rect">
            <a:avLst/>
          </a:prstGeom>
          <a:solidFill>
            <a:schemeClr val="accent1">
              <a:lumMod val="60000"/>
              <a:lumOff val="40000"/>
            </a:schemeClr>
          </a:solidFill>
          <a:ln>
            <a:solidFill>
              <a:srgbClr val="0070C0"/>
            </a:solidFill>
          </a:ln>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buFont typeface="Wingdings" pitchFamily="2" charset="2"/>
              <a:buNone/>
            </a:pPr>
            <a:r>
              <a:rPr lang="zh-CN" altLang="en-US" dirty="0"/>
              <a:t>	  </a:t>
            </a:r>
            <a:r>
              <a:rPr lang="en-US" altLang="zh-CN" dirty="0"/>
              <a:t>mov ax,1000H</a:t>
            </a:r>
          </a:p>
          <a:p>
            <a:pPr>
              <a:buFont typeface="Wingdings" pitchFamily="2" charset="2"/>
              <a:buNone/>
            </a:pPr>
            <a:r>
              <a:rPr lang="en-US" altLang="zh-CN" dirty="0"/>
              <a:t>     mov </a:t>
            </a:r>
            <a:r>
              <a:rPr lang="en-US" altLang="zh-CN" dirty="0" err="1"/>
              <a:t>ss,ax</a:t>
            </a:r>
            <a:endParaRPr lang="en-US" altLang="zh-CN" dirty="0"/>
          </a:p>
          <a:p>
            <a:pPr>
              <a:buFont typeface="Wingdings" pitchFamily="2" charset="2"/>
              <a:buNone/>
            </a:pPr>
            <a:r>
              <a:rPr lang="en-US" altLang="zh-CN" dirty="0"/>
              <a:t>     mov sp,2</a:t>
            </a:r>
          </a:p>
        </p:txBody>
      </p:sp>
    </p:spTree>
    <p:extLst>
      <p:ext uri="{BB962C8B-B14F-4D97-AF65-F5344CB8AC3E}">
        <p14:creationId xmlns:p14="http://schemas.microsoft.com/office/powerpoint/2010/main" val="291421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1" name="Rectangle 3"/>
          <p:cNvSpPr>
            <a:spLocks noGrp="1" noChangeArrowheads="1"/>
          </p:cNvSpPr>
          <p:nvPr>
            <p:ph type="body" idx="1"/>
          </p:nvPr>
        </p:nvSpPr>
        <p:spPr>
          <a:xfrm>
            <a:off x="179512" y="1052736"/>
            <a:ext cx="8820472" cy="4176464"/>
          </a:xfrm>
        </p:spPr>
        <p:txBody>
          <a:bodyPr>
            <a:normAutofit fontScale="92500" lnSpcReduction="20000"/>
          </a:bodyPr>
          <a:lstStyle/>
          <a:p>
            <a:pPr marL="393192" lvl="1" indent="0" eaLnBrk="1" hangingPunct="1">
              <a:lnSpc>
                <a:spcPct val="150000"/>
              </a:lnSpc>
              <a:buNone/>
            </a:pPr>
            <a:r>
              <a:rPr lang="zh-CN" altLang="en-US" sz="3500" dirty="0"/>
              <a:t>小结：</a:t>
            </a:r>
            <a:endParaRPr lang="en-US" altLang="zh-CN" sz="3500" dirty="0"/>
          </a:p>
          <a:p>
            <a:pPr lvl="1">
              <a:lnSpc>
                <a:spcPct val="150000"/>
              </a:lnSpc>
            </a:pPr>
            <a:r>
              <a:rPr lang="en-US" altLang="zh-CN" sz="2800" dirty="0"/>
              <a:t>push</a:t>
            </a:r>
            <a:r>
              <a:rPr lang="zh-CN" altLang="en-US" sz="2800" dirty="0"/>
              <a:t>、</a:t>
            </a:r>
            <a:r>
              <a:rPr lang="en-US" altLang="zh-CN" sz="2800" dirty="0"/>
              <a:t>pop </a:t>
            </a:r>
            <a:r>
              <a:rPr lang="zh-CN" altLang="en-US" sz="2800" dirty="0"/>
              <a:t>实质上是一种内存传送指令，可以在寄存器和内存之间传送数据</a:t>
            </a:r>
            <a:endParaRPr lang="en-US" altLang="zh-CN" sz="2800" dirty="0"/>
          </a:p>
          <a:p>
            <a:pPr lvl="1">
              <a:lnSpc>
                <a:spcPct val="150000"/>
              </a:lnSpc>
            </a:pPr>
            <a:r>
              <a:rPr lang="zh-CN" altLang="en-US" sz="2800" dirty="0"/>
              <a:t>不过，</a:t>
            </a:r>
            <a:r>
              <a:rPr lang="en-US" altLang="zh-CN" sz="2800" dirty="0"/>
              <a:t>push</a:t>
            </a:r>
            <a:r>
              <a:rPr lang="zh-CN" altLang="en-US" sz="2800" dirty="0"/>
              <a:t>和</a:t>
            </a:r>
            <a:r>
              <a:rPr lang="en-US" altLang="zh-CN" sz="2800" dirty="0"/>
              <a:t>pop</a:t>
            </a:r>
            <a:r>
              <a:rPr lang="zh-CN" altLang="en-US" sz="2800" dirty="0"/>
              <a:t>指令访问的内存单元的地址是由</a:t>
            </a:r>
            <a:r>
              <a:rPr lang="en-US" altLang="zh-CN" sz="2800" dirty="0"/>
              <a:t>SS:SP</a:t>
            </a:r>
            <a:r>
              <a:rPr lang="zh-CN" altLang="en-US" sz="2800" dirty="0"/>
              <a:t>指出的。</a:t>
            </a:r>
          </a:p>
          <a:p>
            <a:pPr lvl="1">
              <a:lnSpc>
                <a:spcPct val="150000"/>
              </a:lnSpc>
            </a:pPr>
            <a:r>
              <a:rPr lang="zh-CN" altLang="en-US" sz="2800" dirty="0"/>
              <a:t>同时，</a:t>
            </a:r>
            <a:r>
              <a:rPr lang="en-US" altLang="zh-CN" sz="2800" dirty="0"/>
              <a:t>push</a:t>
            </a:r>
            <a:r>
              <a:rPr lang="zh-CN" altLang="en-US" sz="2800" dirty="0"/>
              <a:t>和</a:t>
            </a:r>
            <a:r>
              <a:rPr lang="en-US" altLang="zh-CN" sz="2800" dirty="0"/>
              <a:t>pop</a:t>
            </a:r>
            <a:r>
              <a:rPr lang="zh-CN" altLang="en-US" sz="2800" dirty="0"/>
              <a:t>指令还要改变 </a:t>
            </a:r>
            <a:r>
              <a:rPr lang="en-US" altLang="zh-CN" sz="2800" dirty="0"/>
              <a:t>SP </a:t>
            </a:r>
            <a:r>
              <a:rPr lang="zh-CN" altLang="en-US" sz="2800" dirty="0"/>
              <a:t>，栈顶</a:t>
            </a:r>
            <a:r>
              <a:rPr lang="en-US" altLang="zh-CN" sz="2800" dirty="0" err="1"/>
              <a:t>sp</a:t>
            </a:r>
            <a:r>
              <a:rPr lang="zh-CN" altLang="en-US" sz="2800" dirty="0"/>
              <a:t>的变化范围为：</a:t>
            </a:r>
            <a:r>
              <a:rPr lang="en-US" altLang="zh-CN" sz="2800" dirty="0"/>
              <a:t>0~FFFFH</a:t>
            </a:r>
            <a:r>
              <a:rPr lang="zh-CN" altLang="en-US" sz="2800" dirty="0"/>
              <a:t>。</a:t>
            </a:r>
          </a:p>
          <a:p>
            <a:pPr lvl="1" eaLnBrk="1" hangingPunct="1">
              <a:lnSpc>
                <a:spcPct val="150000"/>
              </a:lnSpc>
            </a:pPr>
            <a:endParaRPr lang="zh-CN" altLang="en-US" sz="2800" dirty="0"/>
          </a:p>
        </p:txBody>
      </p:sp>
    </p:spTree>
    <p:extLst>
      <p:ext uri="{BB962C8B-B14F-4D97-AF65-F5344CB8AC3E}">
        <p14:creationId xmlns:p14="http://schemas.microsoft.com/office/powerpoint/2010/main" val="1843217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Effect transition="in" filter="checkerboard(across)">
                                      <p:cBhvr>
                                        <p:cTn id="7" dur="500"/>
                                        <p:tgtEl>
                                          <p:spTgt spid="329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29731">
                                            <p:txEl>
                                              <p:pRg st="1" end="1"/>
                                            </p:txEl>
                                          </p:spTgt>
                                        </p:tgtEl>
                                        <p:attrNameLst>
                                          <p:attrName>style.visibility</p:attrName>
                                        </p:attrNameLst>
                                      </p:cBhvr>
                                      <p:to>
                                        <p:strVal val="visible"/>
                                      </p:to>
                                    </p:set>
                                    <p:animEffect transition="in" filter="checkerboard(across)">
                                      <p:cBhvr>
                                        <p:cTn id="12" dur="500"/>
                                        <p:tgtEl>
                                          <p:spTgt spid="329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29731">
                                            <p:txEl>
                                              <p:pRg st="2" end="2"/>
                                            </p:txEl>
                                          </p:spTgt>
                                        </p:tgtEl>
                                        <p:attrNameLst>
                                          <p:attrName>style.visibility</p:attrName>
                                        </p:attrNameLst>
                                      </p:cBhvr>
                                      <p:to>
                                        <p:strVal val="visible"/>
                                      </p:to>
                                    </p:set>
                                    <p:animEffect transition="in" filter="checkerboard(across)">
                                      <p:cBhvr>
                                        <p:cTn id="17" dur="500"/>
                                        <p:tgtEl>
                                          <p:spTgt spid="3297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29731">
                                            <p:txEl>
                                              <p:pRg st="3" end="3"/>
                                            </p:txEl>
                                          </p:spTgt>
                                        </p:tgtEl>
                                        <p:attrNameLst>
                                          <p:attrName>style.visibility</p:attrName>
                                        </p:attrNameLst>
                                      </p:cBhvr>
                                      <p:to>
                                        <p:strVal val="visible"/>
                                      </p:to>
                                    </p:set>
                                    <p:animEffect transition="in" filter="checkerboard(across)">
                                      <p:cBhvr>
                                        <p:cTn id="22" dur="500"/>
                                        <p:tgtEl>
                                          <p:spTgt spid="3297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457200" y="274638"/>
            <a:ext cx="5338936" cy="1143000"/>
          </a:xfrm>
        </p:spPr>
        <p:txBody>
          <a:bodyPr/>
          <a:lstStyle/>
          <a:p>
            <a:pPr eaLnBrk="1" hangingPunct="1"/>
            <a:r>
              <a:rPr lang="zh-CN" altLang="en-US" b="0" dirty="0">
                <a:effectLst/>
              </a:rPr>
              <a:t>段的综述</a:t>
            </a:r>
          </a:p>
        </p:txBody>
      </p:sp>
      <p:sp>
        <p:nvSpPr>
          <p:cNvPr id="347139" name="Rectangle 3"/>
          <p:cNvSpPr>
            <a:spLocks noGrp="1" noChangeArrowheads="1"/>
          </p:cNvSpPr>
          <p:nvPr>
            <p:ph type="body" idx="1"/>
          </p:nvPr>
        </p:nvSpPr>
        <p:spPr>
          <a:xfrm>
            <a:off x="899592" y="1484784"/>
            <a:ext cx="7275512" cy="4114800"/>
          </a:xfrm>
        </p:spPr>
        <p:txBody>
          <a:bodyPr/>
          <a:lstStyle/>
          <a:p>
            <a:pPr eaLnBrk="1" hangingPunct="1">
              <a:lnSpc>
                <a:spcPct val="150000"/>
              </a:lnSpc>
            </a:pPr>
            <a:r>
              <a:rPr lang="zh-CN" altLang="en-US" sz="2800" dirty="0"/>
              <a:t>我们可以用一个段存放数据，将它定义为</a:t>
            </a:r>
            <a:r>
              <a:rPr lang="zh-CN" altLang="en-US" sz="2800" dirty="0">
                <a:latin typeface="Arial" charset="0"/>
              </a:rPr>
              <a:t>“</a:t>
            </a:r>
            <a:r>
              <a:rPr lang="zh-CN" altLang="en-US" sz="2800" dirty="0"/>
              <a:t>数据段</a:t>
            </a:r>
            <a:r>
              <a:rPr lang="zh-CN" altLang="en-US" sz="2800" dirty="0">
                <a:latin typeface="Arial" charset="0"/>
              </a:rPr>
              <a:t>”</a:t>
            </a:r>
            <a:r>
              <a:rPr lang="zh-CN" altLang="en-US" sz="2800" dirty="0"/>
              <a:t>；</a:t>
            </a:r>
          </a:p>
          <a:p>
            <a:pPr eaLnBrk="1" hangingPunct="1">
              <a:lnSpc>
                <a:spcPct val="150000"/>
              </a:lnSpc>
            </a:pPr>
            <a:r>
              <a:rPr lang="zh-CN" altLang="en-US" sz="2800" dirty="0"/>
              <a:t>我们可以用一个段存放代码，将它定义为</a:t>
            </a:r>
            <a:r>
              <a:rPr lang="zh-CN" altLang="en-US" sz="2800" dirty="0">
                <a:latin typeface="Arial" charset="0"/>
              </a:rPr>
              <a:t>“</a:t>
            </a:r>
            <a:r>
              <a:rPr lang="zh-CN" altLang="en-US" sz="2800" dirty="0"/>
              <a:t>代码段</a:t>
            </a:r>
            <a:r>
              <a:rPr lang="zh-CN" altLang="en-US" sz="2800" dirty="0">
                <a:latin typeface="Arial" charset="0"/>
              </a:rPr>
              <a:t>”</a:t>
            </a:r>
            <a:r>
              <a:rPr lang="zh-CN" altLang="en-US" sz="2800" dirty="0"/>
              <a:t>；</a:t>
            </a:r>
          </a:p>
          <a:p>
            <a:pPr eaLnBrk="1" hangingPunct="1">
              <a:lnSpc>
                <a:spcPct val="150000"/>
              </a:lnSpc>
            </a:pPr>
            <a:r>
              <a:rPr lang="zh-CN" altLang="en-US" sz="2800" dirty="0"/>
              <a:t>我们可以用一个段当作栈，将它定义为</a:t>
            </a:r>
            <a:r>
              <a:rPr lang="zh-CN" altLang="en-US" sz="2800" dirty="0">
                <a:latin typeface="Arial" charset="0"/>
              </a:rPr>
              <a:t>“</a:t>
            </a:r>
            <a:r>
              <a:rPr lang="zh-CN" altLang="en-US" sz="2800" dirty="0"/>
              <a:t>栈段</a:t>
            </a:r>
            <a:r>
              <a:rPr lang="zh-CN" altLang="en-US" sz="2800" dirty="0">
                <a:latin typeface="Arial" charset="0"/>
              </a:rPr>
              <a:t>”</a:t>
            </a:r>
            <a:r>
              <a:rPr lang="zh-CN" altLang="en-US" sz="2800" dirty="0"/>
              <a:t>；</a:t>
            </a:r>
          </a:p>
        </p:txBody>
      </p:sp>
    </p:spTree>
    <p:extLst>
      <p:ext uri="{BB962C8B-B14F-4D97-AF65-F5344CB8AC3E}">
        <p14:creationId xmlns:p14="http://schemas.microsoft.com/office/powerpoint/2010/main" val="2709352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Effect transition="in" filter="checkerboard(across)">
                                      <p:cBhvr>
                                        <p:cTn id="7" dur="500"/>
                                        <p:tgtEl>
                                          <p:spTgt spid="347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47139">
                                            <p:txEl>
                                              <p:pRg st="1" end="1"/>
                                            </p:txEl>
                                          </p:spTgt>
                                        </p:tgtEl>
                                        <p:attrNameLst>
                                          <p:attrName>style.visibility</p:attrName>
                                        </p:attrNameLst>
                                      </p:cBhvr>
                                      <p:to>
                                        <p:strVal val="visible"/>
                                      </p:to>
                                    </p:set>
                                    <p:animEffect transition="in" filter="checkerboard(across)">
                                      <p:cBhvr>
                                        <p:cTn id="12" dur="500"/>
                                        <p:tgtEl>
                                          <p:spTgt spid="347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47139">
                                            <p:txEl>
                                              <p:pRg st="2" end="2"/>
                                            </p:txEl>
                                          </p:spTgt>
                                        </p:tgtEl>
                                        <p:attrNameLst>
                                          <p:attrName>style.visibility</p:attrName>
                                        </p:attrNameLst>
                                      </p:cBhvr>
                                      <p:to>
                                        <p:strVal val="visible"/>
                                      </p:to>
                                    </p:set>
                                    <p:animEffect transition="in" filter="checkerboard(across)">
                                      <p:cBhvr>
                                        <p:cTn id="17" dur="500"/>
                                        <p:tgtEl>
                                          <p:spTgt spid="3471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5" name="Rectangle 1027"/>
          <p:cNvSpPr>
            <a:spLocks noGrp="1" noChangeArrowheads="1"/>
          </p:cNvSpPr>
          <p:nvPr>
            <p:ph idx="1"/>
          </p:nvPr>
        </p:nvSpPr>
        <p:spPr>
          <a:xfrm>
            <a:off x="323528" y="1124744"/>
            <a:ext cx="8496944" cy="792088"/>
          </a:xfrm>
        </p:spPr>
        <p:txBody>
          <a:bodyPr>
            <a:normAutofit/>
          </a:bodyPr>
          <a:lstStyle/>
          <a:p>
            <a:pPr marL="109728" indent="0">
              <a:buNone/>
            </a:pPr>
            <a:r>
              <a:rPr lang="zh-CN" altLang="en-US" sz="2800" dirty="0">
                <a:latin typeface="黑体" pitchFamily="49" charset="-122"/>
                <a:ea typeface="黑体" pitchFamily="49" charset="-122"/>
              </a:rPr>
              <a:t>先比较上例各个程序占用的字节数，见下表。</a:t>
            </a:r>
          </a:p>
        </p:txBody>
      </p:sp>
      <p:graphicFrame>
        <p:nvGraphicFramePr>
          <p:cNvPr id="878619" name="Group 1051"/>
          <p:cNvGraphicFramePr>
            <a:graphicFrameLocks noGrp="1"/>
          </p:cNvGraphicFramePr>
          <p:nvPr>
            <p:extLst>
              <p:ext uri="{D42A27DB-BD31-4B8C-83A1-F6EECF244321}">
                <p14:modId xmlns:p14="http://schemas.microsoft.com/office/powerpoint/2010/main" val="2479395489"/>
              </p:ext>
            </p:extLst>
          </p:nvPr>
        </p:nvGraphicFramePr>
        <p:xfrm>
          <a:off x="323528" y="2348880"/>
          <a:ext cx="8172450" cy="2869184"/>
        </p:xfrm>
        <a:graphic>
          <a:graphicData uri="http://schemas.openxmlformats.org/drawingml/2006/table">
            <a:tbl>
              <a:tblPr>
                <a:tableStyleId>{3C2FFA5D-87B4-456A-9821-1D502468CF0F}</a:tableStyleId>
              </a:tblPr>
              <a:tblGrid>
                <a:gridCol w="3124200">
                  <a:extLst>
                    <a:ext uri="{9D8B030D-6E8A-4147-A177-3AD203B41FA5}">
                      <a16:colId xmlns:a16="http://schemas.microsoft.com/office/drawing/2014/main" val="20000"/>
                    </a:ext>
                  </a:extLst>
                </a:gridCol>
                <a:gridCol w="2887663">
                  <a:extLst>
                    <a:ext uri="{9D8B030D-6E8A-4147-A177-3AD203B41FA5}">
                      <a16:colId xmlns:a16="http://schemas.microsoft.com/office/drawing/2014/main" val="20001"/>
                    </a:ext>
                  </a:extLst>
                </a:gridCol>
                <a:gridCol w="2160587">
                  <a:extLst>
                    <a:ext uri="{9D8B030D-6E8A-4147-A177-3AD203B41FA5}">
                      <a16:colId xmlns:a16="http://schemas.microsoft.com/office/drawing/2014/main" val="20002"/>
                    </a:ext>
                  </a:extLst>
                </a:gridCol>
              </a:tblGrid>
              <a:tr h="482600">
                <a:tc>
                  <a:txBody>
                    <a:bodyPr/>
                    <a:lstStyle/>
                    <a:p>
                      <a:pPr marL="0" marR="0" lvl="0" indent="0" algn="ctr" defTabSz="914400" rtl="0" eaLnBrk="0" fontAlgn="base" latinLnBrk="0" hangingPunct="0">
                        <a:lnSpc>
                          <a:spcPct val="90000"/>
                        </a:lnSpc>
                        <a:spcBef>
                          <a:spcPct val="30000"/>
                        </a:spcBef>
                        <a:spcAft>
                          <a:spcPct val="0"/>
                        </a:spcAft>
                        <a:buClr>
                          <a:schemeClr val="tx2"/>
                        </a:buClr>
                        <a:buSzPct val="50000"/>
                        <a:buFont typeface="Wingdings" pitchFamily="2" charset="2"/>
                        <a:buNone/>
                        <a:tabLst/>
                      </a:pPr>
                      <a:r>
                        <a:rPr kumimoji="0" lang="zh-CN" altLang="en-US" sz="2200" u="none" strike="noStrike" cap="none" normalizeH="0" baseline="0" dirty="0">
                          <a:ln>
                            <a:noFill/>
                          </a:ln>
                          <a:effectLst/>
                        </a:rPr>
                        <a:t>程序设计语言 </a:t>
                      </a:r>
                      <a:endParaRPr kumimoji="0" lang="zh-CN" altLang="en-US" sz="22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solidFill>
                      <a:schemeClr val="bg2"/>
                    </a:solidFill>
                  </a:tcPr>
                </a:tc>
                <a:tc gridSpan="2">
                  <a:txBody>
                    <a:bodyPr/>
                    <a:lstStyle/>
                    <a:p>
                      <a:pPr marL="0" marR="0" lvl="0" indent="0" algn="ctr" defTabSz="914400" rtl="0" eaLnBrk="0" fontAlgn="base" latinLnBrk="0" hangingPunct="0">
                        <a:lnSpc>
                          <a:spcPct val="90000"/>
                        </a:lnSpc>
                        <a:spcBef>
                          <a:spcPct val="30000"/>
                        </a:spcBef>
                        <a:spcAft>
                          <a:spcPct val="0"/>
                        </a:spcAft>
                        <a:buClr>
                          <a:schemeClr val="tx2"/>
                        </a:buClr>
                        <a:buSzPct val="50000"/>
                        <a:buFont typeface="Wingdings" pitchFamily="2" charset="2"/>
                        <a:buNone/>
                        <a:tabLst/>
                      </a:pPr>
                      <a:r>
                        <a:rPr kumimoji="0" lang="zh-CN" altLang="en-US" sz="2200" u="none" strike="noStrike" cap="none" normalizeH="0" baseline="0">
                          <a:ln>
                            <a:noFill/>
                          </a:ln>
                          <a:effectLst/>
                        </a:rPr>
                        <a:t>可执行程序占用字节数 </a:t>
                      </a:r>
                      <a:endParaRPr kumimoji="0" lang="zh-CN" altLang="en-US" sz="2200" b="1" i="0" u="none" strike="noStrike" cap="none" normalizeH="0" baseline="0">
                        <a:ln>
                          <a:noFill/>
                        </a:ln>
                        <a:solidFill>
                          <a:schemeClr val="bg1"/>
                        </a:solidFill>
                        <a:effectLst/>
                        <a:latin typeface="Times New Roman" pitchFamily="18" charset="0"/>
                        <a:ea typeface="宋体" pitchFamily="2" charset="-122"/>
                      </a:endParaRPr>
                    </a:p>
                  </a:txBody>
                  <a:tcPr horzOverflow="overflow">
                    <a:solidFill>
                      <a:schemeClr val="bg2"/>
                    </a:solidFill>
                  </a:tcPr>
                </a:tc>
                <a:tc hMerge="1">
                  <a:txBody>
                    <a:bodyPr/>
                    <a:lstStyle/>
                    <a:p>
                      <a:endParaRPr lang="zh-CN" altLang="en-US"/>
                    </a:p>
                  </a:txBody>
                  <a:tcPr/>
                </a:tc>
                <a:extLst>
                  <a:ext uri="{0D108BD9-81ED-4DB2-BD59-A6C34878D82A}">
                    <a16:rowId xmlns:a16="http://schemas.microsoft.com/office/drawing/2014/main" val="10000"/>
                  </a:ext>
                </a:extLst>
              </a:tr>
              <a:tr h="728663">
                <a:tc>
                  <a:txBody>
                    <a:bodyPr/>
                    <a:lstStyle/>
                    <a:p>
                      <a:pPr marL="0" marR="0" lvl="0" indent="0" algn="ctr" defTabSz="914400" rtl="0" eaLnBrk="0" fontAlgn="base" latinLnBrk="0" hangingPunct="0">
                        <a:lnSpc>
                          <a:spcPct val="90000"/>
                        </a:lnSpc>
                        <a:spcBef>
                          <a:spcPct val="30000"/>
                        </a:spcBef>
                        <a:spcAft>
                          <a:spcPct val="0"/>
                        </a:spcAft>
                        <a:buClr>
                          <a:schemeClr val="tx2"/>
                        </a:buClr>
                        <a:buSzPct val="50000"/>
                        <a:buFont typeface="Wingdings" pitchFamily="2" charset="2"/>
                        <a:buNone/>
                        <a:tabLst/>
                      </a:pPr>
                      <a:r>
                        <a:rPr kumimoji="0" lang="zh-CN" altLang="en-US" sz="2200" u="none" strike="noStrike" cap="none" normalizeH="0" baseline="0" dirty="0">
                          <a:ln>
                            <a:noFill/>
                          </a:ln>
                          <a:effectLst/>
                        </a:rPr>
                        <a:t>高级语言</a:t>
                      </a:r>
                    </a:p>
                    <a:p>
                      <a:pPr marL="0" marR="0" lvl="0" indent="0" algn="ctr" defTabSz="914400" rtl="0" eaLnBrk="0" fontAlgn="base" latinLnBrk="0" hangingPunct="0">
                        <a:lnSpc>
                          <a:spcPct val="90000"/>
                        </a:lnSpc>
                        <a:spcBef>
                          <a:spcPct val="30000"/>
                        </a:spcBef>
                        <a:spcAft>
                          <a:spcPct val="0"/>
                        </a:spcAft>
                        <a:buClr>
                          <a:schemeClr val="tx2"/>
                        </a:buClr>
                        <a:buSzPct val="50000"/>
                        <a:buFont typeface="Wingdings" pitchFamily="2" charset="2"/>
                        <a:buNone/>
                        <a:tabLst/>
                      </a:pPr>
                      <a:r>
                        <a:rPr kumimoji="0" lang="zh-CN" altLang="en-US" sz="2200" u="none" strike="noStrike" cap="none" normalizeH="0" baseline="0" dirty="0">
                          <a:ln>
                            <a:noFill/>
                          </a:ln>
                          <a:effectLst/>
                        </a:rPr>
                        <a:t>（</a:t>
                      </a:r>
                      <a:r>
                        <a:rPr kumimoji="0" lang="en-US" altLang="zh-CN" sz="2200" u="none" strike="noStrike" cap="none" normalizeH="0" baseline="0" dirty="0">
                          <a:ln>
                            <a:noFill/>
                          </a:ln>
                          <a:effectLst/>
                        </a:rPr>
                        <a:t>C） </a:t>
                      </a:r>
                      <a:endParaRPr kumimoji="0" lang="en-US" altLang="zh-CN" sz="22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solidFill>
                      <a:schemeClr val="bg2"/>
                    </a:solid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50000"/>
                        <a:buFont typeface="Wingdings" pitchFamily="2" charset="2"/>
                        <a:buNone/>
                        <a:tabLst/>
                      </a:pPr>
                      <a:r>
                        <a:rPr kumimoji="0" lang="en-US" altLang="zh-CN" sz="2200" u="none" strike="noStrike" cap="none" normalizeH="0" baseline="0" dirty="0">
                          <a:ln>
                            <a:noFill/>
                          </a:ln>
                          <a:effectLst/>
                        </a:rPr>
                        <a:t>CSUM.EXE </a:t>
                      </a:r>
                      <a:endParaRPr kumimoji="0" lang="en-US" altLang="zh-CN" sz="22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solidFill>
                      <a:schemeClr val="bg2"/>
                    </a:solid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50000"/>
                        <a:buFont typeface="Wingdings" pitchFamily="2" charset="2"/>
                        <a:buNone/>
                        <a:tabLst/>
                      </a:pPr>
                      <a:r>
                        <a:rPr kumimoji="0" lang="zh-CN" altLang="en-US" sz="2200" u="none" strike="noStrike" cap="none" normalizeH="0" baseline="0">
                          <a:ln>
                            <a:noFill/>
                          </a:ln>
                          <a:effectLst/>
                        </a:rPr>
                        <a:t>4330 </a:t>
                      </a:r>
                      <a:endParaRPr kumimoji="0" lang="zh-CN" altLang="en-US" sz="2200" b="1" i="0" u="none" strike="noStrike" cap="none" normalizeH="0" baseline="0">
                        <a:ln>
                          <a:noFill/>
                        </a:ln>
                        <a:solidFill>
                          <a:schemeClr val="bg1"/>
                        </a:solidFill>
                        <a:effectLst/>
                        <a:latin typeface="Times New Roman" pitchFamily="18" charset="0"/>
                        <a:ea typeface="宋体" pitchFamily="2" charset="-122"/>
                      </a:endParaRPr>
                    </a:p>
                  </a:txBody>
                  <a:tcPr horzOverflow="overflow">
                    <a:solidFill>
                      <a:schemeClr val="bg2"/>
                    </a:solidFill>
                  </a:tcPr>
                </a:tc>
                <a:extLst>
                  <a:ext uri="{0D108BD9-81ED-4DB2-BD59-A6C34878D82A}">
                    <a16:rowId xmlns:a16="http://schemas.microsoft.com/office/drawing/2014/main" val="10001"/>
                  </a:ext>
                </a:extLst>
              </a:tr>
              <a:tr h="727075">
                <a:tc>
                  <a:txBody>
                    <a:bodyPr/>
                    <a:lstStyle/>
                    <a:p>
                      <a:pPr marL="0" marR="0" lvl="0" indent="0" algn="ctr" defTabSz="914400" rtl="0" eaLnBrk="0" fontAlgn="base" latinLnBrk="0" hangingPunct="0">
                        <a:lnSpc>
                          <a:spcPct val="90000"/>
                        </a:lnSpc>
                        <a:spcBef>
                          <a:spcPct val="30000"/>
                        </a:spcBef>
                        <a:spcAft>
                          <a:spcPct val="0"/>
                        </a:spcAft>
                        <a:buClr>
                          <a:schemeClr val="tx2"/>
                        </a:buClr>
                        <a:buSzPct val="50000"/>
                        <a:buFont typeface="Wingdings" pitchFamily="2" charset="2"/>
                        <a:buNone/>
                        <a:tabLst/>
                      </a:pPr>
                      <a:r>
                        <a:rPr kumimoji="0" lang="zh-CN" altLang="en-US" sz="2200" u="none" strike="noStrike" cap="none" normalizeH="0" baseline="0" dirty="0">
                          <a:ln>
                            <a:noFill/>
                          </a:ln>
                          <a:effectLst/>
                        </a:rPr>
                        <a:t>汇编语言</a:t>
                      </a:r>
                    </a:p>
                    <a:p>
                      <a:pPr marL="0" marR="0" lvl="0" indent="0" algn="ctr" defTabSz="914400" rtl="0" eaLnBrk="0" fontAlgn="base" latinLnBrk="0" hangingPunct="0">
                        <a:lnSpc>
                          <a:spcPct val="90000"/>
                        </a:lnSpc>
                        <a:spcBef>
                          <a:spcPct val="30000"/>
                        </a:spcBef>
                        <a:spcAft>
                          <a:spcPct val="0"/>
                        </a:spcAft>
                        <a:buClr>
                          <a:schemeClr val="tx2"/>
                        </a:buClr>
                        <a:buSzPct val="50000"/>
                        <a:buFont typeface="Wingdings" pitchFamily="2" charset="2"/>
                        <a:buNone/>
                        <a:tabLst/>
                      </a:pPr>
                      <a:r>
                        <a:rPr kumimoji="0" lang="zh-CN" altLang="en-US" sz="2200" u="none" strike="noStrike" cap="none" normalizeH="0" baseline="0" dirty="0">
                          <a:ln>
                            <a:noFill/>
                          </a:ln>
                          <a:effectLst/>
                        </a:rPr>
                        <a:t>（</a:t>
                      </a:r>
                      <a:r>
                        <a:rPr kumimoji="0" lang="en-US" altLang="zh-CN" sz="2200" u="none" strike="noStrike" cap="none" normalizeH="0" baseline="0" dirty="0">
                          <a:ln>
                            <a:noFill/>
                          </a:ln>
                          <a:effectLst/>
                        </a:rPr>
                        <a:t>MASM） </a:t>
                      </a:r>
                      <a:endParaRPr kumimoji="0" lang="en-US" altLang="zh-CN" sz="22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solidFill>
                      <a:schemeClr val="bg2"/>
                    </a:solid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50000"/>
                        <a:buFont typeface="Wingdings" pitchFamily="2" charset="2"/>
                        <a:buNone/>
                        <a:tabLst/>
                      </a:pPr>
                      <a:r>
                        <a:rPr kumimoji="0" lang="en-US" altLang="zh-CN" sz="2200" u="none" strike="noStrike" cap="none" normalizeH="0" baseline="0" dirty="0">
                          <a:ln>
                            <a:noFill/>
                          </a:ln>
                          <a:effectLst/>
                        </a:rPr>
                        <a:t>ASMSUM.COM </a:t>
                      </a:r>
                      <a:endParaRPr kumimoji="0" lang="en-US" altLang="zh-CN" sz="22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solidFill>
                      <a:schemeClr val="bg2"/>
                    </a:solid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50000"/>
                        <a:buFont typeface="Wingdings" pitchFamily="2" charset="2"/>
                        <a:buNone/>
                        <a:tabLst/>
                      </a:pPr>
                      <a:r>
                        <a:rPr kumimoji="0" lang="zh-CN" altLang="en-US" sz="2200" u="none" strike="noStrike" cap="none" normalizeH="0" baseline="0">
                          <a:ln>
                            <a:noFill/>
                          </a:ln>
                          <a:effectLst/>
                        </a:rPr>
                        <a:t>21 </a:t>
                      </a:r>
                      <a:endParaRPr kumimoji="0" lang="zh-CN" altLang="en-US" sz="2200" b="1" i="0" u="none" strike="noStrike" cap="none" normalizeH="0" baseline="0">
                        <a:ln>
                          <a:noFill/>
                        </a:ln>
                        <a:solidFill>
                          <a:schemeClr val="bg1"/>
                        </a:solidFill>
                        <a:effectLst/>
                        <a:latin typeface="Times New Roman" pitchFamily="18" charset="0"/>
                        <a:ea typeface="宋体" pitchFamily="2" charset="-122"/>
                      </a:endParaRPr>
                    </a:p>
                  </a:txBody>
                  <a:tcPr horzOverflow="overflow">
                    <a:solidFill>
                      <a:schemeClr val="bg2"/>
                    </a:solidFill>
                  </a:tcPr>
                </a:tc>
                <a:extLst>
                  <a:ext uri="{0D108BD9-81ED-4DB2-BD59-A6C34878D82A}">
                    <a16:rowId xmlns:a16="http://schemas.microsoft.com/office/drawing/2014/main" val="10002"/>
                  </a:ext>
                </a:extLst>
              </a:tr>
              <a:tr h="728663">
                <a:tc>
                  <a:txBody>
                    <a:bodyPr/>
                    <a:lstStyle/>
                    <a:p>
                      <a:pPr marL="0" marR="0" lvl="0" indent="0" algn="ctr" defTabSz="914400" rtl="0" eaLnBrk="0" fontAlgn="base" latinLnBrk="0" hangingPunct="0">
                        <a:lnSpc>
                          <a:spcPct val="90000"/>
                        </a:lnSpc>
                        <a:spcBef>
                          <a:spcPct val="30000"/>
                        </a:spcBef>
                        <a:spcAft>
                          <a:spcPct val="0"/>
                        </a:spcAft>
                        <a:buClr>
                          <a:schemeClr val="tx2"/>
                        </a:buClr>
                        <a:buSzPct val="50000"/>
                        <a:buFont typeface="Wingdings" pitchFamily="2" charset="2"/>
                        <a:buNone/>
                        <a:tabLst/>
                      </a:pPr>
                      <a:r>
                        <a:rPr kumimoji="0" lang="zh-CN" altLang="en-US" sz="2200" u="none" strike="noStrike" cap="none" normalizeH="0" baseline="0" dirty="0">
                          <a:ln>
                            <a:noFill/>
                          </a:ln>
                          <a:effectLst/>
                        </a:rPr>
                        <a:t>机器语言</a:t>
                      </a:r>
                    </a:p>
                    <a:p>
                      <a:pPr marL="0" marR="0" lvl="0" indent="0" algn="ctr" defTabSz="914400" rtl="0" eaLnBrk="0" fontAlgn="base" latinLnBrk="0" hangingPunct="0">
                        <a:lnSpc>
                          <a:spcPct val="90000"/>
                        </a:lnSpc>
                        <a:spcBef>
                          <a:spcPct val="30000"/>
                        </a:spcBef>
                        <a:spcAft>
                          <a:spcPct val="0"/>
                        </a:spcAft>
                        <a:buClr>
                          <a:schemeClr val="tx2"/>
                        </a:buClr>
                        <a:buSzPct val="50000"/>
                        <a:buFont typeface="Wingdings" pitchFamily="2" charset="2"/>
                        <a:buNone/>
                        <a:tabLst/>
                      </a:pPr>
                      <a:r>
                        <a:rPr kumimoji="0" lang="zh-CN" altLang="en-US" sz="2200" u="none" strike="noStrike" cap="none" normalizeH="0" baseline="0" dirty="0">
                          <a:ln>
                            <a:noFill/>
                          </a:ln>
                          <a:effectLst/>
                        </a:rPr>
                        <a:t>（</a:t>
                      </a:r>
                      <a:r>
                        <a:rPr kumimoji="0" lang="en-US" altLang="zh-CN" sz="2200" u="none" strike="noStrike" cap="none" normalizeH="0" baseline="0" dirty="0">
                          <a:ln>
                            <a:noFill/>
                          </a:ln>
                          <a:effectLst/>
                        </a:rPr>
                        <a:t>IBM PC） </a:t>
                      </a:r>
                      <a:endParaRPr kumimoji="0" lang="en-US" altLang="zh-CN" sz="22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solidFill>
                      <a:schemeClr val="bg2"/>
                    </a:solid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50000"/>
                        <a:buFont typeface="Wingdings" pitchFamily="2" charset="2"/>
                        <a:buNone/>
                        <a:tabLst/>
                      </a:pPr>
                      <a:r>
                        <a:rPr kumimoji="0" lang="en-US" altLang="zh-CN" sz="2200" u="none" strike="noStrike" cap="none" normalizeH="0" baseline="0" dirty="0">
                          <a:ln>
                            <a:noFill/>
                          </a:ln>
                          <a:effectLst/>
                        </a:rPr>
                        <a:t>MACHINE.COM </a:t>
                      </a:r>
                      <a:endParaRPr kumimoji="0" lang="en-US" altLang="zh-CN" sz="22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solidFill>
                      <a:schemeClr val="bg2"/>
                    </a:solid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50000"/>
                        <a:buFont typeface="Wingdings" pitchFamily="2" charset="2"/>
                        <a:buNone/>
                        <a:tabLst/>
                      </a:pPr>
                      <a:r>
                        <a:rPr kumimoji="0" lang="zh-CN" altLang="en-US" sz="2200" u="none" strike="noStrike" cap="none" normalizeH="0" baseline="0" dirty="0">
                          <a:ln>
                            <a:noFill/>
                          </a:ln>
                          <a:effectLst/>
                        </a:rPr>
                        <a:t>21 </a:t>
                      </a:r>
                      <a:endParaRPr kumimoji="0" lang="zh-CN" altLang="en-US" sz="22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solidFill>
                      <a:schemeClr val="bg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15917161"/>
      </p:ext>
    </p:extLst>
  </p:cSld>
  <p:clrMapOvr>
    <a:masterClrMapping/>
  </p:clrMapOvr>
  <p:transition>
    <p:random/>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r>
              <a:rPr lang="zh-CN" altLang="en-US" b="0" dirty="0">
                <a:effectLst/>
              </a:rPr>
              <a:t>段的综述（续）</a:t>
            </a:r>
          </a:p>
        </p:txBody>
      </p:sp>
      <p:sp>
        <p:nvSpPr>
          <p:cNvPr id="348163" name="Rectangle 3"/>
          <p:cNvSpPr>
            <a:spLocks noGrp="1" noChangeArrowheads="1"/>
          </p:cNvSpPr>
          <p:nvPr>
            <p:ph type="body" idx="1"/>
          </p:nvPr>
        </p:nvSpPr>
        <p:spPr>
          <a:xfrm>
            <a:off x="251520" y="1556792"/>
            <a:ext cx="8208912" cy="4114800"/>
          </a:xfrm>
        </p:spPr>
        <p:txBody>
          <a:bodyPr>
            <a:normAutofit/>
          </a:bodyPr>
          <a:lstStyle/>
          <a:p>
            <a:pPr eaLnBrk="1" hangingPunct="1">
              <a:lnSpc>
                <a:spcPct val="150000"/>
              </a:lnSpc>
            </a:pPr>
            <a:r>
              <a:rPr lang="zh-CN" altLang="en-US" sz="2800" dirty="0"/>
              <a:t>若要让</a:t>
            </a:r>
            <a:r>
              <a:rPr lang="en-US" altLang="zh-CN" sz="2800" dirty="0"/>
              <a:t>CPU</a:t>
            </a:r>
            <a:r>
              <a:rPr lang="zh-CN" altLang="en-US" sz="2800" dirty="0"/>
              <a:t>按照我们的安排来访问这些段，就要：</a:t>
            </a:r>
          </a:p>
          <a:p>
            <a:pPr lvl="1" eaLnBrk="1" hangingPunct="1">
              <a:lnSpc>
                <a:spcPct val="150000"/>
              </a:lnSpc>
            </a:pPr>
            <a:r>
              <a:rPr lang="zh-CN" altLang="en-US" sz="2800" dirty="0"/>
              <a:t>对于</a:t>
            </a:r>
            <a:r>
              <a:rPr lang="zh-CN" altLang="en-US" sz="2800" dirty="0">
                <a:solidFill>
                  <a:srgbClr val="0000FF"/>
                </a:solidFill>
              </a:rPr>
              <a:t>数据段</a:t>
            </a:r>
            <a:r>
              <a:rPr lang="zh-CN" altLang="en-US" sz="2800" dirty="0"/>
              <a:t>，将它的段地址放</a:t>
            </a:r>
            <a:r>
              <a:rPr lang="zh-CN" altLang="en-US" sz="2800" dirty="0">
                <a:solidFill>
                  <a:srgbClr val="0000FF"/>
                </a:solidFill>
              </a:rPr>
              <a:t>在 </a:t>
            </a:r>
            <a:r>
              <a:rPr lang="en-US" altLang="zh-CN" sz="2800" dirty="0">
                <a:solidFill>
                  <a:srgbClr val="0000FF"/>
                </a:solidFill>
              </a:rPr>
              <a:t>DS</a:t>
            </a:r>
            <a:r>
              <a:rPr lang="zh-CN" altLang="en-US" sz="2800" dirty="0"/>
              <a:t>中。</a:t>
            </a:r>
            <a:endParaRPr lang="en-US" altLang="zh-CN" sz="2800" dirty="0"/>
          </a:p>
          <a:p>
            <a:pPr lvl="1">
              <a:lnSpc>
                <a:spcPct val="150000"/>
              </a:lnSpc>
            </a:pPr>
            <a:r>
              <a:rPr lang="zh-CN" altLang="en-US" sz="2800" dirty="0"/>
              <a:t>对于</a:t>
            </a:r>
            <a:r>
              <a:rPr lang="zh-CN" altLang="en-US" sz="2800" dirty="0">
                <a:solidFill>
                  <a:srgbClr val="0000FF"/>
                </a:solidFill>
              </a:rPr>
              <a:t>代码段</a:t>
            </a:r>
            <a:r>
              <a:rPr lang="zh-CN" altLang="en-US" sz="2800" dirty="0"/>
              <a:t>，将它的段地址放在 </a:t>
            </a:r>
            <a:r>
              <a:rPr lang="en-US" altLang="zh-CN" sz="2800" dirty="0">
                <a:solidFill>
                  <a:srgbClr val="0000FF"/>
                </a:solidFill>
              </a:rPr>
              <a:t>CS</a:t>
            </a:r>
            <a:r>
              <a:rPr lang="zh-CN" altLang="en-US" sz="2800" dirty="0"/>
              <a:t>中，将段中第一条指令的偏移地址放在</a:t>
            </a:r>
            <a:r>
              <a:rPr lang="en-US" altLang="zh-CN" sz="2800" dirty="0">
                <a:solidFill>
                  <a:srgbClr val="0000FF"/>
                </a:solidFill>
              </a:rPr>
              <a:t>IP</a:t>
            </a:r>
            <a:r>
              <a:rPr lang="zh-CN" altLang="en-US" sz="2800" dirty="0"/>
              <a:t>中。</a:t>
            </a:r>
            <a:endParaRPr lang="en-US" altLang="zh-CN" sz="2800" dirty="0"/>
          </a:p>
          <a:p>
            <a:pPr lvl="1">
              <a:lnSpc>
                <a:spcPct val="150000"/>
              </a:lnSpc>
            </a:pPr>
            <a:r>
              <a:rPr lang="zh-CN" altLang="en-US" sz="2800" dirty="0"/>
              <a:t>对于</a:t>
            </a:r>
            <a:r>
              <a:rPr lang="zh-CN" altLang="en-US" sz="2800" dirty="0">
                <a:solidFill>
                  <a:srgbClr val="0000FF"/>
                </a:solidFill>
              </a:rPr>
              <a:t>栈段</a:t>
            </a:r>
            <a:r>
              <a:rPr lang="zh-CN" altLang="en-US" sz="2800" dirty="0"/>
              <a:t>，将它的段地址放在</a:t>
            </a:r>
            <a:r>
              <a:rPr lang="en-US" altLang="zh-CN" sz="2800" dirty="0">
                <a:solidFill>
                  <a:srgbClr val="0000FF"/>
                </a:solidFill>
              </a:rPr>
              <a:t>SS</a:t>
            </a:r>
            <a:r>
              <a:rPr lang="zh-CN" altLang="en-US" sz="2800" dirty="0"/>
              <a:t>中，将栈顶单元的偏移地置放在 </a:t>
            </a:r>
            <a:r>
              <a:rPr lang="en-US" altLang="zh-CN" sz="2800" dirty="0">
                <a:solidFill>
                  <a:srgbClr val="0000FF"/>
                </a:solidFill>
              </a:rPr>
              <a:t>SP</a:t>
            </a:r>
            <a:r>
              <a:rPr lang="en-US" altLang="zh-CN" sz="2800" dirty="0"/>
              <a:t> </a:t>
            </a:r>
            <a:r>
              <a:rPr lang="zh-CN" altLang="en-US" sz="2800" dirty="0"/>
              <a:t>中。</a:t>
            </a:r>
            <a:endParaRPr lang="en-US" altLang="zh-CN" sz="2800" dirty="0"/>
          </a:p>
          <a:p>
            <a:pPr lvl="1">
              <a:lnSpc>
                <a:spcPct val="150000"/>
              </a:lnSpc>
            </a:pPr>
            <a:endParaRPr lang="en-US" altLang="zh-CN" sz="2800" dirty="0"/>
          </a:p>
        </p:txBody>
      </p:sp>
    </p:spTree>
    <p:extLst>
      <p:ext uri="{BB962C8B-B14F-4D97-AF65-F5344CB8AC3E}">
        <p14:creationId xmlns:p14="http://schemas.microsoft.com/office/powerpoint/2010/main" val="2116888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48163">
                                            <p:txEl>
                                              <p:pRg st="1" end="1"/>
                                            </p:txEl>
                                          </p:spTgt>
                                        </p:tgtEl>
                                        <p:attrNameLst>
                                          <p:attrName>style.visibility</p:attrName>
                                        </p:attrNameLst>
                                      </p:cBhvr>
                                      <p:to>
                                        <p:strVal val="visible"/>
                                      </p:to>
                                    </p:set>
                                    <p:animEffect transition="in" filter="checkerboard(across)">
                                      <p:cBhvr>
                                        <p:cTn id="7" dur="500"/>
                                        <p:tgtEl>
                                          <p:spTgt spid="3481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48163">
                                            <p:txEl>
                                              <p:pRg st="2" end="2"/>
                                            </p:txEl>
                                          </p:spTgt>
                                        </p:tgtEl>
                                        <p:attrNameLst>
                                          <p:attrName>style.visibility</p:attrName>
                                        </p:attrNameLst>
                                      </p:cBhvr>
                                      <p:to>
                                        <p:strVal val="visible"/>
                                      </p:to>
                                    </p:set>
                                    <p:animEffect transition="in" filter="checkerboard(across)">
                                      <p:cBhvr>
                                        <p:cTn id="12" dur="500"/>
                                        <p:tgtEl>
                                          <p:spTgt spid="3481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48163">
                                            <p:txEl>
                                              <p:pRg st="3" end="3"/>
                                            </p:txEl>
                                          </p:spTgt>
                                        </p:tgtEl>
                                        <p:attrNameLst>
                                          <p:attrName>style.visibility</p:attrName>
                                        </p:attrNameLst>
                                      </p:cBhvr>
                                      <p:to>
                                        <p:strVal val="visible"/>
                                      </p:to>
                                    </p:set>
                                    <p:animEffect transition="in" filter="checkerboard(across)">
                                      <p:cBhvr>
                                        <p:cTn id="17" dur="500"/>
                                        <p:tgtEl>
                                          <p:spTgt spid="3481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eaLnBrk="1" hangingPunct="1"/>
            <a:r>
              <a:rPr lang="zh-CN" altLang="en-US"/>
              <a:t>特别提示</a:t>
            </a:r>
          </a:p>
        </p:txBody>
      </p:sp>
      <p:sp>
        <p:nvSpPr>
          <p:cNvPr id="231427" name="Rectangle 3"/>
          <p:cNvSpPr>
            <a:spLocks noGrp="1" noChangeArrowheads="1"/>
          </p:cNvSpPr>
          <p:nvPr>
            <p:ph type="body" idx="1"/>
          </p:nvPr>
        </p:nvSpPr>
        <p:spPr/>
        <p:txBody>
          <a:bodyPr/>
          <a:lstStyle/>
          <a:p>
            <a:pPr eaLnBrk="1" hangingPunct="1"/>
            <a:endParaRPr lang="en-US" altLang="zh-CN" dirty="0"/>
          </a:p>
          <a:p>
            <a:pPr eaLnBrk="1" hangingPunct="1"/>
            <a:r>
              <a:rPr lang="zh-CN" altLang="en-US" dirty="0"/>
              <a:t>检测点</a:t>
            </a:r>
            <a:r>
              <a:rPr lang="en-US" altLang="zh-CN" dirty="0"/>
              <a:t>3.2 </a:t>
            </a:r>
            <a:r>
              <a:rPr lang="zh-CN" altLang="en-US" dirty="0"/>
              <a:t>（</a:t>
            </a:r>
            <a:r>
              <a:rPr lang="en-US" altLang="zh-CN" dirty="0"/>
              <a:t>p66</a:t>
            </a:r>
            <a:r>
              <a:rPr lang="zh-CN" altLang="en-US" dirty="0"/>
              <a:t>）</a:t>
            </a:r>
          </a:p>
          <a:p>
            <a:pPr eaLnBrk="1" hangingPunct="1"/>
            <a:endParaRPr lang="zh-CN" altLang="en-US" dirty="0"/>
          </a:p>
          <a:p>
            <a:pPr eaLnBrk="1" hangingPunct="1"/>
            <a:r>
              <a:rPr lang="zh-CN" altLang="en-US" dirty="0">
                <a:solidFill>
                  <a:schemeClr val="hlink"/>
                </a:solidFill>
              </a:rPr>
              <a:t>没有通过检测点请不要向下学习！</a:t>
            </a:r>
          </a:p>
          <a:p>
            <a:pPr eaLnBrk="1" hangingPunct="1"/>
            <a:endParaRPr lang="en-US" altLang="zh-CN" dirty="0"/>
          </a:p>
        </p:txBody>
      </p:sp>
    </p:spTree>
    <p:extLst>
      <p:ext uri="{BB962C8B-B14F-4D97-AF65-F5344CB8AC3E}">
        <p14:creationId xmlns:p14="http://schemas.microsoft.com/office/powerpoint/2010/main" val="2746171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9" name="Rectangle 3"/>
          <p:cNvSpPr>
            <a:spLocks noGrp="1" noChangeArrowheads="1"/>
          </p:cNvSpPr>
          <p:nvPr>
            <p:ph idx="1"/>
          </p:nvPr>
        </p:nvSpPr>
        <p:spPr>
          <a:xfrm>
            <a:off x="467544" y="1196753"/>
            <a:ext cx="8229600" cy="3528392"/>
          </a:xfrm>
        </p:spPr>
        <p:txBody>
          <a:bodyPr/>
          <a:lstStyle/>
          <a:p>
            <a:pPr algn="just">
              <a:lnSpc>
                <a:spcPct val="150000"/>
              </a:lnSpc>
            </a:pPr>
            <a:r>
              <a:rPr lang="zh-CN" altLang="en-US" sz="3200" i="1" dirty="0">
                <a:solidFill>
                  <a:srgbClr val="0000FF"/>
                </a:solidFill>
                <a:latin typeface="黑体" pitchFamily="49" charset="-122"/>
                <a:ea typeface="黑体" pitchFamily="49" charset="-122"/>
              </a:rPr>
              <a:t>汇编语言特点：</a:t>
            </a:r>
          </a:p>
          <a:p>
            <a:pPr marL="109728" indent="0" algn="just">
              <a:lnSpc>
                <a:spcPct val="150000"/>
              </a:lnSpc>
              <a:buNone/>
            </a:pPr>
            <a:r>
              <a:rPr lang="zh-CN" altLang="en-US" sz="3200" i="1" dirty="0">
                <a:latin typeface="黑体" pitchFamily="49" charset="-122"/>
                <a:ea typeface="黑体" pitchFamily="49" charset="-122"/>
              </a:rPr>
              <a:t>	</a:t>
            </a:r>
            <a:r>
              <a:rPr lang="zh-CN" altLang="en-US" sz="3200" dirty="0">
                <a:latin typeface="黑体" pitchFamily="49" charset="-122"/>
                <a:ea typeface="黑体" pitchFamily="49" charset="-122"/>
              </a:rPr>
              <a:t>占用空间少、执行速度快、直接控制硬件能力强，但不容易掌握、开发周期较长且可移植性差。</a:t>
            </a:r>
          </a:p>
          <a:p>
            <a:pPr>
              <a:lnSpc>
                <a:spcPct val="150000"/>
              </a:lnSpc>
            </a:pPr>
            <a:endParaRPr lang="zh-CN" altLang="en-US" sz="3200" dirty="0">
              <a:latin typeface="黑体" pitchFamily="49" charset="-122"/>
              <a:ea typeface="黑体" pitchFamily="49" charset="-122"/>
            </a:endParaRPr>
          </a:p>
          <a:p>
            <a:pPr>
              <a:lnSpc>
                <a:spcPct val="150000"/>
              </a:lnSpc>
            </a:pPr>
            <a:endParaRPr lang="zh-CN" altLang="en-US" dirty="0"/>
          </a:p>
        </p:txBody>
      </p:sp>
    </p:spTree>
    <p:extLst>
      <p:ext uri="{BB962C8B-B14F-4D97-AF65-F5344CB8AC3E}">
        <p14:creationId xmlns:p14="http://schemas.microsoft.com/office/powerpoint/2010/main" val="4190711750"/>
      </p:ext>
    </p:ext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3" name="Rectangle 3"/>
          <p:cNvSpPr>
            <a:spLocks noGrp="1" noChangeArrowheads="1"/>
          </p:cNvSpPr>
          <p:nvPr>
            <p:ph idx="1"/>
          </p:nvPr>
        </p:nvSpPr>
        <p:spPr>
          <a:xfrm>
            <a:off x="251520" y="1052736"/>
            <a:ext cx="8568952" cy="3600400"/>
          </a:xfrm>
        </p:spPr>
        <p:txBody>
          <a:bodyPr>
            <a:normAutofit/>
          </a:bodyPr>
          <a:lstStyle/>
          <a:p>
            <a:r>
              <a:rPr lang="zh-CN" altLang="en-US" sz="3600" dirty="0">
                <a:latin typeface="黑体" pitchFamily="49" charset="-122"/>
                <a:ea typeface="黑体" pitchFamily="49" charset="-122"/>
              </a:rPr>
              <a:t>汇编语言应用场合</a:t>
            </a:r>
            <a:endParaRPr lang="en-US" altLang="zh-CN" sz="3600" dirty="0">
              <a:latin typeface="黑体" pitchFamily="49" charset="-122"/>
              <a:ea typeface="黑体" pitchFamily="49" charset="-122"/>
            </a:endParaRPr>
          </a:p>
          <a:p>
            <a:pPr marL="109728" indent="0">
              <a:lnSpc>
                <a:spcPct val="150000"/>
              </a:lnSpc>
              <a:buNone/>
            </a:pPr>
            <a:r>
              <a:rPr lang="zh-CN" altLang="en-US" sz="3200" b="1" dirty="0">
                <a:solidFill>
                  <a:srgbClr val="FFCC66"/>
                </a:solidFill>
                <a:ea typeface="黑体" pitchFamily="49" charset="-122"/>
              </a:rPr>
              <a:t>	</a:t>
            </a:r>
            <a:r>
              <a:rPr lang="zh-CN" altLang="en-US" sz="2800" dirty="0">
                <a:ea typeface="黑体" pitchFamily="49" charset="-122"/>
              </a:rPr>
              <a:t>在遇到实际问题需要选取程序设计语言时应该扬长避短，在解决</a:t>
            </a:r>
            <a:r>
              <a:rPr lang="zh-CN" altLang="en-US" sz="2800" dirty="0">
                <a:solidFill>
                  <a:srgbClr val="FF0000"/>
                </a:solidFill>
                <a:ea typeface="黑体" pitchFamily="49" charset="-122"/>
              </a:rPr>
              <a:t>对空间、时间要求苛刻</a:t>
            </a:r>
            <a:r>
              <a:rPr lang="zh-CN" altLang="en-US" sz="2800" dirty="0">
                <a:ea typeface="黑体" pitchFamily="49" charset="-122"/>
              </a:rPr>
              <a:t>，或者高级语言无能为力的问题时，使用汇编语言是明智甚至惟一的选择。</a:t>
            </a:r>
          </a:p>
        </p:txBody>
      </p:sp>
    </p:spTree>
    <p:extLst>
      <p:ext uri="{BB962C8B-B14F-4D97-AF65-F5344CB8AC3E}">
        <p14:creationId xmlns:p14="http://schemas.microsoft.com/office/powerpoint/2010/main" val="681431994"/>
      </p:ext>
    </p:extLst>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196752"/>
            <a:ext cx="8646166" cy="3528392"/>
          </a:xfrm>
        </p:spPr>
        <p:txBody>
          <a:bodyPr>
            <a:noAutofit/>
          </a:bodyPr>
          <a:lstStyle/>
          <a:p>
            <a:pPr marL="109728" indent="0">
              <a:lnSpc>
                <a:spcPct val="170000"/>
              </a:lnSpc>
              <a:buNone/>
            </a:pPr>
            <a:r>
              <a:rPr lang="en-US" altLang="zh-CN" sz="2000" dirty="0">
                <a:solidFill>
                  <a:schemeClr val="tx2"/>
                </a:solidFill>
                <a:latin typeface="+mj-lt"/>
                <a:ea typeface="+mj-ea"/>
                <a:cs typeface="+mj-cs"/>
              </a:rPr>
              <a:t> 1) </a:t>
            </a:r>
            <a:r>
              <a:rPr lang="zh-CN" altLang="en-US" sz="2000" dirty="0">
                <a:solidFill>
                  <a:schemeClr val="tx2"/>
                </a:solidFill>
                <a:latin typeface="+mj-lt"/>
                <a:ea typeface="+mj-ea"/>
                <a:cs typeface="+mj-cs"/>
              </a:rPr>
              <a:t>嵌入式（</a:t>
            </a:r>
            <a:r>
              <a:rPr lang="en-US" altLang="zh-CN" sz="2000" dirty="0" err="1">
                <a:solidFill>
                  <a:schemeClr val="tx2"/>
                </a:solidFill>
                <a:latin typeface="+mj-lt"/>
                <a:ea typeface="+mj-ea"/>
                <a:cs typeface="+mj-cs"/>
              </a:rPr>
              <a:t>Embeded</a:t>
            </a:r>
            <a:r>
              <a:rPr lang="zh-CN" altLang="en-US" sz="2000" dirty="0">
                <a:solidFill>
                  <a:schemeClr val="tx2"/>
                </a:solidFill>
                <a:latin typeface="+mj-lt"/>
                <a:ea typeface="+mj-ea"/>
                <a:cs typeface="+mj-cs"/>
              </a:rPr>
              <a:t>）</a:t>
            </a:r>
            <a:endParaRPr lang="en-US" altLang="zh-CN" sz="2000" dirty="0">
              <a:solidFill>
                <a:schemeClr val="tx2"/>
              </a:solidFill>
              <a:latin typeface="+mj-lt"/>
              <a:ea typeface="+mj-ea"/>
              <a:cs typeface="+mj-cs"/>
            </a:endParaRPr>
          </a:p>
          <a:p>
            <a:pPr marL="109728" indent="0">
              <a:lnSpc>
                <a:spcPct val="170000"/>
              </a:lnSpc>
              <a:buNone/>
            </a:pPr>
            <a:r>
              <a:rPr lang="en-US" altLang="zh-CN" sz="2000" dirty="0">
                <a:solidFill>
                  <a:schemeClr val="tx2"/>
                </a:solidFill>
                <a:latin typeface="+mj-lt"/>
                <a:ea typeface="+mj-ea"/>
                <a:cs typeface="+mj-cs"/>
              </a:rPr>
              <a:t> 2</a:t>
            </a:r>
            <a:r>
              <a:rPr lang="zh-CN" altLang="en-US" sz="2000" dirty="0">
                <a:solidFill>
                  <a:schemeClr val="tx2"/>
                </a:solidFill>
                <a:latin typeface="+mj-lt"/>
                <a:ea typeface="+mj-ea"/>
                <a:cs typeface="+mj-cs"/>
              </a:rPr>
              <a:t>）处理仿真和硬件监测的实时应用程序要求精确定时和响应的场合。</a:t>
            </a:r>
            <a:endParaRPr lang="en-US" altLang="zh-CN" sz="2000" dirty="0">
              <a:solidFill>
                <a:schemeClr val="tx2"/>
              </a:solidFill>
              <a:latin typeface="+mj-lt"/>
              <a:ea typeface="+mj-ea"/>
              <a:cs typeface="+mj-cs"/>
            </a:endParaRPr>
          </a:p>
          <a:p>
            <a:pPr marL="109728" indent="0">
              <a:lnSpc>
                <a:spcPct val="170000"/>
              </a:lnSpc>
              <a:buNone/>
            </a:pPr>
            <a:r>
              <a:rPr lang="en-US" altLang="zh-CN" sz="2000" dirty="0">
                <a:solidFill>
                  <a:schemeClr val="tx2"/>
                </a:solidFill>
                <a:latin typeface="+mj-lt"/>
                <a:ea typeface="+mj-ea"/>
                <a:cs typeface="+mj-cs"/>
              </a:rPr>
              <a:t>  3</a:t>
            </a:r>
            <a:r>
              <a:rPr lang="zh-CN" altLang="en-US" sz="2000" dirty="0">
                <a:solidFill>
                  <a:schemeClr val="tx2"/>
                </a:solidFill>
                <a:latin typeface="+mj-lt"/>
                <a:ea typeface="+mj-ea"/>
                <a:cs typeface="+mj-cs"/>
              </a:rPr>
              <a:t>）电脑游戏要求软件在减少代码大小和加快执行速度方面进行</a:t>
            </a:r>
            <a:r>
              <a:rPr lang="zh-CN" altLang="en-US" sz="2000" dirty="0">
                <a:solidFill>
                  <a:srgbClr val="FF0000"/>
                </a:solidFill>
                <a:latin typeface="+mj-lt"/>
                <a:ea typeface="+mj-ea"/>
                <a:cs typeface="+mj-cs"/>
              </a:rPr>
              <a:t>高度优化。</a:t>
            </a:r>
            <a:endParaRPr lang="en-US" altLang="zh-CN" sz="2000" dirty="0">
              <a:solidFill>
                <a:srgbClr val="FF0000"/>
              </a:solidFill>
              <a:latin typeface="+mj-lt"/>
              <a:ea typeface="+mj-ea"/>
              <a:cs typeface="+mj-cs"/>
            </a:endParaRPr>
          </a:p>
          <a:p>
            <a:pPr marL="109728" indent="0">
              <a:lnSpc>
                <a:spcPct val="170000"/>
              </a:lnSpc>
              <a:buNone/>
            </a:pPr>
            <a:r>
              <a:rPr lang="en-US" altLang="zh-CN" sz="2000" dirty="0">
                <a:solidFill>
                  <a:schemeClr val="tx2"/>
                </a:solidFill>
                <a:latin typeface="+mj-lt"/>
                <a:ea typeface="+mj-ea"/>
                <a:cs typeface="+mj-cs"/>
              </a:rPr>
              <a:t>  4</a:t>
            </a:r>
            <a:r>
              <a:rPr lang="zh-CN" altLang="en-US" sz="2000" dirty="0">
                <a:solidFill>
                  <a:schemeClr val="tx2"/>
                </a:solidFill>
                <a:latin typeface="+mj-lt"/>
                <a:ea typeface="+mj-ea"/>
                <a:cs typeface="+mj-cs"/>
              </a:rPr>
              <a:t>）设备驱动程序，把通用操作系统指令转换为对硬件细节的具体引用。</a:t>
            </a:r>
            <a:endParaRPr lang="en-US" altLang="zh-CN" sz="2000" dirty="0">
              <a:solidFill>
                <a:schemeClr val="tx2"/>
              </a:solidFill>
              <a:latin typeface="+mj-lt"/>
              <a:ea typeface="+mj-ea"/>
              <a:cs typeface="+mj-cs"/>
            </a:endParaRPr>
          </a:p>
          <a:p>
            <a:pPr marL="109728" indent="0">
              <a:lnSpc>
                <a:spcPct val="170000"/>
              </a:lnSpc>
              <a:buNone/>
            </a:pPr>
            <a:r>
              <a:rPr lang="en-US" altLang="zh-CN" sz="2000" dirty="0">
                <a:solidFill>
                  <a:schemeClr val="tx2"/>
                </a:solidFill>
                <a:latin typeface="+mj-lt"/>
                <a:ea typeface="+mj-ea"/>
                <a:cs typeface="+mj-cs"/>
              </a:rPr>
              <a:t>  5</a:t>
            </a:r>
            <a:r>
              <a:rPr lang="zh-CN" altLang="en-US" sz="2000" dirty="0">
                <a:solidFill>
                  <a:schemeClr val="tx2"/>
                </a:solidFill>
                <a:latin typeface="+mj-lt"/>
                <a:ea typeface="+mj-ea"/>
                <a:cs typeface="+mj-cs"/>
              </a:rPr>
              <a:t>）高性能并行计算领域的</a:t>
            </a:r>
            <a:r>
              <a:rPr lang="zh-CN" altLang="en-US" sz="2000" dirty="0">
                <a:solidFill>
                  <a:srgbClr val="FF0000"/>
                </a:solidFill>
                <a:latin typeface="+mj-lt"/>
                <a:ea typeface="+mj-ea"/>
                <a:cs typeface="+mj-cs"/>
              </a:rPr>
              <a:t>性能调优</a:t>
            </a:r>
            <a:r>
              <a:rPr lang="zh-CN" altLang="en-US" sz="2000" dirty="0">
                <a:solidFill>
                  <a:schemeClr val="tx2"/>
                </a:solidFill>
                <a:latin typeface="+mj-lt"/>
                <a:ea typeface="+mj-ea"/>
                <a:cs typeface="+mj-cs"/>
              </a:rPr>
              <a:t>等。</a:t>
            </a:r>
            <a:endParaRPr lang="en-US" altLang="zh-CN" sz="2000" dirty="0">
              <a:solidFill>
                <a:schemeClr val="tx2"/>
              </a:solidFill>
              <a:latin typeface="+mj-lt"/>
              <a:ea typeface="+mj-ea"/>
              <a:cs typeface="+mj-cs"/>
            </a:endParaRPr>
          </a:p>
          <a:p>
            <a:pPr marL="109728" indent="0">
              <a:lnSpc>
                <a:spcPct val="170000"/>
              </a:lnSpc>
              <a:buNone/>
            </a:pPr>
            <a:r>
              <a:rPr lang="en-US" altLang="zh-CN" sz="2000" dirty="0">
                <a:solidFill>
                  <a:schemeClr val="tx2"/>
                </a:solidFill>
                <a:latin typeface="+mj-lt"/>
                <a:ea typeface="+mj-ea"/>
                <a:cs typeface="+mj-cs"/>
              </a:rPr>
              <a:t>  6</a:t>
            </a:r>
            <a:r>
              <a:rPr lang="zh-CN" altLang="en-US" sz="2000" dirty="0">
                <a:solidFill>
                  <a:schemeClr val="tx2"/>
                </a:solidFill>
                <a:latin typeface="+mj-lt"/>
                <a:ea typeface="+mj-ea"/>
                <a:cs typeface="+mj-cs"/>
              </a:rPr>
              <a:t>）信息安全等相关目标代码的分析。</a:t>
            </a:r>
            <a:endParaRPr lang="en-US" altLang="zh-CN" sz="2000" dirty="0">
              <a:solidFill>
                <a:schemeClr val="tx2"/>
              </a:solidFill>
              <a:latin typeface="+mj-lt"/>
              <a:ea typeface="+mj-ea"/>
              <a:cs typeface="+mj-cs"/>
            </a:endParaRPr>
          </a:p>
        </p:txBody>
      </p:sp>
      <p:sp>
        <p:nvSpPr>
          <p:cNvPr id="4" name="矩形 3"/>
          <p:cNvSpPr/>
          <p:nvPr/>
        </p:nvSpPr>
        <p:spPr>
          <a:xfrm>
            <a:off x="1187624" y="5013176"/>
            <a:ext cx="6696744" cy="1015663"/>
          </a:xfrm>
          <a:prstGeom prst="rect">
            <a:avLst/>
          </a:prstGeom>
        </p:spPr>
        <p:txBody>
          <a:bodyPr wrap="square">
            <a:spAutoFit/>
          </a:bodyPr>
          <a:lstStyle/>
          <a:p>
            <a:pPr marL="109728" indent="0">
              <a:buNone/>
            </a:pPr>
            <a:r>
              <a:rPr lang="zh-CN" altLang="en-US" sz="2000" dirty="0">
                <a:solidFill>
                  <a:schemeClr val="tx2"/>
                </a:solidFill>
              </a:rPr>
              <a:t>大多数</a:t>
            </a:r>
            <a:r>
              <a:rPr lang="en-US" altLang="zh-CN" sz="2000" dirty="0">
                <a:solidFill>
                  <a:schemeClr val="tx2"/>
                </a:solidFill>
              </a:rPr>
              <a:t>C/C++</a:t>
            </a:r>
            <a:r>
              <a:rPr lang="zh-CN" altLang="en-US" sz="2000" dirty="0">
                <a:solidFill>
                  <a:schemeClr val="tx2"/>
                </a:solidFill>
              </a:rPr>
              <a:t>编译器都允许在其代码中</a:t>
            </a:r>
            <a:r>
              <a:rPr lang="zh-CN" altLang="en-US" sz="2000" dirty="0">
                <a:solidFill>
                  <a:srgbClr val="FF0000"/>
                </a:solidFill>
              </a:rPr>
              <a:t>嵌入汇编语言</a:t>
            </a:r>
            <a:r>
              <a:rPr lang="zh-CN" altLang="en-US" sz="2000" dirty="0">
                <a:solidFill>
                  <a:schemeClr val="tx2"/>
                </a:solidFill>
              </a:rPr>
              <a:t>，以提供对硬件细节的访问。</a:t>
            </a:r>
          </a:p>
          <a:p>
            <a:pPr marL="109728" indent="0">
              <a:buNone/>
            </a:pPr>
            <a:endParaRPr lang="zh-CN" altLang="en-US" sz="2000" dirty="0"/>
          </a:p>
        </p:txBody>
      </p:sp>
      <p:sp>
        <p:nvSpPr>
          <p:cNvPr id="6" name="矩形 5"/>
          <p:cNvSpPr/>
          <p:nvPr/>
        </p:nvSpPr>
        <p:spPr>
          <a:xfrm>
            <a:off x="251520" y="402928"/>
            <a:ext cx="3467616" cy="584775"/>
          </a:xfrm>
          <a:prstGeom prst="rect">
            <a:avLst/>
          </a:prstGeom>
        </p:spPr>
        <p:txBody>
          <a:bodyPr wrap="none">
            <a:spAutoFit/>
          </a:bodyPr>
          <a:lstStyle/>
          <a:p>
            <a:r>
              <a:rPr lang="zh-CN" altLang="en-US" sz="3200" dirty="0">
                <a:latin typeface="黑体" pitchFamily="49" charset="-122"/>
                <a:ea typeface="黑体" pitchFamily="49" charset="-122"/>
              </a:rPr>
              <a:t>汇编语言应用场合</a:t>
            </a:r>
            <a:endParaRPr lang="en-US" altLang="zh-CN" sz="3200" dirty="0">
              <a:latin typeface="黑体" pitchFamily="49" charset="-122"/>
              <a:ea typeface="黑体" pitchFamily="49" charset="-122"/>
            </a:endParaRPr>
          </a:p>
        </p:txBody>
      </p:sp>
    </p:spTree>
    <p:extLst>
      <p:ext uri="{BB962C8B-B14F-4D97-AF65-F5344CB8AC3E}">
        <p14:creationId xmlns:p14="http://schemas.microsoft.com/office/powerpoint/2010/main" val="2108585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C:\Users\blh\Documents\Tencent Files\176028870\Image\C2C\602BD3B9AC26BA1F516CE3F3A633C66D.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841" t="27916" r="6549" b="34057"/>
          <a:stretch/>
        </p:blipFill>
        <p:spPr bwMode="auto">
          <a:xfrm>
            <a:off x="179512" y="116632"/>
            <a:ext cx="5701266" cy="17945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blh\AppData\Roaming\Tencent\Users\176028870\QQ\WinTemp\RichOle\B5MDGHW@RD~B]59DJ]2PV_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3140968"/>
            <a:ext cx="5538860" cy="31711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23728" y="2348880"/>
            <a:ext cx="5112568" cy="646331"/>
          </a:xfrm>
          <a:prstGeom prst="rect">
            <a:avLst/>
          </a:prstGeom>
          <a:noFill/>
        </p:spPr>
        <p:txBody>
          <a:bodyPr wrap="square" rtlCol="0">
            <a:spAutoFit/>
          </a:bodyPr>
          <a:lstStyle/>
          <a:p>
            <a:r>
              <a:rPr lang="zh-CN" altLang="en-US" sz="3600" dirty="0"/>
              <a:t>广阔天地，大有可为！</a:t>
            </a:r>
          </a:p>
        </p:txBody>
      </p:sp>
      <p:sp>
        <p:nvSpPr>
          <p:cNvPr id="6" name="TextBox 5"/>
          <p:cNvSpPr txBox="1"/>
          <p:nvPr/>
        </p:nvSpPr>
        <p:spPr>
          <a:xfrm>
            <a:off x="5436096" y="6439041"/>
            <a:ext cx="3592684" cy="369332"/>
          </a:xfrm>
          <a:prstGeom prst="rect">
            <a:avLst/>
          </a:prstGeom>
          <a:noFill/>
        </p:spPr>
        <p:txBody>
          <a:bodyPr wrap="square" rtlCol="0">
            <a:spAutoFit/>
          </a:bodyPr>
          <a:lstStyle/>
          <a:p>
            <a:r>
              <a:rPr lang="en-US" altLang="zh-CN" dirty="0"/>
              <a:t>2017.8.23 </a:t>
            </a:r>
            <a:r>
              <a:rPr lang="zh-CN" altLang="en-US" dirty="0"/>
              <a:t>无锡超算 太湖之光</a:t>
            </a:r>
          </a:p>
        </p:txBody>
      </p:sp>
    </p:spTree>
    <p:extLst>
      <p:ext uri="{BB962C8B-B14F-4D97-AF65-F5344CB8AC3E}">
        <p14:creationId xmlns:p14="http://schemas.microsoft.com/office/powerpoint/2010/main" val="1618963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第一次课</a:t>
            </a:r>
            <a:r>
              <a:rPr lang="en-US" altLang="zh-CN" dirty="0"/>
              <a:t>——</a:t>
            </a:r>
            <a:r>
              <a:rPr lang="zh-CN" altLang="en-US" dirty="0"/>
              <a:t>开篇明义</a:t>
            </a:r>
          </a:p>
        </p:txBody>
      </p:sp>
      <p:graphicFrame>
        <p:nvGraphicFramePr>
          <p:cNvPr id="6" name="图示 5"/>
          <p:cNvGraphicFramePr/>
          <p:nvPr>
            <p:extLst>
              <p:ext uri="{D42A27DB-BD31-4B8C-83A1-F6EECF244321}">
                <p14:modId xmlns:p14="http://schemas.microsoft.com/office/powerpoint/2010/main" val="650535446"/>
              </p:ext>
            </p:extLst>
          </p:nvPr>
        </p:nvGraphicFramePr>
        <p:xfrm>
          <a:off x="1475656" y="170080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5235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24001" y="2465140"/>
            <a:ext cx="1038004" cy="1482862"/>
            <a:chOff x="0" y="2577974"/>
            <a:chExt cx="1038004" cy="1482862"/>
          </a:xfrm>
        </p:grpSpPr>
        <p:sp>
          <p:nvSpPr>
            <p:cNvPr id="8" name="燕尾形 7"/>
            <p:cNvSpPr/>
            <p:nvPr/>
          </p:nvSpPr>
          <p:spPr>
            <a:xfrm rot="5400000">
              <a:off x="-222429" y="2800403"/>
              <a:ext cx="1482862" cy="1038004"/>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燕尾形 4"/>
            <p:cNvSpPr/>
            <p:nvPr/>
          </p:nvSpPr>
          <p:spPr>
            <a:xfrm>
              <a:off x="0" y="3096976"/>
              <a:ext cx="1038004" cy="4448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b="1" kern="1200" dirty="0"/>
                <a:t>3</a:t>
              </a:r>
              <a:endParaRPr lang="zh-CN" altLang="en-US" sz="2800" b="1" kern="1200" dirty="0"/>
            </a:p>
          </p:txBody>
        </p:sp>
      </p:grpSp>
      <p:grpSp>
        <p:nvGrpSpPr>
          <p:cNvPr id="5" name="组合 4"/>
          <p:cNvGrpSpPr/>
          <p:nvPr/>
        </p:nvGrpSpPr>
        <p:grpSpPr>
          <a:xfrm>
            <a:off x="2562004" y="2465140"/>
            <a:ext cx="5057995" cy="963860"/>
            <a:chOff x="1038003" y="2577974"/>
            <a:chExt cx="5057995" cy="963860"/>
          </a:xfrm>
        </p:grpSpPr>
        <p:sp>
          <p:nvSpPr>
            <p:cNvPr id="6" name="同侧圆角矩形 5"/>
            <p:cNvSpPr/>
            <p:nvPr/>
          </p:nvSpPr>
          <p:spPr>
            <a:xfrm rot="5400000">
              <a:off x="3085071" y="530906"/>
              <a:ext cx="963860" cy="5057995"/>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同侧圆角矩形 6"/>
            <p:cNvSpPr/>
            <p:nvPr/>
          </p:nvSpPr>
          <p:spPr>
            <a:xfrm>
              <a:off x="1038004" y="2625025"/>
              <a:ext cx="5010943" cy="86975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a:t>课程的设置与要求</a:t>
              </a:r>
            </a:p>
          </p:txBody>
        </p:sp>
      </p:grpSp>
    </p:spTree>
    <p:extLst>
      <p:ext uri="{BB962C8B-B14F-4D97-AF65-F5344CB8AC3E}">
        <p14:creationId xmlns:p14="http://schemas.microsoft.com/office/powerpoint/2010/main" val="806021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C:\Users\blh\AppData\Roaming\Tencent\Users\827912277\QQ\WinTemp\RichOle\P@XLQ9R@@$I3W%VW[0CY3KJ.png"/>
          <p:cNvPicPr>
            <a:picLocks noChangeAspect="1" noChangeArrowheads="1"/>
          </p:cNvPicPr>
          <p:nvPr/>
        </p:nvPicPr>
        <p:blipFill rotWithShape="1">
          <a:blip r:embed="rId3">
            <a:extLst>
              <a:ext uri="{28A0092B-C50C-407E-A947-70E740481C1C}">
                <a14:useLocalDpi xmlns:a14="http://schemas.microsoft.com/office/drawing/2010/main" val="0"/>
              </a:ext>
            </a:extLst>
          </a:blip>
          <a:srcRect t="5248"/>
          <a:stretch/>
        </p:blipFill>
        <p:spPr bwMode="auto">
          <a:xfrm>
            <a:off x="3131840" y="0"/>
            <a:ext cx="5868253" cy="634907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67544" y="332655"/>
            <a:ext cx="2880320" cy="584775"/>
          </a:xfrm>
          <a:prstGeom prst="rect">
            <a:avLst/>
          </a:prstGeom>
        </p:spPr>
        <p:txBody>
          <a:bodyPr wrap="square">
            <a:spAutoFit/>
          </a:bodyPr>
          <a:lstStyle/>
          <a:p>
            <a:r>
              <a:rPr lang="zh-CN" altLang="en-US" sz="3200" dirty="0">
                <a:latin typeface="宋体" pitchFamily="2" charset="-122"/>
              </a:rPr>
              <a:t>课程总览</a:t>
            </a:r>
            <a:endParaRPr lang="zh-CN" altLang="en-US" sz="3200" dirty="0"/>
          </a:p>
        </p:txBody>
      </p:sp>
      <p:grpSp>
        <p:nvGrpSpPr>
          <p:cNvPr id="15" name="组合 14"/>
          <p:cNvGrpSpPr/>
          <p:nvPr/>
        </p:nvGrpSpPr>
        <p:grpSpPr>
          <a:xfrm>
            <a:off x="706088" y="2476869"/>
            <a:ext cx="3577879" cy="2952329"/>
            <a:chOff x="706088" y="2476869"/>
            <a:chExt cx="3577879" cy="2952329"/>
          </a:xfrm>
        </p:grpSpPr>
        <p:sp>
          <p:nvSpPr>
            <p:cNvPr id="12" name="TextBox 11"/>
            <p:cNvSpPr txBox="1"/>
            <p:nvPr/>
          </p:nvSpPr>
          <p:spPr>
            <a:xfrm>
              <a:off x="1342899" y="3291313"/>
              <a:ext cx="2304256" cy="1323439"/>
            </a:xfrm>
            <a:prstGeom prst="rect">
              <a:avLst/>
            </a:prstGeom>
            <a:noFill/>
          </p:spPr>
          <p:txBody>
            <a:bodyPr wrap="square" rtlCol="0">
              <a:spAutoFit/>
            </a:bodyPr>
            <a:lstStyle/>
            <a:p>
              <a:r>
                <a:rPr lang="zh-CN" altLang="en-US" sz="2000" dirty="0"/>
                <a:t>汇编语言</a:t>
              </a:r>
              <a:r>
                <a:rPr lang="en-US" altLang="zh-CN" sz="2000" dirty="0"/>
                <a:t>/</a:t>
              </a:r>
              <a:r>
                <a:rPr lang="zh-CN" altLang="en-US" sz="2000" dirty="0"/>
                <a:t>机器语言如何高效灵活 地 控制计算机的硬件完成指令的功能？</a:t>
              </a:r>
            </a:p>
          </p:txBody>
        </p:sp>
        <p:sp>
          <p:nvSpPr>
            <p:cNvPr id="14" name="云形标注 13"/>
            <p:cNvSpPr/>
            <p:nvPr/>
          </p:nvSpPr>
          <p:spPr>
            <a:xfrm>
              <a:off x="706088" y="2476869"/>
              <a:ext cx="3577879" cy="2952329"/>
            </a:xfrm>
            <a:prstGeom prst="cloudCallout">
              <a:avLst>
                <a:gd name="adj1" fmla="val 72453"/>
                <a:gd name="adj2" fmla="val 3828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9756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7584" y="1772816"/>
            <a:ext cx="7488832" cy="3168352"/>
          </a:xfrm>
        </p:spPr>
        <p:txBody>
          <a:bodyPr>
            <a:normAutofit fontScale="92500"/>
          </a:bodyPr>
          <a:lstStyle/>
          <a:p>
            <a:pPr>
              <a:lnSpc>
                <a:spcPct val="210000"/>
              </a:lnSpc>
            </a:pPr>
            <a:r>
              <a:rPr lang="zh-CN" altLang="en-US" dirty="0"/>
              <a:t>掌握基本的语法。</a:t>
            </a:r>
            <a:endParaRPr lang="en-US" altLang="zh-CN" dirty="0"/>
          </a:p>
          <a:p>
            <a:pPr>
              <a:lnSpc>
                <a:spcPct val="210000"/>
              </a:lnSpc>
            </a:pPr>
            <a:r>
              <a:rPr lang="zh-CN" altLang="en-US" dirty="0"/>
              <a:t>通过学习关键指令来</a:t>
            </a:r>
            <a:r>
              <a:rPr lang="zh-CN" altLang="en-US" dirty="0">
                <a:solidFill>
                  <a:srgbClr val="FF0000"/>
                </a:solidFill>
              </a:rPr>
              <a:t>理解计算机工作的基本原理</a:t>
            </a:r>
            <a:r>
              <a:rPr lang="zh-CN" altLang="en-US" dirty="0"/>
              <a:t>。</a:t>
            </a:r>
            <a:endParaRPr lang="en-US" altLang="zh-CN" dirty="0"/>
          </a:p>
          <a:p>
            <a:pPr marL="630936" lvl="2" indent="0" algn="r">
              <a:lnSpc>
                <a:spcPct val="210000"/>
              </a:lnSpc>
              <a:buNone/>
            </a:pPr>
            <a:r>
              <a:rPr lang="en-US" altLang="zh-CN" sz="2400" dirty="0"/>
              <a:t>——</a:t>
            </a:r>
            <a:r>
              <a:rPr lang="zh-CN" altLang="en-US" sz="2400" dirty="0"/>
              <a:t>培养底层编程意识和思想</a:t>
            </a:r>
          </a:p>
        </p:txBody>
      </p:sp>
      <p:sp>
        <p:nvSpPr>
          <p:cNvPr id="3" name="标题 2"/>
          <p:cNvSpPr>
            <a:spLocks noGrp="1"/>
          </p:cNvSpPr>
          <p:nvPr>
            <p:ph type="title"/>
          </p:nvPr>
        </p:nvSpPr>
        <p:spPr>
          <a:xfrm>
            <a:off x="395536" y="692696"/>
            <a:ext cx="8229600" cy="1143000"/>
          </a:xfrm>
        </p:spPr>
        <p:txBody>
          <a:bodyPr/>
          <a:lstStyle/>
          <a:p>
            <a:r>
              <a:rPr lang="zh-CN" altLang="en-US" b="0" dirty="0">
                <a:effectLst/>
              </a:rPr>
              <a:t>学习重点：</a:t>
            </a:r>
          </a:p>
        </p:txBody>
      </p:sp>
    </p:spTree>
    <p:extLst>
      <p:ext uri="{BB962C8B-B14F-4D97-AF65-F5344CB8AC3E}">
        <p14:creationId xmlns:p14="http://schemas.microsoft.com/office/powerpoint/2010/main" val="983908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blh\AppData\Roaming\Tencent\Users\827912277\QQ\WinTemp\RichOle\@J[5}VCH4%$E9R@LUJSTY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961" y="202332"/>
            <a:ext cx="5745165" cy="645333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74023" y="1268760"/>
            <a:ext cx="2664296" cy="4031873"/>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3200" dirty="0"/>
              <a:t>理论 课程 （</a:t>
            </a:r>
            <a:r>
              <a:rPr lang="en-US" altLang="zh-CN" sz="3200" dirty="0"/>
              <a:t>40</a:t>
            </a:r>
            <a:r>
              <a:rPr lang="zh-CN" altLang="en-US" sz="3200" dirty="0"/>
              <a:t>学时 ）</a:t>
            </a:r>
            <a:endParaRPr lang="en-US" altLang="zh-CN" sz="3200" dirty="0"/>
          </a:p>
          <a:p>
            <a:pPr marL="285750" indent="-285750">
              <a:lnSpc>
                <a:spcPct val="200000"/>
              </a:lnSpc>
              <a:buFont typeface="Arial" panose="020B0604020202020204" pitchFamily="34" charset="0"/>
              <a:buChar char="•"/>
            </a:pPr>
            <a:r>
              <a:rPr lang="zh-CN" altLang="en-US" sz="3200" dirty="0"/>
              <a:t>实验课程 （</a:t>
            </a:r>
            <a:r>
              <a:rPr lang="en-US" altLang="zh-CN" sz="3200" dirty="0"/>
              <a:t>16</a:t>
            </a:r>
            <a:r>
              <a:rPr lang="zh-CN" altLang="en-US" sz="3200" dirty="0"/>
              <a:t>学时）</a:t>
            </a:r>
          </a:p>
        </p:txBody>
      </p:sp>
    </p:spTree>
    <p:extLst>
      <p:ext uri="{BB962C8B-B14F-4D97-AF65-F5344CB8AC3E}">
        <p14:creationId xmlns:p14="http://schemas.microsoft.com/office/powerpoint/2010/main" val="331063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49"/>
                                        </p:tgtEl>
                                        <p:attrNameLst>
                                          <p:attrName>style.visibility</p:attrName>
                                        </p:attrNameLst>
                                      </p:cBhvr>
                                      <p:to>
                                        <p:strVal val="visible"/>
                                      </p:to>
                                    </p:set>
                                    <p:animEffect transition="in" filter="randombar(horizontal)">
                                      <p:cBhvr>
                                        <p:cTn id="7" dur="500"/>
                                        <p:tgtEl>
                                          <p:spTgt spid="2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91264" cy="1371608"/>
          </a:xfrm>
        </p:spPr>
        <p:txBody>
          <a:bodyPr/>
          <a:lstStyle/>
          <a:p>
            <a:r>
              <a:rPr lang="zh-CN" altLang="en-US" dirty="0"/>
              <a:t>汇编语言 基于</a:t>
            </a:r>
            <a:r>
              <a:rPr lang="en-US" altLang="zh-CN" dirty="0"/>
              <a:t>X86</a:t>
            </a:r>
            <a:r>
              <a:rPr lang="zh-CN" altLang="en-US" dirty="0"/>
              <a:t>处理器</a:t>
            </a:r>
            <a:endParaRPr lang="en-US" altLang="zh-CN" dirty="0"/>
          </a:p>
          <a:p>
            <a:pPr marL="109728" indent="0" algn="r">
              <a:buNone/>
            </a:pPr>
            <a:r>
              <a:rPr lang="en-US" altLang="zh-CN" dirty="0"/>
              <a:t>     </a:t>
            </a:r>
            <a:r>
              <a:rPr lang="en-US" altLang="zh-CN" sz="2000" dirty="0"/>
              <a:t>【</a:t>
            </a:r>
            <a:r>
              <a:rPr lang="zh-CN" altLang="en-US" sz="2000" dirty="0"/>
              <a:t>美</a:t>
            </a:r>
            <a:r>
              <a:rPr lang="en-US" altLang="zh-CN" sz="2000" dirty="0"/>
              <a:t>】</a:t>
            </a:r>
            <a:r>
              <a:rPr lang="zh-CN" altLang="en-US" sz="2000" dirty="0"/>
              <a:t>基普</a:t>
            </a:r>
            <a:r>
              <a:rPr lang="en-US" altLang="zh-CN" sz="2000" dirty="0"/>
              <a:t>.</a:t>
            </a:r>
            <a:r>
              <a:rPr lang="zh-CN" altLang="en-US" sz="2000" dirty="0"/>
              <a:t> 欧文 著  贺莲 龚奕利 译  机械工业出版社</a:t>
            </a:r>
          </a:p>
        </p:txBody>
      </p:sp>
      <p:sp>
        <p:nvSpPr>
          <p:cNvPr id="3" name="标题 2"/>
          <p:cNvSpPr>
            <a:spLocks noGrp="1"/>
          </p:cNvSpPr>
          <p:nvPr>
            <p:ph type="title"/>
          </p:nvPr>
        </p:nvSpPr>
        <p:spPr/>
        <p:txBody>
          <a:bodyPr>
            <a:normAutofit/>
          </a:bodyPr>
          <a:lstStyle/>
          <a:p>
            <a:r>
              <a:rPr lang="zh-CN" altLang="en-US" sz="4000" b="0" dirty="0">
                <a:effectLst/>
              </a:rPr>
              <a:t>参考书目：</a:t>
            </a:r>
          </a:p>
        </p:txBody>
      </p:sp>
      <p:sp>
        <p:nvSpPr>
          <p:cNvPr id="4" name="矩形 3"/>
          <p:cNvSpPr/>
          <p:nvPr/>
        </p:nvSpPr>
        <p:spPr>
          <a:xfrm>
            <a:off x="539552" y="2682280"/>
            <a:ext cx="2664296" cy="938655"/>
          </a:xfrm>
          <a:prstGeom prst="rect">
            <a:avLst/>
          </a:prstGeom>
        </p:spPr>
        <p:txBody>
          <a:bodyPr wrap="square">
            <a:spAutoFit/>
          </a:bodyPr>
          <a:lstStyle/>
          <a:p>
            <a:pPr>
              <a:lnSpc>
                <a:spcPct val="150000"/>
              </a:lnSpc>
              <a:spcBef>
                <a:spcPct val="0"/>
              </a:spcBef>
            </a:pPr>
            <a:r>
              <a:rPr lang="zh-CN" altLang="en-US" sz="4000" dirty="0">
                <a:solidFill>
                  <a:schemeClr val="tx2"/>
                </a:solidFill>
                <a:latin typeface="+mj-lt"/>
                <a:ea typeface="+mj-ea"/>
                <a:cs typeface="+mj-cs"/>
              </a:rPr>
              <a:t>考核方式：</a:t>
            </a:r>
            <a:endParaRPr lang="en-US" altLang="zh-CN" sz="4000" dirty="0">
              <a:solidFill>
                <a:schemeClr val="tx2"/>
              </a:solidFill>
              <a:latin typeface="+mj-lt"/>
              <a:ea typeface="+mj-ea"/>
              <a:cs typeface="+mj-cs"/>
            </a:endParaRPr>
          </a:p>
        </p:txBody>
      </p:sp>
      <p:sp>
        <p:nvSpPr>
          <p:cNvPr id="5" name="内容占位符 1"/>
          <p:cNvSpPr txBox="1">
            <a:spLocks/>
          </p:cNvSpPr>
          <p:nvPr/>
        </p:nvSpPr>
        <p:spPr>
          <a:xfrm>
            <a:off x="856564" y="3736122"/>
            <a:ext cx="6883787" cy="1565085"/>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nSpc>
                <a:spcPct val="150000"/>
              </a:lnSpc>
            </a:pPr>
            <a:r>
              <a:rPr lang="en-US" altLang="zh-CN" dirty="0"/>
              <a:t> </a:t>
            </a:r>
            <a:r>
              <a:rPr lang="zh-CN" altLang="en-US" dirty="0"/>
              <a:t>理论：平时（</a:t>
            </a:r>
            <a:r>
              <a:rPr lang="en-US" altLang="zh-CN" dirty="0"/>
              <a:t>30%</a:t>
            </a:r>
            <a:r>
              <a:rPr lang="zh-CN" altLang="en-US" dirty="0"/>
              <a:t>）</a:t>
            </a:r>
            <a:r>
              <a:rPr lang="en-US" altLang="zh-CN" dirty="0"/>
              <a:t>+</a:t>
            </a:r>
            <a:r>
              <a:rPr lang="zh-CN" altLang="en-US" dirty="0"/>
              <a:t>期末笔试 （</a:t>
            </a:r>
            <a:r>
              <a:rPr lang="en-US" altLang="zh-CN" dirty="0"/>
              <a:t>70%</a:t>
            </a:r>
            <a:r>
              <a:rPr lang="zh-CN" altLang="en-US" dirty="0"/>
              <a:t>）</a:t>
            </a:r>
            <a:endParaRPr lang="en-US" altLang="zh-CN" dirty="0"/>
          </a:p>
          <a:p>
            <a:pPr>
              <a:lnSpc>
                <a:spcPct val="150000"/>
              </a:lnSpc>
            </a:pPr>
            <a:r>
              <a:rPr lang="zh-CN" altLang="en-US" sz="2000" dirty="0"/>
              <a:t> </a:t>
            </a:r>
            <a:r>
              <a:rPr lang="zh-CN" altLang="en-US" dirty="0"/>
              <a:t>实验：平时（</a:t>
            </a:r>
            <a:r>
              <a:rPr lang="en-US" altLang="zh-CN" dirty="0"/>
              <a:t>40%</a:t>
            </a:r>
            <a:r>
              <a:rPr lang="zh-CN" altLang="en-US" dirty="0"/>
              <a:t>）</a:t>
            </a:r>
            <a:r>
              <a:rPr lang="en-US" altLang="zh-CN" dirty="0"/>
              <a:t>+</a:t>
            </a:r>
            <a:r>
              <a:rPr lang="zh-CN" altLang="en-US" dirty="0"/>
              <a:t>上机考试 （</a:t>
            </a:r>
            <a:r>
              <a:rPr lang="en-US" altLang="zh-CN" dirty="0"/>
              <a:t>60%</a:t>
            </a:r>
            <a:r>
              <a:rPr lang="zh-CN" altLang="en-US" dirty="0"/>
              <a:t>）</a:t>
            </a:r>
          </a:p>
        </p:txBody>
      </p:sp>
    </p:spTree>
    <p:extLst>
      <p:ext uri="{BB962C8B-B14F-4D97-AF65-F5344CB8AC3E}">
        <p14:creationId xmlns:p14="http://schemas.microsoft.com/office/powerpoint/2010/main" val="3085753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844824"/>
            <a:ext cx="8229600" cy="3675864"/>
          </a:xfrm>
        </p:spPr>
        <p:txBody>
          <a:bodyPr>
            <a:normAutofit/>
          </a:bodyPr>
          <a:lstStyle/>
          <a:p>
            <a:pPr marL="109728" indent="0">
              <a:lnSpc>
                <a:spcPct val="200000"/>
              </a:lnSpc>
              <a:buNone/>
            </a:pPr>
            <a:r>
              <a:rPr lang="zh-CN" altLang="en-US" sz="3600" dirty="0"/>
              <a:t>本章的核心：</a:t>
            </a:r>
          </a:p>
          <a:p>
            <a:pPr lvl="1">
              <a:lnSpc>
                <a:spcPct val="200000"/>
              </a:lnSpc>
            </a:pPr>
            <a:r>
              <a:rPr lang="zh-CN" altLang="en-US" sz="3200" dirty="0">
                <a:solidFill>
                  <a:srgbClr val="FF0000"/>
                </a:solidFill>
              </a:rPr>
              <a:t>掌握汇编语言所需要的基础硬件知识</a:t>
            </a:r>
          </a:p>
        </p:txBody>
      </p:sp>
      <p:sp>
        <p:nvSpPr>
          <p:cNvPr id="3" name="标题 2"/>
          <p:cNvSpPr>
            <a:spLocks noGrp="1"/>
          </p:cNvSpPr>
          <p:nvPr>
            <p:ph type="title"/>
          </p:nvPr>
        </p:nvSpPr>
        <p:spPr>
          <a:xfrm>
            <a:off x="539552" y="476672"/>
            <a:ext cx="8229600" cy="1143000"/>
          </a:xfrm>
        </p:spPr>
        <p:txBody>
          <a:bodyPr/>
          <a:lstStyle/>
          <a:p>
            <a:pPr algn="ctr"/>
            <a:r>
              <a:rPr lang="zh-CN" altLang="en-US" b="0" dirty="0">
                <a:effectLst/>
              </a:rPr>
              <a:t>第</a:t>
            </a:r>
            <a:r>
              <a:rPr lang="en-US" altLang="zh-CN" b="0" dirty="0">
                <a:effectLst/>
              </a:rPr>
              <a:t>1-2</a:t>
            </a:r>
            <a:r>
              <a:rPr lang="zh-CN" altLang="en-US" b="0" dirty="0">
                <a:effectLst/>
              </a:rPr>
              <a:t>章 知识准备</a:t>
            </a:r>
          </a:p>
        </p:txBody>
      </p:sp>
    </p:spTree>
    <p:extLst>
      <p:ext uri="{BB962C8B-B14F-4D97-AF65-F5344CB8AC3E}">
        <p14:creationId xmlns:p14="http://schemas.microsoft.com/office/powerpoint/2010/main" val="91107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23728" y="1700808"/>
            <a:ext cx="4968552" cy="3888432"/>
          </a:xfrm>
        </p:spPr>
        <p:txBody>
          <a:bodyPr>
            <a:noAutofit/>
          </a:bodyPr>
          <a:lstStyle/>
          <a:p>
            <a:pPr marL="109728" indent="0">
              <a:lnSpc>
                <a:spcPct val="200000"/>
              </a:lnSpc>
              <a:buNone/>
            </a:pPr>
            <a:r>
              <a:rPr lang="en-US" altLang="zh-CN" sz="2800" dirty="0">
                <a:hlinkClick r:id="rId3" action="ppaction://hlinksldjump"/>
              </a:rPr>
              <a:t>1.1.</a:t>
            </a:r>
            <a:r>
              <a:rPr lang="zh-CN" altLang="en-US" sz="2800" dirty="0">
                <a:hlinkClick r:id="rId3" action="ppaction://hlinksldjump"/>
              </a:rPr>
              <a:t>汇编</a:t>
            </a:r>
            <a:r>
              <a:rPr lang="zh-CN" altLang="en-US" sz="2800" dirty="0"/>
              <a:t>程序的工作过程</a:t>
            </a:r>
            <a:endParaRPr lang="en-US" altLang="zh-CN" sz="2800" dirty="0"/>
          </a:p>
          <a:p>
            <a:pPr marL="109728" indent="0">
              <a:lnSpc>
                <a:spcPct val="200000"/>
              </a:lnSpc>
              <a:buNone/>
            </a:pPr>
            <a:r>
              <a:rPr lang="en-US" altLang="zh-CN" sz="2800" dirty="0">
                <a:hlinkClick r:id="rId4" action="ppaction://hlinksldjump"/>
              </a:rPr>
              <a:t>1.2.</a:t>
            </a:r>
            <a:r>
              <a:rPr lang="zh-CN" altLang="en-US" sz="2800" dirty="0">
                <a:hlinkClick r:id="rId4" action="ppaction://hlinksldjump"/>
              </a:rPr>
              <a:t>汇编语言的</a:t>
            </a:r>
            <a:r>
              <a:rPr lang="zh-CN" altLang="en-US" sz="2800" dirty="0"/>
              <a:t>组成</a:t>
            </a:r>
            <a:endParaRPr lang="en-US" altLang="zh-CN" sz="2800" dirty="0"/>
          </a:p>
          <a:p>
            <a:pPr marL="109728" indent="0">
              <a:lnSpc>
                <a:spcPct val="200000"/>
              </a:lnSpc>
              <a:buNone/>
            </a:pPr>
            <a:r>
              <a:rPr lang="en-US" altLang="zh-CN" sz="2800" dirty="0">
                <a:hlinkClick r:id="rId5" action="ppaction://hlinksldjump"/>
              </a:rPr>
              <a:t>1.3.</a:t>
            </a:r>
            <a:r>
              <a:rPr lang="en-US" altLang="zh-CN" sz="2800" dirty="0"/>
              <a:t>8086CPU</a:t>
            </a:r>
            <a:r>
              <a:rPr lang="zh-CN" altLang="en-US" sz="2800" dirty="0"/>
              <a:t>基本架构</a:t>
            </a:r>
            <a:endParaRPr lang="en-US" altLang="zh-CN" sz="2800" dirty="0"/>
          </a:p>
        </p:txBody>
      </p:sp>
      <p:sp>
        <p:nvSpPr>
          <p:cNvPr id="3" name="标题 2"/>
          <p:cNvSpPr>
            <a:spLocks noGrp="1"/>
          </p:cNvSpPr>
          <p:nvPr>
            <p:ph type="title"/>
          </p:nvPr>
        </p:nvSpPr>
        <p:spPr>
          <a:xfrm>
            <a:off x="2267744" y="260648"/>
            <a:ext cx="4042792" cy="1143000"/>
          </a:xfrm>
        </p:spPr>
        <p:txBody>
          <a:bodyPr>
            <a:normAutofit fontScale="90000"/>
          </a:bodyPr>
          <a:lstStyle/>
          <a:p>
            <a:r>
              <a:rPr lang="zh-CN" altLang="en-US" dirty="0">
                <a:effectLst/>
              </a:rPr>
              <a:t>第</a:t>
            </a:r>
            <a:r>
              <a:rPr lang="en-US" altLang="zh-CN" dirty="0">
                <a:effectLst/>
              </a:rPr>
              <a:t>1-2</a:t>
            </a:r>
            <a:r>
              <a:rPr lang="zh-CN" altLang="en-US" dirty="0">
                <a:effectLst/>
              </a:rPr>
              <a:t>章 知识准备</a:t>
            </a:r>
          </a:p>
        </p:txBody>
      </p:sp>
    </p:spTree>
    <p:extLst>
      <p:ext uri="{BB962C8B-B14F-4D97-AF65-F5344CB8AC3E}">
        <p14:creationId xmlns:p14="http://schemas.microsoft.com/office/powerpoint/2010/main" val="3702700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a:xfrm>
            <a:off x="611560" y="1412776"/>
            <a:ext cx="7772400" cy="2667000"/>
          </a:xfrm>
        </p:spPr>
        <p:txBody>
          <a:bodyPr>
            <a:normAutofit fontScale="92500" lnSpcReduction="20000"/>
          </a:bodyPr>
          <a:lstStyle/>
          <a:p>
            <a:pPr eaLnBrk="1" hangingPunct="1">
              <a:lnSpc>
                <a:spcPct val="150000"/>
              </a:lnSpc>
            </a:pPr>
            <a:endParaRPr lang="en-US" altLang="zh-CN" sz="3200" dirty="0"/>
          </a:p>
          <a:p>
            <a:pPr eaLnBrk="1" hangingPunct="1">
              <a:lnSpc>
                <a:spcPct val="150000"/>
              </a:lnSpc>
            </a:pPr>
            <a:r>
              <a:rPr lang="zh-CN" altLang="en-US" sz="3200" dirty="0"/>
              <a:t>计算机能读懂的只有机器指令，那么如何让计算机执行程序员用汇编指令编写的程序呢？</a:t>
            </a:r>
          </a:p>
        </p:txBody>
      </p:sp>
    </p:spTree>
    <p:extLst>
      <p:ext uri="{BB962C8B-B14F-4D97-AF65-F5344CB8AC3E}">
        <p14:creationId xmlns:p14="http://schemas.microsoft.com/office/powerpoint/2010/main" val="1037665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6739">
                                            <p:txEl>
                                              <p:pRg st="1" end="1"/>
                                            </p:txEl>
                                          </p:spTgt>
                                        </p:tgtEl>
                                        <p:attrNameLst>
                                          <p:attrName>style.visibility</p:attrName>
                                        </p:attrNameLst>
                                      </p:cBhvr>
                                      <p:to>
                                        <p:strVal val="visible"/>
                                      </p:to>
                                    </p:set>
                                    <p:animEffect transition="in" filter="checkerboard(across)">
                                      <p:cBhvr>
                                        <p:cTn id="7" dur="500"/>
                                        <p:tgtEl>
                                          <p:spTgt spid="1167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499" y="1718289"/>
            <a:ext cx="129540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6"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6699" y="1413489"/>
            <a:ext cx="2362200" cy="166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7"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96499" y="1413489"/>
            <a:ext cx="138906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8" name="Picture 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68099" y="1489689"/>
            <a:ext cx="2286000" cy="156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9" name="Picture 1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4099" y="1413489"/>
            <a:ext cx="161607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Rectangle 15"/>
          <p:cNvSpPr>
            <a:spLocks noGrp="1" noChangeArrowheads="1"/>
          </p:cNvSpPr>
          <p:nvPr>
            <p:ph type="title"/>
          </p:nvPr>
        </p:nvSpPr>
        <p:spPr>
          <a:xfrm>
            <a:off x="240575" y="188640"/>
            <a:ext cx="8229600" cy="1143000"/>
          </a:xfrm>
        </p:spPr>
        <p:txBody>
          <a:bodyPr>
            <a:normAutofit/>
          </a:bodyPr>
          <a:lstStyle/>
          <a:p>
            <a:pPr eaLnBrk="1" hangingPunct="1"/>
            <a:r>
              <a:rPr lang="en-US" altLang="zh-CN" sz="3200" dirty="0">
                <a:effectLst/>
              </a:rPr>
              <a:t>1.1</a:t>
            </a:r>
            <a:r>
              <a:rPr lang="zh-CN" altLang="en-US" sz="3200" dirty="0">
                <a:effectLst/>
              </a:rPr>
              <a:t>用汇编语言编写程序的工作过程</a:t>
            </a:r>
          </a:p>
        </p:txBody>
      </p:sp>
      <p:sp>
        <p:nvSpPr>
          <p:cNvPr id="2" name="TextBox 1"/>
          <p:cNvSpPr txBox="1"/>
          <p:nvPr/>
        </p:nvSpPr>
        <p:spPr>
          <a:xfrm>
            <a:off x="516558" y="3156952"/>
            <a:ext cx="8375922" cy="2677656"/>
          </a:xfrm>
          <a:prstGeom prst="rect">
            <a:avLst/>
          </a:prstGeom>
          <a:noFill/>
        </p:spPr>
        <p:txBody>
          <a:bodyPr wrap="square" rtlCol="0">
            <a:spAutoFit/>
          </a:bodyPr>
          <a:lstStyle/>
          <a:p>
            <a:pPr>
              <a:lnSpc>
                <a:spcPct val="150000"/>
              </a:lnSpc>
            </a:pPr>
            <a:r>
              <a:rPr lang="zh-CN" altLang="en-US" sz="2400" b="1" dirty="0">
                <a:solidFill>
                  <a:srgbClr val="FF0000"/>
                </a:solidFill>
              </a:rPr>
              <a:t>汇编器</a:t>
            </a:r>
            <a:r>
              <a:rPr lang="zh-CN" altLang="en-US" sz="2000" dirty="0"/>
              <a:t>（</a:t>
            </a:r>
            <a:r>
              <a:rPr lang="en-US" altLang="zh-CN" sz="2000" dirty="0"/>
              <a:t>assembler</a:t>
            </a:r>
            <a:r>
              <a:rPr lang="zh-CN" altLang="en-US" sz="2000" dirty="0"/>
              <a:t>）：一种工具程序，将汇编程序转换为机器语言。</a:t>
            </a:r>
            <a:endParaRPr lang="en-US" altLang="zh-CN" sz="2000" dirty="0"/>
          </a:p>
          <a:p>
            <a:pPr>
              <a:lnSpc>
                <a:spcPct val="150000"/>
              </a:lnSpc>
            </a:pPr>
            <a:r>
              <a:rPr lang="zh-CN" altLang="en-US" sz="2400" b="1" dirty="0">
                <a:solidFill>
                  <a:srgbClr val="FF0000"/>
                </a:solidFill>
              </a:rPr>
              <a:t>链接器</a:t>
            </a:r>
            <a:r>
              <a:rPr lang="zh-CN" altLang="en-US" sz="2000" dirty="0"/>
              <a:t>（</a:t>
            </a:r>
            <a:r>
              <a:rPr lang="en-US" altLang="zh-CN" sz="2000" dirty="0"/>
              <a:t>linker</a:t>
            </a:r>
            <a:r>
              <a:rPr lang="zh-CN" altLang="en-US" sz="2000" dirty="0"/>
              <a:t>）：一种工具程序，把汇编器生成的单个文件组合成一个可执行文件。</a:t>
            </a:r>
            <a:endParaRPr lang="en-US" altLang="zh-CN" sz="2000" dirty="0"/>
          </a:p>
          <a:p>
            <a:pPr>
              <a:lnSpc>
                <a:spcPct val="150000"/>
              </a:lnSpc>
            </a:pPr>
            <a:r>
              <a:rPr lang="zh-CN" altLang="en-US" sz="2400" b="1" dirty="0">
                <a:solidFill>
                  <a:srgbClr val="FF0000"/>
                </a:solidFill>
              </a:rPr>
              <a:t>调试器</a:t>
            </a:r>
            <a:r>
              <a:rPr lang="zh-CN" altLang="en-US" sz="2000" dirty="0"/>
              <a:t>（</a:t>
            </a:r>
            <a:r>
              <a:rPr lang="en-US" altLang="zh-CN" sz="2000" dirty="0"/>
              <a:t>debugger</a:t>
            </a:r>
            <a:r>
              <a:rPr lang="zh-CN" altLang="en-US" sz="2000" dirty="0"/>
              <a:t>）：是程序员在程序运行时，跟踪程序执行过程和各器件状态。</a:t>
            </a:r>
          </a:p>
        </p:txBody>
      </p:sp>
    </p:spTree>
    <p:extLst>
      <p:ext uri="{BB962C8B-B14F-4D97-AF65-F5344CB8AC3E}">
        <p14:creationId xmlns:p14="http://schemas.microsoft.com/office/powerpoint/2010/main" val="18778556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4586"/>
                                        </p:tgtEl>
                                        <p:attrNameLst>
                                          <p:attrName>style.visibility</p:attrName>
                                        </p:attrNameLst>
                                      </p:cBhvr>
                                      <p:to>
                                        <p:strVal val="visible"/>
                                      </p:to>
                                    </p:set>
                                    <p:animEffect transition="in" filter="checkerboard(across)">
                                      <p:cBhvr>
                                        <p:cTn id="7" dur="500"/>
                                        <p:tgtEl>
                                          <p:spTgt spid="24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4587"/>
                                        </p:tgtEl>
                                        <p:attrNameLst>
                                          <p:attrName>style.visibility</p:attrName>
                                        </p:attrNameLst>
                                      </p:cBhvr>
                                      <p:to>
                                        <p:strVal val="visible"/>
                                      </p:to>
                                    </p:set>
                                    <p:animEffect transition="in" filter="checkerboard(across)">
                                      <p:cBhvr>
                                        <p:cTn id="12" dur="500"/>
                                        <p:tgtEl>
                                          <p:spTgt spid="245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4588"/>
                                        </p:tgtEl>
                                        <p:attrNameLst>
                                          <p:attrName>style.visibility</p:attrName>
                                        </p:attrNameLst>
                                      </p:cBhvr>
                                      <p:to>
                                        <p:strVal val="visible"/>
                                      </p:to>
                                    </p:set>
                                    <p:animEffect transition="in" filter="checkerboard(across)">
                                      <p:cBhvr>
                                        <p:cTn id="17" dur="500"/>
                                        <p:tgtEl>
                                          <p:spTgt spid="245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4589"/>
                                        </p:tgtEl>
                                        <p:attrNameLst>
                                          <p:attrName>style.visibility</p:attrName>
                                        </p:attrNameLst>
                                      </p:cBhvr>
                                      <p:to>
                                        <p:strVal val="visible"/>
                                      </p:to>
                                    </p:set>
                                    <p:animEffect transition="in" filter="checkerboard(across)">
                                      <p:cBhvr>
                                        <p:cTn id="22" dur="500"/>
                                        <p:tgtEl>
                                          <p:spTgt spid="2458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23528" y="116632"/>
            <a:ext cx="8229600" cy="1143000"/>
          </a:xfrm>
        </p:spPr>
        <p:txBody>
          <a:bodyPr>
            <a:normAutofit/>
          </a:bodyPr>
          <a:lstStyle/>
          <a:p>
            <a:pPr eaLnBrk="1" hangingPunct="1"/>
            <a:r>
              <a:rPr lang="en-US" altLang="zh-CN" sz="3600" b="0" dirty="0">
                <a:effectLst/>
              </a:rPr>
              <a:t>1.2. </a:t>
            </a:r>
            <a:r>
              <a:rPr lang="zh-CN" altLang="en-US" sz="3600" b="0" dirty="0">
                <a:effectLst/>
              </a:rPr>
              <a:t>汇编语言的组成</a:t>
            </a:r>
          </a:p>
        </p:txBody>
      </p:sp>
      <p:sp>
        <p:nvSpPr>
          <p:cNvPr id="27651" name="Rectangle 3"/>
          <p:cNvSpPr>
            <a:spLocks noGrp="1" noChangeArrowheads="1"/>
          </p:cNvSpPr>
          <p:nvPr>
            <p:ph type="body" idx="1"/>
          </p:nvPr>
        </p:nvSpPr>
        <p:spPr>
          <a:xfrm>
            <a:off x="539552" y="980728"/>
            <a:ext cx="8064896" cy="2664296"/>
          </a:xfrm>
        </p:spPr>
        <p:txBody>
          <a:bodyPr>
            <a:normAutofit/>
          </a:bodyPr>
          <a:lstStyle/>
          <a:p>
            <a:pPr eaLnBrk="1" hangingPunct="1">
              <a:lnSpc>
                <a:spcPct val="150000"/>
              </a:lnSpc>
            </a:pPr>
            <a:r>
              <a:rPr lang="zh-CN" altLang="en-US" sz="2800" dirty="0"/>
              <a:t>汇编语言有</a:t>
            </a:r>
            <a:r>
              <a:rPr lang="en-US" altLang="zh-CN" sz="2800" dirty="0"/>
              <a:t>3</a:t>
            </a:r>
            <a:r>
              <a:rPr lang="zh-CN" altLang="en-US" sz="2800" dirty="0"/>
              <a:t>类形式：</a:t>
            </a:r>
          </a:p>
          <a:p>
            <a:pPr lvl="1" eaLnBrk="1" hangingPunct="1">
              <a:lnSpc>
                <a:spcPct val="150000"/>
              </a:lnSpc>
            </a:pPr>
            <a:r>
              <a:rPr lang="en-US" altLang="zh-CN" sz="2400" dirty="0"/>
              <a:t>1) </a:t>
            </a:r>
            <a:r>
              <a:rPr lang="zh-CN" altLang="en-US" sz="2400" dirty="0"/>
              <a:t>汇编指令（机器码的助记符）</a:t>
            </a:r>
          </a:p>
          <a:p>
            <a:pPr lvl="1" eaLnBrk="1" hangingPunct="1">
              <a:lnSpc>
                <a:spcPct val="150000"/>
              </a:lnSpc>
            </a:pPr>
            <a:r>
              <a:rPr lang="en-US" altLang="zh-CN" sz="2400" dirty="0"/>
              <a:t>2) </a:t>
            </a:r>
            <a:r>
              <a:rPr lang="zh-CN" altLang="en-US" sz="2400" dirty="0"/>
              <a:t>伪指令   （由编译器执行）</a:t>
            </a:r>
          </a:p>
          <a:p>
            <a:pPr lvl="1" eaLnBrk="1" hangingPunct="1">
              <a:lnSpc>
                <a:spcPct val="150000"/>
              </a:lnSpc>
            </a:pPr>
            <a:r>
              <a:rPr lang="en-US" altLang="zh-CN" sz="2400" dirty="0"/>
              <a:t>3) </a:t>
            </a:r>
            <a:r>
              <a:rPr lang="zh-CN" altLang="en-US" sz="2400" dirty="0"/>
              <a:t>其它符号（由编译器识别）</a:t>
            </a:r>
            <a:endParaRPr lang="zh-CN" altLang="en-US" sz="2000" dirty="0"/>
          </a:p>
        </p:txBody>
      </p:sp>
      <p:sp>
        <p:nvSpPr>
          <p:cNvPr id="2" name="矩形 1"/>
          <p:cNvSpPr/>
          <p:nvPr/>
        </p:nvSpPr>
        <p:spPr>
          <a:xfrm>
            <a:off x="611560" y="3645024"/>
            <a:ext cx="7776864" cy="553998"/>
          </a:xfrm>
          <a:prstGeom prst="rect">
            <a:avLst/>
          </a:prstGeom>
        </p:spPr>
        <p:txBody>
          <a:bodyPr wrap="square">
            <a:spAutoFit/>
          </a:bodyPr>
          <a:lstStyle/>
          <a:p>
            <a:pPr>
              <a:lnSpc>
                <a:spcPct val="150000"/>
              </a:lnSpc>
            </a:pPr>
            <a:r>
              <a:rPr lang="zh-CN" altLang="en-US" sz="2000" dirty="0"/>
              <a:t>汇编指令是核心，它决定了汇编语言的特性，可以翻译成机器指令。</a:t>
            </a:r>
          </a:p>
        </p:txBody>
      </p:sp>
      <p:sp>
        <p:nvSpPr>
          <p:cNvPr id="3" name="矩形 2"/>
          <p:cNvSpPr/>
          <p:nvPr/>
        </p:nvSpPr>
        <p:spPr>
          <a:xfrm>
            <a:off x="630152" y="4209277"/>
            <a:ext cx="7542247" cy="1015663"/>
          </a:xfrm>
          <a:prstGeom prst="rect">
            <a:avLst/>
          </a:prstGeom>
        </p:spPr>
        <p:txBody>
          <a:bodyPr wrap="square">
            <a:spAutoFit/>
          </a:bodyPr>
          <a:lstStyle/>
          <a:p>
            <a:pPr>
              <a:lnSpc>
                <a:spcPct val="150000"/>
              </a:lnSpc>
              <a:defRPr/>
            </a:pPr>
            <a:r>
              <a:rPr lang="zh-CN" altLang="en-US" sz="2000" dirty="0"/>
              <a:t>伪指令和宏指令不能翻译成机器指令，它们是在汇编期间为汇编程序提供相关信息使用的。</a:t>
            </a:r>
          </a:p>
        </p:txBody>
      </p:sp>
    </p:spTree>
    <p:extLst>
      <p:ext uri="{BB962C8B-B14F-4D97-AF65-F5344CB8AC3E}">
        <p14:creationId xmlns:p14="http://schemas.microsoft.com/office/powerpoint/2010/main" val="946113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checkerboard(across)">
                                      <p:cBhvr>
                                        <p:cTn id="7" dur="500"/>
                                        <p:tgtEl>
                                          <p:spTgt spid="276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7651">
                                            <p:txEl>
                                              <p:pRg st="2" end="2"/>
                                            </p:txEl>
                                          </p:spTgt>
                                        </p:tgtEl>
                                        <p:attrNameLst>
                                          <p:attrName>style.visibility</p:attrName>
                                        </p:attrNameLst>
                                      </p:cBhvr>
                                      <p:to>
                                        <p:strVal val="visible"/>
                                      </p:to>
                                    </p:set>
                                    <p:animEffect transition="in" filter="checkerboard(across)">
                                      <p:cBhvr>
                                        <p:cTn id="12" dur="500"/>
                                        <p:tgtEl>
                                          <p:spTgt spid="276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7651">
                                            <p:txEl>
                                              <p:pRg st="3" end="3"/>
                                            </p:txEl>
                                          </p:spTgt>
                                        </p:tgtEl>
                                        <p:attrNameLst>
                                          <p:attrName>style.visibility</p:attrName>
                                        </p:attrNameLst>
                                      </p:cBhvr>
                                      <p:to>
                                        <p:strVal val="visible"/>
                                      </p:to>
                                    </p:set>
                                    <p:animEffect transition="in" filter="checkerboard(across)">
                                      <p:cBhvr>
                                        <p:cTn id="17" dur="500"/>
                                        <p:tgtEl>
                                          <p:spTgt spid="2765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69021" y="2370398"/>
            <a:ext cx="1038004" cy="1482862"/>
            <a:chOff x="0" y="3163"/>
            <a:chExt cx="1038004" cy="1482862"/>
          </a:xfrm>
        </p:grpSpPr>
        <p:sp>
          <p:nvSpPr>
            <p:cNvPr id="8" name="燕尾形 7"/>
            <p:cNvSpPr/>
            <p:nvPr/>
          </p:nvSpPr>
          <p:spPr>
            <a:xfrm rot="5400000">
              <a:off x="-222429" y="225592"/>
              <a:ext cx="1482862" cy="1038004"/>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燕尾形 4"/>
            <p:cNvSpPr/>
            <p:nvPr/>
          </p:nvSpPr>
          <p:spPr>
            <a:xfrm>
              <a:off x="0" y="522165"/>
              <a:ext cx="1038004" cy="4448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b="1" kern="1200" dirty="0"/>
                <a:t>1</a:t>
              </a:r>
              <a:endParaRPr lang="zh-CN" altLang="en-US" sz="2800" b="1" kern="1200" dirty="0"/>
            </a:p>
          </p:txBody>
        </p:sp>
      </p:grpSp>
      <p:grpSp>
        <p:nvGrpSpPr>
          <p:cNvPr id="5" name="组合 4"/>
          <p:cNvGrpSpPr/>
          <p:nvPr/>
        </p:nvGrpSpPr>
        <p:grpSpPr>
          <a:xfrm>
            <a:off x="2699792" y="2384990"/>
            <a:ext cx="5057995" cy="964367"/>
            <a:chOff x="1030771" y="17755"/>
            <a:chExt cx="5057995" cy="964367"/>
          </a:xfrm>
        </p:grpSpPr>
        <p:sp>
          <p:nvSpPr>
            <p:cNvPr id="6" name="同侧圆角矩形 5"/>
            <p:cNvSpPr/>
            <p:nvPr/>
          </p:nvSpPr>
          <p:spPr>
            <a:xfrm rot="5400000">
              <a:off x="3077585" y="-2029059"/>
              <a:ext cx="964367" cy="5057995"/>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同侧圆角矩形 6"/>
            <p:cNvSpPr/>
            <p:nvPr/>
          </p:nvSpPr>
          <p:spPr>
            <a:xfrm>
              <a:off x="1030772" y="64831"/>
              <a:ext cx="5010918" cy="87021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a:t>什么是汇编语言？</a:t>
              </a:r>
            </a:p>
          </p:txBody>
        </p:sp>
      </p:grpSp>
    </p:spTree>
    <p:extLst>
      <p:ext uri="{BB962C8B-B14F-4D97-AF65-F5344CB8AC3E}">
        <p14:creationId xmlns:p14="http://schemas.microsoft.com/office/powerpoint/2010/main" val="3773379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323528" y="0"/>
            <a:ext cx="8229600" cy="1143000"/>
          </a:xfrm>
        </p:spPr>
        <p:txBody>
          <a:bodyPr/>
          <a:lstStyle/>
          <a:p>
            <a:r>
              <a:rPr lang="zh-CN" altLang="en-US" sz="3200" b="0" dirty="0">
                <a:effectLst/>
              </a:rPr>
              <a:t>一个典型的汇编程序结构</a:t>
            </a:r>
          </a:p>
        </p:txBody>
      </p:sp>
      <p:pic>
        <p:nvPicPr>
          <p:cNvPr id="39939"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l="27754" t="16882" r="14011" b="23222"/>
          <a:stretch>
            <a:fillRect/>
          </a:stretch>
        </p:blipFill>
        <p:spPr>
          <a:xfrm>
            <a:off x="1331640" y="1052735"/>
            <a:ext cx="6048672" cy="4965171"/>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grpSp>
        <p:nvGrpSpPr>
          <p:cNvPr id="2" name="组合 1"/>
          <p:cNvGrpSpPr/>
          <p:nvPr/>
        </p:nvGrpSpPr>
        <p:grpSpPr>
          <a:xfrm>
            <a:off x="3275856" y="580038"/>
            <a:ext cx="4104456" cy="1264786"/>
            <a:chOff x="3275856" y="580038"/>
            <a:chExt cx="4104456" cy="1264786"/>
          </a:xfrm>
        </p:grpSpPr>
        <p:cxnSp>
          <p:nvCxnSpPr>
            <p:cNvPr id="3" name="直接箭头连接符 2"/>
            <p:cNvCxnSpPr/>
            <p:nvPr/>
          </p:nvCxnSpPr>
          <p:spPr>
            <a:xfrm flipV="1">
              <a:off x="3275856" y="764704"/>
              <a:ext cx="2880320" cy="108012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6" name="直接箭头连接符 5"/>
            <p:cNvCxnSpPr/>
            <p:nvPr/>
          </p:nvCxnSpPr>
          <p:spPr>
            <a:xfrm flipV="1">
              <a:off x="3707904" y="764704"/>
              <a:ext cx="2448272" cy="432048"/>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5" name="TextBox 4"/>
            <p:cNvSpPr txBox="1"/>
            <p:nvPr/>
          </p:nvSpPr>
          <p:spPr>
            <a:xfrm>
              <a:off x="6156176" y="580038"/>
              <a:ext cx="1224136" cy="461665"/>
            </a:xfrm>
            <a:prstGeom prst="rect">
              <a:avLst/>
            </a:prstGeom>
            <a:noFill/>
          </p:spPr>
          <p:txBody>
            <a:bodyPr wrap="square" rtlCol="0">
              <a:spAutoFit/>
            </a:bodyPr>
            <a:lstStyle/>
            <a:p>
              <a:r>
                <a:rPr lang="zh-CN" altLang="en-US" sz="2400" dirty="0">
                  <a:solidFill>
                    <a:srgbClr val="FF0000"/>
                  </a:solidFill>
                </a:rPr>
                <a:t>伪指令</a:t>
              </a:r>
            </a:p>
          </p:txBody>
        </p:sp>
      </p:grpSp>
      <p:grpSp>
        <p:nvGrpSpPr>
          <p:cNvPr id="4" name="组合 3"/>
          <p:cNvGrpSpPr/>
          <p:nvPr/>
        </p:nvGrpSpPr>
        <p:grpSpPr>
          <a:xfrm>
            <a:off x="5436096" y="4149080"/>
            <a:ext cx="2376264" cy="1080120"/>
            <a:chOff x="5436096" y="4149080"/>
            <a:chExt cx="2376264" cy="1080120"/>
          </a:xfrm>
        </p:grpSpPr>
        <p:sp>
          <p:nvSpPr>
            <p:cNvPr id="7" name="右大括号 6"/>
            <p:cNvSpPr/>
            <p:nvPr/>
          </p:nvSpPr>
          <p:spPr>
            <a:xfrm>
              <a:off x="5436096" y="4149080"/>
              <a:ext cx="360040" cy="1080120"/>
            </a:xfrm>
            <a:prstGeom prst="rightBrace">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11" name="TextBox 10"/>
            <p:cNvSpPr txBox="1"/>
            <p:nvPr/>
          </p:nvSpPr>
          <p:spPr>
            <a:xfrm>
              <a:off x="5940152" y="4458307"/>
              <a:ext cx="1872208" cy="461665"/>
            </a:xfrm>
            <a:prstGeom prst="rect">
              <a:avLst/>
            </a:prstGeom>
            <a:noFill/>
          </p:spPr>
          <p:txBody>
            <a:bodyPr wrap="square" rtlCol="0">
              <a:spAutoFit/>
            </a:bodyPr>
            <a:lstStyle/>
            <a:p>
              <a:r>
                <a:rPr lang="zh-CN" altLang="en-US" sz="2400" dirty="0">
                  <a:solidFill>
                    <a:srgbClr val="FF0000"/>
                  </a:solidFill>
                </a:rPr>
                <a:t>汇编指令</a:t>
              </a:r>
            </a:p>
          </p:txBody>
        </p:sp>
      </p:grpSp>
    </p:spTree>
    <p:extLst>
      <p:ext uri="{BB962C8B-B14F-4D97-AF65-F5344CB8AC3E}">
        <p14:creationId xmlns:p14="http://schemas.microsoft.com/office/powerpoint/2010/main" val="62637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771800" y="908720"/>
            <a:ext cx="5437112" cy="5400600"/>
          </a:xfrm>
        </p:spPr>
        <p:txBody>
          <a:bodyPr>
            <a:noAutofit/>
          </a:bodyPr>
          <a:lstStyle/>
          <a:p>
            <a:pPr marL="109728" indent="0">
              <a:buNone/>
            </a:pPr>
            <a:r>
              <a:rPr lang="en-US" altLang="zh-CN" sz="2000" dirty="0">
                <a:solidFill>
                  <a:srgbClr val="0000FF"/>
                </a:solidFill>
              </a:rPr>
              <a:t>DATAS  SEGMENT</a:t>
            </a:r>
          </a:p>
          <a:p>
            <a:pPr marL="109728" indent="0">
              <a:buNone/>
            </a:pPr>
            <a:r>
              <a:rPr lang="en-US" altLang="zh-CN" sz="2000" dirty="0"/>
              <a:t>     STRING  DB  'Hello World!',13,10,'$'</a:t>
            </a:r>
          </a:p>
          <a:p>
            <a:pPr marL="109728" indent="0">
              <a:buNone/>
            </a:pPr>
            <a:r>
              <a:rPr lang="en-US" altLang="zh-CN" sz="2000" dirty="0">
                <a:solidFill>
                  <a:srgbClr val="0000FF"/>
                </a:solidFill>
              </a:rPr>
              <a:t>DATAS  ENDS</a:t>
            </a:r>
          </a:p>
          <a:p>
            <a:pPr marL="109728" indent="0">
              <a:buNone/>
            </a:pPr>
            <a:r>
              <a:rPr lang="en-US" altLang="zh-CN" sz="2000" dirty="0">
                <a:solidFill>
                  <a:srgbClr val="FF0000"/>
                </a:solidFill>
              </a:rPr>
              <a:t>CODES  SEGMENT</a:t>
            </a:r>
          </a:p>
          <a:p>
            <a:pPr marL="109728" indent="0">
              <a:buNone/>
            </a:pPr>
            <a:r>
              <a:rPr lang="en-US" altLang="zh-CN" sz="2000" dirty="0"/>
              <a:t>     ASSUME    CS:CODES,DS:DATAS</a:t>
            </a:r>
          </a:p>
          <a:p>
            <a:pPr marL="109728" indent="0">
              <a:buNone/>
            </a:pPr>
            <a:r>
              <a:rPr lang="en-US" altLang="zh-CN" sz="2000" dirty="0">
                <a:solidFill>
                  <a:schemeClr val="accent5">
                    <a:lumMod val="60000"/>
                    <a:lumOff val="40000"/>
                  </a:schemeClr>
                </a:solidFill>
              </a:rPr>
              <a:t>START:</a:t>
            </a:r>
          </a:p>
          <a:p>
            <a:pPr marL="109728" indent="0">
              <a:buNone/>
            </a:pPr>
            <a:r>
              <a:rPr lang="en-US" altLang="zh-CN" sz="2000" dirty="0"/>
              <a:t>     MOV  AX,DATAS</a:t>
            </a:r>
          </a:p>
          <a:p>
            <a:pPr marL="109728" indent="0">
              <a:buNone/>
            </a:pPr>
            <a:r>
              <a:rPr lang="en-US" altLang="zh-CN" sz="2000" dirty="0"/>
              <a:t>     MOV  DS,AX</a:t>
            </a:r>
          </a:p>
          <a:p>
            <a:pPr marL="109728" indent="0">
              <a:buNone/>
            </a:pPr>
            <a:r>
              <a:rPr lang="en-US" altLang="zh-CN" sz="2000" dirty="0"/>
              <a:t>     LEA  DX,STRING</a:t>
            </a:r>
          </a:p>
          <a:p>
            <a:pPr marL="109728" indent="0">
              <a:buNone/>
            </a:pPr>
            <a:r>
              <a:rPr lang="en-US" altLang="zh-CN" sz="2000" dirty="0"/>
              <a:t>     MOV  AH,9</a:t>
            </a:r>
          </a:p>
          <a:p>
            <a:pPr marL="109728" indent="0">
              <a:buNone/>
            </a:pPr>
            <a:r>
              <a:rPr lang="en-US" altLang="zh-CN" sz="2000" dirty="0"/>
              <a:t>     INT  21H</a:t>
            </a:r>
            <a:r>
              <a:rPr lang="zh-CN" altLang="en-US" sz="2000" dirty="0"/>
              <a:t> </a:t>
            </a:r>
          </a:p>
          <a:p>
            <a:pPr marL="109728" indent="0">
              <a:buNone/>
            </a:pPr>
            <a:r>
              <a:rPr lang="en-US" altLang="zh-CN" sz="2000" dirty="0"/>
              <a:t>     MOV  AH,4CH</a:t>
            </a:r>
          </a:p>
          <a:p>
            <a:pPr marL="109728" indent="0">
              <a:buNone/>
            </a:pPr>
            <a:r>
              <a:rPr lang="en-US" altLang="zh-CN" sz="2000" dirty="0"/>
              <a:t>     INT  21H</a:t>
            </a:r>
          </a:p>
          <a:p>
            <a:pPr marL="109728" indent="0">
              <a:buNone/>
            </a:pPr>
            <a:r>
              <a:rPr lang="en-US" altLang="zh-CN" sz="2000" dirty="0">
                <a:solidFill>
                  <a:srgbClr val="FF0000"/>
                </a:solidFill>
              </a:rPr>
              <a:t>CODES  ENDS</a:t>
            </a:r>
          </a:p>
          <a:p>
            <a:pPr marL="109728" indent="0">
              <a:buNone/>
            </a:pPr>
            <a:r>
              <a:rPr lang="en-US" altLang="zh-CN" sz="2000" dirty="0"/>
              <a:t>    </a:t>
            </a:r>
            <a:r>
              <a:rPr lang="en-US" altLang="zh-CN" sz="2000" dirty="0">
                <a:solidFill>
                  <a:schemeClr val="accent5">
                    <a:lumMod val="60000"/>
                    <a:lumOff val="40000"/>
                  </a:schemeClr>
                </a:solidFill>
              </a:rPr>
              <a:t>END   START</a:t>
            </a:r>
            <a:endParaRPr lang="zh-CN" altLang="en-US" sz="2000" dirty="0">
              <a:solidFill>
                <a:schemeClr val="accent5">
                  <a:lumMod val="60000"/>
                  <a:lumOff val="40000"/>
                </a:schemeClr>
              </a:solidFill>
            </a:endParaRPr>
          </a:p>
        </p:txBody>
      </p:sp>
      <p:sp>
        <p:nvSpPr>
          <p:cNvPr id="3" name="标题 2"/>
          <p:cNvSpPr>
            <a:spLocks noGrp="1"/>
          </p:cNvSpPr>
          <p:nvPr>
            <p:ph type="title"/>
          </p:nvPr>
        </p:nvSpPr>
        <p:spPr>
          <a:xfrm>
            <a:off x="323528" y="116632"/>
            <a:ext cx="8229600" cy="792088"/>
          </a:xfrm>
        </p:spPr>
        <p:txBody>
          <a:bodyPr>
            <a:normAutofit/>
          </a:bodyPr>
          <a:lstStyle/>
          <a:p>
            <a:r>
              <a:rPr lang="zh-CN" altLang="en-US" sz="3600" b="0" dirty="0">
                <a:effectLst/>
              </a:rPr>
              <a:t>例</a:t>
            </a:r>
            <a:r>
              <a:rPr lang="en-US" altLang="zh-CN" sz="3600" b="0" dirty="0">
                <a:effectLst/>
              </a:rPr>
              <a:t>【1.2】Hello world</a:t>
            </a:r>
            <a:r>
              <a:rPr lang="zh-CN" altLang="en-US" sz="3600" b="0" dirty="0">
                <a:effectLst/>
              </a:rPr>
              <a:t>！</a:t>
            </a:r>
          </a:p>
        </p:txBody>
      </p:sp>
    </p:spTree>
    <p:extLst>
      <p:ext uri="{BB962C8B-B14F-4D97-AF65-F5344CB8AC3E}">
        <p14:creationId xmlns:p14="http://schemas.microsoft.com/office/powerpoint/2010/main" val="2625379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075240" cy="3891887"/>
          </a:xfrm>
        </p:spPr>
        <p:txBody>
          <a:bodyPr>
            <a:normAutofit/>
          </a:bodyPr>
          <a:lstStyle/>
          <a:p>
            <a:r>
              <a:rPr lang="zh-CN" altLang="en-US" dirty="0"/>
              <a:t>安装好编译环境</a:t>
            </a:r>
            <a:r>
              <a:rPr lang="en-US" altLang="zh-CN" dirty="0"/>
              <a:t>/</a:t>
            </a:r>
            <a:r>
              <a:rPr lang="zh-CN" altLang="en-US" dirty="0"/>
              <a:t>工具</a:t>
            </a:r>
            <a:endParaRPr lang="en-US" altLang="zh-CN" dirty="0"/>
          </a:p>
          <a:p>
            <a:endParaRPr lang="en-US" altLang="zh-CN" dirty="0"/>
          </a:p>
          <a:p>
            <a:r>
              <a:rPr lang="zh-CN" altLang="en-US" dirty="0"/>
              <a:t>实现例子</a:t>
            </a:r>
            <a:r>
              <a:rPr lang="en-US" altLang="zh-CN" dirty="0"/>
              <a:t>Hello world </a:t>
            </a:r>
            <a:r>
              <a:rPr lang="zh-CN" altLang="en-US" dirty="0"/>
              <a:t>！的显示</a:t>
            </a:r>
            <a:endParaRPr lang="en-US" altLang="zh-CN" dirty="0"/>
          </a:p>
          <a:p>
            <a:pPr marL="109728" indent="0">
              <a:buNone/>
            </a:pPr>
            <a:r>
              <a:rPr lang="en-US" altLang="zh-CN" dirty="0"/>
              <a:t>     </a:t>
            </a:r>
          </a:p>
          <a:p>
            <a:endParaRPr lang="en-US" altLang="zh-CN" dirty="0"/>
          </a:p>
          <a:p>
            <a:r>
              <a:rPr lang="zh-CN" altLang="en-US" dirty="0"/>
              <a:t>检测点 </a:t>
            </a:r>
            <a:r>
              <a:rPr lang="en-US" altLang="zh-CN" dirty="0"/>
              <a:t>1.1</a:t>
            </a:r>
            <a:r>
              <a:rPr lang="zh-CN" altLang="en-US" dirty="0"/>
              <a:t>（</a:t>
            </a:r>
            <a:r>
              <a:rPr lang="en-US" altLang="zh-CN" dirty="0"/>
              <a:t>Page 8</a:t>
            </a:r>
            <a:r>
              <a:rPr lang="zh-CN" altLang="en-US" dirty="0"/>
              <a:t>）</a:t>
            </a:r>
          </a:p>
          <a:p>
            <a:pPr marL="109728" indent="0">
              <a:buNone/>
            </a:pPr>
            <a:endParaRPr lang="zh-CN" altLang="en-US" dirty="0"/>
          </a:p>
        </p:txBody>
      </p:sp>
      <p:sp>
        <p:nvSpPr>
          <p:cNvPr id="3" name="标题 2"/>
          <p:cNvSpPr>
            <a:spLocks noGrp="1"/>
          </p:cNvSpPr>
          <p:nvPr>
            <p:ph type="title"/>
          </p:nvPr>
        </p:nvSpPr>
        <p:spPr/>
        <p:txBody>
          <a:bodyPr/>
          <a:lstStyle/>
          <a:p>
            <a:r>
              <a:rPr lang="zh-CN" altLang="en-US" b="0" dirty="0">
                <a:effectLst/>
              </a:rPr>
              <a:t>练习</a:t>
            </a:r>
          </a:p>
        </p:txBody>
      </p:sp>
    </p:spTree>
    <p:extLst>
      <p:ext uri="{BB962C8B-B14F-4D97-AF65-F5344CB8AC3E}">
        <p14:creationId xmlns:p14="http://schemas.microsoft.com/office/powerpoint/2010/main" val="69357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71968" y="2420888"/>
            <a:ext cx="4464496" cy="3240360"/>
          </a:xfrm>
        </p:spPr>
        <p:txBody>
          <a:bodyPr>
            <a:noAutofit/>
          </a:bodyPr>
          <a:lstStyle/>
          <a:p>
            <a:pPr marL="457200" lvl="1" indent="0" algn="just">
              <a:lnSpc>
                <a:spcPct val="130000"/>
              </a:lnSpc>
              <a:spcBef>
                <a:spcPct val="20000"/>
              </a:spcBef>
              <a:buNone/>
            </a:pPr>
            <a:r>
              <a:rPr lang="en-US" altLang="zh-CN" sz="2800" dirty="0">
                <a:latin typeface="黑体" pitchFamily="49" charset="-122"/>
                <a:ea typeface="黑体" pitchFamily="49" charset="-122"/>
              </a:rPr>
              <a:t>1</a:t>
            </a:r>
            <a:r>
              <a:rPr lang="zh-CN" altLang="en-US" sz="2800" dirty="0">
                <a:latin typeface="黑体" pitchFamily="49" charset="-122"/>
                <a:ea typeface="黑体" pitchFamily="49" charset="-122"/>
              </a:rPr>
              <a:t>）算逻运算类 </a:t>
            </a:r>
          </a:p>
          <a:p>
            <a:pPr marL="457200" lvl="1" indent="0" algn="just">
              <a:lnSpc>
                <a:spcPct val="130000"/>
              </a:lnSpc>
              <a:spcBef>
                <a:spcPct val="20000"/>
              </a:spcBef>
              <a:buNone/>
            </a:pPr>
            <a:r>
              <a:rPr lang="en-US" altLang="zh-CN" sz="2800" dirty="0">
                <a:latin typeface="黑体" pitchFamily="49" charset="-122"/>
                <a:ea typeface="黑体" pitchFamily="49" charset="-122"/>
              </a:rPr>
              <a:t>2</a:t>
            </a:r>
            <a:r>
              <a:rPr lang="zh-CN" altLang="en-US" sz="2800" dirty="0">
                <a:latin typeface="黑体" pitchFamily="49" charset="-122"/>
                <a:ea typeface="黑体" pitchFamily="49" charset="-122"/>
              </a:rPr>
              <a:t>）数据传送类 </a:t>
            </a:r>
          </a:p>
          <a:p>
            <a:pPr marL="457200" lvl="1" indent="0" algn="just">
              <a:lnSpc>
                <a:spcPct val="130000"/>
              </a:lnSpc>
              <a:spcBef>
                <a:spcPct val="20000"/>
              </a:spcBef>
              <a:buNone/>
            </a:pPr>
            <a:r>
              <a:rPr lang="en-US" altLang="zh-CN" sz="2800" dirty="0">
                <a:latin typeface="黑体" pitchFamily="49" charset="-122"/>
                <a:ea typeface="黑体" pitchFamily="49" charset="-122"/>
              </a:rPr>
              <a:t>3) </a:t>
            </a:r>
            <a:r>
              <a:rPr lang="zh-CN" altLang="en-US" sz="2800" dirty="0">
                <a:latin typeface="黑体" pitchFamily="49" charset="-122"/>
                <a:ea typeface="黑体" pitchFamily="49" charset="-122"/>
              </a:rPr>
              <a:t>指令控制类 </a:t>
            </a:r>
          </a:p>
          <a:p>
            <a:pPr marL="457200" lvl="1" indent="0" algn="just">
              <a:lnSpc>
                <a:spcPct val="130000"/>
              </a:lnSpc>
              <a:spcBef>
                <a:spcPct val="20000"/>
              </a:spcBef>
              <a:buNone/>
            </a:pPr>
            <a:r>
              <a:rPr lang="en-US" altLang="zh-CN" sz="2800" dirty="0">
                <a:latin typeface="黑体" pitchFamily="49" charset="-122"/>
                <a:ea typeface="黑体" pitchFamily="49" charset="-122"/>
              </a:rPr>
              <a:t>4) I/O</a:t>
            </a:r>
            <a:r>
              <a:rPr lang="zh-CN" altLang="en-US" sz="2800" dirty="0">
                <a:latin typeface="黑体" pitchFamily="49" charset="-122"/>
                <a:ea typeface="黑体" pitchFamily="49" charset="-122"/>
              </a:rPr>
              <a:t>类 </a:t>
            </a:r>
          </a:p>
          <a:p>
            <a:pPr marL="990600" lvl="1" indent="-533400" algn="just">
              <a:lnSpc>
                <a:spcPct val="130000"/>
              </a:lnSpc>
              <a:spcBef>
                <a:spcPct val="20000"/>
              </a:spcBef>
              <a:buNone/>
            </a:pPr>
            <a:r>
              <a:rPr lang="en-US" altLang="zh-CN" sz="2800" dirty="0">
                <a:latin typeface="黑体" pitchFamily="49" charset="-122"/>
                <a:ea typeface="黑体" pitchFamily="49" charset="-122"/>
              </a:rPr>
              <a:t>5)</a:t>
            </a:r>
            <a:r>
              <a:rPr lang="zh-CN" altLang="en-US" sz="2800" dirty="0">
                <a:latin typeface="黑体" pitchFamily="49" charset="-122"/>
                <a:ea typeface="黑体" pitchFamily="49" charset="-122"/>
              </a:rPr>
              <a:t> 其它</a:t>
            </a:r>
          </a:p>
        </p:txBody>
      </p:sp>
      <p:sp>
        <p:nvSpPr>
          <p:cNvPr id="3" name="标题 2"/>
          <p:cNvSpPr>
            <a:spLocks noGrp="1"/>
          </p:cNvSpPr>
          <p:nvPr>
            <p:ph type="title"/>
          </p:nvPr>
        </p:nvSpPr>
        <p:spPr>
          <a:xfrm>
            <a:off x="430245" y="1412776"/>
            <a:ext cx="8229600" cy="1143000"/>
          </a:xfrm>
        </p:spPr>
        <p:txBody>
          <a:bodyPr>
            <a:normAutofit/>
          </a:bodyPr>
          <a:lstStyle/>
          <a:p>
            <a:r>
              <a:rPr lang="zh-CN" altLang="en-US" sz="3200" b="0" dirty="0">
                <a:effectLst/>
              </a:rPr>
              <a:t>指令系统的分类：</a:t>
            </a:r>
          </a:p>
        </p:txBody>
      </p:sp>
      <p:sp>
        <p:nvSpPr>
          <p:cNvPr id="6" name="TextBox 5"/>
          <p:cNvSpPr txBox="1"/>
          <p:nvPr/>
        </p:nvSpPr>
        <p:spPr>
          <a:xfrm>
            <a:off x="395536" y="692696"/>
            <a:ext cx="3836307" cy="523220"/>
          </a:xfrm>
          <a:prstGeom prst="rect">
            <a:avLst/>
          </a:prstGeom>
          <a:noFill/>
        </p:spPr>
        <p:txBody>
          <a:bodyPr wrap="none" rtlCol="0">
            <a:spAutoFit/>
          </a:bodyPr>
          <a:lstStyle/>
          <a:p>
            <a:r>
              <a:rPr lang="zh-CN" altLang="en-US" sz="2800" dirty="0">
                <a:hlinkClick r:id="rId3" action="ppaction://hlinkfile"/>
              </a:rPr>
              <a:t>附</a:t>
            </a:r>
            <a:r>
              <a:rPr lang="en-US" altLang="zh-CN" sz="2800" dirty="0">
                <a:hlinkClick r:id="rId3" action="ppaction://hlinkfile"/>
              </a:rPr>
              <a:t>1</a:t>
            </a:r>
            <a:r>
              <a:rPr lang="zh-CN" altLang="en-US" sz="2800" dirty="0">
                <a:hlinkClick r:id="rId3" action="ppaction://hlinkfile"/>
              </a:rPr>
              <a:t>：</a:t>
            </a:r>
            <a:r>
              <a:rPr lang="en-US" altLang="zh-CN" sz="2800" dirty="0">
                <a:hlinkClick r:id="rId3" action="ppaction://hlinkfile"/>
              </a:rPr>
              <a:t>8086</a:t>
            </a:r>
            <a:r>
              <a:rPr lang="zh-CN" altLang="en-US" sz="2800" dirty="0">
                <a:hlinkClick r:id="rId3" action="ppaction://hlinkfile"/>
              </a:rPr>
              <a:t>汇编指令集</a:t>
            </a:r>
            <a:endParaRPr lang="zh-CN" altLang="en-US" sz="2800" dirty="0"/>
          </a:p>
        </p:txBody>
      </p:sp>
    </p:spTree>
    <p:extLst>
      <p:ext uri="{BB962C8B-B14F-4D97-AF65-F5344CB8AC3E}">
        <p14:creationId xmlns:p14="http://schemas.microsoft.com/office/powerpoint/2010/main" val="2116973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9512" y="0"/>
            <a:ext cx="8229600" cy="1143000"/>
          </a:xfrm>
        </p:spPr>
        <p:txBody>
          <a:bodyPr>
            <a:normAutofit/>
          </a:bodyPr>
          <a:lstStyle/>
          <a:p>
            <a:r>
              <a:rPr lang="zh-CN" altLang="en-US" sz="3100" b="0" dirty="0">
                <a:solidFill>
                  <a:srgbClr val="FF9933"/>
                </a:solidFill>
                <a:effectLst/>
                <a:hlinkClick r:id="rId3" action="ppaction://hlinkfile"/>
              </a:rPr>
              <a:t>附</a:t>
            </a:r>
            <a:r>
              <a:rPr lang="en-US" altLang="zh-CN" sz="3100" b="0" u="sng" dirty="0">
                <a:solidFill>
                  <a:srgbClr val="FF9933"/>
                </a:solidFill>
                <a:effectLst/>
                <a:hlinkClick r:id="rId3" action="ppaction://hlinkfile"/>
              </a:rPr>
              <a:t>2</a:t>
            </a:r>
            <a:r>
              <a:rPr lang="zh-CN" altLang="en-US" sz="3100" b="0" u="sng" dirty="0">
                <a:solidFill>
                  <a:srgbClr val="FF9933"/>
                </a:solidFill>
                <a:effectLst/>
                <a:hlinkClick r:id="rId3" action="ppaction://hlinkfile"/>
              </a:rPr>
              <a:t>：</a:t>
            </a:r>
            <a:r>
              <a:rPr lang="en-US" altLang="zh-CN" sz="3100" b="0" u="sng" dirty="0">
                <a:solidFill>
                  <a:srgbClr val="FF9933"/>
                </a:solidFill>
                <a:effectLst/>
              </a:rPr>
              <a:t>I/O</a:t>
            </a:r>
            <a:r>
              <a:rPr lang="zh-CN" altLang="en-US" sz="3100" b="0" u="sng" dirty="0">
                <a:solidFill>
                  <a:srgbClr val="FF9933"/>
                </a:solidFill>
                <a:effectLst/>
              </a:rPr>
              <a:t>子系统概述</a:t>
            </a:r>
            <a:endParaRPr lang="zh-CN" altLang="en-US" u="sng" dirty="0">
              <a:solidFill>
                <a:srgbClr val="FF9933"/>
              </a:solidFill>
            </a:endParaRPr>
          </a:p>
        </p:txBody>
      </p:sp>
      <p:sp>
        <p:nvSpPr>
          <p:cNvPr id="4" name="灯片编号占位符 3"/>
          <p:cNvSpPr>
            <a:spLocks noGrp="1"/>
          </p:cNvSpPr>
          <p:nvPr>
            <p:ph type="sldNum" sz="quarter" idx="12"/>
          </p:nvPr>
        </p:nvSpPr>
        <p:spPr>
          <a:xfrm>
            <a:off x="6434757" y="5212131"/>
            <a:ext cx="1905000" cy="457200"/>
          </a:xfrm>
          <a:noFill/>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E5172DA-636B-4558-A63B-64D71279615F}" type="slidenum">
              <a:rPr lang="en-US" altLang="zh-CN" sz="1400" smtClean="0">
                <a:latin typeface="黑体" pitchFamily="49" charset="-122"/>
                <a:ea typeface="黑体" pitchFamily="49" charset="-122"/>
              </a:rPr>
              <a:pPr/>
              <a:t>34</a:t>
            </a:fld>
            <a:endParaRPr lang="en-US" altLang="zh-CN" sz="1400">
              <a:latin typeface="黑体" pitchFamily="49" charset="-122"/>
              <a:ea typeface="黑体" pitchFamily="49" charset="-122"/>
            </a:endParaRPr>
          </a:p>
        </p:txBody>
      </p:sp>
      <p:sp>
        <p:nvSpPr>
          <p:cNvPr id="5" name="Rectangle 3"/>
          <p:cNvSpPr txBox="1">
            <a:spLocks noChangeArrowheads="1"/>
          </p:cNvSpPr>
          <p:nvPr/>
        </p:nvSpPr>
        <p:spPr bwMode="auto">
          <a:xfrm>
            <a:off x="423693" y="1052736"/>
            <a:ext cx="5027612" cy="3928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spcBef>
                <a:spcPct val="40000"/>
              </a:spcBef>
              <a:buFontTx/>
              <a:buChar char="•"/>
            </a:pPr>
            <a:r>
              <a:rPr lang="zh-CN" altLang="en-US" sz="2000" dirty="0">
                <a:latin typeface="微软雅黑" pitchFamily="34" charset="-122"/>
                <a:ea typeface="微软雅黑" pitchFamily="34" charset="-122"/>
              </a:rPr>
              <a:t>所有高级语言的运行时（</a:t>
            </a:r>
            <a:r>
              <a:rPr lang="en-US" altLang="zh-CN" sz="2000" dirty="0">
                <a:latin typeface="微软雅黑" pitchFamily="34" charset="-122"/>
                <a:ea typeface="微软雅黑" pitchFamily="34" charset="-122"/>
              </a:rPr>
              <a:t>runtime</a:t>
            </a:r>
            <a:r>
              <a:rPr lang="zh-CN" altLang="en-US" sz="2000" dirty="0">
                <a:latin typeface="微软雅黑" pitchFamily="34" charset="-122"/>
                <a:ea typeface="微软雅黑" pitchFamily="34" charset="-122"/>
              </a:rPr>
              <a:t>）都提供了执行</a:t>
            </a:r>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功能的机制</a:t>
            </a:r>
          </a:p>
          <a:p>
            <a:pPr>
              <a:spcBef>
                <a:spcPct val="40000"/>
              </a:spcBef>
            </a:pPr>
            <a:r>
              <a:rPr lang="zh-CN" altLang="en-US" sz="2000" dirty="0">
                <a:solidFill>
                  <a:schemeClr val="accent2"/>
                </a:solidFill>
                <a:latin typeface="微软雅黑" pitchFamily="34" charset="-122"/>
                <a:ea typeface="微软雅黑" pitchFamily="34" charset="-122"/>
              </a:rPr>
              <a:t>  例如，</a:t>
            </a:r>
            <a:r>
              <a:rPr lang="en-US" altLang="zh-CN" sz="2000" dirty="0">
                <a:solidFill>
                  <a:schemeClr val="accent2"/>
                </a:solidFill>
                <a:latin typeface="微软雅黑" pitchFamily="34" charset="-122"/>
                <a:ea typeface="微软雅黑" pitchFamily="34" charset="-122"/>
              </a:rPr>
              <a:t>C</a:t>
            </a:r>
            <a:r>
              <a:rPr lang="zh-CN" altLang="en-US" sz="2000" dirty="0">
                <a:solidFill>
                  <a:schemeClr val="accent2"/>
                </a:solidFill>
                <a:latin typeface="微软雅黑" pitchFamily="34" charset="-122"/>
                <a:ea typeface="微软雅黑" pitchFamily="34" charset="-122"/>
              </a:rPr>
              <a:t>语言中提供了包含像</a:t>
            </a:r>
            <a:r>
              <a:rPr lang="en-US" altLang="zh-CN" sz="2000" dirty="0" err="1">
                <a:solidFill>
                  <a:srgbClr val="FF0000"/>
                </a:solidFill>
                <a:latin typeface="微软雅黑" pitchFamily="34" charset="-122"/>
                <a:ea typeface="微软雅黑" pitchFamily="34" charset="-122"/>
              </a:rPr>
              <a:t>printf</a:t>
            </a:r>
            <a:r>
              <a:rPr lang="en-US" altLang="zh-CN" sz="2000" dirty="0">
                <a:solidFill>
                  <a:srgbClr val="FF0000"/>
                </a:solidFill>
                <a:latin typeface="微软雅黑" pitchFamily="34" charset="-122"/>
                <a:ea typeface="微软雅黑" pitchFamily="34" charset="-122"/>
              </a:rPr>
              <a:t>()</a:t>
            </a:r>
            <a:r>
              <a:rPr lang="zh-CN" altLang="en-US" sz="2000" dirty="0">
                <a:solidFill>
                  <a:schemeClr val="accent2"/>
                </a:solidFill>
                <a:latin typeface="微软雅黑" pitchFamily="34" charset="-122"/>
                <a:ea typeface="微软雅黑" pitchFamily="34" charset="-122"/>
              </a:rPr>
              <a:t>和</a:t>
            </a:r>
            <a:r>
              <a:rPr lang="en-US" altLang="zh-CN" sz="2000" dirty="0" err="1">
                <a:solidFill>
                  <a:srgbClr val="FF0000"/>
                </a:solidFill>
                <a:latin typeface="微软雅黑" pitchFamily="34" charset="-122"/>
                <a:ea typeface="微软雅黑" pitchFamily="34" charset="-122"/>
              </a:rPr>
              <a:t>scanf</a:t>
            </a:r>
            <a:r>
              <a:rPr lang="en-US" altLang="zh-CN" sz="2000" dirty="0">
                <a:solidFill>
                  <a:srgbClr val="FF0000"/>
                </a:solidFill>
                <a:latin typeface="微软雅黑" pitchFamily="34" charset="-122"/>
                <a:ea typeface="微软雅黑" pitchFamily="34" charset="-122"/>
              </a:rPr>
              <a:t>()</a:t>
            </a:r>
            <a:r>
              <a:rPr lang="zh-CN" altLang="en-US" sz="2000" dirty="0">
                <a:solidFill>
                  <a:schemeClr val="accent2"/>
                </a:solidFill>
                <a:latin typeface="微软雅黑" pitchFamily="34" charset="-122"/>
                <a:ea typeface="微软雅黑" pitchFamily="34" charset="-122"/>
              </a:rPr>
              <a:t>等这样的标准</a:t>
            </a:r>
            <a:r>
              <a:rPr lang="en-US" altLang="zh-CN" sz="2000" dirty="0">
                <a:solidFill>
                  <a:schemeClr val="accent2"/>
                </a:solidFill>
                <a:latin typeface="微软雅黑" pitchFamily="34" charset="-122"/>
                <a:ea typeface="微软雅黑" pitchFamily="34" charset="-122"/>
              </a:rPr>
              <a:t>I/O</a:t>
            </a:r>
            <a:r>
              <a:rPr lang="zh-CN" altLang="en-US" sz="2000" dirty="0">
                <a:solidFill>
                  <a:schemeClr val="accent2"/>
                </a:solidFill>
                <a:latin typeface="微软雅黑" pitchFamily="34" charset="-122"/>
                <a:ea typeface="微软雅黑" pitchFamily="34" charset="-122"/>
              </a:rPr>
              <a:t>库函数，</a:t>
            </a:r>
            <a:r>
              <a:rPr lang="en-US" altLang="zh-CN" sz="2000" dirty="0">
                <a:solidFill>
                  <a:schemeClr val="accent2"/>
                </a:solidFill>
                <a:latin typeface="微软雅黑" pitchFamily="34" charset="-122"/>
                <a:ea typeface="微软雅黑" pitchFamily="34" charset="-122"/>
              </a:rPr>
              <a:t>C++</a:t>
            </a:r>
            <a:r>
              <a:rPr lang="zh-CN" altLang="en-US" sz="2000" dirty="0">
                <a:solidFill>
                  <a:schemeClr val="accent2"/>
                </a:solidFill>
                <a:latin typeface="微软雅黑" pitchFamily="34" charset="-122"/>
                <a:ea typeface="微软雅黑" pitchFamily="34" charset="-122"/>
              </a:rPr>
              <a:t>语言中提供了如 </a:t>
            </a:r>
            <a:r>
              <a:rPr lang="en-US" altLang="zh-CN" sz="2000" dirty="0">
                <a:solidFill>
                  <a:srgbClr val="FF0000"/>
                </a:solidFill>
                <a:latin typeface="微软雅黑" pitchFamily="34" charset="-122"/>
                <a:ea typeface="微软雅黑" pitchFamily="34" charset="-122"/>
              </a:rPr>
              <a:t>&lt;&lt;</a:t>
            </a:r>
            <a:r>
              <a:rPr lang="zh-CN" altLang="en-US" sz="2000" dirty="0">
                <a:solidFill>
                  <a:schemeClr val="accent2"/>
                </a:solidFill>
                <a:latin typeface="微软雅黑" pitchFamily="34" charset="-122"/>
                <a:ea typeface="微软雅黑" pitchFamily="34" charset="-122"/>
              </a:rPr>
              <a:t>（输入）和 </a:t>
            </a:r>
            <a:r>
              <a:rPr lang="en-US" altLang="zh-CN" sz="2000" dirty="0">
                <a:solidFill>
                  <a:srgbClr val="FF0000"/>
                </a:solidFill>
                <a:latin typeface="微软雅黑" pitchFamily="34" charset="-122"/>
                <a:ea typeface="微软雅黑" pitchFamily="34" charset="-122"/>
              </a:rPr>
              <a:t>&gt;&gt;</a:t>
            </a:r>
            <a:r>
              <a:rPr lang="zh-CN" altLang="en-US" sz="2000" dirty="0">
                <a:solidFill>
                  <a:schemeClr val="accent2"/>
                </a:solidFill>
                <a:latin typeface="微软雅黑" pitchFamily="34" charset="-122"/>
                <a:ea typeface="微软雅黑" pitchFamily="34" charset="-122"/>
              </a:rPr>
              <a:t>（输出）这样的重载操作符。</a:t>
            </a:r>
          </a:p>
          <a:p>
            <a:pPr>
              <a:spcBef>
                <a:spcPct val="40000"/>
              </a:spcBef>
              <a:buFontTx/>
              <a:buChar char="•"/>
            </a:pPr>
            <a:r>
              <a:rPr lang="zh-CN" altLang="en-US" sz="2000" dirty="0">
                <a:latin typeface="微软雅黑" pitchFamily="34" charset="-122"/>
                <a:ea typeface="微软雅黑" pitchFamily="34" charset="-122"/>
              </a:rPr>
              <a:t>从高级语言程序中通过</a:t>
            </a:r>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函数或</a:t>
            </a:r>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操作符提出</a:t>
            </a:r>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请求，到设备响应并完成</a:t>
            </a:r>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请求，涉及到多层次</a:t>
            </a:r>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软件和</a:t>
            </a:r>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硬件的协作。</a:t>
            </a:r>
          </a:p>
          <a:p>
            <a:pPr>
              <a:spcBef>
                <a:spcPct val="40000"/>
              </a:spcBef>
              <a:buFontTx/>
              <a:buChar char="•"/>
            </a:pPr>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子系统也采用层次结构</a:t>
            </a:r>
          </a:p>
          <a:p>
            <a:pPr>
              <a:spcBef>
                <a:spcPct val="20000"/>
              </a:spcBef>
              <a:buFontTx/>
              <a:buChar char="•"/>
            </a:pPr>
            <a:endParaRPr lang="zh-CN" altLang="en-US" sz="2000" dirty="0">
              <a:latin typeface="微软雅黑" pitchFamily="34" charset="-122"/>
              <a:ea typeface="微软雅黑" pitchFamily="34" charset="-122"/>
            </a:endParaRPr>
          </a:p>
        </p:txBody>
      </p:sp>
      <p:pic>
        <p:nvPicPr>
          <p:cNvPr id="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8782" y="808406"/>
            <a:ext cx="3194050" cy="508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4"/>
          <p:cNvSpPr>
            <a:spLocks noChangeArrowheads="1"/>
          </p:cNvSpPr>
          <p:nvPr/>
        </p:nvSpPr>
        <p:spPr bwMode="auto">
          <a:xfrm>
            <a:off x="5683870" y="4999406"/>
            <a:ext cx="2220912" cy="782638"/>
          </a:xfrm>
          <a:prstGeom prst="rect">
            <a:avLst/>
          </a:prstGeom>
          <a:solidFill>
            <a:schemeClr val="accent1">
              <a:alpha val="25882"/>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15"/>
          <p:cNvSpPr>
            <a:spLocks noChangeArrowheads="1"/>
          </p:cNvSpPr>
          <p:nvPr/>
        </p:nvSpPr>
        <p:spPr bwMode="auto">
          <a:xfrm>
            <a:off x="5671170" y="808406"/>
            <a:ext cx="2192337" cy="1854200"/>
          </a:xfrm>
          <a:prstGeom prst="rect">
            <a:avLst/>
          </a:prstGeom>
          <a:solidFill>
            <a:srgbClr val="0000FF">
              <a:alpha val="25098"/>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16"/>
          <p:cNvSpPr>
            <a:spLocks noChangeArrowheads="1"/>
          </p:cNvSpPr>
          <p:nvPr/>
        </p:nvSpPr>
        <p:spPr bwMode="auto">
          <a:xfrm>
            <a:off x="5690220" y="2405431"/>
            <a:ext cx="2192337" cy="2554288"/>
          </a:xfrm>
          <a:prstGeom prst="rect">
            <a:avLst/>
          </a:prstGeom>
          <a:solidFill>
            <a:srgbClr val="99CC00">
              <a:alpha val="25098"/>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17"/>
          <p:cNvSpPr>
            <a:spLocks noChangeArrowheads="1"/>
          </p:cNvSpPr>
          <p:nvPr/>
        </p:nvSpPr>
        <p:spPr bwMode="auto">
          <a:xfrm>
            <a:off x="487192" y="5080369"/>
            <a:ext cx="49006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rgbClr val="006600"/>
                </a:solidFill>
                <a:latin typeface="微软雅黑" pitchFamily="34" charset="-122"/>
                <a:ea typeface="微软雅黑" pitchFamily="34" charset="-122"/>
              </a:rPr>
              <a:t>从用户</a:t>
            </a:r>
            <a:r>
              <a:rPr lang="en-US" altLang="zh-CN" sz="2000" dirty="0">
                <a:solidFill>
                  <a:srgbClr val="006600"/>
                </a:solidFill>
                <a:latin typeface="微软雅黑" pitchFamily="34" charset="-122"/>
                <a:ea typeface="微软雅黑" pitchFamily="34" charset="-122"/>
              </a:rPr>
              <a:t>I/O</a:t>
            </a:r>
            <a:r>
              <a:rPr lang="zh-CN" altLang="en-US" sz="2000" dirty="0">
                <a:solidFill>
                  <a:srgbClr val="006600"/>
                </a:solidFill>
                <a:latin typeface="微软雅黑" pitchFamily="34" charset="-122"/>
                <a:ea typeface="微软雅黑" pitchFamily="34" charset="-122"/>
              </a:rPr>
              <a:t>软件切换到内核</a:t>
            </a:r>
            <a:r>
              <a:rPr lang="en-US" altLang="zh-CN" sz="2000" dirty="0">
                <a:solidFill>
                  <a:srgbClr val="006600"/>
                </a:solidFill>
                <a:latin typeface="微软雅黑" pitchFamily="34" charset="-122"/>
                <a:ea typeface="微软雅黑" pitchFamily="34" charset="-122"/>
              </a:rPr>
              <a:t>I/O</a:t>
            </a:r>
            <a:r>
              <a:rPr lang="zh-CN" altLang="en-US" sz="2000" dirty="0">
                <a:solidFill>
                  <a:srgbClr val="006600"/>
                </a:solidFill>
                <a:latin typeface="微软雅黑" pitchFamily="34" charset="-122"/>
                <a:ea typeface="微软雅黑" pitchFamily="34" charset="-122"/>
              </a:rPr>
              <a:t>软件的唯一办法是“异常”机制：</a:t>
            </a:r>
            <a:r>
              <a:rPr lang="zh-CN" altLang="en-US" sz="2000" dirty="0">
                <a:solidFill>
                  <a:schemeClr val="accent1"/>
                </a:solidFill>
                <a:latin typeface="微软雅黑" pitchFamily="34" charset="-122"/>
                <a:ea typeface="微软雅黑" pitchFamily="34" charset="-122"/>
              </a:rPr>
              <a:t>系统调用（自陷）</a:t>
            </a:r>
          </a:p>
        </p:txBody>
      </p:sp>
    </p:spTree>
    <p:extLst>
      <p:ext uri="{BB962C8B-B14F-4D97-AF65-F5344CB8AC3E}">
        <p14:creationId xmlns:p14="http://schemas.microsoft.com/office/powerpoint/2010/main" val="288901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3"/>
          <p:cNvSpPr>
            <a:spLocks noGrp="1"/>
          </p:cNvSpPr>
          <p:nvPr>
            <p:ph type="sldNum" sz="quarter" idx="12"/>
          </p:nvPr>
        </p:nvSpPr>
        <p:spPr>
          <a:noFill/>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BB7362F9-0A81-417E-ABCE-C0BB73D8EE97}" type="slidenum">
              <a:rPr lang="en-US" altLang="zh-CN" sz="1400" smtClean="0">
                <a:latin typeface="黑体" pitchFamily="49" charset="-122"/>
                <a:ea typeface="黑体" pitchFamily="49" charset="-122"/>
              </a:rPr>
              <a:pPr/>
              <a:t>35</a:t>
            </a:fld>
            <a:endParaRPr lang="en-US" altLang="zh-CN" sz="1400">
              <a:latin typeface="黑体" pitchFamily="49" charset="-122"/>
              <a:ea typeface="黑体" pitchFamily="49" charset="-122"/>
            </a:endParaRPr>
          </a:p>
        </p:txBody>
      </p:sp>
      <p:sp>
        <p:nvSpPr>
          <p:cNvPr id="112643" name="标题 1"/>
          <p:cNvSpPr>
            <a:spLocks noGrp="1"/>
          </p:cNvSpPr>
          <p:nvPr>
            <p:ph type="title"/>
          </p:nvPr>
        </p:nvSpPr>
        <p:spPr>
          <a:xfrm>
            <a:off x="13342" y="0"/>
            <a:ext cx="8229600" cy="1143000"/>
          </a:xfrm>
        </p:spPr>
        <p:txBody>
          <a:bodyPr/>
          <a:lstStyle/>
          <a:p>
            <a:r>
              <a:rPr lang="en-US" altLang="zh-CN" sz="4000" dirty="0"/>
              <a:t>I/O</a:t>
            </a:r>
            <a:r>
              <a:rPr lang="zh-CN" altLang="en-US" sz="4000" dirty="0"/>
              <a:t>子系统概述</a:t>
            </a:r>
          </a:p>
        </p:txBody>
      </p:sp>
      <p:sp>
        <p:nvSpPr>
          <p:cNvPr id="6" name="Rectangle 3"/>
          <p:cNvSpPr>
            <a:spLocks noGrp="1" noChangeArrowheads="1"/>
          </p:cNvSpPr>
          <p:nvPr>
            <p:ph idx="1"/>
          </p:nvPr>
        </p:nvSpPr>
        <p:spPr>
          <a:xfrm>
            <a:off x="107504" y="980728"/>
            <a:ext cx="8893175" cy="5184775"/>
          </a:xfrm>
        </p:spPr>
        <p:txBody>
          <a:bodyPr/>
          <a:lstStyle/>
          <a:p>
            <a:pPr>
              <a:lnSpc>
                <a:spcPct val="115000"/>
              </a:lnSpc>
              <a:buFontTx/>
              <a:buNone/>
            </a:pPr>
            <a:r>
              <a:rPr lang="zh-CN" altLang="en-US" sz="2000" dirty="0"/>
              <a:t>  </a:t>
            </a:r>
            <a:r>
              <a:rPr lang="zh-CN" altLang="en-US" sz="2200" dirty="0">
                <a:latin typeface="微软雅黑" pitchFamily="34" charset="-122"/>
                <a:ea typeface="微软雅黑" pitchFamily="34" charset="-122"/>
              </a:rPr>
              <a:t>各类用户的</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请求需要通过某种方式传给</a:t>
            </a:r>
            <a:r>
              <a:rPr lang="en-US" altLang="zh-CN" sz="2200" dirty="0">
                <a:latin typeface="微软雅黑" pitchFamily="34" charset="-122"/>
                <a:ea typeface="微软雅黑" pitchFamily="34" charset="-122"/>
              </a:rPr>
              <a:t>OS</a:t>
            </a:r>
            <a:r>
              <a:rPr lang="zh-CN" altLang="en-US" sz="2200" dirty="0">
                <a:latin typeface="微软雅黑" pitchFamily="34" charset="-122"/>
                <a:ea typeface="微软雅黑" pitchFamily="34" charset="-122"/>
              </a:rPr>
              <a:t>：</a:t>
            </a:r>
          </a:p>
          <a:p>
            <a:pPr>
              <a:lnSpc>
                <a:spcPct val="115000"/>
              </a:lnSpc>
              <a:buFontTx/>
              <a:buNone/>
            </a:pPr>
            <a:r>
              <a:rPr lang="zh-CN" altLang="en-US" sz="2200" dirty="0">
                <a:latin typeface="微软雅黑" pitchFamily="34" charset="-122"/>
                <a:ea typeface="微软雅黑" pitchFamily="34" charset="-122"/>
                <a:sym typeface="Wingdings 2" pitchFamily="18" charset="2"/>
              </a:rPr>
              <a:t>   </a:t>
            </a:r>
            <a:r>
              <a:rPr lang="zh-CN" altLang="en-US" sz="2200" dirty="0">
                <a:solidFill>
                  <a:schemeClr val="accent2"/>
                </a:solidFill>
                <a:latin typeface="微软雅黑" pitchFamily="34" charset="-122"/>
                <a:ea typeface="微软雅黑" pitchFamily="34" charset="-122"/>
              </a:rPr>
              <a:t>最终用户：键盘、鼠标通过操作界面传递给</a:t>
            </a:r>
            <a:r>
              <a:rPr lang="en-US" altLang="zh-CN" sz="2200" dirty="0">
                <a:solidFill>
                  <a:schemeClr val="accent2"/>
                </a:solidFill>
                <a:latin typeface="微软雅黑" pitchFamily="34" charset="-122"/>
                <a:ea typeface="微软雅黑" pitchFamily="34" charset="-122"/>
              </a:rPr>
              <a:t>OS</a:t>
            </a:r>
          </a:p>
          <a:p>
            <a:pPr>
              <a:lnSpc>
                <a:spcPct val="115000"/>
              </a:lnSpc>
              <a:buFontTx/>
              <a:buNone/>
            </a:pPr>
            <a:r>
              <a:rPr lang="zh-CN" altLang="en-US" sz="2200" dirty="0">
                <a:solidFill>
                  <a:schemeClr val="accent2"/>
                </a:solidFill>
                <a:latin typeface="微软雅黑" pitchFamily="34" charset="-122"/>
                <a:ea typeface="微软雅黑" pitchFamily="34" charset="-122"/>
                <a:sym typeface="Wingdings 2" pitchFamily="18" charset="2"/>
              </a:rPr>
              <a:t>   </a:t>
            </a:r>
            <a:r>
              <a:rPr lang="zh-CN" altLang="en-US" sz="2200" dirty="0">
                <a:solidFill>
                  <a:schemeClr val="accent2"/>
                </a:solidFill>
                <a:latin typeface="微软雅黑" pitchFamily="34" charset="-122"/>
                <a:ea typeface="微软雅黑" pitchFamily="34" charset="-122"/>
              </a:rPr>
              <a:t>用户程序：通过函数（高级语言）转换为系统调用传递给</a:t>
            </a:r>
            <a:r>
              <a:rPr lang="en-US" altLang="zh-CN" sz="2200" dirty="0">
                <a:solidFill>
                  <a:schemeClr val="accent2"/>
                </a:solidFill>
                <a:latin typeface="微软雅黑" pitchFamily="34" charset="-122"/>
                <a:ea typeface="微软雅黑" pitchFamily="34" charset="-122"/>
              </a:rPr>
              <a:t>OS</a:t>
            </a:r>
            <a:endParaRPr lang="zh-CN" altLang="en-US" sz="2200" dirty="0">
              <a:latin typeface="微软雅黑" pitchFamily="34" charset="-122"/>
              <a:ea typeface="微软雅黑" pitchFamily="34" charset="-122"/>
            </a:endParaRPr>
          </a:p>
          <a:p>
            <a:pPr>
              <a:lnSpc>
                <a:spcPct val="115000"/>
              </a:lnSpc>
              <a:buFontTx/>
              <a:buNone/>
            </a:pPr>
            <a:r>
              <a:rPr lang="en-US" altLang="zh-CN" sz="2200" dirty="0">
                <a:latin typeface="微软雅黑" pitchFamily="34" charset="-122"/>
                <a:ea typeface="微软雅黑" pitchFamily="34" charset="-122"/>
              </a:rPr>
              <a:t>   I/O</a:t>
            </a:r>
            <a:r>
              <a:rPr lang="zh-CN" altLang="en-US" sz="2200" dirty="0">
                <a:latin typeface="微软雅黑" pitchFamily="34" charset="-122"/>
                <a:ea typeface="微软雅黑" pitchFamily="34" charset="-122"/>
              </a:rPr>
              <a:t>软件被组织成从高到低的四个层次，层次越低，则越接近设备而越远离用户程序。这四个层次依次为：</a:t>
            </a:r>
            <a:endParaRPr lang="zh-CN" altLang="en-US" sz="2200" dirty="0">
              <a:latin typeface="微软雅黑" pitchFamily="34" charset="-122"/>
              <a:ea typeface="微软雅黑" pitchFamily="34" charset="-122"/>
              <a:sym typeface="Wingdings 2" pitchFamily="18" charset="2"/>
            </a:endParaRPr>
          </a:p>
          <a:p>
            <a:pPr>
              <a:lnSpc>
                <a:spcPct val="115000"/>
              </a:lnSpc>
              <a:buFontTx/>
              <a:buNone/>
            </a:pPr>
            <a:r>
              <a:rPr lang="zh-CN" altLang="en-US" sz="2200" dirty="0">
                <a:latin typeface="微软雅黑" pitchFamily="34" charset="-122"/>
                <a:ea typeface="微软雅黑" pitchFamily="34" charset="-122"/>
                <a:sym typeface="Wingdings 2" pitchFamily="18" charset="2"/>
              </a:rPr>
              <a:t>	</a:t>
            </a:r>
            <a:r>
              <a:rPr lang="en-US" altLang="zh-CN" sz="2200" dirty="0">
                <a:latin typeface="微软雅黑" pitchFamily="34" charset="-122"/>
                <a:ea typeface="微软雅黑" pitchFamily="34" charset="-122"/>
                <a:sym typeface="Wingdings 2" pitchFamily="18" charset="2"/>
              </a:rPr>
              <a:t>(1) </a:t>
            </a:r>
            <a:r>
              <a:rPr lang="zh-CN" altLang="en-US" sz="2200" dirty="0">
                <a:solidFill>
                  <a:srgbClr val="009900"/>
                </a:solidFill>
                <a:latin typeface="微软雅黑" pitchFamily="34" charset="-122"/>
                <a:ea typeface="微软雅黑" pitchFamily="34" charset="-122"/>
              </a:rPr>
              <a:t>用户层</a:t>
            </a:r>
            <a:r>
              <a:rPr lang="en-US" altLang="zh-CN" sz="2200" dirty="0">
                <a:solidFill>
                  <a:srgbClr val="009900"/>
                </a:solidFill>
                <a:latin typeface="微软雅黑" pitchFamily="34" charset="-122"/>
                <a:ea typeface="微软雅黑" pitchFamily="34" charset="-122"/>
              </a:rPr>
              <a:t>I/O</a:t>
            </a:r>
            <a:r>
              <a:rPr lang="zh-CN" altLang="en-US" sz="2200" dirty="0">
                <a:solidFill>
                  <a:srgbClr val="009900"/>
                </a:solidFill>
                <a:latin typeface="微软雅黑" pitchFamily="34" charset="-122"/>
                <a:ea typeface="微软雅黑" pitchFamily="34" charset="-122"/>
              </a:rPr>
              <a:t>软件（</a:t>
            </a:r>
            <a:r>
              <a:rPr lang="en-US" altLang="zh-CN" sz="2200" dirty="0">
                <a:solidFill>
                  <a:srgbClr val="009900"/>
                </a:solidFill>
                <a:latin typeface="微软雅黑" pitchFamily="34" charset="-122"/>
                <a:ea typeface="微软雅黑" pitchFamily="34" charset="-122"/>
              </a:rPr>
              <a:t>I/O</a:t>
            </a:r>
            <a:r>
              <a:rPr lang="zh-CN" altLang="en-US" sz="2200" dirty="0">
                <a:solidFill>
                  <a:srgbClr val="009900"/>
                </a:solidFill>
                <a:latin typeface="微软雅黑" pitchFamily="34" charset="-122"/>
                <a:ea typeface="微软雅黑" pitchFamily="34" charset="-122"/>
              </a:rPr>
              <a:t>函数调用系统调用）</a:t>
            </a:r>
            <a:endParaRPr lang="zh-CN" altLang="en-US" sz="2200" dirty="0">
              <a:solidFill>
                <a:srgbClr val="009900"/>
              </a:solidFill>
              <a:latin typeface="微软雅黑" pitchFamily="34" charset="-122"/>
              <a:ea typeface="微软雅黑" pitchFamily="34" charset="-122"/>
              <a:sym typeface="Wingdings 2" pitchFamily="18" charset="2"/>
            </a:endParaRPr>
          </a:p>
          <a:p>
            <a:pPr>
              <a:lnSpc>
                <a:spcPct val="115000"/>
              </a:lnSpc>
              <a:buFontTx/>
              <a:buNone/>
            </a:pPr>
            <a:r>
              <a:rPr lang="zh-CN" altLang="en-US" sz="2200" dirty="0">
                <a:solidFill>
                  <a:schemeClr val="accent2"/>
                </a:solidFill>
                <a:latin typeface="微软雅黑" pitchFamily="34" charset="-122"/>
                <a:ea typeface="微软雅黑" pitchFamily="34" charset="-122"/>
                <a:sym typeface="Wingdings 2" pitchFamily="18" charset="2"/>
              </a:rPr>
              <a:t>	</a:t>
            </a:r>
            <a:r>
              <a:rPr lang="en-US" altLang="zh-CN" sz="2200" dirty="0">
                <a:solidFill>
                  <a:schemeClr val="accent2"/>
                </a:solidFill>
                <a:latin typeface="微软雅黑" pitchFamily="34" charset="-122"/>
                <a:ea typeface="微软雅黑" pitchFamily="34" charset="-122"/>
                <a:sym typeface="Wingdings 2" pitchFamily="18" charset="2"/>
              </a:rPr>
              <a:t>(2) </a:t>
            </a:r>
            <a:r>
              <a:rPr lang="zh-CN" altLang="en-US" sz="2200" dirty="0">
                <a:solidFill>
                  <a:schemeClr val="accent2"/>
                </a:solidFill>
                <a:latin typeface="微软雅黑" pitchFamily="34" charset="-122"/>
                <a:ea typeface="微软雅黑" pitchFamily="34" charset="-122"/>
              </a:rPr>
              <a:t>与设备无关的操作系统</a:t>
            </a:r>
            <a:r>
              <a:rPr lang="en-US" altLang="zh-CN" sz="2200" dirty="0">
                <a:solidFill>
                  <a:schemeClr val="accent2"/>
                </a:solidFill>
                <a:latin typeface="微软雅黑" pitchFamily="34" charset="-122"/>
                <a:ea typeface="微软雅黑" pitchFamily="34" charset="-122"/>
              </a:rPr>
              <a:t>I/O</a:t>
            </a:r>
            <a:r>
              <a:rPr lang="zh-CN" altLang="en-US" sz="2200" dirty="0">
                <a:solidFill>
                  <a:schemeClr val="accent2"/>
                </a:solidFill>
                <a:latin typeface="微软雅黑" pitchFamily="34" charset="-122"/>
                <a:ea typeface="微软雅黑" pitchFamily="34" charset="-122"/>
              </a:rPr>
              <a:t>软件</a:t>
            </a:r>
            <a:endParaRPr lang="zh-CN" altLang="en-US" sz="2200" dirty="0">
              <a:solidFill>
                <a:schemeClr val="accent2"/>
              </a:solidFill>
              <a:latin typeface="微软雅黑" pitchFamily="34" charset="-122"/>
              <a:ea typeface="微软雅黑" pitchFamily="34" charset="-122"/>
              <a:sym typeface="Wingdings 2" pitchFamily="18" charset="2"/>
            </a:endParaRPr>
          </a:p>
          <a:p>
            <a:pPr>
              <a:lnSpc>
                <a:spcPct val="115000"/>
              </a:lnSpc>
              <a:buFontTx/>
              <a:buNone/>
            </a:pPr>
            <a:r>
              <a:rPr lang="zh-CN" altLang="en-US" sz="2200" dirty="0">
                <a:solidFill>
                  <a:schemeClr val="accent2"/>
                </a:solidFill>
                <a:latin typeface="微软雅黑" pitchFamily="34" charset="-122"/>
                <a:ea typeface="微软雅黑" pitchFamily="34" charset="-122"/>
                <a:sym typeface="Wingdings 2" pitchFamily="18" charset="2"/>
              </a:rPr>
              <a:t>	</a:t>
            </a:r>
            <a:r>
              <a:rPr lang="en-US" altLang="zh-CN" sz="2200" dirty="0">
                <a:solidFill>
                  <a:schemeClr val="accent2"/>
                </a:solidFill>
                <a:latin typeface="微软雅黑" pitchFamily="34" charset="-122"/>
                <a:ea typeface="微软雅黑" pitchFamily="34" charset="-122"/>
                <a:sym typeface="Wingdings 2" pitchFamily="18" charset="2"/>
              </a:rPr>
              <a:t>(3) </a:t>
            </a:r>
            <a:r>
              <a:rPr lang="zh-CN" altLang="en-US" sz="2200" dirty="0">
                <a:solidFill>
                  <a:schemeClr val="accent2"/>
                </a:solidFill>
                <a:latin typeface="微软雅黑" pitchFamily="34" charset="-122"/>
                <a:ea typeface="微软雅黑" pitchFamily="34" charset="-122"/>
              </a:rPr>
              <a:t>设备驱动程序</a:t>
            </a:r>
            <a:endParaRPr lang="zh-CN" altLang="en-US" sz="2200" dirty="0">
              <a:solidFill>
                <a:schemeClr val="accent2"/>
              </a:solidFill>
              <a:latin typeface="微软雅黑" pitchFamily="34" charset="-122"/>
              <a:ea typeface="微软雅黑" pitchFamily="34" charset="-122"/>
              <a:sym typeface="Wingdings 2" pitchFamily="18" charset="2"/>
            </a:endParaRPr>
          </a:p>
          <a:p>
            <a:pPr>
              <a:lnSpc>
                <a:spcPct val="115000"/>
              </a:lnSpc>
              <a:buFontTx/>
              <a:buNone/>
            </a:pPr>
            <a:r>
              <a:rPr lang="zh-CN" altLang="en-US" sz="2200" dirty="0">
                <a:solidFill>
                  <a:schemeClr val="accent2"/>
                </a:solidFill>
                <a:latin typeface="微软雅黑" pitchFamily="34" charset="-122"/>
                <a:ea typeface="微软雅黑" pitchFamily="34" charset="-122"/>
                <a:sym typeface="Wingdings 2" pitchFamily="18" charset="2"/>
              </a:rPr>
              <a:t>	</a:t>
            </a:r>
            <a:r>
              <a:rPr lang="en-US" altLang="zh-CN" sz="2200" dirty="0">
                <a:solidFill>
                  <a:schemeClr val="accent2"/>
                </a:solidFill>
                <a:latin typeface="微软雅黑" pitchFamily="34" charset="-122"/>
                <a:ea typeface="微软雅黑" pitchFamily="34" charset="-122"/>
                <a:sym typeface="Wingdings 2" pitchFamily="18" charset="2"/>
              </a:rPr>
              <a:t>(4) </a:t>
            </a:r>
            <a:r>
              <a:rPr lang="en-US" altLang="zh-CN" sz="2200" dirty="0">
                <a:solidFill>
                  <a:schemeClr val="accent2"/>
                </a:solidFill>
                <a:latin typeface="微软雅黑" pitchFamily="34" charset="-122"/>
                <a:ea typeface="微软雅黑" pitchFamily="34" charset="-122"/>
              </a:rPr>
              <a:t>I/O</a:t>
            </a:r>
            <a:r>
              <a:rPr lang="zh-CN" altLang="en-US" sz="2200" dirty="0">
                <a:solidFill>
                  <a:schemeClr val="accent2"/>
                </a:solidFill>
                <a:latin typeface="微软雅黑" pitchFamily="34" charset="-122"/>
                <a:ea typeface="微软雅黑" pitchFamily="34" charset="-122"/>
              </a:rPr>
              <a:t>中断处理程序</a:t>
            </a:r>
          </a:p>
          <a:p>
            <a:pPr>
              <a:lnSpc>
                <a:spcPct val="115000"/>
              </a:lnSpc>
              <a:buFontTx/>
              <a:buNone/>
            </a:pPr>
            <a:r>
              <a:rPr lang="zh-CN" altLang="en-US" sz="2200" dirty="0">
                <a:latin typeface="微软雅黑" pitchFamily="34" charset="-122"/>
                <a:ea typeface="微软雅黑" pitchFamily="34" charset="-122"/>
              </a:rPr>
              <a:t>  </a:t>
            </a:r>
            <a:r>
              <a:rPr lang="zh-CN" altLang="en-US" sz="2200" dirty="0">
                <a:solidFill>
                  <a:schemeClr val="accent1"/>
                </a:solidFill>
                <a:latin typeface="微软雅黑" pitchFamily="34" charset="-122"/>
                <a:ea typeface="微软雅黑" pitchFamily="34" charset="-122"/>
              </a:rPr>
              <a:t>大部分</a:t>
            </a:r>
            <a:r>
              <a:rPr lang="en-US" altLang="zh-CN" sz="2200" dirty="0">
                <a:solidFill>
                  <a:schemeClr val="accent1"/>
                </a:solidFill>
                <a:latin typeface="微软雅黑" pitchFamily="34" charset="-122"/>
                <a:ea typeface="微软雅黑" pitchFamily="34" charset="-122"/>
              </a:rPr>
              <a:t>I/O</a:t>
            </a:r>
            <a:r>
              <a:rPr lang="zh-CN" altLang="en-US" sz="2200" dirty="0">
                <a:solidFill>
                  <a:schemeClr val="accent1"/>
                </a:solidFill>
                <a:latin typeface="微软雅黑" pitchFamily="34" charset="-122"/>
                <a:ea typeface="微软雅黑" pitchFamily="34" charset="-122"/>
              </a:rPr>
              <a:t>软件都属于操作系统内核态程序</a:t>
            </a:r>
            <a:r>
              <a:rPr lang="zh-CN" altLang="en-US" sz="2200" dirty="0">
                <a:latin typeface="微软雅黑" pitchFamily="34" charset="-122"/>
                <a:ea typeface="微软雅黑" pitchFamily="34" charset="-122"/>
              </a:rPr>
              <a:t>，最初的</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请求在用户程序中提出。 </a:t>
            </a:r>
          </a:p>
        </p:txBody>
      </p:sp>
    </p:spTree>
    <p:extLst>
      <p:ext uri="{BB962C8B-B14F-4D97-AF65-F5344CB8AC3E}">
        <p14:creationId xmlns:p14="http://schemas.microsoft.com/office/powerpoint/2010/main" val="4002312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blinds(horizontal)">
                                      <p:cBhvr>
                                        <p:cTn id="4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内容占位符 2"/>
          <p:cNvSpPr>
            <a:spLocks noGrp="1"/>
          </p:cNvSpPr>
          <p:nvPr>
            <p:ph idx="1"/>
          </p:nvPr>
        </p:nvSpPr>
        <p:spPr>
          <a:xfrm>
            <a:off x="215106" y="1052736"/>
            <a:ext cx="8497887" cy="2736850"/>
          </a:xfrm>
        </p:spPr>
        <p:txBody>
          <a:bodyPr/>
          <a:lstStyle/>
          <a:p>
            <a:pPr>
              <a:lnSpc>
                <a:spcPct val="110000"/>
              </a:lnSpc>
            </a:pPr>
            <a:r>
              <a:rPr lang="zh-CN" altLang="en-US" sz="2400" dirty="0">
                <a:latin typeface="微软雅黑" pitchFamily="34" charset="-122"/>
                <a:ea typeface="微软雅黑" pitchFamily="34" charset="-122"/>
              </a:rPr>
              <a:t>用户程序总是通过某种</a:t>
            </a:r>
            <a:r>
              <a:rPr lang="en-US" altLang="zh-CN" sz="2400" dirty="0">
                <a:latin typeface="微软雅黑" pitchFamily="34" charset="-122"/>
                <a:ea typeface="微软雅黑" pitchFamily="34" charset="-122"/>
              </a:rPr>
              <a:t>I/O</a:t>
            </a:r>
            <a:r>
              <a:rPr lang="zh-CN" altLang="en-US" sz="2400" dirty="0">
                <a:latin typeface="微软雅黑" pitchFamily="34" charset="-122"/>
                <a:ea typeface="微软雅黑" pitchFamily="34" charset="-122"/>
              </a:rPr>
              <a:t>函数或</a:t>
            </a:r>
            <a:r>
              <a:rPr lang="en-US" altLang="zh-CN" sz="2400" dirty="0">
                <a:latin typeface="微软雅黑" pitchFamily="34" charset="-122"/>
                <a:ea typeface="微软雅黑" pitchFamily="34" charset="-122"/>
              </a:rPr>
              <a:t>I/O</a:t>
            </a:r>
            <a:r>
              <a:rPr lang="zh-CN" altLang="en-US" sz="2400" dirty="0">
                <a:latin typeface="微软雅黑" pitchFamily="34" charset="-122"/>
                <a:ea typeface="微软雅黑" pitchFamily="34" charset="-122"/>
              </a:rPr>
              <a:t>操作符请求</a:t>
            </a:r>
            <a:r>
              <a:rPr lang="en-US" altLang="zh-CN" sz="2400" dirty="0">
                <a:latin typeface="微软雅黑" pitchFamily="34" charset="-122"/>
                <a:ea typeface="微软雅黑" pitchFamily="34" charset="-122"/>
              </a:rPr>
              <a:t>I/O</a:t>
            </a:r>
            <a:r>
              <a:rPr lang="zh-CN" altLang="en-US" sz="2400" dirty="0">
                <a:latin typeface="微软雅黑" pitchFamily="34" charset="-122"/>
                <a:ea typeface="微软雅黑" pitchFamily="34" charset="-122"/>
              </a:rPr>
              <a:t>操作。</a:t>
            </a:r>
          </a:p>
          <a:p>
            <a:pPr>
              <a:lnSpc>
                <a:spcPct val="110000"/>
              </a:lnSpc>
              <a:buFontTx/>
              <a:buNone/>
            </a:pPr>
            <a:r>
              <a:rPr lang="zh-CN" altLang="en-US" sz="2400" dirty="0">
                <a:latin typeface="微软雅黑" pitchFamily="34" charset="-122"/>
                <a:ea typeface="微软雅黑" pitchFamily="34" charset="-122"/>
              </a:rPr>
              <a:t>   </a:t>
            </a:r>
            <a:r>
              <a:rPr lang="zh-CN" altLang="en-US" sz="2400" dirty="0">
                <a:solidFill>
                  <a:srgbClr val="006600"/>
                </a:solidFill>
                <a:latin typeface="微软雅黑" pitchFamily="34" charset="-122"/>
                <a:ea typeface="微软雅黑" pitchFamily="34" charset="-122"/>
              </a:rPr>
              <a:t>例如，读一个磁盘文件记录时，可调用</a:t>
            </a:r>
            <a:r>
              <a:rPr lang="en-US" altLang="zh-CN" sz="2400" dirty="0">
                <a:solidFill>
                  <a:srgbClr val="006600"/>
                </a:solidFill>
                <a:latin typeface="微软雅黑" pitchFamily="34" charset="-122"/>
                <a:ea typeface="微软雅黑" pitchFamily="34" charset="-122"/>
              </a:rPr>
              <a:t>C</a:t>
            </a:r>
            <a:r>
              <a:rPr lang="zh-CN" altLang="en-US" sz="2400" dirty="0">
                <a:solidFill>
                  <a:srgbClr val="006600"/>
                </a:solidFill>
                <a:latin typeface="微软雅黑" pitchFamily="34" charset="-122"/>
                <a:ea typeface="微软雅黑" pitchFamily="34" charset="-122"/>
              </a:rPr>
              <a:t>标准</a:t>
            </a:r>
            <a:r>
              <a:rPr lang="en-US" altLang="zh-CN" sz="2400" dirty="0">
                <a:solidFill>
                  <a:srgbClr val="006600"/>
                </a:solidFill>
                <a:latin typeface="微软雅黑" pitchFamily="34" charset="-122"/>
                <a:ea typeface="微软雅黑" pitchFamily="34" charset="-122"/>
              </a:rPr>
              <a:t>I/O</a:t>
            </a:r>
            <a:r>
              <a:rPr lang="zh-CN" altLang="en-US" sz="2400" dirty="0">
                <a:solidFill>
                  <a:srgbClr val="006600"/>
                </a:solidFill>
                <a:latin typeface="微软雅黑" pitchFamily="34" charset="-122"/>
                <a:ea typeface="微软雅黑" pitchFamily="34" charset="-122"/>
              </a:rPr>
              <a:t>库函数</a:t>
            </a:r>
            <a:r>
              <a:rPr lang="en-US" altLang="zh-CN" sz="2400" dirty="0" err="1">
                <a:solidFill>
                  <a:schemeClr val="accent1"/>
                </a:solidFill>
                <a:latin typeface="微软雅黑" pitchFamily="34" charset="-122"/>
                <a:ea typeface="微软雅黑" pitchFamily="34" charset="-122"/>
              </a:rPr>
              <a:t>fread</a:t>
            </a:r>
            <a:r>
              <a:rPr lang="en-US" altLang="zh-CN" sz="2400" dirty="0">
                <a:solidFill>
                  <a:schemeClr val="accent1"/>
                </a:solidFill>
                <a:latin typeface="微软雅黑" pitchFamily="34" charset="-122"/>
                <a:ea typeface="微软雅黑" pitchFamily="34" charset="-122"/>
              </a:rPr>
              <a:t>()</a:t>
            </a:r>
            <a:r>
              <a:rPr lang="zh-CN" altLang="en-US" sz="2400" dirty="0">
                <a:solidFill>
                  <a:srgbClr val="006600"/>
                </a:solidFill>
                <a:latin typeface="微软雅黑" pitchFamily="34" charset="-122"/>
                <a:ea typeface="微软雅黑" pitchFamily="34" charset="-122"/>
              </a:rPr>
              <a:t>，也可直接调用系统调用封装函数</a:t>
            </a:r>
            <a:r>
              <a:rPr lang="en-US" altLang="zh-CN" sz="2400" dirty="0">
                <a:solidFill>
                  <a:schemeClr val="accent1"/>
                </a:solidFill>
                <a:latin typeface="微软雅黑" pitchFamily="34" charset="-122"/>
                <a:ea typeface="微软雅黑" pitchFamily="34" charset="-122"/>
              </a:rPr>
              <a:t>read()</a:t>
            </a:r>
            <a:r>
              <a:rPr lang="zh-CN" altLang="en-US" sz="2400" dirty="0">
                <a:solidFill>
                  <a:srgbClr val="006600"/>
                </a:solidFill>
                <a:latin typeface="微软雅黑" pitchFamily="34" charset="-122"/>
                <a:ea typeface="微软雅黑" pitchFamily="34" charset="-122"/>
              </a:rPr>
              <a:t>来提出</a:t>
            </a:r>
            <a:r>
              <a:rPr lang="en-US" altLang="zh-CN" sz="2400" dirty="0">
                <a:solidFill>
                  <a:srgbClr val="006600"/>
                </a:solidFill>
                <a:latin typeface="微软雅黑" pitchFamily="34" charset="-122"/>
                <a:ea typeface="微软雅黑" pitchFamily="34" charset="-122"/>
              </a:rPr>
              <a:t>I/O</a:t>
            </a:r>
            <a:r>
              <a:rPr lang="zh-CN" altLang="en-US" sz="2400" dirty="0">
                <a:solidFill>
                  <a:srgbClr val="006600"/>
                </a:solidFill>
                <a:latin typeface="微软雅黑" pitchFamily="34" charset="-122"/>
                <a:ea typeface="微软雅黑" pitchFamily="34" charset="-122"/>
              </a:rPr>
              <a:t>请求。不管是</a:t>
            </a:r>
            <a:r>
              <a:rPr lang="en-US" altLang="zh-CN" sz="2400" dirty="0">
                <a:solidFill>
                  <a:srgbClr val="006600"/>
                </a:solidFill>
                <a:latin typeface="微软雅黑" pitchFamily="34" charset="-122"/>
                <a:ea typeface="微软雅黑" pitchFamily="34" charset="-122"/>
              </a:rPr>
              <a:t>C</a:t>
            </a:r>
            <a:r>
              <a:rPr lang="zh-CN" altLang="en-US" sz="2400" dirty="0">
                <a:solidFill>
                  <a:srgbClr val="006600"/>
                </a:solidFill>
                <a:latin typeface="微软雅黑" pitchFamily="34" charset="-122"/>
                <a:ea typeface="微软雅黑" pitchFamily="34" charset="-122"/>
              </a:rPr>
              <a:t>库函数、</a:t>
            </a:r>
            <a:r>
              <a:rPr lang="en-US" altLang="zh-CN" sz="2400" dirty="0">
                <a:solidFill>
                  <a:srgbClr val="006600"/>
                </a:solidFill>
                <a:latin typeface="微软雅黑" pitchFamily="34" charset="-122"/>
                <a:ea typeface="微软雅黑" pitchFamily="34" charset="-122"/>
              </a:rPr>
              <a:t>API</a:t>
            </a:r>
            <a:r>
              <a:rPr lang="zh-CN" altLang="en-US" sz="2400" dirty="0">
                <a:solidFill>
                  <a:srgbClr val="006600"/>
                </a:solidFill>
                <a:latin typeface="微软雅黑" pitchFamily="34" charset="-122"/>
                <a:ea typeface="微软雅黑" pitchFamily="34" charset="-122"/>
              </a:rPr>
              <a:t>函数还是系统调用封装函数，最终都通过操作系统内核提供的系统调用来实现</a:t>
            </a:r>
            <a:r>
              <a:rPr lang="en-US" altLang="zh-CN" sz="2400" dirty="0">
                <a:solidFill>
                  <a:srgbClr val="006600"/>
                </a:solidFill>
                <a:latin typeface="微软雅黑" pitchFamily="34" charset="-122"/>
                <a:ea typeface="微软雅黑" pitchFamily="34" charset="-122"/>
              </a:rPr>
              <a:t>I/O</a:t>
            </a:r>
            <a:r>
              <a:rPr lang="zh-CN" altLang="en-US" sz="2400" dirty="0">
                <a:solidFill>
                  <a:srgbClr val="006600"/>
                </a:solidFill>
                <a:latin typeface="微软雅黑" pitchFamily="34" charset="-122"/>
                <a:ea typeface="微软雅黑" pitchFamily="34" charset="-122"/>
              </a:rPr>
              <a:t>。</a:t>
            </a:r>
          </a:p>
          <a:p>
            <a:pPr>
              <a:lnSpc>
                <a:spcPct val="110000"/>
              </a:lnSpc>
              <a:buFontTx/>
              <a:buNone/>
            </a:pPr>
            <a:r>
              <a:rPr lang="en-US" altLang="zh-CN" sz="2400" dirty="0">
                <a:solidFill>
                  <a:srgbClr val="A50021"/>
                </a:solidFill>
                <a:latin typeface="微软雅黑" pitchFamily="34" charset="-122"/>
                <a:ea typeface="微软雅黑" pitchFamily="34" charset="-122"/>
              </a:rPr>
              <a:t>   </a:t>
            </a:r>
            <a:r>
              <a:rPr lang="en-US" altLang="zh-CN" sz="2400" dirty="0" err="1">
                <a:solidFill>
                  <a:srgbClr val="A50021"/>
                </a:solidFill>
                <a:latin typeface="微软雅黑" pitchFamily="34" charset="-122"/>
                <a:ea typeface="微软雅黑" pitchFamily="34" charset="-122"/>
              </a:rPr>
              <a:t>printf</a:t>
            </a:r>
            <a:r>
              <a:rPr lang="en-US" altLang="zh-CN" sz="2400" dirty="0">
                <a:solidFill>
                  <a:srgbClr val="A50021"/>
                </a:solidFill>
                <a:latin typeface="微软雅黑" pitchFamily="34" charset="-122"/>
                <a:ea typeface="微软雅黑" pitchFamily="34" charset="-122"/>
              </a:rPr>
              <a:t>()</a:t>
            </a:r>
            <a:r>
              <a:rPr lang="zh-CN" altLang="en-US" sz="2400" dirty="0">
                <a:solidFill>
                  <a:srgbClr val="A50021"/>
                </a:solidFill>
                <a:latin typeface="微软雅黑" pitchFamily="34" charset="-122"/>
                <a:ea typeface="微软雅黑" pitchFamily="34" charset="-122"/>
              </a:rPr>
              <a:t>函数的调用过程如下：</a:t>
            </a:r>
            <a:r>
              <a:rPr lang="zh-CN" altLang="en-US" sz="2000" dirty="0">
                <a:solidFill>
                  <a:srgbClr val="006600"/>
                </a:solidFill>
                <a:latin typeface="微软雅黑" pitchFamily="34" charset="-122"/>
                <a:ea typeface="微软雅黑" pitchFamily="34" charset="-122"/>
              </a:rPr>
              <a:t> </a:t>
            </a:r>
          </a:p>
          <a:p>
            <a:endParaRPr lang="zh-CN" altLang="en-US" sz="2400" dirty="0"/>
          </a:p>
        </p:txBody>
      </p:sp>
      <p:sp>
        <p:nvSpPr>
          <p:cNvPr id="113667" name="灯片编号占位符 3"/>
          <p:cNvSpPr>
            <a:spLocks noGrp="1"/>
          </p:cNvSpPr>
          <p:nvPr>
            <p:ph type="sldNum" sz="quarter" idx="12"/>
          </p:nvPr>
        </p:nvSpPr>
        <p:spPr>
          <a:xfrm>
            <a:off x="8604448" y="6363965"/>
            <a:ext cx="365760" cy="365125"/>
          </a:xfrm>
          <a:noFill/>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AAB6F61A-A25C-4DAA-AB0E-F5F1E77D989D}" type="slidenum">
              <a:rPr lang="en-US" altLang="zh-CN" sz="1400" smtClean="0">
                <a:latin typeface="黑体" pitchFamily="49" charset="-122"/>
                <a:ea typeface="黑体" pitchFamily="49" charset="-122"/>
              </a:rPr>
              <a:pPr/>
              <a:t>36</a:t>
            </a:fld>
            <a:endParaRPr lang="en-US" altLang="zh-CN" sz="1400" dirty="0">
              <a:latin typeface="黑体" pitchFamily="49" charset="-122"/>
              <a:ea typeface="黑体" pitchFamily="49" charset="-122"/>
            </a:endParaRPr>
          </a:p>
        </p:txBody>
      </p:sp>
      <p:sp>
        <p:nvSpPr>
          <p:cNvPr id="113668" name="标题 1"/>
          <p:cNvSpPr>
            <a:spLocks noGrp="1"/>
          </p:cNvSpPr>
          <p:nvPr>
            <p:ph type="title"/>
          </p:nvPr>
        </p:nvSpPr>
        <p:spPr>
          <a:xfrm>
            <a:off x="12253" y="0"/>
            <a:ext cx="8229600" cy="1143000"/>
          </a:xfrm>
        </p:spPr>
        <p:txBody>
          <a:bodyPr/>
          <a:lstStyle/>
          <a:p>
            <a:r>
              <a:rPr lang="zh-CN" altLang="en-US" sz="3600" dirty="0"/>
              <a:t>用户程序、</a:t>
            </a:r>
            <a:r>
              <a:rPr lang="en-US" altLang="zh-CN" sz="3600" dirty="0"/>
              <a:t>C</a:t>
            </a:r>
            <a:r>
              <a:rPr lang="zh-CN" altLang="en-US" sz="3600" dirty="0"/>
              <a:t>函数和内核</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789040"/>
            <a:ext cx="7416800"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9455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r>
              <a:rPr lang="en-US" altLang="zh-CN" sz="3600" dirty="0"/>
              <a:t>Linux</a:t>
            </a:r>
            <a:r>
              <a:rPr lang="zh-CN" altLang="en-US" sz="3600" dirty="0"/>
              <a:t>系统中</a:t>
            </a:r>
            <a:r>
              <a:rPr lang="en-US" altLang="zh-CN" sz="3600" dirty="0" err="1"/>
              <a:t>printf</a:t>
            </a:r>
            <a:r>
              <a:rPr lang="en-US" altLang="zh-CN" sz="3600" dirty="0"/>
              <a:t>()</a:t>
            </a:r>
            <a:r>
              <a:rPr lang="zh-CN" altLang="en-US" sz="3600" dirty="0"/>
              <a:t>函数的执行过程</a:t>
            </a:r>
          </a:p>
        </p:txBody>
      </p:sp>
      <p:sp>
        <p:nvSpPr>
          <p:cNvPr id="114691" name="灯片编号占位符 3"/>
          <p:cNvSpPr>
            <a:spLocks noGrp="1"/>
          </p:cNvSpPr>
          <p:nvPr>
            <p:ph type="sldNum" sz="quarter" idx="12"/>
          </p:nvPr>
        </p:nvSpPr>
        <p:spPr>
          <a:noFill/>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DD906C28-D843-451D-ACF9-6A101668C3B9}" type="slidenum">
              <a:rPr lang="en-US" altLang="zh-CN" sz="1400" smtClean="0">
                <a:latin typeface="黑体" pitchFamily="49" charset="-122"/>
                <a:ea typeface="黑体" pitchFamily="49" charset="-122"/>
              </a:rPr>
              <a:pPr/>
              <a:t>37</a:t>
            </a:fld>
            <a:endParaRPr lang="en-US" altLang="zh-CN" sz="1400">
              <a:latin typeface="黑体" pitchFamily="49" charset="-122"/>
              <a:ea typeface="黑体" pitchFamily="49" charset="-122"/>
            </a:endParaRPr>
          </a:p>
        </p:txBody>
      </p:sp>
      <p:sp>
        <p:nvSpPr>
          <p:cNvPr id="114692" name="AutoShape 5"/>
          <p:cNvSpPr>
            <a:spLocks noChangeAspect="1" noChangeArrowheads="1"/>
          </p:cNvSpPr>
          <p:nvPr/>
        </p:nvSpPr>
        <p:spPr bwMode="auto">
          <a:xfrm>
            <a:off x="217488" y="1978025"/>
            <a:ext cx="8628062"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4693" name="Text Box 6"/>
          <p:cNvSpPr txBox="1">
            <a:spLocks noChangeArrowheads="1"/>
          </p:cNvSpPr>
          <p:nvPr/>
        </p:nvSpPr>
        <p:spPr bwMode="auto">
          <a:xfrm>
            <a:off x="323850" y="2736850"/>
            <a:ext cx="1160463" cy="2054225"/>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a:lnSpc>
                <a:spcPct val="104000"/>
              </a:lnSpc>
            </a:pPr>
            <a:r>
              <a:rPr lang="en-US" altLang="zh-CN" sz="1900" b="1">
                <a:latin typeface="微软雅黑" pitchFamily="34" charset="-122"/>
                <a:ea typeface="微软雅黑" pitchFamily="34" charset="-122"/>
              </a:rPr>
              <a:t>main()</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printf();</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p:txBody>
      </p:sp>
      <p:sp>
        <p:nvSpPr>
          <p:cNvPr id="114694" name="Text Box 7"/>
          <p:cNvSpPr txBox="1">
            <a:spLocks noChangeArrowheads="1"/>
          </p:cNvSpPr>
          <p:nvPr/>
        </p:nvSpPr>
        <p:spPr bwMode="auto">
          <a:xfrm>
            <a:off x="387350" y="4937125"/>
            <a:ext cx="1076325" cy="312738"/>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a:r>
              <a:rPr lang="zh-CN" altLang="en-US" sz="1900" b="1">
                <a:ea typeface="微软雅黑" pitchFamily="34" charset="-122"/>
              </a:rPr>
              <a:t>用户程序</a:t>
            </a:r>
            <a:r>
              <a:rPr lang="zh-CN" altLang="en-US" sz="900" b="1"/>
              <a:t> </a:t>
            </a:r>
            <a:endParaRPr lang="zh-CN" altLang="en-US" sz="1600" b="1"/>
          </a:p>
        </p:txBody>
      </p:sp>
      <p:sp>
        <p:nvSpPr>
          <p:cNvPr id="114695" name="Text Box 8"/>
          <p:cNvSpPr txBox="1">
            <a:spLocks noChangeArrowheads="1"/>
          </p:cNvSpPr>
          <p:nvPr/>
        </p:nvSpPr>
        <p:spPr bwMode="auto">
          <a:xfrm>
            <a:off x="1774825" y="2741613"/>
            <a:ext cx="1235075" cy="2057400"/>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a:lnSpc>
                <a:spcPct val="104000"/>
              </a:lnSpc>
            </a:pPr>
            <a:r>
              <a:rPr lang="en-US" altLang="zh-CN" sz="1900" b="1">
                <a:latin typeface="微软雅黑" pitchFamily="34" charset="-122"/>
                <a:ea typeface="微软雅黑" pitchFamily="34" charset="-122"/>
              </a:rPr>
              <a:t>printf() </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xxxx();</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       </a:t>
            </a:r>
          </a:p>
        </p:txBody>
      </p:sp>
      <p:sp>
        <p:nvSpPr>
          <p:cNvPr id="114696" name="Line 9"/>
          <p:cNvSpPr>
            <a:spLocks noChangeShapeType="1"/>
          </p:cNvSpPr>
          <p:nvPr/>
        </p:nvSpPr>
        <p:spPr bwMode="auto">
          <a:xfrm flipV="1">
            <a:off x="1387475" y="3117850"/>
            <a:ext cx="457200" cy="574675"/>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697" name="Text Box 10"/>
          <p:cNvSpPr txBox="1">
            <a:spLocks noChangeArrowheads="1"/>
          </p:cNvSpPr>
          <p:nvPr/>
        </p:nvSpPr>
        <p:spPr bwMode="auto">
          <a:xfrm>
            <a:off x="5340350" y="2763838"/>
            <a:ext cx="1784350" cy="1995487"/>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a:lnSpc>
                <a:spcPct val="104000"/>
              </a:lnSpc>
            </a:pPr>
            <a:r>
              <a:rPr lang="en-US" altLang="zh-CN" sz="1900" b="1">
                <a:latin typeface="微软雅黑" pitchFamily="34" charset="-122"/>
                <a:ea typeface="微软雅黑" pitchFamily="34" charset="-122"/>
              </a:rPr>
              <a:t>system_call()</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xxxx();</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       </a:t>
            </a:r>
          </a:p>
          <a:p>
            <a:pPr algn="just">
              <a:lnSpc>
                <a:spcPct val="104000"/>
              </a:lnSpc>
            </a:pPr>
            <a:endParaRPr lang="en-US" altLang="zh-CN" sz="1900" b="1">
              <a:latin typeface="微软雅黑" pitchFamily="34" charset="-122"/>
              <a:ea typeface="微软雅黑" pitchFamily="34" charset="-122"/>
            </a:endParaRPr>
          </a:p>
        </p:txBody>
      </p:sp>
      <p:sp>
        <p:nvSpPr>
          <p:cNvPr id="114698" name="Text Box 11"/>
          <p:cNvSpPr txBox="1">
            <a:spLocks noChangeArrowheads="1"/>
          </p:cNvSpPr>
          <p:nvPr/>
        </p:nvSpPr>
        <p:spPr bwMode="auto">
          <a:xfrm>
            <a:off x="3567113" y="4829175"/>
            <a:ext cx="1003300" cy="57626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a:r>
              <a:rPr lang="zh-CN" altLang="en-US" sz="1900" b="1">
                <a:solidFill>
                  <a:schemeClr val="accent1"/>
                </a:solidFill>
                <a:ea typeface="微软雅黑" pitchFamily="34" charset="-122"/>
              </a:rPr>
              <a:t>系统调用封装函数</a:t>
            </a:r>
          </a:p>
        </p:txBody>
      </p:sp>
      <p:sp>
        <p:nvSpPr>
          <p:cNvPr id="114699" name="Text Box 12"/>
          <p:cNvSpPr txBox="1">
            <a:spLocks noChangeArrowheads="1"/>
          </p:cNvSpPr>
          <p:nvPr/>
        </p:nvSpPr>
        <p:spPr bwMode="auto">
          <a:xfrm>
            <a:off x="5721350" y="4827588"/>
            <a:ext cx="974725" cy="56515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a:r>
              <a:rPr lang="zh-CN" altLang="en-US" sz="1900" b="1">
                <a:ea typeface="微软雅黑" pitchFamily="34" charset="-122"/>
              </a:rPr>
              <a:t>系统调用处理程序</a:t>
            </a:r>
          </a:p>
        </p:txBody>
      </p:sp>
      <p:sp>
        <p:nvSpPr>
          <p:cNvPr id="114700" name="Rectangle 13"/>
          <p:cNvSpPr>
            <a:spLocks noChangeArrowheads="1"/>
          </p:cNvSpPr>
          <p:nvPr/>
        </p:nvSpPr>
        <p:spPr bwMode="auto">
          <a:xfrm>
            <a:off x="206375" y="2487613"/>
            <a:ext cx="4664075" cy="2951162"/>
          </a:xfrm>
          <a:prstGeom prst="rect">
            <a:avLst/>
          </a:prstGeom>
          <a:noFill/>
          <a:ln w="38100" cap="rnd" algn="ctr">
            <a:solidFill>
              <a:srgbClr val="0066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01" name="Text Box 14"/>
          <p:cNvSpPr txBox="1">
            <a:spLocks noChangeArrowheads="1"/>
          </p:cNvSpPr>
          <p:nvPr/>
        </p:nvSpPr>
        <p:spPr bwMode="auto">
          <a:xfrm>
            <a:off x="215900" y="2098675"/>
            <a:ext cx="3749675" cy="357188"/>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a:r>
              <a:rPr lang="zh-CN" altLang="en-US" sz="2000" b="1">
                <a:solidFill>
                  <a:schemeClr val="accent1"/>
                </a:solidFill>
                <a:latin typeface="微软雅黑" pitchFamily="34" charset="-122"/>
                <a:ea typeface="微软雅黑" pitchFamily="34" charset="-122"/>
              </a:rPr>
              <a:t>用户空间、运行在用户态</a:t>
            </a:r>
            <a:r>
              <a:rPr lang="zh-CN" altLang="en-US" sz="2000" b="1">
                <a:latin typeface="微软雅黑" pitchFamily="34" charset="-122"/>
                <a:ea typeface="微软雅黑" pitchFamily="34" charset="-122"/>
              </a:rPr>
              <a:t> </a:t>
            </a:r>
          </a:p>
        </p:txBody>
      </p:sp>
      <p:sp>
        <p:nvSpPr>
          <p:cNvPr id="114702" name="Rectangle 15"/>
          <p:cNvSpPr>
            <a:spLocks noChangeArrowheads="1"/>
          </p:cNvSpPr>
          <p:nvPr/>
        </p:nvSpPr>
        <p:spPr bwMode="auto">
          <a:xfrm>
            <a:off x="5202238" y="2463800"/>
            <a:ext cx="3741737" cy="2992438"/>
          </a:xfrm>
          <a:prstGeom prst="rect">
            <a:avLst/>
          </a:prstGeom>
          <a:noFill/>
          <a:ln w="28575" cap="rnd" algn="ctr">
            <a:solidFill>
              <a:srgbClr val="0000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03" name="Text Box 16"/>
          <p:cNvSpPr txBox="1">
            <a:spLocks noChangeArrowheads="1"/>
          </p:cNvSpPr>
          <p:nvPr/>
        </p:nvSpPr>
        <p:spPr bwMode="auto">
          <a:xfrm>
            <a:off x="5254625" y="2066925"/>
            <a:ext cx="3135313" cy="314325"/>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a:r>
              <a:rPr lang="zh-CN" altLang="en-US" sz="2000" b="1">
                <a:solidFill>
                  <a:schemeClr val="accent1"/>
                </a:solidFill>
                <a:latin typeface="微软雅黑" pitchFamily="34" charset="-122"/>
                <a:ea typeface="微软雅黑" pitchFamily="34" charset="-122"/>
              </a:rPr>
              <a:t>内核空间、运行在内核态</a:t>
            </a:r>
            <a:r>
              <a:rPr lang="zh-CN" altLang="en-US" sz="2000" b="1">
                <a:latin typeface="微软雅黑" pitchFamily="34" charset="-122"/>
                <a:ea typeface="微软雅黑" pitchFamily="34" charset="-122"/>
              </a:rPr>
              <a:t> </a:t>
            </a:r>
          </a:p>
        </p:txBody>
      </p:sp>
      <p:sp>
        <p:nvSpPr>
          <p:cNvPr id="114704" name="Text Box 17"/>
          <p:cNvSpPr txBox="1">
            <a:spLocks noChangeArrowheads="1"/>
          </p:cNvSpPr>
          <p:nvPr/>
        </p:nvSpPr>
        <p:spPr bwMode="auto">
          <a:xfrm>
            <a:off x="3411538" y="2692400"/>
            <a:ext cx="1335087" cy="2095500"/>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a:lnSpc>
                <a:spcPct val="104000"/>
              </a:lnSpc>
            </a:pPr>
            <a:r>
              <a:rPr lang="en-US" altLang="zh-CN" sz="1900" b="1">
                <a:solidFill>
                  <a:schemeClr val="accent2"/>
                </a:solidFill>
                <a:latin typeface="微软雅黑" pitchFamily="34" charset="-122"/>
                <a:ea typeface="微软雅黑" pitchFamily="34" charset="-122"/>
              </a:rPr>
              <a:t>write()</a:t>
            </a:r>
            <a:r>
              <a:rPr lang="en-US" altLang="zh-CN" sz="1900" b="1">
                <a:latin typeface="微软雅黑" pitchFamily="34" charset="-122"/>
                <a:ea typeface="微软雅黑" pitchFamily="34" charset="-122"/>
              </a:rPr>
              <a:t> </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solidFill>
                  <a:schemeClr val="accent1"/>
                </a:solidFill>
                <a:latin typeface="微软雅黑" pitchFamily="34" charset="-122"/>
                <a:ea typeface="微软雅黑" pitchFamily="34" charset="-122"/>
              </a:rPr>
              <a:t>int $0x80</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       </a:t>
            </a:r>
          </a:p>
        </p:txBody>
      </p:sp>
      <p:sp>
        <p:nvSpPr>
          <p:cNvPr id="114705" name="Line 18"/>
          <p:cNvSpPr>
            <a:spLocks noChangeShapeType="1"/>
          </p:cNvSpPr>
          <p:nvPr/>
        </p:nvSpPr>
        <p:spPr bwMode="auto">
          <a:xfrm flipV="1">
            <a:off x="2747963" y="3032125"/>
            <a:ext cx="727075" cy="703263"/>
          </a:xfrm>
          <a:prstGeom prst="line">
            <a:avLst/>
          </a:prstGeom>
          <a:noFill/>
          <a:ln w="38100">
            <a:solidFill>
              <a:schemeClr val="accent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06" name="Text Box 19"/>
          <p:cNvSpPr txBox="1">
            <a:spLocks noChangeArrowheads="1"/>
          </p:cNvSpPr>
          <p:nvPr/>
        </p:nvSpPr>
        <p:spPr bwMode="auto">
          <a:xfrm>
            <a:off x="1936750" y="4843463"/>
            <a:ext cx="960438" cy="576262"/>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a:r>
              <a:rPr lang="en-US" altLang="zh-CN" sz="1900" b="1">
                <a:latin typeface="微软雅黑" pitchFamily="34" charset="-122"/>
                <a:ea typeface="微软雅黑" pitchFamily="34" charset="-122"/>
              </a:rPr>
              <a:t>I/O</a:t>
            </a:r>
            <a:r>
              <a:rPr lang="zh-CN" altLang="en-US" sz="1900" b="1">
                <a:ea typeface="微软雅黑" pitchFamily="34" charset="-122"/>
              </a:rPr>
              <a:t>标准库函数</a:t>
            </a:r>
          </a:p>
        </p:txBody>
      </p:sp>
      <p:sp>
        <p:nvSpPr>
          <p:cNvPr id="114707" name="Line 20"/>
          <p:cNvSpPr>
            <a:spLocks noChangeShapeType="1"/>
          </p:cNvSpPr>
          <p:nvPr/>
        </p:nvSpPr>
        <p:spPr bwMode="auto">
          <a:xfrm flipV="1">
            <a:off x="4678363" y="3146425"/>
            <a:ext cx="735012" cy="608013"/>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08" name="Text Box 21"/>
          <p:cNvSpPr txBox="1">
            <a:spLocks noChangeArrowheads="1"/>
          </p:cNvSpPr>
          <p:nvPr/>
        </p:nvSpPr>
        <p:spPr bwMode="auto">
          <a:xfrm>
            <a:off x="7307263" y="2787650"/>
            <a:ext cx="1495425" cy="1979613"/>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a:lnSpc>
                <a:spcPct val="104000"/>
              </a:lnSpc>
            </a:pPr>
            <a:r>
              <a:rPr lang="en-US" altLang="zh-CN" sz="1900" b="1" dirty="0" err="1">
                <a:solidFill>
                  <a:schemeClr val="accent2"/>
                </a:solidFill>
                <a:latin typeface="微软雅黑" pitchFamily="34" charset="-122"/>
                <a:ea typeface="微软雅黑" pitchFamily="34" charset="-122"/>
              </a:rPr>
              <a:t>sys_write</a:t>
            </a:r>
            <a:r>
              <a:rPr lang="en-US" altLang="zh-CN" sz="1900" b="1" dirty="0">
                <a:solidFill>
                  <a:schemeClr val="accent2"/>
                </a:solidFill>
                <a:latin typeface="微软雅黑" pitchFamily="34" charset="-122"/>
                <a:ea typeface="微软雅黑" pitchFamily="34" charset="-122"/>
              </a:rPr>
              <a:t>()</a:t>
            </a:r>
          </a:p>
          <a:p>
            <a:pPr algn="just">
              <a:lnSpc>
                <a:spcPct val="104000"/>
              </a:lnSpc>
            </a:pPr>
            <a:r>
              <a:rPr lang="en-US" altLang="zh-CN" sz="1900" b="1" dirty="0">
                <a:latin typeface="微软雅黑" pitchFamily="34" charset="-122"/>
                <a:ea typeface="微软雅黑" pitchFamily="34" charset="-122"/>
              </a:rPr>
              <a:t>{</a:t>
            </a:r>
          </a:p>
          <a:p>
            <a:pPr algn="just">
              <a:lnSpc>
                <a:spcPct val="104000"/>
              </a:lnSpc>
            </a:pPr>
            <a:r>
              <a:rPr lang="en-US" altLang="zh-CN" sz="1900" b="1" dirty="0">
                <a:latin typeface="微软雅黑" pitchFamily="34" charset="-122"/>
                <a:ea typeface="微软雅黑" pitchFamily="34" charset="-122"/>
              </a:rPr>
              <a:t>…</a:t>
            </a:r>
            <a:endParaRPr lang="en-US" altLang="zh-CN" sz="900" b="1" dirty="0"/>
          </a:p>
          <a:p>
            <a:pPr algn="just">
              <a:lnSpc>
                <a:spcPct val="104000"/>
              </a:lnSpc>
            </a:pPr>
            <a:r>
              <a:rPr lang="en-US" altLang="zh-CN" sz="1900" b="1" dirty="0">
                <a:latin typeface="微软雅黑" pitchFamily="34" charset="-122"/>
                <a:ea typeface="微软雅黑" pitchFamily="34" charset="-122"/>
              </a:rPr>
              <a:t>…</a:t>
            </a:r>
          </a:p>
          <a:p>
            <a:pPr algn="just">
              <a:lnSpc>
                <a:spcPct val="104000"/>
              </a:lnSpc>
            </a:pPr>
            <a:r>
              <a:rPr lang="en-US" altLang="zh-CN" sz="1900" b="1" dirty="0">
                <a:latin typeface="微软雅黑" pitchFamily="34" charset="-122"/>
                <a:ea typeface="微软雅黑" pitchFamily="34" charset="-122"/>
              </a:rPr>
              <a:t>…</a:t>
            </a:r>
          </a:p>
          <a:p>
            <a:pPr algn="just">
              <a:lnSpc>
                <a:spcPct val="104000"/>
              </a:lnSpc>
            </a:pPr>
            <a:r>
              <a:rPr lang="en-US" altLang="zh-CN" sz="1900" b="1" dirty="0">
                <a:latin typeface="微软雅黑" pitchFamily="34" charset="-122"/>
                <a:ea typeface="微软雅黑" pitchFamily="34" charset="-122"/>
              </a:rPr>
              <a:t>}       </a:t>
            </a:r>
          </a:p>
          <a:p>
            <a:pPr algn="just">
              <a:lnSpc>
                <a:spcPct val="104000"/>
              </a:lnSpc>
            </a:pPr>
            <a:endParaRPr lang="en-US" altLang="zh-CN" sz="1900" b="1" dirty="0">
              <a:latin typeface="微软雅黑" pitchFamily="34" charset="-122"/>
              <a:ea typeface="微软雅黑" pitchFamily="34" charset="-122"/>
            </a:endParaRPr>
          </a:p>
        </p:txBody>
      </p:sp>
      <p:sp>
        <p:nvSpPr>
          <p:cNvPr id="114709" name="Text Box 22"/>
          <p:cNvSpPr txBox="1">
            <a:spLocks noChangeArrowheads="1"/>
          </p:cNvSpPr>
          <p:nvPr/>
        </p:nvSpPr>
        <p:spPr bwMode="auto">
          <a:xfrm>
            <a:off x="7591425" y="4810125"/>
            <a:ext cx="1046163" cy="636588"/>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a:r>
              <a:rPr lang="zh-CN" altLang="en-US" sz="1900" b="1">
                <a:ea typeface="微软雅黑" pitchFamily="34" charset="-122"/>
              </a:rPr>
              <a:t>系统调用服务例程</a:t>
            </a:r>
          </a:p>
        </p:txBody>
      </p:sp>
      <p:sp>
        <p:nvSpPr>
          <p:cNvPr id="114710" name="Line 23"/>
          <p:cNvSpPr>
            <a:spLocks noChangeShapeType="1"/>
          </p:cNvSpPr>
          <p:nvPr/>
        </p:nvSpPr>
        <p:spPr bwMode="auto">
          <a:xfrm flipV="1">
            <a:off x="6369050" y="3086100"/>
            <a:ext cx="1117600" cy="7493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11" name="Line 24"/>
          <p:cNvSpPr>
            <a:spLocks noChangeShapeType="1"/>
          </p:cNvSpPr>
          <p:nvPr/>
        </p:nvSpPr>
        <p:spPr bwMode="auto">
          <a:xfrm flipH="1" flipV="1">
            <a:off x="6802438" y="4306888"/>
            <a:ext cx="571500" cy="3429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12" name="Line 25"/>
          <p:cNvSpPr>
            <a:spLocks noChangeShapeType="1"/>
          </p:cNvSpPr>
          <p:nvPr/>
        </p:nvSpPr>
        <p:spPr bwMode="auto">
          <a:xfrm flipH="1" flipV="1">
            <a:off x="4275138" y="4233863"/>
            <a:ext cx="1154112" cy="41275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13" name="Line 26"/>
          <p:cNvSpPr>
            <a:spLocks noChangeShapeType="1"/>
          </p:cNvSpPr>
          <p:nvPr/>
        </p:nvSpPr>
        <p:spPr bwMode="auto">
          <a:xfrm flipH="1" flipV="1">
            <a:off x="2562225" y="4217988"/>
            <a:ext cx="969963" cy="387350"/>
          </a:xfrm>
          <a:prstGeom prst="line">
            <a:avLst/>
          </a:prstGeom>
          <a:noFill/>
          <a:ln w="38100">
            <a:solidFill>
              <a:schemeClr val="accent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14" name="Line 27"/>
          <p:cNvSpPr>
            <a:spLocks noChangeShapeType="1"/>
          </p:cNvSpPr>
          <p:nvPr/>
        </p:nvSpPr>
        <p:spPr bwMode="auto">
          <a:xfrm flipH="1" flipV="1">
            <a:off x="1098550" y="4221163"/>
            <a:ext cx="731838" cy="325437"/>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758391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960552" y="1823789"/>
            <a:ext cx="7239000" cy="1905000"/>
          </a:xfrm>
          <a:ln>
            <a:solidFill>
              <a:schemeClr val="accent3">
                <a:lumMod val="75000"/>
              </a:schemeClr>
            </a:solidFill>
          </a:ln>
        </p:spPr>
        <p:txBody>
          <a:bodyPr/>
          <a:lstStyle/>
          <a:p>
            <a:pPr algn="just">
              <a:lnSpc>
                <a:spcPct val="80000"/>
              </a:lnSpc>
              <a:defRPr/>
            </a:pPr>
            <a:r>
              <a:rPr lang="zh-CN" altLang="en-US" sz="2800" dirty="0">
                <a:latin typeface="+mn-ea"/>
              </a:rPr>
              <a:t>给代码和数据分配内存空间。</a:t>
            </a:r>
          </a:p>
          <a:p>
            <a:pPr algn="just">
              <a:lnSpc>
                <a:spcPct val="80000"/>
              </a:lnSpc>
              <a:defRPr/>
            </a:pPr>
            <a:r>
              <a:rPr lang="zh-CN" altLang="en-US" sz="2800" dirty="0">
                <a:latin typeface="+mn-ea"/>
              </a:rPr>
              <a:t>熟悉机器指令及其格式。</a:t>
            </a:r>
          </a:p>
          <a:p>
            <a:pPr algn="just">
              <a:lnSpc>
                <a:spcPct val="80000"/>
              </a:lnSpc>
              <a:defRPr/>
            </a:pPr>
            <a:r>
              <a:rPr lang="zh-CN" altLang="en-US" sz="2800" dirty="0">
                <a:latin typeface="+mn-ea"/>
              </a:rPr>
              <a:t>进制转换。</a:t>
            </a:r>
          </a:p>
          <a:p>
            <a:pPr algn="just">
              <a:lnSpc>
                <a:spcPct val="80000"/>
              </a:lnSpc>
              <a:defRPr/>
            </a:pPr>
            <a:r>
              <a:rPr lang="zh-CN" altLang="en-US" sz="2800" dirty="0">
                <a:latin typeface="+mn-ea"/>
              </a:rPr>
              <a:t>熟悉数据在内存中的存放顺序。。。。。</a:t>
            </a:r>
          </a:p>
          <a:p>
            <a:pPr>
              <a:defRPr/>
            </a:pPr>
            <a:endParaRPr lang="zh-CN" altLang="en-US" sz="2800" dirty="0">
              <a:latin typeface="+mn-ea"/>
            </a:endParaRPr>
          </a:p>
        </p:txBody>
      </p:sp>
      <p:sp>
        <p:nvSpPr>
          <p:cNvPr id="5" name="矩形 4"/>
          <p:cNvSpPr/>
          <p:nvPr/>
        </p:nvSpPr>
        <p:spPr>
          <a:xfrm>
            <a:off x="790992" y="4509120"/>
            <a:ext cx="7391400" cy="1384300"/>
          </a:xfrm>
          <a:prstGeom prst="rect">
            <a:avLst/>
          </a:prstGeom>
          <a:ln>
            <a:solidFill>
              <a:schemeClr val="accent3">
                <a:lumMod val="75000"/>
              </a:schemeClr>
            </a:solidFill>
          </a:ln>
        </p:spPr>
        <p:txBody>
          <a:bodyPr>
            <a:spAutoFit/>
          </a:bodyPr>
          <a:lstStyle/>
          <a:p>
            <a:pPr>
              <a:defRPr/>
            </a:pPr>
            <a:r>
              <a:rPr lang="zh-CN" altLang="en-US" sz="2800" dirty="0">
                <a:latin typeface="+mn-ea"/>
                <a:ea typeface="+mn-ea"/>
              </a:rPr>
              <a:t>编程者应熟悉机器的内部结构及与编程相关的硬件知识，例如</a:t>
            </a:r>
            <a:r>
              <a:rPr lang="en-US" altLang="zh-CN" sz="2800" dirty="0">
                <a:latin typeface="+mn-ea"/>
                <a:ea typeface="+mn-ea"/>
              </a:rPr>
              <a:t>CPU</a:t>
            </a:r>
            <a:r>
              <a:rPr lang="zh-CN" altLang="en-US" sz="2800" dirty="0">
                <a:latin typeface="+mn-ea"/>
                <a:ea typeface="+mn-ea"/>
              </a:rPr>
              <a:t>的寄存器组、存储器结构、外设、中断系统等。 </a:t>
            </a:r>
          </a:p>
        </p:txBody>
      </p:sp>
      <p:sp>
        <p:nvSpPr>
          <p:cNvPr id="6" name="矩形 4"/>
          <p:cNvSpPr>
            <a:spLocks noChangeArrowheads="1"/>
          </p:cNvSpPr>
          <p:nvPr/>
        </p:nvSpPr>
        <p:spPr bwMode="auto">
          <a:xfrm>
            <a:off x="299512" y="3778666"/>
            <a:ext cx="66024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dirty="0">
                <a:solidFill>
                  <a:srgbClr val="000000"/>
                </a:solidFill>
                <a:latin typeface="黑体" pitchFamily="49" charset="-122"/>
                <a:ea typeface="黑体" pitchFamily="49" charset="-122"/>
              </a:rPr>
              <a:t>使用汇编语言编程需要具备的基础知识</a:t>
            </a:r>
          </a:p>
        </p:txBody>
      </p:sp>
      <p:sp>
        <p:nvSpPr>
          <p:cNvPr id="7" name="矩形 5"/>
          <p:cNvSpPr>
            <a:spLocks noChangeArrowheads="1"/>
          </p:cNvSpPr>
          <p:nvPr/>
        </p:nvSpPr>
        <p:spPr bwMode="auto">
          <a:xfrm>
            <a:off x="426368" y="1242665"/>
            <a:ext cx="6602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dirty="0">
                <a:solidFill>
                  <a:srgbClr val="000000"/>
                </a:solidFill>
                <a:latin typeface="黑体" pitchFamily="49" charset="-122"/>
                <a:ea typeface="黑体" pitchFamily="49" charset="-122"/>
              </a:rPr>
              <a:t>使用汇编语言编程需要考虑的问题</a:t>
            </a:r>
          </a:p>
        </p:txBody>
      </p:sp>
      <p:sp>
        <p:nvSpPr>
          <p:cNvPr id="8" name="矩形 7"/>
          <p:cNvSpPr/>
          <p:nvPr/>
        </p:nvSpPr>
        <p:spPr>
          <a:xfrm>
            <a:off x="198894" y="260648"/>
            <a:ext cx="8117522" cy="1015663"/>
          </a:xfrm>
          <a:prstGeom prst="rect">
            <a:avLst/>
          </a:prstGeom>
        </p:spPr>
        <p:txBody>
          <a:bodyPr wrap="square">
            <a:spAutoFit/>
          </a:bodyPr>
          <a:lstStyle/>
          <a:p>
            <a:pPr>
              <a:lnSpc>
                <a:spcPct val="150000"/>
              </a:lnSpc>
            </a:pPr>
            <a:r>
              <a:rPr lang="zh-CN" altLang="en-US" sz="4000" dirty="0">
                <a:latin typeface="黑体" pitchFamily="49" charset="-122"/>
                <a:ea typeface="黑体" pitchFamily="49" charset="-122"/>
              </a:rPr>
              <a:t>使用汇编语言编程的知识准备</a:t>
            </a:r>
          </a:p>
        </p:txBody>
      </p:sp>
    </p:spTree>
    <p:extLst>
      <p:ext uri="{BB962C8B-B14F-4D97-AF65-F5344CB8AC3E}">
        <p14:creationId xmlns:p14="http://schemas.microsoft.com/office/powerpoint/2010/main" val="3524960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1520" y="182645"/>
            <a:ext cx="8229600" cy="1143000"/>
          </a:xfrm>
        </p:spPr>
        <p:txBody>
          <a:bodyPr/>
          <a:lstStyle/>
          <a:p>
            <a:r>
              <a:rPr lang="en-US" altLang="zh-CN" dirty="0"/>
              <a:t>1.3 </a:t>
            </a:r>
            <a:r>
              <a:rPr lang="zh-CN" altLang="en-US" dirty="0">
                <a:latin typeface="黑体" pitchFamily="49" charset="-122"/>
                <a:ea typeface="黑体" pitchFamily="49" charset="-122"/>
                <a:hlinkClick r:id="rId2" action="ppaction://hlinksldjump"/>
              </a:rPr>
              <a:t>80</a:t>
            </a:r>
            <a:r>
              <a:rPr lang="en-US" altLang="zh-CN" dirty="0">
                <a:latin typeface="黑体" pitchFamily="49" charset="-122"/>
                <a:ea typeface="黑体" pitchFamily="49" charset="-122"/>
                <a:hlinkClick r:id="rId2" action="ppaction://hlinksldjump"/>
              </a:rPr>
              <a:t>86</a:t>
            </a:r>
            <a:r>
              <a:rPr lang="en-US" altLang="zh-CN" dirty="0">
                <a:latin typeface="黑体" pitchFamily="49" charset="-122"/>
                <a:ea typeface="黑体" pitchFamily="49" charset="-122"/>
              </a:rPr>
              <a:t>CPU</a:t>
            </a:r>
            <a:r>
              <a:rPr lang="zh-CN" altLang="en-US" dirty="0">
                <a:latin typeface="黑体" pitchFamily="49" charset="-122"/>
                <a:ea typeface="黑体" pitchFamily="49" charset="-122"/>
              </a:rPr>
              <a:t>基本架构</a:t>
            </a:r>
            <a:endParaRPr lang="zh-CN" altLang="en-US" dirty="0"/>
          </a:p>
        </p:txBody>
      </p:sp>
      <p:sp>
        <p:nvSpPr>
          <p:cNvPr id="40" name="AutoShape 2">
            <a:hlinkClick r:id="rId3" action="ppaction://hlinksldjump"/>
          </p:cNvPr>
          <p:cNvSpPr>
            <a:spLocks noChangeArrowheads="1"/>
          </p:cNvSpPr>
          <p:nvPr/>
        </p:nvSpPr>
        <p:spPr bwMode="auto">
          <a:xfrm>
            <a:off x="3414417" y="2109916"/>
            <a:ext cx="2431547" cy="712252"/>
          </a:xfrm>
          <a:prstGeom prst="roundRect">
            <a:avLst>
              <a:gd name="adj" fmla="val 16667"/>
            </a:avLst>
          </a:prstGeom>
          <a:solidFill>
            <a:srgbClr val="66CCFF"/>
          </a:solidFill>
          <a:ln w="12700">
            <a:solidFill>
              <a:srgbClr val="FF9900"/>
            </a:solidFill>
            <a:round/>
            <a:headEnd/>
            <a:tailEnd/>
          </a:ln>
          <a:effectLst>
            <a:outerShdw dist="71842" dir="2700000" algn="ctr" rotWithShape="0">
              <a:srgbClr val="FF00FF"/>
            </a:outerShdw>
          </a:effectLst>
        </p:spPr>
        <p:txBody>
          <a:bodyPr lIns="90488" tIns="44450" rIns="90488" bIns="44450">
            <a:spAutoFit/>
          </a:bodyPr>
          <a:lstStyle/>
          <a:p>
            <a:pPr algn="ctr" eaLnBrk="0" hangingPunct="0"/>
            <a:r>
              <a:rPr kumimoji="1" lang="zh-CN" altLang="en-US" dirty="0"/>
              <a:t>内存储器</a:t>
            </a:r>
          </a:p>
          <a:p>
            <a:pPr algn="ctr" eaLnBrk="0" hangingPunct="0"/>
            <a:r>
              <a:rPr kumimoji="1" lang="en-US" altLang="zh-CN" dirty="0"/>
              <a:t>Inner Memory</a:t>
            </a:r>
          </a:p>
        </p:txBody>
      </p:sp>
      <p:sp>
        <p:nvSpPr>
          <p:cNvPr id="41" name="AutoShape 3">
            <a:hlinkClick r:id="rId4" action="ppaction://hlinksldjump"/>
          </p:cNvPr>
          <p:cNvSpPr>
            <a:spLocks noChangeArrowheads="1"/>
          </p:cNvSpPr>
          <p:nvPr/>
        </p:nvSpPr>
        <p:spPr bwMode="auto">
          <a:xfrm>
            <a:off x="1636731" y="2051221"/>
            <a:ext cx="1471188" cy="1018719"/>
          </a:xfrm>
          <a:prstGeom prst="roundRect">
            <a:avLst>
              <a:gd name="adj" fmla="val 16667"/>
            </a:avLst>
          </a:prstGeom>
          <a:solidFill>
            <a:schemeClr val="accent1">
              <a:lumMod val="20000"/>
              <a:lumOff val="80000"/>
            </a:schemeClr>
          </a:solidFill>
          <a:ln>
            <a:noFill/>
          </a:ln>
          <a:effectLst>
            <a:outerShdw dist="71842" dir="2700000" algn="ctr" rotWithShape="0">
              <a:srgbClr val="FF00FF"/>
            </a:outerShdw>
          </a:effectLst>
        </p:spPr>
        <p:txBody>
          <a:bodyPr lIns="90488" tIns="44450" rIns="90488" bIns="44450">
            <a:spAutoFit/>
          </a:bodyPr>
          <a:lstStyle/>
          <a:p>
            <a:pPr algn="ctr" eaLnBrk="0" hangingPunct="0"/>
            <a:r>
              <a:rPr kumimoji="1" lang="zh-CN" altLang="en-US" dirty="0"/>
              <a:t>输入设备</a:t>
            </a:r>
          </a:p>
          <a:p>
            <a:pPr algn="ctr" eaLnBrk="0" hangingPunct="0"/>
            <a:r>
              <a:rPr kumimoji="1" lang="en-US" altLang="zh-CN" dirty="0"/>
              <a:t>Input Device</a:t>
            </a:r>
          </a:p>
        </p:txBody>
      </p:sp>
      <p:sp>
        <p:nvSpPr>
          <p:cNvPr id="42" name="AutoShape 4">
            <a:hlinkClick r:id="rId3" action="ppaction://hlinksldjump"/>
          </p:cNvPr>
          <p:cNvSpPr>
            <a:spLocks noChangeArrowheads="1"/>
          </p:cNvSpPr>
          <p:nvPr/>
        </p:nvSpPr>
        <p:spPr bwMode="auto">
          <a:xfrm>
            <a:off x="3613640" y="5520316"/>
            <a:ext cx="2114833" cy="712252"/>
          </a:xfrm>
          <a:prstGeom prst="roundRect">
            <a:avLst>
              <a:gd name="adj" fmla="val 16667"/>
            </a:avLst>
          </a:prstGeom>
          <a:solidFill>
            <a:srgbClr val="66FF66"/>
          </a:solidFill>
          <a:ln>
            <a:noFill/>
          </a:ln>
          <a:effectLst>
            <a:outerShdw dist="71842" dir="2700000" algn="ctr" rotWithShape="0">
              <a:srgbClr val="FF00FF"/>
            </a:outerShdw>
          </a:effectLst>
          <a:extLst>
            <a:ext uri="{91240B29-F687-4F45-9708-019B960494DF}">
              <a14:hiddenLine xmlns:a14="http://schemas.microsoft.com/office/drawing/2010/main" w="12700">
                <a:solidFill>
                  <a:schemeClr val="tx1"/>
                </a:solidFill>
                <a:round/>
                <a:headEnd/>
                <a:tailEnd/>
              </a14:hiddenLine>
            </a:ext>
          </a:extLst>
        </p:spPr>
        <p:txBody>
          <a:bodyPr lIns="90488" tIns="44450" rIns="90488" bIns="44450">
            <a:spAutoFit/>
          </a:bodyPr>
          <a:lstStyle/>
          <a:p>
            <a:pPr algn="ctr" eaLnBrk="0" hangingPunct="0"/>
            <a:r>
              <a:rPr kumimoji="1" lang="zh-CN" altLang="en-US" dirty="0"/>
              <a:t>中央处理器</a:t>
            </a:r>
          </a:p>
          <a:p>
            <a:pPr algn="ctr" eaLnBrk="0" hangingPunct="0"/>
            <a:r>
              <a:rPr kumimoji="1" lang="zh-CN" altLang="en-US" dirty="0"/>
              <a:t>ＣＰＵ</a:t>
            </a:r>
          </a:p>
        </p:txBody>
      </p:sp>
      <p:sp>
        <p:nvSpPr>
          <p:cNvPr id="43" name="AutoShape 5"/>
          <p:cNvSpPr>
            <a:spLocks noChangeArrowheads="1"/>
          </p:cNvSpPr>
          <p:nvPr/>
        </p:nvSpPr>
        <p:spPr bwMode="auto">
          <a:xfrm>
            <a:off x="6172894" y="2051221"/>
            <a:ext cx="1655087" cy="1018719"/>
          </a:xfrm>
          <a:prstGeom prst="roundRect">
            <a:avLst>
              <a:gd name="adj" fmla="val 16667"/>
            </a:avLst>
          </a:prstGeom>
          <a:solidFill>
            <a:schemeClr val="accent1">
              <a:lumMod val="20000"/>
              <a:lumOff val="80000"/>
            </a:schemeClr>
          </a:solidFill>
          <a:ln>
            <a:noFill/>
          </a:ln>
          <a:effectLst>
            <a:outerShdw dist="71842" dir="2700000" algn="ctr" rotWithShape="0">
              <a:srgbClr val="FF00FF"/>
            </a:outerShdw>
          </a:effectLst>
        </p:spPr>
        <p:txBody>
          <a:bodyPr lIns="90488" tIns="44450" rIns="90488" bIns="44450">
            <a:spAutoFit/>
          </a:bodyPr>
          <a:lstStyle/>
          <a:p>
            <a:pPr algn="ctr" eaLnBrk="0" hangingPunct="0"/>
            <a:r>
              <a:rPr kumimoji="1" lang="zh-CN" altLang="en-US"/>
              <a:t>输出设备</a:t>
            </a:r>
          </a:p>
          <a:p>
            <a:pPr algn="ctr" eaLnBrk="0" hangingPunct="0"/>
            <a:r>
              <a:rPr kumimoji="1" lang="en-US" altLang="zh-CN"/>
              <a:t>Output Device</a:t>
            </a:r>
          </a:p>
        </p:txBody>
      </p:sp>
      <p:sp>
        <p:nvSpPr>
          <p:cNvPr id="44" name="Line 6"/>
          <p:cNvSpPr>
            <a:spLocks noChangeShapeType="1"/>
          </p:cNvSpPr>
          <p:nvPr/>
        </p:nvSpPr>
        <p:spPr bwMode="auto">
          <a:xfrm flipV="1">
            <a:off x="4701706" y="5044645"/>
            <a:ext cx="0" cy="469557"/>
          </a:xfrm>
          <a:prstGeom prst="line">
            <a:avLst/>
          </a:prstGeom>
          <a:noFill/>
          <a:ln w="76200">
            <a:solidFill>
              <a:srgbClr val="3333FF"/>
            </a:solidFill>
            <a:round/>
            <a:headEnd type="triangle" w="med" len="med"/>
            <a:tailEnd type="triangle" w="med" len="med"/>
          </a:ln>
          <a:effectLst>
            <a:outerShdw dist="28398" dir="3806097" algn="ctr" rotWithShape="0">
              <a:srgbClr val="FF00FF"/>
            </a:outerShdw>
          </a:effectLst>
          <a:extLst>
            <a:ext uri="{909E8E84-426E-40DD-AFC4-6F175D3DCCD1}">
              <a14:hiddenFill xmlns:a14="http://schemas.microsoft.com/office/drawing/2010/main">
                <a:noFill/>
              </a14:hiddenFill>
            </a:ext>
          </a:extLst>
        </p:spPr>
        <p:txBody>
          <a:bodyPr wrap="none" anchor="ctr"/>
          <a:lstStyle/>
          <a:p>
            <a:endParaRPr lang="zh-CN" altLang="en-US" sz="1400"/>
          </a:p>
        </p:txBody>
      </p:sp>
      <p:cxnSp>
        <p:nvCxnSpPr>
          <p:cNvPr id="45" name="AutoShape 7"/>
          <p:cNvCxnSpPr>
            <a:cxnSpLocks noChangeShapeType="1"/>
            <a:stCxn id="46" idx="1"/>
          </p:cNvCxnSpPr>
          <p:nvPr/>
        </p:nvCxnSpPr>
        <p:spPr bwMode="auto">
          <a:xfrm flipV="1">
            <a:off x="2249726" y="3870753"/>
            <a:ext cx="0" cy="1144545"/>
          </a:xfrm>
          <a:prstGeom prst="straightConnector1">
            <a:avLst/>
          </a:prstGeom>
          <a:noFill/>
          <a:ln w="76200">
            <a:solidFill>
              <a:srgbClr val="3333FF"/>
            </a:solidFill>
            <a:round/>
            <a:headEnd/>
            <a:tailEnd type="triangle" w="med" len="med"/>
          </a:ln>
          <a:effectLst>
            <a:outerShdw dist="35921" dir="2700000" algn="ctr" rotWithShape="0">
              <a:srgbClr val="FF00FF"/>
            </a:outerShdw>
          </a:effectLst>
          <a:extLst>
            <a:ext uri="{909E8E84-426E-40DD-AFC4-6F175D3DCCD1}">
              <a14:hiddenFill xmlns:a14="http://schemas.microsoft.com/office/drawing/2010/main">
                <a:noFill/>
              </a14:hiddenFill>
            </a:ext>
          </a:extLst>
        </p:spPr>
      </p:cxnSp>
      <p:sp>
        <p:nvSpPr>
          <p:cNvPr id="46" name="Rectangle 8"/>
          <p:cNvSpPr>
            <a:spLocks noChangeArrowheads="1"/>
          </p:cNvSpPr>
          <p:nvPr/>
        </p:nvSpPr>
        <p:spPr bwMode="auto">
          <a:xfrm>
            <a:off x="2249726" y="4985951"/>
            <a:ext cx="4842661" cy="58695"/>
          </a:xfrm>
          <a:prstGeom prst="rect">
            <a:avLst/>
          </a:prstGeom>
          <a:solidFill>
            <a:srgbClr val="3333FF"/>
          </a:solidFill>
          <a:ln>
            <a:noFill/>
          </a:ln>
          <a:effectLst>
            <a:outerShdw dist="35921" dir="2700000" algn="ctr" rotWithShape="0">
              <a:srgbClr val="FF00FF"/>
            </a:outerShdw>
          </a:effectLst>
          <a:extLst>
            <a:ext uri="{91240B29-F687-4F45-9708-019B960494DF}">
              <a14:hiddenLine xmlns:a14="http://schemas.microsoft.com/office/drawing/2010/main" w="12700">
                <a:solidFill>
                  <a:srgbClr val="3333FF"/>
                </a:solidFill>
                <a:miter lim="800000"/>
                <a:headEnd/>
                <a:tailEnd/>
              </a14:hiddenLine>
            </a:ext>
          </a:extLst>
        </p:spPr>
        <p:txBody>
          <a:bodyPr wrap="none" anchor="ctr"/>
          <a:lstStyle/>
          <a:p>
            <a:pPr algn="ctr" eaLnBrk="0" hangingPunct="0"/>
            <a:endParaRPr kumimoji="1" lang="zh-CN" altLang="zh-CN" sz="3200" b="0"/>
          </a:p>
        </p:txBody>
      </p:sp>
      <p:cxnSp>
        <p:nvCxnSpPr>
          <p:cNvPr id="47" name="AutoShape 9"/>
          <p:cNvCxnSpPr>
            <a:cxnSpLocks noChangeShapeType="1"/>
          </p:cNvCxnSpPr>
          <p:nvPr/>
        </p:nvCxnSpPr>
        <p:spPr bwMode="auto">
          <a:xfrm flipV="1">
            <a:off x="6969788" y="3753364"/>
            <a:ext cx="122599" cy="1261934"/>
          </a:xfrm>
          <a:prstGeom prst="bentConnector2">
            <a:avLst/>
          </a:prstGeom>
          <a:noFill/>
          <a:ln w="76200">
            <a:solidFill>
              <a:srgbClr val="3333FF"/>
            </a:solidFill>
            <a:miter lim="800000"/>
            <a:headEnd/>
            <a:tailEnd type="triangle" w="med" len="med"/>
          </a:ln>
          <a:effectLst>
            <a:outerShdw dist="35921" dir="2700000" algn="ctr" rotWithShape="0">
              <a:srgbClr val="FF00FF"/>
            </a:outerShdw>
          </a:effectLst>
          <a:extLst>
            <a:ext uri="{909E8E84-426E-40DD-AFC4-6F175D3DCCD1}">
              <a14:hiddenFill xmlns:a14="http://schemas.microsoft.com/office/drawing/2010/main">
                <a:noFill/>
              </a14:hiddenFill>
            </a:ext>
          </a:extLst>
        </p:spPr>
      </p:cxnSp>
      <p:sp>
        <p:nvSpPr>
          <p:cNvPr id="48" name="Text Box 10"/>
          <p:cNvSpPr txBox="1">
            <a:spLocks noChangeArrowheads="1"/>
          </p:cNvSpPr>
          <p:nvPr/>
        </p:nvSpPr>
        <p:spPr bwMode="auto">
          <a:xfrm>
            <a:off x="2604752" y="4633783"/>
            <a:ext cx="989373" cy="400110"/>
          </a:xfrm>
          <a:prstGeom prst="rect">
            <a:avLst/>
          </a:prstGeom>
          <a:noFill/>
          <a:ln>
            <a:noFill/>
          </a:ln>
          <a:effectLst>
            <a:outerShdw dist="35921" dir="2700000" algn="ctr" rotWithShape="0">
              <a:srgbClr val="FF00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spAutoFit/>
          </a:bodyPr>
          <a:lstStyle/>
          <a:p>
            <a:pPr eaLnBrk="0" hangingPunct="0"/>
            <a:r>
              <a:rPr kumimoji="1" lang="en-US" altLang="zh-CN" sz="2000">
                <a:effectLst>
                  <a:outerShdw blurRad="38100" dist="38100" dir="2700000" algn="tl">
                    <a:srgbClr val="000000"/>
                  </a:outerShdw>
                </a:effectLst>
              </a:rPr>
              <a:t>D-BUS</a:t>
            </a:r>
          </a:p>
        </p:txBody>
      </p:sp>
      <p:sp>
        <p:nvSpPr>
          <p:cNvPr id="49" name="AutoShape 11" descr="浅色上对角线"/>
          <p:cNvSpPr>
            <a:spLocks noChangeArrowheads="1"/>
          </p:cNvSpPr>
          <p:nvPr/>
        </p:nvSpPr>
        <p:spPr bwMode="auto">
          <a:xfrm>
            <a:off x="2678823" y="4516394"/>
            <a:ext cx="3984468" cy="58695"/>
          </a:xfrm>
          <a:prstGeom prst="roundRect">
            <a:avLst>
              <a:gd name="adj" fmla="val 16667"/>
            </a:avLst>
          </a:prstGeom>
          <a:pattFill prst="ltUpDiag">
            <a:fgClr>
              <a:srgbClr val="003300"/>
            </a:fgClr>
            <a:bgClr>
              <a:srgbClr val="00FF00"/>
            </a:bgClr>
          </a:pattFill>
          <a:ln>
            <a:noFill/>
          </a:ln>
          <a:effectLst>
            <a:outerShdw dist="71842" dir="2700000" algn="ctr" rotWithShape="0">
              <a:srgbClr val="FF00FF"/>
            </a:outerShdw>
          </a:effectLst>
          <a:extLst>
            <a:ext uri="{91240B29-F687-4F45-9708-019B960494DF}">
              <a14:hiddenLine xmlns:a14="http://schemas.microsoft.com/office/drawing/2010/main" w="12700">
                <a:pattFill prst="ltUpDiag">
                  <a:fgClr>
                    <a:srgbClr val="003300"/>
                  </a:fgClr>
                  <a:bgClr>
                    <a:srgbClr val="00FF00"/>
                  </a:bgClr>
                </a:pattFill>
                <a:round/>
                <a:headEnd/>
                <a:tailEnd/>
              </a14:hiddenLine>
            </a:ext>
          </a:extLst>
        </p:spPr>
        <p:txBody>
          <a:bodyPr wrap="none" anchor="ctr"/>
          <a:lstStyle/>
          <a:p>
            <a:endParaRPr lang="zh-CN" altLang="en-US" sz="1400"/>
          </a:p>
        </p:txBody>
      </p:sp>
      <p:sp>
        <p:nvSpPr>
          <p:cNvPr id="50" name="Line 12"/>
          <p:cNvSpPr>
            <a:spLocks noChangeShapeType="1"/>
          </p:cNvSpPr>
          <p:nvPr/>
        </p:nvSpPr>
        <p:spPr bwMode="auto">
          <a:xfrm flipV="1">
            <a:off x="2678823" y="3870753"/>
            <a:ext cx="0" cy="704335"/>
          </a:xfrm>
          <a:prstGeom prst="line">
            <a:avLst/>
          </a:prstGeom>
          <a:noFill/>
          <a:ln w="76200">
            <a:pattFill prst="ltUpDiag">
              <a:fgClr>
                <a:srgbClr val="003300"/>
              </a:fgClr>
              <a:bgClr>
                <a:srgbClr val="00FF00"/>
              </a:bgClr>
            </a:pattFill>
            <a:round/>
            <a:headEnd/>
            <a:tailEnd type="triangle" w="med" len="med"/>
          </a:ln>
          <a:effectLst>
            <a:outerShdw dist="28398" dir="3806097" algn="ctr" rotWithShape="0">
              <a:srgbClr val="FF00FF"/>
            </a:outerShdw>
          </a:effectLst>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1" name="Line 13"/>
          <p:cNvSpPr>
            <a:spLocks noChangeShapeType="1"/>
          </p:cNvSpPr>
          <p:nvPr/>
        </p:nvSpPr>
        <p:spPr bwMode="auto">
          <a:xfrm flipV="1">
            <a:off x="6663290" y="3753364"/>
            <a:ext cx="0" cy="821724"/>
          </a:xfrm>
          <a:prstGeom prst="line">
            <a:avLst/>
          </a:prstGeom>
          <a:noFill/>
          <a:ln w="76200">
            <a:pattFill prst="ltUpDiag">
              <a:fgClr>
                <a:srgbClr val="003300"/>
              </a:fgClr>
              <a:bgClr>
                <a:srgbClr val="00FF00"/>
              </a:bgClr>
            </a:pattFill>
            <a:round/>
            <a:headEnd/>
            <a:tailEnd type="triangle" w="med" len="med"/>
          </a:ln>
          <a:effectLst>
            <a:outerShdw dist="35921" dir="2700000" algn="ctr" rotWithShape="0">
              <a:srgbClr val="FF00FF"/>
            </a:outerShdw>
          </a:effectLst>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2" name="Line 14"/>
          <p:cNvSpPr>
            <a:spLocks noChangeShapeType="1"/>
          </p:cNvSpPr>
          <p:nvPr/>
        </p:nvSpPr>
        <p:spPr bwMode="auto">
          <a:xfrm flipV="1">
            <a:off x="4150011" y="2814251"/>
            <a:ext cx="0" cy="1702143"/>
          </a:xfrm>
          <a:prstGeom prst="line">
            <a:avLst/>
          </a:prstGeom>
          <a:noFill/>
          <a:ln w="88900">
            <a:pattFill prst="ltUpDiag">
              <a:fgClr>
                <a:srgbClr val="003300"/>
              </a:fgClr>
              <a:bgClr>
                <a:srgbClr val="00FF00"/>
              </a:bgClr>
            </a:pattFill>
            <a:round/>
            <a:headEnd/>
            <a:tailEnd type="triangle" w="med" len="med"/>
          </a:ln>
          <a:effectLst>
            <a:outerShdw dist="71842" dir="2700000" algn="ctr" rotWithShape="0">
              <a:srgbClr val="FF00FF"/>
            </a:outerShdw>
          </a:effectLst>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3" name="Line 15"/>
          <p:cNvSpPr>
            <a:spLocks noChangeShapeType="1"/>
          </p:cNvSpPr>
          <p:nvPr/>
        </p:nvSpPr>
        <p:spPr bwMode="auto">
          <a:xfrm flipV="1">
            <a:off x="4150011" y="4516394"/>
            <a:ext cx="0" cy="997808"/>
          </a:xfrm>
          <a:prstGeom prst="line">
            <a:avLst/>
          </a:prstGeom>
          <a:noFill/>
          <a:ln w="76200">
            <a:pattFill prst="ltUpDiag">
              <a:fgClr>
                <a:srgbClr val="003300"/>
              </a:fgClr>
              <a:bgClr>
                <a:srgbClr val="00FF00"/>
              </a:bgClr>
            </a:pattFill>
            <a:round/>
            <a:headEnd/>
            <a:tailEnd type="triangle" w="med" len="med"/>
          </a:ln>
          <a:effectLst>
            <a:outerShdw dist="71842" dir="2700000" algn="ctr" rotWithShape="0">
              <a:srgbClr val="FF00FF"/>
            </a:outerShdw>
          </a:effectLst>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4" name="Text Box 16"/>
          <p:cNvSpPr txBox="1">
            <a:spLocks noChangeArrowheads="1"/>
          </p:cNvSpPr>
          <p:nvPr/>
        </p:nvSpPr>
        <p:spPr bwMode="auto">
          <a:xfrm>
            <a:off x="2788651" y="4116537"/>
            <a:ext cx="973343" cy="400110"/>
          </a:xfrm>
          <a:prstGeom prst="rect">
            <a:avLst/>
          </a:prstGeom>
          <a:noFill/>
          <a:ln>
            <a:noFill/>
          </a:ln>
          <a:effectLst>
            <a:outerShdw dist="35921" dir="2700000" algn="ctr" rotWithShape="0">
              <a:srgbClr val="FF00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spAutoFit/>
          </a:bodyPr>
          <a:lstStyle/>
          <a:p>
            <a:pPr eaLnBrk="0" hangingPunct="0"/>
            <a:r>
              <a:rPr kumimoji="1" lang="en-US" altLang="zh-CN" sz="2000"/>
              <a:t>A-BUS</a:t>
            </a:r>
          </a:p>
        </p:txBody>
      </p:sp>
      <p:cxnSp>
        <p:nvCxnSpPr>
          <p:cNvPr id="55" name="AutoShape 17"/>
          <p:cNvCxnSpPr>
            <a:cxnSpLocks noChangeShapeType="1"/>
          </p:cNvCxnSpPr>
          <p:nvPr/>
        </p:nvCxnSpPr>
        <p:spPr bwMode="auto">
          <a:xfrm rot="5400000" flipH="1">
            <a:off x="1719327" y="3972056"/>
            <a:ext cx="1995616" cy="1793011"/>
          </a:xfrm>
          <a:prstGeom prst="bentConnector3">
            <a:avLst>
              <a:gd name="adj1" fmla="val 731"/>
            </a:avLst>
          </a:prstGeom>
          <a:noFill/>
          <a:ln w="76200">
            <a:solidFill>
              <a:srgbClr val="CC0000"/>
            </a:solidFill>
            <a:miter lim="800000"/>
            <a:headEnd/>
            <a:tailEnd type="triangle" w="med" len="med"/>
          </a:ln>
          <a:effectLst>
            <a:outerShdw dist="71842" dir="2700000" algn="ctr" rotWithShape="0">
              <a:srgbClr val="FF00FF"/>
            </a:outerShdw>
          </a:effectLst>
          <a:extLst>
            <a:ext uri="{909E8E84-426E-40DD-AFC4-6F175D3DCCD1}">
              <a14:hiddenFill xmlns:a14="http://schemas.microsoft.com/office/drawing/2010/main">
                <a:noFill/>
              </a14:hiddenFill>
            </a:ext>
          </a:extLst>
        </p:spPr>
      </p:cxnSp>
      <p:cxnSp>
        <p:nvCxnSpPr>
          <p:cNvPr id="56" name="AutoShape 18"/>
          <p:cNvCxnSpPr>
            <a:cxnSpLocks noChangeShapeType="1"/>
            <a:stCxn id="42" idx="3"/>
          </p:cNvCxnSpPr>
          <p:nvPr/>
        </p:nvCxnSpPr>
        <p:spPr bwMode="auto">
          <a:xfrm flipV="1">
            <a:off x="5728473" y="3728910"/>
            <a:ext cx="1777686" cy="2147532"/>
          </a:xfrm>
          <a:prstGeom prst="bentConnector2">
            <a:avLst/>
          </a:prstGeom>
          <a:noFill/>
          <a:ln w="76200">
            <a:solidFill>
              <a:srgbClr val="CC0000"/>
            </a:solidFill>
            <a:miter lim="800000"/>
            <a:headEnd/>
            <a:tailEnd type="triangle" w="med" len="med"/>
          </a:ln>
          <a:effectLst>
            <a:outerShdw dist="71842" dir="2700000" algn="ctr" rotWithShape="0">
              <a:srgbClr val="FF00FF"/>
            </a:outerShdw>
          </a:effectLst>
          <a:extLst>
            <a:ext uri="{909E8E84-426E-40DD-AFC4-6F175D3DCCD1}">
              <a14:hiddenFill xmlns:a14="http://schemas.microsoft.com/office/drawing/2010/main">
                <a:noFill/>
              </a14:hiddenFill>
            </a:ext>
          </a:extLst>
        </p:spPr>
      </p:cxnSp>
      <p:cxnSp>
        <p:nvCxnSpPr>
          <p:cNvPr id="57" name="AutoShape 19"/>
          <p:cNvCxnSpPr>
            <a:cxnSpLocks noChangeShapeType="1"/>
          </p:cNvCxnSpPr>
          <p:nvPr/>
        </p:nvCxnSpPr>
        <p:spPr bwMode="auto">
          <a:xfrm rot="16200000">
            <a:off x="3933412" y="4134240"/>
            <a:ext cx="2641257" cy="1277"/>
          </a:xfrm>
          <a:prstGeom prst="bentConnector3">
            <a:avLst>
              <a:gd name="adj1" fmla="val 50000"/>
            </a:avLst>
          </a:prstGeom>
          <a:noFill/>
          <a:ln w="76200">
            <a:solidFill>
              <a:srgbClr val="CC0000"/>
            </a:solidFill>
            <a:miter lim="800000"/>
            <a:headEnd/>
            <a:tailEnd type="triangle" w="med" len="med"/>
          </a:ln>
          <a:effectLst>
            <a:outerShdw dist="71842" dir="2700000" algn="ctr" rotWithShape="0">
              <a:srgbClr val="FF00FF"/>
            </a:outerShdw>
          </a:effectLst>
          <a:extLst>
            <a:ext uri="{909E8E84-426E-40DD-AFC4-6F175D3DCCD1}">
              <a14:hiddenFill xmlns:a14="http://schemas.microsoft.com/office/drawing/2010/main">
                <a:noFill/>
              </a14:hiddenFill>
            </a:ext>
          </a:extLst>
        </p:spPr>
      </p:cxnSp>
      <p:sp>
        <p:nvSpPr>
          <p:cNvPr id="58" name="Text Box 20"/>
          <p:cNvSpPr txBox="1">
            <a:spLocks noChangeArrowheads="1"/>
          </p:cNvSpPr>
          <p:nvPr/>
        </p:nvSpPr>
        <p:spPr bwMode="auto">
          <a:xfrm>
            <a:off x="2065828" y="5396813"/>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000">
                <a:effectLst>
                  <a:outerShdw blurRad="38100" dist="38100" dir="2700000" algn="tl">
                    <a:srgbClr val="000000"/>
                  </a:outerShdw>
                </a:effectLst>
              </a:rPr>
              <a:t>C_BUS</a:t>
            </a:r>
          </a:p>
        </p:txBody>
      </p:sp>
      <p:sp>
        <p:nvSpPr>
          <p:cNvPr id="59" name="AutoShape 21">
            <a:hlinkClick r:id="rId4" action="ppaction://hlinksldjump"/>
          </p:cNvPr>
          <p:cNvSpPr>
            <a:spLocks noChangeArrowheads="1"/>
          </p:cNvSpPr>
          <p:nvPr/>
        </p:nvSpPr>
        <p:spPr bwMode="auto">
          <a:xfrm>
            <a:off x="1636731" y="3459891"/>
            <a:ext cx="1399672" cy="405785"/>
          </a:xfrm>
          <a:prstGeom prst="roundRect">
            <a:avLst>
              <a:gd name="adj" fmla="val 16667"/>
            </a:avLst>
          </a:prstGeom>
          <a:solidFill>
            <a:schemeClr val="bg1"/>
          </a:solidFill>
          <a:ln>
            <a:noFill/>
          </a:ln>
          <a:effectLst>
            <a:outerShdw dist="71842" dir="2700000" algn="ctr" rotWithShape="0">
              <a:srgbClr val="FF00FF"/>
            </a:outerShdw>
          </a:effectLst>
          <a:extLst>
            <a:ext uri="{91240B29-F687-4F45-9708-019B960494DF}">
              <a14:hiddenLine xmlns:a14="http://schemas.microsoft.com/office/drawing/2010/main" w="12700">
                <a:solidFill>
                  <a:schemeClr val="tx1"/>
                </a:solidFill>
                <a:round/>
                <a:headEnd/>
                <a:tailEnd/>
              </a14:hiddenLine>
            </a:ext>
          </a:extLst>
        </p:spPr>
        <p:txBody>
          <a:bodyPr lIns="90488" tIns="44450" rIns="90488" bIns="44450">
            <a:spAutoFit/>
          </a:bodyPr>
          <a:lstStyle/>
          <a:p>
            <a:pPr algn="ctr" eaLnBrk="0" hangingPunct="0"/>
            <a:r>
              <a:rPr kumimoji="1" lang="zh-CN" altLang="en-US"/>
              <a:t>输入接口</a:t>
            </a:r>
          </a:p>
        </p:txBody>
      </p:sp>
      <p:sp>
        <p:nvSpPr>
          <p:cNvPr id="60" name="AutoShape 22">
            <a:hlinkClick r:id="rId4" action="ppaction://hlinksldjump"/>
          </p:cNvPr>
          <p:cNvSpPr>
            <a:spLocks noChangeArrowheads="1"/>
          </p:cNvSpPr>
          <p:nvPr/>
        </p:nvSpPr>
        <p:spPr bwMode="auto">
          <a:xfrm>
            <a:off x="6356793" y="3342502"/>
            <a:ext cx="1399672" cy="405785"/>
          </a:xfrm>
          <a:prstGeom prst="roundRect">
            <a:avLst>
              <a:gd name="adj" fmla="val 16667"/>
            </a:avLst>
          </a:prstGeom>
          <a:solidFill>
            <a:schemeClr val="bg1"/>
          </a:solidFill>
          <a:ln>
            <a:noFill/>
          </a:ln>
          <a:effectLst>
            <a:outerShdw dist="71842" dir="2700000" algn="ctr" rotWithShape="0">
              <a:srgbClr val="FF00FF"/>
            </a:outerShdw>
          </a:effectLst>
          <a:extLst>
            <a:ext uri="{91240B29-F687-4F45-9708-019B960494DF}">
              <a14:hiddenLine xmlns:a14="http://schemas.microsoft.com/office/drawing/2010/main" w="12700">
                <a:solidFill>
                  <a:schemeClr val="tx1"/>
                </a:solidFill>
                <a:round/>
                <a:headEnd/>
                <a:tailEnd/>
              </a14:hiddenLine>
            </a:ext>
          </a:extLst>
        </p:spPr>
        <p:txBody>
          <a:bodyPr lIns="90488" tIns="44450" rIns="90488" bIns="44450">
            <a:spAutoFit/>
          </a:bodyPr>
          <a:lstStyle/>
          <a:p>
            <a:pPr algn="ctr" eaLnBrk="0" hangingPunct="0"/>
            <a:r>
              <a:rPr kumimoji="1" lang="zh-CN" altLang="en-US"/>
              <a:t>输出接口</a:t>
            </a:r>
          </a:p>
        </p:txBody>
      </p:sp>
      <p:sp>
        <p:nvSpPr>
          <p:cNvPr id="61" name="Line 23"/>
          <p:cNvSpPr>
            <a:spLocks noChangeShapeType="1"/>
          </p:cNvSpPr>
          <p:nvPr/>
        </p:nvSpPr>
        <p:spPr bwMode="auto">
          <a:xfrm>
            <a:off x="4701706" y="2814251"/>
            <a:ext cx="0" cy="2171700"/>
          </a:xfrm>
          <a:prstGeom prst="line">
            <a:avLst/>
          </a:prstGeom>
          <a:noFill/>
          <a:ln w="76200">
            <a:solidFill>
              <a:schemeClr val="hlink"/>
            </a:solidFill>
            <a:round/>
            <a:headEnd type="triangle" w="med" len="med"/>
            <a:tailEnd type="triangle" w="med" len="med"/>
          </a:ln>
          <a:effectLst>
            <a:outerShdw dist="53882" dir="2700000" algn="ctr" rotWithShape="0">
              <a:srgbClr val="FF00FF"/>
            </a:outerShdw>
          </a:effectLst>
          <a:extLst>
            <a:ext uri="{909E8E84-426E-40DD-AFC4-6F175D3DCCD1}">
              <a14:hiddenFill xmlns:a14="http://schemas.microsoft.com/office/drawing/2010/main">
                <a:noFill/>
              </a14:hiddenFill>
            </a:ext>
          </a:extLst>
        </p:spPr>
        <p:txBody>
          <a:bodyPr/>
          <a:lstStyle/>
          <a:p>
            <a:endParaRPr lang="zh-CN" altLang="en-US" sz="1400"/>
          </a:p>
        </p:txBody>
      </p:sp>
      <p:sp>
        <p:nvSpPr>
          <p:cNvPr id="62" name="AutoShape 24"/>
          <p:cNvSpPr>
            <a:spLocks noChangeArrowheads="1"/>
          </p:cNvSpPr>
          <p:nvPr/>
        </p:nvSpPr>
        <p:spPr bwMode="auto">
          <a:xfrm>
            <a:off x="2065828" y="3166418"/>
            <a:ext cx="245198" cy="293473"/>
          </a:xfrm>
          <a:prstGeom prst="upDownArrow">
            <a:avLst>
              <a:gd name="adj1" fmla="val 50000"/>
              <a:gd name="adj2" fmla="val 25000"/>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400"/>
          </a:p>
        </p:txBody>
      </p:sp>
      <p:sp>
        <p:nvSpPr>
          <p:cNvPr id="63" name="AutoShape 25"/>
          <p:cNvSpPr>
            <a:spLocks noChangeArrowheads="1"/>
          </p:cNvSpPr>
          <p:nvPr/>
        </p:nvSpPr>
        <p:spPr bwMode="auto">
          <a:xfrm>
            <a:off x="6969788" y="3049029"/>
            <a:ext cx="245198" cy="293473"/>
          </a:xfrm>
          <a:prstGeom prst="upDownArrow">
            <a:avLst>
              <a:gd name="adj1" fmla="val 50000"/>
              <a:gd name="adj2" fmla="val 25000"/>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400"/>
          </a:p>
        </p:txBody>
      </p:sp>
      <p:sp>
        <p:nvSpPr>
          <p:cNvPr id="65" name="矩形 64"/>
          <p:cNvSpPr/>
          <p:nvPr/>
        </p:nvSpPr>
        <p:spPr>
          <a:xfrm>
            <a:off x="428212" y="1340768"/>
            <a:ext cx="3501280" cy="523220"/>
          </a:xfrm>
          <a:prstGeom prst="rect">
            <a:avLst/>
          </a:prstGeom>
        </p:spPr>
        <p:txBody>
          <a:bodyPr wrap="none">
            <a:spAutoFit/>
          </a:bodyPr>
          <a:lstStyle/>
          <a:p>
            <a:pPr marL="457200" indent="-457200">
              <a:buFont typeface="Arial" panose="020B0604020202020204" pitchFamily="34" charset="0"/>
              <a:buChar char="•"/>
            </a:pPr>
            <a:r>
              <a:rPr lang="zh-CN" altLang="en-US" sz="2800" dirty="0">
                <a:solidFill>
                  <a:srgbClr val="008000"/>
                </a:solidFill>
              </a:rPr>
              <a:t> 冯</a:t>
            </a:r>
            <a:r>
              <a:rPr lang="en-US" altLang="zh-CN" sz="2800" dirty="0">
                <a:solidFill>
                  <a:srgbClr val="008000"/>
                </a:solidFill>
              </a:rPr>
              <a:t>·</a:t>
            </a:r>
            <a:r>
              <a:rPr lang="zh-CN" altLang="en-US" sz="2800" dirty="0">
                <a:solidFill>
                  <a:srgbClr val="008000"/>
                </a:solidFill>
              </a:rPr>
              <a:t>诺依曼计算机</a:t>
            </a:r>
            <a:endParaRPr lang="zh-CN" altLang="en-US" sz="2800" dirty="0"/>
          </a:p>
        </p:txBody>
      </p:sp>
    </p:spTree>
    <p:extLst>
      <p:ext uri="{BB962C8B-B14F-4D97-AF65-F5344CB8AC3E}">
        <p14:creationId xmlns:p14="http://schemas.microsoft.com/office/powerpoint/2010/main" val="875495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95536" y="260648"/>
            <a:ext cx="8229600" cy="1143000"/>
          </a:xfrm>
        </p:spPr>
        <p:txBody>
          <a:bodyPr>
            <a:normAutofit/>
          </a:bodyPr>
          <a:lstStyle/>
          <a:p>
            <a:r>
              <a:rPr lang="en-US" altLang="zh-CN" sz="3200" dirty="0">
                <a:effectLst/>
                <a:latin typeface="黑体" pitchFamily="49" charset="-122"/>
                <a:ea typeface="黑体" pitchFamily="49" charset="-122"/>
                <a:sym typeface="Wingdings" pitchFamily="2" charset="2"/>
              </a:rPr>
              <a:t>【</a:t>
            </a:r>
            <a:r>
              <a:rPr lang="zh-CN" altLang="en-US" sz="3200" dirty="0">
                <a:effectLst/>
                <a:latin typeface="黑体" pitchFamily="49" charset="-122"/>
                <a:ea typeface="黑体" pitchFamily="49" charset="-122"/>
                <a:sym typeface="Wingdings" pitchFamily="2" charset="2"/>
              </a:rPr>
              <a:t>例</a:t>
            </a:r>
            <a:r>
              <a:rPr lang="en-US" altLang="zh-CN" sz="3200" dirty="0">
                <a:effectLst/>
                <a:latin typeface="黑体" pitchFamily="49" charset="-122"/>
                <a:ea typeface="黑体" pitchFamily="49" charset="-122"/>
                <a:sym typeface="Wingdings" pitchFamily="2" charset="2"/>
              </a:rPr>
              <a:t>1.1】SUM = </a:t>
            </a:r>
            <a:r>
              <a:rPr lang="zh-CN" altLang="en-US" sz="3200" dirty="0">
                <a:effectLst/>
                <a:latin typeface="黑体" pitchFamily="49" charset="-122"/>
                <a:ea typeface="黑体" pitchFamily="49" charset="-122"/>
              </a:rPr>
              <a:t>123＋456</a:t>
            </a:r>
            <a:endParaRPr lang="zh-CN" altLang="en-US" sz="3200" dirty="0">
              <a:effectLst/>
            </a:endParaRPr>
          </a:p>
        </p:txBody>
      </p:sp>
      <p:sp>
        <p:nvSpPr>
          <p:cNvPr id="4" name="Rectangle 3"/>
          <p:cNvSpPr>
            <a:spLocks noGrp="1" noChangeArrowheads="1"/>
          </p:cNvSpPr>
          <p:nvPr>
            <p:ph idx="1"/>
          </p:nvPr>
        </p:nvSpPr>
        <p:spPr>
          <a:xfrm>
            <a:off x="1475656" y="1196752"/>
            <a:ext cx="5400600" cy="4248472"/>
          </a:xfrm>
        </p:spPr>
        <p:txBody>
          <a:bodyPr>
            <a:normAutofit/>
          </a:bodyPr>
          <a:lstStyle/>
          <a:p>
            <a:pPr marL="109728" indent="0">
              <a:buNone/>
            </a:pPr>
            <a:r>
              <a:rPr lang="zh-CN" altLang="en-US" sz="3600" dirty="0">
                <a:latin typeface="黑体" pitchFamily="49" charset="-122"/>
                <a:ea typeface="黑体" pitchFamily="49" charset="-122"/>
              </a:rPr>
              <a:t>⑴ 用</a:t>
            </a:r>
            <a:r>
              <a:rPr lang="en-US" altLang="zh-CN" sz="3600" dirty="0">
                <a:latin typeface="黑体" pitchFamily="49" charset="-122"/>
                <a:ea typeface="黑体" pitchFamily="49" charset="-122"/>
              </a:rPr>
              <a:t>C</a:t>
            </a:r>
            <a:r>
              <a:rPr lang="zh-CN" altLang="en-US" sz="3600" dirty="0">
                <a:latin typeface="黑体" pitchFamily="49" charset="-122"/>
                <a:ea typeface="黑体" pitchFamily="49" charset="-122"/>
              </a:rPr>
              <a:t>语言实现</a:t>
            </a:r>
          </a:p>
          <a:p>
            <a:pPr marL="630936" lvl="2" indent="0" algn="just">
              <a:buNone/>
            </a:pPr>
            <a:r>
              <a:rPr lang="en-US" altLang="zh-CN" sz="3000" dirty="0">
                <a:latin typeface="黑体" pitchFamily="49" charset="-122"/>
                <a:ea typeface="黑体" pitchFamily="49" charset="-122"/>
              </a:rPr>
              <a:t>main( )</a:t>
            </a:r>
          </a:p>
          <a:p>
            <a:pPr marL="630936" lvl="2" indent="0" algn="just">
              <a:buNone/>
            </a:pPr>
            <a:r>
              <a:rPr lang="en-US" altLang="zh-CN" sz="3000" dirty="0">
                <a:latin typeface="黑体" pitchFamily="49" charset="-122"/>
                <a:ea typeface="黑体" pitchFamily="49" charset="-122"/>
              </a:rPr>
              <a:t>{</a:t>
            </a:r>
          </a:p>
          <a:p>
            <a:pPr marL="630936" lvl="2" indent="0" algn="just">
              <a:buNone/>
            </a:pPr>
            <a:r>
              <a:rPr lang="en-US" altLang="zh-CN" sz="3000" dirty="0">
                <a:latin typeface="黑体" pitchFamily="49" charset="-122"/>
                <a:ea typeface="黑体" pitchFamily="49" charset="-122"/>
              </a:rPr>
              <a:t>	</a:t>
            </a:r>
            <a:r>
              <a:rPr lang="en-US" altLang="zh-CN" sz="3000" dirty="0" err="1">
                <a:latin typeface="黑体" pitchFamily="49" charset="-122"/>
                <a:ea typeface="黑体" pitchFamily="49" charset="-122"/>
              </a:rPr>
              <a:t>int</a:t>
            </a:r>
            <a:r>
              <a:rPr lang="en-US" altLang="zh-CN" sz="3000" dirty="0">
                <a:latin typeface="黑体" pitchFamily="49" charset="-122"/>
                <a:ea typeface="黑体" pitchFamily="49" charset="-122"/>
              </a:rPr>
              <a:t> </a:t>
            </a:r>
            <a:r>
              <a:rPr lang="en-US" altLang="zh-CN" sz="3000" dirty="0" err="1">
                <a:latin typeface="黑体" pitchFamily="49" charset="-122"/>
                <a:ea typeface="黑体" pitchFamily="49" charset="-122"/>
              </a:rPr>
              <a:t>a,b,sum</a:t>
            </a:r>
            <a:r>
              <a:rPr lang="en-US" altLang="zh-CN" sz="3000" dirty="0">
                <a:latin typeface="黑体" pitchFamily="49" charset="-122"/>
                <a:ea typeface="黑体" pitchFamily="49" charset="-122"/>
              </a:rPr>
              <a:t>;</a:t>
            </a:r>
          </a:p>
          <a:p>
            <a:pPr marL="630936" lvl="2" indent="0" algn="just">
              <a:buNone/>
            </a:pPr>
            <a:r>
              <a:rPr lang="en-US" altLang="zh-CN" sz="3000" dirty="0">
                <a:latin typeface="黑体" pitchFamily="49" charset="-122"/>
                <a:ea typeface="黑体" pitchFamily="49" charset="-122"/>
              </a:rPr>
              <a:t>	a=123;</a:t>
            </a:r>
          </a:p>
          <a:p>
            <a:pPr marL="630936" lvl="2" indent="0" algn="just">
              <a:buNone/>
            </a:pPr>
            <a:r>
              <a:rPr lang="en-US" altLang="zh-CN" sz="3000" dirty="0">
                <a:latin typeface="黑体" pitchFamily="49" charset="-122"/>
                <a:ea typeface="黑体" pitchFamily="49" charset="-122"/>
              </a:rPr>
              <a:t>  b=456;</a:t>
            </a:r>
          </a:p>
          <a:p>
            <a:pPr marL="630936" lvl="2" indent="0" algn="just">
              <a:buNone/>
            </a:pPr>
            <a:r>
              <a:rPr lang="en-US" altLang="zh-CN" sz="3000" dirty="0">
                <a:latin typeface="黑体" pitchFamily="49" charset="-122"/>
                <a:ea typeface="黑体" pitchFamily="49" charset="-122"/>
              </a:rPr>
              <a:t>	sum=</a:t>
            </a:r>
            <a:r>
              <a:rPr lang="en-US" altLang="zh-CN" sz="3000" dirty="0" err="1">
                <a:latin typeface="黑体" pitchFamily="49" charset="-122"/>
                <a:ea typeface="黑体" pitchFamily="49" charset="-122"/>
              </a:rPr>
              <a:t>a+b</a:t>
            </a:r>
            <a:r>
              <a:rPr lang="en-US" altLang="zh-CN" sz="3000" dirty="0">
                <a:latin typeface="黑体" pitchFamily="49" charset="-122"/>
                <a:ea typeface="黑体" pitchFamily="49" charset="-122"/>
              </a:rPr>
              <a:t>;</a:t>
            </a:r>
          </a:p>
          <a:p>
            <a:pPr marL="630936" lvl="2" indent="0" algn="just">
              <a:buNone/>
            </a:pPr>
            <a:r>
              <a:rPr lang="en-US" altLang="zh-CN" sz="3000" dirty="0">
                <a:latin typeface="黑体" pitchFamily="49" charset="-122"/>
                <a:ea typeface="黑体" pitchFamily="49" charset="-122"/>
              </a:rPr>
              <a:t>}</a:t>
            </a:r>
          </a:p>
        </p:txBody>
      </p:sp>
    </p:spTree>
    <p:extLst>
      <p:ext uri="{BB962C8B-B14F-4D97-AF65-F5344CB8AC3E}">
        <p14:creationId xmlns:p14="http://schemas.microsoft.com/office/powerpoint/2010/main" val="367505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inVertical)">
                                      <p:cBhvr>
                                        <p:cTn id="7" dur="500"/>
                                        <p:tgtEl>
                                          <p:spTgt spid="4">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arn(inVertical)">
                                      <p:cBhvr>
                                        <p:cTn id="10" dur="500"/>
                                        <p:tgtEl>
                                          <p:spTgt spid="4">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arn(inVertical)">
                                      <p:cBhvr>
                                        <p:cTn id="13" dur="500"/>
                                        <p:tgtEl>
                                          <p:spTgt spid="4">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barn(inVertical)">
                                      <p:cBhvr>
                                        <p:cTn id="16" dur="500"/>
                                        <p:tgtEl>
                                          <p:spTgt spid="4">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barn(inVertical)">
                                      <p:cBhvr>
                                        <p:cTn id="19" dur="500"/>
                                        <p:tgtEl>
                                          <p:spTgt spid="4">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arn(inVertical)">
                                      <p:cBhvr>
                                        <p:cTn id="22" dur="500"/>
                                        <p:tgtEl>
                                          <p:spTgt spid="4">
                                            <p:txEl>
                                              <p:pRg st="6" end="6"/>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barn(inVertical)">
                                      <p:cBhvr>
                                        <p:cTn id="2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1484784"/>
            <a:ext cx="8579296" cy="3891888"/>
          </a:xfrm>
        </p:spPr>
        <p:txBody>
          <a:bodyPr>
            <a:normAutofit lnSpcReduction="10000"/>
          </a:bodyPr>
          <a:lstStyle/>
          <a:p>
            <a:pPr>
              <a:lnSpc>
                <a:spcPct val="150000"/>
              </a:lnSpc>
            </a:pPr>
            <a:r>
              <a:rPr lang="zh-CN" altLang="en-US" sz="2400" dirty="0">
                <a:latin typeface="黑体" pitchFamily="49" charset="-122"/>
                <a:ea typeface="黑体" pitchFamily="49" charset="-122"/>
              </a:rPr>
              <a:t>1971年，</a:t>
            </a:r>
            <a:r>
              <a:rPr lang="en-US" altLang="zh-CN" sz="2400" dirty="0">
                <a:latin typeface="黑体" pitchFamily="49" charset="-122"/>
                <a:ea typeface="黑体" pitchFamily="49" charset="-122"/>
              </a:rPr>
              <a:t>Intel</a:t>
            </a:r>
            <a:r>
              <a:rPr lang="zh-CN" altLang="en-US" sz="2400" dirty="0">
                <a:latin typeface="黑体" pitchFamily="49" charset="-122"/>
                <a:ea typeface="黑体" pitchFamily="49" charset="-122"/>
              </a:rPr>
              <a:t>设计成功第一片4位微处理器</a:t>
            </a:r>
            <a:r>
              <a:rPr lang="en-US" altLang="zh-CN" sz="2400" dirty="0">
                <a:latin typeface="黑体" pitchFamily="49" charset="-122"/>
                <a:ea typeface="黑体" pitchFamily="49" charset="-122"/>
              </a:rPr>
              <a:t>Intel 4004；</a:t>
            </a:r>
            <a:r>
              <a:rPr lang="zh-CN" altLang="en-US" sz="2400" dirty="0">
                <a:latin typeface="黑体" pitchFamily="49" charset="-122"/>
                <a:ea typeface="黑体" pitchFamily="49" charset="-122"/>
              </a:rPr>
              <a:t>随之又设计生产了8位微处理器8008；</a:t>
            </a:r>
            <a:endParaRPr lang="en-US" altLang="zh-CN" sz="2400" dirty="0">
              <a:latin typeface="黑体" pitchFamily="49" charset="-122"/>
              <a:ea typeface="黑体" pitchFamily="49" charset="-122"/>
            </a:endParaRPr>
          </a:p>
          <a:p>
            <a:pPr>
              <a:lnSpc>
                <a:spcPct val="150000"/>
              </a:lnSpc>
            </a:pPr>
            <a:r>
              <a:rPr lang="zh-CN" altLang="en-US" sz="2400" dirty="0">
                <a:latin typeface="黑体" pitchFamily="49" charset="-122"/>
                <a:ea typeface="黑体" pitchFamily="49" charset="-122"/>
              </a:rPr>
              <a:t>1973年推出了8080；</a:t>
            </a:r>
            <a:endParaRPr lang="en-US" altLang="zh-CN" sz="2400" dirty="0">
              <a:latin typeface="黑体" pitchFamily="49" charset="-122"/>
              <a:ea typeface="黑体" pitchFamily="49" charset="-122"/>
            </a:endParaRPr>
          </a:p>
          <a:p>
            <a:pPr>
              <a:lnSpc>
                <a:spcPct val="150000"/>
              </a:lnSpc>
            </a:pPr>
            <a:r>
              <a:rPr lang="zh-CN" altLang="en-US" sz="2400" dirty="0">
                <a:latin typeface="黑体" pitchFamily="49" charset="-122"/>
                <a:ea typeface="黑体" pitchFamily="49" charset="-122"/>
              </a:rPr>
              <a:t>1974年基于8080的个人计算机（</a:t>
            </a:r>
            <a:r>
              <a:rPr lang="en-US" altLang="zh-CN" sz="2400" dirty="0">
                <a:latin typeface="黑体" pitchFamily="49" charset="-122"/>
                <a:ea typeface="黑体" pitchFamily="49" charset="-122"/>
              </a:rPr>
              <a:t>PC）</a:t>
            </a:r>
            <a:r>
              <a:rPr lang="zh-CN" altLang="en-US" sz="2400" dirty="0">
                <a:latin typeface="黑体" pitchFamily="49" charset="-122"/>
                <a:ea typeface="黑体" pitchFamily="49" charset="-122"/>
              </a:rPr>
              <a:t>问世，</a:t>
            </a:r>
            <a:r>
              <a:rPr lang="en-US" altLang="zh-CN" sz="2400" dirty="0">
                <a:latin typeface="黑体" pitchFamily="49" charset="-122"/>
                <a:ea typeface="黑体" pitchFamily="49" charset="-122"/>
              </a:rPr>
              <a:t>Microsoft</a:t>
            </a:r>
            <a:r>
              <a:rPr lang="zh-CN" altLang="en-US" sz="2400" dirty="0">
                <a:latin typeface="黑体" pitchFamily="49" charset="-122"/>
                <a:ea typeface="黑体" pitchFamily="49" charset="-122"/>
              </a:rPr>
              <a:t>公司的创始人</a:t>
            </a:r>
            <a:r>
              <a:rPr lang="en-US" altLang="zh-CN" sz="2400" dirty="0">
                <a:latin typeface="黑体" pitchFamily="49" charset="-122"/>
                <a:ea typeface="黑体" pitchFamily="49" charset="-122"/>
              </a:rPr>
              <a:t>Bill Gates</a:t>
            </a:r>
            <a:r>
              <a:rPr lang="zh-CN" altLang="en-US" sz="2400" dirty="0">
                <a:latin typeface="黑体" pitchFamily="49" charset="-122"/>
                <a:ea typeface="黑体" pitchFamily="49" charset="-122"/>
              </a:rPr>
              <a:t>为这种</a:t>
            </a:r>
            <a:r>
              <a:rPr lang="en-US" altLang="zh-CN" sz="2400" dirty="0">
                <a:latin typeface="黑体" pitchFamily="49" charset="-122"/>
                <a:ea typeface="黑体" pitchFamily="49" charset="-122"/>
              </a:rPr>
              <a:t>PC</a:t>
            </a:r>
            <a:r>
              <a:rPr lang="zh-CN" altLang="en-US" sz="2400" dirty="0">
                <a:latin typeface="黑体" pitchFamily="49" charset="-122"/>
                <a:ea typeface="黑体" pitchFamily="49" charset="-122"/>
              </a:rPr>
              <a:t>开发了</a:t>
            </a:r>
            <a:r>
              <a:rPr lang="en-US" altLang="zh-CN" sz="2400" dirty="0">
                <a:latin typeface="黑体" pitchFamily="49" charset="-122"/>
                <a:ea typeface="黑体" pitchFamily="49" charset="-122"/>
              </a:rPr>
              <a:t>BASIC</a:t>
            </a:r>
            <a:r>
              <a:rPr lang="zh-CN" altLang="en-US" sz="2400" dirty="0">
                <a:latin typeface="黑体" pitchFamily="49" charset="-122"/>
                <a:ea typeface="黑体" pitchFamily="49" charset="-122"/>
              </a:rPr>
              <a:t>语言解释程序；</a:t>
            </a:r>
            <a:endParaRPr lang="en-US" altLang="zh-CN" sz="2400" dirty="0">
              <a:latin typeface="黑体" pitchFamily="49" charset="-122"/>
              <a:ea typeface="黑体" pitchFamily="49" charset="-122"/>
            </a:endParaRPr>
          </a:p>
          <a:p>
            <a:pPr>
              <a:lnSpc>
                <a:spcPct val="150000"/>
              </a:lnSpc>
            </a:pPr>
            <a:r>
              <a:rPr lang="zh-CN" altLang="en-US" sz="2400" dirty="0">
                <a:latin typeface="黑体" pitchFamily="49" charset="-122"/>
                <a:ea typeface="黑体" pitchFamily="49" charset="-122"/>
              </a:rPr>
              <a:t>1977年</a:t>
            </a:r>
            <a:r>
              <a:rPr lang="en-US" altLang="zh-CN" sz="2400" dirty="0">
                <a:latin typeface="黑体" pitchFamily="49" charset="-122"/>
                <a:ea typeface="黑体" pitchFamily="49" charset="-122"/>
              </a:rPr>
              <a:t>Intel</a:t>
            </a:r>
            <a:r>
              <a:rPr lang="zh-CN" altLang="en-US" sz="2400" dirty="0">
                <a:latin typeface="黑体" pitchFamily="49" charset="-122"/>
                <a:ea typeface="黑体" pitchFamily="49" charset="-122"/>
              </a:rPr>
              <a:t>推出了8085。</a:t>
            </a:r>
            <a:endParaRPr lang="en-US" altLang="zh-CN" sz="2400" dirty="0">
              <a:latin typeface="黑体" pitchFamily="49" charset="-122"/>
              <a:ea typeface="黑体" pitchFamily="49" charset="-122"/>
            </a:endParaRPr>
          </a:p>
          <a:p>
            <a:pPr>
              <a:lnSpc>
                <a:spcPct val="150000"/>
              </a:lnSpc>
            </a:pPr>
            <a:r>
              <a:rPr lang="zh-CN" altLang="en-US" sz="2400" dirty="0">
                <a:latin typeface="黑体" pitchFamily="49" charset="-122"/>
                <a:ea typeface="黑体" pitchFamily="49" charset="-122"/>
              </a:rPr>
              <a:t>陆续推出了8086、80386、</a:t>
            </a:r>
            <a:r>
              <a:rPr lang="en-US" altLang="zh-CN" sz="2400" dirty="0">
                <a:latin typeface="黑体" pitchFamily="49" charset="-122"/>
                <a:ea typeface="黑体" pitchFamily="49" charset="-122"/>
              </a:rPr>
              <a:t>Pentium</a:t>
            </a:r>
            <a:r>
              <a:rPr lang="zh-CN" altLang="en-US" sz="2400" dirty="0">
                <a:latin typeface="黑体" pitchFamily="49" charset="-122"/>
                <a:ea typeface="黑体" pitchFamily="49" charset="-122"/>
              </a:rPr>
              <a:t>等80</a:t>
            </a:r>
            <a:r>
              <a:rPr lang="en-US" altLang="zh-CN" sz="2400" dirty="0">
                <a:latin typeface="黑体" pitchFamily="49" charset="-122"/>
                <a:ea typeface="黑体" pitchFamily="49" charset="-122"/>
              </a:rPr>
              <a:t>X86</a:t>
            </a:r>
            <a:r>
              <a:rPr lang="zh-CN" altLang="en-US" sz="2400" dirty="0">
                <a:latin typeface="黑体" pitchFamily="49" charset="-122"/>
                <a:ea typeface="黑体" pitchFamily="49" charset="-122"/>
              </a:rPr>
              <a:t>系列微处理器。</a:t>
            </a:r>
            <a:r>
              <a:rPr lang="zh-CN" altLang="en-US" sz="2000" dirty="0"/>
              <a:t> </a:t>
            </a:r>
            <a:endParaRPr lang="en-US" altLang="zh-CN" sz="2000" dirty="0"/>
          </a:p>
        </p:txBody>
      </p:sp>
      <p:sp>
        <p:nvSpPr>
          <p:cNvPr id="3" name="标题 2"/>
          <p:cNvSpPr>
            <a:spLocks noGrp="1"/>
          </p:cNvSpPr>
          <p:nvPr>
            <p:ph type="title"/>
          </p:nvPr>
        </p:nvSpPr>
        <p:spPr>
          <a:xfrm>
            <a:off x="323528" y="260648"/>
            <a:ext cx="8229600" cy="1143000"/>
          </a:xfrm>
        </p:spPr>
        <p:txBody>
          <a:bodyPr/>
          <a:lstStyle/>
          <a:p>
            <a:r>
              <a:rPr lang="zh-CN" altLang="en-US" sz="3600" b="0" dirty="0">
                <a:effectLst/>
                <a:latin typeface="黑体" pitchFamily="49" charset="-122"/>
                <a:ea typeface="黑体" pitchFamily="49" charset="-122"/>
              </a:rPr>
              <a:t>一、</a:t>
            </a:r>
            <a:r>
              <a:rPr lang="en-US" altLang="zh-CN" sz="3600" b="0" dirty="0">
                <a:effectLst/>
                <a:latin typeface="黑体" pitchFamily="49" charset="-122"/>
                <a:ea typeface="黑体" pitchFamily="49" charset="-122"/>
              </a:rPr>
              <a:t>Intel</a:t>
            </a:r>
            <a:r>
              <a:rPr lang="zh-CN" altLang="en-US" sz="3600" b="0" dirty="0">
                <a:effectLst/>
                <a:latin typeface="黑体" pitchFamily="49" charset="-122"/>
                <a:ea typeface="黑体" pitchFamily="49" charset="-122"/>
              </a:rPr>
              <a:t>公司80</a:t>
            </a:r>
            <a:r>
              <a:rPr lang="en-US" altLang="zh-CN" sz="3600" b="0" dirty="0">
                <a:effectLst/>
                <a:latin typeface="黑体" pitchFamily="49" charset="-122"/>
                <a:ea typeface="黑体" pitchFamily="49" charset="-122"/>
              </a:rPr>
              <a:t>x86</a:t>
            </a:r>
            <a:r>
              <a:rPr lang="zh-CN" altLang="en-US" sz="3600" b="0" dirty="0">
                <a:effectLst/>
                <a:latin typeface="黑体" pitchFamily="49" charset="-122"/>
                <a:ea typeface="黑体" pitchFamily="49" charset="-122"/>
              </a:rPr>
              <a:t>系列微处理器 </a:t>
            </a:r>
            <a:endParaRPr lang="zh-CN" altLang="en-US" sz="3600" b="0" dirty="0">
              <a:effectLst/>
            </a:endParaRPr>
          </a:p>
        </p:txBody>
      </p:sp>
    </p:spTree>
    <p:extLst>
      <p:ext uri="{BB962C8B-B14F-4D97-AF65-F5344CB8AC3E}">
        <p14:creationId xmlns:p14="http://schemas.microsoft.com/office/powerpoint/2010/main" val="1314566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404664"/>
            <a:ext cx="8229600" cy="2955784"/>
          </a:xfrm>
        </p:spPr>
        <p:txBody>
          <a:bodyPr/>
          <a:lstStyle/>
          <a:p>
            <a:pPr marL="109728" indent="0">
              <a:lnSpc>
                <a:spcPct val="150000"/>
              </a:lnSpc>
              <a:buNone/>
            </a:pPr>
            <a:r>
              <a:rPr lang="zh-CN" altLang="en-US" sz="2800" dirty="0">
                <a:solidFill>
                  <a:schemeClr val="tx2"/>
                </a:solidFill>
                <a:latin typeface="黑体" pitchFamily="49" charset="-122"/>
                <a:ea typeface="黑体" pitchFamily="49" charset="-122"/>
              </a:rPr>
              <a:t>1）16位</a:t>
            </a:r>
            <a:r>
              <a:rPr lang="en-US" altLang="zh-CN" sz="2800" dirty="0">
                <a:solidFill>
                  <a:schemeClr val="tx2"/>
                </a:solidFill>
                <a:latin typeface="黑体" pitchFamily="49" charset="-122"/>
                <a:ea typeface="黑体" pitchFamily="49" charset="-122"/>
              </a:rPr>
              <a:t>CPU</a:t>
            </a:r>
            <a:r>
              <a:rPr lang="en-US" altLang="zh-CN" sz="2800" dirty="0">
                <a:solidFill>
                  <a:schemeClr val="tx2"/>
                </a:solidFill>
                <a:latin typeface="Times New Roman"/>
                <a:ea typeface="黑体" pitchFamily="49" charset="-122"/>
              </a:rPr>
              <a:t>——</a:t>
            </a:r>
            <a:r>
              <a:rPr lang="en-US" altLang="zh-CN" sz="2800" dirty="0">
                <a:solidFill>
                  <a:schemeClr val="tx2"/>
                </a:solidFill>
                <a:latin typeface="黑体" pitchFamily="49" charset="-122"/>
                <a:ea typeface="黑体" pitchFamily="49" charset="-122"/>
              </a:rPr>
              <a:t>8086、8088、80286 </a:t>
            </a:r>
          </a:p>
          <a:p>
            <a:pPr marL="109728" indent="0">
              <a:lnSpc>
                <a:spcPct val="150000"/>
              </a:lnSpc>
              <a:buNone/>
            </a:pPr>
            <a:r>
              <a:rPr lang="zh-CN" altLang="en-US" sz="2800" dirty="0">
                <a:solidFill>
                  <a:schemeClr val="tx2"/>
                </a:solidFill>
                <a:latin typeface="黑体" pitchFamily="49" charset="-122"/>
                <a:ea typeface="黑体" pitchFamily="49" charset="-122"/>
              </a:rPr>
              <a:t>2</a:t>
            </a:r>
            <a:r>
              <a:rPr lang="en-US" altLang="zh-CN" sz="2800" dirty="0">
                <a:solidFill>
                  <a:schemeClr val="tx2"/>
                </a:solidFill>
                <a:latin typeface="黑体" pitchFamily="49" charset="-122"/>
                <a:ea typeface="黑体" pitchFamily="49" charset="-122"/>
              </a:rPr>
              <a:t>) </a:t>
            </a:r>
            <a:r>
              <a:rPr lang="zh-CN" altLang="en-US" sz="2800" dirty="0">
                <a:solidFill>
                  <a:schemeClr val="tx2"/>
                </a:solidFill>
                <a:latin typeface="黑体" pitchFamily="49" charset="-122"/>
                <a:ea typeface="黑体" pitchFamily="49" charset="-122"/>
              </a:rPr>
              <a:t>32位</a:t>
            </a:r>
            <a:r>
              <a:rPr lang="en-US" altLang="zh-CN" sz="2800" dirty="0">
                <a:solidFill>
                  <a:schemeClr val="tx2"/>
                </a:solidFill>
                <a:latin typeface="黑体" pitchFamily="49" charset="-122"/>
                <a:ea typeface="黑体" pitchFamily="49" charset="-122"/>
              </a:rPr>
              <a:t>CPU</a:t>
            </a:r>
            <a:r>
              <a:rPr lang="en-US" altLang="zh-CN" sz="2800" dirty="0">
                <a:solidFill>
                  <a:schemeClr val="tx2"/>
                </a:solidFill>
                <a:latin typeface="Times New Roman"/>
                <a:ea typeface="黑体" pitchFamily="49" charset="-122"/>
              </a:rPr>
              <a:t>——</a:t>
            </a:r>
            <a:r>
              <a:rPr lang="en-US" altLang="zh-CN" sz="2800" dirty="0">
                <a:solidFill>
                  <a:schemeClr val="tx2"/>
                </a:solidFill>
                <a:latin typeface="黑体" pitchFamily="49" charset="-122"/>
                <a:ea typeface="黑体" pitchFamily="49" charset="-122"/>
              </a:rPr>
              <a:t>80386、80486 </a:t>
            </a:r>
          </a:p>
          <a:p>
            <a:pPr marL="109728" indent="0">
              <a:lnSpc>
                <a:spcPct val="150000"/>
              </a:lnSpc>
              <a:buNone/>
            </a:pPr>
            <a:r>
              <a:rPr lang="zh-CN" altLang="en-US" sz="2800" dirty="0">
                <a:solidFill>
                  <a:schemeClr val="tx2"/>
                </a:solidFill>
                <a:latin typeface="黑体" pitchFamily="49" charset="-122"/>
                <a:ea typeface="黑体" pitchFamily="49" charset="-122"/>
              </a:rPr>
              <a:t>3</a:t>
            </a:r>
            <a:r>
              <a:rPr lang="en-US" altLang="zh-CN" sz="2800" dirty="0">
                <a:solidFill>
                  <a:schemeClr val="tx2"/>
                </a:solidFill>
                <a:latin typeface="黑体" pitchFamily="49" charset="-122"/>
                <a:ea typeface="黑体" pitchFamily="49" charset="-122"/>
              </a:rPr>
              <a:t>) </a:t>
            </a:r>
            <a:r>
              <a:rPr lang="zh-CN" altLang="en-US" sz="2800" dirty="0">
                <a:solidFill>
                  <a:schemeClr val="tx2"/>
                </a:solidFill>
                <a:latin typeface="黑体" pitchFamily="49" charset="-122"/>
                <a:ea typeface="黑体" pitchFamily="49" charset="-122"/>
              </a:rPr>
              <a:t>准64位</a:t>
            </a:r>
            <a:r>
              <a:rPr lang="en-US" altLang="zh-CN" sz="2800" dirty="0">
                <a:solidFill>
                  <a:schemeClr val="tx2"/>
                </a:solidFill>
                <a:latin typeface="黑体" pitchFamily="49" charset="-122"/>
                <a:ea typeface="黑体" pitchFamily="49" charset="-122"/>
              </a:rPr>
              <a:t>CPU</a:t>
            </a:r>
            <a:r>
              <a:rPr lang="en-US" altLang="zh-CN" sz="2800" dirty="0">
                <a:solidFill>
                  <a:schemeClr val="tx2"/>
                </a:solidFill>
                <a:latin typeface="Times New Roman"/>
                <a:ea typeface="黑体" pitchFamily="49" charset="-122"/>
              </a:rPr>
              <a:t>——</a:t>
            </a:r>
            <a:r>
              <a:rPr lang="en-US" altLang="zh-CN" sz="2800" dirty="0" err="1">
                <a:solidFill>
                  <a:schemeClr val="tx2"/>
                </a:solidFill>
                <a:latin typeface="黑体" pitchFamily="49" charset="-122"/>
                <a:ea typeface="黑体" pitchFamily="49" charset="-122"/>
              </a:rPr>
              <a:t>Pentium、PⅡ、PⅢ、PⅣ</a:t>
            </a:r>
            <a:r>
              <a:rPr lang="en-US" altLang="zh-CN" sz="2800" dirty="0">
                <a:solidFill>
                  <a:schemeClr val="tx2"/>
                </a:solidFill>
                <a:latin typeface="黑体" pitchFamily="49" charset="-122"/>
                <a:ea typeface="黑体" pitchFamily="49" charset="-122"/>
              </a:rPr>
              <a:t> </a:t>
            </a:r>
          </a:p>
          <a:p>
            <a:pPr marL="109728" indent="0">
              <a:lnSpc>
                <a:spcPct val="150000"/>
              </a:lnSpc>
              <a:buNone/>
            </a:pPr>
            <a:r>
              <a:rPr lang="zh-CN" altLang="en-US" sz="2800" dirty="0">
                <a:solidFill>
                  <a:schemeClr val="tx2"/>
                </a:solidFill>
                <a:latin typeface="黑体" pitchFamily="49" charset="-122"/>
                <a:ea typeface="黑体" pitchFamily="49" charset="-122"/>
              </a:rPr>
              <a:t>4</a:t>
            </a:r>
            <a:r>
              <a:rPr lang="en-US" altLang="zh-CN" sz="2800" dirty="0">
                <a:solidFill>
                  <a:schemeClr val="tx2"/>
                </a:solidFill>
                <a:latin typeface="黑体" pitchFamily="49" charset="-122"/>
                <a:ea typeface="黑体" pitchFamily="49" charset="-122"/>
              </a:rPr>
              <a:t>) </a:t>
            </a:r>
            <a:r>
              <a:rPr lang="zh-CN" altLang="en-US" sz="2800" dirty="0">
                <a:solidFill>
                  <a:schemeClr val="tx2"/>
                </a:solidFill>
                <a:latin typeface="黑体" pitchFamily="49" charset="-122"/>
                <a:ea typeface="黑体" pitchFamily="49" charset="-122"/>
              </a:rPr>
              <a:t>64位</a:t>
            </a:r>
            <a:r>
              <a:rPr lang="en-US" altLang="zh-CN" sz="2800" dirty="0">
                <a:solidFill>
                  <a:schemeClr val="tx2"/>
                </a:solidFill>
                <a:latin typeface="黑体" pitchFamily="49" charset="-122"/>
                <a:ea typeface="黑体" pitchFamily="49" charset="-122"/>
              </a:rPr>
              <a:t>CPU</a:t>
            </a:r>
            <a:r>
              <a:rPr lang="en-US" altLang="zh-CN" sz="2800" dirty="0">
                <a:solidFill>
                  <a:schemeClr val="tx2"/>
                </a:solidFill>
                <a:latin typeface="Times New Roman"/>
                <a:ea typeface="黑体" pitchFamily="49" charset="-122"/>
              </a:rPr>
              <a:t>——</a:t>
            </a:r>
            <a:r>
              <a:rPr lang="en-US" altLang="zh-CN" sz="2800" dirty="0">
                <a:solidFill>
                  <a:schemeClr val="tx2"/>
                </a:solidFill>
                <a:latin typeface="黑体" pitchFamily="49" charset="-122"/>
                <a:ea typeface="黑体" pitchFamily="49" charset="-122"/>
              </a:rPr>
              <a:t>Itanium </a:t>
            </a:r>
          </a:p>
          <a:p>
            <a:pPr marL="109728" indent="0">
              <a:lnSpc>
                <a:spcPct val="150000"/>
              </a:lnSpc>
              <a:buNone/>
            </a:pPr>
            <a:endParaRPr lang="zh-CN" altLang="en-US" dirty="0"/>
          </a:p>
        </p:txBody>
      </p:sp>
      <p:sp>
        <p:nvSpPr>
          <p:cNvPr id="4" name="矩形 3"/>
          <p:cNvSpPr/>
          <p:nvPr/>
        </p:nvSpPr>
        <p:spPr>
          <a:xfrm>
            <a:off x="539552" y="3429000"/>
            <a:ext cx="8064896" cy="1815882"/>
          </a:xfrm>
          <a:prstGeom prst="rect">
            <a:avLst/>
          </a:prstGeom>
        </p:spPr>
        <p:txBody>
          <a:bodyPr wrap="square">
            <a:spAutoFit/>
          </a:bodyPr>
          <a:lstStyle/>
          <a:p>
            <a:r>
              <a:rPr lang="en-US" altLang="zh-CN" sz="2800" dirty="0">
                <a:latin typeface="黑体" pitchFamily="49" charset="-122"/>
                <a:ea typeface="黑体" pitchFamily="49" charset="-122"/>
              </a:rPr>
              <a:t>Intel </a:t>
            </a:r>
            <a:r>
              <a:rPr lang="zh-CN" altLang="en-US" sz="2800" dirty="0">
                <a:latin typeface="黑体" pitchFamily="49" charset="-122"/>
                <a:ea typeface="黑体" pitchFamily="49" charset="-122"/>
              </a:rPr>
              <a:t>陆续推出的80</a:t>
            </a:r>
            <a:r>
              <a:rPr lang="en-US" altLang="zh-CN" sz="2800" dirty="0">
                <a:latin typeface="黑体" pitchFamily="49" charset="-122"/>
                <a:ea typeface="黑体" pitchFamily="49" charset="-122"/>
              </a:rPr>
              <a:t>x86</a:t>
            </a:r>
            <a:r>
              <a:rPr lang="zh-CN" altLang="en-US" sz="2800" dirty="0">
                <a:latin typeface="黑体" pitchFamily="49" charset="-122"/>
                <a:ea typeface="黑体" pitchFamily="49" charset="-122"/>
              </a:rPr>
              <a:t>系列处理器的性能和功能越来越强。但从汇编语言程序设计的角度，8086建立的实模式和80386建立的保护模式模型到目前为止一直适用。</a:t>
            </a:r>
            <a:endParaRPr lang="zh-CN" altLang="en-US" sz="2800" dirty="0"/>
          </a:p>
        </p:txBody>
      </p:sp>
    </p:spTree>
    <p:extLst>
      <p:ext uri="{BB962C8B-B14F-4D97-AF65-F5344CB8AC3E}">
        <p14:creationId xmlns:p14="http://schemas.microsoft.com/office/powerpoint/2010/main" val="4251081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452932234"/>
              </p:ext>
            </p:extLst>
          </p:nvPr>
        </p:nvGraphicFramePr>
        <p:xfrm>
          <a:off x="2051720" y="692696"/>
          <a:ext cx="6317704" cy="5477099"/>
        </p:xfrm>
        <a:graphic>
          <a:graphicData uri="http://schemas.openxmlformats.org/presentationml/2006/ole">
            <mc:AlternateContent xmlns:mc="http://schemas.openxmlformats.org/markup-compatibility/2006">
              <mc:Choice xmlns:v="urn:schemas-microsoft-com:vml" Requires="v">
                <p:oleObj spid="_x0000_s15382" name="位图图像" r:id="rId3" imgW="5563377" imgH="4495238" progId="PBrush">
                  <p:embed/>
                </p:oleObj>
              </mc:Choice>
              <mc:Fallback>
                <p:oleObj name="位图图像" r:id="rId3" imgW="5563377" imgH="4495238" progId="PBrush">
                  <p:embed/>
                  <p:pic>
                    <p:nvPicPr>
                      <p:cNvPr id="0" name=""/>
                      <p:cNvPicPr>
                        <a:picLocks noChangeAspect="1" noChangeArrowheads="1"/>
                      </p:cNvPicPr>
                      <p:nvPr/>
                    </p:nvPicPr>
                    <p:blipFill>
                      <a:blip r:embed="rId4">
                        <a:lum contrast="24000"/>
                        <a:extLst>
                          <a:ext uri="{28A0092B-C50C-407E-A947-70E740481C1C}">
                            <a14:useLocalDpi xmlns:a14="http://schemas.microsoft.com/office/drawing/2010/main" val="0"/>
                          </a:ext>
                        </a:extLst>
                      </a:blip>
                      <a:srcRect/>
                      <a:stretch>
                        <a:fillRect/>
                      </a:stretch>
                    </p:blipFill>
                    <p:spPr bwMode="auto">
                      <a:xfrm>
                        <a:off x="2051720" y="692696"/>
                        <a:ext cx="6317704" cy="5477099"/>
                      </a:xfrm>
                      <a:prstGeom prst="rect">
                        <a:avLst/>
                      </a:prstGeom>
                      <a:noFill/>
                      <a:ln>
                        <a:noFill/>
                      </a:ln>
                    </p:spPr>
                  </p:pic>
                </p:oleObj>
              </mc:Fallback>
            </mc:AlternateContent>
          </a:graphicData>
        </a:graphic>
      </p:graphicFrame>
      <p:sp>
        <p:nvSpPr>
          <p:cNvPr id="5" name="矩形 4"/>
          <p:cNvSpPr/>
          <p:nvPr/>
        </p:nvSpPr>
        <p:spPr>
          <a:xfrm>
            <a:off x="323528" y="260648"/>
            <a:ext cx="4032448" cy="461665"/>
          </a:xfrm>
          <a:prstGeom prst="rect">
            <a:avLst/>
          </a:prstGeom>
        </p:spPr>
        <p:txBody>
          <a:bodyPr wrap="square">
            <a:spAutoFit/>
          </a:bodyPr>
          <a:lstStyle/>
          <a:p>
            <a:pPr marL="342900" indent="-342900">
              <a:buFont typeface="Arial" panose="020B0604020202020204" pitchFamily="34" charset="0"/>
              <a:buChar char="•"/>
            </a:pPr>
            <a:r>
              <a:rPr lang="en-US" altLang="zh-CN" sz="2400" b="1" dirty="0">
                <a:latin typeface="宋体" pitchFamily="2" charset="-122"/>
              </a:rPr>
              <a:t>8086</a:t>
            </a:r>
            <a:r>
              <a:rPr lang="zh-CN" altLang="en-US" sz="2400" b="1" dirty="0">
                <a:latin typeface="宋体" pitchFamily="2" charset="-122"/>
              </a:rPr>
              <a:t>微处理器</a:t>
            </a:r>
            <a:r>
              <a:rPr lang="zh-CN" altLang="en-US" sz="2400" b="1" dirty="0"/>
              <a:t> </a:t>
            </a:r>
            <a:endParaRPr lang="zh-CN" altLang="en-US" sz="2400" dirty="0"/>
          </a:p>
        </p:txBody>
      </p:sp>
    </p:spTree>
    <p:extLst>
      <p:ext uri="{BB962C8B-B14F-4D97-AF65-F5344CB8AC3E}">
        <p14:creationId xmlns:p14="http://schemas.microsoft.com/office/powerpoint/2010/main" val="3090952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0" dirty="0">
                <a:effectLst/>
                <a:latin typeface="黑体" pitchFamily="49" charset="-122"/>
                <a:ea typeface="黑体" pitchFamily="49" charset="-122"/>
              </a:rPr>
              <a:t>二</a:t>
            </a:r>
            <a:r>
              <a:rPr lang="en-US" altLang="zh-CN" b="0" dirty="0">
                <a:effectLst/>
                <a:latin typeface="黑体" pitchFamily="49" charset="-122"/>
                <a:ea typeface="黑体" pitchFamily="49" charset="-122"/>
              </a:rPr>
              <a:t>.8086</a:t>
            </a:r>
            <a:r>
              <a:rPr lang="zh-CN" altLang="en-US" b="0" dirty="0">
                <a:effectLst/>
                <a:latin typeface="黑体" pitchFamily="49" charset="-122"/>
                <a:ea typeface="黑体" pitchFamily="49" charset="-122"/>
              </a:rPr>
              <a:t>寄存器组</a:t>
            </a:r>
            <a:endParaRPr lang="zh-CN" altLang="en-US" b="0" dirty="0">
              <a:effectLst/>
            </a:endParaRP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772816"/>
            <a:ext cx="5636654"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70037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39552" y="260648"/>
            <a:ext cx="6480720" cy="1143000"/>
          </a:xfrm>
        </p:spPr>
        <p:txBody>
          <a:bodyPr/>
          <a:lstStyle/>
          <a:p>
            <a:pPr marL="571500" indent="-571500">
              <a:buFont typeface="Arial" panose="020B0604020202020204" pitchFamily="34" charset="0"/>
              <a:buChar char="•"/>
            </a:pPr>
            <a:r>
              <a:rPr lang="zh-CN" altLang="en-US" b="0" dirty="0">
                <a:effectLst/>
                <a:latin typeface="黑体" pitchFamily="49" charset="-122"/>
                <a:ea typeface="黑体" pitchFamily="49" charset="-122"/>
              </a:rPr>
              <a:t>二</a:t>
            </a:r>
            <a:r>
              <a:rPr lang="en-US" altLang="zh-CN" b="0" dirty="0">
                <a:effectLst/>
                <a:latin typeface="黑体" pitchFamily="49" charset="-122"/>
                <a:ea typeface="黑体" pitchFamily="49" charset="-122"/>
              </a:rPr>
              <a:t>.8086</a:t>
            </a:r>
            <a:r>
              <a:rPr lang="zh-CN" altLang="en-US" b="0" dirty="0">
                <a:effectLst/>
                <a:latin typeface="黑体" pitchFamily="49" charset="-122"/>
                <a:ea typeface="黑体" pitchFamily="49" charset="-122"/>
              </a:rPr>
              <a:t>寄存器组</a:t>
            </a:r>
            <a:endParaRPr lang="zh-CN" altLang="en-US" b="0" dirty="0">
              <a:effectLst/>
            </a:endParaRPr>
          </a:p>
        </p:txBody>
      </p:sp>
      <p:sp>
        <p:nvSpPr>
          <p:cNvPr id="180227" name="Rectangle 3"/>
          <p:cNvSpPr>
            <a:spLocks noGrp="1" noChangeArrowheads="1"/>
          </p:cNvSpPr>
          <p:nvPr>
            <p:ph type="body" idx="1"/>
          </p:nvPr>
        </p:nvSpPr>
        <p:spPr>
          <a:xfrm>
            <a:off x="457200" y="1481329"/>
            <a:ext cx="8229600" cy="3459840"/>
          </a:xfrm>
        </p:spPr>
        <p:txBody>
          <a:bodyPr>
            <a:normAutofit/>
          </a:bodyPr>
          <a:lstStyle/>
          <a:p>
            <a:pPr eaLnBrk="1" hangingPunct="1"/>
            <a:r>
              <a:rPr lang="en-US" altLang="zh-CN" sz="3200" dirty="0">
                <a:latin typeface="+mn-ea"/>
              </a:rPr>
              <a:t>8086CPU</a:t>
            </a:r>
            <a:r>
              <a:rPr lang="zh-CN" altLang="en-US" sz="3200" dirty="0">
                <a:latin typeface="+mn-ea"/>
              </a:rPr>
              <a:t>有</a:t>
            </a:r>
            <a:r>
              <a:rPr lang="en-US" altLang="zh-CN" sz="3200" dirty="0">
                <a:latin typeface="+mn-ea"/>
              </a:rPr>
              <a:t>14</a:t>
            </a:r>
            <a:r>
              <a:rPr lang="zh-CN" altLang="en-US" sz="3200" dirty="0">
                <a:latin typeface="+mn-ea"/>
              </a:rPr>
              <a:t>个寄存器 ：</a:t>
            </a:r>
          </a:p>
          <a:p>
            <a:pPr eaLnBrk="1" hangingPunct="1">
              <a:buFont typeface="Wingdings" pitchFamily="2" charset="2"/>
              <a:buNone/>
            </a:pPr>
            <a:r>
              <a:rPr lang="zh-CN" altLang="en-US" sz="3200" dirty="0">
                <a:latin typeface="+mn-ea"/>
              </a:rPr>
              <a:t>   </a:t>
            </a:r>
            <a:r>
              <a:rPr lang="en-US" altLang="zh-CN" sz="3200" dirty="0">
                <a:latin typeface="+mn-ea"/>
              </a:rPr>
              <a:t>AX</a:t>
            </a:r>
            <a:r>
              <a:rPr lang="zh-CN" altLang="en-US" sz="3200" dirty="0">
                <a:latin typeface="+mn-ea"/>
              </a:rPr>
              <a:t>、</a:t>
            </a:r>
            <a:r>
              <a:rPr lang="en-US" altLang="zh-CN" sz="3200" dirty="0">
                <a:latin typeface="+mn-ea"/>
              </a:rPr>
              <a:t>BX</a:t>
            </a:r>
            <a:r>
              <a:rPr lang="zh-CN" altLang="en-US" sz="3200" dirty="0">
                <a:latin typeface="+mn-ea"/>
              </a:rPr>
              <a:t>、</a:t>
            </a:r>
            <a:r>
              <a:rPr lang="en-US" altLang="zh-CN" sz="3200" dirty="0">
                <a:latin typeface="+mn-ea"/>
              </a:rPr>
              <a:t>CX</a:t>
            </a:r>
            <a:r>
              <a:rPr lang="zh-CN" altLang="en-US" sz="3200" dirty="0">
                <a:latin typeface="+mn-ea"/>
              </a:rPr>
              <a:t>、</a:t>
            </a:r>
            <a:r>
              <a:rPr lang="en-US" altLang="zh-CN" sz="3200" dirty="0">
                <a:latin typeface="+mn-ea"/>
              </a:rPr>
              <a:t>DX</a:t>
            </a:r>
            <a:r>
              <a:rPr lang="zh-CN" altLang="en-US" sz="3200" dirty="0">
                <a:latin typeface="+mn-ea"/>
              </a:rPr>
              <a:t>、</a:t>
            </a:r>
            <a:r>
              <a:rPr lang="en-US" altLang="zh-CN" sz="3200" dirty="0">
                <a:latin typeface="+mn-ea"/>
              </a:rPr>
              <a:t>SI</a:t>
            </a:r>
            <a:r>
              <a:rPr lang="zh-CN" altLang="en-US" sz="3200" dirty="0">
                <a:latin typeface="+mn-ea"/>
              </a:rPr>
              <a:t>、</a:t>
            </a:r>
            <a:r>
              <a:rPr lang="en-US" altLang="zh-CN" sz="3200" dirty="0">
                <a:latin typeface="+mn-ea"/>
              </a:rPr>
              <a:t>DI</a:t>
            </a:r>
            <a:r>
              <a:rPr lang="zh-CN" altLang="en-US" sz="3200" dirty="0">
                <a:latin typeface="+mn-ea"/>
              </a:rPr>
              <a:t>、</a:t>
            </a:r>
            <a:r>
              <a:rPr lang="en-US" altLang="zh-CN" sz="3200" dirty="0">
                <a:latin typeface="+mn-ea"/>
              </a:rPr>
              <a:t>SP</a:t>
            </a:r>
            <a:r>
              <a:rPr lang="zh-CN" altLang="en-US" sz="3200" dirty="0">
                <a:latin typeface="+mn-ea"/>
              </a:rPr>
              <a:t>、</a:t>
            </a:r>
            <a:r>
              <a:rPr lang="en-US" altLang="zh-CN" sz="3200" dirty="0">
                <a:latin typeface="+mn-ea"/>
              </a:rPr>
              <a:t>BP</a:t>
            </a:r>
            <a:r>
              <a:rPr lang="zh-CN" altLang="en-US" sz="3200" dirty="0">
                <a:latin typeface="+mn-ea"/>
              </a:rPr>
              <a:t>、</a:t>
            </a:r>
          </a:p>
          <a:p>
            <a:pPr eaLnBrk="1" hangingPunct="1">
              <a:buFont typeface="Wingdings" pitchFamily="2" charset="2"/>
              <a:buNone/>
            </a:pPr>
            <a:r>
              <a:rPr lang="zh-CN" altLang="en-US" sz="3200" dirty="0">
                <a:latin typeface="+mn-ea"/>
              </a:rPr>
              <a:t>   </a:t>
            </a:r>
            <a:r>
              <a:rPr lang="en-US" altLang="zh-CN" sz="3200" dirty="0">
                <a:latin typeface="+mn-ea"/>
              </a:rPr>
              <a:t>IP</a:t>
            </a:r>
            <a:r>
              <a:rPr lang="zh-CN" altLang="en-US" sz="3200" dirty="0">
                <a:latin typeface="+mn-ea"/>
              </a:rPr>
              <a:t>、</a:t>
            </a:r>
            <a:r>
              <a:rPr lang="en-US" altLang="zh-CN" sz="3200" dirty="0">
                <a:latin typeface="+mn-ea"/>
              </a:rPr>
              <a:t>CS</a:t>
            </a:r>
            <a:r>
              <a:rPr lang="zh-CN" altLang="en-US" sz="3200" dirty="0">
                <a:latin typeface="+mn-ea"/>
              </a:rPr>
              <a:t>、</a:t>
            </a:r>
            <a:r>
              <a:rPr lang="en-US" altLang="zh-CN" sz="3200" dirty="0">
                <a:latin typeface="+mn-ea"/>
              </a:rPr>
              <a:t>SS</a:t>
            </a:r>
            <a:r>
              <a:rPr lang="zh-CN" altLang="en-US" sz="3200" dirty="0">
                <a:latin typeface="+mn-ea"/>
              </a:rPr>
              <a:t>、</a:t>
            </a:r>
            <a:r>
              <a:rPr lang="en-US" altLang="zh-CN" sz="3200" dirty="0">
                <a:latin typeface="+mn-ea"/>
              </a:rPr>
              <a:t>DS</a:t>
            </a:r>
            <a:r>
              <a:rPr lang="zh-CN" altLang="en-US" sz="3200" dirty="0">
                <a:latin typeface="+mn-ea"/>
              </a:rPr>
              <a:t>、</a:t>
            </a:r>
            <a:r>
              <a:rPr lang="en-US" altLang="zh-CN" sz="3200" dirty="0">
                <a:latin typeface="+mn-ea"/>
              </a:rPr>
              <a:t>ES</a:t>
            </a:r>
            <a:r>
              <a:rPr lang="zh-CN" altLang="en-US" sz="3200" dirty="0">
                <a:latin typeface="+mn-ea"/>
              </a:rPr>
              <a:t>、</a:t>
            </a:r>
            <a:r>
              <a:rPr lang="en-US" altLang="zh-CN" sz="3200" dirty="0">
                <a:latin typeface="+mn-ea"/>
              </a:rPr>
              <a:t>PSW</a:t>
            </a:r>
            <a:r>
              <a:rPr lang="zh-CN" altLang="en-US" sz="3200" dirty="0">
                <a:latin typeface="+mn-ea"/>
              </a:rPr>
              <a:t>（</a:t>
            </a:r>
            <a:r>
              <a:rPr lang="en-US" altLang="zh-CN" sz="3200" dirty="0">
                <a:latin typeface="+mn-ea"/>
              </a:rPr>
              <a:t>FLAGS</a:t>
            </a:r>
            <a:r>
              <a:rPr lang="zh-CN" altLang="en-US" sz="3200" dirty="0">
                <a:latin typeface="+mn-ea"/>
              </a:rPr>
              <a:t>）。</a:t>
            </a:r>
          </a:p>
          <a:p>
            <a:pPr eaLnBrk="1" hangingPunct="1">
              <a:buFont typeface="Wingdings" pitchFamily="2" charset="2"/>
              <a:buNone/>
            </a:pPr>
            <a:endParaRPr lang="zh-CN" altLang="en-US" sz="3200" dirty="0">
              <a:latin typeface="+mn-ea"/>
            </a:endParaRPr>
          </a:p>
          <a:p>
            <a:pPr eaLnBrk="1" hangingPunct="1"/>
            <a:r>
              <a:rPr lang="zh-CN" altLang="en-US" sz="3200" dirty="0">
                <a:latin typeface="+mn-ea"/>
              </a:rPr>
              <a:t>这些寄存器以后会陆续用到</a:t>
            </a:r>
          </a:p>
          <a:p>
            <a:pPr eaLnBrk="1" hangingPunct="1"/>
            <a:endParaRPr lang="en-US" altLang="zh-CN" sz="3200" dirty="0">
              <a:latin typeface="+mn-ea"/>
            </a:endParaRPr>
          </a:p>
        </p:txBody>
      </p:sp>
    </p:spTree>
    <p:extLst>
      <p:ext uri="{BB962C8B-B14F-4D97-AF65-F5344CB8AC3E}">
        <p14:creationId xmlns:p14="http://schemas.microsoft.com/office/powerpoint/2010/main" val="5991779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0227">
                                            <p:txEl>
                                              <p:pRg st="1" end="1"/>
                                            </p:txEl>
                                          </p:spTgt>
                                        </p:tgtEl>
                                        <p:attrNameLst>
                                          <p:attrName>style.visibility</p:attrName>
                                        </p:attrNameLst>
                                      </p:cBhvr>
                                      <p:to>
                                        <p:strVal val="visible"/>
                                      </p:to>
                                    </p:set>
                                    <p:animEffect transition="in" filter="checkerboard(across)">
                                      <p:cBhvr>
                                        <p:cTn id="7" dur="500"/>
                                        <p:tgtEl>
                                          <p:spTgt spid="180227">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80227">
                                            <p:txEl>
                                              <p:pRg st="2" end="2"/>
                                            </p:txEl>
                                          </p:spTgt>
                                        </p:tgtEl>
                                        <p:attrNameLst>
                                          <p:attrName>style.visibility</p:attrName>
                                        </p:attrNameLst>
                                      </p:cBhvr>
                                      <p:to>
                                        <p:strVal val="visible"/>
                                      </p:to>
                                    </p:set>
                                    <p:animEffect transition="in" filter="checkerboard(across)">
                                      <p:cBhvr>
                                        <p:cTn id="10" dur="500"/>
                                        <p:tgtEl>
                                          <p:spTgt spid="18022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180227">
                                            <p:txEl>
                                              <p:pRg st="4" end="4"/>
                                            </p:txEl>
                                          </p:spTgt>
                                        </p:tgtEl>
                                        <p:attrNameLst>
                                          <p:attrName>style.visibility</p:attrName>
                                        </p:attrNameLst>
                                      </p:cBhvr>
                                      <p:to>
                                        <p:strVal val="visible"/>
                                      </p:to>
                                    </p:set>
                                    <p:animEffect transition="in" filter="checkerboard(across)">
                                      <p:cBhvr>
                                        <p:cTn id="15" dur="500"/>
                                        <p:tgtEl>
                                          <p:spTgt spid="180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67544" y="476672"/>
            <a:ext cx="8229600" cy="1143000"/>
          </a:xfrm>
        </p:spPr>
        <p:txBody>
          <a:bodyPr/>
          <a:lstStyle/>
          <a:p>
            <a:pPr eaLnBrk="1" hangingPunct="1"/>
            <a:r>
              <a:rPr lang="en-US" altLang="zh-CN" b="0" dirty="0">
                <a:effectLst/>
              </a:rPr>
              <a:t>1</a:t>
            </a:r>
            <a:r>
              <a:rPr lang="zh-CN" altLang="en-US" b="0" dirty="0">
                <a:effectLst/>
              </a:rPr>
              <a:t>）通用寄存器</a:t>
            </a:r>
          </a:p>
        </p:txBody>
      </p:sp>
      <p:sp>
        <p:nvSpPr>
          <p:cNvPr id="181251" name="Rectangle 3"/>
          <p:cNvSpPr>
            <a:spLocks noGrp="1" noChangeArrowheads="1"/>
          </p:cNvSpPr>
          <p:nvPr>
            <p:ph type="body" idx="1"/>
          </p:nvPr>
        </p:nvSpPr>
        <p:spPr>
          <a:xfrm>
            <a:off x="683568" y="1916832"/>
            <a:ext cx="7205662" cy="2088232"/>
          </a:xfrm>
        </p:spPr>
        <p:txBody>
          <a:bodyPr/>
          <a:lstStyle/>
          <a:p>
            <a:pPr eaLnBrk="1" hangingPunct="1"/>
            <a:r>
              <a:rPr lang="en-US" altLang="zh-CN" dirty="0"/>
              <a:t>8086CPU</a:t>
            </a:r>
            <a:r>
              <a:rPr lang="zh-CN" altLang="en-US" dirty="0"/>
              <a:t>所有的寄存器都是</a:t>
            </a:r>
            <a:r>
              <a:rPr lang="en-US" altLang="zh-CN" dirty="0"/>
              <a:t>16</a:t>
            </a:r>
            <a:r>
              <a:rPr lang="zh-CN" altLang="en-US" dirty="0"/>
              <a:t>位的，可以存放两个字节。</a:t>
            </a:r>
          </a:p>
          <a:p>
            <a:pPr eaLnBrk="1" hangingPunct="1"/>
            <a:r>
              <a:rPr lang="en-US" altLang="zh-CN" dirty="0"/>
              <a:t>AX</a:t>
            </a:r>
            <a:r>
              <a:rPr lang="zh-CN" altLang="en-US" dirty="0"/>
              <a:t>、</a:t>
            </a:r>
            <a:r>
              <a:rPr lang="en-US" altLang="zh-CN" dirty="0"/>
              <a:t>BX</a:t>
            </a:r>
            <a:r>
              <a:rPr lang="zh-CN" altLang="en-US" dirty="0"/>
              <a:t>、</a:t>
            </a:r>
            <a:r>
              <a:rPr lang="en-US" altLang="zh-CN" dirty="0"/>
              <a:t>CX</a:t>
            </a:r>
            <a:r>
              <a:rPr lang="zh-CN" altLang="en-US" dirty="0"/>
              <a:t>、</a:t>
            </a:r>
            <a:r>
              <a:rPr lang="en-US" altLang="zh-CN" dirty="0"/>
              <a:t>DX </a:t>
            </a:r>
            <a:r>
              <a:rPr lang="zh-CN" altLang="en-US" dirty="0"/>
              <a:t>通常用来存放一般性数据被称为通用寄存器。</a:t>
            </a:r>
          </a:p>
          <a:p>
            <a:pPr eaLnBrk="1" hangingPunct="1"/>
            <a:endParaRPr lang="en-US" altLang="zh-CN" dirty="0"/>
          </a:p>
        </p:txBody>
      </p:sp>
      <p:graphicFrame>
        <p:nvGraphicFramePr>
          <p:cNvPr id="2" name="对象 1"/>
          <p:cNvGraphicFramePr>
            <a:graphicFrameLocks noChangeAspect="1"/>
          </p:cNvGraphicFramePr>
          <p:nvPr>
            <p:extLst>
              <p:ext uri="{D42A27DB-BD31-4B8C-83A1-F6EECF244321}">
                <p14:modId xmlns:p14="http://schemas.microsoft.com/office/powerpoint/2010/main" val="1242780388"/>
              </p:ext>
            </p:extLst>
          </p:nvPr>
        </p:nvGraphicFramePr>
        <p:xfrm>
          <a:off x="2771800" y="3933056"/>
          <a:ext cx="4536504" cy="2157863"/>
        </p:xfrm>
        <a:graphic>
          <a:graphicData uri="http://schemas.openxmlformats.org/presentationml/2006/ole">
            <mc:AlternateContent xmlns:mc="http://schemas.openxmlformats.org/markup-compatibility/2006">
              <mc:Choice xmlns:v="urn:schemas-microsoft-com:vml" Requires="v">
                <p:oleObj spid="_x0000_s16406" name="位图图像" r:id="rId4" imgW="3866667" imgH="2133898" progId="PBrush">
                  <p:embed/>
                </p:oleObj>
              </mc:Choice>
              <mc:Fallback>
                <p:oleObj name="位图图像" r:id="rId4" imgW="3866667" imgH="213389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800" y="3933056"/>
                        <a:ext cx="4536504" cy="215786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122463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1251">
                                            <p:txEl>
                                              <p:pRg st="1" end="1"/>
                                            </p:txEl>
                                          </p:spTgt>
                                        </p:tgtEl>
                                        <p:attrNameLst>
                                          <p:attrName>style.visibility</p:attrName>
                                        </p:attrNameLst>
                                      </p:cBhvr>
                                      <p:to>
                                        <p:strVal val="visible"/>
                                      </p:to>
                                    </p:set>
                                    <p:animEffect transition="in" filter="checkerboard(across)">
                                      <p:cBhvr>
                                        <p:cTn id="7" dur="500"/>
                                        <p:tgtEl>
                                          <p:spTgt spid="1812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body" idx="1"/>
          </p:nvPr>
        </p:nvSpPr>
        <p:spPr>
          <a:xfrm>
            <a:off x="827584" y="3717032"/>
            <a:ext cx="7575691" cy="2448272"/>
          </a:xfrm>
        </p:spPr>
        <p:txBody>
          <a:bodyPr/>
          <a:lstStyle/>
          <a:p>
            <a:pPr eaLnBrk="1" hangingPunct="1">
              <a:lnSpc>
                <a:spcPct val="90000"/>
              </a:lnSpc>
            </a:pPr>
            <a:r>
              <a:rPr lang="zh-CN" altLang="en-US" sz="2800" dirty="0"/>
              <a:t>一个</a:t>
            </a:r>
            <a:r>
              <a:rPr lang="en-US" altLang="zh-CN" sz="2800" dirty="0"/>
              <a:t>16</a:t>
            </a:r>
            <a:r>
              <a:rPr lang="zh-CN" altLang="en-US" sz="2800" dirty="0"/>
              <a:t>位寄存器可以存储一个</a:t>
            </a:r>
            <a:r>
              <a:rPr lang="en-US" altLang="zh-CN" sz="2800" dirty="0"/>
              <a:t>16</a:t>
            </a:r>
            <a:r>
              <a:rPr lang="zh-CN" altLang="en-US" sz="2800" dirty="0"/>
              <a:t>位的数据。（</a:t>
            </a:r>
            <a:r>
              <a:rPr lang="zh-CN" altLang="en-US" sz="2800" dirty="0">
                <a:hlinkClick r:id="" action="ppaction://noaction"/>
              </a:rPr>
              <a:t>数据的存放情况</a:t>
            </a:r>
            <a:r>
              <a:rPr lang="zh-CN" altLang="en-US" sz="2800" dirty="0"/>
              <a:t>）</a:t>
            </a:r>
          </a:p>
          <a:p>
            <a:pPr eaLnBrk="1" hangingPunct="1">
              <a:lnSpc>
                <a:spcPct val="90000"/>
              </a:lnSpc>
            </a:pPr>
            <a:r>
              <a:rPr lang="zh-CN" altLang="en-US" sz="2800" dirty="0"/>
              <a:t>一个</a:t>
            </a:r>
            <a:r>
              <a:rPr lang="en-US" altLang="zh-CN" sz="2800" dirty="0"/>
              <a:t>16</a:t>
            </a:r>
            <a:r>
              <a:rPr lang="zh-CN" altLang="en-US" sz="2800" dirty="0"/>
              <a:t>位寄存器所能存储的数据的最大值为多少？</a:t>
            </a:r>
          </a:p>
          <a:p>
            <a:pPr eaLnBrk="1" hangingPunct="1">
              <a:lnSpc>
                <a:spcPct val="90000"/>
              </a:lnSpc>
              <a:buFont typeface="Wingdings" pitchFamily="2" charset="2"/>
              <a:buNone/>
            </a:pPr>
            <a:r>
              <a:rPr lang="zh-CN" altLang="en-US" sz="2800" dirty="0"/>
              <a:t>   答案：</a:t>
            </a:r>
            <a:r>
              <a:rPr lang="en-US" altLang="zh-CN" sz="2800" dirty="0"/>
              <a:t>2</a:t>
            </a:r>
            <a:r>
              <a:rPr lang="en-US" altLang="zh-CN" sz="2800" baseline="30000" dirty="0"/>
              <a:t>16</a:t>
            </a:r>
            <a:r>
              <a:rPr lang="en-US" altLang="zh-CN" sz="2800" dirty="0"/>
              <a:t>-1</a:t>
            </a:r>
            <a:r>
              <a:rPr lang="zh-CN" altLang="en-US" sz="2800" dirty="0"/>
              <a:t>。</a:t>
            </a:r>
          </a:p>
        </p:txBody>
      </p:sp>
      <p:sp>
        <p:nvSpPr>
          <p:cNvPr id="89091" name="Rectangle 3"/>
          <p:cNvSpPr>
            <a:spLocks noGrp="1" noChangeArrowheads="1"/>
          </p:cNvSpPr>
          <p:nvPr>
            <p:ph type="title"/>
          </p:nvPr>
        </p:nvSpPr>
        <p:spPr>
          <a:xfrm>
            <a:off x="461706" y="197768"/>
            <a:ext cx="8229600" cy="1143000"/>
          </a:xfrm>
        </p:spPr>
        <p:txBody>
          <a:bodyPr/>
          <a:lstStyle/>
          <a:p>
            <a:pPr eaLnBrk="1" hangingPunct="1"/>
            <a:r>
              <a:rPr lang="en-US" altLang="zh-CN" b="0" dirty="0">
                <a:effectLst/>
              </a:rPr>
              <a:t>1</a:t>
            </a:r>
            <a:r>
              <a:rPr lang="zh-CN" altLang="en-US" b="0" dirty="0">
                <a:effectLst/>
              </a:rPr>
              <a:t>）通用寄存器</a:t>
            </a:r>
          </a:p>
        </p:txBody>
      </p:sp>
      <p:pic>
        <p:nvPicPr>
          <p:cNvPr id="8909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124744"/>
            <a:ext cx="7791715"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43977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2274">
                                            <p:txEl>
                                              <p:pRg st="0" end="0"/>
                                            </p:txEl>
                                          </p:spTgt>
                                        </p:tgtEl>
                                        <p:attrNameLst>
                                          <p:attrName>style.visibility</p:attrName>
                                        </p:attrNameLst>
                                      </p:cBhvr>
                                      <p:to>
                                        <p:strVal val="visible"/>
                                      </p:to>
                                    </p:set>
                                    <p:animEffect transition="in" filter="checkerboard(across)">
                                      <p:cBhvr>
                                        <p:cTn id="7" dur="500"/>
                                        <p:tgtEl>
                                          <p:spTgt spid="1822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82274">
                                            <p:txEl>
                                              <p:pRg st="1" end="1"/>
                                            </p:txEl>
                                          </p:spTgt>
                                        </p:tgtEl>
                                        <p:attrNameLst>
                                          <p:attrName>style.visibility</p:attrName>
                                        </p:attrNameLst>
                                      </p:cBhvr>
                                      <p:to>
                                        <p:strVal val="visible"/>
                                      </p:to>
                                    </p:set>
                                    <p:animEffect transition="in" filter="checkerboard(across)">
                                      <p:cBhvr>
                                        <p:cTn id="12" dur="500"/>
                                        <p:tgtEl>
                                          <p:spTgt spid="1822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82274">
                                            <p:txEl>
                                              <p:pRg st="2" end="2"/>
                                            </p:txEl>
                                          </p:spTgt>
                                        </p:tgtEl>
                                        <p:attrNameLst>
                                          <p:attrName>style.visibility</p:attrName>
                                        </p:attrNameLst>
                                      </p:cBhvr>
                                      <p:to>
                                        <p:strVal val="visible"/>
                                      </p:to>
                                    </p:set>
                                    <p:animEffect transition="in" filter="checkerboard(across)">
                                      <p:cBhvr>
                                        <p:cTn id="17" dur="500"/>
                                        <p:tgtEl>
                                          <p:spTgt spid="1822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zh-CN" sz="4000" b="0" dirty="0">
                <a:effectLst/>
              </a:rPr>
              <a:t>1</a:t>
            </a:r>
            <a:r>
              <a:rPr lang="zh-CN" altLang="en-US" sz="4000" b="0" dirty="0">
                <a:effectLst/>
              </a:rPr>
              <a:t>）通用寄存器</a:t>
            </a:r>
          </a:p>
        </p:txBody>
      </p:sp>
      <p:sp>
        <p:nvSpPr>
          <p:cNvPr id="93187" name="Rectangle 3"/>
          <p:cNvSpPr>
            <a:spLocks noGrp="1" noChangeArrowheads="1"/>
          </p:cNvSpPr>
          <p:nvPr>
            <p:ph type="body" idx="1"/>
          </p:nvPr>
        </p:nvSpPr>
        <p:spPr>
          <a:xfrm>
            <a:off x="827584" y="1537279"/>
            <a:ext cx="7350125" cy="4114800"/>
          </a:xfrm>
        </p:spPr>
        <p:txBody>
          <a:bodyPr/>
          <a:lstStyle/>
          <a:p>
            <a:pPr eaLnBrk="1" hangingPunct="1"/>
            <a:r>
              <a:rPr lang="zh-CN" altLang="en-US" dirty="0"/>
              <a:t>以</a:t>
            </a:r>
            <a:r>
              <a:rPr lang="en-US" altLang="zh-CN" dirty="0"/>
              <a:t>AX</a:t>
            </a:r>
            <a:r>
              <a:rPr lang="zh-CN" altLang="en-US" dirty="0"/>
              <a:t>为例，</a:t>
            </a:r>
            <a:r>
              <a:rPr lang="en-US" altLang="zh-CN" dirty="0"/>
              <a:t>8086CPU</a:t>
            </a:r>
            <a:r>
              <a:rPr lang="zh-CN" altLang="en-US" dirty="0"/>
              <a:t>的</a:t>
            </a:r>
            <a:r>
              <a:rPr lang="en-US" altLang="zh-CN" dirty="0"/>
              <a:t>16</a:t>
            </a:r>
            <a:r>
              <a:rPr lang="zh-CN" altLang="en-US" dirty="0"/>
              <a:t>位寄存器分为两个</a:t>
            </a:r>
            <a:r>
              <a:rPr lang="en-US" altLang="zh-CN" dirty="0"/>
              <a:t>8</a:t>
            </a:r>
            <a:r>
              <a:rPr lang="zh-CN" altLang="en-US" dirty="0"/>
              <a:t>位寄存器的情况：</a:t>
            </a:r>
          </a:p>
          <a:p>
            <a:pPr eaLnBrk="1" hangingPunct="1"/>
            <a:endParaRPr lang="en-US" altLang="zh-CN" dirty="0"/>
          </a:p>
        </p:txBody>
      </p:sp>
      <p:pic>
        <p:nvPicPr>
          <p:cNvPr id="18637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5" y="2924944"/>
            <a:ext cx="7761463"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10806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6372"/>
                                        </p:tgtEl>
                                        <p:attrNameLst>
                                          <p:attrName>style.visibility</p:attrName>
                                        </p:attrNameLst>
                                      </p:cBhvr>
                                      <p:to>
                                        <p:strVal val="visible"/>
                                      </p:to>
                                    </p:set>
                                    <p:animEffect transition="in" filter="checkerboard(across)">
                                      <p:cBhvr>
                                        <p:cTn id="7" dur="500"/>
                                        <p:tgtEl>
                                          <p:spTgt spid="186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523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6013" y="1700808"/>
            <a:ext cx="676910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2275" y="4365625"/>
            <a:ext cx="6192838"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1" name="AutoShape 5">
            <a:hlinkClick r:id="" action="ppaction://noaction" highlightClick="1"/>
          </p:cNvPr>
          <p:cNvSpPr>
            <a:spLocks noChangeArrowheads="1"/>
          </p:cNvSpPr>
          <p:nvPr/>
        </p:nvSpPr>
        <p:spPr bwMode="auto">
          <a:xfrm>
            <a:off x="8101013" y="6237288"/>
            <a:ext cx="503237" cy="360362"/>
          </a:xfrm>
          <a:prstGeom prst="actionButtonReturn">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3"/>
          <p:cNvSpPr txBox="1">
            <a:spLocks noChangeArrowheads="1"/>
          </p:cNvSpPr>
          <p:nvPr/>
        </p:nvSpPr>
        <p:spPr>
          <a:xfrm>
            <a:off x="404009" y="404664"/>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altLang="zh-CN" b="0" dirty="0">
                <a:effectLst/>
              </a:rPr>
              <a:t>1</a:t>
            </a:r>
            <a:r>
              <a:rPr lang="zh-CN" altLang="en-US" b="0" dirty="0">
                <a:effectLst/>
              </a:rPr>
              <a:t>）通用寄存器</a:t>
            </a:r>
          </a:p>
        </p:txBody>
      </p:sp>
    </p:spTree>
    <p:extLst>
      <p:ext uri="{BB962C8B-B14F-4D97-AF65-F5344CB8AC3E}">
        <p14:creationId xmlns:p14="http://schemas.microsoft.com/office/powerpoint/2010/main" val="1282417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8420"/>
                                        </p:tgtEl>
                                        <p:attrNameLst>
                                          <p:attrName>style.visibility</p:attrName>
                                        </p:attrNameLst>
                                      </p:cBhvr>
                                      <p:to>
                                        <p:strVal val="visible"/>
                                      </p:to>
                                    </p:set>
                                    <p:animEffect transition="in" filter="checkerboard(across)">
                                      <p:cBhvr>
                                        <p:cTn id="7" dur="500"/>
                                        <p:tgtEl>
                                          <p:spTgt spid="1884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8421"/>
                                        </p:tgtEl>
                                        <p:attrNameLst>
                                          <p:attrName>style.visibility</p:attrName>
                                        </p:attrNameLst>
                                      </p:cBhvr>
                                      <p:to>
                                        <p:strVal val="visible"/>
                                      </p:to>
                                    </p:set>
                                    <p:animEffect transition="in" filter="checkerboard(across)">
                                      <p:cBhvr>
                                        <p:cTn id="12" dur="500"/>
                                        <p:tgtEl>
                                          <p:spTgt spid="188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075240" cy="4755983"/>
          </a:xfrm>
        </p:spPr>
        <p:txBody>
          <a:bodyPr>
            <a:normAutofit/>
          </a:bodyPr>
          <a:lstStyle/>
          <a:p>
            <a:pPr>
              <a:lnSpc>
                <a:spcPct val="150000"/>
              </a:lnSpc>
            </a:pPr>
            <a:r>
              <a:rPr lang="zh-CN" altLang="en-US" sz="3200" dirty="0">
                <a:latin typeface="+mn-ea"/>
              </a:rPr>
              <a:t>段寄存器就是提供段地址的。</a:t>
            </a:r>
          </a:p>
          <a:p>
            <a:pPr>
              <a:lnSpc>
                <a:spcPct val="150000"/>
              </a:lnSpc>
              <a:buNone/>
            </a:pPr>
            <a:r>
              <a:rPr lang="zh-CN" altLang="en-US" sz="3200" dirty="0">
                <a:latin typeface="+mn-ea"/>
              </a:rPr>
              <a:t>   </a:t>
            </a:r>
            <a:r>
              <a:rPr lang="en-US" altLang="zh-CN" sz="3200" dirty="0">
                <a:latin typeface="+mn-ea"/>
              </a:rPr>
              <a:t>8086CPU</a:t>
            </a:r>
            <a:r>
              <a:rPr lang="zh-CN" altLang="en-US" sz="3200" dirty="0">
                <a:latin typeface="+mn-ea"/>
              </a:rPr>
              <a:t>有</a:t>
            </a:r>
            <a:r>
              <a:rPr lang="en-US" altLang="zh-CN" sz="3200" dirty="0">
                <a:latin typeface="+mn-ea"/>
              </a:rPr>
              <a:t>4</a:t>
            </a:r>
            <a:r>
              <a:rPr lang="zh-CN" altLang="en-US" sz="3200" dirty="0">
                <a:latin typeface="+mn-ea"/>
              </a:rPr>
              <a:t>个段寄存器：</a:t>
            </a:r>
          </a:p>
          <a:p>
            <a:pPr>
              <a:lnSpc>
                <a:spcPct val="150000"/>
              </a:lnSpc>
              <a:buNone/>
            </a:pPr>
            <a:r>
              <a:rPr lang="zh-CN" altLang="en-US" sz="3200" dirty="0">
                <a:latin typeface="+mn-ea"/>
              </a:rPr>
              <a:t>		   </a:t>
            </a:r>
            <a:r>
              <a:rPr lang="en-US" altLang="zh-CN" sz="3200" dirty="0">
                <a:latin typeface="+mn-ea"/>
              </a:rPr>
              <a:t>CS</a:t>
            </a:r>
            <a:r>
              <a:rPr lang="zh-CN" altLang="en-US" sz="3200" dirty="0">
                <a:latin typeface="+mn-ea"/>
              </a:rPr>
              <a:t>、</a:t>
            </a:r>
            <a:r>
              <a:rPr lang="en-US" altLang="zh-CN" sz="3200" dirty="0">
                <a:latin typeface="+mn-ea"/>
              </a:rPr>
              <a:t>DS</a:t>
            </a:r>
            <a:r>
              <a:rPr lang="zh-CN" altLang="en-US" sz="3200" dirty="0">
                <a:latin typeface="+mn-ea"/>
              </a:rPr>
              <a:t>、</a:t>
            </a:r>
            <a:r>
              <a:rPr lang="en-US" altLang="zh-CN" sz="3200" dirty="0">
                <a:latin typeface="+mn-ea"/>
              </a:rPr>
              <a:t>SS</a:t>
            </a:r>
            <a:r>
              <a:rPr lang="zh-CN" altLang="en-US" sz="3200" dirty="0">
                <a:latin typeface="+mn-ea"/>
              </a:rPr>
              <a:t>、</a:t>
            </a:r>
            <a:r>
              <a:rPr lang="en-US" altLang="zh-CN" sz="3200" dirty="0">
                <a:latin typeface="+mn-ea"/>
              </a:rPr>
              <a:t>ES</a:t>
            </a:r>
          </a:p>
          <a:p>
            <a:pPr>
              <a:lnSpc>
                <a:spcPct val="150000"/>
              </a:lnSpc>
            </a:pPr>
            <a:r>
              <a:rPr lang="zh-CN" altLang="en-US" sz="3200" dirty="0"/>
              <a:t>当</a:t>
            </a:r>
            <a:r>
              <a:rPr lang="en-US" altLang="zh-CN" sz="3200" dirty="0"/>
              <a:t>8086CPU</a:t>
            </a:r>
            <a:r>
              <a:rPr lang="zh-CN" altLang="en-US" sz="3200" dirty="0"/>
              <a:t>要访问内存时，由这</a:t>
            </a:r>
            <a:r>
              <a:rPr lang="en-US" altLang="zh-CN" sz="3200" dirty="0"/>
              <a:t>4</a:t>
            </a:r>
            <a:r>
              <a:rPr lang="zh-CN" altLang="en-US" sz="3200" dirty="0"/>
              <a:t>个段寄存器提供内存单元的段地址。</a:t>
            </a:r>
          </a:p>
        </p:txBody>
      </p:sp>
      <p:sp>
        <p:nvSpPr>
          <p:cNvPr id="3" name="标题 2"/>
          <p:cNvSpPr>
            <a:spLocks noGrp="1"/>
          </p:cNvSpPr>
          <p:nvPr>
            <p:ph type="title"/>
          </p:nvPr>
        </p:nvSpPr>
        <p:spPr/>
        <p:txBody>
          <a:bodyPr/>
          <a:lstStyle/>
          <a:p>
            <a:r>
              <a:rPr lang="en-US" altLang="zh-CN" b="0" dirty="0">
                <a:effectLst/>
              </a:rPr>
              <a:t>2</a:t>
            </a:r>
            <a:r>
              <a:rPr lang="zh-CN" altLang="en-US" b="0" dirty="0">
                <a:effectLst/>
              </a:rPr>
              <a:t>）段寄存器</a:t>
            </a:r>
          </a:p>
        </p:txBody>
      </p:sp>
    </p:spTree>
    <p:extLst>
      <p:ext uri="{BB962C8B-B14F-4D97-AF65-F5344CB8AC3E}">
        <p14:creationId xmlns:p14="http://schemas.microsoft.com/office/powerpoint/2010/main" val="413856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1" name="Rectangle 3"/>
          <p:cNvSpPr>
            <a:spLocks noGrp="1" noChangeArrowheads="1"/>
          </p:cNvSpPr>
          <p:nvPr>
            <p:ph idx="1"/>
          </p:nvPr>
        </p:nvSpPr>
        <p:spPr>
          <a:xfrm>
            <a:off x="179512" y="764704"/>
            <a:ext cx="8784976" cy="5040560"/>
          </a:xfrm>
        </p:spPr>
        <p:txBody>
          <a:bodyPr>
            <a:normAutofit/>
          </a:bodyPr>
          <a:lstStyle/>
          <a:p>
            <a:pPr marL="109728" indent="0">
              <a:lnSpc>
                <a:spcPct val="150000"/>
              </a:lnSpc>
              <a:buNone/>
            </a:pPr>
            <a:r>
              <a:rPr lang="zh-CN" altLang="en-US" sz="3200" dirty="0">
                <a:latin typeface="黑体" pitchFamily="49" charset="-122"/>
                <a:ea typeface="黑体" pitchFamily="49" charset="-122"/>
              </a:rPr>
              <a:t>⑵</a:t>
            </a:r>
            <a:r>
              <a:rPr lang="zh-CN" altLang="en-US" sz="3200" dirty="0">
                <a:latin typeface="Times New Roman"/>
                <a:ea typeface="黑体" pitchFamily="49" charset="-122"/>
              </a:rPr>
              <a:t> </a:t>
            </a:r>
            <a:r>
              <a:rPr lang="zh-CN" altLang="en-US" sz="3200" dirty="0">
                <a:latin typeface="黑体" pitchFamily="49" charset="-122"/>
                <a:ea typeface="黑体" pitchFamily="49" charset="-122"/>
              </a:rPr>
              <a:t>用</a:t>
            </a:r>
            <a:r>
              <a:rPr lang="en-US" altLang="zh-CN" sz="3200" dirty="0">
                <a:latin typeface="黑体" pitchFamily="49" charset="-122"/>
                <a:ea typeface="黑体" pitchFamily="49" charset="-122"/>
              </a:rPr>
              <a:t>IBM PC</a:t>
            </a:r>
            <a:r>
              <a:rPr lang="zh-CN" altLang="en-US" sz="3200" dirty="0">
                <a:solidFill>
                  <a:srgbClr val="FF0000"/>
                </a:solidFill>
                <a:latin typeface="黑体" pitchFamily="49" charset="-122"/>
                <a:ea typeface="黑体" pitchFamily="49" charset="-122"/>
              </a:rPr>
              <a:t>机器语言</a:t>
            </a:r>
            <a:r>
              <a:rPr lang="zh-CN" altLang="en-US" sz="3200" dirty="0">
                <a:latin typeface="黑体" pitchFamily="49" charset="-122"/>
                <a:ea typeface="黑体" pitchFamily="49" charset="-122"/>
              </a:rPr>
              <a:t>实现</a:t>
            </a:r>
          </a:p>
          <a:p>
            <a:pPr marL="109728" indent="0" algn="just">
              <a:lnSpc>
                <a:spcPct val="150000"/>
              </a:lnSpc>
              <a:buNone/>
            </a:pPr>
            <a:r>
              <a:rPr lang="zh-CN" altLang="en-US" sz="3200" dirty="0">
                <a:latin typeface="黑体" pitchFamily="49" charset="-122"/>
                <a:ea typeface="黑体" pitchFamily="49" charset="-122"/>
              </a:rPr>
              <a:t>用</a:t>
            </a:r>
            <a:r>
              <a:rPr lang="en-US" altLang="zh-CN" sz="3200" dirty="0">
                <a:latin typeface="黑体" pitchFamily="49" charset="-122"/>
                <a:ea typeface="黑体" pitchFamily="49" charset="-122"/>
              </a:rPr>
              <a:t>DEBUG</a:t>
            </a:r>
            <a:r>
              <a:rPr lang="zh-CN" altLang="en-US" sz="3200" dirty="0">
                <a:latin typeface="黑体" pitchFamily="49" charset="-122"/>
                <a:ea typeface="黑体" pitchFamily="49" charset="-122"/>
              </a:rPr>
              <a:t>环境下的</a:t>
            </a:r>
            <a:r>
              <a:rPr lang="en-US" altLang="zh-CN" sz="3200" dirty="0">
                <a:solidFill>
                  <a:srgbClr val="FF0000"/>
                </a:solidFill>
                <a:latin typeface="黑体" pitchFamily="49" charset="-122"/>
                <a:ea typeface="黑体" pitchFamily="49" charset="-122"/>
              </a:rPr>
              <a:t>E</a:t>
            </a:r>
            <a:r>
              <a:rPr lang="zh-CN" altLang="en-US" sz="3200" dirty="0">
                <a:latin typeface="黑体" pitchFamily="49" charset="-122"/>
                <a:ea typeface="黑体" pitchFamily="49" charset="-122"/>
              </a:rPr>
              <a:t>命令把机器指令及数据输入内存。</a:t>
            </a:r>
          </a:p>
          <a:p>
            <a:pPr marL="109728" indent="0" algn="just">
              <a:lnSpc>
                <a:spcPct val="150000"/>
              </a:lnSpc>
              <a:buNone/>
            </a:pPr>
            <a:r>
              <a:rPr lang="zh-CN" altLang="en-US" sz="3200" dirty="0">
                <a:solidFill>
                  <a:srgbClr val="0000FF"/>
                </a:solidFill>
                <a:latin typeface="黑体" pitchFamily="49" charset="-122"/>
                <a:ea typeface="黑体" pitchFamily="49" charset="-122"/>
              </a:rPr>
              <a:t> </a:t>
            </a:r>
            <a:r>
              <a:rPr lang="zh-CN" altLang="en-US" sz="3200" i="1" dirty="0">
                <a:solidFill>
                  <a:srgbClr val="0000FF"/>
                </a:solidFill>
                <a:latin typeface="黑体" pitchFamily="49" charset="-122"/>
                <a:ea typeface="黑体" pitchFamily="49" charset="-122"/>
              </a:rPr>
              <a:t>①键入程序代码：   </a:t>
            </a:r>
          </a:p>
          <a:p>
            <a:pPr marL="109728" indent="0" algn="just">
              <a:lnSpc>
                <a:spcPct val="150000"/>
              </a:lnSpc>
              <a:buNone/>
            </a:pPr>
            <a:r>
              <a:rPr lang="zh-CN" altLang="en-US" sz="3200" dirty="0">
                <a:latin typeface="黑体" pitchFamily="49" charset="-122"/>
                <a:ea typeface="黑体" pitchFamily="49" charset="-122"/>
              </a:rPr>
              <a:t>    -</a:t>
            </a:r>
            <a:r>
              <a:rPr lang="en-US" altLang="zh-CN" sz="3200" dirty="0">
                <a:latin typeface="黑体" pitchFamily="49" charset="-122"/>
                <a:ea typeface="黑体" pitchFamily="49" charset="-122"/>
              </a:rPr>
              <a:t>e 0ba7:0000  b8 </a:t>
            </a:r>
            <a:r>
              <a:rPr lang="en-US" altLang="zh-CN" sz="3200" dirty="0">
                <a:solidFill>
                  <a:srgbClr val="FF0000"/>
                </a:solidFill>
                <a:latin typeface="黑体" pitchFamily="49" charset="-122"/>
                <a:ea typeface="黑体" pitchFamily="49" charset="-122"/>
              </a:rPr>
              <a:t>a6 0b </a:t>
            </a:r>
            <a:r>
              <a:rPr lang="en-US" altLang="zh-CN" sz="3200" dirty="0">
                <a:latin typeface="黑体" pitchFamily="49" charset="-122"/>
                <a:ea typeface="黑体" pitchFamily="49" charset="-122"/>
              </a:rPr>
              <a:t>8e d8 a1 00 00</a:t>
            </a:r>
          </a:p>
          <a:p>
            <a:pPr marL="109728" indent="0" algn="just">
              <a:lnSpc>
                <a:spcPct val="150000"/>
              </a:lnSpc>
              <a:buNone/>
            </a:pPr>
            <a:r>
              <a:rPr lang="en-US" altLang="zh-CN" sz="3200" dirty="0">
                <a:latin typeface="黑体" pitchFamily="49" charset="-122"/>
                <a:ea typeface="黑体" pitchFamily="49" charset="-122"/>
              </a:rPr>
              <a:t> 	    03 06 02 00 a3 04 00</a:t>
            </a:r>
            <a:endParaRPr lang="zh-CN" altLang="en-US" sz="3200" dirty="0">
              <a:latin typeface="黑体" pitchFamily="49" charset="-122"/>
              <a:ea typeface="黑体" pitchFamily="49" charset="-122"/>
            </a:endParaRPr>
          </a:p>
        </p:txBody>
      </p:sp>
    </p:spTree>
    <p:extLst>
      <p:ext uri="{BB962C8B-B14F-4D97-AF65-F5344CB8AC3E}">
        <p14:creationId xmlns:p14="http://schemas.microsoft.com/office/powerpoint/2010/main" val="331410668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72451">
                                            <p:txEl>
                                              <p:pRg st="2" end="2"/>
                                            </p:txEl>
                                          </p:spTgt>
                                        </p:tgtEl>
                                        <p:attrNameLst>
                                          <p:attrName>style.visibility</p:attrName>
                                        </p:attrNameLst>
                                      </p:cBhvr>
                                      <p:to>
                                        <p:strVal val="visible"/>
                                      </p:to>
                                    </p:set>
                                    <p:animEffect transition="in" filter="fade">
                                      <p:cBhvr>
                                        <p:cTn id="7" dur="1000"/>
                                        <p:tgtEl>
                                          <p:spTgt spid="872451">
                                            <p:txEl>
                                              <p:pRg st="2" end="2"/>
                                            </p:txEl>
                                          </p:spTgt>
                                        </p:tgtEl>
                                      </p:cBhvr>
                                    </p:animEffect>
                                    <p:anim calcmode="lin" valueType="num">
                                      <p:cBhvr>
                                        <p:cTn id="8" dur="1000" fill="hold"/>
                                        <p:tgtEl>
                                          <p:spTgt spid="87245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872451">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72451">
                                            <p:txEl>
                                              <p:pRg st="3" end="3"/>
                                            </p:txEl>
                                          </p:spTgt>
                                        </p:tgtEl>
                                        <p:attrNameLst>
                                          <p:attrName>style.visibility</p:attrName>
                                        </p:attrNameLst>
                                      </p:cBhvr>
                                      <p:to>
                                        <p:strVal val="visible"/>
                                      </p:to>
                                    </p:set>
                                    <p:animEffect transition="in" filter="fade">
                                      <p:cBhvr>
                                        <p:cTn id="12" dur="1000"/>
                                        <p:tgtEl>
                                          <p:spTgt spid="872451">
                                            <p:txEl>
                                              <p:pRg st="3" end="3"/>
                                            </p:txEl>
                                          </p:spTgt>
                                        </p:tgtEl>
                                      </p:cBhvr>
                                    </p:animEffect>
                                    <p:anim calcmode="lin" valueType="num">
                                      <p:cBhvr>
                                        <p:cTn id="13" dur="1000" fill="hold"/>
                                        <p:tgtEl>
                                          <p:spTgt spid="872451">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872451">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72451">
                                            <p:txEl>
                                              <p:pRg st="4" end="4"/>
                                            </p:txEl>
                                          </p:spTgt>
                                        </p:tgtEl>
                                        <p:attrNameLst>
                                          <p:attrName>style.visibility</p:attrName>
                                        </p:attrNameLst>
                                      </p:cBhvr>
                                      <p:to>
                                        <p:strVal val="visible"/>
                                      </p:to>
                                    </p:set>
                                    <p:animEffect transition="in" filter="fade">
                                      <p:cBhvr>
                                        <p:cTn id="17" dur="1000"/>
                                        <p:tgtEl>
                                          <p:spTgt spid="872451">
                                            <p:txEl>
                                              <p:pRg st="4" end="4"/>
                                            </p:txEl>
                                          </p:spTgt>
                                        </p:tgtEl>
                                      </p:cBhvr>
                                    </p:animEffect>
                                    <p:anim calcmode="lin" valueType="num">
                                      <p:cBhvr>
                                        <p:cTn id="18" dur="1000" fill="hold"/>
                                        <p:tgtEl>
                                          <p:spTgt spid="872451">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87245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altLang="zh-CN" b="0" dirty="0">
                <a:effectLst/>
              </a:rPr>
              <a:t>3</a:t>
            </a:r>
            <a:r>
              <a:rPr lang="zh-CN" altLang="en-US" b="0" dirty="0">
                <a:effectLst/>
              </a:rPr>
              <a:t>）</a:t>
            </a:r>
            <a:r>
              <a:rPr lang="en-US" altLang="zh-CN" b="0" dirty="0">
                <a:effectLst/>
              </a:rPr>
              <a:t> </a:t>
            </a:r>
            <a:r>
              <a:rPr lang="zh-CN" altLang="en-US" b="0" dirty="0">
                <a:effectLst/>
              </a:rPr>
              <a:t>几条汇编指令</a:t>
            </a:r>
          </a:p>
        </p:txBody>
      </p:sp>
      <p:sp>
        <p:nvSpPr>
          <p:cNvPr id="191491" name="Rectangle 3"/>
          <p:cNvSpPr>
            <a:spLocks noGrp="1" noChangeArrowheads="1"/>
          </p:cNvSpPr>
          <p:nvPr>
            <p:ph type="body" idx="1"/>
          </p:nvPr>
        </p:nvSpPr>
        <p:spPr>
          <a:xfrm>
            <a:off x="971600" y="4941168"/>
            <a:ext cx="7772400" cy="831850"/>
          </a:xfrm>
        </p:spPr>
        <p:txBody>
          <a:bodyPr/>
          <a:lstStyle/>
          <a:p>
            <a:pPr eaLnBrk="1" hangingPunct="1">
              <a:buFont typeface="Wingdings" pitchFamily="2" charset="2"/>
              <a:buNone/>
            </a:pPr>
            <a:r>
              <a:rPr lang="zh-CN" altLang="en-US" dirty="0">
                <a:solidFill>
                  <a:schemeClr val="hlink"/>
                </a:solidFill>
              </a:rPr>
              <a:t>汇编指令不区分大小写</a:t>
            </a:r>
          </a:p>
        </p:txBody>
      </p:sp>
      <p:pic>
        <p:nvPicPr>
          <p:cNvPr id="9830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628800"/>
            <a:ext cx="8725690"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39004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animEffect transition="in" filter="checkerboard(across)">
                                      <p:cBhvr>
                                        <p:cTn id="7" dur="500"/>
                                        <p:tgtEl>
                                          <p:spTgt spid="1914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zh-CN" b="0" dirty="0">
                <a:effectLst/>
              </a:rPr>
              <a:t>3</a:t>
            </a:r>
            <a:r>
              <a:rPr lang="zh-CN" altLang="en-US" b="0" dirty="0">
                <a:effectLst/>
              </a:rPr>
              <a:t>）</a:t>
            </a:r>
            <a:r>
              <a:rPr lang="en-US" altLang="zh-CN" b="0" dirty="0">
                <a:effectLst/>
              </a:rPr>
              <a:t> </a:t>
            </a:r>
            <a:r>
              <a:rPr lang="zh-CN" altLang="en-US" b="0" dirty="0">
                <a:effectLst/>
              </a:rPr>
              <a:t>几条汇编指令</a:t>
            </a:r>
          </a:p>
        </p:txBody>
      </p:sp>
      <p:pic>
        <p:nvPicPr>
          <p:cNvPr id="19251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628800"/>
            <a:ext cx="7832050"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09004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92516"/>
                                        </p:tgtEl>
                                        <p:attrNameLst>
                                          <p:attrName>style.visibility</p:attrName>
                                        </p:attrNameLst>
                                      </p:cBhvr>
                                      <p:to>
                                        <p:strVal val="visible"/>
                                      </p:to>
                                    </p:set>
                                    <p:animEffect transition="in" filter="checkerboard(across)">
                                      <p:cBhvr>
                                        <p:cTn id="7" dur="500"/>
                                        <p:tgtEl>
                                          <p:spTgt spid="192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ltLang="zh-CN" b="0" dirty="0">
                <a:effectLst/>
              </a:rPr>
              <a:t>3</a:t>
            </a:r>
            <a:r>
              <a:rPr lang="zh-CN" altLang="en-US" b="0" dirty="0">
                <a:effectLst/>
              </a:rPr>
              <a:t>）</a:t>
            </a:r>
            <a:r>
              <a:rPr lang="en-US" altLang="zh-CN" b="0" dirty="0">
                <a:effectLst/>
              </a:rPr>
              <a:t> </a:t>
            </a:r>
            <a:r>
              <a:rPr lang="zh-CN" altLang="en-US" b="0" dirty="0">
                <a:effectLst/>
              </a:rPr>
              <a:t>几条汇编指令</a:t>
            </a:r>
          </a:p>
        </p:txBody>
      </p:sp>
      <p:sp>
        <p:nvSpPr>
          <p:cNvPr id="100355" name="Rectangle 3"/>
          <p:cNvSpPr>
            <a:spLocks noGrp="1" noChangeArrowheads="1"/>
          </p:cNvSpPr>
          <p:nvPr>
            <p:ph type="body" idx="1"/>
          </p:nvPr>
        </p:nvSpPr>
        <p:spPr/>
        <p:txBody>
          <a:bodyPr/>
          <a:lstStyle/>
          <a:p>
            <a:pPr eaLnBrk="1" hangingPunct="1"/>
            <a:endParaRPr lang="zh-CN" altLang="zh-CN"/>
          </a:p>
        </p:txBody>
      </p:sp>
      <p:pic>
        <p:nvPicPr>
          <p:cNvPr id="10035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340768"/>
            <a:ext cx="7848600" cy="429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0002808"/>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zh-CN" b="0" dirty="0">
                <a:effectLst/>
              </a:rPr>
              <a:t>3</a:t>
            </a:r>
            <a:r>
              <a:rPr lang="zh-CN" altLang="en-US" b="0" dirty="0">
                <a:effectLst/>
              </a:rPr>
              <a:t>）</a:t>
            </a:r>
            <a:r>
              <a:rPr lang="en-US" altLang="zh-CN" b="0" dirty="0">
                <a:effectLst/>
              </a:rPr>
              <a:t> </a:t>
            </a:r>
            <a:r>
              <a:rPr lang="zh-CN" altLang="en-US" b="0" dirty="0">
                <a:effectLst/>
              </a:rPr>
              <a:t>几条汇编指令</a:t>
            </a:r>
          </a:p>
        </p:txBody>
      </p:sp>
      <p:sp>
        <p:nvSpPr>
          <p:cNvPr id="101379" name="Rectangle 3"/>
          <p:cNvSpPr>
            <a:spLocks noGrp="1" noChangeArrowheads="1"/>
          </p:cNvSpPr>
          <p:nvPr>
            <p:ph type="body" idx="1"/>
          </p:nvPr>
        </p:nvSpPr>
        <p:spPr>
          <a:xfrm>
            <a:off x="755650" y="2060575"/>
            <a:ext cx="7772400" cy="4114800"/>
          </a:xfrm>
        </p:spPr>
        <p:txBody>
          <a:bodyPr/>
          <a:lstStyle/>
          <a:p>
            <a:pPr eaLnBrk="1" hangingPunct="1"/>
            <a:endParaRPr lang="en-US" altLang="zh-CN" dirty="0"/>
          </a:p>
          <a:p>
            <a:pPr eaLnBrk="1" hangingPunct="1"/>
            <a:r>
              <a:rPr lang="zh-CN" altLang="en-US" dirty="0"/>
              <a:t>这里的丢失，指的是进位制不能在 </a:t>
            </a:r>
            <a:r>
              <a:rPr lang="en-US" altLang="zh-CN" dirty="0"/>
              <a:t>8 </a:t>
            </a:r>
            <a:r>
              <a:rPr lang="zh-CN" altLang="en-US" dirty="0"/>
              <a:t>位寄存器中保存，但是 </a:t>
            </a:r>
            <a:r>
              <a:rPr lang="en-US" altLang="zh-CN" dirty="0"/>
              <a:t>CPU </a:t>
            </a:r>
            <a:r>
              <a:rPr lang="zh-CN" altLang="en-US" dirty="0"/>
              <a:t>不是并真的不丢弃 这个进位值，这个问题会在后面的课程中讨论。</a:t>
            </a:r>
          </a:p>
          <a:p>
            <a:pPr eaLnBrk="1" hangingPunct="1">
              <a:buFont typeface="Wingdings" pitchFamily="2" charset="2"/>
              <a:buNone/>
            </a:pPr>
            <a:endParaRPr lang="en-US" altLang="zh-CN" dirty="0"/>
          </a:p>
        </p:txBody>
      </p:sp>
    </p:spTree>
    <p:extLst>
      <p:ext uri="{BB962C8B-B14F-4D97-AF65-F5344CB8AC3E}">
        <p14:creationId xmlns:p14="http://schemas.microsoft.com/office/powerpoint/2010/main" val="158071713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764704"/>
            <a:ext cx="8424936" cy="936103"/>
          </a:xfrm>
        </p:spPr>
        <p:txBody>
          <a:bodyPr>
            <a:noAutofit/>
          </a:bodyPr>
          <a:lstStyle/>
          <a:p>
            <a:pPr marL="109728" indent="0">
              <a:buNone/>
            </a:pPr>
            <a:r>
              <a:rPr lang="zh-CN" altLang="en-US" sz="3200" dirty="0"/>
              <a:t>三、存储器</a:t>
            </a:r>
            <a:endParaRPr lang="en-US" altLang="zh-CN" sz="3200" dirty="0"/>
          </a:p>
          <a:p>
            <a:pPr marL="109728" indent="0">
              <a:buNone/>
            </a:pPr>
            <a:r>
              <a:rPr lang="en-US" altLang="zh-CN" sz="3200" dirty="0"/>
              <a:t>   </a:t>
            </a:r>
            <a:endParaRPr lang="zh-CN" altLang="en-US" sz="3200" dirty="0"/>
          </a:p>
        </p:txBody>
      </p:sp>
      <p:sp>
        <p:nvSpPr>
          <p:cNvPr id="4" name="Rectangle 3"/>
          <p:cNvSpPr txBox="1">
            <a:spLocks noChangeArrowheads="1"/>
          </p:cNvSpPr>
          <p:nvPr/>
        </p:nvSpPr>
        <p:spPr>
          <a:xfrm>
            <a:off x="580553" y="1844824"/>
            <a:ext cx="7772400" cy="3298231"/>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nSpc>
                <a:spcPct val="150000"/>
              </a:lnSpc>
            </a:pPr>
            <a:r>
              <a:rPr lang="zh-CN" altLang="en-US" sz="2800" dirty="0"/>
              <a:t>存储器被划分为若干个存储单元，每个存储单元从</a:t>
            </a:r>
            <a:r>
              <a:rPr lang="en-US" altLang="zh-CN" sz="2800" dirty="0"/>
              <a:t>0</a:t>
            </a:r>
            <a:r>
              <a:rPr lang="zh-CN" altLang="en-US" sz="2800" dirty="0"/>
              <a:t>开始顺序编号；</a:t>
            </a:r>
          </a:p>
          <a:p>
            <a:pPr marL="109728" indent="0">
              <a:lnSpc>
                <a:spcPct val="150000"/>
              </a:lnSpc>
              <a:buNone/>
            </a:pPr>
            <a:r>
              <a:rPr lang="zh-CN" altLang="en-US" sz="2800" dirty="0"/>
              <a:t>例如： 一个存储器有</a:t>
            </a:r>
            <a:r>
              <a:rPr lang="en-US" altLang="zh-CN" sz="2800" dirty="0"/>
              <a:t>128</a:t>
            </a:r>
            <a:r>
              <a:rPr lang="zh-CN" altLang="en-US" sz="2800" dirty="0"/>
              <a:t>个存储单元，</a:t>
            </a:r>
          </a:p>
          <a:p>
            <a:pPr>
              <a:lnSpc>
                <a:spcPct val="150000"/>
              </a:lnSpc>
              <a:buFont typeface="Wingdings" pitchFamily="2" charset="2"/>
              <a:buNone/>
            </a:pPr>
            <a:r>
              <a:rPr lang="zh-CN" altLang="en-US" sz="2800" dirty="0"/>
              <a:t>   编号从</a:t>
            </a:r>
            <a:r>
              <a:rPr lang="en-US" altLang="zh-CN" sz="2800" dirty="0"/>
              <a:t>0~127</a:t>
            </a:r>
            <a:r>
              <a:rPr lang="zh-CN" altLang="en-US" sz="2800" dirty="0"/>
              <a:t>。</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860" y="2895600"/>
            <a:ext cx="13081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011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heckerboard(across)">
                                      <p:cBhvr>
                                        <p:cTn id="7" dur="500"/>
                                        <p:tgtEl>
                                          <p:spTgt spid="4">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checkerboard(across)">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25352" y="1556792"/>
            <a:ext cx="7237312" cy="4320480"/>
          </a:xfrm>
        </p:spPr>
        <p:txBody>
          <a:bodyPr>
            <a:normAutofit fontScale="92500" lnSpcReduction="10000"/>
          </a:bodyPr>
          <a:lstStyle/>
          <a:p>
            <a:pPr>
              <a:lnSpc>
                <a:spcPct val="200000"/>
              </a:lnSpc>
            </a:pPr>
            <a:r>
              <a:rPr lang="zh-CN" altLang="en-US" dirty="0"/>
              <a:t>对于大容量的存储器一般还用以下单位来计量容量（</a:t>
            </a:r>
            <a:r>
              <a:rPr lang="en-US" altLang="zh-CN" dirty="0"/>
              <a:t>B</a:t>
            </a:r>
            <a:r>
              <a:rPr lang="zh-CN" altLang="en-US" dirty="0"/>
              <a:t>代表</a:t>
            </a:r>
            <a:r>
              <a:rPr lang="en-US" altLang="zh-CN" dirty="0"/>
              <a:t>Byte</a:t>
            </a:r>
            <a:r>
              <a:rPr lang="zh-CN" altLang="en-US" dirty="0"/>
              <a:t>）：</a:t>
            </a:r>
          </a:p>
          <a:p>
            <a:pPr lvl="1">
              <a:lnSpc>
                <a:spcPct val="200000"/>
              </a:lnSpc>
            </a:pPr>
            <a:r>
              <a:rPr lang="en-US" altLang="zh-CN" dirty="0"/>
              <a:t>1KB=1024B</a:t>
            </a:r>
          </a:p>
          <a:p>
            <a:pPr lvl="1">
              <a:lnSpc>
                <a:spcPct val="200000"/>
              </a:lnSpc>
            </a:pPr>
            <a:r>
              <a:rPr lang="en-US" altLang="zh-CN" dirty="0"/>
              <a:t>1MB=1024KB</a:t>
            </a:r>
          </a:p>
          <a:p>
            <a:pPr lvl="1">
              <a:lnSpc>
                <a:spcPct val="200000"/>
              </a:lnSpc>
            </a:pPr>
            <a:r>
              <a:rPr lang="en-US" altLang="zh-CN" dirty="0"/>
              <a:t>1GB=1024MB</a:t>
            </a:r>
          </a:p>
          <a:p>
            <a:pPr lvl="1">
              <a:lnSpc>
                <a:spcPct val="200000"/>
              </a:lnSpc>
            </a:pPr>
            <a:r>
              <a:rPr lang="en-US" altLang="zh-CN" dirty="0"/>
              <a:t>1TB=1024GB</a:t>
            </a:r>
          </a:p>
          <a:p>
            <a:pPr marL="109728" indent="0">
              <a:lnSpc>
                <a:spcPct val="200000"/>
              </a:lnSpc>
              <a:buNone/>
            </a:pPr>
            <a:endParaRPr lang="zh-CN" altLang="en-US" dirty="0"/>
          </a:p>
          <a:p>
            <a:pPr marL="109728" indent="0">
              <a:lnSpc>
                <a:spcPct val="200000"/>
              </a:lnSpc>
              <a:buNone/>
            </a:pPr>
            <a:endParaRPr lang="zh-CN" altLang="en-US" dirty="0"/>
          </a:p>
        </p:txBody>
      </p:sp>
      <p:sp>
        <p:nvSpPr>
          <p:cNvPr id="4" name="标题 2"/>
          <p:cNvSpPr>
            <a:spLocks noGrp="1"/>
          </p:cNvSpPr>
          <p:nvPr>
            <p:ph type="title"/>
          </p:nvPr>
        </p:nvSpPr>
        <p:spPr/>
        <p:txBody>
          <a:bodyPr>
            <a:normAutofit/>
          </a:bodyPr>
          <a:lstStyle/>
          <a:p>
            <a:pPr marL="109728" indent="0"/>
            <a:r>
              <a:rPr lang="zh-CN" altLang="en-US" sz="3600" dirty="0">
                <a:effectLst/>
              </a:rPr>
              <a:t>三、存储器</a:t>
            </a:r>
            <a:endParaRPr lang="en-US" altLang="zh-CN" sz="3600" dirty="0">
              <a:effectLst/>
            </a:endParaRPr>
          </a:p>
        </p:txBody>
      </p:sp>
    </p:spTree>
    <p:extLst>
      <p:ext uri="{BB962C8B-B14F-4D97-AF65-F5344CB8AC3E}">
        <p14:creationId xmlns:p14="http://schemas.microsoft.com/office/powerpoint/2010/main" val="19202182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556792"/>
            <a:ext cx="8229600" cy="3891888"/>
          </a:xfrm>
        </p:spPr>
        <p:txBody>
          <a:bodyPr>
            <a:normAutofit/>
          </a:bodyPr>
          <a:lstStyle/>
          <a:p>
            <a:pPr marL="109728" indent="0">
              <a:buNone/>
            </a:pPr>
            <a:r>
              <a:rPr lang="en-US" altLang="zh-CN" sz="3600" dirty="0">
                <a:latin typeface="+mn-ea"/>
              </a:rPr>
              <a:t>2</a:t>
            </a:r>
            <a:r>
              <a:rPr lang="zh-CN" altLang="en-US" sz="3600" dirty="0">
                <a:latin typeface="+mn-ea"/>
              </a:rPr>
              <a:t>）存储的信息：指令和数据</a:t>
            </a:r>
            <a:endParaRPr lang="en-US" altLang="zh-CN" sz="3600" dirty="0">
              <a:latin typeface="+mn-ea"/>
            </a:endParaRPr>
          </a:p>
          <a:p>
            <a:pPr marL="109728" indent="0">
              <a:buNone/>
            </a:pPr>
            <a:endParaRPr lang="en-US" altLang="zh-CN" sz="3200" dirty="0"/>
          </a:p>
          <a:p>
            <a:pPr>
              <a:lnSpc>
                <a:spcPct val="150000"/>
              </a:lnSpc>
            </a:pPr>
            <a:r>
              <a:rPr lang="zh-CN" altLang="en-US" sz="3200" dirty="0"/>
              <a:t>指令和数据是应用上的概念。</a:t>
            </a:r>
          </a:p>
          <a:p>
            <a:pPr>
              <a:lnSpc>
                <a:spcPct val="150000"/>
              </a:lnSpc>
            </a:pPr>
            <a:r>
              <a:rPr lang="zh-CN" altLang="en-US" sz="3200" dirty="0"/>
              <a:t>在内存或磁盘上，指令和数据没有任何区别，都是二进制信息。</a:t>
            </a:r>
          </a:p>
          <a:p>
            <a:pPr marL="109728" indent="0">
              <a:buNone/>
            </a:pPr>
            <a:endParaRPr lang="zh-CN" altLang="en-US" sz="3200" dirty="0"/>
          </a:p>
        </p:txBody>
      </p:sp>
      <p:sp>
        <p:nvSpPr>
          <p:cNvPr id="3" name="标题 2"/>
          <p:cNvSpPr>
            <a:spLocks noGrp="1"/>
          </p:cNvSpPr>
          <p:nvPr>
            <p:ph type="title"/>
          </p:nvPr>
        </p:nvSpPr>
        <p:spPr/>
        <p:txBody>
          <a:bodyPr>
            <a:normAutofit/>
          </a:bodyPr>
          <a:lstStyle/>
          <a:p>
            <a:pPr marL="109728" indent="0"/>
            <a:r>
              <a:rPr lang="zh-CN" altLang="en-US" sz="3600" dirty="0"/>
              <a:t>三、存储器</a:t>
            </a:r>
            <a:endParaRPr lang="en-US" altLang="zh-CN" sz="3600" dirty="0"/>
          </a:p>
        </p:txBody>
      </p:sp>
    </p:spTree>
    <p:extLst>
      <p:ext uri="{BB962C8B-B14F-4D97-AF65-F5344CB8AC3E}">
        <p14:creationId xmlns:p14="http://schemas.microsoft.com/office/powerpoint/2010/main" val="19084759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700808"/>
            <a:ext cx="8229600" cy="4107912"/>
          </a:xfrm>
        </p:spPr>
        <p:txBody>
          <a:bodyPr>
            <a:normAutofit/>
          </a:bodyPr>
          <a:lstStyle/>
          <a:p>
            <a:pPr marL="109728" indent="0">
              <a:buNone/>
            </a:pPr>
            <a:r>
              <a:rPr lang="zh-CN" altLang="en-US" sz="3200" dirty="0"/>
              <a:t>二进制信息：</a:t>
            </a:r>
          </a:p>
          <a:p>
            <a:pPr>
              <a:buNone/>
            </a:pPr>
            <a:r>
              <a:rPr lang="zh-CN" altLang="en-US" sz="3200" dirty="0"/>
              <a:t>    </a:t>
            </a:r>
            <a:r>
              <a:rPr lang="en-US" altLang="zh-CN" sz="3200" dirty="0"/>
              <a:t>1000100111011000  </a:t>
            </a:r>
          </a:p>
          <a:p>
            <a:pPr>
              <a:buNone/>
            </a:pPr>
            <a:r>
              <a:rPr lang="en-US" altLang="zh-CN" sz="3200" dirty="0"/>
              <a:t>        ─&gt; 89D8H </a:t>
            </a:r>
            <a:r>
              <a:rPr lang="zh-CN" altLang="en-US" sz="3200" dirty="0"/>
              <a:t>（数据）</a:t>
            </a:r>
          </a:p>
          <a:p>
            <a:pPr marL="109728" indent="0">
              <a:buNone/>
            </a:pPr>
            <a:endParaRPr lang="zh-CN" altLang="en-US" sz="3200" dirty="0"/>
          </a:p>
          <a:p>
            <a:pPr>
              <a:buNone/>
            </a:pPr>
            <a:r>
              <a:rPr lang="zh-CN" altLang="en-US" sz="3200" dirty="0"/>
              <a:t>    </a:t>
            </a:r>
            <a:r>
              <a:rPr lang="en-US" altLang="zh-CN" sz="3200" dirty="0"/>
              <a:t>1000100111011000  </a:t>
            </a:r>
          </a:p>
          <a:p>
            <a:pPr>
              <a:buNone/>
            </a:pPr>
            <a:r>
              <a:rPr lang="en-US" altLang="zh-CN" sz="3200" dirty="0"/>
              <a:t>        ─&gt; MOV AX,BX </a:t>
            </a:r>
            <a:r>
              <a:rPr lang="zh-CN" altLang="en-US" sz="3200" dirty="0"/>
              <a:t>（程序）</a:t>
            </a:r>
          </a:p>
          <a:p>
            <a:endParaRPr lang="zh-CN" altLang="en-US" sz="3200" dirty="0"/>
          </a:p>
        </p:txBody>
      </p:sp>
      <p:sp>
        <p:nvSpPr>
          <p:cNvPr id="3" name="标题 2"/>
          <p:cNvSpPr>
            <a:spLocks noGrp="1"/>
          </p:cNvSpPr>
          <p:nvPr>
            <p:ph type="title"/>
          </p:nvPr>
        </p:nvSpPr>
        <p:spPr/>
        <p:txBody>
          <a:bodyPr>
            <a:normAutofit fontScale="90000"/>
          </a:bodyPr>
          <a:lstStyle/>
          <a:p>
            <a:r>
              <a:rPr lang="zh-CN" altLang="en-US" sz="3600" dirty="0">
                <a:effectLst/>
              </a:rPr>
              <a:t>三、存储器</a:t>
            </a:r>
            <a:br>
              <a:rPr lang="en-US" altLang="zh-CN" sz="3600" dirty="0">
                <a:effectLst/>
              </a:rPr>
            </a:br>
            <a:r>
              <a:rPr lang="en-US" altLang="zh-CN" sz="3600" dirty="0">
                <a:effectLst/>
              </a:rPr>
              <a:t>             </a:t>
            </a:r>
            <a:r>
              <a:rPr lang="en-US" altLang="zh-CN" sz="3600" b="0" dirty="0">
                <a:effectLst/>
              </a:rPr>
              <a:t>-</a:t>
            </a:r>
            <a:r>
              <a:rPr lang="zh-CN" altLang="en-US" sz="3600" b="0" dirty="0">
                <a:effectLst/>
              </a:rPr>
              <a:t>指令和数据</a:t>
            </a:r>
          </a:p>
        </p:txBody>
      </p:sp>
    </p:spTree>
    <p:extLst>
      <p:ext uri="{BB962C8B-B14F-4D97-AF65-F5344CB8AC3E}">
        <p14:creationId xmlns:p14="http://schemas.microsoft.com/office/powerpoint/2010/main" val="20973975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867552"/>
          </a:xfrm>
        </p:spPr>
        <p:txBody>
          <a:bodyPr>
            <a:normAutofit/>
          </a:bodyPr>
          <a:lstStyle/>
          <a:p>
            <a:pPr marL="109728" indent="0">
              <a:buNone/>
            </a:pPr>
            <a:r>
              <a:rPr lang="en-US" altLang="zh-CN" sz="3200" dirty="0"/>
              <a:t>3</a:t>
            </a:r>
            <a:r>
              <a:rPr lang="zh-CN" altLang="en-US" sz="3200" dirty="0"/>
              <a:t>）内存读写</a:t>
            </a:r>
          </a:p>
        </p:txBody>
      </p:sp>
      <p:sp>
        <p:nvSpPr>
          <p:cNvPr id="3" name="标题 2"/>
          <p:cNvSpPr>
            <a:spLocks noGrp="1"/>
          </p:cNvSpPr>
          <p:nvPr>
            <p:ph type="title"/>
          </p:nvPr>
        </p:nvSpPr>
        <p:spPr>
          <a:xfrm>
            <a:off x="457200" y="274638"/>
            <a:ext cx="8229600" cy="778098"/>
          </a:xfrm>
        </p:spPr>
        <p:txBody>
          <a:bodyPr>
            <a:normAutofit/>
          </a:bodyPr>
          <a:lstStyle/>
          <a:p>
            <a:r>
              <a:rPr lang="zh-CN" altLang="en-US" sz="4000" dirty="0">
                <a:effectLst/>
              </a:rPr>
              <a:t>三、存储器</a:t>
            </a:r>
            <a:endParaRPr lang="zh-CN" altLang="en-US" dirty="0">
              <a:effectLst/>
            </a:endParaRPr>
          </a:p>
        </p:txBody>
      </p:sp>
      <p:sp>
        <p:nvSpPr>
          <p:cNvPr id="4" name="矩形 3"/>
          <p:cNvSpPr/>
          <p:nvPr/>
        </p:nvSpPr>
        <p:spPr>
          <a:xfrm>
            <a:off x="1259632" y="2204864"/>
            <a:ext cx="7416824" cy="3539430"/>
          </a:xfrm>
          <a:prstGeom prst="rect">
            <a:avLst/>
          </a:prstGeom>
        </p:spPr>
        <p:txBody>
          <a:bodyPr wrap="square">
            <a:spAutoFit/>
          </a:bodyPr>
          <a:lstStyle/>
          <a:p>
            <a:r>
              <a:rPr lang="zh-CN" altLang="en-US" sz="3200" dirty="0"/>
              <a:t>计算机中专门有连接</a:t>
            </a:r>
            <a:r>
              <a:rPr lang="en-US" altLang="zh-CN" sz="3200" dirty="0"/>
              <a:t>CPU</a:t>
            </a:r>
            <a:r>
              <a:rPr lang="zh-CN" altLang="en-US" sz="3200" dirty="0"/>
              <a:t>和其他芯片的导线，通常为总线。</a:t>
            </a:r>
          </a:p>
          <a:p>
            <a:pPr lvl="1"/>
            <a:r>
              <a:rPr lang="zh-CN" altLang="en-US" sz="3200" dirty="0"/>
              <a:t>物理上：一根根导线的集合；</a:t>
            </a:r>
          </a:p>
          <a:p>
            <a:pPr lvl="1"/>
            <a:r>
              <a:rPr lang="zh-CN" altLang="en-US" sz="3200" dirty="0"/>
              <a:t>逻辑上划分为： </a:t>
            </a:r>
          </a:p>
          <a:p>
            <a:pPr marL="1371600" lvl="2" indent="-457200">
              <a:buFont typeface="Arial" panose="020B0604020202020204" pitchFamily="34" charset="0"/>
              <a:buChar char="•"/>
            </a:pPr>
            <a:r>
              <a:rPr lang="zh-CN" altLang="en-US" sz="3200" dirty="0"/>
              <a:t>地址总线</a:t>
            </a:r>
          </a:p>
          <a:p>
            <a:pPr marL="1371600" lvl="2" indent="-457200">
              <a:buFont typeface="Arial" panose="020B0604020202020204" pitchFamily="34" charset="0"/>
              <a:buChar char="•"/>
            </a:pPr>
            <a:r>
              <a:rPr lang="zh-CN" altLang="en-US" sz="3200" dirty="0"/>
              <a:t>数据总线</a:t>
            </a:r>
          </a:p>
          <a:p>
            <a:pPr marL="1371600" lvl="2" indent="-457200">
              <a:buFont typeface="Arial" panose="020B0604020202020204" pitchFamily="34" charset="0"/>
              <a:buChar char="•"/>
            </a:pPr>
            <a:r>
              <a:rPr lang="zh-CN" altLang="en-US" sz="3200" dirty="0"/>
              <a:t>控制总线</a:t>
            </a:r>
          </a:p>
        </p:txBody>
      </p:sp>
    </p:spTree>
    <p:extLst>
      <p:ext uri="{BB962C8B-B14F-4D97-AF65-F5344CB8AC3E}">
        <p14:creationId xmlns:p14="http://schemas.microsoft.com/office/powerpoint/2010/main" val="1399309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1484784"/>
            <a:ext cx="8229600" cy="4392488"/>
          </a:xfrm>
        </p:spPr>
        <p:txBody>
          <a:bodyPr>
            <a:normAutofit/>
          </a:bodyPr>
          <a:lstStyle/>
          <a:p>
            <a:pPr marL="109728" indent="0">
              <a:buNone/>
            </a:pPr>
            <a:r>
              <a:rPr lang="zh-CN" altLang="en-US" sz="3200" dirty="0"/>
              <a:t>总线宽度</a:t>
            </a:r>
            <a:endParaRPr lang="en-US" altLang="zh-CN" sz="3200" dirty="0"/>
          </a:p>
          <a:p>
            <a:pPr>
              <a:lnSpc>
                <a:spcPct val="150000"/>
              </a:lnSpc>
            </a:pPr>
            <a:r>
              <a:rPr lang="zh-CN" altLang="en-US" sz="3200" dirty="0"/>
              <a:t>地址总线： </a:t>
            </a:r>
            <a:r>
              <a:rPr lang="en-US" altLang="zh-CN" sz="3200" dirty="0"/>
              <a:t>CPU</a:t>
            </a:r>
            <a:r>
              <a:rPr lang="zh-CN" altLang="en-US" sz="3200" dirty="0"/>
              <a:t>是通过地址总线来指定存储单元的。</a:t>
            </a:r>
          </a:p>
          <a:p>
            <a:pPr lvl="1"/>
            <a:r>
              <a:rPr lang="zh-CN" altLang="en-US" sz="2800" dirty="0"/>
              <a:t>  总线的宽度决定了物理寻址的范围。</a:t>
            </a:r>
            <a:endParaRPr lang="en-US" altLang="zh-CN" sz="2800" dirty="0"/>
          </a:p>
          <a:p>
            <a:pPr marL="109728" indent="0">
              <a:buNone/>
            </a:pPr>
            <a:endParaRPr lang="en-US" altLang="zh-CN" sz="3200" dirty="0"/>
          </a:p>
          <a:p>
            <a:pPr lvl="1"/>
            <a:r>
              <a:rPr lang="zh-CN" altLang="en-US" sz="2800" dirty="0"/>
              <a:t> 一个</a:t>
            </a:r>
            <a:r>
              <a:rPr lang="en-US" altLang="zh-CN" sz="2800" dirty="0"/>
              <a:t>CPU</a:t>
            </a:r>
            <a:r>
              <a:rPr lang="zh-CN" altLang="en-US" sz="2800" dirty="0"/>
              <a:t>有</a:t>
            </a:r>
            <a:r>
              <a:rPr lang="en-US" altLang="zh-CN" sz="2800" dirty="0">
                <a:solidFill>
                  <a:srgbClr val="FF0000"/>
                </a:solidFill>
              </a:rPr>
              <a:t>N</a:t>
            </a:r>
            <a:r>
              <a:rPr lang="zh-CN" altLang="en-US" sz="2800" dirty="0"/>
              <a:t>根地址总线，</a:t>
            </a:r>
            <a:r>
              <a:rPr lang="en-US" altLang="zh-CN" sz="2800" dirty="0"/>
              <a:t>CPU</a:t>
            </a:r>
            <a:r>
              <a:rPr lang="zh-CN" altLang="en-US" sz="2800" dirty="0"/>
              <a:t>最多可以寻找</a:t>
            </a:r>
            <a:r>
              <a:rPr lang="zh-CN" altLang="en-US" sz="2800" dirty="0">
                <a:solidFill>
                  <a:srgbClr val="FF0000"/>
                </a:solidFill>
              </a:rPr>
              <a:t>２</a:t>
            </a:r>
            <a:r>
              <a:rPr lang="en-US" altLang="zh-CN" sz="2800" baseline="30000" dirty="0">
                <a:solidFill>
                  <a:srgbClr val="FF0000"/>
                </a:solidFill>
              </a:rPr>
              <a:t>N</a:t>
            </a:r>
            <a:r>
              <a:rPr lang="zh-CN" altLang="en-US" sz="2800" dirty="0"/>
              <a:t>个内存单元。</a:t>
            </a:r>
          </a:p>
          <a:p>
            <a:pPr marL="109728" indent="0">
              <a:buNone/>
            </a:pPr>
            <a:endParaRPr lang="zh-CN" altLang="en-US" sz="3200" dirty="0"/>
          </a:p>
        </p:txBody>
      </p:sp>
      <p:sp>
        <p:nvSpPr>
          <p:cNvPr id="3" name="标题 2"/>
          <p:cNvSpPr>
            <a:spLocks noGrp="1"/>
          </p:cNvSpPr>
          <p:nvPr>
            <p:ph type="title"/>
          </p:nvPr>
        </p:nvSpPr>
        <p:spPr/>
        <p:txBody>
          <a:bodyPr>
            <a:normAutofit/>
          </a:bodyPr>
          <a:lstStyle/>
          <a:p>
            <a:pPr marL="109728" indent="0"/>
            <a:r>
              <a:rPr lang="zh-CN" altLang="en-US" sz="3600" b="0" dirty="0">
                <a:effectLst/>
              </a:rPr>
              <a:t>四、总线</a:t>
            </a:r>
            <a:endParaRPr lang="en-US" altLang="zh-CN" sz="3600" b="0" dirty="0">
              <a:effectLst/>
            </a:endParaRPr>
          </a:p>
        </p:txBody>
      </p:sp>
    </p:spTree>
    <p:extLst>
      <p:ext uri="{BB962C8B-B14F-4D97-AF65-F5344CB8AC3E}">
        <p14:creationId xmlns:p14="http://schemas.microsoft.com/office/powerpoint/2010/main" val="187594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5" name="Rectangle 3"/>
          <p:cNvSpPr>
            <a:spLocks noGrp="1" noChangeArrowheads="1"/>
          </p:cNvSpPr>
          <p:nvPr>
            <p:ph idx="1"/>
          </p:nvPr>
        </p:nvSpPr>
        <p:spPr>
          <a:xfrm>
            <a:off x="395536" y="692696"/>
            <a:ext cx="8208912" cy="4896544"/>
          </a:xfrm>
        </p:spPr>
        <p:txBody>
          <a:bodyPr>
            <a:normAutofit/>
          </a:bodyPr>
          <a:lstStyle/>
          <a:p>
            <a:pPr marL="109728" indent="0">
              <a:buNone/>
            </a:pPr>
            <a:r>
              <a:rPr lang="zh-CN" altLang="en-US" sz="3200" i="1" dirty="0">
                <a:solidFill>
                  <a:srgbClr val="0000FF"/>
                </a:solidFill>
                <a:latin typeface="黑体" pitchFamily="49" charset="-122"/>
                <a:ea typeface="黑体" pitchFamily="49" charset="-122"/>
              </a:rPr>
              <a:t>②为数据分配空间：</a:t>
            </a:r>
          </a:p>
          <a:p>
            <a:pPr marL="109728" indent="0" algn="just">
              <a:buNone/>
            </a:pPr>
            <a:r>
              <a:rPr lang="zh-CN" altLang="en-US" sz="3200" i="1" dirty="0">
                <a:latin typeface="黑体" pitchFamily="49" charset="-122"/>
                <a:ea typeface="黑体" pitchFamily="49" charset="-122"/>
              </a:rPr>
              <a:t>	 </a:t>
            </a:r>
            <a:r>
              <a:rPr lang="zh-CN" altLang="en-US" sz="3200" dirty="0">
                <a:latin typeface="黑体" pitchFamily="49" charset="-122"/>
                <a:ea typeface="黑体" pitchFamily="49" charset="-122"/>
              </a:rPr>
              <a:t>-</a:t>
            </a:r>
            <a:r>
              <a:rPr lang="en-US" altLang="zh-CN" sz="3200" dirty="0">
                <a:latin typeface="黑体" pitchFamily="49" charset="-122"/>
                <a:ea typeface="黑体" pitchFamily="49" charset="-122"/>
              </a:rPr>
              <a:t>e  0ba6:0000  </a:t>
            </a:r>
            <a:r>
              <a:rPr lang="en-US" altLang="zh-CN" sz="3200" b="1" u="sng" dirty="0">
                <a:solidFill>
                  <a:srgbClr val="FF0000"/>
                </a:solidFill>
                <a:latin typeface="黑体" pitchFamily="49" charset="-122"/>
                <a:ea typeface="黑体" pitchFamily="49" charset="-122"/>
              </a:rPr>
              <a:t>7b 00 </a:t>
            </a:r>
            <a:r>
              <a:rPr lang="en-US" altLang="zh-CN" sz="3200" b="1" u="sng" dirty="0">
                <a:solidFill>
                  <a:srgbClr val="0000FF"/>
                </a:solidFill>
                <a:latin typeface="黑体" pitchFamily="49" charset="-122"/>
                <a:ea typeface="黑体" pitchFamily="49" charset="-122"/>
              </a:rPr>
              <a:t>c8 01 </a:t>
            </a:r>
            <a:r>
              <a:rPr lang="en-US" altLang="zh-CN" sz="3200" dirty="0">
                <a:latin typeface="黑体" pitchFamily="49" charset="-122"/>
                <a:ea typeface="黑体" pitchFamily="49" charset="-122"/>
              </a:rPr>
              <a:t>00 00  </a:t>
            </a:r>
          </a:p>
          <a:p>
            <a:pPr marL="109728" indent="0" algn="just">
              <a:lnSpc>
                <a:spcPct val="200000"/>
              </a:lnSpc>
              <a:buNone/>
            </a:pPr>
            <a:r>
              <a:rPr lang="zh-CN" altLang="en-US" sz="3200" dirty="0">
                <a:latin typeface="黑体" pitchFamily="49" charset="-122"/>
                <a:ea typeface="黑体" pitchFamily="49" charset="-122"/>
              </a:rPr>
              <a:t>这里需要考虑：</a:t>
            </a:r>
          </a:p>
          <a:p>
            <a:pPr marL="109728" indent="0" algn="just">
              <a:buNone/>
            </a:pPr>
            <a:r>
              <a:rPr lang="en-US" altLang="zh-CN" sz="3200" dirty="0">
                <a:latin typeface="黑体" pitchFamily="49" charset="-122"/>
                <a:ea typeface="黑体" pitchFamily="49" charset="-122"/>
              </a:rPr>
              <a:t>	a.</a:t>
            </a:r>
            <a:r>
              <a:rPr lang="zh-CN" altLang="en-US" sz="3200" dirty="0">
                <a:latin typeface="黑体" pitchFamily="49" charset="-122"/>
                <a:ea typeface="黑体" pitchFamily="49" charset="-122"/>
              </a:rPr>
              <a:t>给代码和数据分配内存空间。</a:t>
            </a:r>
          </a:p>
          <a:p>
            <a:pPr marL="109728" indent="0" algn="just">
              <a:buNone/>
            </a:pPr>
            <a:r>
              <a:rPr lang="en-US" altLang="zh-CN" sz="3200" dirty="0">
                <a:latin typeface="黑体" pitchFamily="49" charset="-122"/>
                <a:ea typeface="黑体" pitchFamily="49" charset="-122"/>
              </a:rPr>
              <a:t>	b.</a:t>
            </a:r>
            <a:r>
              <a:rPr lang="zh-CN" altLang="en-US" sz="3200" dirty="0">
                <a:latin typeface="黑体" pitchFamily="49" charset="-122"/>
                <a:ea typeface="黑体" pitchFamily="49" charset="-122"/>
              </a:rPr>
              <a:t>熟悉机器指令及其格式。</a:t>
            </a:r>
          </a:p>
          <a:p>
            <a:pPr marL="109728" indent="0" algn="just">
              <a:buNone/>
            </a:pPr>
            <a:r>
              <a:rPr lang="en-US" altLang="zh-CN" sz="3200" dirty="0">
                <a:latin typeface="黑体" pitchFamily="49" charset="-122"/>
                <a:ea typeface="黑体" pitchFamily="49" charset="-122"/>
              </a:rPr>
              <a:t>	c.</a:t>
            </a:r>
            <a:r>
              <a:rPr lang="zh-CN" altLang="en-US" sz="3200" dirty="0">
                <a:latin typeface="黑体" pitchFamily="49" charset="-122"/>
                <a:ea typeface="黑体" pitchFamily="49" charset="-122"/>
              </a:rPr>
              <a:t>把十进制数转换成十六进制数。</a:t>
            </a:r>
          </a:p>
          <a:p>
            <a:pPr marL="109728" indent="0" algn="just">
              <a:buNone/>
            </a:pPr>
            <a:r>
              <a:rPr lang="en-US" altLang="zh-CN" sz="3200" dirty="0">
                <a:latin typeface="黑体" pitchFamily="49" charset="-122"/>
                <a:ea typeface="黑体" pitchFamily="49" charset="-122"/>
              </a:rPr>
              <a:t>	d.</a:t>
            </a:r>
            <a:r>
              <a:rPr lang="zh-CN" altLang="en-US" sz="3200" dirty="0">
                <a:latin typeface="黑体" pitchFamily="49" charset="-122"/>
                <a:ea typeface="黑体" pitchFamily="49" charset="-122"/>
              </a:rPr>
              <a:t>熟悉数据在内存中的存放顺序。</a:t>
            </a:r>
          </a:p>
          <a:p>
            <a:pPr marL="109728" indent="0" algn="just">
              <a:buNone/>
            </a:pPr>
            <a:r>
              <a:rPr lang="zh-CN" altLang="en-US" sz="3200" dirty="0">
                <a:latin typeface="黑体" pitchFamily="49" charset="-122"/>
                <a:ea typeface="黑体" pitchFamily="49" charset="-122"/>
              </a:rPr>
              <a:t>		</a:t>
            </a:r>
            <a:endParaRPr lang="zh-CN" altLang="en-US" sz="3200" dirty="0"/>
          </a:p>
        </p:txBody>
      </p:sp>
      <p:cxnSp>
        <p:nvCxnSpPr>
          <p:cNvPr id="3" name="直接箭头连接符 2"/>
          <p:cNvCxnSpPr/>
          <p:nvPr/>
        </p:nvCxnSpPr>
        <p:spPr>
          <a:xfrm>
            <a:off x="4878141" y="1750582"/>
            <a:ext cx="360040" cy="3600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6516216" y="1750582"/>
            <a:ext cx="360040" cy="360040"/>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302077" y="2110622"/>
            <a:ext cx="1872208" cy="369332"/>
          </a:xfrm>
          <a:prstGeom prst="rect">
            <a:avLst/>
          </a:prstGeom>
          <a:noFill/>
        </p:spPr>
        <p:txBody>
          <a:bodyPr wrap="square" rtlCol="0">
            <a:spAutoFit/>
          </a:bodyPr>
          <a:lstStyle/>
          <a:p>
            <a:r>
              <a:rPr lang="en-US" altLang="zh-CN" dirty="0"/>
              <a:t>123D=007bH</a:t>
            </a:r>
            <a:endParaRPr lang="zh-CN" altLang="en-US" dirty="0"/>
          </a:p>
        </p:txBody>
      </p:sp>
      <p:sp>
        <p:nvSpPr>
          <p:cNvPr id="7" name="TextBox 6"/>
          <p:cNvSpPr txBox="1"/>
          <p:nvPr/>
        </p:nvSpPr>
        <p:spPr>
          <a:xfrm>
            <a:off x="6551871" y="2160215"/>
            <a:ext cx="1872208" cy="369332"/>
          </a:xfrm>
          <a:prstGeom prst="rect">
            <a:avLst/>
          </a:prstGeom>
          <a:noFill/>
        </p:spPr>
        <p:txBody>
          <a:bodyPr wrap="square" rtlCol="0">
            <a:spAutoFit/>
          </a:bodyPr>
          <a:lstStyle/>
          <a:p>
            <a:r>
              <a:rPr lang="en-US" altLang="zh-CN" dirty="0"/>
              <a:t>456D=01c8H</a:t>
            </a:r>
            <a:endParaRPr lang="zh-CN" altLang="en-US" dirty="0"/>
          </a:p>
        </p:txBody>
      </p:sp>
    </p:spTree>
    <p:extLst>
      <p:ext uri="{BB962C8B-B14F-4D97-AF65-F5344CB8AC3E}">
        <p14:creationId xmlns:p14="http://schemas.microsoft.com/office/powerpoint/2010/main" val="352944155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73475">
                                            <p:txEl>
                                              <p:pRg st="0" end="0"/>
                                            </p:txEl>
                                          </p:spTgt>
                                        </p:tgtEl>
                                        <p:attrNameLst>
                                          <p:attrName>style.visibility</p:attrName>
                                        </p:attrNameLst>
                                      </p:cBhvr>
                                      <p:to>
                                        <p:strVal val="visible"/>
                                      </p:to>
                                    </p:set>
                                    <p:animEffect transition="in" filter="wipe(down)">
                                      <p:cBhvr>
                                        <p:cTn id="7" dur="500"/>
                                        <p:tgtEl>
                                          <p:spTgt spid="87347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73475">
                                            <p:txEl>
                                              <p:pRg st="1" end="1"/>
                                            </p:txEl>
                                          </p:spTgt>
                                        </p:tgtEl>
                                        <p:attrNameLst>
                                          <p:attrName>style.visibility</p:attrName>
                                        </p:attrNameLst>
                                      </p:cBhvr>
                                      <p:to>
                                        <p:strVal val="visible"/>
                                      </p:to>
                                    </p:set>
                                    <p:animEffect transition="in" filter="wipe(down)">
                                      <p:cBhvr>
                                        <p:cTn id="10" dur="500"/>
                                        <p:tgtEl>
                                          <p:spTgt spid="87347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873475">
                                            <p:txEl>
                                              <p:pRg st="2" end="2"/>
                                            </p:txEl>
                                          </p:spTgt>
                                        </p:tgtEl>
                                        <p:attrNameLst>
                                          <p:attrName>style.visibility</p:attrName>
                                        </p:attrNameLst>
                                      </p:cBhvr>
                                      <p:to>
                                        <p:strVal val="visible"/>
                                      </p:to>
                                    </p:set>
                                    <p:animEffect transition="in" filter="wipe(down)">
                                      <p:cBhvr>
                                        <p:cTn id="39" dur="500"/>
                                        <p:tgtEl>
                                          <p:spTgt spid="873475">
                                            <p:txEl>
                                              <p:pRg st="2" end="2"/>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873475">
                                            <p:txEl>
                                              <p:pRg st="3" end="3"/>
                                            </p:txEl>
                                          </p:spTgt>
                                        </p:tgtEl>
                                        <p:attrNameLst>
                                          <p:attrName>style.visibility</p:attrName>
                                        </p:attrNameLst>
                                      </p:cBhvr>
                                      <p:to>
                                        <p:strVal val="visible"/>
                                      </p:to>
                                    </p:set>
                                    <p:animEffect transition="in" filter="wipe(down)">
                                      <p:cBhvr>
                                        <p:cTn id="42" dur="500"/>
                                        <p:tgtEl>
                                          <p:spTgt spid="873475">
                                            <p:txEl>
                                              <p:pRg st="3" end="3"/>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873475">
                                            <p:txEl>
                                              <p:pRg st="4" end="4"/>
                                            </p:txEl>
                                          </p:spTgt>
                                        </p:tgtEl>
                                        <p:attrNameLst>
                                          <p:attrName>style.visibility</p:attrName>
                                        </p:attrNameLst>
                                      </p:cBhvr>
                                      <p:to>
                                        <p:strVal val="visible"/>
                                      </p:to>
                                    </p:set>
                                    <p:animEffect transition="in" filter="wipe(down)">
                                      <p:cBhvr>
                                        <p:cTn id="45" dur="500"/>
                                        <p:tgtEl>
                                          <p:spTgt spid="873475">
                                            <p:txEl>
                                              <p:pRg st="4" end="4"/>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873475">
                                            <p:txEl>
                                              <p:pRg st="5" end="5"/>
                                            </p:txEl>
                                          </p:spTgt>
                                        </p:tgtEl>
                                        <p:attrNameLst>
                                          <p:attrName>style.visibility</p:attrName>
                                        </p:attrNameLst>
                                      </p:cBhvr>
                                      <p:to>
                                        <p:strVal val="visible"/>
                                      </p:to>
                                    </p:set>
                                    <p:animEffect transition="in" filter="wipe(down)">
                                      <p:cBhvr>
                                        <p:cTn id="48" dur="500"/>
                                        <p:tgtEl>
                                          <p:spTgt spid="873475">
                                            <p:txEl>
                                              <p:pRg st="5" end="5"/>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873475">
                                            <p:txEl>
                                              <p:pRg st="6" end="6"/>
                                            </p:txEl>
                                          </p:spTgt>
                                        </p:tgtEl>
                                        <p:attrNameLst>
                                          <p:attrName>style.visibility</p:attrName>
                                        </p:attrNameLst>
                                      </p:cBhvr>
                                      <p:to>
                                        <p:strVal val="visible"/>
                                      </p:to>
                                    </p:set>
                                    <p:animEffect transition="in" filter="wipe(down)">
                                      <p:cBhvr>
                                        <p:cTn id="51" dur="500"/>
                                        <p:tgtEl>
                                          <p:spTgt spid="8734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zh-CN" altLang="en-US" sz="3200" dirty="0"/>
              <a:t>数据总线</a:t>
            </a:r>
            <a:endParaRPr lang="en-US" altLang="zh-CN" sz="3200" dirty="0"/>
          </a:p>
          <a:p>
            <a:pPr lvl="1">
              <a:lnSpc>
                <a:spcPct val="150000"/>
              </a:lnSpc>
            </a:pPr>
            <a:r>
              <a:rPr lang="zh-CN" altLang="en-US" sz="2800" dirty="0"/>
              <a:t>数据总线的宽度决定了</a:t>
            </a:r>
            <a:r>
              <a:rPr lang="en-US" altLang="zh-CN" sz="2800" dirty="0"/>
              <a:t>CPU</a:t>
            </a:r>
            <a:r>
              <a:rPr lang="zh-CN" altLang="en-US" sz="2800" dirty="0"/>
              <a:t>和外界进行一次数据传送的位数。</a:t>
            </a:r>
            <a:endParaRPr lang="en-US" altLang="zh-CN" sz="2800" dirty="0"/>
          </a:p>
          <a:p>
            <a:pPr>
              <a:lnSpc>
                <a:spcPct val="150000"/>
              </a:lnSpc>
            </a:pPr>
            <a:r>
              <a:rPr lang="zh-CN" altLang="en-US" sz="3200" dirty="0"/>
              <a:t>控制总线</a:t>
            </a:r>
            <a:endParaRPr lang="en-US" altLang="zh-CN" sz="3200" dirty="0"/>
          </a:p>
          <a:p>
            <a:pPr lvl="1">
              <a:lnSpc>
                <a:spcPct val="150000"/>
              </a:lnSpc>
            </a:pPr>
            <a:r>
              <a:rPr lang="zh-CN" altLang="en-US" sz="2800" dirty="0"/>
              <a:t>不同控制线的集合，控制总线的宽度决定了</a:t>
            </a:r>
            <a:r>
              <a:rPr lang="en-US" altLang="zh-CN" sz="2800" dirty="0"/>
              <a:t>CPU</a:t>
            </a:r>
            <a:r>
              <a:rPr lang="zh-CN" altLang="en-US" sz="2800" dirty="0"/>
              <a:t>对外部器件的控制能力。</a:t>
            </a:r>
          </a:p>
          <a:p>
            <a:pPr lvl="1">
              <a:lnSpc>
                <a:spcPct val="150000"/>
              </a:lnSpc>
            </a:pPr>
            <a:endParaRPr lang="zh-CN" altLang="en-US" sz="2800" dirty="0"/>
          </a:p>
        </p:txBody>
      </p:sp>
      <p:sp>
        <p:nvSpPr>
          <p:cNvPr id="3" name="标题 2"/>
          <p:cNvSpPr>
            <a:spLocks noGrp="1"/>
          </p:cNvSpPr>
          <p:nvPr>
            <p:ph type="title"/>
          </p:nvPr>
        </p:nvSpPr>
        <p:spPr/>
        <p:txBody>
          <a:bodyPr/>
          <a:lstStyle/>
          <a:p>
            <a:r>
              <a:rPr lang="zh-CN" altLang="en-US" sz="4400" b="0" dirty="0">
                <a:effectLst/>
              </a:rPr>
              <a:t>四、总线</a:t>
            </a:r>
            <a:endParaRPr lang="zh-CN" altLang="en-US" dirty="0"/>
          </a:p>
        </p:txBody>
      </p:sp>
    </p:spTree>
    <p:extLst>
      <p:ext uri="{BB962C8B-B14F-4D97-AF65-F5344CB8AC3E}">
        <p14:creationId xmlns:p14="http://schemas.microsoft.com/office/powerpoint/2010/main" val="387778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righ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600" b="0" dirty="0">
                <a:effectLst/>
              </a:rPr>
              <a:t>四、总线</a:t>
            </a:r>
            <a:endParaRPr lang="zh-CN" altLang="en-US" sz="36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269" t="33321" r="29284" b="33357"/>
          <a:stretch/>
        </p:blipFill>
        <p:spPr bwMode="auto">
          <a:xfrm>
            <a:off x="1547664" y="1052736"/>
            <a:ext cx="4968552" cy="367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2267744" y="4876034"/>
            <a:ext cx="6588224" cy="738600"/>
          </a:xfrm>
          <a:prstGeom prst="rect">
            <a:avLst/>
          </a:prstGeom>
        </p:spPr>
        <p:txBody>
          <a:bodyPr wrap="square">
            <a:spAutoFit/>
          </a:bodyPr>
          <a:lstStyle/>
          <a:p>
            <a:pPr lvl="1">
              <a:lnSpc>
                <a:spcPct val="200000"/>
              </a:lnSpc>
            </a:pPr>
            <a:r>
              <a:rPr lang="zh-CN" altLang="en-US" sz="2400" dirty="0"/>
              <a:t>机器码： </a:t>
            </a:r>
            <a:r>
              <a:rPr lang="en-US" altLang="zh-CN" sz="2400" dirty="0"/>
              <a:t>101000000000001100000000</a:t>
            </a:r>
          </a:p>
        </p:txBody>
      </p:sp>
      <p:sp>
        <p:nvSpPr>
          <p:cNvPr id="4" name="矩形 3"/>
          <p:cNvSpPr/>
          <p:nvPr/>
        </p:nvSpPr>
        <p:spPr>
          <a:xfrm>
            <a:off x="2555776" y="5516093"/>
            <a:ext cx="4464496" cy="738600"/>
          </a:xfrm>
          <a:prstGeom prst="rect">
            <a:avLst/>
          </a:prstGeom>
        </p:spPr>
        <p:txBody>
          <a:bodyPr wrap="square">
            <a:spAutoFit/>
          </a:bodyPr>
          <a:lstStyle/>
          <a:p>
            <a:pPr marL="109728" lvl="1" indent="0">
              <a:lnSpc>
                <a:spcPct val="200000"/>
              </a:lnSpc>
              <a:spcBef>
                <a:spcPts val="400"/>
              </a:spcBef>
              <a:buSzPct val="68000"/>
              <a:buNone/>
            </a:pPr>
            <a:r>
              <a:rPr lang="zh-CN" altLang="en-US" sz="2400" dirty="0"/>
              <a:t>汇编指令：</a:t>
            </a:r>
            <a:r>
              <a:rPr lang="en-US" altLang="zh-CN" sz="2400" dirty="0"/>
              <a:t>MOV AX,[3]</a:t>
            </a:r>
          </a:p>
        </p:txBody>
      </p:sp>
    </p:spTree>
    <p:extLst>
      <p:ext uri="{BB962C8B-B14F-4D97-AF65-F5344CB8AC3E}">
        <p14:creationId xmlns:p14="http://schemas.microsoft.com/office/powerpoint/2010/main" val="7618588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altLang="zh-CN" dirty="0"/>
              <a:t>CPU</a:t>
            </a:r>
            <a:r>
              <a:rPr lang="zh-CN" altLang="en-US" dirty="0"/>
              <a:t>访问内存单元时要给出内存单元的地址。</a:t>
            </a:r>
            <a:endParaRPr lang="en-US" altLang="zh-CN" dirty="0"/>
          </a:p>
          <a:p>
            <a:pPr>
              <a:lnSpc>
                <a:spcPct val="150000"/>
              </a:lnSpc>
            </a:pPr>
            <a:r>
              <a:rPr lang="zh-CN" altLang="en-US" dirty="0"/>
              <a:t>所有的内存单元构成的存储空间是一个一维的线性空间。</a:t>
            </a:r>
          </a:p>
          <a:p>
            <a:pPr>
              <a:lnSpc>
                <a:spcPct val="150000"/>
              </a:lnSpc>
            </a:pPr>
            <a:r>
              <a:rPr lang="zh-CN" altLang="en-US" dirty="0"/>
              <a:t>　每一个内存单元在这个空间中都有唯一的地址，称为</a:t>
            </a:r>
            <a:r>
              <a:rPr lang="zh-CN" altLang="en-US" dirty="0">
                <a:solidFill>
                  <a:srgbClr val="FF0000"/>
                </a:solidFill>
              </a:rPr>
              <a:t>物理地址</a:t>
            </a:r>
            <a:r>
              <a:rPr lang="zh-CN" altLang="en-US" dirty="0"/>
              <a:t>。</a:t>
            </a:r>
          </a:p>
          <a:p>
            <a:pPr>
              <a:lnSpc>
                <a:spcPct val="150000"/>
              </a:lnSpc>
            </a:pPr>
            <a:endParaRPr lang="zh-CN" altLang="en-US" dirty="0"/>
          </a:p>
        </p:txBody>
      </p:sp>
      <p:sp>
        <p:nvSpPr>
          <p:cNvPr id="3" name="标题 2"/>
          <p:cNvSpPr>
            <a:spLocks noGrp="1"/>
          </p:cNvSpPr>
          <p:nvPr>
            <p:ph type="title"/>
          </p:nvPr>
        </p:nvSpPr>
        <p:spPr/>
        <p:txBody>
          <a:bodyPr>
            <a:normAutofit/>
          </a:bodyPr>
          <a:lstStyle/>
          <a:p>
            <a:r>
              <a:rPr lang="zh-CN" altLang="en-US" sz="4000" b="0" dirty="0">
                <a:effectLst/>
                <a:latin typeface="黑体" pitchFamily="49" charset="-122"/>
                <a:ea typeface="黑体" pitchFamily="49" charset="-122"/>
              </a:rPr>
              <a:t>五、存储器管理 </a:t>
            </a:r>
          </a:p>
        </p:txBody>
      </p:sp>
    </p:spTree>
    <p:extLst>
      <p:ext uri="{BB962C8B-B14F-4D97-AF65-F5344CB8AC3E}">
        <p14:creationId xmlns:p14="http://schemas.microsoft.com/office/powerpoint/2010/main" val="35356801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b="0" dirty="0">
                <a:effectLst/>
              </a:rPr>
              <a:t>8086PC</a:t>
            </a:r>
            <a:r>
              <a:rPr lang="zh-CN" altLang="en-US" sz="3200" b="0" dirty="0">
                <a:effectLst/>
              </a:rPr>
              <a:t>机的内存地址空间分配</a:t>
            </a: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38779" y="1481138"/>
            <a:ext cx="2866442"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9560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484784"/>
            <a:ext cx="8229600" cy="4525963"/>
          </a:xfrm>
        </p:spPr>
        <p:txBody>
          <a:bodyPr>
            <a:normAutofit/>
          </a:bodyPr>
          <a:lstStyle/>
          <a:p>
            <a:pPr>
              <a:lnSpc>
                <a:spcPct val="200000"/>
              </a:lnSpc>
            </a:pPr>
            <a:r>
              <a:rPr lang="en-US" altLang="zh-CN" sz="3200" dirty="0">
                <a:latin typeface="+mn-ea"/>
              </a:rPr>
              <a:t>8086</a:t>
            </a:r>
            <a:r>
              <a:rPr lang="zh-CN" altLang="en-US" sz="3200" dirty="0">
                <a:latin typeface="+mn-ea"/>
              </a:rPr>
              <a:t>有</a:t>
            </a:r>
            <a:r>
              <a:rPr lang="en-US" altLang="zh-CN" sz="3200" dirty="0">
                <a:latin typeface="+mn-ea"/>
              </a:rPr>
              <a:t>20</a:t>
            </a:r>
            <a:r>
              <a:rPr lang="zh-CN" altLang="en-US" sz="3200" dirty="0">
                <a:latin typeface="+mn-ea"/>
              </a:rPr>
              <a:t>位地址总线，可传送</a:t>
            </a:r>
            <a:r>
              <a:rPr lang="en-US" altLang="zh-CN" sz="3200" dirty="0">
                <a:latin typeface="+mn-ea"/>
              </a:rPr>
              <a:t>20</a:t>
            </a:r>
            <a:r>
              <a:rPr lang="zh-CN" altLang="en-US" sz="3200" dirty="0">
                <a:latin typeface="+mn-ea"/>
              </a:rPr>
              <a:t>位地址，寻址能力为</a:t>
            </a:r>
            <a:r>
              <a:rPr lang="en-US" altLang="zh-CN" sz="3200" dirty="0">
                <a:latin typeface="+mn-ea"/>
              </a:rPr>
              <a:t>1M</a:t>
            </a:r>
            <a:r>
              <a:rPr lang="zh-CN" altLang="en-US" sz="3200" dirty="0">
                <a:latin typeface="+mn-ea"/>
              </a:rPr>
              <a:t>。</a:t>
            </a:r>
          </a:p>
          <a:p>
            <a:pPr>
              <a:lnSpc>
                <a:spcPct val="200000"/>
              </a:lnSpc>
            </a:pPr>
            <a:r>
              <a:rPr lang="en-US" altLang="zh-CN" sz="3200" dirty="0">
                <a:latin typeface="+mn-ea"/>
              </a:rPr>
              <a:t>8086</a:t>
            </a:r>
            <a:r>
              <a:rPr lang="zh-CN" altLang="en-US" sz="3200" dirty="0">
                <a:solidFill>
                  <a:srgbClr val="FF0000"/>
                </a:solidFill>
                <a:latin typeface="+mn-ea"/>
              </a:rPr>
              <a:t>内部</a:t>
            </a:r>
            <a:r>
              <a:rPr lang="zh-CN" altLang="en-US" sz="3200" dirty="0">
                <a:latin typeface="+mn-ea"/>
              </a:rPr>
              <a:t>为</a:t>
            </a:r>
            <a:r>
              <a:rPr lang="en-US" altLang="zh-CN" sz="3200" dirty="0">
                <a:latin typeface="+mn-ea"/>
              </a:rPr>
              <a:t>16</a:t>
            </a:r>
            <a:r>
              <a:rPr lang="zh-CN" altLang="en-US" sz="3200" dirty="0">
                <a:latin typeface="+mn-ea"/>
              </a:rPr>
              <a:t>位结构，地址</a:t>
            </a:r>
            <a:r>
              <a:rPr lang="en-US" altLang="zh-CN" sz="3200" dirty="0">
                <a:latin typeface="+mn-ea"/>
              </a:rPr>
              <a:t>16</a:t>
            </a:r>
            <a:r>
              <a:rPr lang="zh-CN" altLang="en-US" sz="3200" dirty="0">
                <a:latin typeface="+mn-ea"/>
              </a:rPr>
              <a:t>位。</a:t>
            </a:r>
            <a:endParaRPr lang="en-US" altLang="zh-CN" sz="3200" dirty="0">
              <a:latin typeface="+mn-ea"/>
            </a:endParaRPr>
          </a:p>
          <a:p>
            <a:pPr marL="393192" lvl="1" indent="0">
              <a:lnSpc>
                <a:spcPct val="200000"/>
              </a:lnSpc>
              <a:buNone/>
            </a:pPr>
            <a:r>
              <a:rPr lang="en-US" altLang="zh-CN" sz="2800" dirty="0">
                <a:latin typeface="+mn-ea"/>
              </a:rPr>
              <a:t>            —— </a:t>
            </a:r>
            <a:r>
              <a:rPr lang="zh-CN" altLang="en-US" sz="2800" dirty="0">
                <a:latin typeface="+mn-ea"/>
              </a:rPr>
              <a:t>如何形成一个</a:t>
            </a:r>
            <a:r>
              <a:rPr lang="en-US" altLang="zh-CN" sz="2800" dirty="0">
                <a:latin typeface="+mn-ea"/>
              </a:rPr>
              <a:t>20</a:t>
            </a:r>
            <a:r>
              <a:rPr lang="zh-CN" altLang="en-US" sz="2800" dirty="0">
                <a:latin typeface="+mn-ea"/>
              </a:rPr>
              <a:t>位的物理地址？</a:t>
            </a:r>
          </a:p>
          <a:p>
            <a:pPr>
              <a:lnSpc>
                <a:spcPct val="200000"/>
              </a:lnSpc>
            </a:pPr>
            <a:endParaRPr lang="zh-CN" altLang="en-US" sz="3200" dirty="0">
              <a:latin typeface="+mn-ea"/>
            </a:endParaRPr>
          </a:p>
        </p:txBody>
      </p:sp>
      <p:sp>
        <p:nvSpPr>
          <p:cNvPr id="3" name="标题 2"/>
          <p:cNvSpPr>
            <a:spLocks noGrp="1"/>
          </p:cNvSpPr>
          <p:nvPr>
            <p:ph type="title"/>
          </p:nvPr>
        </p:nvSpPr>
        <p:spPr/>
        <p:txBody>
          <a:bodyPr>
            <a:normAutofit/>
          </a:bodyPr>
          <a:lstStyle/>
          <a:p>
            <a:r>
              <a:rPr lang="en-US" altLang="zh-CN" sz="3600" b="0" dirty="0">
                <a:effectLst/>
              </a:rPr>
              <a:t>1</a:t>
            </a:r>
            <a:r>
              <a:rPr lang="zh-CN" altLang="en-US" sz="3600" b="0" dirty="0">
                <a:effectLst/>
              </a:rPr>
              <a:t>）</a:t>
            </a:r>
            <a:r>
              <a:rPr lang="zh-CN" altLang="en-US" sz="3600" b="0" dirty="0">
                <a:effectLst/>
                <a:latin typeface="+mn-ea"/>
                <a:ea typeface="+mn-ea"/>
              </a:rPr>
              <a:t>物理地址</a:t>
            </a:r>
            <a:r>
              <a:rPr lang="zh-CN" altLang="en-US" sz="3600" b="0" dirty="0">
                <a:effectLst/>
              </a:rPr>
              <a:t>的形成</a:t>
            </a:r>
          </a:p>
        </p:txBody>
      </p:sp>
    </p:spTree>
    <p:extLst>
      <p:ext uri="{BB962C8B-B14F-4D97-AF65-F5344CB8AC3E}">
        <p14:creationId xmlns:p14="http://schemas.microsoft.com/office/powerpoint/2010/main" val="42518075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507288" cy="4683976"/>
          </a:xfrm>
        </p:spPr>
        <p:txBody>
          <a:bodyPr>
            <a:noAutofit/>
          </a:bodyPr>
          <a:lstStyle/>
          <a:p>
            <a:pPr marL="109728" indent="0">
              <a:lnSpc>
                <a:spcPct val="150000"/>
              </a:lnSpc>
              <a:buNone/>
            </a:pPr>
            <a:r>
              <a:rPr lang="zh-CN" altLang="en-US" sz="2800" dirty="0">
                <a:latin typeface="黑体" pitchFamily="49" charset="-122"/>
                <a:ea typeface="黑体" pitchFamily="49" charset="-122"/>
              </a:rPr>
              <a:t>存储器采用分段管理，将存储器划分为若干逻辑段，</a:t>
            </a:r>
          </a:p>
          <a:p>
            <a:pPr marL="109728" indent="0">
              <a:lnSpc>
                <a:spcPct val="150000"/>
              </a:lnSpc>
              <a:buNone/>
            </a:pPr>
            <a:r>
              <a:rPr lang="zh-CN" altLang="en-US" sz="2800" dirty="0">
                <a:latin typeface="黑体" pitchFamily="49" charset="-122"/>
                <a:ea typeface="黑体" pitchFamily="49" charset="-122"/>
              </a:rPr>
              <a:t>每段最大</a:t>
            </a:r>
            <a:r>
              <a:rPr lang="en-US" altLang="zh-CN" sz="2800" dirty="0">
                <a:latin typeface="黑体" pitchFamily="49" charset="-122"/>
                <a:ea typeface="黑体" pitchFamily="49" charset="-122"/>
              </a:rPr>
              <a:t>64K</a:t>
            </a:r>
            <a:r>
              <a:rPr lang="zh-CN" altLang="en-US" sz="2800" dirty="0">
                <a:latin typeface="黑体" pitchFamily="49" charset="-122"/>
                <a:ea typeface="黑体" pitchFamily="49" charset="-122"/>
              </a:rPr>
              <a:t>字节单元。</a:t>
            </a:r>
            <a:endParaRPr lang="en-US" altLang="zh-CN" sz="2800" dirty="0">
              <a:latin typeface="黑体" pitchFamily="49" charset="-122"/>
              <a:ea typeface="黑体" pitchFamily="49" charset="-122"/>
            </a:endParaRPr>
          </a:p>
          <a:p>
            <a:pPr lvl="1">
              <a:lnSpc>
                <a:spcPct val="120000"/>
              </a:lnSpc>
            </a:pPr>
            <a:r>
              <a:rPr lang="zh-CN" altLang="en-US" sz="2400" dirty="0">
                <a:latin typeface="黑体" pitchFamily="49" charset="-122"/>
                <a:ea typeface="黑体" pitchFamily="49" charset="-122"/>
              </a:rPr>
              <a:t>逻辑段的大小可变，每段最少</a:t>
            </a:r>
            <a:r>
              <a:rPr lang="en-US" altLang="zh-CN" sz="2400" dirty="0">
                <a:latin typeface="黑体" pitchFamily="49" charset="-122"/>
                <a:ea typeface="黑体" pitchFamily="49" charset="-122"/>
              </a:rPr>
              <a:t>16</a:t>
            </a:r>
            <a:r>
              <a:rPr lang="zh-CN" altLang="en-US" sz="2400" dirty="0">
                <a:latin typeface="黑体" pitchFamily="49" charset="-122"/>
                <a:ea typeface="黑体" pitchFamily="49" charset="-122"/>
              </a:rPr>
              <a:t>个字节单元，也可以</a:t>
            </a:r>
            <a:r>
              <a:rPr lang="en-US" altLang="zh-CN" sz="2400" dirty="0">
                <a:latin typeface="黑体" pitchFamily="49" charset="-122"/>
                <a:ea typeface="黑体" pitchFamily="49" charset="-122"/>
              </a:rPr>
              <a:t>100</a:t>
            </a:r>
            <a:r>
              <a:rPr lang="zh-CN" altLang="en-US" sz="2400" dirty="0">
                <a:latin typeface="黑体" pitchFamily="49" charset="-122"/>
                <a:ea typeface="黑体" pitchFamily="49" charset="-122"/>
              </a:rPr>
              <a:t>个、</a:t>
            </a:r>
            <a:r>
              <a:rPr lang="en-US" altLang="zh-CN" sz="2400" dirty="0">
                <a:latin typeface="黑体" pitchFamily="49" charset="-122"/>
                <a:ea typeface="黑体" pitchFamily="49" charset="-122"/>
              </a:rPr>
              <a:t>1000</a:t>
            </a:r>
            <a:r>
              <a:rPr lang="zh-CN" altLang="en-US" sz="2400" dirty="0">
                <a:latin typeface="黑体" pitchFamily="49" charset="-122"/>
                <a:ea typeface="黑体" pitchFamily="49" charset="-122"/>
              </a:rPr>
              <a:t>个到最大可达</a:t>
            </a:r>
            <a:r>
              <a:rPr lang="en-US" altLang="zh-CN" sz="2400" dirty="0">
                <a:latin typeface="黑体" pitchFamily="49" charset="-122"/>
                <a:ea typeface="黑体" pitchFamily="49" charset="-122"/>
              </a:rPr>
              <a:t>65536</a:t>
            </a:r>
            <a:r>
              <a:rPr lang="zh-CN" altLang="en-US" sz="2400" dirty="0">
                <a:latin typeface="黑体" pitchFamily="49" charset="-122"/>
                <a:ea typeface="黑体" pitchFamily="49" charset="-122"/>
              </a:rPr>
              <a:t>个字节单元。</a:t>
            </a:r>
            <a:endParaRPr lang="en-US" altLang="zh-CN" sz="2400" dirty="0">
              <a:latin typeface="黑体" pitchFamily="49" charset="-122"/>
              <a:ea typeface="黑体" pitchFamily="49" charset="-122"/>
            </a:endParaRPr>
          </a:p>
          <a:p>
            <a:pPr marL="109728" indent="0">
              <a:lnSpc>
                <a:spcPct val="150000"/>
              </a:lnSpc>
              <a:buNone/>
            </a:pPr>
            <a:r>
              <a:rPr lang="zh-CN" altLang="en-US" sz="2800" dirty="0">
                <a:latin typeface="黑体" pitchFamily="49" charset="-122"/>
                <a:ea typeface="黑体" pitchFamily="49" charset="-122"/>
              </a:rPr>
              <a:t>内存单元地址的描述：</a:t>
            </a:r>
            <a:r>
              <a:rPr lang="en-US" altLang="zh-CN" sz="2800" dirty="0">
                <a:solidFill>
                  <a:srgbClr val="0000FF"/>
                </a:solidFill>
                <a:latin typeface="黑体" pitchFamily="49" charset="-122"/>
                <a:ea typeface="黑体" pitchFamily="49" charset="-122"/>
              </a:rPr>
              <a:t>      </a:t>
            </a:r>
            <a:r>
              <a:rPr lang="zh-CN" altLang="en-US" sz="2800" dirty="0">
                <a:solidFill>
                  <a:srgbClr val="0000FF"/>
                </a:solidFill>
                <a:latin typeface="黑体" pitchFamily="49" charset="-122"/>
                <a:ea typeface="黑体" pitchFamily="49" charset="-122"/>
              </a:rPr>
              <a:t>段基址:偏移量</a:t>
            </a:r>
            <a:endParaRPr lang="en-US" altLang="zh-CN" sz="2800" dirty="0">
              <a:latin typeface="黑体" pitchFamily="49" charset="-122"/>
              <a:ea typeface="黑体" pitchFamily="49" charset="-122"/>
            </a:endParaRPr>
          </a:p>
          <a:p>
            <a:pPr marL="109728" indent="0">
              <a:lnSpc>
                <a:spcPct val="150000"/>
              </a:lnSpc>
              <a:buNone/>
            </a:pPr>
            <a:r>
              <a:rPr lang="zh-CN" altLang="en-US" sz="2800" dirty="0">
                <a:latin typeface="黑体" pitchFamily="49" charset="-122"/>
                <a:ea typeface="黑体" pitchFamily="49" charset="-122"/>
              </a:rPr>
              <a:t>地址加法器合成物理地址的方法：</a:t>
            </a:r>
          </a:p>
          <a:p>
            <a:pPr marL="109728" indent="0">
              <a:lnSpc>
                <a:spcPct val="150000"/>
              </a:lnSpc>
              <a:buNone/>
            </a:pPr>
            <a:r>
              <a:rPr lang="zh-CN" altLang="en-US" sz="2800" dirty="0">
                <a:latin typeface="黑体" pitchFamily="49" charset="-122"/>
                <a:ea typeface="黑体" pitchFamily="49" charset="-122"/>
              </a:rPr>
              <a:t>         物理地址</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段地址</a:t>
            </a:r>
            <a:r>
              <a:rPr lang="en-US" altLang="zh-CN" sz="2800" dirty="0">
                <a:latin typeface="黑体" pitchFamily="49" charset="-122"/>
                <a:ea typeface="黑体" pitchFamily="49" charset="-122"/>
              </a:rPr>
              <a:t>×16+</a:t>
            </a:r>
            <a:r>
              <a:rPr lang="zh-CN" altLang="en-US" sz="2800" dirty="0">
                <a:latin typeface="黑体" pitchFamily="49" charset="-122"/>
                <a:ea typeface="黑体" pitchFamily="49" charset="-122"/>
              </a:rPr>
              <a:t>偏移地址</a:t>
            </a:r>
          </a:p>
        </p:txBody>
      </p:sp>
      <p:sp>
        <p:nvSpPr>
          <p:cNvPr id="3" name="标题 2"/>
          <p:cNvSpPr>
            <a:spLocks noGrp="1"/>
          </p:cNvSpPr>
          <p:nvPr>
            <p:ph type="title"/>
          </p:nvPr>
        </p:nvSpPr>
        <p:spPr/>
        <p:txBody>
          <a:bodyPr>
            <a:normAutofit/>
          </a:bodyPr>
          <a:lstStyle/>
          <a:p>
            <a:r>
              <a:rPr lang="en-US" altLang="zh-CN" sz="4000" b="0" dirty="0">
                <a:effectLst/>
                <a:latin typeface="黑体" pitchFamily="49" charset="-122"/>
                <a:ea typeface="黑体" pitchFamily="49" charset="-122"/>
              </a:rPr>
              <a:t>1</a:t>
            </a:r>
            <a:r>
              <a:rPr lang="zh-CN" altLang="en-US" sz="4000" b="0" dirty="0">
                <a:effectLst/>
                <a:latin typeface="黑体" pitchFamily="49" charset="-122"/>
                <a:ea typeface="黑体" pitchFamily="49" charset="-122"/>
              </a:rPr>
              <a:t>）物理地址的形成</a:t>
            </a:r>
            <a:endParaRPr lang="zh-CN" altLang="en-US" sz="4000" b="0" dirty="0">
              <a:effectLst/>
            </a:endParaRPr>
          </a:p>
        </p:txBody>
      </p:sp>
    </p:spTree>
    <p:extLst>
      <p:ext uri="{BB962C8B-B14F-4D97-AF65-F5344CB8AC3E}">
        <p14:creationId xmlns:p14="http://schemas.microsoft.com/office/powerpoint/2010/main" val="34292464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404664"/>
            <a:ext cx="8568952" cy="1440160"/>
          </a:xfrm>
        </p:spPr>
        <p:txBody>
          <a:bodyPr/>
          <a:lstStyle/>
          <a:p>
            <a:r>
              <a:rPr lang="zh-CN" altLang="en-US" dirty="0">
                <a:latin typeface="宋体" pitchFamily="2" charset="-122"/>
              </a:rPr>
              <a:t>在存储器中，规定每</a:t>
            </a:r>
            <a:r>
              <a:rPr lang="en-US" altLang="zh-CN" dirty="0"/>
              <a:t>16</a:t>
            </a:r>
            <a:r>
              <a:rPr lang="zh-CN" altLang="en-US" dirty="0">
                <a:latin typeface="宋体" pitchFamily="2" charset="-122"/>
              </a:rPr>
              <a:t>个字节单元为一</a:t>
            </a:r>
            <a:r>
              <a:rPr lang="zh-CN" altLang="en-US" dirty="0">
                <a:solidFill>
                  <a:srgbClr val="FF0000"/>
                </a:solidFill>
                <a:latin typeface="宋体" pitchFamily="2" charset="-122"/>
              </a:rPr>
              <a:t>小段</a:t>
            </a:r>
            <a:r>
              <a:rPr lang="zh-CN" altLang="en-US" dirty="0">
                <a:latin typeface="宋体" pitchFamily="2" charset="-122"/>
              </a:rPr>
              <a:t>，每小段的第一个单元的物理地址称为小段的首地址，</a:t>
            </a:r>
            <a:r>
              <a:rPr lang="en-US" altLang="zh-CN" dirty="0"/>
              <a:t>8086</a:t>
            </a:r>
            <a:r>
              <a:rPr lang="zh-CN" altLang="en-US" dirty="0">
                <a:latin typeface="宋体" pitchFamily="2" charset="-122"/>
              </a:rPr>
              <a:t>的</a:t>
            </a:r>
            <a:r>
              <a:rPr lang="en-US" altLang="zh-CN" dirty="0"/>
              <a:t>1MB</a:t>
            </a:r>
            <a:r>
              <a:rPr lang="zh-CN" altLang="en-US" dirty="0">
                <a:latin typeface="宋体" pitchFamily="2" charset="-122"/>
              </a:rPr>
              <a:t>内存空间的</a:t>
            </a:r>
            <a:r>
              <a:rPr lang="en-US" altLang="zh-CN" dirty="0"/>
              <a:t>20</a:t>
            </a:r>
            <a:r>
              <a:rPr lang="zh-CN" altLang="en-US" dirty="0">
                <a:latin typeface="宋体" pitchFamily="2" charset="-122"/>
              </a:rPr>
              <a:t>位物理地址用十六进制表示如下</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024190336"/>
              </p:ext>
            </p:extLst>
          </p:nvPr>
        </p:nvGraphicFramePr>
        <p:xfrm>
          <a:off x="1259632" y="1844824"/>
          <a:ext cx="6934200" cy="3948113"/>
        </p:xfrm>
        <a:graphic>
          <a:graphicData uri="http://schemas.openxmlformats.org/presentationml/2006/ole">
            <mc:AlternateContent xmlns:mc="http://schemas.openxmlformats.org/markup-compatibility/2006">
              <mc:Choice xmlns:v="urn:schemas-microsoft-com:vml" Requires="v">
                <p:oleObj spid="_x0000_s14359" r:id="rId4" imgW="5020376" imgH="2857899" progId="PBrush">
                  <p:embed/>
                </p:oleObj>
              </mc:Choice>
              <mc:Fallback>
                <p:oleObj r:id="rId4" imgW="5020376" imgH="2857899"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1844824"/>
                        <a:ext cx="6934200"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398296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324000" y="1347700"/>
            <a:ext cx="8732838" cy="5099566"/>
            <a:chOff x="482600" y="876300"/>
            <a:chExt cx="8732838" cy="5403850"/>
          </a:xfrm>
        </p:grpSpPr>
        <p:grpSp>
          <p:nvGrpSpPr>
            <p:cNvPr id="4" name="Group 4"/>
            <p:cNvGrpSpPr>
              <a:grpSpLocks/>
            </p:cNvGrpSpPr>
            <p:nvPr/>
          </p:nvGrpSpPr>
          <p:grpSpPr bwMode="auto">
            <a:xfrm>
              <a:off x="482600" y="876300"/>
              <a:ext cx="5880100" cy="4686300"/>
              <a:chOff x="960" y="456"/>
              <a:chExt cx="3704" cy="2952"/>
            </a:xfrm>
          </p:grpSpPr>
          <p:sp>
            <p:nvSpPr>
              <p:cNvPr id="5" name="Text Box 5"/>
              <p:cNvSpPr txBox="1">
                <a:spLocks noChangeArrowheads="1"/>
              </p:cNvSpPr>
              <p:nvPr/>
            </p:nvSpPr>
            <p:spPr bwMode="auto">
              <a:xfrm>
                <a:off x="3617" y="1060"/>
                <a:ext cx="815"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44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800" dirty="0">
                    <a:solidFill>
                      <a:srgbClr val="00B050"/>
                    </a:solidFill>
                    <a:latin typeface="黑体" pitchFamily="49" charset="-122"/>
                    <a:ea typeface="黑体" pitchFamily="49" charset="-122"/>
                  </a:rPr>
                  <a:t>存储器</a:t>
                </a:r>
              </a:p>
            </p:txBody>
          </p:sp>
          <p:sp>
            <p:nvSpPr>
              <p:cNvPr id="6" name="Text Box 6"/>
              <p:cNvSpPr txBox="1">
                <a:spLocks noChangeArrowheads="1"/>
              </p:cNvSpPr>
              <p:nvPr/>
            </p:nvSpPr>
            <p:spPr bwMode="auto">
              <a:xfrm>
                <a:off x="1128" y="1662"/>
                <a:ext cx="816"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44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800" dirty="0">
                    <a:solidFill>
                      <a:srgbClr val="00B050"/>
                    </a:solidFill>
                    <a:latin typeface="黑体" pitchFamily="49" charset="-122"/>
                    <a:ea typeface="黑体" pitchFamily="49" charset="-122"/>
                  </a:rPr>
                  <a:t>12340</a:t>
                </a:r>
                <a:r>
                  <a:rPr lang="en-US" altLang="zh-CN" sz="2800" dirty="0">
                    <a:solidFill>
                      <a:srgbClr val="00B050"/>
                    </a:solidFill>
                    <a:latin typeface="黑体" pitchFamily="49" charset="-122"/>
                    <a:ea typeface="黑体" pitchFamily="49" charset="-122"/>
                  </a:rPr>
                  <a:t>H</a:t>
                </a:r>
              </a:p>
            </p:txBody>
          </p:sp>
          <p:sp>
            <p:nvSpPr>
              <p:cNvPr id="7" name="Text Box 7"/>
              <p:cNvSpPr txBox="1">
                <a:spLocks noChangeArrowheads="1"/>
              </p:cNvSpPr>
              <p:nvPr/>
            </p:nvSpPr>
            <p:spPr bwMode="auto">
              <a:xfrm>
                <a:off x="1172" y="2196"/>
                <a:ext cx="95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44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800" dirty="0">
                    <a:solidFill>
                      <a:srgbClr val="00B050"/>
                    </a:solidFill>
                    <a:latin typeface="黑体" pitchFamily="49" charset="-122"/>
                    <a:ea typeface="黑体" pitchFamily="49" charset="-122"/>
                  </a:rPr>
                  <a:t>179</a:t>
                </a:r>
                <a:r>
                  <a:rPr lang="en-US" altLang="zh-CN" sz="2800" dirty="0">
                    <a:solidFill>
                      <a:srgbClr val="00B050"/>
                    </a:solidFill>
                    <a:latin typeface="黑体" pitchFamily="49" charset="-122"/>
                    <a:ea typeface="黑体" pitchFamily="49" charset="-122"/>
                  </a:rPr>
                  <a:t>B8H</a:t>
                </a:r>
              </a:p>
            </p:txBody>
          </p:sp>
          <p:sp>
            <p:nvSpPr>
              <p:cNvPr id="8" name="Line 8"/>
              <p:cNvSpPr>
                <a:spLocks noChangeShapeType="1"/>
              </p:cNvSpPr>
              <p:nvPr/>
            </p:nvSpPr>
            <p:spPr bwMode="auto">
              <a:xfrm>
                <a:off x="2502" y="1015"/>
                <a:ext cx="0" cy="2393"/>
              </a:xfrm>
              <a:prstGeom prst="line">
                <a:avLst/>
              </a:prstGeom>
              <a:noFill/>
              <a:ln w="444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 name="Line 9"/>
              <p:cNvSpPr>
                <a:spLocks noChangeShapeType="1"/>
              </p:cNvSpPr>
              <p:nvPr/>
            </p:nvSpPr>
            <p:spPr bwMode="auto">
              <a:xfrm>
                <a:off x="3467" y="1015"/>
                <a:ext cx="0" cy="2393"/>
              </a:xfrm>
              <a:prstGeom prst="line">
                <a:avLst/>
              </a:prstGeom>
              <a:noFill/>
              <a:ln w="444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 name="Line 10"/>
              <p:cNvSpPr>
                <a:spLocks noChangeShapeType="1"/>
              </p:cNvSpPr>
              <p:nvPr/>
            </p:nvSpPr>
            <p:spPr bwMode="auto">
              <a:xfrm>
                <a:off x="2502" y="1015"/>
                <a:ext cx="965" cy="0"/>
              </a:xfrm>
              <a:prstGeom prst="line">
                <a:avLst/>
              </a:prstGeom>
              <a:noFill/>
              <a:ln w="444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 name="Line 11"/>
              <p:cNvSpPr>
                <a:spLocks noChangeShapeType="1"/>
              </p:cNvSpPr>
              <p:nvPr/>
            </p:nvSpPr>
            <p:spPr bwMode="auto">
              <a:xfrm>
                <a:off x="2502" y="1707"/>
                <a:ext cx="965" cy="0"/>
              </a:xfrm>
              <a:prstGeom prst="line">
                <a:avLst/>
              </a:prstGeom>
              <a:noFill/>
              <a:ln w="444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2" name="Line 12"/>
              <p:cNvSpPr>
                <a:spLocks noChangeShapeType="1"/>
              </p:cNvSpPr>
              <p:nvPr/>
            </p:nvSpPr>
            <p:spPr bwMode="auto">
              <a:xfrm>
                <a:off x="2502" y="1888"/>
                <a:ext cx="965" cy="0"/>
              </a:xfrm>
              <a:prstGeom prst="line">
                <a:avLst/>
              </a:prstGeom>
              <a:noFill/>
              <a:ln w="444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Line 13"/>
              <p:cNvSpPr>
                <a:spLocks noChangeShapeType="1"/>
              </p:cNvSpPr>
              <p:nvPr/>
            </p:nvSpPr>
            <p:spPr bwMode="auto">
              <a:xfrm>
                <a:off x="2502" y="2249"/>
                <a:ext cx="965" cy="0"/>
              </a:xfrm>
              <a:prstGeom prst="line">
                <a:avLst/>
              </a:prstGeom>
              <a:noFill/>
              <a:ln w="444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Line 14"/>
              <p:cNvSpPr>
                <a:spLocks noChangeShapeType="1"/>
              </p:cNvSpPr>
              <p:nvPr/>
            </p:nvSpPr>
            <p:spPr bwMode="auto">
              <a:xfrm>
                <a:off x="2502" y="2430"/>
                <a:ext cx="965" cy="0"/>
              </a:xfrm>
              <a:prstGeom prst="line">
                <a:avLst/>
              </a:prstGeom>
              <a:noFill/>
              <a:ln w="444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Line 15"/>
              <p:cNvSpPr>
                <a:spLocks noChangeShapeType="1"/>
              </p:cNvSpPr>
              <p:nvPr/>
            </p:nvSpPr>
            <p:spPr bwMode="auto">
              <a:xfrm>
                <a:off x="2502" y="2610"/>
                <a:ext cx="965" cy="0"/>
              </a:xfrm>
              <a:prstGeom prst="line">
                <a:avLst/>
              </a:prstGeom>
              <a:noFill/>
              <a:ln w="444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Line 16"/>
              <p:cNvSpPr>
                <a:spLocks noChangeShapeType="1"/>
              </p:cNvSpPr>
              <p:nvPr/>
            </p:nvSpPr>
            <p:spPr bwMode="auto">
              <a:xfrm>
                <a:off x="2502" y="1181"/>
                <a:ext cx="965" cy="0"/>
              </a:xfrm>
              <a:prstGeom prst="line">
                <a:avLst/>
              </a:prstGeom>
              <a:noFill/>
              <a:ln w="444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Line 17"/>
              <p:cNvSpPr>
                <a:spLocks noChangeShapeType="1"/>
              </p:cNvSpPr>
              <p:nvPr/>
            </p:nvSpPr>
            <p:spPr bwMode="auto">
              <a:xfrm>
                <a:off x="2502" y="3393"/>
                <a:ext cx="965" cy="0"/>
              </a:xfrm>
              <a:prstGeom prst="line">
                <a:avLst/>
              </a:prstGeom>
              <a:noFill/>
              <a:ln w="444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Text Box 18"/>
              <p:cNvSpPr txBox="1">
                <a:spLocks noChangeArrowheads="1"/>
              </p:cNvSpPr>
              <p:nvPr/>
            </p:nvSpPr>
            <p:spPr bwMode="auto">
              <a:xfrm>
                <a:off x="2995" y="1256"/>
                <a:ext cx="279"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44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0" tIns="0" rIns="0" bIns="0"/>
              <a:lstStyle/>
              <a:p>
                <a:pPr algn="just" eaLnBrk="0" hangingPunct="0"/>
                <a:r>
                  <a:rPr lang="zh-CN" altLang="en-US" sz="3200">
                    <a:latin typeface="Times New Roman"/>
                    <a:ea typeface="黑体" pitchFamily="49" charset="-122"/>
                  </a:rPr>
                  <a:t>……</a:t>
                </a:r>
                <a:endParaRPr lang="zh-CN" altLang="en-US" sz="3200">
                  <a:latin typeface="黑体" pitchFamily="49" charset="-122"/>
                  <a:ea typeface="黑体" pitchFamily="49" charset="-122"/>
                </a:endParaRPr>
              </a:p>
            </p:txBody>
          </p:sp>
          <p:sp>
            <p:nvSpPr>
              <p:cNvPr id="19" name="Text Box 19"/>
              <p:cNvSpPr txBox="1">
                <a:spLocks noChangeArrowheads="1"/>
              </p:cNvSpPr>
              <p:nvPr/>
            </p:nvSpPr>
            <p:spPr bwMode="auto">
              <a:xfrm>
                <a:off x="2995" y="2836"/>
                <a:ext cx="279"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44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0" tIns="0" rIns="0" bIns="0"/>
              <a:lstStyle/>
              <a:p>
                <a:pPr algn="just" eaLnBrk="0" hangingPunct="0"/>
                <a:r>
                  <a:rPr lang="zh-CN" altLang="en-US" sz="3200">
                    <a:latin typeface="Times New Roman"/>
                    <a:ea typeface="黑体" pitchFamily="49" charset="-122"/>
                  </a:rPr>
                  <a:t>……</a:t>
                </a:r>
                <a:endParaRPr lang="zh-CN" altLang="en-US" sz="3200">
                  <a:latin typeface="黑体" pitchFamily="49" charset="-122"/>
                  <a:ea typeface="黑体" pitchFamily="49" charset="-122"/>
                </a:endParaRPr>
              </a:p>
            </p:txBody>
          </p:sp>
          <p:sp>
            <p:nvSpPr>
              <p:cNvPr id="20" name="Text Box 20"/>
              <p:cNvSpPr txBox="1">
                <a:spLocks noChangeArrowheads="1"/>
              </p:cNvSpPr>
              <p:nvPr/>
            </p:nvSpPr>
            <p:spPr bwMode="auto">
              <a:xfrm>
                <a:off x="2336" y="576"/>
                <a:ext cx="1217"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44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800" dirty="0">
                    <a:solidFill>
                      <a:srgbClr val="00B050"/>
                    </a:solidFill>
                    <a:latin typeface="黑体" pitchFamily="49" charset="-122"/>
                    <a:ea typeface="黑体" pitchFamily="49" charset="-122"/>
                  </a:rPr>
                  <a:t>1234:5678</a:t>
                </a:r>
              </a:p>
            </p:txBody>
          </p:sp>
          <p:sp>
            <p:nvSpPr>
              <p:cNvPr id="21" name="AutoShape 21"/>
              <p:cNvSpPr>
                <a:spLocks/>
              </p:cNvSpPr>
              <p:nvPr/>
            </p:nvSpPr>
            <p:spPr bwMode="auto">
              <a:xfrm>
                <a:off x="3595" y="1707"/>
                <a:ext cx="151" cy="933"/>
              </a:xfrm>
              <a:prstGeom prst="rightBrace">
                <a:avLst>
                  <a:gd name="adj1" fmla="val 51490"/>
                  <a:gd name="adj2" fmla="val 50000"/>
                </a:avLst>
              </a:prstGeom>
              <a:noFill/>
              <a:ln w="444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Line 22"/>
              <p:cNvSpPr>
                <a:spLocks noChangeShapeType="1"/>
              </p:cNvSpPr>
              <p:nvPr/>
            </p:nvSpPr>
            <p:spPr bwMode="auto">
              <a:xfrm>
                <a:off x="2685" y="828"/>
                <a:ext cx="0" cy="144"/>
              </a:xfrm>
              <a:prstGeom prst="line">
                <a:avLst/>
              </a:prstGeom>
              <a:noFill/>
              <a:ln w="444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Line 23"/>
              <p:cNvSpPr>
                <a:spLocks noChangeShapeType="1"/>
              </p:cNvSpPr>
              <p:nvPr/>
            </p:nvSpPr>
            <p:spPr bwMode="auto">
              <a:xfrm>
                <a:off x="1644" y="964"/>
                <a:ext cx="1051" cy="0"/>
              </a:xfrm>
              <a:prstGeom prst="line">
                <a:avLst/>
              </a:prstGeom>
              <a:noFill/>
              <a:ln w="444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Line 24"/>
              <p:cNvSpPr>
                <a:spLocks noChangeShapeType="1"/>
              </p:cNvSpPr>
              <p:nvPr/>
            </p:nvSpPr>
            <p:spPr bwMode="auto">
              <a:xfrm>
                <a:off x="1641" y="955"/>
                <a:ext cx="0" cy="722"/>
              </a:xfrm>
              <a:prstGeom prst="line">
                <a:avLst/>
              </a:prstGeom>
              <a:noFill/>
              <a:ln w="444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Line 25"/>
              <p:cNvSpPr>
                <a:spLocks noChangeShapeType="1"/>
              </p:cNvSpPr>
              <p:nvPr/>
            </p:nvSpPr>
            <p:spPr bwMode="auto">
              <a:xfrm flipV="1">
                <a:off x="3243" y="456"/>
                <a:ext cx="0" cy="144"/>
              </a:xfrm>
              <a:prstGeom prst="line">
                <a:avLst/>
              </a:prstGeom>
              <a:noFill/>
              <a:ln w="444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Line 26"/>
              <p:cNvSpPr>
                <a:spLocks noChangeShapeType="1"/>
              </p:cNvSpPr>
              <p:nvPr/>
            </p:nvSpPr>
            <p:spPr bwMode="auto">
              <a:xfrm>
                <a:off x="988" y="471"/>
                <a:ext cx="2252" cy="0"/>
              </a:xfrm>
              <a:prstGeom prst="line">
                <a:avLst/>
              </a:prstGeom>
              <a:noFill/>
              <a:ln w="444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Line 27"/>
              <p:cNvSpPr>
                <a:spLocks noChangeShapeType="1"/>
              </p:cNvSpPr>
              <p:nvPr/>
            </p:nvSpPr>
            <p:spPr bwMode="auto">
              <a:xfrm>
                <a:off x="969" y="468"/>
                <a:ext cx="0" cy="1664"/>
              </a:xfrm>
              <a:prstGeom prst="line">
                <a:avLst/>
              </a:prstGeom>
              <a:noFill/>
              <a:ln w="444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28"/>
              <p:cNvSpPr>
                <a:spLocks/>
              </p:cNvSpPr>
              <p:nvPr/>
            </p:nvSpPr>
            <p:spPr bwMode="auto">
              <a:xfrm>
                <a:off x="2251" y="1920"/>
                <a:ext cx="77" cy="323"/>
              </a:xfrm>
              <a:prstGeom prst="leftBrace">
                <a:avLst>
                  <a:gd name="adj1" fmla="val 34957"/>
                  <a:gd name="adj2" fmla="val 50000"/>
                </a:avLst>
              </a:prstGeom>
              <a:noFill/>
              <a:ln w="444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Text Box 29"/>
              <p:cNvSpPr txBox="1">
                <a:spLocks noChangeArrowheads="1"/>
              </p:cNvSpPr>
              <p:nvPr/>
            </p:nvSpPr>
            <p:spPr bwMode="auto">
              <a:xfrm>
                <a:off x="1429" y="1948"/>
                <a:ext cx="77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44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800" dirty="0">
                    <a:solidFill>
                      <a:srgbClr val="00B050"/>
                    </a:solidFill>
                    <a:latin typeface="黑体" pitchFamily="49" charset="-122"/>
                    <a:ea typeface="黑体" pitchFamily="49" charset="-122"/>
                  </a:rPr>
                  <a:t>5678</a:t>
                </a:r>
                <a:r>
                  <a:rPr lang="en-US" altLang="zh-CN" sz="3200" dirty="0">
                    <a:solidFill>
                      <a:srgbClr val="00B050"/>
                    </a:solidFill>
                    <a:latin typeface="黑体" pitchFamily="49" charset="-122"/>
                    <a:ea typeface="黑体" pitchFamily="49" charset="-122"/>
                  </a:rPr>
                  <a:t>H</a:t>
                </a:r>
              </a:p>
            </p:txBody>
          </p:sp>
          <p:sp>
            <p:nvSpPr>
              <p:cNvPr id="30" name="Text Box 30"/>
              <p:cNvSpPr txBox="1">
                <a:spLocks noChangeArrowheads="1"/>
              </p:cNvSpPr>
              <p:nvPr/>
            </p:nvSpPr>
            <p:spPr bwMode="auto">
              <a:xfrm>
                <a:off x="2995" y="1918"/>
                <a:ext cx="279"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44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0" tIns="0" rIns="0" bIns="0"/>
              <a:lstStyle/>
              <a:p>
                <a:pPr algn="just" eaLnBrk="0" hangingPunct="0"/>
                <a:r>
                  <a:rPr lang="zh-CN" altLang="en-US" sz="3200" dirty="0">
                    <a:latin typeface="Times New Roman"/>
                    <a:ea typeface="黑体" pitchFamily="49" charset="-122"/>
                  </a:rPr>
                  <a:t>……</a:t>
                </a:r>
                <a:endParaRPr lang="zh-CN" altLang="en-US" sz="3200" dirty="0">
                  <a:latin typeface="黑体" pitchFamily="49" charset="-122"/>
                  <a:ea typeface="黑体" pitchFamily="49" charset="-122"/>
                </a:endParaRPr>
              </a:p>
            </p:txBody>
          </p:sp>
          <p:sp>
            <p:nvSpPr>
              <p:cNvPr id="31" name="Line 31"/>
              <p:cNvSpPr>
                <a:spLocks noChangeShapeType="1"/>
              </p:cNvSpPr>
              <p:nvPr/>
            </p:nvSpPr>
            <p:spPr bwMode="auto">
              <a:xfrm>
                <a:off x="960" y="2124"/>
                <a:ext cx="493" cy="0"/>
              </a:xfrm>
              <a:prstGeom prst="line">
                <a:avLst/>
              </a:prstGeom>
              <a:noFill/>
              <a:ln w="444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Text Box 32"/>
              <p:cNvSpPr txBox="1">
                <a:spLocks noChangeArrowheads="1"/>
              </p:cNvSpPr>
              <p:nvPr/>
            </p:nvSpPr>
            <p:spPr bwMode="auto">
              <a:xfrm>
                <a:off x="3831" y="2084"/>
                <a:ext cx="833"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44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800" dirty="0">
                    <a:solidFill>
                      <a:srgbClr val="00B050"/>
                    </a:solidFill>
                    <a:latin typeface="黑体" pitchFamily="49" charset="-122"/>
                    <a:ea typeface="黑体" pitchFamily="49" charset="-122"/>
                  </a:rPr>
                  <a:t>段</a:t>
                </a:r>
                <a:r>
                  <a:rPr lang="en-US" altLang="zh-CN" sz="2800" dirty="0">
                    <a:solidFill>
                      <a:srgbClr val="00B050"/>
                    </a:solidFill>
                    <a:latin typeface="黑体" pitchFamily="49" charset="-122"/>
                    <a:ea typeface="黑体" pitchFamily="49" charset="-122"/>
                  </a:rPr>
                  <a:t>n</a:t>
                </a:r>
              </a:p>
            </p:txBody>
          </p:sp>
          <p:sp>
            <p:nvSpPr>
              <p:cNvPr id="33" name="Line 33"/>
              <p:cNvSpPr>
                <a:spLocks noChangeShapeType="1"/>
              </p:cNvSpPr>
              <p:nvPr/>
            </p:nvSpPr>
            <p:spPr bwMode="auto">
              <a:xfrm>
                <a:off x="1968" y="1788"/>
                <a:ext cx="480" cy="0"/>
              </a:xfrm>
              <a:prstGeom prst="line">
                <a:avLst/>
              </a:prstGeom>
              <a:noFill/>
              <a:ln w="44450" cap="sq">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4" name="Line 34"/>
              <p:cNvSpPr>
                <a:spLocks noChangeShapeType="1"/>
              </p:cNvSpPr>
              <p:nvPr/>
            </p:nvSpPr>
            <p:spPr bwMode="auto">
              <a:xfrm>
                <a:off x="2040" y="2352"/>
                <a:ext cx="420" cy="0"/>
              </a:xfrm>
              <a:prstGeom prst="line">
                <a:avLst/>
              </a:prstGeom>
              <a:noFill/>
              <a:ln w="38100" cap="sq">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sp>
          <p:nvSpPr>
            <p:cNvPr id="35" name="Text Box 35"/>
            <p:cNvSpPr txBox="1">
              <a:spLocks noChangeArrowheads="1"/>
            </p:cNvSpPr>
            <p:nvPr/>
          </p:nvSpPr>
          <p:spPr bwMode="auto">
            <a:xfrm>
              <a:off x="4567238" y="4343400"/>
              <a:ext cx="4648200" cy="1936750"/>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flatTx/>
            </a:bodyPr>
            <a:lstStyle/>
            <a:p>
              <a:pPr algn="just">
                <a:spcBef>
                  <a:spcPct val="50000"/>
                </a:spcBef>
              </a:pPr>
              <a:r>
                <a:rPr kumimoji="1" lang="zh-CN" altLang="en-US" sz="2200" dirty="0"/>
                <a:t>       </a:t>
              </a:r>
              <a:r>
                <a:rPr kumimoji="1" lang="zh-CN" altLang="en-US" sz="2200" dirty="0">
                  <a:solidFill>
                    <a:srgbClr val="FF9933"/>
                  </a:solidFill>
                </a:rPr>
                <a:t>1  2  3  4  0     </a:t>
              </a:r>
              <a:r>
                <a:rPr kumimoji="1" lang="zh-CN" altLang="en-US" sz="2200" dirty="0">
                  <a:solidFill>
                    <a:srgbClr val="FF9933"/>
                  </a:solidFill>
                  <a:latin typeface="黑体" pitchFamily="49" charset="-122"/>
                  <a:ea typeface="黑体" pitchFamily="49" charset="-122"/>
                </a:rPr>
                <a:t>(16</a:t>
              </a:r>
              <a:r>
                <a:rPr kumimoji="1" lang="en-US" altLang="zh-CN" sz="2200" dirty="0">
                  <a:solidFill>
                    <a:srgbClr val="FF9933"/>
                  </a:solidFill>
                  <a:latin typeface="黑体" pitchFamily="49" charset="-122"/>
                  <a:ea typeface="黑体" pitchFamily="49" charset="-122"/>
                </a:rPr>
                <a:t>H×</a:t>
              </a:r>
              <a:r>
                <a:rPr kumimoji="1" lang="zh-CN" altLang="en-US" sz="2200" dirty="0">
                  <a:solidFill>
                    <a:srgbClr val="FF9933"/>
                  </a:solidFill>
                  <a:latin typeface="黑体" pitchFamily="49" charset="-122"/>
                  <a:ea typeface="黑体" pitchFamily="49" charset="-122"/>
                </a:rPr>
                <a:t>段基址)</a:t>
              </a:r>
            </a:p>
            <a:p>
              <a:pPr algn="just">
                <a:spcBef>
                  <a:spcPct val="50000"/>
                </a:spcBef>
              </a:pPr>
              <a:r>
                <a:rPr kumimoji="1" lang="zh-CN" altLang="en-US" sz="2200" dirty="0">
                  <a:solidFill>
                    <a:srgbClr val="FF9933"/>
                  </a:solidFill>
                </a:rPr>
                <a:t>  ＋     5  6  7  8     </a:t>
              </a:r>
              <a:r>
                <a:rPr kumimoji="1" lang="zh-CN" altLang="en-US" sz="2200" dirty="0">
                  <a:solidFill>
                    <a:srgbClr val="FF9933"/>
                  </a:solidFill>
                  <a:latin typeface="黑体" pitchFamily="49" charset="-122"/>
                  <a:ea typeface="黑体" pitchFamily="49" charset="-122"/>
                </a:rPr>
                <a:t>(偏移量)</a:t>
              </a:r>
            </a:p>
            <a:p>
              <a:pPr algn="just">
                <a:spcBef>
                  <a:spcPct val="50000"/>
                </a:spcBef>
              </a:pPr>
              <a:r>
                <a:rPr kumimoji="1" lang="zh-CN" altLang="en-US" sz="2200" dirty="0">
                  <a:solidFill>
                    <a:srgbClr val="FF9933"/>
                  </a:solidFill>
                </a:rPr>
                <a:t>       1  7  9  </a:t>
              </a:r>
              <a:r>
                <a:rPr kumimoji="1" lang="en-US" altLang="zh-CN" sz="2200" dirty="0">
                  <a:solidFill>
                    <a:srgbClr val="FF9933"/>
                  </a:solidFill>
                </a:rPr>
                <a:t>B  8     </a:t>
              </a:r>
              <a:r>
                <a:rPr kumimoji="1" lang="en-US" altLang="zh-CN" sz="2200" dirty="0">
                  <a:solidFill>
                    <a:srgbClr val="FF9933"/>
                  </a:solidFill>
                  <a:latin typeface="黑体" pitchFamily="49" charset="-122"/>
                  <a:ea typeface="黑体" pitchFamily="49" charset="-122"/>
                </a:rPr>
                <a:t>(</a:t>
              </a:r>
              <a:r>
                <a:rPr kumimoji="1" lang="zh-CN" altLang="en-US" sz="2200" dirty="0">
                  <a:solidFill>
                    <a:srgbClr val="FF9933"/>
                  </a:solidFill>
                  <a:latin typeface="黑体" pitchFamily="49" charset="-122"/>
                  <a:ea typeface="黑体" pitchFamily="49" charset="-122"/>
                </a:rPr>
                <a:t>物理地址)</a:t>
              </a:r>
            </a:p>
            <a:p>
              <a:pPr algn="just">
                <a:spcBef>
                  <a:spcPct val="50000"/>
                </a:spcBef>
              </a:pPr>
              <a:r>
                <a:rPr kumimoji="1" lang="zh-CN" altLang="en-US" sz="2200" dirty="0">
                  <a:solidFill>
                    <a:srgbClr val="FF9933"/>
                  </a:solidFill>
                </a:rPr>
                <a:t>          </a:t>
              </a:r>
            </a:p>
          </p:txBody>
        </p:sp>
        <p:sp>
          <p:nvSpPr>
            <p:cNvPr id="36" name="Text Box 36"/>
            <p:cNvSpPr txBox="1">
              <a:spLocks noChangeArrowheads="1"/>
            </p:cNvSpPr>
            <p:nvPr/>
          </p:nvSpPr>
          <p:spPr bwMode="auto">
            <a:xfrm>
              <a:off x="2819400" y="5791200"/>
              <a:ext cx="3276600" cy="369332"/>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flatTx/>
            </a:bodyPr>
            <a:lstStyle/>
            <a:p>
              <a:pPr algn="just">
                <a:spcBef>
                  <a:spcPct val="50000"/>
                </a:spcBef>
              </a:pPr>
              <a:r>
                <a:rPr kumimoji="1" lang="zh-CN" altLang="en-US" dirty="0"/>
                <a:t>图  物理地址的形成</a:t>
              </a:r>
            </a:p>
          </p:txBody>
        </p:sp>
      </p:grpSp>
      <p:sp>
        <p:nvSpPr>
          <p:cNvPr id="38" name="矩形 37"/>
          <p:cNvSpPr/>
          <p:nvPr/>
        </p:nvSpPr>
        <p:spPr>
          <a:xfrm>
            <a:off x="361120" y="188640"/>
            <a:ext cx="8459351" cy="954107"/>
          </a:xfrm>
          <a:prstGeom prst="rect">
            <a:avLst/>
          </a:prstGeom>
          <a:ln>
            <a:solidFill>
              <a:schemeClr val="tx1"/>
            </a:solidFill>
          </a:ln>
        </p:spPr>
        <p:txBody>
          <a:bodyPr wrap="square">
            <a:spAutoFit/>
          </a:bodyPr>
          <a:lstStyle/>
          <a:p>
            <a:r>
              <a:rPr lang="zh-CN" altLang="en-US" sz="2800" dirty="0">
                <a:latin typeface="黑体" pitchFamily="49" charset="-122"/>
                <a:ea typeface="黑体" pitchFamily="49" charset="-122"/>
              </a:rPr>
              <a:t>某内存单元的地址为1234:5678</a:t>
            </a:r>
            <a:r>
              <a:rPr lang="en-US" altLang="zh-CN" sz="2800" dirty="0">
                <a:latin typeface="黑体" pitchFamily="49" charset="-122"/>
                <a:ea typeface="黑体" pitchFamily="49" charset="-122"/>
              </a:rPr>
              <a:t>H</a:t>
            </a:r>
            <a:r>
              <a:rPr lang="zh-CN" altLang="en-US" sz="2800" dirty="0">
                <a:latin typeface="黑体" pitchFamily="49" charset="-122"/>
                <a:ea typeface="黑体" pitchFamily="49" charset="-122"/>
              </a:rPr>
              <a:t>，则其物理地址为12340</a:t>
            </a:r>
            <a:r>
              <a:rPr lang="en-US" altLang="zh-CN" sz="2800" dirty="0">
                <a:latin typeface="黑体" pitchFamily="49" charset="-122"/>
                <a:ea typeface="黑体" pitchFamily="49" charset="-122"/>
              </a:rPr>
              <a:t>H＋5678H＝179B8H。</a:t>
            </a:r>
            <a:endParaRPr lang="zh-CN" altLang="en-US" sz="2800" dirty="0"/>
          </a:p>
        </p:txBody>
      </p:sp>
    </p:spTree>
    <p:extLst>
      <p:ext uri="{BB962C8B-B14F-4D97-AF65-F5344CB8AC3E}">
        <p14:creationId xmlns:p14="http://schemas.microsoft.com/office/powerpoint/2010/main" val="9592392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764703"/>
            <a:ext cx="6048672" cy="2967701"/>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5" name="矩形 4"/>
          <p:cNvSpPr/>
          <p:nvPr/>
        </p:nvSpPr>
        <p:spPr>
          <a:xfrm>
            <a:off x="1087651" y="4129920"/>
            <a:ext cx="7128792" cy="978729"/>
          </a:xfrm>
          <a:prstGeom prst="rect">
            <a:avLst/>
          </a:prstGeom>
        </p:spPr>
        <p:txBody>
          <a:bodyPr wrap="square">
            <a:spAutoFit/>
          </a:bodyPr>
          <a:lstStyle/>
          <a:p>
            <a:pPr>
              <a:lnSpc>
                <a:spcPct val="90000"/>
              </a:lnSpc>
            </a:pPr>
            <a:r>
              <a:rPr lang="en-US" altLang="zh-CN" sz="3200" dirty="0"/>
              <a:t>—— CPU</a:t>
            </a:r>
            <a:r>
              <a:rPr lang="zh-CN" altLang="en-US" sz="3200" dirty="0"/>
              <a:t>可以用不同的段地址和偏移地址形成同一个物理地址。</a:t>
            </a:r>
          </a:p>
        </p:txBody>
      </p:sp>
    </p:spTree>
    <p:extLst>
      <p:ext uri="{BB962C8B-B14F-4D97-AF65-F5344CB8AC3E}">
        <p14:creationId xmlns:p14="http://schemas.microsoft.com/office/powerpoint/2010/main" val="198848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332657"/>
            <a:ext cx="8229600" cy="1656184"/>
          </a:xfrm>
        </p:spPr>
        <p:txBody>
          <a:bodyPr/>
          <a:lstStyle/>
          <a:p>
            <a:pPr algn="just">
              <a:buFontTx/>
              <a:buNone/>
            </a:pPr>
            <a:r>
              <a:rPr lang="zh-CN" altLang="en-US" sz="2400" b="1" dirty="0"/>
              <a:t>段的类型</a:t>
            </a:r>
          </a:p>
          <a:p>
            <a:pPr algn="just">
              <a:buFontTx/>
              <a:buNone/>
            </a:pPr>
            <a:r>
              <a:rPr lang="zh-CN" altLang="en-US" sz="2400" b="1" dirty="0"/>
              <a:t>     </a:t>
            </a:r>
            <a:r>
              <a:rPr lang="en-US" altLang="zh-CN" sz="2400" b="1" dirty="0"/>
              <a:t>8086</a:t>
            </a:r>
            <a:r>
              <a:rPr lang="zh-CN" altLang="en-US" sz="2400" b="1" dirty="0"/>
              <a:t>汇编语言中把逻辑段分为四种类型，分别是代码段、数据段、附加段和堆栈段。</a:t>
            </a:r>
            <a:r>
              <a:rPr lang="zh-CN" altLang="en-US" sz="2400" dirty="0"/>
              <a:t> </a:t>
            </a:r>
          </a:p>
          <a:p>
            <a:pPr algn="just">
              <a:buFontTx/>
              <a:buNone/>
            </a:pPr>
            <a:r>
              <a:rPr lang="zh-CN" altLang="en-US" sz="2400" b="1" dirty="0"/>
              <a:t>   各段的逻辑地址对应表：</a:t>
            </a:r>
            <a:r>
              <a:rPr lang="zh-CN" altLang="en-US" sz="2400" dirty="0"/>
              <a:t> </a:t>
            </a:r>
          </a:p>
        </p:txBody>
      </p:sp>
      <p:graphicFrame>
        <p:nvGraphicFramePr>
          <p:cNvPr id="4" name="Group 255"/>
          <p:cNvGraphicFramePr>
            <a:graphicFrameLocks/>
          </p:cNvGraphicFramePr>
          <p:nvPr>
            <p:extLst>
              <p:ext uri="{D42A27DB-BD31-4B8C-83A1-F6EECF244321}">
                <p14:modId xmlns:p14="http://schemas.microsoft.com/office/powerpoint/2010/main" val="776222414"/>
              </p:ext>
            </p:extLst>
          </p:nvPr>
        </p:nvGraphicFramePr>
        <p:xfrm>
          <a:off x="1619672" y="2132856"/>
          <a:ext cx="6248400" cy="3642996"/>
        </p:xfrm>
        <a:graphic>
          <a:graphicData uri="http://schemas.openxmlformats.org/drawingml/2006/table">
            <a:tbl>
              <a:tblPr/>
              <a:tblGrid>
                <a:gridCol w="1416050">
                  <a:extLst>
                    <a:ext uri="{9D8B030D-6E8A-4147-A177-3AD203B41FA5}">
                      <a16:colId xmlns:a16="http://schemas.microsoft.com/office/drawing/2014/main" val="20000"/>
                    </a:ext>
                  </a:extLst>
                </a:gridCol>
                <a:gridCol w="1833563">
                  <a:extLst>
                    <a:ext uri="{9D8B030D-6E8A-4147-A177-3AD203B41FA5}">
                      <a16:colId xmlns:a16="http://schemas.microsoft.com/office/drawing/2014/main" val="20001"/>
                    </a:ext>
                  </a:extLst>
                </a:gridCol>
                <a:gridCol w="2998787">
                  <a:extLst>
                    <a:ext uri="{9D8B030D-6E8A-4147-A177-3AD203B41FA5}">
                      <a16:colId xmlns:a16="http://schemas.microsoft.com/office/drawing/2014/main" val="20002"/>
                    </a:ext>
                  </a:extLst>
                </a:gridCol>
              </a:tblGrid>
              <a:tr h="685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段名</a:t>
                      </a:r>
                      <a:endParaRPr kumimoji="0" lang="zh-CN" altLang="en-US" sz="24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段寄存器</a:t>
                      </a:r>
                      <a:endParaRPr kumimoji="0" lang="zh-CN" altLang="en-US" sz="24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偏移地址</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extLst>
                  <a:ext uri="{0D108BD9-81ED-4DB2-BD59-A6C34878D82A}">
                    <a16:rowId xmlns:a16="http://schemas.microsoft.com/office/drawing/2014/main" val="10000"/>
                  </a:ext>
                </a:extLst>
              </a:tr>
              <a:tr h="655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代码段</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CS</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IP</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extLst>
                  <a:ext uri="{0D108BD9-81ED-4DB2-BD59-A6C34878D82A}">
                    <a16:rowId xmlns:a16="http://schemas.microsoft.com/office/drawing/2014/main" val="10001"/>
                  </a:ext>
                </a:extLst>
              </a:tr>
              <a:tr h="654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数据段</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DS</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BX</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SI</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DI</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等地址寄存器</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extLst>
                  <a:ext uri="{0D108BD9-81ED-4DB2-BD59-A6C34878D82A}">
                    <a16:rowId xmlns:a16="http://schemas.microsoft.com/office/drawing/2014/main" val="10002"/>
                  </a:ext>
                </a:extLst>
              </a:tr>
              <a:tr h="655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附加段</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ES</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BX</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SI</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DI</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等地址寄存器</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extLst>
                  <a:ext uri="{0D108BD9-81ED-4DB2-BD59-A6C34878D82A}">
                    <a16:rowId xmlns:a16="http://schemas.microsoft.com/office/drawing/2014/main" val="10003"/>
                  </a:ext>
                </a:extLst>
              </a:tr>
              <a:tr h="655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堆栈段</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SS</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SP</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或</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BP</a:t>
                      </a:r>
                      <a:endParaRPr kumimoji="0" lang="en-US" altLang="zh-CN" sz="24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5910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9" name="Rectangle 3"/>
          <p:cNvSpPr>
            <a:spLocks noGrp="1" noChangeArrowheads="1"/>
          </p:cNvSpPr>
          <p:nvPr>
            <p:ph idx="1"/>
          </p:nvPr>
        </p:nvSpPr>
        <p:spPr>
          <a:xfrm>
            <a:off x="323528" y="1340768"/>
            <a:ext cx="8229600" cy="3459840"/>
          </a:xfrm>
        </p:spPr>
        <p:txBody>
          <a:bodyPr>
            <a:normAutofit fontScale="92500" lnSpcReduction="10000"/>
          </a:bodyPr>
          <a:lstStyle/>
          <a:p>
            <a:pPr marL="109728" indent="0">
              <a:lnSpc>
                <a:spcPct val="150000"/>
              </a:lnSpc>
              <a:buNone/>
            </a:pPr>
            <a:r>
              <a:rPr lang="zh-CN" altLang="en-US" sz="3200" dirty="0">
                <a:solidFill>
                  <a:srgbClr val="0000FF"/>
                </a:solidFill>
                <a:latin typeface="黑体" pitchFamily="49" charset="-122"/>
                <a:ea typeface="黑体" pitchFamily="49" charset="-122"/>
              </a:rPr>
              <a:t>③运行并得到结果： </a:t>
            </a:r>
          </a:p>
          <a:p>
            <a:pPr marL="109728" indent="0">
              <a:lnSpc>
                <a:spcPct val="150000"/>
              </a:lnSpc>
              <a:buNone/>
            </a:pPr>
            <a:r>
              <a:rPr lang="en-US" altLang="zh-CN" sz="3200" dirty="0">
                <a:latin typeface="黑体" pitchFamily="49" charset="-122"/>
                <a:ea typeface="黑体" pitchFamily="49" charset="-122"/>
              </a:rPr>
              <a:t>  -t =0ba7:0000</a:t>
            </a:r>
          </a:p>
          <a:p>
            <a:pPr marL="109728" indent="0">
              <a:lnSpc>
                <a:spcPct val="150000"/>
              </a:lnSpc>
              <a:buNone/>
            </a:pPr>
            <a:r>
              <a:rPr lang="en-US" altLang="zh-CN" sz="3200" dirty="0">
                <a:latin typeface="黑体" pitchFamily="49" charset="-122"/>
                <a:ea typeface="黑体" pitchFamily="49" charset="-122"/>
              </a:rPr>
              <a:t>  -d 0BA6:0004  </a:t>
            </a:r>
            <a:r>
              <a:rPr lang="en-US" altLang="zh-CN" sz="3200" b="1" dirty="0">
                <a:solidFill>
                  <a:srgbClr val="FF0000"/>
                </a:solidFill>
                <a:latin typeface="黑体" pitchFamily="49" charset="-122"/>
                <a:ea typeface="黑体" pitchFamily="49" charset="-122"/>
              </a:rPr>
              <a:t>43 02   </a:t>
            </a:r>
          </a:p>
          <a:p>
            <a:pPr marL="109728" indent="0">
              <a:lnSpc>
                <a:spcPct val="150000"/>
              </a:lnSpc>
              <a:buNone/>
            </a:pPr>
            <a:r>
              <a:rPr lang="en-US" altLang="zh-CN" sz="3200" dirty="0">
                <a:latin typeface="黑体" pitchFamily="49" charset="-122"/>
                <a:ea typeface="黑体" pitchFamily="49" charset="-122"/>
              </a:rPr>
              <a:t>	4302</a:t>
            </a:r>
            <a:r>
              <a:rPr lang="zh-CN" altLang="en-US" sz="3200" dirty="0">
                <a:latin typeface="黑体" pitchFamily="49" charset="-122"/>
                <a:ea typeface="黑体" pitchFamily="49" charset="-122"/>
              </a:rPr>
              <a:t>是加法和579的十六进制表示形式，并以逆序存储为0243。</a:t>
            </a:r>
          </a:p>
          <a:p>
            <a:pPr marL="109728" indent="0">
              <a:lnSpc>
                <a:spcPct val="150000"/>
              </a:lnSpc>
              <a:buNone/>
            </a:pPr>
            <a:endParaRPr lang="zh-CN" altLang="en-US" sz="3200" dirty="0">
              <a:latin typeface="黑体" pitchFamily="49" charset="-122"/>
              <a:ea typeface="黑体" pitchFamily="49" charset="-122"/>
            </a:endParaRPr>
          </a:p>
          <a:p>
            <a:pPr marL="109728" indent="0">
              <a:lnSpc>
                <a:spcPct val="150000"/>
              </a:lnSpc>
              <a:buNone/>
            </a:pPr>
            <a:endParaRPr lang="zh-CN" altLang="en-US" dirty="0"/>
          </a:p>
        </p:txBody>
      </p:sp>
    </p:spTree>
    <p:extLst>
      <p:ext uri="{BB962C8B-B14F-4D97-AF65-F5344CB8AC3E}">
        <p14:creationId xmlns:p14="http://schemas.microsoft.com/office/powerpoint/2010/main" val="369810818"/>
      </p:ext>
    </p:extLst>
  </p:cSld>
  <p:clrMapOvr>
    <a:masterClrMapping/>
  </p:clrMapOvr>
  <p:transition>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41853" y="227991"/>
            <a:ext cx="8915400" cy="1143000"/>
          </a:xfrm>
          <a:solidFill>
            <a:srgbClr val="FFFFFF"/>
          </a:solidFill>
          <a:ln w="57150" cmpd="thinThick">
            <a:noFill/>
            <a:miter lim="800000"/>
            <a:headEnd/>
            <a:tailEnd/>
          </a:ln>
          <a:effectLst>
            <a:outerShdw dist="35921" dir="2700000" algn="ctr" rotWithShape="0">
              <a:schemeClr val="bg2"/>
            </a:outerShdw>
          </a:effectLst>
        </p:spPr>
        <p:txBody>
          <a:bodyPr/>
          <a:lstStyle/>
          <a:p>
            <a:r>
              <a:rPr lang="zh-CN" altLang="en-US" sz="2400" b="1" dirty="0">
                <a:solidFill>
                  <a:schemeClr val="tx1"/>
                </a:solidFill>
              </a:rPr>
              <a:t>例：段寄存器与其偏移地址如下，写出相应的物理地址及含义。</a:t>
            </a:r>
          </a:p>
        </p:txBody>
      </p:sp>
      <p:sp>
        <p:nvSpPr>
          <p:cNvPr id="5" name="Rectangle 3"/>
          <p:cNvSpPr txBox="1">
            <a:spLocks noChangeArrowheads="1"/>
          </p:cNvSpPr>
          <p:nvPr/>
        </p:nvSpPr>
        <p:spPr>
          <a:xfrm>
            <a:off x="1295400" y="1371600"/>
            <a:ext cx="7386638" cy="1220788"/>
          </a:xfrm>
          <a:prstGeom prst="rect">
            <a:avLst/>
          </a:prstGeom>
          <a:solidFill>
            <a:srgbClr val="ADFFC8"/>
          </a:solidFill>
          <a:effectLst>
            <a:outerShdw dist="107763" dir="13500000" sx="75000" sy="75000" algn="tl" rotWithShape="0">
              <a:srgbClr val="008000"/>
            </a:outerShdw>
          </a:effectLst>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nSpc>
                <a:spcPct val="90000"/>
              </a:lnSpc>
            </a:pPr>
            <a:r>
              <a:rPr lang="en-US" altLang="zh-CN" sz="2400" b="1" dirty="0"/>
              <a:t>CS=1896H</a:t>
            </a:r>
            <a:r>
              <a:rPr lang="zh-CN" altLang="en-US" sz="2400" b="1" dirty="0"/>
              <a:t>，</a:t>
            </a:r>
            <a:r>
              <a:rPr lang="en-US" altLang="zh-CN" sz="2400" b="1" dirty="0"/>
              <a:t>IP=1655H</a:t>
            </a:r>
          </a:p>
          <a:p>
            <a:pPr>
              <a:lnSpc>
                <a:spcPct val="90000"/>
              </a:lnSpc>
              <a:buFontTx/>
              <a:buNone/>
            </a:pPr>
            <a:r>
              <a:rPr lang="zh-CN" altLang="zh-CN" sz="2400" b="1" dirty="0"/>
              <a:t>当前要执行的</a:t>
            </a:r>
            <a:r>
              <a:rPr lang="zh-CN" altLang="zh-CN" sz="2400" b="1" dirty="0">
                <a:solidFill>
                  <a:srgbClr val="FF0000"/>
                </a:solidFill>
              </a:rPr>
              <a:t>指令的</a:t>
            </a:r>
            <a:r>
              <a:rPr lang="zh-CN" altLang="zh-CN" sz="2400" b="1" dirty="0"/>
              <a:t>物理地址</a:t>
            </a:r>
            <a:r>
              <a:rPr lang="en-US" altLang="zh-CN" sz="2400" b="1" dirty="0"/>
              <a:t>=18960H+1655H=19FB5H        </a:t>
            </a:r>
          </a:p>
        </p:txBody>
      </p:sp>
      <p:sp>
        <p:nvSpPr>
          <p:cNvPr id="6" name="Text Box 9"/>
          <p:cNvSpPr txBox="1">
            <a:spLocks noChangeArrowheads="1"/>
          </p:cNvSpPr>
          <p:nvPr/>
        </p:nvSpPr>
        <p:spPr bwMode="auto">
          <a:xfrm>
            <a:off x="914400" y="2667000"/>
            <a:ext cx="7391400" cy="1172629"/>
          </a:xfrm>
          <a:prstGeom prst="rect">
            <a:avLst/>
          </a:prstGeom>
          <a:solidFill>
            <a:srgbClr val="FFFFCC"/>
          </a:solidFill>
          <a:ln>
            <a:noFill/>
          </a:ln>
          <a:effectLst>
            <a:outerShdw dist="107763" dir="13500000" sx="75000" sy="75000" algn="tl" rotWithShape="0">
              <a:schemeClr val="hlink"/>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90000"/>
              </a:lnSpc>
              <a:spcBef>
                <a:spcPct val="20000"/>
              </a:spcBef>
              <a:buFontTx/>
              <a:buBlip>
                <a:blip r:embed="rId2"/>
              </a:buBlip>
            </a:pPr>
            <a:r>
              <a:rPr lang="en-US" altLang="zh-CN" sz="2400" dirty="0"/>
              <a:t> DS=2896H</a:t>
            </a:r>
            <a:r>
              <a:rPr lang="zh-CN" altLang="en-US" sz="2400" dirty="0"/>
              <a:t>，</a:t>
            </a:r>
            <a:r>
              <a:rPr lang="en-US" altLang="zh-CN" sz="2400" dirty="0"/>
              <a:t>EA=1655H</a:t>
            </a:r>
          </a:p>
          <a:p>
            <a:pPr>
              <a:lnSpc>
                <a:spcPct val="90000"/>
              </a:lnSpc>
              <a:spcBef>
                <a:spcPct val="20000"/>
              </a:spcBef>
            </a:pPr>
            <a:r>
              <a:rPr lang="zh-CN" altLang="en-US" sz="2400" dirty="0"/>
              <a:t>当前要访问的</a:t>
            </a:r>
            <a:r>
              <a:rPr lang="zh-CN" altLang="en-US" sz="2400" dirty="0">
                <a:solidFill>
                  <a:srgbClr val="FF0000"/>
                </a:solidFill>
              </a:rPr>
              <a:t>数据的</a:t>
            </a:r>
            <a:r>
              <a:rPr lang="zh-CN" altLang="en-US" sz="2400" dirty="0"/>
              <a:t>物理地址</a:t>
            </a:r>
            <a:r>
              <a:rPr lang="en-US" altLang="zh-CN" sz="2400" dirty="0"/>
              <a:t>=28960H+1655H=29FB5H</a:t>
            </a:r>
            <a:endParaRPr lang="en-US" altLang="zh-CN" sz="1600" dirty="0"/>
          </a:p>
        </p:txBody>
      </p:sp>
      <p:sp>
        <p:nvSpPr>
          <p:cNvPr id="7" name="Text Box 8"/>
          <p:cNvSpPr txBox="1">
            <a:spLocks noChangeArrowheads="1"/>
          </p:cNvSpPr>
          <p:nvPr/>
        </p:nvSpPr>
        <p:spPr bwMode="auto">
          <a:xfrm>
            <a:off x="533400" y="4038600"/>
            <a:ext cx="7315200" cy="1172629"/>
          </a:xfrm>
          <a:prstGeom prst="rect">
            <a:avLst/>
          </a:prstGeom>
          <a:solidFill>
            <a:srgbClr val="C1E2F9"/>
          </a:solidFill>
          <a:ln>
            <a:noFill/>
          </a:ln>
          <a:effectLst>
            <a:outerShdw dist="107763" dir="13500000" sx="75000" sy="75000" algn="tl" rotWithShape="0">
              <a:schemeClr val="tx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90000"/>
              </a:lnSpc>
              <a:spcBef>
                <a:spcPct val="20000"/>
              </a:spcBef>
              <a:buFontTx/>
              <a:buBlip>
                <a:blip r:embed="rId2"/>
              </a:buBlip>
            </a:pPr>
            <a:r>
              <a:rPr lang="en-US" altLang="zh-CN" sz="2400" dirty="0"/>
              <a:t> ES=1896H</a:t>
            </a:r>
            <a:r>
              <a:rPr lang="zh-CN" altLang="en-US" sz="2400" dirty="0"/>
              <a:t>，</a:t>
            </a:r>
            <a:r>
              <a:rPr lang="en-US" altLang="zh-CN" sz="2400" dirty="0"/>
              <a:t>EA=2655H</a:t>
            </a:r>
          </a:p>
          <a:p>
            <a:pPr>
              <a:lnSpc>
                <a:spcPct val="90000"/>
              </a:lnSpc>
              <a:spcBef>
                <a:spcPct val="20000"/>
              </a:spcBef>
            </a:pPr>
            <a:r>
              <a:rPr lang="zh-CN" altLang="en-US" sz="2400" dirty="0"/>
              <a:t>当前要访问的</a:t>
            </a:r>
            <a:r>
              <a:rPr lang="zh-CN" altLang="en-US" sz="2400" dirty="0">
                <a:solidFill>
                  <a:srgbClr val="FF0000"/>
                </a:solidFill>
              </a:rPr>
              <a:t>数据的</a:t>
            </a:r>
            <a:r>
              <a:rPr lang="zh-CN" altLang="en-US" sz="2400" dirty="0"/>
              <a:t>物理地址</a:t>
            </a:r>
            <a:r>
              <a:rPr lang="en-US" altLang="zh-CN" sz="2400" dirty="0"/>
              <a:t>=18960H+2655H=1AFB5H</a:t>
            </a:r>
            <a:endParaRPr lang="en-US" altLang="zh-CN" sz="1600" dirty="0"/>
          </a:p>
        </p:txBody>
      </p:sp>
      <p:sp>
        <p:nvSpPr>
          <p:cNvPr id="8" name="Text Box 7"/>
          <p:cNvSpPr txBox="1">
            <a:spLocks noChangeArrowheads="1"/>
          </p:cNvSpPr>
          <p:nvPr/>
        </p:nvSpPr>
        <p:spPr bwMode="auto">
          <a:xfrm>
            <a:off x="228600" y="5410200"/>
            <a:ext cx="7162800" cy="1071062"/>
          </a:xfrm>
          <a:prstGeom prst="rect">
            <a:avLst/>
          </a:prstGeom>
          <a:solidFill>
            <a:srgbClr val="FFCCFF"/>
          </a:solidFill>
          <a:ln>
            <a:noFill/>
          </a:ln>
          <a:effectLst>
            <a:outerShdw dist="107763" dir="13500000" sx="75000" sy="75000" algn="tl" rotWithShape="0">
              <a:srgbClr val="9F423B"/>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80000"/>
              </a:lnSpc>
              <a:spcBef>
                <a:spcPct val="20000"/>
              </a:spcBef>
              <a:buFontTx/>
              <a:buBlip>
                <a:blip r:embed="rId2"/>
              </a:buBlip>
            </a:pPr>
            <a:r>
              <a:rPr lang="en-US" altLang="zh-CN" sz="2400" dirty="0"/>
              <a:t> SS=1896H</a:t>
            </a:r>
            <a:r>
              <a:rPr lang="zh-CN" altLang="en-US" sz="2400" dirty="0"/>
              <a:t>，</a:t>
            </a:r>
            <a:r>
              <a:rPr lang="en-US" altLang="zh-CN" sz="2400" dirty="0"/>
              <a:t>SP=3655H</a:t>
            </a:r>
          </a:p>
          <a:p>
            <a:pPr>
              <a:lnSpc>
                <a:spcPct val="80000"/>
              </a:lnSpc>
              <a:spcBef>
                <a:spcPct val="20000"/>
              </a:spcBef>
            </a:pPr>
            <a:r>
              <a:rPr lang="zh-CN" altLang="en-US" sz="2400" dirty="0"/>
              <a:t>当前要访问的</a:t>
            </a:r>
            <a:r>
              <a:rPr lang="zh-CN" altLang="en-US" sz="2400" dirty="0">
                <a:solidFill>
                  <a:srgbClr val="FF0000"/>
                </a:solidFill>
              </a:rPr>
              <a:t>堆栈的</a:t>
            </a:r>
            <a:r>
              <a:rPr lang="zh-CN" altLang="en-US" sz="2400" dirty="0"/>
              <a:t>物理地址</a:t>
            </a:r>
            <a:r>
              <a:rPr lang="en-US" altLang="zh-CN" sz="2400" dirty="0"/>
              <a:t>=18960H+3655H=1BFB5H</a:t>
            </a:r>
            <a:endParaRPr lang="en-US" altLang="zh-CN" sz="1600" dirty="0"/>
          </a:p>
        </p:txBody>
      </p:sp>
    </p:spTree>
    <p:extLst>
      <p:ext uri="{BB962C8B-B14F-4D97-AF65-F5344CB8AC3E}">
        <p14:creationId xmlns:p14="http://schemas.microsoft.com/office/powerpoint/2010/main" val="279274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6"/>
                                        </p:tgtEl>
                                        <p:attrNameLst>
                                          <p:attrName>style.visibility</p:attrName>
                                        </p:attrNameLst>
                                      </p:cBhvr>
                                      <p:to>
                                        <p:strVal val="visible"/>
                                      </p:to>
                                    </p:set>
                                    <p:anim to="" calcmode="lin" valueType="num">
                                      <p:cBhvr>
                                        <p:cTn id="12" dur="1" fill="hold"/>
                                        <p:tgtEl>
                                          <p:spTgt spid="6"/>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7"/>
                                        </p:tgtEl>
                                        <p:attrNameLst>
                                          <p:attrName>style.visibility</p:attrName>
                                        </p:attrNameLst>
                                      </p:cBhvr>
                                      <p:to>
                                        <p:strVal val="visible"/>
                                      </p:to>
                                    </p:set>
                                    <p:anim to="" calcmode="lin" valueType="num">
                                      <p:cBhvr>
                                        <p:cTn id="17" dur="1" fill="hold"/>
                                        <p:tgtEl>
                                          <p:spTgt spid="7"/>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8"/>
                                        </p:tgtEl>
                                        <p:attrNameLst>
                                          <p:attrName>style.visibility</p:attrName>
                                        </p:attrNameLst>
                                      </p:cBhvr>
                                      <p:to>
                                        <p:strVal val="visible"/>
                                      </p:to>
                                    </p:set>
                                    <p:anim to="" calcmode="lin" valueType="num">
                                      <p:cBhvr>
                                        <p:cTn id="22" dur="1" fill="hold"/>
                                        <p:tgtEl>
                                          <p:spTgt spid="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8"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916832"/>
            <a:ext cx="8229600" cy="3603856"/>
          </a:xfrm>
        </p:spPr>
        <p:txBody>
          <a:bodyPr>
            <a:normAutofit/>
          </a:bodyPr>
          <a:lstStyle/>
          <a:p>
            <a:r>
              <a:rPr lang="zh-CN" altLang="en-US" sz="3600" dirty="0"/>
              <a:t>思考</a:t>
            </a:r>
            <a:endParaRPr lang="en-US" altLang="zh-CN" sz="3600" dirty="0"/>
          </a:p>
          <a:p>
            <a:pPr marL="109728" indent="0">
              <a:buNone/>
            </a:pPr>
            <a:r>
              <a:rPr lang="zh-CN" altLang="en-US" sz="3600" dirty="0"/>
              <a:t>如果给定一个段地址，仅通过变化偏移地址来进行寻址，最多可以定位多少内存单元？</a:t>
            </a:r>
          </a:p>
          <a:p>
            <a:endParaRPr lang="zh-CN" altLang="en-US" sz="3600" dirty="0"/>
          </a:p>
        </p:txBody>
      </p:sp>
    </p:spTree>
    <p:extLst>
      <p:ext uri="{BB962C8B-B14F-4D97-AF65-F5344CB8AC3E}">
        <p14:creationId xmlns:p14="http://schemas.microsoft.com/office/powerpoint/2010/main" val="205557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3243815"/>
          </a:xfrm>
        </p:spPr>
        <p:txBody>
          <a:bodyPr>
            <a:normAutofit/>
          </a:bodyPr>
          <a:lstStyle/>
          <a:p>
            <a:pPr>
              <a:lnSpc>
                <a:spcPct val="150000"/>
              </a:lnSpc>
            </a:pPr>
            <a:r>
              <a:rPr lang="en-US" altLang="zh-CN" sz="3200" dirty="0">
                <a:latin typeface="+mn-ea"/>
              </a:rPr>
              <a:t>CS</a:t>
            </a:r>
            <a:r>
              <a:rPr lang="zh-CN" altLang="en-US" sz="3200" dirty="0">
                <a:latin typeface="+mn-ea"/>
              </a:rPr>
              <a:t>和</a:t>
            </a:r>
            <a:r>
              <a:rPr lang="en-US" altLang="zh-CN" sz="3200" dirty="0">
                <a:latin typeface="+mn-ea"/>
              </a:rPr>
              <a:t>IP</a:t>
            </a:r>
            <a:r>
              <a:rPr lang="zh-CN" altLang="en-US" sz="3200" dirty="0">
                <a:latin typeface="+mn-ea"/>
              </a:rPr>
              <a:t>是</a:t>
            </a:r>
            <a:r>
              <a:rPr lang="en-US" altLang="zh-CN" sz="3200" dirty="0">
                <a:latin typeface="+mn-ea"/>
              </a:rPr>
              <a:t>8086CPU</a:t>
            </a:r>
            <a:r>
              <a:rPr lang="zh-CN" altLang="en-US" sz="3200" dirty="0">
                <a:latin typeface="+mn-ea"/>
              </a:rPr>
              <a:t>中最关键的寄存器，它们指示了</a:t>
            </a:r>
            <a:r>
              <a:rPr lang="en-US" altLang="zh-CN" sz="3200" dirty="0">
                <a:latin typeface="+mn-ea"/>
              </a:rPr>
              <a:t>CPU</a:t>
            </a:r>
            <a:r>
              <a:rPr lang="zh-CN" altLang="en-US" sz="3200" dirty="0">
                <a:latin typeface="+mn-ea"/>
              </a:rPr>
              <a:t>当前要读取指令的地址。</a:t>
            </a:r>
          </a:p>
          <a:p>
            <a:pPr>
              <a:lnSpc>
                <a:spcPct val="150000"/>
              </a:lnSpc>
            </a:pPr>
            <a:r>
              <a:rPr lang="zh-CN" altLang="en-US" sz="3200" dirty="0">
                <a:latin typeface="+mn-ea"/>
              </a:rPr>
              <a:t>    </a:t>
            </a:r>
            <a:r>
              <a:rPr lang="en-US" altLang="zh-CN" sz="3200" dirty="0">
                <a:solidFill>
                  <a:srgbClr val="FF0000"/>
                </a:solidFill>
                <a:latin typeface="+mn-ea"/>
              </a:rPr>
              <a:t>CS</a:t>
            </a:r>
            <a:r>
              <a:rPr lang="zh-CN" altLang="en-US" sz="3200" dirty="0">
                <a:latin typeface="+mn-ea"/>
              </a:rPr>
              <a:t>为</a:t>
            </a:r>
            <a:r>
              <a:rPr lang="zh-CN" altLang="en-US" sz="3200" dirty="0">
                <a:solidFill>
                  <a:srgbClr val="0000FF"/>
                </a:solidFill>
                <a:latin typeface="+mn-ea"/>
              </a:rPr>
              <a:t>代码段寄存器</a:t>
            </a:r>
            <a:r>
              <a:rPr lang="zh-CN" altLang="en-US" sz="3200" dirty="0">
                <a:latin typeface="+mn-ea"/>
              </a:rPr>
              <a:t>；</a:t>
            </a:r>
          </a:p>
          <a:p>
            <a:pPr>
              <a:lnSpc>
                <a:spcPct val="150000"/>
              </a:lnSpc>
            </a:pPr>
            <a:r>
              <a:rPr lang="zh-CN" altLang="en-US" sz="3200" dirty="0">
                <a:latin typeface="+mn-ea"/>
              </a:rPr>
              <a:t>    </a:t>
            </a:r>
            <a:r>
              <a:rPr lang="en-US" altLang="zh-CN" sz="3200" dirty="0">
                <a:solidFill>
                  <a:srgbClr val="FF0000"/>
                </a:solidFill>
                <a:latin typeface="+mn-ea"/>
              </a:rPr>
              <a:t>IP</a:t>
            </a:r>
            <a:r>
              <a:rPr lang="zh-CN" altLang="en-US" sz="3200" dirty="0">
                <a:latin typeface="+mn-ea"/>
              </a:rPr>
              <a:t>为</a:t>
            </a:r>
            <a:r>
              <a:rPr lang="zh-CN" altLang="en-US" sz="3200" dirty="0">
                <a:solidFill>
                  <a:srgbClr val="0000FF"/>
                </a:solidFill>
                <a:latin typeface="+mn-ea"/>
              </a:rPr>
              <a:t>指令指针寄存器</a:t>
            </a:r>
            <a:r>
              <a:rPr lang="zh-CN" altLang="en-US" sz="3200" dirty="0">
                <a:latin typeface="+mn-ea"/>
              </a:rPr>
              <a:t>。</a:t>
            </a:r>
          </a:p>
          <a:p>
            <a:pPr marL="109728" indent="0">
              <a:lnSpc>
                <a:spcPct val="150000"/>
              </a:lnSpc>
              <a:buNone/>
            </a:pPr>
            <a:endParaRPr lang="zh-CN" altLang="en-US" sz="3200" dirty="0">
              <a:latin typeface="+mn-ea"/>
            </a:endParaRPr>
          </a:p>
        </p:txBody>
      </p:sp>
      <p:sp>
        <p:nvSpPr>
          <p:cNvPr id="3" name="标题 2"/>
          <p:cNvSpPr>
            <a:spLocks noGrp="1"/>
          </p:cNvSpPr>
          <p:nvPr>
            <p:ph type="title"/>
          </p:nvPr>
        </p:nvSpPr>
        <p:spPr/>
        <p:txBody>
          <a:bodyPr/>
          <a:lstStyle/>
          <a:p>
            <a:r>
              <a:rPr lang="en-US" altLang="zh-CN" b="0" dirty="0">
                <a:effectLst/>
              </a:rPr>
              <a:t>2</a:t>
            </a:r>
            <a:r>
              <a:rPr lang="zh-CN" altLang="en-US" b="0" dirty="0">
                <a:effectLst/>
              </a:rPr>
              <a:t>）</a:t>
            </a:r>
            <a:r>
              <a:rPr lang="en-US" altLang="zh-CN" b="0" dirty="0">
                <a:effectLst/>
              </a:rPr>
              <a:t> </a:t>
            </a:r>
            <a:r>
              <a:rPr lang="zh-CN" altLang="en-US" b="0" dirty="0">
                <a:effectLst/>
              </a:rPr>
              <a:t>特殊的寄存器：</a:t>
            </a:r>
            <a:r>
              <a:rPr lang="en-US" altLang="zh-CN" b="0" dirty="0">
                <a:effectLst/>
              </a:rPr>
              <a:t>CS</a:t>
            </a:r>
            <a:r>
              <a:rPr lang="zh-CN" altLang="en-US" b="0" dirty="0">
                <a:effectLst/>
              </a:rPr>
              <a:t>和</a:t>
            </a:r>
            <a:r>
              <a:rPr lang="en-US" altLang="zh-CN" b="0" dirty="0">
                <a:effectLst/>
              </a:rPr>
              <a:t>IP</a:t>
            </a:r>
            <a:endParaRPr lang="zh-CN" altLang="en-US" b="0" dirty="0">
              <a:effectLs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941168"/>
            <a:ext cx="7900987"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52220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4624" y="197768"/>
            <a:ext cx="8229600" cy="1143000"/>
          </a:xfrm>
        </p:spPr>
        <p:txBody>
          <a:bodyPr>
            <a:normAutofit/>
          </a:bodyPr>
          <a:lstStyle/>
          <a:p>
            <a:r>
              <a:rPr lang="en-US" altLang="zh-CN" sz="3600" b="0" dirty="0">
                <a:effectLst/>
              </a:rPr>
              <a:t>2</a:t>
            </a:r>
            <a:r>
              <a:rPr lang="zh-CN" altLang="en-US" sz="3600" b="0" dirty="0">
                <a:effectLst/>
              </a:rPr>
              <a:t>）</a:t>
            </a:r>
            <a:r>
              <a:rPr lang="en-US" altLang="zh-CN" sz="3600" b="0" dirty="0">
                <a:effectLst/>
              </a:rPr>
              <a:t>CS</a:t>
            </a:r>
            <a:r>
              <a:rPr lang="zh-CN" altLang="en-US" sz="3600" b="0" dirty="0">
                <a:effectLst/>
              </a:rPr>
              <a:t>和</a:t>
            </a:r>
            <a:r>
              <a:rPr lang="en-US" altLang="zh-CN" sz="3600" b="0" dirty="0">
                <a:effectLst/>
              </a:rPr>
              <a:t>IP</a:t>
            </a:r>
            <a:endParaRPr lang="zh-CN" altLang="en-US" sz="3600" b="0" dirty="0">
              <a:effectLst/>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1722" y="1934105"/>
            <a:ext cx="865227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39552" y="1337645"/>
            <a:ext cx="6248827" cy="584775"/>
          </a:xfrm>
          <a:prstGeom prst="rect">
            <a:avLst/>
          </a:prstGeom>
        </p:spPr>
        <p:txBody>
          <a:bodyPr wrap="none">
            <a:spAutoFit/>
          </a:bodyPr>
          <a:lstStyle/>
          <a:p>
            <a:r>
              <a:rPr lang="en-US" altLang="zh-CN" sz="3200" dirty="0"/>
              <a:t>8086PC</a:t>
            </a:r>
            <a:r>
              <a:rPr lang="zh-CN" altLang="en-US" sz="3200" dirty="0"/>
              <a:t>读取和执行指令相关部件</a:t>
            </a:r>
          </a:p>
        </p:txBody>
      </p:sp>
    </p:spTree>
    <p:extLst>
      <p:ext uri="{BB962C8B-B14F-4D97-AF65-F5344CB8AC3E}">
        <p14:creationId xmlns:p14="http://schemas.microsoft.com/office/powerpoint/2010/main" val="20890784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899057" y="978986"/>
            <a:ext cx="8229600" cy="1143000"/>
          </a:xfrm>
        </p:spPr>
        <p:txBody>
          <a:bodyPr>
            <a:normAutofit/>
          </a:bodyPr>
          <a:lstStyle/>
          <a:p>
            <a:pPr eaLnBrk="1" hangingPunct="1"/>
            <a:r>
              <a:rPr lang="en-US" altLang="zh-CN" sz="3200" b="0" u="sng" dirty="0">
                <a:effectLst/>
              </a:rPr>
              <a:t>8086PC</a:t>
            </a:r>
            <a:r>
              <a:rPr lang="zh-CN" altLang="en-US" sz="3200" b="0" u="sng" dirty="0">
                <a:effectLst/>
              </a:rPr>
              <a:t>工作过程</a:t>
            </a:r>
            <a:r>
              <a:rPr lang="zh-CN" altLang="en-US" sz="3200" b="0" dirty="0">
                <a:effectLst/>
              </a:rPr>
              <a:t>：</a:t>
            </a:r>
          </a:p>
        </p:txBody>
      </p:sp>
      <p:sp>
        <p:nvSpPr>
          <p:cNvPr id="224259" name="Rectangle 3"/>
          <p:cNvSpPr>
            <a:spLocks noGrp="1" noChangeArrowheads="1"/>
          </p:cNvSpPr>
          <p:nvPr>
            <p:ph type="body" idx="1"/>
          </p:nvPr>
        </p:nvSpPr>
        <p:spPr>
          <a:xfrm>
            <a:off x="1475656" y="1916832"/>
            <a:ext cx="7127875" cy="4114800"/>
          </a:xfrm>
        </p:spPr>
        <p:txBody>
          <a:bodyPr>
            <a:normAutofit/>
          </a:bodyPr>
          <a:lstStyle/>
          <a:p>
            <a:pPr marL="109728" indent="0" eaLnBrk="1" hangingPunct="1">
              <a:lnSpc>
                <a:spcPct val="150000"/>
              </a:lnSpc>
              <a:buNone/>
            </a:pPr>
            <a:r>
              <a:rPr lang="zh-CN" altLang="en-US" sz="2800" dirty="0">
                <a:latin typeface="+mn-ea"/>
              </a:rPr>
              <a:t>（</a:t>
            </a:r>
            <a:r>
              <a:rPr lang="en-US" altLang="zh-CN" sz="2800" dirty="0">
                <a:latin typeface="+mn-ea"/>
              </a:rPr>
              <a:t>1</a:t>
            </a:r>
            <a:r>
              <a:rPr lang="zh-CN" altLang="en-US" sz="2800" dirty="0">
                <a:latin typeface="+mn-ea"/>
              </a:rPr>
              <a:t>）从</a:t>
            </a:r>
            <a:r>
              <a:rPr lang="en-US" altLang="zh-CN" sz="2800" dirty="0">
                <a:latin typeface="+mn-ea"/>
              </a:rPr>
              <a:t>CS:IP</a:t>
            </a:r>
            <a:r>
              <a:rPr lang="zh-CN" altLang="en-US" sz="2800" dirty="0">
                <a:latin typeface="+mn-ea"/>
              </a:rPr>
              <a:t>指向内存单元读取指令，读取的指令进入指令缓冲器；</a:t>
            </a:r>
          </a:p>
          <a:p>
            <a:pPr marL="109728" indent="0" eaLnBrk="1" hangingPunct="1">
              <a:lnSpc>
                <a:spcPct val="150000"/>
              </a:lnSpc>
              <a:buNone/>
            </a:pPr>
            <a:r>
              <a:rPr lang="zh-CN" altLang="en-US" sz="2800" dirty="0">
                <a:latin typeface="+mn-ea"/>
              </a:rPr>
              <a:t>（</a:t>
            </a:r>
            <a:r>
              <a:rPr lang="en-US" altLang="zh-CN" sz="2800" dirty="0">
                <a:latin typeface="+mn-ea"/>
              </a:rPr>
              <a:t>2</a:t>
            </a:r>
            <a:r>
              <a:rPr lang="zh-CN" altLang="en-US" sz="2800" dirty="0">
                <a:latin typeface="+mn-ea"/>
              </a:rPr>
              <a:t>）</a:t>
            </a:r>
            <a:r>
              <a:rPr lang="en-US" altLang="zh-CN" sz="2800" dirty="0">
                <a:latin typeface="+mn-ea"/>
              </a:rPr>
              <a:t>IP = IP + </a:t>
            </a:r>
            <a:r>
              <a:rPr lang="zh-CN" altLang="en-US" sz="2800" dirty="0">
                <a:latin typeface="+mn-ea"/>
              </a:rPr>
              <a:t>所读取指令的长度，从而指向下一条指令；</a:t>
            </a:r>
          </a:p>
          <a:p>
            <a:pPr marL="109728" indent="0" eaLnBrk="1" hangingPunct="1">
              <a:lnSpc>
                <a:spcPct val="150000"/>
              </a:lnSpc>
              <a:buNone/>
            </a:pPr>
            <a:r>
              <a:rPr lang="zh-CN" altLang="en-US" sz="2800" dirty="0">
                <a:latin typeface="+mn-ea"/>
              </a:rPr>
              <a:t>（</a:t>
            </a:r>
            <a:r>
              <a:rPr lang="en-US" altLang="zh-CN" sz="2800" dirty="0">
                <a:latin typeface="+mn-ea"/>
              </a:rPr>
              <a:t>3</a:t>
            </a:r>
            <a:r>
              <a:rPr lang="zh-CN" altLang="en-US" sz="2800" dirty="0">
                <a:latin typeface="+mn-ea"/>
              </a:rPr>
              <a:t>）执行指令。 转到步骤 （</a:t>
            </a:r>
            <a:r>
              <a:rPr lang="en-US" altLang="zh-CN" sz="2800" dirty="0">
                <a:latin typeface="+mn-ea"/>
              </a:rPr>
              <a:t>1</a:t>
            </a:r>
            <a:r>
              <a:rPr lang="zh-CN" altLang="en-US" sz="2800" dirty="0">
                <a:latin typeface="+mn-ea"/>
              </a:rPr>
              <a:t>），重复这个过程。</a:t>
            </a:r>
          </a:p>
        </p:txBody>
      </p:sp>
      <p:sp>
        <p:nvSpPr>
          <p:cNvPr id="2" name="矩形 1"/>
          <p:cNvSpPr/>
          <p:nvPr/>
        </p:nvSpPr>
        <p:spPr>
          <a:xfrm>
            <a:off x="251520" y="332655"/>
            <a:ext cx="2262158" cy="646331"/>
          </a:xfrm>
          <a:prstGeom prst="rect">
            <a:avLst/>
          </a:prstGeom>
        </p:spPr>
        <p:txBody>
          <a:bodyPr wrap="none">
            <a:spAutoFit/>
          </a:bodyPr>
          <a:lstStyle/>
          <a:p>
            <a:r>
              <a:rPr lang="en-US" altLang="zh-CN" sz="3600" dirty="0">
                <a:latin typeface="+mn-ea"/>
              </a:rPr>
              <a:t>2</a:t>
            </a:r>
            <a:r>
              <a:rPr lang="zh-CN" altLang="en-US" sz="3600" dirty="0">
                <a:latin typeface="+mn-ea"/>
              </a:rPr>
              <a:t>）</a:t>
            </a:r>
            <a:r>
              <a:rPr lang="en-US" altLang="zh-CN" sz="3600" dirty="0">
                <a:latin typeface="+mn-ea"/>
              </a:rPr>
              <a:t>CS</a:t>
            </a:r>
            <a:r>
              <a:rPr lang="zh-CN" altLang="en-US" sz="3600" dirty="0">
                <a:latin typeface="+mn-ea"/>
              </a:rPr>
              <a:t>和</a:t>
            </a:r>
            <a:r>
              <a:rPr lang="en-US" altLang="zh-CN" sz="3600" dirty="0">
                <a:latin typeface="+mn-ea"/>
              </a:rPr>
              <a:t>IP</a:t>
            </a:r>
            <a:endParaRPr lang="zh-CN" altLang="en-US" sz="3600" dirty="0">
              <a:latin typeface="+mn-ea"/>
            </a:endParaRPr>
          </a:p>
        </p:txBody>
      </p:sp>
    </p:spTree>
    <p:extLst>
      <p:ext uri="{BB962C8B-B14F-4D97-AF65-F5344CB8AC3E}">
        <p14:creationId xmlns:p14="http://schemas.microsoft.com/office/powerpoint/2010/main" val="19008470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24259">
                                            <p:txEl>
                                              <p:pRg st="1" end="1"/>
                                            </p:txEl>
                                          </p:spTgt>
                                        </p:tgtEl>
                                        <p:attrNameLst>
                                          <p:attrName>style.visibility</p:attrName>
                                        </p:attrNameLst>
                                      </p:cBhvr>
                                      <p:to>
                                        <p:strVal val="visible"/>
                                      </p:to>
                                    </p:set>
                                    <p:animEffect transition="in" filter="checkerboard(across)">
                                      <p:cBhvr>
                                        <p:cTn id="7" dur="500"/>
                                        <p:tgtEl>
                                          <p:spTgt spid="2242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24259">
                                            <p:txEl>
                                              <p:pRg st="2" end="2"/>
                                            </p:txEl>
                                          </p:spTgt>
                                        </p:tgtEl>
                                        <p:attrNameLst>
                                          <p:attrName>style.visibility</p:attrName>
                                        </p:attrNameLst>
                                      </p:cBhvr>
                                      <p:to>
                                        <p:strVal val="visible"/>
                                      </p:to>
                                    </p:set>
                                    <p:animEffect transition="in" filter="checkerboard(across)">
                                      <p:cBhvr>
                                        <p:cTn id="12" dur="500"/>
                                        <p:tgtEl>
                                          <p:spTgt spid="2242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2492896"/>
            <a:ext cx="8229600" cy="3315824"/>
          </a:xfrm>
        </p:spPr>
        <p:txBody>
          <a:bodyPr>
            <a:normAutofit/>
          </a:bodyPr>
          <a:lstStyle/>
          <a:p>
            <a:pPr>
              <a:lnSpc>
                <a:spcPct val="150000"/>
              </a:lnSpc>
            </a:pPr>
            <a:r>
              <a:rPr lang="en-US" altLang="zh-CN" sz="3200" dirty="0">
                <a:latin typeface="+mn-ea"/>
              </a:rPr>
              <a:t>8086CPU </a:t>
            </a:r>
            <a:r>
              <a:rPr lang="zh-CN" altLang="en-US" sz="3200" dirty="0">
                <a:latin typeface="+mn-ea"/>
              </a:rPr>
              <a:t>加电启动或复位后（ 即 </a:t>
            </a:r>
            <a:r>
              <a:rPr lang="en-US" altLang="zh-CN" sz="3200" dirty="0">
                <a:latin typeface="+mn-ea"/>
              </a:rPr>
              <a:t>CPU</a:t>
            </a:r>
            <a:r>
              <a:rPr lang="zh-CN" altLang="en-US" sz="3200" dirty="0">
                <a:latin typeface="+mn-ea"/>
              </a:rPr>
              <a:t>刚开始工作时）</a:t>
            </a:r>
            <a:r>
              <a:rPr lang="en-US" altLang="zh-CN" sz="3200" dirty="0">
                <a:latin typeface="+mn-ea"/>
              </a:rPr>
              <a:t>CS</a:t>
            </a:r>
            <a:r>
              <a:rPr lang="zh-CN" altLang="en-US" sz="3200" dirty="0">
                <a:latin typeface="+mn-ea"/>
              </a:rPr>
              <a:t>和</a:t>
            </a:r>
            <a:r>
              <a:rPr lang="en-US" altLang="zh-CN" sz="3200" dirty="0">
                <a:latin typeface="+mn-ea"/>
              </a:rPr>
              <a:t>IP</a:t>
            </a:r>
            <a:r>
              <a:rPr lang="zh-CN" altLang="en-US" sz="3200" dirty="0">
                <a:latin typeface="+mn-ea"/>
              </a:rPr>
              <a:t>被设置为</a:t>
            </a:r>
            <a:r>
              <a:rPr lang="en-US" altLang="zh-CN" sz="3200" dirty="0">
                <a:solidFill>
                  <a:srgbClr val="FF0000"/>
                </a:solidFill>
                <a:latin typeface="+mn-ea"/>
              </a:rPr>
              <a:t>CS=FFFFH</a:t>
            </a:r>
            <a:r>
              <a:rPr lang="zh-CN" altLang="en-US" sz="3200" dirty="0">
                <a:solidFill>
                  <a:srgbClr val="FF0000"/>
                </a:solidFill>
                <a:latin typeface="+mn-ea"/>
              </a:rPr>
              <a:t>，</a:t>
            </a:r>
            <a:r>
              <a:rPr lang="en-US" altLang="zh-CN" sz="3200" dirty="0">
                <a:solidFill>
                  <a:srgbClr val="FF0000"/>
                </a:solidFill>
                <a:latin typeface="+mn-ea"/>
              </a:rPr>
              <a:t>IP=0000H</a:t>
            </a:r>
            <a:r>
              <a:rPr lang="zh-CN" altLang="en-US" sz="3200" dirty="0">
                <a:latin typeface="+mn-ea"/>
              </a:rPr>
              <a:t>，即</a:t>
            </a:r>
            <a:r>
              <a:rPr lang="en-US" altLang="zh-CN" sz="3200" dirty="0">
                <a:latin typeface="+mn-ea"/>
              </a:rPr>
              <a:t>FFFF0H</a:t>
            </a:r>
            <a:r>
              <a:rPr lang="zh-CN" altLang="en-US" sz="3200" dirty="0">
                <a:latin typeface="+mn-ea"/>
              </a:rPr>
              <a:t>单元中的指令是</a:t>
            </a:r>
            <a:r>
              <a:rPr lang="en-US" altLang="zh-CN" sz="3200" dirty="0">
                <a:latin typeface="+mn-ea"/>
              </a:rPr>
              <a:t>8086PC</a:t>
            </a:r>
            <a:r>
              <a:rPr lang="zh-CN" altLang="en-US" sz="3200" dirty="0">
                <a:latin typeface="+mn-ea"/>
              </a:rPr>
              <a:t>机开机后执行的第一条指令。</a:t>
            </a:r>
          </a:p>
          <a:p>
            <a:pPr>
              <a:lnSpc>
                <a:spcPct val="150000"/>
              </a:lnSpc>
            </a:pPr>
            <a:endParaRPr lang="zh-CN" altLang="en-US" sz="3200" dirty="0">
              <a:latin typeface="+mn-ea"/>
            </a:endParaRPr>
          </a:p>
        </p:txBody>
      </p:sp>
      <p:sp>
        <p:nvSpPr>
          <p:cNvPr id="3" name="标题 2"/>
          <p:cNvSpPr>
            <a:spLocks noGrp="1"/>
          </p:cNvSpPr>
          <p:nvPr>
            <p:ph type="title"/>
          </p:nvPr>
        </p:nvSpPr>
        <p:spPr>
          <a:xfrm>
            <a:off x="683568" y="1196752"/>
            <a:ext cx="8229600" cy="1143000"/>
          </a:xfrm>
        </p:spPr>
        <p:txBody>
          <a:bodyPr>
            <a:normAutofit/>
          </a:bodyPr>
          <a:lstStyle/>
          <a:p>
            <a:r>
              <a:rPr lang="en-US" altLang="zh-CN" sz="3200" b="0" dirty="0">
                <a:effectLst/>
                <a:latin typeface="+mn-ea"/>
                <a:ea typeface="+mn-ea"/>
              </a:rPr>
              <a:t>8086PC</a:t>
            </a:r>
            <a:r>
              <a:rPr lang="zh-CN" altLang="en-US" sz="3200" b="0" dirty="0">
                <a:effectLst/>
                <a:latin typeface="+mn-ea"/>
                <a:ea typeface="+mn-ea"/>
              </a:rPr>
              <a:t>开机启动的第一条指令</a:t>
            </a:r>
          </a:p>
        </p:txBody>
      </p:sp>
      <p:sp>
        <p:nvSpPr>
          <p:cNvPr id="5" name="矩形 4"/>
          <p:cNvSpPr/>
          <p:nvPr/>
        </p:nvSpPr>
        <p:spPr>
          <a:xfrm>
            <a:off x="195148" y="476672"/>
            <a:ext cx="2262158" cy="646331"/>
          </a:xfrm>
          <a:prstGeom prst="rect">
            <a:avLst/>
          </a:prstGeom>
        </p:spPr>
        <p:txBody>
          <a:bodyPr wrap="none">
            <a:spAutoFit/>
          </a:bodyPr>
          <a:lstStyle/>
          <a:p>
            <a:r>
              <a:rPr lang="en-US" altLang="zh-CN" sz="3600" dirty="0">
                <a:latin typeface="+mn-ea"/>
              </a:rPr>
              <a:t>2</a:t>
            </a:r>
            <a:r>
              <a:rPr lang="zh-CN" altLang="en-US" sz="3600" dirty="0">
                <a:latin typeface="+mn-ea"/>
              </a:rPr>
              <a:t>）</a:t>
            </a:r>
            <a:r>
              <a:rPr lang="en-US" altLang="zh-CN" sz="3600" dirty="0">
                <a:latin typeface="+mn-ea"/>
              </a:rPr>
              <a:t>CS</a:t>
            </a:r>
            <a:r>
              <a:rPr lang="zh-CN" altLang="en-US" sz="3600" dirty="0">
                <a:latin typeface="+mn-ea"/>
              </a:rPr>
              <a:t>和</a:t>
            </a:r>
            <a:r>
              <a:rPr lang="en-US" altLang="zh-CN" sz="3600" dirty="0">
                <a:latin typeface="+mn-ea"/>
              </a:rPr>
              <a:t>IP</a:t>
            </a:r>
            <a:endParaRPr lang="zh-CN" altLang="en-US" sz="3600" dirty="0">
              <a:latin typeface="+mn-ea"/>
            </a:endParaRPr>
          </a:p>
        </p:txBody>
      </p:sp>
    </p:spTree>
    <p:extLst>
      <p:ext uri="{BB962C8B-B14F-4D97-AF65-F5344CB8AC3E}">
        <p14:creationId xmlns:p14="http://schemas.microsoft.com/office/powerpoint/2010/main" val="1639981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3600" dirty="0">
                <a:solidFill>
                  <a:srgbClr val="0000FF"/>
                </a:solidFill>
              </a:rPr>
              <a:t>如何修改通用寄存器如</a:t>
            </a:r>
            <a:r>
              <a:rPr lang="en-US" altLang="zh-CN" sz="3600" dirty="0">
                <a:solidFill>
                  <a:srgbClr val="0000FF"/>
                </a:solidFill>
              </a:rPr>
              <a:t>AX</a:t>
            </a:r>
            <a:r>
              <a:rPr lang="zh-CN" altLang="en-US" sz="3600" dirty="0">
                <a:solidFill>
                  <a:srgbClr val="0000FF"/>
                </a:solidFill>
              </a:rPr>
              <a:t>的值？</a:t>
            </a:r>
            <a:endParaRPr lang="en-US" altLang="zh-CN" sz="3600" dirty="0">
              <a:solidFill>
                <a:srgbClr val="0000FF"/>
              </a:solidFill>
            </a:endParaRPr>
          </a:p>
          <a:p>
            <a:pPr marL="109728" indent="0">
              <a:buNone/>
            </a:pPr>
            <a:r>
              <a:rPr lang="en-US" altLang="zh-CN" dirty="0"/>
              <a:t>    </a:t>
            </a:r>
          </a:p>
          <a:p>
            <a:pPr marL="109728" indent="0">
              <a:buNone/>
            </a:pPr>
            <a:r>
              <a:rPr lang="en-US" altLang="zh-CN" dirty="0"/>
              <a:t>    </a:t>
            </a:r>
            <a:r>
              <a:rPr lang="en-US" altLang="zh-CN" dirty="0">
                <a:solidFill>
                  <a:srgbClr val="FF0000"/>
                </a:solidFill>
              </a:rPr>
              <a:t>MOV</a:t>
            </a:r>
            <a:r>
              <a:rPr lang="zh-CN" altLang="en-US" dirty="0">
                <a:solidFill>
                  <a:srgbClr val="FF0000"/>
                </a:solidFill>
              </a:rPr>
              <a:t>指令</a:t>
            </a:r>
            <a:endParaRPr lang="en-US" altLang="zh-CN" dirty="0">
              <a:solidFill>
                <a:srgbClr val="FF0000"/>
              </a:solidFill>
            </a:endParaRPr>
          </a:p>
          <a:p>
            <a:pPr marL="109728" indent="0">
              <a:buNone/>
            </a:pPr>
            <a:r>
              <a:rPr lang="en-US" altLang="zh-CN" dirty="0"/>
              <a:t>        </a:t>
            </a:r>
            <a:r>
              <a:rPr lang="zh-CN" altLang="en-US" dirty="0"/>
              <a:t>如：</a:t>
            </a:r>
            <a:r>
              <a:rPr lang="en-US" altLang="zh-CN" dirty="0"/>
              <a:t>MOV AX</a:t>
            </a:r>
            <a:r>
              <a:rPr lang="zh-CN" altLang="en-US" dirty="0"/>
              <a:t>，</a:t>
            </a:r>
            <a:r>
              <a:rPr lang="en-US" altLang="zh-CN" dirty="0"/>
              <a:t>123</a:t>
            </a:r>
          </a:p>
          <a:p>
            <a:r>
              <a:rPr lang="zh-CN" altLang="en-US" sz="3600" dirty="0">
                <a:solidFill>
                  <a:srgbClr val="0000FF"/>
                </a:solidFill>
              </a:rPr>
              <a:t>如何修改</a:t>
            </a:r>
            <a:r>
              <a:rPr lang="en-US" altLang="zh-CN" sz="3600" dirty="0">
                <a:solidFill>
                  <a:srgbClr val="0000FF"/>
                </a:solidFill>
              </a:rPr>
              <a:t>CS</a:t>
            </a:r>
            <a:r>
              <a:rPr lang="zh-CN" altLang="en-US" sz="3600" dirty="0">
                <a:solidFill>
                  <a:srgbClr val="0000FF"/>
                </a:solidFill>
              </a:rPr>
              <a:t>、</a:t>
            </a:r>
            <a:r>
              <a:rPr lang="en-US" altLang="zh-CN" sz="3600" dirty="0">
                <a:solidFill>
                  <a:srgbClr val="0000FF"/>
                </a:solidFill>
              </a:rPr>
              <a:t>IP</a:t>
            </a:r>
            <a:r>
              <a:rPr lang="zh-CN" altLang="en-US" sz="3600" dirty="0">
                <a:solidFill>
                  <a:srgbClr val="0000FF"/>
                </a:solidFill>
              </a:rPr>
              <a:t>的值？</a:t>
            </a:r>
            <a:endParaRPr lang="en-US" altLang="zh-CN" sz="3600" dirty="0">
              <a:solidFill>
                <a:srgbClr val="0000FF"/>
              </a:solidFill>
            </a:endParaRPr>
          </a:p>
          <a:p>
            <a:pPr marL="109728" indent="0">
              <a:buNone/>
            </a:pPr>
            <a:r>
              <a:rPr lang="en-US" altLang="zh-CN" dirty="0">
                <a:solidFill>
                  <a:srgbClr val="FF0000"/>
                </a:solidFill>
              </a:rPr>
              <a:t>      </a:t>
            </a:r>
            <a:r>
              <a:rPr lang="zh-CN" altLang="en-US" dirty="0"/>
              <a:t>ＭＯＶ？</a:t>
            </a:r>
            <a:endParaRPr lang="en-US" altLang="zh-CN" dirty="0"/>
          </a:p>
          <a:p>
            <a:pPr marL="109728" indent="0">
              <a:buNone/>
            </a:pPr>
            <a:r>
              <a:rPr lang="zh-CN" altLang="en-US" dirty="0"/>
              <a:t>　　</a:t>
            </a:r>
            <a:r>
              <a:rPr lang="en-US" altLang="zh-CN" dirty="0">
                <a:solidFill>
                  <a:srgbClr val="FF0000"/>
                </a:solidFill>
              </a:rPr>
              <a:t>jmp </a:t>
            </a:r>
            <a:r>
              <a:rPr lang="zh-CN" altLang="en-US" dirty="0">
                <a:solidFill>
                  <a:srgbClr val="FF0000"/>
                </a:solidFill>
              </a:rPr>
              <a:t>段地址：偏移地址</a:t>
            </a:r>
            <a:r>
              <a:rPr lang="zh-CN" altLang="en-US" dirty="0"/>
              <a:t>　　；同时修改</a:t>
            </a:r>
            <a:r>
              <a:rPr lang="en-US" altLang="zh-CN" dirty="0"/>
              <a:t>CS</a:t>
            </a:r>
            <a:r>
              <a:rPr lang="zh-CN" altLang="en-US" dirty="0"/>
              <a:t>、</a:t>
            </a:r>
            <a:r>
              <a:rPr lang="en-US" altLang="zh-CN" dirty="0"/>
              <a:t>IP</a:t>
            </a:r>
          </a:p>
          <a:p>
            <a:pPr marL="109728" indent="0">
              <a:buNone/>
            </a:pPr>
            <a:r>
              <a:rPr lang="zh-CN" altLang="en-US" dirty="0"/>
              <a:t>　　</a:t>
            </a:r>
            <a:r>
              <a:rPr lang="en-US" altLang="zh-CN" dirty="0">
                <a:solidFill>
                  <a:srgbClr val="FF0000"/>
                </a:solidFill>
              </a:rPr>
              <a:t>jmp </a:t>
            </a:r>
            <a:r>
              <a:rPr lang="zh-CN" altLang="en-US" dirty="0">
                <a:solidFill>
                  <a:srgbClr val="FF0000"/>
                </a:solidFill>
              </a:rPr>
              <a:t>　寄存器</a:t>
            </a:r>
            <a:r>
              <a:rPr lang="zh-CN" altLang="en-US" dirty="0"/>
              <a:t>　　；用寄存器中的值修改</a:t>
            </a:r>
            <a:r>
              <a:rPr lang="en-US" altLang="zh-CN" dirty="0"/>
              <a:t>IP</a:t>
            </a:r>
            <a:endParaRPr lang="zh-CN" altLang="en-US" dirty="0"/>
          </a:p>
        </p:txBody>
      </p:sp>
      <p:sp>
        <p:nvSpPr>
          <p:cNvPr id="3" name="标题 2"/>
          <p:cNvSpPr>
            <a:spLocks noGrp="1"/>
          </p:cNvSpPr>
          <p:nvPr>
            <p:ph type="title"/>
          </p:nvPr>
        </p:nvSpPr>
        <p:spPr/>
        <p:txBody>
          <a:bodyPr/>
          <a:lstStyle/>
          <a:p>
            <a:r>
              <a:rPr lang="en-US" altLang="zh-CN" b="0" dirty="0">
                <a:effectLst/>
              </a:rPr>
              <a:t>3</a:t>
            </a:r>
            <a:r>
              <a:rPr lang="zh-CN" altLang="en-US" b="0" dirty="0">
                <a:effectLst/>
              </a:rPr>
              <a:t>）寄存器内容的修改</a:t>
            </a:r>
          </a:p>
        </p:txBody>
      </p:sp>
    </p:spTree>
    <p:extLst>
      <p:ext uri="{BB962C8B-B14F-4D97-AF65-F5344CB8AC3E}">
        <p14:creationId xmlns:p14="http://schemas.microsoft.com/office/powerpoint/2010/main" val="9306728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200000"/>
              </a:lnSpc>
            </a:pPr>
            <a:r>
              <a:rPr lang="zh-CN" altLang="en-US" sz="2800" dirty="0">
                <a:latin typeface="黑体" pitchFamily="49" charset="-122"/>
                <a:ea typeface="黑体" pitchFamily="49" charset="-122"/>
              </a:rPr>
              <a:t>外部设备（简称外设）包括输入设备、输出设备、外存储器。</a:t>
            </a:r>
            <a:endParaRPr lang="en-US" altLang="zh-CN" sz="2800" dirty="0">
              <a:latin typeface="黑体" pitchFamily="49" charset="-122"/>
              <a:ea typeface="黑体" pitchFamily="49" charset="-122"/>
            </a:endParaRPr>
          </a:p>
          <a:p>
            <a:pPr>
              <a:lnSpc>
                <a:spcPct val="200000"/>
              </a:lnSpc>
            </a:pPr>
            <a:r>
              <a:rPr lang="zh-CN" altLang="en-US" sz="2800" dirty="0">
                <a:latin typeface="黑体" pitchFamily="49" charset="-122"/>
                <a:ea typeface="黑体" pitchFamily="49" charset="-122"/>
              </a:rPr>
              <a:t>计算机通过输入设备、输出设备与外界交互。</a:t>
            </a:r>
            <a:endParaRPr lang="en-US" altLang="zh-CN" sz="2800" dirty="0">
              <a:latin typeface="黑体" pitchFamily="49" charset="-122"/>
              <a:ea typeface="黑体" pitchFamily="49" charset="-122"/>
            </a:endParaRPr>
          </a:p>
        </p:txBody>
      </p:sp>
      <p:sp>
        <p:nvSpPr>
          <p:cNvPr id="3" name="标题 2"/>
          <p:cNvSpPr>
            <a:spLocks noGrp="1"/>
          </p:cNvSpPr>
          <p:nvPr>
            <p:ph type="title"/>
          </p:nvPr>
        </p:nvSpPr>
        <p:spPr/>
        <p:txBody>
          <a:bodyPr>
            <a:normAutofit/>
          </a:bodyPr>
          <a:lstStyle/>
          <a:p>
            <a:r>
              <a:rPr lang="en-US" altLang="zh-CN" sz="3600" b="0" dirty="0">
                <a:effectLst/>
              </a:rPr>
              <a:t>3 </a:t>
            </a:r>
            <a:r>
              <a:rPr lang="zh-CN" altLang="en-US" sz="3600" b="0" dirty="0">
                <a:effectLst/>
                <a:latin typeface="黑体" pitchFamily="49" charset="-122"/>
                <a:ea typeface="黑体" pitchFamily="49" charset="-122"/>
              </a:rPr>
              <a:t>外部设备及</a:t>
            </a:r>
            <a:r>
              <a:rPr lang="en-US" altLang="zh-CN" sz="3600" b="0" dirty="0">
                <a:effectLst/>
                <a:latin typeface="黑体" pitchFamily="49" charset="-122"/>
                <a:ea typeface="黑体" pitchFamily="49" charset="-122"/>
              </a:rPr>
              <a:t>I/O</a:t>
            </a:r>
            <a:r>
              <a:rPr lang="zh-CN" altLang="en-US" sz="3600" b="0" dirty="0">
                <a:effectLst/>
                <a:latin typeface="黑体" pitchFamily="49" charset="-122"/>
                <a:ea typeface="黑体" pitchFamily="49" charset="-122"/>
              </a:rPr>
              <a:t>地址空间</a:t>
            </a:r>
            <a:endParaRPr lang="zh-CN" altLang="en-US" sz="3600" b="0" dirty="0">
              <a:effectLst/>
            </a:endParaRPr>
          </a:p>
        </p:txBody>
      </p:sp>
    </p:spTree>
    <p:extLst>
      <p:ext uri="{BB962C8B-B14F-4D97-AF65-F5344CB8AC3E}">
        <p14:creationId xmlns:p14="http://schemas.microsoft.com/office/powerpoint/2010/main" val="38004489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412776"/>
            <a:ext cx="8229600" cy="4525963"/>
          </a:xfrm>
        </p:spPr>
        <p:txBody>
          <a:bodyPr>
            <a:normAutofit/>
          </a:bodyPr>
          <a:lstStyle/>
          <a:p>
            <a:pPr>
              <a:lnSpc>
                <a:spcPct val="150000"/>
              </a:lnSpc>
            </a:pPr>
            <a:r>
              <a:rPr lang="zh-CN" altLang="en-US" sz="2800" dirty="0">
                <a:latin typeface="黑体" pitchFamily="49" charset="-122"/>
                <a:ea typeface="黑体" pitchFamily="49" charset="-122"/>
              </a:rPr>
              <a:t>外设与主机的信息交换是通过外设接口进行的，每个外部设备的接口中都有一组寄存器，用来存放与</a:t>
            </a:r>
            <a:r>
              <a:rPr lang="en-US" altLang="zh-CN" sz="2800" dirty="0">
                <a:latin typeface="黑体" pitchFamily="49" charset="-122"/>
                <a:ea typeface="黑体" pitchFamily="49" charset="-122"/>
              </a:rPr>
              <a:t>CPU</a:t>
            </a:r>
            <a:r>
              <a:rPr lang="zh-CN" altLang="en-US" sz="2800" dirty="0">
                <a:latin typeface="黑体" pitchFamily="49" charset="-122"/>
                <a:ea typeface="黑体" pitchFamily="49" charset="-122"/>
              </a:rPr>
              <a:t>交换的数据、状态和命令信息。</a:t>
            </a:r>
          </a:p>
          <a:p>
            <a:pPr>
              <a:lnSpc>
                <a:spcPct val="150000"/>
              </a:lnSpc>
            </a:pPr>
            <a:r>
              <a:rPr lang="zh-CN" altLang="en-US" sz="2800" dirty="0">
                <a:latin typeface="黑体" pitchFamily="49" charset="-122"/>
                <a:ea typeface="黑体" pitchFamily="49" charset="-122"/>
              </a:rPr>
              <a:t> 每个寄存器都有一个端口地址，由这些端口地址组成了</a:t>
            </a:r>
            <a:r>
              <a:rPr lang="en-US" altLang="zh-CN" sz="2800" dirty="0">
                <a:latin typeface="黑体" pitchFamily="49" charset="-122"/>
                <a:ea typeface="黑体" pitchFamily="49" charset="-122"/>
              </a:rPr>
              <a:t>I/O</a:t>
            </a:r>
            <a:r>
              <a:rPr lang="zh-CN" altLang="en-US" sz="2800" dirty="0">
                <a:latin typeface="黑体" pitchFamily="49" charset="-122"/>
                <a:ea typeface="黑体" pitchFamily="49" charset="-122"/>
              </a:rPr>
              <a:t>地址空间。</a:t>
            </a:r>
          </a:p>
        </p:txBody>
      </p:sp>
      <p:sp>
        <p:nvSpPr>
          <p:cNvPr id="3" name="标题 2"/>
          <p:cNvSpPr>
            <a:spLocks noGrp="1"/>
          </p:cNvSpPr>
          <p:nvPr>
            <p:ph type="title"/>
          </p:nvPr>
        </p:nvSpPr>
        <p:spPr>
          <a:xfrm>
            <a:off x="457200" y="274638"/>
            <a:ext cx="8229600" cy="1143000"/>
          </a:xfrm>
        </p:spPr>
        <p:txBody>
          <a:bodyPr>
            <a:normAutofit/>
          </a:bodyPr>
          <a:lstStyle/>
          <a:p>
            <a:r>
              <a:rPr lang="en-US" altLang="zh-CN" sz="3600" b="0" dirty="0">
                <a:effectLst/>
              </a:rPr>
              <a:t>3. </a:t>
            </a:r>
            <a:r>
              <a:rPr lang="zh-CN" altLang="en-US" sz="3600" b="0" dirty="0">
                <a:effectLst/>
                <a:latin typeface="黑体" pitchFamily="49" charset="-122"/>
                <a:ea typeface="黑体" pitchFamily="49" charset="-122"/>
              </a:rPr>
              <a:t>外部设备及</a:t>
            </a:r>
            <a:r>
              <a:rPr lang="en-US" altLang="zh-CN" sz="3600" b="0" dirty="0">
                <a:effectLst/>
                <a:latin typeface="黑体" pitchFamily="49" charset="-122"/>
                <a:ea typeface="黑体" pitchFamily="49" charset="-122"/>
              </a:rPr>
              <a:t>I/O</a:t>
            </a:r>
            <a:r>
              <a:rPr lang="zh-CN" altLang="en-US" sz="3600" b="0" dirty="0">
                <a:effectLst/>
                <a:latin typeface="黑体" pitchFamily="49" charset="-122"/>
                <a:ea typeface="黑体" pitchFamily="49" charset="-122"/>
              </a:rPr>
              <a:t>地址空间</a:t>
            </a:r>
            <a:endParaRPr lang="zh-CN" altLang="en-US" sz="3600" b="0" dirty="0">
              <a:effectLst/>
            </a:endParaRPr>
          </a:p>
        </p:txBody>
      </p:sp>
    </p:spTree>
    <p:extLst>
      <p:ext uri="{BB962C8B-B14F-4D97-AF65-F5344CB8AC3E}">
        <p14:creationId xmlns:p14="http://schemas.microsoft.com/office/powerpoint/2010/main" val="22333140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96752"/>
            <a:ext cx="8229600" cy="4525963"/>
          </a:xfrm>
        </p:spPr>
        <p:txBody>
          <a:bodyPr>
            <a:normAutofit fontScale="92500" lnSpcReduction="20000"/>
          </a:bodyPr>
          <a:lstStyle/>
          <a:p>
            <a:pPr>
              <a:lnSpc>
                <a:spcPct val="150000"/>
              </a:lnSpc>
            </a:pPr>
            <a:r>
              <a:rPr lang="en-US" altLang="zh-CN" sz="2800" dirty="0">
                <a:latin typeface="黑体" pitchFamily="49" charset="-122"/>
                <a:ea typeface="黑体" pitchFamily="49" charset="-122"/>
              </a:rPr>
              <a:t>Intel 80x86 </a:t>
            </a:r>
            <a:r>
              <a:rPr lang="zh-CN" altLang="en-US" sz="2800" dirty="0">
                <a:latin typeface="黑体" pitchFamily="49" charset="-122"/>
                <a:ea typeface="黑体" pitchFamily="49" charset="-122"/>
              </a:rPr>
              <a:t>系列的不同型号所提供的内存地址总线宽度不尽相同，从而最大可寻址内存空间不同，但它所提供的</a:t>
            </a:r>
            <a:r>
              <a:rPr lang="en-US" altLang="zh-CN" sz="2800" dirty="0">
                <a:latin typeface="黑体" pitchFamily="49" charset="-122"/>
                <a:ea typeface="黑体" pitchFamily="49" charset="-122"/>
              </a:rPr>
              <a:t>I/O</a:t>
            </a:r>
            <a:r>
              <a:rPr lang="zh-CN" altLang="en-US" sz="2800" dirty="0">
                <a:latin typeface="黑体" pitchFamily="49" charset="-122"/>
                <a:ea typeface="黑体" pitchFamily="49" charset="-122"/>
              </a:rPr>
              <a:t>地址总线宽度总是16位的，所以允许最大的</a:t>
            </a:r>
            <a:r>
              <a:rPr lang="en-US" altLang="zh-CN" sz="2800" dirty="0">
                <a:latin typeface="黑体" pitchFamily="49" charset="-122"/>
                <a:ea typeface="黑体" pitchFamily="49" charset="-122"/>
              </a:rPr>
              <a:t>I/O</a:t>
            </a:r>
            <a:r>
              <a:rPr lang="zh-CN" altLang="en-US" sz="2800" dirty="0">
                <a:latin typeface="黑体" pitchFamily="49" charset="-122"/>
                <a:ea typeface="黑体" pitchFamily="49" charset="-122"/>
              </a:rPr>
              <a:t>寻址空间为64</a:t>
            </a:r>
            <a:r>
              <a:rPr lang="en-US" altLang="zh-CN" sz="2800" dirty="0">
                <a:latin typeface="黑体" pitchFamily="49" charset="-122"/>
                <a:ea typeface="黑体" pitchFamily="49" charset="-122"/>
              </a:rPr>
              <a:t>KB，</a:t>
            </a:r>
            <a:r>
              <a:rPr lang="zh-CN" altLang="en-US" sz="2800" dirty="0">
                <a:latin typeface="黑体" pitchFamily="49" charset="-122"/>
                <a:ea typeface="黑体" pitchFamily="49" charset="-122"/>
              </a:rPr>
              <a:t>寻址范围为0000</a:t>
            </a:r>
            <a:r>
              <a:rPr lang="en-US" altLang="zh-CN" sz="2800" dirty="0">
                <a:latin typeface="黑体" pitchFamily="49" charset="-122"/>
                <a:ea typeface="黑体" pitchFamily="49" charset="-122"/>
              </a:rPr>
              <a:t>H～FFFFH。 </a:t>
            </a:r>
          </a:p>
          <a:p>
            <a:pPr>
              <a:lnSpc>
                <a:spcPct val="150000"/>
              </a:lnSpc>
            </a:pPr>
            <a:r>
              <a:rPr lang="zh-CN" altLang="en-US" sz="2800" dirty="0">
                <a:latin typeface="黑体" pitchFamily="49" charset="-122"/>
                <a:ea typeface="黑体" pitchFamily="49" charset="-122"/>
              </a:rPr>
              <a:t>在</a:t>
            </a:r>
            <a:r>
              <a:rPr lang="en-US" altLang="zh-CN" sz="2800" dirty="0">
                <a:latin typeface="黑体" pitchFamily="49" charset="-122"/>
                <a:ea typeface="黑体" pitchFamily="49" charset="-122"/>
              </a:rPr>
              <a:t>PC</a:t>
            </a:r>
            <a:r>
              <a:rPr lang="zh-CN" altLang="en-US" sz="2800" dirty="0">
                <a:latin typeface="黑体" pitchFamily="49" charset="-122"/>
                <a:ea typeface="黑体" pitchFamily="49" charset="-122"/>
              </a:rPr>
              <a:t>机中，由于</a:t>
            </a:r>
            <a:r>
              <a:rPr lang="en-US" altLang="zh-CN" sz="2800" dirty="0">
                <a:latin typeface="黑体" pitchFamily="49" charset="-122"/>
                <a:ea typeface="黑体" pitchFamily="49" charset="-122"/>
              </a:rPr>
              <a:t>I/O</a:t>
            </a:r>
            <a:r>
              <a:rPr lang="zh-CN" altLang="en-US" sz="2800" dirty="0">
                <a:latin typeface="黑体" pitchFamily="49" charset="-122"/>
                <a:ea typeface="黑体" pitchFamily="49" charset="-122"/>
              </a:rPr>
              <a:t>地址空间是独立编址的，因此系统需要提供独立的访问外设指令（</a:t>
            </a:r>
            <a:r>
              <a:rPr lang="en-US" altLang="zh-CN" sz="2800" dirty="0">
                <a:latin typeface="黑体" pitchFamily="49" charset="-122"/>
                <a:ea typeface="黑体" pitchFamily="49" charset="-122"/>
              </a:rPr>
              <a:t>I/O</a:t>
            </a:r>
            <a:r>
              <a:rPr lang="zh-CN" altLang="en-US" sz="2800" dirty="0">
                <a:latin typeface="黑体" pitchFamily="49" charset="-122"/>
                <a:ea typeface="黑体" pitchFamily="49" charset="-122"/>
              </a:rPr>
              <a:t>指令）。</a:t>
            </a:r>
            <a:endParaRPr lang="en-US" altLang="zh-CN" sz="2800" dirty="0">
              <a:latin typeface="黑体" pitchFamily="49" charset="-122"/>
              <a:ea typeface="黑体" pitchFamily="49" charset="-122"/>
            </a:endParaRPr>
          </a:p>
          <a:p>
            <a:pPr>
              <a:lnSpc>
                <a:spcPct val="150000"/>
              </a:lnSpc>
            </a:pPr>
            <a:r>
              <a:rPr lang="en-US" altLang="zh-CN" sz="2800" dirty="0">
                <a:solidFill>
                  <a:srgbClr val="FF0000"/>
                </a:solidFill>
                <a:latin typeface="黑体" pitchFamily="49" charset="-122"/>
                <a:ea typeface="黑体" pitchFamily="49" charset="-122"/>
              </a:rPr>
              <a:t> IN </a:t>
            </a:r>
            <a:r>
              <a:rPr lang="zh-CN" altLang="en-US" sz="2800" dirty="0">
                <a:solidFill>
                  <a:srgbClr val="FF0000"/>
                </a:solidFill>
                <a:latin typeface="黑体" pitchFamily="49" charset="-122"/>
                <a:ea typeface="黑体" pitchFamily="49" charset="-122"/>
              </a:rPr>
              <a:t>指令</a:t>
            </a:r>
            <a:endParaRPr lang="en-US" altLang="zh-CN" sz="2800" dirty="0">
              <a:solidFill>
                <a:srgbClr val="FF0000"/>
              </a:solidFill>
              <a:latin typeface="黑体" pitchFamily="49" charset="-122"/>
              <a:ea typeface="黑体" pitchFamily="49" charset="-122"/>
            </a:endParaRPr>
          </a:p>
          <a:p>
            <a:pPr>
              <a:lnSpc>
                <a:spcPct val="150000"/>
              </a:lnSpc>
            </a:pPr>
            <a:r>
              <a:rPr lang="en-US" altLang="zh-CN" sz="2800" dirty="0">
                <a:solidFill>
                  <a:srgbClr val="FF0000"/>
                </a:solidFill>
                <a:latin typeface="黑体" pitchFamily="49" charset="-122"/>
                <a:ea typeface="黑体" pitchFamily="49" charset="-122"/>
              </a:rPr>
              <a:t> OUT </a:t>
            </a:r>
            <a:r>
              <a:rPr lang="zh-CN" altLang="en-US" sz="2800" dirty="0">
                <a:solidFill>
                  <a:srgbClr val="FF0000"/>
                </a:solidFill>
                <a:latin typeface="黑体" pitchFamily="49" charset="-122"/>
                <a:ea typeface="黑体" pitchFamily="49" charset="-122"/>
              </a:rPr>
              <a:t>指令</a:t>
            </a:r>
            <a:endParaRPr lang="zh-CN" altLang="en-US" dirty="0">
              <a:solidFill>
                <a:srgbClr val="FF0000"/>
              </a:solidFill>
            </a:endParaRPr>
          </a:p>
          <a:p>
            <a:pPr>
              <a:lnSpc>
                <a:spcPct val="150000"/>
              </a:lnSpc>
            </a:pPr>
            <a:endParaRPr lang="zh-CN" altLang="en-US" dirty="0"/>
          </a:p>
        </p:txBody>
      </p:sp>
      <p:sp>
        <p:nvSpPr>
          <p:cNvPr id="3" name="标题 2"/>
          <p:cNvSpPr>
            <a:spLocks noGrp="1"/>
          </p:cNvSpPr>
          <p:nvPr>
            <p:ph type="title"/>
          </p:nvPr>
        </p:nvSpPr>
        <p:spPr>
          <a:xfrm>
            <a:off x="457200" y="274638"/>
            <a:ext cx="8229600" cy="1143000"/>
          </a:xfrm>
        </p:spPr>
        <p:txBody>
          <a:bodyPr>
            <a:normAutofit/>
          </a:bodyPr>
          <a:lstStyle/>
          <a:p>
            <a:r>
              <a:rPr lang="en-US" altLang="zh-CN" sz="3600" b="0" dirty="0">
                <a:effectLst/>
              </a:rPr>
              <a:t>3. </a:t>
            </a:r>
            <a:r>
              <a:rPr lang="zh-CN" altLang="en-US" sz="3600" b="0" dirty="0">
                <a:effectLst/>
                <a:latin typeface="黑体" pitchFamily="49" charset="-122"/>
                <a:ea typeface="黑体" pitchFamily="49" charset="-122"/>
              </a:rPr>
              <a:t>外部设备及</a:t>
            </a:r>
            <a:r>
              <a:rPr lang="en-US" altLang="zh-CN" sz="3600" b="0" dirty="0">
                <a:effectLst/>
                <a:latin typeface="黑体" pitchFamily="49" charset="-122"/>
                <a:ea typeface="黑体" pitchFamily="49" charset="-122"/>
              </a:rPr>
              <a:t>I/O</a:t>
            </a:r>
            <a:r>
              <a:rPr lang="zh-CN" altLang="en-US" sz="3600" b="0" dirty="0">
                <a:effectLst/>
                <a:latin typeface="黑体" pitchFamily="49" charset="-122"/>
                <a:ea typeface="黑体" pitchFamily="49" charset="-122"/>
              </a:rPr>
              <a:t>地址空间</a:t>
            </a:r>
            <a:endParaRPr lang="zh-CN" altLang="en-US" sz="3600" b="0" dirty="0">
              <a:effectLst/>
            </a:endParaRPr>
          </a:p>
        </p:txBody>
      </p:sp>
    </p:spTree>
    <p:extLst>
      <p:ext uri="{BB962C8B-B14F-4D97-AF65-F5344CB8AC3E}">
        <p14:creationId xmlns:p14="http://schemas.microsoft.com/office/powerpoint/2010/main" val="1548296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51920" y="723216"/>
            <a:ext cx="5112568" cy="6103440"/>
          </a:xfrm>
        </p:spPr>
        <p:txBody>
          <a:bodyPr>
            <a:noAutofit/>
          </a:bodyPr>
          <a:lstStyle/>
          <a:p>
            <a:pPr marL="109728" indent="0">
              <a:buNone/>
            </a:pPr>
            <a:r>
              <a:rPr lang="en-US" altLang="zh-CN" sz="2000" dirty="0">
                <a:latin typeface="黑体" pitchFamily="49" charset="-122"/>
                <a:ea typeface="黑体" pitchFamily="49" charset="-122"/>
              </a:rPr>
              <a:t>DATAS SEGMENT</a:t>
            </a:r>
          </a:p>
          <a:p>
            <a:pPr marL="109728" indent="0">
              <a:buNone/>
            </a:pPr>
            <a:r>
              <a:rPr lang="en-US" altLang="zh-CN" sz="2000" dirty="0">
                <a:latin typeface="黑体" pitchFamily="49" charset="-122"/>
                <a:ea typeface="黑体" pitchFamily="49" charset="-122"/>
              </a:rPr>
              <a:t>   A 	 DW 	 123</a:t>
            </a:r>
            <a:endParaRPr lang="zh-CN" altLang="en-US" sz="2000" dirty="0">
              <a:latin typeface="黑体" pitchFamily="49" charset="-122"/>
              <a:ea typeface="黑体" pitchFamily="49" charset="-122"/>
            </a:endParaRPr>
          </a:p>
          <a:p>
            <a:pPr marL="109728" indent="0">
              <a:buNone/>
            </a:pPr>
            <a:r>
              <a:rPr lang="en-US" altLang="zh-CN" sz="2000" dirty="0">
                <a:latin typeface="黑体" pitchFamily="49" charset="-122"/>
                <a:ea typeface="黑体" pitchFamily="49" charset="-122"/>
              </a:rPr>
              <a:t>   B	 DW  	 456</a:t>
            </a:r>
          </a:p>
          <a:p>
            <a:pPr marL="109728" indent="0">
              <a:buNone/>
            </a:pPr>
            <a:r>
              <a:rPr lang="en-US" altLang="zh-CN" sz="2000" dirty="0">
                <a:latin typeface="黑体" pitchFamily="49" charset="-122"/>
                <a:ea typeface="黑体" pitchFamily="49" charset="-122"/>
              </a:rPr>
              <a:t>   SUM	 DW 	 ?</a:t>
            </a:r>
          </a:p>
          <a:p>
            <a:pPr marL="109728" indent="0">
              <a:buNone/>
            </a:pPr>
            <a:r>
              <a:rPr lang="en-US" altLang="zh-CN" sz="2000" dirty="0">
                <a:latin typeface="黑体" pitchFamily="49" charset="-122"/>
                <a:ea typeface="黑体" pitchFamily="49" charset="-122"/>
              </a:rPr>
              <a:t>DATAS ENDS</a:t>
            </a:r>
          </a:p>
          <a:p>
            <a:pPr marL="109728" indent="0">
              <a:buNone/>
            </a:pPr>
            <a:r>
              <a:rPr lang="en-US" altLang="zh-CN" sz="2000" dirty="0">
                <a:latin typeface="黑体" pitchFamily="49" charset="-122"/>
                <a:ea typeface="黑体" pitchFamily="49" charset="-122"/>
              </a:rPr>
              <a:t>CODES SEGMENT</a:t>
            </a:r>
          </a:p>
          <a:p>
            <a:pPr marL="109728" indent="0">
              <a:buNone/>
            </a:pPr>
            <a:r>
              <a:rPr lang="en-US" altLang="zh-CN" sz="2000" dirty="0">
                <a:latin typeface="黑体" pitchFamily="49" charset="-122"/>
                <a:ea typeface="黑体" pitchFamily="49" charset="-122"/>
              </a:rPr>
              <a:t>    	ASSUME CS:CODES,DS:DATAS</a:t>
            </a:r>
          </a:p>
          <a:p>
            <a:pPr marL="109728" indent="0">
              <a:buNone/>
            </a:pPr>
            <a:r>
              <a:rPr lang="en-US" altLang="zh-CN" sz="2000" dirty="0">
                <a:latin typeface="黑体" pitchFamily="49" charset="-122"/>
                <a:ea typeface="黑体" pitchFamily="49" charset="-122"/>
              </a:rPr>
              <a:t>START:</a:t>
            </a:r>
          </a:p>
          <a:p>
            <a:pPr marL="109728" indent="0">
              <a:buNone/>
            </a:pPr>
            <a:r>
              <a:rPr lang="en-US" altLang="zh-CN" sz="2000" dirty="0">
                <a:latin typeface="黑体" pitchFamily="49" charset="-122"/>
                <a:ea typeface="黑体" pitchFamily="49" charset="-122"/>
              </a:rPr>
              <a:t>    MOV AX,DATAS</a:t>
            </a:r>
          </a:p>
          <a:p>
            <a:pPr marL="109728" indent="0">
              <a:buNone/>
            </a:pPr>
            <a:r>
              <a:rPr lang="en-US" altLang="zh-CN" sz="2000" dirty="0">
                <a:latin typeface="黑体" pitchFamily="49" charset="-122"/>
                <a:ea typeface="黑体" pitchFamily="49" charset="-122"/>
              </a:rPr>
              <a:t>    MOV DS,AX</a:t>
            </a:r>
            <a:r>
              <a:rPr lang="zh-CN" altLang="en-US" sz="2000" dirty="0">
                <a:latin typeface="黑体" pitchFamily="49" charset="-122"/>
                <a:ea typeface="黑体" pitchFamily="49" charset="-122"/>
              </a:rPr>
              <a:t>  </a:t>
            </a:r>
          </a:p>
          <a:p>
            <a:pPr marL="109728" indent="0">
              <a:buNone/>
            </a:pPr>
            <a:r>
              <a:rPr lang="en-US" altLang="zh-CN" sz="2000" dirty="0">
                <a:latin typeface="黑体" pitchFamily="49" charset="-122"/>
                <a:ea typeface="黑体" pitchFamily="49" charset="-122"/>
              </a:rPr>
              <a:t>    </a:t>
            </a:r>
            <a:r>
              <a:rPr lang="en-US" altLang="zh-CN" sz="2000" dirty="0">
                <a:solidFill>
                  <a:srgbClr val="FF0000"/>
                </a:solidFill>
                <a:latin typeface="黑体" pitchFamily="49" charset="-122"/>
                <a:ea typeface="黑体" pitchFamily="49" charset="-122"/>
              </a:rPr>
              <a:t>MOV AX,A</a:t>
            </a:r>
          </a:p>
          <a:p>
            <a:pPr marL="109728" indent="0">
              <a:buNone/>
            </a:pPr>
            <a:r>
              <a:rPr lang="en-US" altLang="zh-CN" sz="2000" dirty="0">
                <a:solidFill>
                  <a:srgbClr val="FF0000"/>
                </a:solidFill>
                <a:latin typeface="黑体" pitchFamily="49" charset="-122"/>
                <a:ea typeface="黑体" pitchFamily="49" charset="-122"/>
              </a:rPr>
              <a:t>    ADD AX,B</a:t>
            </a:r>
          </a:p>
          <a:p>
            <a:pPr marL="109728" indent="0">
              <a:buNone/>
            </a:pPr>
            <a:r>
              <a:rPr lang="en-US" altLang="zh-CN" sz="2000" dirty="0">
                <a:solidFill>
                  <a:srgbClr val="FF0000"/>
                </a:solidFill>
                <a:latin typeface="黑体" pitchFamily="49" charset="-122"/>
                <a:ea typeface="黑体" pitchFamily="49" charset="-122"/>
              </a:rPr>
              <a:t>    MOV SUM,AX</a:t>
            </a:r>
          </a:p>
          <a:p>
            <a:pPr marL="109728" indent="0">
              <a:buNone/>
            </a:pPr>
            <a:r>
              <a:rPr lang="zh-CN" altLang="en-US" sz="2000" dirty="0">
                <a:latin typeface="黑体" pitchFamily="49" charset="-122"/>
                <a:ea typeface="黑体" pitchFamily="49" charset="-122"/>
              </a:rPr>
              <a:t>    </a:t>
            </a:r>
            <a:r>
              <a:rPr lang="en-US" altLang="zh-CN" sz="2000" dirty="0">
                <a:latin typeface="黑体" pitchFamily="49" charset="-122"/>
                <a:ea typeface="黑体" pitchFamily="49" charset="-122"/>
              </a:rPr>
              <a:t>MOV AH,4CH</a:t>
            </a:r>
          </a:p>
          <a:p>
            <a:pPr marL="109728" indent="0">
              <a:buNone/>
            </a:pPr>
            <a:r>
              <a:rPr lang="en-US" altLang="zh-CN" sz="2000" dirty="0">
                <a:latin typeface="黑体" pitchFamily="49" charset="-122"/>
                <a:ea typeface="黑体" pitchFamily="49" charset="-122"/>
              </a:rPr>
              <a:t>    INT 21H</a:t>
            </a:r>
          </a:p>
          <a:p>
            <a:pPr marL="109728" indent="0">
              <a:buNone/>
            </a:pPr>
            <a:r>
              <a:rPr lang="en-US" altLang="zh-CN" sz="2000" dirty="0">
                <a:latin typeface="黑体" pitchFamily="49" charset="-122"/>
                <a:ea typeface="黑体" pitchFamily="49" charset="-122"/>
              </a:rPr>
              <a:t>CODES ENDS</a:t>
            </a:r>
          </a:p>
          <a:p>
            <a:pPr marL="109728" indent="0">
              <a:buNone/>
            </a:pPr>
            <a:r>
              <a:rPr lang="en-US" altLang="zh-CN" sz="2000" dirty="0">
                <a:latin typeface="黑体" pitchFamily="49" charset="-122"/>
                <a:ea typeface="黑体" pitchFamily="49" charset="-122"/>
              </a:rPr>
              <a:t>END START</a:t>
            </a:r>
            <a:endParaRPr lang="zh-CN" altLang="en-US" sz="2000" dirty="0">
              <a:latin typeface="黑体" pitchFamily="49" charset="-122"/>
              <a:ea typeface="黑体" pitchFamily="49" charset="-122"/>
            </a:endParaRPr>
          </a:p>
        </p:txBody>
      </p:sp>
      <p:sp>
        <p:nvSpPr>
          <p:cNvPr id="5" name="Rectangle 3"/>
          <p:cNvSpPr txBox="1">
            <a:spLocks noChangeArrowheads="1"/>
          </p:cNvSpPr>
          <p:nvPr/>
        </p:nvSpPr>
        <p:spPr>
          <a:xfrm>
            <a:off x="-215124" y="188640"/>
            <a:ext cx="8686800" cy="576064"/>
          </a:xfrm>
          <a:prstGeom prst="rect">
            <a:avLst/>
          </a:prstGeom>
        </p:spPr>
        <p:txBody>
          <a:bodyPr vert="horz">
            <a:normAutofit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Font typeface="Wingdings 3"/>
              <a:buNone/>
            </a:pPr>
            <a:r>
              <a:rPr lang="zh-CN" altLang="en-US" sz="3200" dirty="0">
                <a:latin typeface="黑体" pitchFamily="49" charset="-122"/>
                <a:ea typeface="黑体" pitchFamily="49" charset="-122"/>
              </a:rPr>
              <a:t>（</a:t>
            </a:r>
            <a:r>
              <a:rPr lang="en-US" altLang="zh-CN" sz="3200" dirty="0">
                <a:latin typeface="黑体" pitchFamily="49" charset="-122"/>
                <a:ea typeface="黑体" pitchFamily="49" charset="-122"/>
              </a:rPr>
              <a:t>3</a:t>
            </a:r>
            <a:r>
              <a:rPr lang="zh-CN" altLang="en-US" sz="3200" dirty="0">
                <a:latin typeface="黑体" pitchFamily="49" charset="-122"/>
                <a:ea typeface="黑体" pitchFamily="49" charset="-122"/>
              </a:rPr>
              <a:t>）</a:t>
            </a:r>
            <a:r>
              <a:rPr lang="zh-CN" altLang="en-US" sz="3200" dirty="0">
                <a:latin typeface="Times New Roman"/>
                <a:ea typeface="黑体" pitchFamily="49" charset="-122"/>
              </a:rPr>
              <a:t> </a:t>
            </a:r>
            <a:r>
              <a:rPr lang="zh-CN" altLang="en-US" sz="3200" dirty="0">
                <a:latin typeface="黑体" pitchFamily="49" charset="-122"/>
                <a:ea typeface="黑体" pitchFamily="49" charset="-122"/>
              </a:rPr>
              <a:t>用</a:t>
            </a:r>
            <a:r>
              <a:rPr lang="en-US" altLang="zh-CN" sz="3200" dirty="0">
                <a:latin typeface="黑体" pitchFamily="49" charset="-122"/>
                <a:ea typeface="黑体" pitchFamily="49" charset="-122"/>
              </a:rPr>
              <a:t>8086</a:t>
            </a:r>
            <a:r>
              <a:rPr lang="zh-CN" altLang="en-US" sz="3200" dirty="0">
                <a:latin typeface="黑体" pitchFamily="49" charset="-122"/>
                <a:ea typeface="黑体" pitchFamily="49" charset="-122"/>
              </a:rPr>
              <a:t>汇编语言实现</a:t>
            </a:r>
          </a:p>
          <a:p>
            <a:pPr marL="109728" indent="0" algn="just">
              <a:buFont typeface="Wingdings 3"/>
              <a:buNone/>
            </a:pPr>
            <a:endParaRPr lang="zh-CN" altLang="en-US" sz="3200" dirty="0">
              <a:latin typeface="黑体" pitchFamily="49" charset="-122"/>
              <a:ea typeface="黑体" pitchFamily="49" charset="-122"/>
            </a:endParaRPr>
          </a:p>
        </p:txBody>
      </p:sp>
    </p:spTree>
    <p:extLst>
      <p:ext uri="{BB962C8B-B14F-4D97-AF65-F5344CB8AC3E}">
        <p14:creationId xmlns:p14="http://schemas.microsoft.com/office/powerpoint/2010/main" val="735419153"/>
      </p:ext>
    </p:extLst>
  </p:cSld>
  <p:clrMapOvr>
    <a:masterClrMapping/>
  </p:clrMapOvr>
  <p:transition>
    <p:rand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将各类存储器看作一个逻辑存储器"/>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67536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bwMode="auto">
          <a:xfrm>
            <a:off x="543243" y="260648"/>
            <a:ext cx="3571875" cy="68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zh-CN" altLang="en-US" b="0" dirty="0">
                <a:effectLst/>
              </a:rPr>
              <a:t>三种运行模式</a:t>
            </a:r>
          </a:p>
        </p:txBody>
      </p:sp>
      <p:sp>
        <p:nvSpPr>
          <p:cNvPr id="806915" name="Rectangle 3"/>
          <p:cNvSpPr>
            <a:spLocks noGrp="1" noChangeArrowheads="1"/>
          </p:cNvSpPr>
          <p:nvPr>
            <p:ph type="body" idx="1"/>
          </p:nvPr>
        </p:nvSpPr>
        <p:spPr>
          <a:xfrm>
            <a:off x="245268" y="1200151"/>
            <a:ext cx="8647113" cy="1508769"/>
          </a:xfrm>
        </p:spPr>
        <p:txBody>
          <a:bodyPr/>
          <a:lstStyle/>
          <a:p>
            <a:r>
              <a:rPr lang="zh-CN" altLang="en-US" dirty="0">
                <a:latin typeface="黑体" pitchFamily="49" charset="-122"/>
                <a:ea typeface="黑体" pitchFamily="49" charset="-122"/>
              </a:rPr>
              <a:t>从80386开始，</a:t>
            </a:r>
            <a:r>
              <a:rPr lang="en-US" altLang="zh-CN" dirty="0">
                <a:latin typeface="黑体" pitchFamily="49" charset="-122"/>
                <a:ea typeface="黑体" pitchFamily="49" charset="-122"/>
              </a:rPr>
              <a:t>Intel</a:t>
            </a:r>
            <a:r>
              <a:rPr lang="zh-CN" altLang="en-US" dirty="0">
                <a:latin typeface="黑体" pitchFamily="49" charset="-122"/>
                <a:ea typeface="黑体" pitchFamily="49" charset="-122"/>
              </a:rPr>
              <a:t>的</a:t>
            </a:r>
            <a:r>
              <a:rPr lang="en-US" altLang="zh-CN" dirty="0">
                <a:latin typeface="黑体" pitchFamily="49" charset="-122"/>
                <a:ea typeface="黑体" pitchFamily="49" charset="-122"/>
              </a:rPr>
              <a:t>CPU</a:t>
            </a:r>
            <a:r>
              <a:rPr lang="zh-CN" altLang="en-US" dirty="0">
                <a:latin typeface="黑体" pitchFamily="49" charset="-122"/>
                <a:ea typeface="黑体" pitchFamily="49" charset="-122"/>
              </a:rPr>
              <a:t>具有3种运行模式：实模式、保护模式和虚拟8086模式。</a:t>
            </a:r>
          </a:p>
        </p:txBody>
      </p:sp>
      <p:grpSp>
        <p:nvGrpSpPr>
          <p:cNvPr id="806954" name="Group 42"/>
          <p:cNvGrpSpPr>
            <a:grpSpLocks/>
          </p:cNvGrpSpPr>
          <p:nvPr/>
        </p:nvGrpSpPr>
        <p:grpSpPr bwMode="auto">
          <a:xfrm>
            <a:off x="1222375" y="2852936"/>
            <a:ext cx="7094538" cy="3197027"/>
            <a:chOff x="870" y="2410"/>
            <a:chExt cx="4469" cy="1632"/>
          </a:xfrm>
        </p:grpSpPr>
        <p:sp>
          <p:nvSpPr>
            <p:cNvPr id="806936" name="AutoShape 24"/>
            <p:cNvSpPr>
              <a:spLocks noChangeArrowheads="1"/>
            </p:cNvSpPr>
            <p:nvPr/>
          </p:nvSpPr>
          <p:spPr bwMode="auto">
            <a:xfrm>
              <a:off x="2175" y="2470"/>
              <a:ext cx="1003" cy="371"/>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endParaRPr lang="zh-CN" altLang="en-US"/>
            </a:p>
          </p:txBody>
        </p:sp>
        <p:sp>
          <p:nvSpPr>
            <p:cNvPr id="806937" name="Text Box 25"/>
            <p:cNvSpPr txBox="1">
              <a:spLocks noChangeArrowheads="1"/>
            </p:cNvSpPr>
            <p:nvPr/>
          </p:nvSpPr>
          <p:spPr bwMode="auto">
            <a:xfrm>
              <a:off x="2461" y="2513"/>
              <a:ext cx="612"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000"/>
                <a:t>实模式</a:t>
              </a:r>
            </a:p>
          </p:txBody>
        </p:sp>
        <p:sp>
          <p:nvSpPr>
            <p:cNvPr id="806938" name="AutoShape 26"/>
            <p:cNvSpPr>
              <a:spLocks noChangeArrowheads="1"/>
            </p:cNvSpPr>
            <p:nvPr/>
          </p:nvSpPr>
          <p:spPr bwMode="auto">
            <a:xfrm>
              <a:off x="970" y="3584"/>
              <a:ext cx="1104" cy="37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endParaRPr lang="zh-CN" altLang="en-US"/>
            </a:p>
          </p:txBody>
        </p:sp>
        <p:sp>
          <p:nvSpPr>
            <p:cNvPr id="806939" name="Text Box 27"/>
            <p:cNvSpPr txBox="1">
              <a:spLocks noChangeArrowheads="1"/>
            </p:cNvSpPr>
            <p:nvPr/>
          </p:nvSpPr>
          <p:spPr bwMode="auto">
            <a:xfrm>
              <a:off x="1238" y="3631"/>
              <a:ext cx="825"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000"/>
                <a:t>保护模式</a:t>
              </a:r>
            </a:p>
          </p:txBody>
        </p:sp>
        <p:sp>
          <p:nvSpPr>
            <p:cNvPr id="806940" name="AutoShape 28"/>
            <p:cNvSpPr>
              <a:spLocks noChangeArrowheads="1"/>
            </p:cNvSpPr>
            <p:nvPr/>
          </p:nvSpPr>
          <p:spPr bwMode="auto">
            <a:xfrm>
              <a:off x="4062" y="3584"/>
              <a:ext cx="1224" cy="37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endParaRPr lang="zh-CN" altLang="en-US"/>
            </a:p>
          </p:txBody>
        </p:sp>
        <p:sp>
          <p:nvSpPr>
            <p:cNvPr id="806941" name="Text Box 29"/>
            <p:cNvSpPr txBox="1">
              <a:spLocks noChangeArrowheads="1"/>
            </p:cNvSpPr>
            <p:nvPr/>
          </p:nvSpPr>
          <p:spPr bwMode="auto">
            <a:xfrm>
              <a:off x="4220" y="3632"/>
              <a:ext cx="1119"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000" dirty="0"/>
                <a:t>虚拟8086模式</a:t>
              </a:r>
            </a:p>
          </p:txBody>
        </p:sp>
        <p:sp>
          <p:nvSpPr>
            <p:cNvPr id="806942" name="Line 30"/>
            <p:cNvSpPr>
              <a:spLocks noChangeShapeType="1"/>
            </p:cNvSpPr>
            <p:nvPr/>
          </p:nvSpPr>
          <p:spPr bwMode="auto">
            <a:xfrm>
              <a:off x="870" y="2655"/>
              <a:ext cx="130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endParaRPr lang="zh-CN" altLang="en-US"/>
            </a:p>
          </p:txBody>
        </p:sp>
        <p:sp>
          <p:nvSpPr>
            <p:cNvPr id="806943" name="Text Box 31"/>
            <p:cNvSpPr txBox="1">
              <a:spLocks noChangeArrowheads="1"/>
            </p:cNvSpPr>
            <p:nvPr/>
          </p:nvSpPr>
          <p:spPr bwMode="auto">
            <a:xfrm>
              <a:off x="1160" y="2410"/>
              <a:ext cx="803"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a:t>Reset</a:t>
              </a:r>
              <a:r>
                <a:rPr lang="zh-CN" altLang="en-US" sz="2000"/>
                <a:t>复位</a:t>
              </a:r>
            </a:p>
          </p:txBody>
        </p:sp>
        <p:sp>
          <p:nvSpPr>
            <p:cNvPr id="806944" name="Line 32"/>
            <p:cNvSpPr>
              <a:spLocks noChangeShapeType="1"/>
            </p:cNvSpPr>
            <p:nvPr/>
          </p:nvSpPr>
          <p:spPr bwMode="auto">
            <a:xfrm flipV="1">
              <a:off x="1673" y="2841"/>
              <a:ext cx="803" cy="73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endParaRPr lang="zh-CN" altLang="en-US"/>
            </a:p>
          </p:txBody>
        </p:sp>
        <p:sp>
          <p:nvSpPr>
            <p:cNvPr id="806945" name="Text Box 33"/>
            <p:cNvSpPr txBox="1">
              <a:spLocks noChangeArrowheads="1"/>
            </p:cNvSpPr>
            <p:nvPr/>
          </p:nvSpPr>
          <p:spPr bwMode="auto">
            <a:xfrm>
              <a:off x="1936" y="3180"/>
              <a:ext cx="1491"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lnSpc>
                  <a:spcPct val="80000"/>
                </a:lnSpc>
              </a:pPr>
              <a:r>
                <a:rPr lang="en-US" altLang="zh-CN" sz="2000"/>
                <a:t>Reset</a:t>
              </a:r>
              <a:r>
                <a:rPr lang="zh-CN" altLang="en-US" sz="2000"/>
                <a:t>复位、修改</a:t>
              </a:r>
              <a:r>
                <a:rPr lang="en-US" altLang="zh-CN" sz="2000"/>
                <a:t>CR0</a:t>
              </a:r>
            </a:p>
          </p:txBody>
        </p:sp>
        <p:sp>
          <p:nvSpPr>
            <p:cNvPr id="806946" name="Text Box 34"/>
            <p:cNvSpPr txBox="1">
              <a:spLocks noChangeArrowheads="1"/>
            </p:cNvSpPr>
            <p:nvPr/>
          </p:nvSpPr>
          <p:spPr bwMode="auto">
            <a:xfrm>
              <a:off x="992" y="2918"/>
              <a:ext cx="1012"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lnSpc>
                  <a:spcPct val="80000"/>
                </a:lnSpc>
              </a:pPr>
              <a:r>
                <a:rPr lang="en-US" altLang="zh-CN" sz="2000" b="0"/>
                <a:t>LMSW</a:t>
              </a:r>
              <a:r>
                <a:rPr lang="zh-CN" altLang="en-US" sz="2000" b="0">
                  <a:latin typeface="宋体" pitchFamily="2" charset="-122"/>
                </a:rPr>
                <a:t>指令</a:t>
              </a:r>
              <a:r>
                <a:rPr lang="zh-CN" altLang="en-US" sz="2000" b="0"/>
                <a:t>、</a:t>
              </a:r>
            </a:p>
            <a:p>
              <a:pPr algn="just" eaLnBrk="0" hangingPunct="0">
                <a:lnSpc>
                  <a:spcPct val="80000"/>
                </a:lnSpc>
              </a:pPr>
              <a:r>
                <a:rPr lang="zh-CN" altLang="en-US" sz="2000" b="0"/>
                <a:t>修改</a:t>
              </a:r>
              <a:r>
                <a:rPr lang="en-US" altLang="zh-CN" sz="2000" b="0"/>
                <a:t>CR0</a:t>
              </a:r>
            </a:p>
          </p:txBody>
        </p:sp>
        <p:sp>
          <p:nvSpPr>
            <p:cNvPr id="806947" name="Line 35"/>
            <p:cNvSpPr>
              <a:spLocks noChangeShapeType="1"/>
            </p:cNvSpPr>
            <p:nvPr/>
          </p:nvSpPr>
          <p:spPr bwMode="auto">
            <a:xfrm flipH="1">
              <a:off x="2081" y="3717"/>
              <a:ext cx="1987"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endParaRPr lang="zh-CN" altLang="en-US"/>
            </a:p>
          </p:txBody>
        </p:sp>
        <p:sp>
          <p:nvSpPr>
            <p:cNvPr id="806948" name="Line 36"/>
            <p:cNvSpPr>
              <a:spLocks noChangeShapeType="1"/>
            </p:cNvSpPr>
            <p:nvPr/>
          </p:nvSpPr>
          <p:spPr bwMode="auto">
            <a:xfrm>
              <a:off x="2073" y="3831"/>
              <a:ext cx="1988"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endParaRPr lang="zh-CN" altLang="en-US"/>
            </a:p>
          </p:txBody>
        </p:sp>
        <p:sp>
          <p:nvSpPr>
            <p:cNvPr id="806949" name="Text Box 37"/>
            <p:cNvSpPr txBox="1">
              <a:spLocks noChangeArrowheads="1"/>
            </p:cNvSpPr>
            <p:nvPr/>
          </p:nvSpPr>
          <p:spPr bwMode="auto">
            <a:xfrm>
              <a:off x="2682" y="3472"/>
              <a:ext cx="98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000"/>
                <a:t>中断或异常</a:t>
              </a:r>
            </a:p>
          </p:txBody>
        </p:sp>
        <p:sp>
          <p:nvSpPr>
            <p:cNvPr id="806950" name="Text Box 38"/>
            <p:cNvSpPr txBox="1">
              <a:spLocks noChangeArrowheads="1"/>
            </p:cNvSpPr>
            <p:nvPr/>
          </p:nvSpPr>
          <p:spPr bwMode="auto">
            <a:xfrm>
              <a:off x="2202" y="3811"/>
              <a:ext cx="180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a:t>IRETD</a:t>
              </a:r>
              <a:r>
                <a:rPr lang="zh-CN" altLang="en-US" sz="2000">
                  <a:latin typeface="宋体" pitchFamily="2" charset="-122"/>
                </a:rPr>
                <a:t>指令、任务转换</a:t>
              </a:r>
              <a:endParaRPr lang="zh-CN" altLang="en-US" sz="2000"/>
            </a:p>
          </p:txBody>
        </p:sp>
        <p:sp>
          <p:nvSpPr>
            <p:cNvPr id="806951" name="Line 39"/>
            <p:cNvSpPr>
              <a:spLocks noChangeShapeType="1"/>
            </p:cNvSpPr>
            <p:nvPr/>
          </p:nvSpPr>
          <p:spPr bwMode="auto">
            <a:xfrm flipH="1" flipV="1">
              <a:off x="2978" y="2844"/>
              <a:ext cx="1405" cy="74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endParaRPr lang="zh-CN" altLang="en-US"/>
            </a:p>
          </p:txBody>
        </p:sp>
        <p:sp>
          <p:nvSpPr>
            <p:cNvPr id="806952" name="Text Box 40"/>
            <p:cNvSpPr txBox="1">
              <a:spLocks noChangeArrowheads="1"/>
            </p:cNvSpPr>
            <p:nvPr/>
          </p:nvSpPr>
          <p:spPr bwMode="auto">
            <a:xfrm>
              <a:off x="3781" y="3027"/>
              <a:ext cx="802"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a:t>Reset</a:t>
              </a:r>
              <a:r>
                <a:rPr lang="zh-CN" altLang="en-US" sz="2000"/>
                <a:t>复位</a:t>
              </a:r>
            </a:p>
          </p:txBody>
        </p:sp>
        <p:sp>
          <p:nvSpPr>
            <p:cNvPr id="806953" name="Line 41"/>
            <p:cNvSpPr>
              <a:spLocks noChangeShapeType="1"/>
            </p:cNvSpPr>
            <p:nvPr/>
          </p:nvSpPr>
          <p:spPr bwMode="auto">
            <a:xfrm flipV="1">
              <a:off x="1489" y="2841"/>
              <a:ext cx="803" cy="738"/>
            </a:xfrm>
            <a:prstGeom prst="line">
              <a:avLst/>
            </a:prstGeom>
            <a:noFill/>
            <a:ln w="9525">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endParaRPr lang="zh-CN" altLang="en-US"/>
            </a:p>
          </p:txBody>
        </p:sp>
      </p:grpSp>
    </p:spTree>
    <p:extLst>
      <p:ext uri="{BB962C8B-B14F-4D97-AF65-F5344CB8AC3E}">
        <p14:creationId xmlns:p14="http://schemas.microsoft.com/office/powerpoint/2010/main" val="78566638"/>
      </p:ext>
    </p:extLst>
  </p:cSld>
  <p:clrMapOvr>
    <a:masterClrMapping/>
  </p:clrMapOvr>
  <p:transition>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9" name="Rectangle 3"/>
          <p:cNvSpPr>
            <a:spLocks noGrp="1" noChangeArrowheads="1"/>
          </p:cNvSpPr>
          <p:nvPr>
            <p:ph type="body" idx="1"/>
          </p:nvPr>
        </p:nvSpPr>
        <p:spPr>
          <a:xfrm>
            <a:off x="323528" y="332656"/>
            <a:ext cx="8712968" cy="5472608"/>
          </a:xfrm>
        </p:spPr>
        <p:txBody>
          <a:bodyPr>
            <a:normAutofit fontScale="92500" lnSpcReduction="10000"/>
          </a:bodyPr>
          <a:lstStyle/>
          <a:p>
            <a:pPr marL="109728" indent="0">
              <a:lnSpc>
                <a:spcPct val="150000"/>
              </a:lnSpc>
              <a:buNone/>
            </a:pPr>
            <a:r>
              <a:rPr lang="zh-CN" altLang="en-US" sz="3200" dirty="0">
                <a:solidFill>
                  <a:schemeClr val="tx2"/>
                </a:solidFill>
                <a:latin typeface="黑体" pitchFamily="49" charset="-122"/>
                <a:ea typeface="黑体" pitchFamily="49" charset="-122"/>
              </a:rPr>
              <a:t>1</a:t>
            </a:r>
            <a:r>
              <a:rPr lang="en-US" altLang="zh-CN" sz="3200" dirty="0">
                <a:solidFill>
                  <a:schemeClr val="tx2"/>
                </a:solidFill>
                <a:latin typeface="黑体" pitchFamily="49" charset="-122"/>
                <a:ea typeface="黑体" pitchFamily="49" charset="-122"/>
              </a:rPr>
              <a:t>)</a:t>
            </a:r>
            <a:r>
              <a:rPr lang="zh-CN" altLang="en-US" sz="3200" dirty="0">
                <a:solidFill>
                  <a:schemeClr val="tx2"/>
                </a:solidFill>
                <a:latin typeface="黑体" pitchFamily="49" charset="-122"/>
                <a:ea typeface="黑体" pitchFamily="49" charset="-122"/>
              </a:rPr>
              <a:t>实模式</a:t>
            </a:r>
            <a:r>
              <a:rPr lang="zh-CN" altLang="en-US" sz="3200" dirty="0">
                <a:latin typeface="黑体" pitchFamily="49" charset="-122"/>
                <a:ea typeface="黑体" pitchFamily="49" charset="-122"/>
              </a:rPr>
              <a:t> </a:t>
            </a:r>
          </a:p>
          <a:p>
            <a:pPr marL="109728" indent="0">
              <a:lnSpc>
                <a:spcPct val="150000"/>
              </a:lnSpc>
              <a:buNone/>
            </a:pPr>
            <a:r>
              <a:rPr lang="en-US" altLang="zh-CN" sz="3200" dirty="0">
                <a:latin typeface="黑体" pitchFamily="49" charset="-122"/>
                <a:ea typeface="黑体" pitchFamily="49" charset="-122"/>
              </a:rPr>
              <a:t>	CPU</a:t>
            </a:r>
            <a:r>
              <a:rPr lang="zh-CN" altLang="en-US" sz="3200" dirty="0">
                <a:latin typeface="黑体" pitchFamily="49" charset="-122"/>
                <a:ea typeface="黑体" pitchFamily="49" charset="-122"/>
              </a:rPr>
              <a:t>复位（</a:t>
            </a:r>
            <a:r>
              <a:rPr lang="en-US" altLang="zh-CN" sz="3200" dirty="0">
                <a:latin typeface="黑体" pitchFamily="49" charset="-122"/>
                <a:ea typeface="黑体" pitchFamily="49" charset="-122"/>
              </a:rPr>
              <a:t>Reset）</a:t>
            </a:r>
            <a:r>
              <a:rPr lang="zh-CN" altLang="en-US" sz="3200" dirty="0">
                <a:latin typeface="黑体" pitchFamily="49" charset="-122"/>
                <a:ea typeface="黑体" pitchFamily="49" charset="-122"/>
              </a:rPr>
              <a:t>或加电（</a:t>
            </a:r>
            <a:r>
              <a:rPr lang="en-US" altLang="zh-CN" sz="3200" dirty="0">
                <a:latin typeface="黑体" pitchFamily="49" charset="-122"/>
                <a:ea typeface="黑体" pitchFamily="49" charset="-122"/>
              </a:rPr>
              <a:t>Power On）</a:t>
            </a:r>
            <a:r>
              <a:rPr lang="zh-CN" altLang="en-US" sz="3200" dirty="0">
                <a:latin typeface="黑体" pitchFamily="49" charset="-122"/>
                <a:ea typeface="黑体" pitchFamily="49" charset="-122"/>
              </a:rPr>
              <a:t>的时候以实模式启动，处理器以实模式工作。</a:t>
            </a:r>
            <a:endParaRPr lang="en-US" altLang="zh-CN" sz="3200" dirty="0">
              <a:latin typeface="黑体" pitchFamily="49" charset="-122"/>
              <a:ea typeface="黑体" pitchFamily="49" charset="-122"/>
            </a:endParaRPr>
          </a:p>
          <a:p>
            <a:pPr marL="109728" indent="0">
              <a:lnSpc>
                <a:spcPct val="150000"/>
              </a:lnSpc>
              <a:buNone/>
            </a:pPr>
            <a:r>
              <a:rPr lang="en-US" altLang="zh-CN" sz="3200" dirty="0">
                <a:latin typeface="黑体" pitchFamily="49" charset="-122"/>
                <a:ea typeface="黑体" pitchFamily="49" charset="-122"/>
              </a:rPr>
              <a:t>	</a:t>
            </a:r>
            <a:r>
              <a:rPr lang="zh-CN" altLang="en-US" sz="3200" dirty="0">
                <a:latin typeface="黑体" pitchFamily="49" charset="-122"/>
                <a:ea typeface="黑体" pitchFamily="49" charset="-122"/>
              </a:rPr>
              <a:t>在实模式下，内存寻址方式和8086相同，由16位段寄存器的内容乘以16当做基地址，加上16位偏移地址形成20位的物理地址。</a:t>
            </a:r>
            <a:endParaRPr lang="en-US" altLang="zh-CN" sz="3200" dirty="0">
              <a:latin typeface="黑体" pitchFamily="49" charset="-122"/>
              <a:ea typeface="黑体" pitchFamily="49" charset="-122"/>
            </a:endParaRPr>
          </a:p>
          <a:p>
            <a:pPr marL="109728" indent="0">
              <a:lnSpc>
                <a:spcPct val="150000"/>
              </a:lnSpc>
              <a:buNone/>
            </a:pPr>
            <a:r>
              <a:rPr lang="en-US" altLang="zh-CN" sz="3200" dirty="0">
                <a:latin typeface="黑体" pitchFamily="49" charset="-122"/>
                <a:ea typeface="黑体" pitchFamily="49" charset="-122"/>
              </a:rPr>
              <a:t>	</a:t>
            </a:r>
            <a:r>
              <a:rPr lang="zh-CN" altLang="en-US" sz="3200" dirty="0">
                <a:latin typeface="黑体" pitchFamily="49" charset="-122"/>
                <a:ea typeface="黑体" pitchFamily="49" charset="-122"/>
              </a:rPr>
              <a:t>在实模式下，所有的段都是可以读、写和可执行的。</a:t>
            </a:r>
            <a:r>
              <a:rPr lang="zh-CN" altLang="en-US" sz="3200" dirty="0">
                <a:solidFill>
                  <a:srgbClr val="FF0000"/>
                </a:solidFill>
                <a:latin typeface="黑体" pitchFamily="49" charset="-122"/>
                <a:ea typeface="黑体" pitchFamily="49" charset="-122"/>
              </a:rPr>
              <a:t>可直接访问系统内存和硬件设备。 </a:t>
            </a:r>
          </a:p>
        </p:txBody>
      </p:sp>
    </p:spTree>
    <p:extLst>
      <p:ext uri="{BB962C8B-B14F-4D97-AF65-F5344CB8AC3E}">
        <p14:creationId xmlns:p14="http://schemas.microsoft.com/office/powerpoint/2010/main" val="3130865860"/>
      </p:ext>
    </p:extLst>
  </p:cSld>
  <p:clrMapOvr>
    <a:masterClrMapping/>
  </p:clrMapOvr>
  <p:transition>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980728"/>
            <a:ext cx="8229600" cy="4525963"/>
          </a:xfrm>
        </p:spPr>
        <p:txBody>
          <a:bodyPr/>
          <a:lstStyle/>
          <a:p>
            <a:pPr>
              <a:lnSpc>
                <a:spcPct val="150000"/>
              </a:lnSpc>
            </a:pPr>
            <a:r>
              <a:rPr lang="zh-CN" altLang="en-US" sz="2800" dirty="0">
                <a:latin typeface="黑体" pitchFamily="49" charset="-122"/>
                <a:ea typeface="黑体" pitchFamily="49" charset="-122"/>
              </a:rPr>
              <a:t>8086和8088微处理器只能工作在</a:t>
            </a:r>
            <a:r>
              <a:rPr lang="zh-CN" altLang="en-US" sz="2800" dirty="0">
                <a:solidFill>
                  <a:srgbClr val="0000FF"/>
                </a:solidFill>
                <a:latin typeface="黑体" pitchFamily="49" charset="-122"/>
                <a:ea typeface="黑体" pitchFamily="49" charset="-122"/>
              </a:rPr>
              <a:t>实模式</a:t>
            </a:r>
            <a:r>
              <a:rPr lang="zh-CN" altLang="en-US" sz="2800" dirty="0">
                <a:latin typeface="黑体" pitchFamily="49" charset="-122"/>
                <a:ea typeface="黑体" pitchFamily="49" charset="-122"/>
              </a:rPr>
              <a:t>，80286以上的微处理器既可以工作在实模式也可以工作在保护模式。</a:t>
            </a:r>
            <a:endParaRPr lang="en-US" altLang="zh-CN" sz="2800" dirty="0">
              <a:latin typeface="黑体" pitchFamily="49" charset="-122"/>
              <a:ea typeface="黑体" pitchFamily="49" charset="-122"/>
            </a:endParaRPr>
          </a:p>
          <a:p>
            <a:pPr>
              <a:lnSpc>
                <a:spcPct val="150000"/>
              </a:lnSpc>
            </a:pPr>
            <a:r>
              <a:rPr lang="zh-CN" altLang="en-US" sz="2800" dirty="0">
                <a:latin typeface="黑体" pitchFamily="49" charset="-122"/>
                <a:ea typeface="黑体" pitchFamily="49" charset="-122"/>
              </a:rPr>
              <a:t>无论哪种微处理器，每次机器冷启动或复位都隐含地以实模式开始工作。</a:t>
            </a:r>
            <a:endParaRPr lang="en-US" altLang="zh-CN" sz="2800" dirty="0">
              <a:latin typeface="黑体" pitchFamily="49" charset="-122"/>
              <a:ea typeface="黑体" pitchFamily="49" charset="-122"/>
            </a:endParaRPr>
          </a:p>
          <a:p>
            <a:pPr>
              <a:lnSpc>
                <a:spcPct val="150000"/>
              </a:lnSpc>
            </a:pPr>
            <a:r>
              <a:rPr lang="zh-CN" altLang="en-US" sz="2800" dirty="0">
                <a:latin typeface="黑体" pitchFamily="49" charset="-122"/>
                <a:ea typeface="黑体" pitchFamily="49" charset="-122"/>
              </a:rPr>
              <a:t>在实模式下微处理器只可以寻址最低的1</a:t>
            </a:r>
            <a:r>
              <a:rPr lang="en-US" altLang="zh-CN" sz="2800" dirty="0">
                <a:latin typeface="黑体" pitchFamily="49" charset="-122"/>
                <a:ea typeface="黑体" pitchFamily="49" charset="-122"/>
              </a:rPr>
              <a:t>M</a:t>
            </a:r>
            <a:r>
              <a:rPr lang="zh-CN" altLang="en-US" sz="2800" dirty="0">
                <a:latin typeface="黑体" pitchFamily="49" charset="-122"/>
                <a:ea typeface="黑体" pitchFamily="49" charset="-122"/>
              </a:rPr>
              <a:t>字节。</a:t>
            </a:r>
            <a:r>
              <a:rPr lang="zh-CN" altLang="en-US" dirty="0"/>
              <a:t> </a:t>
            </a:r>
          </a:p>
          <a:p>
            <a:pPr>
              <a:lnSpc>
                <a:spcPct val="150000"/>
              </a:lnSpc>
            </a:pPr>
            <a:endParaRPr lang="zh-CN" altLang="en-US" dirty="0"/>
          </a:p>
        </p:txBody>
      </p:sp>
      <p:sp>
        <p:nvSpPr>
          <p:cNvPr id="3" name="标题 2"/>
          <p:cNvSpPr>
            <a:spLocks noGrp="1"/>
          </p:cNvSpPr>
          <p:nvPr>
            <p:ph type="title"/>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20486804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980728"/>
            <a:ext cx="8229600" cy="4525963"/>
          </a:xfrm>
        </p:spPr>
        <p:txBody>
          <a:bodyPr>
            <a:normAutofit/>
          </a:bodyPr>
          <a:lstStyle/>
          <a:p>
            <a:pPr algn="just">
              <a:lnSpc>
                <a:spcPct val="150000"/>
              </a:lnSpc>
            </a:pPr>
            <a:r>
              <a:rPr lang="zh-CN" altLang="en-US" sz="2800" dirty="0">
                <a:solidFill>
                  <a:schemeClr val="tx2"/>
                </a:solidFill>
                <a:latin typeface="黑体" pitchFamily="49" charset="-122"/>
                <a:ea typeface="黑体" pitchFamily="49" charset="-122"/>
              </a:rPr>
              <a:t>对段基址的限定</a:t>
            </a:r>
            <a:r>
              <a:rPr lang="zh-CN" altLang="en-US" sz="2800" dirty="0">
                <a:latin typeface="黑体" pitchFamily="49" charset="-122"/>
                <a:ea typeface="黑体" pitchFamily="49" charset="-122"/>
              </a:rPr>
              <a:t>：只要工作在实模式，段基址必须定位在地址为</a:t>
            </a:r>
            <a:r>
              <a:rPr lang="zh-CN" altLang="en-US" sz="2800" dirty="0">
                <a:solidFill>
                  <a:srgbClr val="FF0000"/>
                </a:solidFill>
                <a:latin typeface="黑体" pitchFamily="49" charset="-122"/>
                <a:ea typeface="黑体" pitchFamily="49" charset="-122"/>
              </a:rPr>
              <a:t>16</a:t>
            </a:r>
            <a:r>
              <a:rPr lang="zh-CN" altLang="en-US" sz="2800" dirty="0">
                <a:latin typeface="黑体" pitchFamily="49" charset="-122"/>
                <a:ea typeface="黑体" pitchFamily="49" charset="-122"/>
              </a:rPr>
              <a:t>的整数倍上，这种段起始边界通常称做</a:t>
            </a:r>
            <a:r>
              <a:rPr lang="zh-CN" altLang="en-US" sz="2800" dirty="0">
                <a:solidFill>
                  <a:srgbClr val="FF0000"/>
                </a:solidFill>
                <a:latin typeface="黑体" pitchFamily="49" charset="-122"/>
                <a:ea typeface="黑体" pitchFamily="49" charset="-122"/>
              </a:rPr>
              <a:t>节或小段</a:t>
            </a:r>
            <a:r>
              <a:rPr lang="zh-CN" altLang="en-US" sz="2800" dirty="0">
                <a:latin typeface="黑体" pitchFamily="49" charset="-122"/>
                <a:ea typeface="黑体" pitchFamily="49" charset="-122"/>
              </a:rPr>
              <a:t>。</a:t>
            </a:r>
            <a:endParaRPr lang="en-US" altLang="zh-CN" sz="2800" dirty="0">
              <a:latin typeface="黑体" pitchFamily="49" charset="-122"/>
              <a:ea typeface="黑体" pitchFamily="49" charset="-122"/>
            </a:endParaRPr>
          </a:p>
          <a:p>
            <a:pPr algn="just">
              <a:lnSpc>
                <a:spcPct val="150000"/>
              </a:lnSpc>
            </a:pPr>
            <a:r>
              <a:rPr lang="zh-CN" altLang="en-US" sz="2800" dirty="0">
                <a:latin typeface="黑体" pitchFamily="49" charset="-122"/>
                <a:ea typeface="黑体" pitchFamily="49" charset="-122"/>
              </a:rPr>
              <a:t>故，1</a:t>
            </a:r>
            <a:r>
              <a:rPr lang="en-US" altLang="zh-CN" sz="2800" dirty="0">
                <a:latin typeface="黑体" pitchFamily="49" charset="-122"/>
                <a:ea typeface="黑体" pitchFamily="49" charset="-122"/>
              </a:rPr>
              <a:t>M</a:t>
            </a:r>
            <a:r>
              <a:rPr lang="zh-CN" altLang="en-US" sz="2800" dirty="0">
                <a:latin typeface="黑体" pitchFamily="49" charset="-122"/>
                <a:ea typeface="黑体" pitchFamily="49" charset="-122"/>
              </a:rPr>
              <a:t>字节空间的20位地址的</a:t>
            </a:r>
            <a:r>
              <a:rPr lang="zh-CN" altLang="en-US" sz="2800" dirty="0">
                <a:solidFill>
                  <a:srgbClr val="FF0000"/>
                </a:solidFill>
                <a:latin typeface="黑体" pitchFamily="49" charset="-122"/>
                <a:ea typeface="黑体" pitchFamily="49" charset="-122"/>
              </a:rPr>
              <a:t>低4位</a:t>
            </a:r>
            <a:r>
              <a:rPr lang="zh-CN" altLang="en-US" sz="2800" dirty="0">
                <a:latin typeface="黑体" pitchFamily="49" charset="-122"/>
                <a:ea typeface="黑体" pitchFamily="49" charset="-122"/>
              </a:rPr>
              <a:t>可以不表示出来，高16位放入段寄存器。</a:t>
            </a:r>
          </a:p>
          <a:p>
            <a:pPr algn="just">
              <a:lnSpc>
                <a:spcPct val="150000"/>
              </a:lnSpc>
            </a:pPr>
            <a:r>
              <a:rPr lang="zh-CN" altLang="en-US" sz="2800" dirty="0">
                <a:latin typeface="黑体" pitchFamily="49" charset="-122"/>
                <a:ea typeface="黑体" pitchFamily="49" charset="-122"/>
              </a:rPr>
              <a:t>	</a:t>
            </a:r>
            <a:r>
              <a:rPr lang="zh-CN" altLang="en-US" sz="2800" dirty="0">
                <a:solidFill>
                  <a:schemeClr val="tx2"/>
                </a:solidFill>
                <a:latin typeface="黑体" pitchFamily="49" charset="-122"/>
                <a:ea typeface="黑体" pitchFamily="49" charset="-122"/>
              </a:rPr>
              <a:t>对段长的限定</a:t>
            </a:r>
            <a:r>
              <a:rPr lang="zh-CN" altLang="en-US" sz="2800" dirty="0">
                <a:latin typeface="黑体" pitchFamily="49" charset="-122"/>
                <a:ea typeface="黑体" pitchFamily="49" charset="-122"/>
              </a:rPr>
              <a:t>：在实模式下段长不能超过64</a:t>
            </a:r>
            <a:r>
              <a:rPr lang="en-US" altLang="zh-CN" sz="2800" dirty="0">
                <a:latin typeface="黑体" pitchFamily="49" charset="-122"/>
                <a:ea typeface="黑体" pitchFamily="49" charset="-122"/>
              </a:rPr>
              <a:t>K。</a:t>
            </a:r>
          </a:p>
          <a:p>
            <a:pPr>
              <a:lnSpc>
                <a:spcPct val="150000"/>
              </a:lnSpc>
            </a:pPr>
            <a:endParaRPr lang="zh-CN" altLang="en-US" dirty="0"/>
          </a:p>
        </p:txBody>
      </p:sp>
    </p:spTree>
    <p:extLst>
      <p:ext uri="{BB962C8B-B14F-4D97-AF65-F5344CB8AC3E}">
        <p14:creationId xmlns:p14="http://schemas.microsoft.com/office/powerpoint/2010/main" val="16944397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3" name="Rectangle 3"/>
          <p:cNvSpPr>
            <a:spLocks noGrp="1" noChangeArrowheads="1"/>
          </p:cNvSpPr>
          <p:nvPr>
            <p:ph type="body" idx="1"/>
          </p:nvPr>
        </p:nvSpPr>
        <p:spPr>
          <a:xfrm>
            <a:off x="323528" y="764704"/>
            <a:ext cx="8496944" cy="4536504"/>
          </a:xfrm>
        </p:spPr>
        <p:txBody>
          <a:bodyPr>
            <a:normAutofit/>
          </a:bodyPr>
          <a:lstStyle/>
          <a:p>
            <a:pPr marL="109728" indent="0">
              <a:lnSpc>
                <a:spcPct val="150000"/>
              </a:lnSpc>
              <a:buNone/>
            </a:pPr>
            <a:r>
              <a:rPr lang="zh-CN" altLang="en-US" sz="2800" dirty="0">
                <a:solidFill>
                  <a:schemeClr val="tx2"/>
                </a:solidFill>
                <a:latin typeface="黑体" pitchFamily="49" charset="-122"/>
                <a:ea typeface="黑体" pitchFamily="49" charset="-122"/>
              </a:rPr>
              <a:t>2</a:t>
            </a:r>
            <a:r>
              <a:rPr lang="en-US" altLang="zh-CN" sz="2800" dirty="0">
                <a:solidFill>
                  <a:schemeClr val="tx2"/>
                </a:solidFill>
                <a:latin typeface="黑体" pitchFamily="49" charset="-122"/>
                <a:ea typeface="黑体" pitchFamily="49" charset="-122"/>
              </a:rPr>
              <a:t>)</a:t>
            </a:r>
            <a:r>
              <a:rPr lang="zh-CN" altLang="en-US" sz="2800" dirty="0">
                <a:solidFill>
                  <a:schemeClr val="tx2"/>
                </a:solidFill>
                <a:latin typeface="黑体" pitchFamily="49" charset="-122"/>
                <a:ea typeface="黑体" pitchFamily="49" charset="-122"/>
              </a:rPr>
              <a:t>保护模式</a:t>
            </a:r>
            <a:r>
              <a:rPr lang="zh-CN" altLang="en-US" sz="2800" dirty="0">
                <a:latin typeface="黑体" pitchFamily="49" charset="-122"/>
                <a:ea typeface="黑体" pitchFamily="49" charset="-122"/>
              </a:rPr>
              <a:t> </a:t>
            </a:r>
          </a:p>
          <a:p>
            <a:pPr marL="109728" indent="0">
              <a:lnSpc>
                <a:spcPct val="150000"/>
              </a:lnSpc>
              <a:buNone/>
            </a:pPr>
            <a:r>
              <a:rPr lang="zh-CN" altLang="en-US" sz="2800" dirty="0">
                <a:latin typeface="黑体" pitchFamily="49" charset="-122"/>
                <a:ea typeface="黑体" pitchFamily="49" charset="-122"/>
              </a:rPr>
              <a:t>	在保护模式下，</a:t>
            </a:r>
            <a:r>
              <a:rPr lang="en-US" altLang="zh-CN" sz="2800" dirty="0">
                <a:latin typeface="黑体" pitchFamily="49" charset="-122"/>
                <a:ea typeface="黑体" pitchFamily="49" charset="-122"/>
              </a:rPr>
              <a:t>CPU</a:t>
            </a:r>
            <a:r>
              <a:rPr lang="zh-CN" altLang="en-US" sz="2800" dirty="0">
                <a:latin typeface="黑体" pitchFamily="49" charset="-122"/>
                <a:ea typeface="黑体" pitchFamily="49" charset="-122"/>
              </a:rPr>
              <a:t>提供了多任务、内存分段分页管理和特权级保护等功能。</a:t>
            </a:r>
            <a:endParaRPr lang="en-US" altLang="zh-CN" sz="2800" dirty="0">
              <a:latin typeface="黑体" pitchFamily="49" charset="-122"/>
              <a:ea typeface="黑体" pitchFamily="49" charset="-122"/>
            </a:endParaRPr>
          </a:p>
          <a:p>
            <a:pPr marL="109728" indent="0">
              <a:lnSpc>
                <a:spcPct val="150000"/>
              </a:lnSpc>
              <a:buNone/>
            </a:pPr>
            <a:r>
              <a:rPr lang="zh-CN" altLang="en-US" sz="2800" dirty="0">
                <a:latin typeface="黑体" pitchFamily="49" charset="-122"/>
                <a:ea typeface="黑体" pitchFamily="49" charset="-122"/>
              </a:rPr>
              <a:t>例如，在保护模式下，通过设置特权级和内存的分段分页，应用程序</a:t>
            </a:r>
            <a:r>
              <a:rPr lang="zh-CN" altLang="en-US" sz="2800" dirty="0">
                <a:solidFill>
                  <a:srgbClr val="FF0000"/>
                </a:solidFill>
                <a:latin typeface="黑体" pitchFamily="49" charset="-122"/>
                <a:ea typeface="黑体" pitchFamily="49" charset="-122"/>
              </a:rPr>
              <a:t>只能读写属于它自己的内存空间</a:t>
            </a:r>
            <a:r>
              <a:rPr lang="zh-CN" altLang="en-US" sz="2800" dirty="0">
                <a:latin typeface="黑体" pitchFamily="49" charset="-122"/>
                <a:ea typeface="黑体" pitchFamily="49" charset="-122"/>
              </a:rPr>
              <a:t>，而不能破坏其他应用程序和操作系统。 </a:t>
            </a:r>
          </a:p>
        </p:txBody>
      </p:sp>
    </p:spTree>
    <p:extLst>
      <p:ext uri="{BB962C8B-B14F-4D97-AF65-F5344CB8AC3E}">
        <p14:creationId xmlns:p14="http://schemas.microsoft.com/office/powerpoint/2010/main" val="1315167295"/>
      </p:ext>
    </p:extLst>
  </p:cSld>
  <p:clrMapOvr>
    <a:masterClrMapping/>
  </p:clrMapOvr>
  <p:transition>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5" name="Rectangle 3"/>
          <p:cNvSpPr>
            <a:spLocks noGrp="1" noChangeArrowheads="1"/>
          </p:cNvSpPr>
          <p:nvPr>
            <p:ph type="body" idx="1"/>
          </p:nvPr>
        </p:nvSpPr>
        <p:spPr>
          <a:xfrm>
            <a:off x="395536" y="1196752"/>
            <a:ext cx="8229600" cy="4525963"/>
          </a:xfrm>
        </p:spPr>
        <p:txBody>
          <a:bodyPr/>
          <a:lstStyle/>
          <a:p>
            <a:pPr marL="109728" indent="0">
              <a:buNone/>
            </a:pPr>
            <a:r>
              <a:rPr lang="en-US" altLang="zh-CN" sz="3200" dirty="0">
                <a:latin typeface="黑体" pitchFamily="49" charset="-122"/>
                <a:ea typeface="黑体" pitchFamily="49" charset="-122"/>
              </a:rPr>
              <a:t>32</a:t>
            </a:r>
            <a:r>
              <a:rPr lang="zh-CN" altLang="en-US" sz="3200" dirty="0">
                <a:latin typeface="黑体" pitchFamily="49" charset="-122"/>
                <a:ea typeface="黑体" pitchFamily="49" charset="-122"/>
              </a:rPr>
              <a:t>位保护模式下： </a:t>
            </a:r>
          </a:p>
          <a:p>
            <a:pPr marL="109728" indent="0">
              <a:buNone/>
            </a:pPr>
            <a:r>
              <a:rPr lang="zh-CN" altLang="en-US" sz="3200" dirty="0">
                <a:latin typeface="黑体" pitchFamily="49" charset="-122"/>
                <a:ea typeface="黑体" pitchFamily="49" charset="-122"/>
              </a:rPr>
              <a:t>	</a:t>
            </a:r>
            <a:r>
              <a:rPr lang="zh-CN" altLang="en-US" sz="3200" dirty="0">
                <a:solidFill>
                  <a:srgbClr val="FF0000"/>
                </a:solidFill>
                <a:latin typeface="黑体" pitchFamily="49" charset="-122"/>
                <a:ea typeface="黑体" pitchFamily="49" charset="-122"/>
              </a:rPr>
              <a:t>段可以设置为4 </a:t>
            </a:r>
            <a:r>
              <a:rPr lang="en-US" altLang="zh-CN" sz="3200" dirty="0">
                <a:solidFill>
                  <a:srgbClr val="FF0000"/>
                </a:solidFill>
                <a:latin typeface="黑体" pitchFamily="49" charset="-122"/>
                <a:ea typeface="黑体" pitchFamily="49" charset="-122"/>
              </a:rPr>
              <a:t>GB，</a:t>
            </a:r>
            <a:r>
              <a:rPr lang="zh-CN" altLang="en-US" sz="3200" dirty="0">
                <a:solidFill>
                  <a:srgbClr val="FF0000"/>
                </a:solidFill>
                <a:latin typeface="黑体" pitchFamily="49" charset="-122"/>
                <a:ea typeface="黑体" pitchFamily="49" charset="-122"/>
              </a:rPr>
              <a:t>程序最大寻址</a:t>
            </a:r>
            <a:r>
              <a:rPr lang="en-US" altLang="zh-CN" sz="3200" dirty="0">
                <a:solidFill>
                  <a:srgbClr val="FF0000"/>
                </a:solidFill>
                <a:latin typeface="黑体" pitchFamily="49" charset="-122"/>
                <a:ea typeface="黑体" pitchFamily="49" charset="-122"/>
              </a:rPr>
              <a:t>4G</a:t>
            </a:r>
            <a:r>
              <a:rPr lang="zh-CN" altLang="en-US" sz="3200" dirty="0">
                <a:solidFill>
                  <a:srgbClr val="FF0000"/>
                </a:solidFill>
                <a:latin typeface="黑体" pitchFamily="49" charset="-122"/>
                <a:ea typeface="黑体" pitchFamily="49" charset="-122"/>
              </a:rPr>
              <a:t>线性地址空间。段内的偏移量为32位。</a:t>
            </a:r>
            <a:endParaRPr lang="en-US" altLang="zh-CN" sz="3200" dirty="0">
              <a:solidFill>
                <a:srgbClr val="FF0000"/>
              </a:solidFill>
              <a:latin typeface="黑体" pitchFamily="49" charset="-122"/>
              <a:ea typeface="黑体" pitchFamily="49" charset="-122"/>
            </a:endParaRPr>
          </a:p>
          <a:p>
            <a:pPr marL="109728" indent="0">
              <a:buNone/>
            </a:pPr>
            <a:r>
              <a:rPr lang="zh-CN" altLang="en-US" sz="3200" dirty="0">
                <a:latin typeface="黑体" pitchFamily="49" charset="-122"/>
                <a:ea typeface="黑体" pitchFamily="49" charset="-122"/>
              </a:rPr>
              <a:t>	特权级保护。 </a:t>
            </a:r>
          </a:p>
          <a:p>
            <a:pPr marL="109728" indent="0">
              <a:buNone/>
            </a:pPr>
            <a:r>
              <a:rPr lang="zh-CN" altLang="en-US" sz="3200" dirty="0">
                <a:latin typeface="黑体" pitchFamily="49" charset="-122"/>
                <a:ea typeface="黑体" pitchFamily="49" charset="-122"/>
              </a:rPr>
              <a:t>	支持内存分页机制，支持虚拟内存。 </a:t>
            </a:r>
          </a:p>
          <a:p>
            <a:pPr marL="109728" indent="0">
              <a:buNone/>
            </a:pPr>
            <a:r>
              <a:rPr lang="zh-CN" altLang="en-US" sz="3200" dirty="0">
                <a:latin typeface="黑体" pitchFamily="49" charset="-122"/>
                <a:ea typeface="黑体" pitchFamily="49" charset="-122"/>
              </a:rPr>
              <a:t>	支持多任务。 </a:t>
            </a:r>
          </a:p>
        </p:txBody>
      </p:sp>
    </p:spTree>
    <p:extLst>
      <p:ext uri="{BB962C8B-B14F-4D97-AF65-F5344CB8AC3E}">
        <p14:creationId xmlns:p14="http://schemas.microsoft.com/office/powerpoint/2010/main" val="1660741788"/>
      </p:ext>
    </p:extLst>
  </p:cSld>
  <p:clrMapOvr>
    <a:masterClrMapping/>
  </p:clrMapOvr>
  <p:transition>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1" name="Rectangle 3"/>
          <p:cNvSpPr>
            <a:spLocks noGrp="1" noChangeArrowheads="1"/>
          </p:cNvSpPr>
          <p:nvPr>
            <p:ph type="body" idx="1"/>
          </p:nvPr>
        </p:nvSpPr>
        <p:spPr>
          <a:xfrm>
            <a:off x="467544" y="1052736"/>
            <a:ext cx="8229600" cy="4525963"/>
          </a:xfrm>
        </p:spPr>
        <p:txBody>
          <a:bodyPr>
            <a:normAutofit/>
          </a:bodyPr>
          <a:lstStyle/>
          <a:p>
            <a:pPr marL="109728" indent="0">
              <a:buNone/>
            </a:pPr>
            <a:r>
              <a:rPr lang="zh-CN" altLang="en-US" sz="3200" dirty="0">
                <a:solidFill>
                  <a:schemeClr val="tx2"/>
                </a:solidFill>
                <a:latin typeface="黑体" pitchFamily="49" charset="-122"/>
                <a:ea typeface="黑体" pitchFamily="49" charset="-122"/>
              </a:rPr>
              <a:t>3</a:t>
            </a:r>
            <a:r>
              <a:rPr lang="en-US" altLang="zh-CN" sz="3200" dirty="0">
                <a:solidFill>
                  <a:schemeClr val="tx2"/>
                </a:solidFill>
                <a:latin typeface="黑体" pitchFamily="49" charset="-122"/>
                <a:ea typeface="黑体" pitchFamily="49" charset="-122"/>
              </a:rPr>
              <a:t>)</a:t>
            </a:r>
            <a:r>
              <a:rPr lang="zh-CN" altLang="en-US" sz="3200" dirty="0">
                <a:solidFill>
                  <a:schemeClr val="tx2"/>
                </a:solidFill>
                <a:latin typeface="黑体" pitchFamily="49" charset="-122"/>
                <a:ea typeface="黑体" pitchFamily="49" charset="-122"/>
              </a:rPr>
              <a:t>虚拟86模式</a:t>
            </a:r>
            <a:r>
              <a:rPr lang="zh-CN" altLang="en-US" sz="3200" dirty="0">
                <a:latin typeface="黑体" pitchFamily="49" charset="-122"/>
                <a:ea typeface="黑体" pitchFamily="49" charset="-122"/>
              </a:rPr>
              <a:t> </a:t>
            </a:r>
          </a:p>
          <a:p>
            <a:pPr marL="109728" indent="0">
              <a:buNone/>
            </a:pPr>
            <a:r>
              <a:rPr lang="en-US" altLang="zh-CN" sz="3200" dirty="0">
                <a:solidFill>
                  <a:srgbClr val="FF0000"/>
                </a:solidFill>
                <a:latin typeface="黑体" pitchFamily="49" charset="-122"/>
                <a:ea typeface="黑体" pitchFamily="49" charset="-122"/>
              </a:rPr>
              <a:t>	</a:t>
            </a:r>
            <a:r>
              <a:rPr lang="zh-CN" altLang="en-US" sz="3200" dirty="0">
                <a:solidFill>
                  <a:srgbClr val="FF0000"/>
                </a:solidFill>
                <a:latin typeface="黑体" pitchFamily="49" charset="-122"/>
                <a:ea typeface="黑体" pitchFamily="49" charset="-122"/>
              </a:rPr>
              <a:t>保护模式的特殊情况，</a:t>
            </a:r>
            <a:r>
              <a:rPr lang="zh-CN" altLang="en-US" sz="3200" dirty="0">
                <a:latin typeface="黑体" pitchFamily="49" charset="-122"/>
                <a:ea typeface="黑体" pitchFamily="49" charset="-122"/>
              </a:rPr>
              <a:t>以任务形式在保护模式下执行，在虚拟86模式下，</a:t>
            </a:r>
            <a:r>
              <a:rPr lang="en-US" altLang="zh-CN" sz="3200" dirty="0">
                <a:latin typeface="黑体" pitchFamily="49" charset="-122"/>
                <a:ea typeface="黑体" pitchFamily="49" charset="-122"/>
              </a:rPr>
              <a:t>CPU</a:t>
            </a:r>
            <a:r>
              <a:rPr lang="zh-CN" altLang="en-US" sz="3200" dirty="0">
                <a:latin typeface="黑体" pitchFamily="49" charset="-122"/>
                <a:ea typeface="黑体" pitchFamily="49" charset="-122"/>
              </a:rPr>
              <a:t>支持任务切换和内存分页。 </a:t>
            </a:r>
            <a:endParaRPr lang="en-US" altLang="zh-CN" sz="3200" dirty="0">
              <a:latin typeface="黑体" pitchFamily="49" charset="-122"/>
              <a:ea typeface="黑体" pitchFamily="49" charset="-122"/>
            </a:endParaRPr>
          </a:p>
          <a:p>
            <a:pPr marL="109728" indent="0">
              <a:buNone/>
            </a:pPr>
            <a:r>
              <a:rPr lang="en-US" altLang="zh-CN" sz="3200" dirty="0">
                <a:latin typeface="黑体" pitchFamily="49" charset="-122"/>
                <a:ea typeface="黑体" pitchFamily="49" charset="-122"/>
              </a:rPr>
              <a:t>   </a:t>
            </a:r>
            <a:r>
              <a:rPr lang="zh-CN" altLang="en-US" sz="3200" dirty="0">
                <a:solidFill>
                  <a:srgbClr val="FF0000"/>
                </a:solidFill>
                <a:latin typeface="黑体" pitchFamily="49" charset="-122"/>
                <a:ea typeface="黑体" pitchFamily="49" charset="-122"/>
              </a:rPr>
              <a:t>现代操作系统可同时执行多个独立的虚拟</a:t>
            </a:r>
            <a:r>
              <a:rPr lang="en-US" altLang="zh-CN" sz="3200" dirty="0">
                <a:solidFill>
                  <a:srgbClr val="FF0000"/>
                </a:solidFill>
                <a:latin typeface="黑体" pitchFamily="49" charset="-122"/>
                <a:ea typeface="黑体" pitchFamily="49" charset="-122"/>
              </a:rPr>
              <a:t>8086</a:t>
            </a:r>
            <a:r>
              <a:rPr lang="zh-CN" altLang="en-US" sz="3200" dirty="0">
                <a:solidFill>
                  <a:srgbClr val="FF0000"/>
                </a:solidFill>
                <a:latin typeface="黑体" pitchFamily="49" charset="-122"/>
                <a:ea typeface="黑体" pitchFamily="49" charset="-122"/>
              </a:rPr>
              <a:t>会话。</a:t>
            </a:r>
            <a:endParaRPr lang="en-US" altLang="zh-CN" sz="3200" dirty="0">
              <a:solidFill>
                <a:srgbClr val="FF0000"/>
              </a:solidFill>
              <a:latin typeface="黑体" pitchFamily="49" charset="-122"/>
              <a:ea typeface="黑体" pitchFamily="49" charset="-122"/>
            </a:endParaRPr>
          </a:p>
          <a:p>
            <a:pPr marL="109728" indent="0">
              <a:buNone/>
            </a:pPr>
            <a:r>
              <a:rPr lang="en-US" altLang="zh-CN" sz="3200" dirty="0">
                <a:solidFill>
                  <a:srgbClr val="FF0000"/>
                </a:solidFill>
                <a:latin typeface="黑体" pitchFamily="49" charset="-122"/>
                <a:ea typeface="黑体" pitchFamily="49" charset="-122"/>
              </a:rPr>
              <a:t>	</a:t>
            </a:r>
            <a:endParaRPr lang="zh-CN" altLang="en-US" sz="3200" dirty="0">
              <a:solidFill>
                <a:srgbClr val="FF0000"/>
              </a:solidFill>
              <a:latin typeface="黑体" pitchFamily="49" charset="-122"/>
              <a:ea typeface="黑体" pitchFamily="49" charset="-122"/>
            </a:endParaRPr>
          </a:p>
        </p:txBody>
      </p:sp>
    </p:spTree>
    <p:extLst>
      <p:ext uri="{BB962C8B-B14F-4D97-AF65-F5344CB8AC3E}">
        <p14:creationId xmlns:p14="http://schemas.microsoft.com/office/powerpoint/2010/main" val="2151602179"/>
      </p:ext>
    </p:extLst>
  </p:cSld>
  <p:clrMapOvr>
    <a:masterClrMapping/>
  </p:clrMapOvr>
  <p:transition>
    <p:rand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27854"/>
            <a:ext cx="8229600" cy="4525963"/>
          </a:xfrm>
        </p:spPr>
        <p:txBody>
          <a:bodyPr/>
          <a:lstStyle/>
          <a:p>
            <a:pPr>
              <a:lnSpc>
                <a:spcPct val="90000"/>
              </a:lnSpc>
              <a:buFontTx/>
              <a:buNone/>
            </a:pPr>
            <a:r>
              <a:rPr lang="en-US" altLang="zh-CN" sz="3600" dirty="0">
                <a:solidFill>
                  <a:srgbClr val="0033CC"/>
                </a:solidFill>
              </a:rPr>
              <a:t>1</a:t>
            </a:r>
            <a:r>
              <a:rPr lang="zh-CN" altLang="en-US" sz="3600" dirty="0">
                <a:solidFill>
                  <a:srgbClr val="0033CC"/>
                </a:solidFill>
              </a:rPr>
              <a:t>、指令格式</a:t>
            </a:r>
            <a:r>
              <a:rPr lang="zh-CN" altLang="en-US" sz="3600" dirty="0"/>
              <a:t> </a:t>
            </a:r>
          </a:p>
          <a:p>
            <a:pPr>
              <a:lnSpc>
                <a:spcPct val="90000"/>
              </a:lnSpc>
              <a:buFontTx/>
              <a:buNone/>
            </a:pPr>
            <a:r>
              <a:rPr lang="zh-CN" altLang="en-US" sz="2400" dirty="0"/>
              <a:t>汇编指令由操作码字段和操作数字段构成。</a:t>
            </a:r>
          </a:p>
          <a:p>
            <a:endParaRPr lang="zh-CN" altLang="en-US" dirty="0"/>
          </a:p>
        </p:txBody>
      </p:sp>
      <p:sp>
        <p:nvSpPr>
          <p:cNvPr id="3" name="标题 2"/>
          <p:cNvSpPr>
            <a:spLocks noGrp="1"/>
          </p:cNvSpPr>
          <p:nvPr>
            <p:ph type="title"/>
          </p:nvPr>
        </p:nvSpPr>
        <p:spPr/>
        <p:txBody>
          <a:bodyPr>
            <a:normAutofit/>
          </a:bodyPr>
          <a:lstStyle/>
          <a:p>
            <a:r>
              <a:rPr lang="zh-CN" altLang="en-US" dirty="0"/>
              <a:t>补充：</a:t>
            </a:r>
            <a:r>
              <a:rPr lang="zh-CN" altLang="en-US" sz="4000" dirty="0">
                <a:effectLst>
                  <a:outerShdw blurRad="38100" dist="38100" dir="2700000" algn="tl">
                    <a:srgbClr val="FFFFFF"/>
                  </a:outerShdw>
                </a:effectLst>
                <a:latin typeface="宋体" charset="-122"/>
              </a:rPr>
              <a:t>指令系统与寻址方式 </a:t>
            </a:r>
            <a:endParaRPr lang="zh-CN" altLang="en-US" dirty="0"/>
          </a:p>
        </p:txBody>
      </p:sp>
      <p:grpSp>
        <p:nvGrpSpPr>
          <p:cNvPr id="4" name="Group 4"/>
          <p:cNvGrpSpPr>
            <a:grpSpLocks/>
          </p:cNvGrpSpPr>
          <p:nvPr/>
        </p:nvGrpSpPr>
        <p:grpSpPr bwMode="auto">
          <a:xfrm>
            <a:off x="1691680" y="2460171"/>
            <a:ext cx="4953000" cy="609600"/>
            <a:chOff x="3600" y="10644"/>
            <a:chExt cx="2880" cy="468"/>
          </a:xfrm>
        </p:grpSpPr>
        <p:sp>
          <p:nvSpPr>
            <p:cNvPr id="5" name="Text Box 5"/>
            <p:cNvSpPr txBox="1">
              <a:spLocks noChangeArrowheads="1"/>
            </p:cNvSpPr>
            <p:nvPr/>
          </p:nvSpPr>
          <p:spPr bwMode="auto">
            <a:xfrm>
              <a:off x="3600" y="10644"/>
              <a:ext cx="2880" cy="468"/>
            </a:xfrm>
            <a:prstGeom prst="rect">
              <a:avLst/>
            </a:prstGeom>
            <a:solidFill>
              <a:srgbClr val="99FF99"/>
            </a:solidFill>
            <a:ln w="57150" cmpd="thickThin">
              <a:solidFill>
                <a:srgbClr val="000000"/>
              </a:solidFill>
              <a:miter lim="800000"/>
              <a:headEnd/>
              <a:tailEnd/>
            </a:ln>
          </p:spPr>
          <p:txBody>
            <a:bodyPr/>
            <a:lstStyle/>
            <a:p>
              <a:r>
                <a:rPr lang="zh-CN" altLang="en-US" sz="2800" b="1">
                  <a:latin typeface="Times New Roman" pitchFamily="18" charset="0"/>
                </a:rPr>
                <a:t>操作码字段         操作数字段</a:t>
              </a:r>
              <a:endParaRPr lang="zh-CN" altLang="en-US" sz="2800" b="1"/>
            </a:p>
          </p:txBody>
        </p:sp>
        <p:sp>
          <p:nvSpPr>
            <p:cNvPr id="6" name="Line 6"/>
            <p:cNvSpPr>
              <a:spLocks noChangeShapeType="1"/>
            </p:cNvSpPr>
            <p:nvPr/>
          </p:nvSpPr>
          <p:spPr bwMode="auto">
            <a:xfrm>
              <a:off x="5040" y="10644"/>
              <a:ext cx="0" cy="468"/>
            </a:xfrm>
            <a:prstGeom prst="line">
              <a:avLst/>
            </a:prstGeom>
            <a:noFill/>
            <a:ln w="57150" cmpd="thickThin">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 name="Text Box 7"/>
          <p:cNvSpPr txBox="1">
            <a:spLocks noChangeArrowheads="1"/>
          </p:cNvSpPr>
          <p:nvPr/>
        </p:nvSpPr>
        <p:spPr bwMode="auto">
          <a:xfrm>
            <a:off x="1547664" y="3356992"/>
            <a:ext cx="7010400" cy="2620963"/>
          </a:xfrm>
          <a:prstGeom prst="rect">
            <a:avLst/>
          </a:prstGeom>
          <a:solidFill>
            <a:srgbClr val="FFFFFF"/>
          </a:solidFill>
          <a:ln w="57150" cmpd="thinThick">
            <a:solidFill>
              <a:schemeClr val="tx1"/>
            </a:solidFill>
            <a:miter lim="800000"/>
            <a:headEnd/>
            <a:tailEnd/>
          </a:ln>
          <a:effectLst>
            <a:outerShdw dist="35921" dir="2700000" algn="ctr" rotWithShape="0">
              <a:schemeClr val="bg2"/>
            </a:outerShdw>
          </a:effectLst>
        </p:spPr>
        <p:txBody>
          <a:bodyPr>
            <a:spAutoFit/>
          </a:bodyPr>
          <a:lstStyle/>
          <a:p>
            <a:pPr algn="l">
              <a:lnSpc>
                <a:spcPct val="90000"/>
              </a:lnSpc>
              <a:spcBef>
                <a:spcPct val="20000"/>
              </a:spcBef>
            </a:pPr>
            <a:r>
              <a:rPr lang="zh-CN" altLang="en-US" sz="2800" b="1" dirty="0"/>
              <a:t>例</a:t>
            </a:r>
            <a:r>
              <a:rPr lang="en-US" altLang="zh-CN" sz="2800" b="1" dirty="0"/>
              <a:t>1  </a:t>
            </a:r>
            <a:r>
              <a:rPr lang="zh-CN" altLang="en-US" sz="2800" b="1" dirty="0"/>
              <a:t>单操作数指令（一地址指令）</a:t>
            </a:r>
          </a:p>
          <a:p>
            <a:pPr algn="l">
              <a:lnSpc>
                <a:spcPct val="90000"/>
              </a:lnSpc>
              <a:spcBef>
                <a:spcPct val="20000"/>
              </a:spcBef>
            </a:pPr>
            <a:r>
              <a:rPr lang="zh-CN" altLang="en-US" sz="2800" b="1" dirty="0"/>
              <a:t>   </a:t>
            </a:r>
            <a:r>
              <a:rPr lang="en-US" altLang="zh-CN" sz="2400" b="1" dirty="0"/>
              <a:t>INC  AX	 </a:t>
            </a:r>
            <a:r>
              <a:rPr lang="zh-CN" altLang="en-US" sz="2400" b="1" dirty="0"/>
              <a:t>；加</a:t>
            </a:r>
            <a:r>
              <a:rPr lang="en-US" altLang="zh-CN" sz="2400" b="1" dirty="0"/>
              <a:t>1</a:t>
            </a:r>
            <a:r>
              <a:rPr lang="zh-CN" altLang="en-US" sz="2400" b="1" dirty="0"/>
              <a:t>指令。</a:t>
            </a:r>
          </a:p>
          <a:p>
            <a:pPr algn="l">
              <a:lnSpc>
                <a:spcPct val="90000"/>
              </a:lnSpc>
              <a:spcBef>
                <a:spcPct val="20000"/>
              </a:spcBef>
            </a:pPr>
            <a:r>
              <a:rPr lang="zh-CN" altLang="en-US" sz="2400" b="1" dirty="0"/>
              <a:t>    </a:t>
            </a:r>
            <a:r>
              <a:rPr lang="en-US" altLang="zh-CN" sz="2400" b="1" dirty="0"/>
              <a:t>INC  BL	 </a:t>
            </a:r>
            <a:r>
              <a:rPr lang="zh-CN" altLang="en-US" sz="2400" b="1" dirty="0"/>
              <a:t>；加</a:t>
            </a:r>
            <a:r>
              <a:rPr lang="en-US" altLang="zh-CN" sz="2400" b="1" dirty="0"/>
              <a:t>1</a:t>
            </a:r>
            <a:r>
              <a:rPr lang="zh-CN" altLang="en-US" sz="2400" b="1" dirty="0"/>
              <a:t>指令。</a:t>
            </a:r>
          </a:p>
          <a:p>
            <a:pPr algn="l">
              <a:lnSpc>
                <a:spcPct val="90000"/>
              </a:lnSpc>
              <a:spcBef>
                <a:spcPct val="20000"/>
              </a:spcBef>
            </a:pPr>
            <a:r>
              <a:rPr lang="zh-CN" altLang="en-US" sz="2400" b="1" dirty="0"/>
              <a:t>    </a:t>
            </a:r>
            <a:r>
              <a:rPr lang="en-US" altLang="zh-CN" sz="2400" b="1" dirty="0"/>
              <a:t>PUSH  AX  </a:t>
            </a:r>
            <a:r>
              <a:rPr lang="zh-CN" altLang="en-US" sz="2400" b="1" dirty="0"/>
              <a:t>；进栈指令。</a:t>
            </a:r>
          </a:p>
          <a:p>
            <a:pPr algn="l">
              <a:lnSpc>
                <a:spcPct val="90000"/>
              </a:lnSpc>
              <a:spcBef>
                <a:spcPct val="20000"/>
              </a:spcBef>
            </a:pPr>
            <a:r>
              <a:rPr lang="zh-CN" altLang="en-US" sz="2400" b="1" dirty="0"/>
              <a:t>    </a:t>
            </a:r>
            <a:r>
              <a:rPr lang="en-US" altLang="zh-CN" sz="2400" b="1" dirty="0"/>
              <a:t>JMP  LA1   </a:t>
            </a:r>
            <a:r>
              <a:rPr lang="zh-CN" altLang="en-US" sz="2400" b="1" dirty="0"/>
              <a:t>；无条件转移指令。</a:t>
            </a:r>
          </a:p>
          <a:p>
            <a:pPr algn="l">
              <a:spcBef>
                <a:spcPct val="50000"/>
              </a:spcBef>
            </a:pPr>
            <a:endParaRPr lang="en-US" altLang="zh-CN" b="1" dirty="0"/>
          </a:p>
        </p:txBody>
      </p:sp>
    </p:spTree>
    <p:extLst>
      <p:ext uri="{BB962C8B-B14F-4D97-AF65-F5344CB8AC3E}">
        <p14:creationId xmlns:p14="http://schemas.microsoft.com/office/powerpoint/2010/main" val="187627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204860" y="217714"/>
            <a:ext cx="6934200" cy="1828800"/>
          </a:xfrm>
          <a:prstGeom prst="rect">
            <a:avLst/>
          </a:prstGeom>
          <a:solidFill>
            <a:srgbClr val="FFFFFF"/>
          </a:solidFill>
          <a:ln w="57150" cmpd="thinThick">
            <a:solidFill>
              <a:schemeClr val="tx1"/>
            </a:solidFill>
            <a:miter lim="800000"/>
            <a:headEnd/>
            <a:tailEnd/>
          </a:ln>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nSpc>
                <a:spcPct val="70000"/>
              </a:lnSpc>
              <a:buFontTx/>
              <a:buNone/>
            </a:pPr>
            <a:endParaRPr lang="en-US" altLang="zh-CN" sz="2800" b="1"/>
          </a:p>
          <a:p>
            <a:pPr>
              <a:lnSpc>
                <a:spcPct val="70000"/>
              </a:lnSpc>
              <a:buFontTx/>
              <a:buNone/>
            </a:pPr>
            <a:r>
              <a:rPr lang="zh-CN" altLang="en-US" sz="2800" b="1"/>
              <a:t>例</a:t>
            </a:r>
            <a:r>
              <a:rPr lang="en-US" altLang="zh-CN" sz="2800" b="1"/>
              <a:t>2  </a:t>
            </a:r>
            <a:r>
              <a:rPr lang="zh-CN" altLang="en-US" sz="2800" b="1"/>
              <a:t>双操作数指令（两地址指令）</a:t>
            </a:r>
          </a:p>
          <a:p>
            <a:pPr>
              <a:lnSpc>
                <a:spcPct val="70000"/>
              </a:lnSpc>
              <a:buFontTx/>
              <a:buNone/>
            </a:pPr>
            <a:r>
              <a:rPr lang="zh-CN" altLang="en-US" sz="2800" b="1"/>
              <a:t>       </a:t>
            </a:r>
            <a:r>
              <a:rPr lang="en-US" altLang="zh-CN" sz="2800" b="1"/>
              <a:t>MOV    AX</a:t>
            </a:r>
            <a:r>
              <a:rPr lang="zh-CN" altLang="en-US" sz="2800" b="1"/>
              <a:t>，</a:t>
            </a:r>
            <a:r>
              <a:rPr lang="en-US" altLang="zh-CN" sz="2800" b="1"/>
              <a:t>5       </a:t>
            </a:r>
            <a:r>
              <a:rPr lang="zh-CN" altLang="en-US" sz="2800" b="1"/>
              <a:t>；传送指令。</a:t>
            </a:r>
          </a:p>
          <a:p>
            <a:pPr>
              <a:lnSpc>
                <a:spcPct val="70000"/>
              </a:lnSpc>
              <a:buFontTx/>
              <a:buNone/>
            </a:pPr>
            <a:r>
              <a:rPr lang="zh-CN" altLang="en-US" sz="2800" b="1"/>
              <a:t>      </a:t>
            </a:r>
            <a:r>
              <a:rPr lang="en-US" altLang="zh-CN" sz="2800" b="1"/>
              <a:t>ADD    AX</a:t>
            </a:r>
            <a:r>
              <a:rPr lang="zh-CN" altLang="en-US" sz="2800" b="1"/>
              <a:t>，</a:t>
            </a:r>
            <a:r>
              <a:rPr lang="en-US" altLang="zh-CN" sz="2800" b="1"/>
              <a:t>BX	</a:t>
            </a:r>
            <a:r>
              <a:rPr lang="zh-CN" altLang="en-US" sz="2800" b="1"/>
              <a:t>；加法指令。		</a:t>
            </a:r>
          </a:p>
        </p:txBody>
      </p:sp>
      <p:sp>
        <p:nvSpPr>
          <p:cNvPr id="5" name="Line 6"/>
          <p:cNvSpPr>
            <a:spLocks noChangeShapeType="1"/>
          </p:cNvSpPr>
          <p:nvPr/>
        </p:nvSpPr>
        <p:spPr bwMode="auto">
          <a:xfrm flipV="1">
            <a:off x="3388179" y="1741714"/>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7"/>
          <p:cNvSpPr>
            <a:spLocks noChangeShapeType="1"/>
          </p:cNvSpPr>
          <p:nvPr/>
        </p:nvSpPr>
        <p:spPr bwMode="auto">
          <a:xfrm flipH="1" flipV="1">
            <a:off x="4378779" y="1741714"/>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8"/>
          <p:cNvSpPr>
            <a:spLocks noChangeArrowheads="1"/>
          </p:cNvSpPr>
          <p:nvPr/>
        </p:nvSpPr>
        <p:spPr bwMode="auto">
          <a:xfrm>
            <a:off x="2664279" y="2046514"/>
            <a:ext cx="1538288" cy="473075"/>
          </a:xfrm>
          <a:prstGeom prst="rect">
            <a:avLst/>
          </a:prstGeom>
          <a:solidFill>
            <a:srgbClr val="FFCCFF"/>
          </a:solidFill>
          <a:ln w="76200" cmpd="tri">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t>目的操作数</a:t>
            </a:r>
          </a:p>
        </p:txBody>
      </p:sp>
      <p:sp>
        <p:nvSpPr>
          <p:cNvPr id="8" name="Rectangle 9"/>
          <p:cNvSpPr>
            <a:spLocks noChangeArrowheads="1"/>
          </p:cNvSpPr>
          <p:nvPr/>
        </p:nvSpPr>
        <p:spPr bwMode="auto">
          <a:xfrm>
            <a:off x="4454979" y="2046514"/>
            <a:ext cx="1282700" cy="473075"/>
          </a:xfrm>
          <a:prstGeom prst="rect">
            <a:avLst/>
          </a:prstGeom>
          <a:solidFill>
            <a:srgbClr val="FFCCFF"/>
          </a:solidFill>
          <a:ln w="76200" cmpd="tri">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t>源操作数</a:t>
            </a:r>
          </a:p>
        </p:txBody>
      </p:sp>
      <p:sp>
        <p:nvSpPr>
          <p:cNvPr id="9" name="Text Box 11"/>
          <p:cNvSpPr txBox="1">
            <a:spLocks noChangeArrowheads="1"/>
          </p:cNvSpPr>
          <p:nvPr/>
        </p:nvSpPr>
        <p:spPr bwMode="auto">
          <a:xfrm>
            <a:off x="1187624" y="2503714"/>
            <a:ext cx="7839355" cy="1473200"/>
          </a:xfrm>
          <a:prstGeom prst="rect">
            <a:avLst/>
          </a:prstGeom>
          <a:solidFill>
            <a:srgbClr val="FFFFFF"/>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spcBef>
                <a:spcPct val="20000"/>
              </a:spcBef>
            </a:pPr>
            <a:r>
              <a:rPr lang="zh-CN" altLang="en-US" sz="2800" b="1" dirty="0"/>
              <a:t>例</a:t>
            </a:r>
            <a:r>
              <a:rPr lang="en-US" altLang="zh-CN" sz="2800" b="1" dirty="0"/>
              <a:t>3  </a:t>
            </a:r>
            <a:r>
              <a:rPr lang="zh-CN" altLang="en-US" sz="2800" b="1" dirty="0"/>
              <a:t>三操作数指令（三地址指令）</a:t>
            </a:r>
          </a:p>
          <a:p>
            <a:pPr algn="l">
              <a:lnSpc>
                <a:spcPct val="90000"/>
              </a:lnSpc>
              <a:spcBef>
                <a:spcPct val="20000"/>
              </a:spcBef>
            </a:pPr>
            <a:r>
              <a:rPr lang="zh-CN" altLang="en-US" sz="2800" b="1" dirty="0"/>
              <a:t>       </a:t>
            </a:r>
            <a:r>
              <a:rPr lang="en-US" altLang="zh-CN" sz="2800" b="1" dirty="0"/>
              <a:t>IMUL   EBX</a:t>
            </a:r>
            <a:r>
              <a:rPr lang="zh-CN" altLang="en-US" sz="2800" b="1" dirty="0"/>
              <a:t>，</a:t>
            </a:r>
            <a:r>
              <a:rPr lang="en-US" altLang="zh-CN" sz="2800" b="1" dirty="0"/>
              <a:t>[ESI]</a:t>
            </a:r>
            <a:r>
              <a:rPr lang="zh-CN" altLang="en-US" sz="2800" b="1" dirty="0"/>
              <a:t>，</a:t>
            </a:r>
            <a:r>
              <a:rPr lang="en-US" altLang="zh-CN" sz="2800" b="1" dirty="0"/>
              <a:t>7   </a:t>
            </a:r>
            <a:r>
              <a:rPr lang="zh-CN" altLang="en-US" sz="2800" b="1" dirty="0"/>
              <a:t>；乘法指令。</a:t>
            </a:r>
          </a:p>
          <a:p>
            <a:pPr algn="l">
              <a:lnSpc>
                <a:spcPct val="90000"/>
              </a:lnSpc>
              <a:spcBef>
                <a:spcPct val="20000"/>
              </a:spcBef>
            </a:pPr>
            <a:r>
              <a:rPr lang="zh-CN" altLang="en-US" sz="2800" b="1" dirty="0"/>
              <a:t>                                      （</a:t>
            </a:r>
            <a:r>
              <a:rPr lang="en-US" altLang="zh-CN" sz="2800" b="1" dirty="0"/>
              <a:t>80386</a:t>
            </a:r>
            <a:r>
              <a:rPr lang="zh-CN" altLang="en-US" sz="2800" b="1" dirty="0"/>
              <a:t>机器指令）</a:t>
            </a:r>
          </a:p>
        </p:txBody>
      </p:sp>
      <p:sp>
        <p:nvSpPr>
          <p:cNvPr id="10" name="Text Box 13"/>
          <p:cNvSpPr txBox="1">
            <a:spLocks noChangeArrowheads="1"/>
          </p:cNvSpPr>
          <p:nvPr/>
        </p:nvSpPr>
        <p:spPr bwMode="auto">
          <a:xfrm>
            <a:off x="1204860" y="4103914"/>
            <a:ext cx="7391400" cy="2413000"/>
          </a:xfrm>
          <a:prstGeom prst="rect">
            <a:avLst/>
          </a:prstGeom>
          <a:solidFill>
            <a:srgbClr val="FFFFFF"/>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20000"/>
              </a:spcBef>
            </a:pPr>
            <a:r>
              <a:rPr lang="zh-CN" altLang="en-US" sz="2800" b="1" dirty="0"/>
              <a:t>例</a:t>
            </a:r>
            <a:r>
              <a:rPr lang="en-US" altLang="zh-CN" sz="2800" b="1" dirty="0"/>
              <a:t>4  </a:t>
            </a:r>
            <a:r>
              <a:rPr lang="zh-CN" altLang="en-US" sz="2800" b="1" dirty="0"/>
              <a:t>无操作数指令（零地址指令）</a:t>
            </a:r>
          </a:p>
          <a:p>
            <a:pPr algn="l">
              <a:lnSpc>
                <a:spcPct val="90000"/>
              </a:lnSpc>
              <a:spcBef>
                <a:spcPct val="20000"/>
              </a:spcBef>
            </a:pPr>
            <a:r>
              <a:rPr lang="zh-CN" altLang="en-US" sz="2800" b="1" dirty="0"/>
              <a:t>      </a:t>
            </a:r>
            <a:r>
              <a:rPr lang="en-US" altLang="zh-CN" sz="2800" b="1" dirty="0"/>
              <a:t>CBW	</a:t>
            </a:r>
            <a:r>
              <a:rPr lang="zh-CN" altLang="en-US" sz="2800" b="1" dirty="0"/>
              <a:t>；字节转换为字指令</a:t>
            </a:r>
          </a:p>
          <a:p>
            <a:pPr algn="l">
              <a:lnSpc>
                <a:spcPct val="90000"/>
              </a:lnSpc>
              <a:spcBef>
                <a:spcPct val="20000"/>
              </a:spcBef>
            </a:pPr>
            <a:r>
              <a:rPr lang="zh-CN" altLang="en-US" sz="2800" b="1" dirty="0"/>
              <a:t>      </a:t>
            </a:r>
            <a:r>
              <a:rPr lang="en-US" altLang="zh-CN" sz="2800" b="1" dirty="0"/>
              <a:t>CLC	</a:t>
            </a:r>
            <a:r>
              <a:rPr lang="zh-CN" altLang="en-US" sz="2800" b="1" dirty="0"/>
              <a:t>；进位标志</a:t>
            </a:r>
            <a:r>
              <a:rPr lang="en-US" altLang="zh-CN" sz="2800" b="1" dirty="0"/>
              <a:t>CF</a:t>
            </a:r>
            <a:r>
              <a:rPr lang="zh-CN" altLang="en-US" sz="2800" b="1" dirty="0"/>
              <a:t>清零</a:t>
            </a:r>
          </a:p>
          <a:p>
            <a:pPr algn="l">
              <a:lnSpc>
                <a:spcPct val="90000"/>
              </a:lnSpc>
              <a:spcBef>
                <a:spcPct val="20000"/>
              </a:spcBef>
            </a:pPr>
            <a:r>
              <a:rPr lang="zh-CN" altLang="en-US" sz="2800" b="1" dirty="0"/>
              <a:t>      </a:t>
            </a:r>
            <a:r>
              <a:rPr lang="en-US" altLang="zh-CN" sz="2800" b="1" dirty="0"/>
              <a:t>NOP	</a:t>
            </a:r>
            <a:r>
              <a:rPr lang="zh-CN" altLang="en-US" sz="2800" b="1" dirty="0"/>
              <a:t>；不操作指令</a:t>
            </a:r>
          </a:p>
          <a:p>
            <a:pPr algn="l">
              <a:lnSpc>
                <a:spcPct val="90000"/>
              </a:lnSpc>
              <a:spcBef>
                <a:spcPct val="20000"/>
              </a:spcBef>
            </a:pPr>
            <a:r>
              <a:rPr lang="zh-CN" altLang="en-US" sz="2800" b="1" dirty="0"/>
              <a:t>      </a:t>
            </a:r>
            <a:r>
              <a:rPr lang="en-US" altLang="zh-CN" sz="2800" b="1" dirty="0"/>
              <a:t>HLT	</a:t>
            </a:r>
            <a:r>
              <a:rPr lang="zh-CN" altLang="en-US" sz="2800" b="1" dirty="0"/>
              <a:t>；停机指令</a:t>
            </a:r>
            <a:endParaRPr lang="zh-CN" altLang="en-US" dirty="0"/>
          </a:p>
        </p:txBody>
      </p:sp>
    </p:spTree>
    <p:extLst>
      <p:ext uri="{BB962C8B-B14F-4D97-AF65-F5344CB8AC3E}">
        <p14:creationId xmlns:p14="http://schemas.microsoft.com/office/powerpoint/2010/main" val="146825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bg/>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0-#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1+#ppt_w/2"/>
                                          </p:val>
                                        </p:tav>
                                        <p:tav tm="100000">
                                          <p:val>
                                            <p:strVal val="#ppt_x"/>
                                          </p:val>
                                        </p:tav>
                                      </p:tavLst>
                                    </p:anim>
                                    <p:anim calcmode="lin" valueType="num">
                                      <p:cBhvr additive="base">
                                        <p:cTn id="33" dur="500" fill="hold"/>
                                        <p:tgtEl>
                                          <p:spTgt spid="6"/>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9"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0-#ppt_w/2"/>
                                          </p:val>
                                        </p:tav>
                                        <p:tav tm="100000">
                                          <p:val>
                                            <p:strVal val="#ppt_x"/>
                                          </p:val>
                                        </p:tav>
                                      </p:tavLst>
                                    </p:anim>
                                    <p:anim calcmode="lin" valueType="num">
                                      <p:cBhvr additive="base">
                                        <p:cTn id="38" dur="500" fill="hold"/>
                                        <p:tgtEl>
                                          <p:spTgt spid="7"/>
                                        </p:tgtEl>
                                        <p:attrNameLst>
                                          <p:attrName>ppt_y</p:attrName>
                                        </p:attrNameLst>
                                      </p:cBhvr>
                                      <p:tavLst>
                                        <p:tav tm="0">
                                          <p:val>
                                            <p:strVal val="0-#ppt_h/2"/>
                                          </p:val>
                                        </p:tav>
                                        <p:tav tm="100000">
                                          <p:val>
                                            <p:strVal val="#ppt_y"/>
                                          </p:val>
                                        </p:tav>
                                      </p:tavLst>
                                    </p:anim>
                                  </p:childTnLst>
                                </p:cTn>
                              </p:par>
                            </p:childTnLst>
                          </p:cTn>
                        </p:par>
                        <p:par>
                          <p:cTn id="39" fill="hold">
                            <p:stCondLst>
                              <p:cond delay="3500"/>
                            </p:stCondLst>
                            <p:childTnLst>
                              <p:par>
                                <p:cTn id="40" presetID="2" presetClass="entr" presetSubtype="3"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fill="hold"/>
                                        <p:tgtEl>
                                          <p:spTgt spid="9"/>
                                        </p:tgtEl>
                                        <p:attrNameLst>
                                          <p:attrName>ppt_x</p:attrName>
                                        </p:attrNameLst>
                                      </p:cBhvr>
                                      <p:tavLst>
                                        <p:tav tm="0">
                                          <p:val>
                                            <p:strVal val="0-#ppt_w/2"/>
                                          </p:val>
                                        </p:tav>
                                        <p:tav tm="100000">
                                          <p:val>
                                            <p:strVal val="#ppt_x"/>
                                          </p:val>
                                        </p:tav>
                                      </p:tavLst>
                                    </p:anim>
                                    <p:anim calcmode="lin" valueType="num">
                                      <p:cBhvr additive="base">
                                        <p:cTn id="4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4" presetClass="entr" presetSubtype="0" fill="hold" grpId="0" nodeType="clickEffect">
                                  <p:stCondLst>
                                    <p:cond delay="0"/>
                                  </p:stCondLst>
                                  <p:childTnLst>
                                    <p:set>
                                      <p:cBhvr>
                                        <p:cTn id="53" dur="1" fill="hold">
                                          <p:stCondLst>
                                            <p:cond delay="499"/>
                                          </p:stCondLst>
                                        </p:cTn>
                                        <p:tgtEl>
                                          <p:spTgt spid="10"/>
                                        </p:tgtEl>
                                        <p:attrNameLst>
                                          <p:attrName>style.visibility</p:attrName>
                                        </p:attrNameLst>
                                      </p:cBhvr>
                                      <p:to>
                                        <p:strVal val="visible"/>
                                      </p:to>
                                    </p:set>
                                    <p:anim to="" calcmode="lin" valueType="num">
                                      <p:cBhvr>
                                        <p:cTn id="54" dur="1" fill="hold"/>
                                        <p:tgtEl>
                                          <p:spTgt spid="1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autoUpdateAnimBg="0" advAuto="0"/>
      <p:bldP spid="5" grpId="0" animBg="1"/>
      <p:bldP spid="6" grpId="0" animBg="1"/>
      <p:bldP spid="7" grpId="0" animBg="1" autoUpdateAnimBg="0"/>
      <p:bldP spid="8" grpId="0" animBg="1" autoUpdateAnimBg="0"/>
      <p:bldP spid="9" grpId="0" animBg="1" autoUpdateAnimBg="0"/>
      <p:bldP spid="1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95536" y="53752"/>
            <a:ext cx="8229600" cy="1143000"/>
          </a:xfrm>
        </p:spPr>
        <p:txBody>
          <a:bodyPr>
            <a:normAutofit/>
          </a:bodyPr>
          <a:lstStyle/>
          <a:p>
            <a:r>
              <a:rPr lang="zh-CN" altLang="en-US" sz="3600" dirty="0"/>
              <a:t>反汇编的代码：</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196752"/>
            <a:ext cx="8558955" cy="4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837308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83568" y="152400"/>
            <a:ext cx="7386638" cy="106680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a:lnSpc>
                <a:spcPct val="130000"/>
              </a:lnSpc>
              <a:buFontTx/>
              <a:buNone/>
            </a:pPr>
            <a:r>
              <a:rPr lang="en-US" altLang="zh-CN" sz="3600" b="1" dirty="0">
                <a:solidFill>
                  <a:srgbClr val="0033CC"/>
                </a:solidFill>
              </a:rPr>
              <a:t>2</a:t>
            </a:r>
            <a:r>
              <a:rPr lang="zh-CN" altLang="en-US" sz="3600" b="1" dirty="0">
                <a:solidFill>
                  <a:srgbClr val="0033CC"/>
                </a:solidFill>
              </a:rPr>
              <a:t>．指令属性</a:t>
            </a:r>
            <a:endParaRPr lang="zh-CN" altLang="en-US" sz="2800" b="1" dirty="0"/>
          </a:p>
        </p:txBody>
      </p:sp>
      <p:sp>
        <p:nvSpPr>
          <p:cNvPr id="5" name="Text Box 4"/>
          <p:cNvSpPr txBox="1">
            <a:spLocks noChangeArrowheads="1"/>
          </p:cNvSpPr>
          <p:nvPr/>
        </p:nvSpPr>
        <p:spPr bwMode="auto">
          <a:xfrm>
            <a:off x="1259632" y="1052736"/>
            <a:ext cx="6934200" cy="2028825"/>
          </a:xfrm>
          <a:prstGeom prst="rect">
            <a:avLst/>
          </a:prstGeom>
          <a:solidFill>
            <a:srgbClr val="FFFFFF"/>
          </a:solidFill>
          <a:ln w="57150" cmpd="thinThick">
            <a:solidFill>
              <a:schemeClr val="tx1"/>
            </a:solidFill>
            <a:miter lim="800000"/>
            <a:headEnd/>
            <a:tailEnd/>
          </a:ln>
          <a:effectLst>
            <a:prstShdw prst="shdw13" dist="53882" dir="13500000">
              <a:schemeClr val="bg2"/>
            </a:prstShdw>
          </a:effectLst>
        </p:spPr>
        <p:txBody>
          <a:bodyPr>
            <a:spAutoFit/>
          </a:bodyPr>
          <a:lstStyle/>
          <a:p>
            <a:pPr algn="just">
              <a:lnSpc>
                <a:spcPct val="110000"/>
              </a:lnSpc>
              <a:spcBef>
                <a:spcPct val="20000"/>
              </a:spcBef>
            </a:pPr>
            <a:r>
              <a:rPr lang="zh-CN" altLang="en-US" sz="2800" b="1" dirty="0">
                <a:solidFill>
                  <a:srgbClr val="000000"/>
                </a:solidFill>
                <a:latin typeface="宋体" charset="-122"/>
              </a:rPr>
              <a:t>（</a:t>
            </a:r>
            <a:r>
              <a:rPr lang="en-US" altLang="zh-CN" sz="2800" b="1" dirty="0">
                <a:solidFill>
                  <a:srgbClr val="000000"/>
                </a:solidFill>
                <a:latin typeface="Times New Roman" pitchFamily="18" charset="0"/>
                <a:cs typeface="Times New Roman" pitchFamily="18" charset="0"/>
              </a:rPr>
              <a:t>1</a:t>
            </a:r>
            <a:r>
              <a:rPr lang="zh-CN" altLang="en-US" sz="2800" b="1" dirty="0">
                <a:solidFill>
                  <a:srgbClr val="000000"/>
                </a:solidFill>
                <a:latin typeface="宋体" charset="-122"/>
              </a:rPr>
              <a:t>）指令长度</a:t>
            </a:r>
            <a:r>
              <a:rPr lang="en-US" altLang="zh-CN" sz="2800" b="1" dirty="0">
                <a:solidFill>
                  <a:srgbClr val="000000"/>
                </a:solidFill>
                <a:latin typeface="Times New Roman"/>
              </a:rPr>
              <a:t>——</a:t>
            </a:r>
            <a:r>
              <a:rPr lang="zh-CN" altLang="en-US" sz="2800" b="1" dirty="0">
                <a:solidFill>
                  <a:srgbClr val="000000"/>
                </a:solidFill>
                <a:latin typeface="宋体" charset="-122"/>
              </a:rPr>
              <a:t>根据指令的功能不同，指令的长度也不一样（以字节为单位）。分为单字节指令、双字节、三字节、四字节和多字节指令等。</a:t>
            </a:r>
            <a:endParaRPr lang="zh-CN" altLang="en-US" sz="2800" b="1" dirty="0"/>
          </a:p>
        </p:txBody>
      </p:sp>
      <p:sp>
        <p:nvSpPr>
          <p:cNvPr id="6" name="Text Box 5"/>
          <p:cNvSpPr txBox="1">
            <a:spLocks noChangeArrowheads="1"/>
          </p:cNvSpPr>
          <p:nvPr/>
        </p:nvSpPr>
        <p:spPr bwMode="auto">
          <a:xfrm>
            <a:off x="1275971" y="3284984"/>
            <a:ext cx="7010400" cy="2911475"/>
          </a:xfrm>
          <a:prstGeom prst="rect">
            <a:avLst/>
          </a:prstGeom>
          <a:solidFill>
            <a:srgbClr val="FFCCFF"/>
          </a:solidFill>
          <a:ln w="57150" cmpd="thinThick">
            <a:solidFill>
              <a:schemeClr val="tx1"/>
            </a:solidFill>
            <a:miter lim="800000"/>
            <a:headEnd/>
            <a:tailEnd/>
          </a:ln>
          <a:effectLst>
            <a:outerShdw dist="107763" dir="2700000" algn="ctr" rotWithShape="0">
              <a:schemeClr val="bg2"/>
            </a:outerShdw>
          </a:effectLst>
        </p:spPr>
        <p:txBody>
          <a:bodyPr>
            <a:spAutoFit/>
          </a:bodyPr>
          <a:lstStyle/>
          <a:p>
            <a:pPr algn="just">
              <a:lnSpc>
                <a:spcPct val="110000"/>
              </a:lnSpc>
              <a:spcBef>
                <a:spcPct val="20000"/>
              </a:spcBef>
            </a:pPr>
            <a:r>
              <a:rPr lang="zh-CN" altLang="en-US" sz="2800" b="1">
                <a:solidFill>
                  <a:srgbClr val="000000"/>
                </a:solidFill>
                <a:latin typeface="宋体" charset="-122"/>
              </a:rPr>
              <a:t>（</a:t>
            </a:r>
            <a:r>
              <a:rPr lang="en-US" altLang="zh-CN" sz="2800" b="1">
                <a:solidFill>
                  <a:srgbClr val="000000"/>
                </a:solidFill>
                <a:latin typeface="Times New Roman" pitchFamily="18" charset="0"/>
                <a:cs typeface="Times New Roman" pitchFamily="18" charset="0"/>
              </a:rPr>
              <a:t>2</a:t>
            </a:r>
            <a:r>
              <a:rPr lang="zh-CN" altLang="en-US" sz="2800" b="1">
                <a:solidFill>
                  <a:srgbClr val="000000"/>
                </a:solidFill>
                <a:latin typeface="宋体" charset="-122"/>
              </a:rPr>
              <a:t>）指令的执行时间</a:t>
            </a:r>
            <a:r>
              <a:rPr lang="en-US" altLang="zh-CN" sz="2800" b="1">
                <a:solidFill>
                  <a:srgbClr val="000000"/>
                </a:solidFill>
                <a:latin typeface="Times New Roman"/>
              </a:rPr>
              <a:t>——</a:t>
            </a:r>
            <a:r>
              <a:rPr lang="zh-CN" altLang="en-US" sz="2800" b="1">
                <a:solidFill>
                  <a:srgbClr val="000000"/>
                </a:solidFill>
                <a:latin typeface="宋体" charset="-122"/>
              </a:rPr>
              <a:t>指令的执行时间（以</a:t>
            </a:r>
            <a:r>
              <a:rPr lang="en-US" altLang="zh-CN" sz="2800" b="1">
                <a:solidFill>
                  <a:srgbClr val="000000"/>
                </a:solidFill>
                <a:latin typeface="Times New Roman" pitchFamily="18" charset="0"/>
                <a:cs typeface="Times New Roman" pitchFamily="18" charset="0"/>
              </a:rPr>
              <a:t>CPU</a:t>
            </a:r>
            <a:r>
              <a:rPr lang="zh-CN" altLang="en-US" sz="2800" b="1">
                <a:solidFill>
                  <a:srgbClr val="000000"/>
                </a:solidFill>
                <a:latin typeface="宋体" charset="-122"/>
              </a:rPr>
              <a:t>时钟周期为单位）也是一个重要的属性。它会影响程序的执行速度，因此采用较少执行时间的指令可提高程序的运行速度。</a:t>
            </a:r>
            <a:r>
              <a:rPr lang="zh-CN" altLang="en-US" sz="2800" b="1"/>
              <a:t> </a:t>
            </a:r>
          </a:p>
          <a:p>
            <a:pPr>
              <a:spcBef>
                <a:spcPct val="50000"/>
              </a:spcBef>
            </a:pPr>
            <a:endParaRPr lang="en-US" altLang="zh-CN"/>
          </a:p>
        </p:txBody>
      </p:sp>
    </p:spTree>
    <p:extLst>
      <p:ext uri="{BB962C8B-B14F-4D97-AF65-F5344CB8AC3E}">
        <p14:creationId xmlns:p14="http://schemas.microsoft.com/office/powerpoint/2010/main" val="80474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advAuto="0"/>
      <p:bldP spid="5" grpId="0" animBg="1" autoUpdateAnimBg="0"/>
      <p:bldP spid="6" grpId="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971600" y="476672"/>
            <a:ext cx="7386638" cy="289560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a:buFontTx/>
              <a:buNone/>
            </a:pPr>
            <a:r>
              <a:rPr lang="en-US" altLang="zh-CN" b="1" dirty="0">
                <a:solidFill>
                  <a:srgbClr val="0033CC"/>
                </a:solidFill>
              </a:rPr>
              <a:t>1</a:t>
            </a:r>
            <a:r>
              <a:rPr lang="zh-CN" altLang="en-US" b="1" dirty="0">
                <a:solidFill>
                  <a:srgbClr val="0033CC"/>
                </a:solidFill>
              </a:rPr>
              <a:t>．指令系统定义</a:t>
            </a:r>
          </a:p>
          <a:p>
            <a:pPr algn="just">
              <a:buFontTx/>
              <a:buNone/>
            </a:pPr>
            <a:r>
              <a:rPr lang="zh-CN" altLang="en-US" b="1" dirty="0"/>
              <a:t>	计算机所能执行的各种代码指令的集合。</a:t>
            </a:r>
          </a:p>
          <a:p>
            <a:pPr>
              <a:buFontTx/>
              <a:buNone/>
            </a:pPr>
            <a:r>
              <a:rPr lang="en-US" altLang="zh-CN" b="1" dirty="0">
                <a:solidFill>
                  <a:srgbClr val="0033CC"/>
                </a:solidFill>
              </a:rPr>
              <a:t>2</a:t>
            </a:r>
            <a:r>
              <a:rPr lang="zh-CN" altLang="en-US" b="1" dirty="0">
                <a:solidFill>
                  <a:srgbClr val="0033CC"/>
                </a:solidFill>
              </a:rPr>
              <a:t>．指令的分类</a:t>
            </a:r>
          </a:p>
          <a:p>
            <a:pPr>
              <a:buFontTx/>
              <a:buNone/>
            </a:pPr>
            <a:r>
              <a:rPr lang="zh-CN" altLang="en-US" b="1" dirty="0"/>
              <a:t>      </a:t>
            </a:r>
            <a:r>
              <a:rPr lang="en-US" altLang="zh-CN" b="1" dirty="0"/>
              <a:t>8086</a:t>
            </a:r>
            <a:r>
              <a:rPr lang="zh-CN" altLang="en-US" b="1" dirty="0"/>
              <a:t>的指令共分为六大类。分别是：      </a:t>
            </a:r>
            <a:endParaRPr lang="zh-CN" altLang="en-US" dirty="0"/>
          </a:p>
        </p:txBody>
      </p:sp>
      <p:sp>
        <p:nvSpPr>
          <p:cNvPr id="5" name="Text Box 6"/>
          <p:cNvSpPr txBox="1">
            <a:spLocks noChangeArrowheads="1"/>
          </p:cNvSpPr>
          <p:nvPr/>
        </p:nvSpPr>
        <p:spPr bwMode="auto">
          <a:xfrm>
            <a:off x="3419872" y="2743635"/>
            <a:ext cx="4724400" cy="3440113"/>
          </a:xfrm>
          <a:prstGeom prst="rect">
            <a:avLst/>
          </a:prstGeom>
          <a:solidFill>
            <a:srgbClr val="FFFFFF"/>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20000"/>
              </a:spcBef>
            </a:pPr>
            <a:r>
              <a:rPr lang="en-US" altLang="zh-CN" sz="2800" b="1"/>
              <a:t>      </a:t>
            </a:r>
            <a:r>
              <a:rPr lang="zh-CN" altLang="en-US" sz="2800" b="1"/>
              <a:t>数据传送指令</a:t>
            </a:r>
          </a:p>
          <a:p>
            <a:pPr algn="l">
              <a:lnSpc>
                <a:spcPct val="90000"/>
              </a:lnSpc>
              <a:spcBef>
                <a:spcPct val="20000"/>
              </a:spcBef>
            </a:pPr>
            <a:r>
              <a:rPr lang="zh-CN" altLang="en-US" sz="2800" b="1"/>
              <a:t>      算术运算指令</a:t>
            </a:r>
          </a:p>
          <a:p>
            <a:pPr algn="l">
              <a:lnSpc>
                <a:spcPct val="90000"/>
              </a:lnSpc>
              <a:spcBef>
                <a:spcPct val="20000"/>
              </a:spcBef>
            </a:pPr>
            <a:r>
              <a:rPr lang="zh-CN" altLang="en-US" sz="2800" b="1"/>
              <a:t>      逻辑运算指令</a:t>
            </a:r>
          </a:p>
          <a:p>
            <a:pPr algn="l">
              <a:lnSpc>
                <a:spcPct val="90000"/>
              </a:lnSpc>
              <a:spcBef>
                <a:spcPct val="20000"/>
              </a:spcBef>
            </a:pPr>
            <a:r>
              <a:rPr lang="zh-CN" altLang="en-US" sz="2800" b="1"/>
              <a:t>      字符串处理指令</a:t>
            </a:r>
          </a:p>
          <a:p>
            <a:pPr algn="l">
              <a:lnSpc>
                <a:spcPct val="90000"/>
              </a:lnSpc>
              <a:spcBef>
                <a:spcPct val="20000"/>
              </a:spcBef>
            </a:pPr>
            <a:r>
              <a:rPr lang="zh-CN" altLang="en-US" sz="2800" b="1"/>
              <a:t>      控制与转移指令</a:t>
            </a:r>
          </a:p>
          <a:p>
            <a:pPr algn="l">
              <a:lnSpc>
                <a:spcPct val="90000"/>
              </a:lnSpc>
              <a:spcBef>
                <a:spcPct val="20000"/>
              </a:spcBef>
            </a:pPr>
            <a:r>
              <a:rPr lang="zh-CN" altLang="en-US" sz="2800" b="1"/>
              <a:t>      处理机控制指令</a:t>
            </a:r>
            <a:endParaRPr lang="zh-CN" altLang="en-US" sz="2800"/>
          </a:p>
          <a:p>
            <a:pPr>
              <a:lnSpc>
                <a:spcPct val="90000"/>
              </a:lnSpc>
              <a:spcBef>
                <a:spcPct val="50000"/>
              </a:spcBef>
            </a:pPr>
            <a:endParaRPr lang="en-US" altLang="zh-CN"/>
          </a:p>
        </p:txBody>
      </p:sp>
    </p:spTree>
    <p:extLst>
      <p:ext uri="{BB962C8B-B14F-4D97-AF65-F5344CB8AC3E}">
        <p14:creationId xmlns:p14="http://schemas.microsoft.com/office/powerpoint/2010/main" val="378136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0-#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advAuto="0"/>
      <p:bldP spid="5"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51520" y="188640"/>
            <a:ext cx="7477125" cy="1143000"/>
          </a:xfrm>
        </p:spPr>
        <p:txBody>
          <a:bodyPr/>
          <a:lstStyle/>
          <a:p>
            <a:r>
              <a:rPr lang="zh-CN" altLang="en-US" dirty="0"/>
              <a:t>指令的寻址方式</a:t>
            </a:r>
          </a:p>
        </p:txBody>
      </p:sp>
      <p:sp>
        <p:nvSpPr>
          <p:cNvPr id="5" name="Rectangle 3"/>
          <p:cNvSpPr txBox="1">
            <a:spLocks noChangeArrowheads="1"/>
          </p:cNvSpPr>
          <p:nvPr/>
        </p:nvSpPr>
        <p:spPr>
          <a:xfrm>
            <a:off x="1475656" y="1484784"/>
            <a:ext cx="7386638" cy="4497388"/>
          </a:xfrm>
          <a:prstGeom prst="rect">
            <a:avLst/>
          </a:prstGeom>
          <a:solidFill>
            <a:srgbClr val="FFFFCC"/>
          </a:solidFill>
          <a:ln w="38100" cmpd="dbl">
            <a:solidFill>
              <a:schemeClr val="tx1"/>
            </a:solidFill>
            <a:miter lim="800000"/>
            <a:headEnd/>
            <a:tailEnd/>
          </a:ln>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zh-CN" altLang="en-US" sz="2800" b="1">
                <a:solidFill>
                  <a:srgbClr val="3333FF"/>
                </a:solidFill>
              </a:rPr>
              <a:t>寻址方式</a:t>
            </a:r>
            <a:r>
              <a:rPr lang="zh-CN" altLang="en-US" sz="2800" b="1"/>
              <a:t>：指令中提供操作数或操作数地址的方式。</a:t>
            </a:r>
          </a:p>
          <a:p>
            <a:r>
              <a:rPr lang="zh-CN" altLang="en-US" sz="2800" b="1">
                <a:solidFill>
                  <a:srgbClr val="3333FF"/>
                </a:solidFill>
              </a:rPr>
              <a:t>有效地址</a:t>
            </a:r>
            <a:r>
              <a:rPr lang="en-US" altLang="zh-CN" sz="2800" b="1">
                <a:solidFill>
                  <a:srgbClr val="3333FF"/>
                </a:solidFill>
              </a:rPr>
              <a:t>EA</a:t>
            </a:r>
            <a:r>
              <a:rPr lang="en-US" altLang="zh-CN" sz="2800" b="1"/>
              <a:t>(Effective Address)</a:t>
            </a:r>
            <a:r>
              <a:rPr lang="zh-CN" altLang="en-US" sz="2800" b="1"/>
              <a:t>：</a:t>
            </a:r>
          </a:p>
          <a:p>
            <a:pPr lvl="1">
              <a:buFontTx/>
              <a:buNone/>
            </a:pPr>
            <a:r>
              <a:rPr lang="zh-CN" altLang="en-US" b="1"/>
              <a:t>操作数的偏移地址。</a:t>
            </a:r>
          </a:p>
          <a:p>
            <a:r>
              <a:rPr lang="zh-CN" altLang="en-US" sz="2800" b="1"/>
              <a:t>操作数的</a:t>
            </a:r>
            <a:r>
              <a:rPr lang="zh-CN" altLang="en-US" sz="2800" b="1">
                <a:solidFill>
                  <a:srgbClr val="3333FF"/>
                </a:solidFill>
              </a:rPr>
              <a:t>物理地址</a:t>
            </a:r>
            <a:r>
              <a:rPr lang="en-US" altLang="zh-CN" sz="2800" b="1"/>
              <a:t>=</a:t>
            </a:r>
            <a:r>
              <a:rPr lang="zh-CN" altLang="en-US" sz="2800" b="1"/>
              <a:t>段地址</a:t>
            </a:r>
            <a:r>
              <a:rPr lang="en-US" altLang="zh-CN" sz="2800" b="1"/>
              <a:t>×10H+EA</a:t>
            </a:r>
          </a:p>
          <a:p>
            <a:r>
              <a:rPr lang="zh-CN" altLang="en-US" sz="2800" b="1"/>
              <a:t>寻址方式的分类：</a:t>
            </a:r>
          </a:p>
          <a:p>
            <a:pPr lvl="1"/>
            <a:r>
              <a:rPr lang="zh-CN" altLang="en-US" b="1"/>
              <a:t>与数据有关的寻址方式</a:t>
            </a:r>
          </a:p>
          <a:p>
            <a:pPr lvl="1"/>
            <a:r>
              <a:rPr lang="zh-CN" altLang="en-US" b="1"/>
              <a:t>与转移地址有关的寻址方式</a:t>
            </a:r>
          </a:p>
          <a:p>
            <a:endParaRPr lang="en-US" altLang="zh-CN" sz="2800" b="1"/>
          </a:p>
        </p:txBody>
      </p:sp>
    </p:spTree>
    <p:extLst>
      <p:ext uri="{BB962C8B-B14F-4D97-AF65-F5344CB8AC3E}">
        <p14:creationId xmlns:p14="http://schemas.microsoft.com/office/powerpoint/2010/main" val="28063422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title"/>
          </p:nvPr>
        </p:nvSpPr>
        <p:spPr>
          <a:xfrm>
            <a:off x="251520" y="150812"/>
            <a:ext cx="7477125" cy="763588"/>
          </a:xfrm>
        </p:spPr>
        <p:txBody>
          <a:bodyPr/>
          <a:lstStyle/>
          <a:p>
            <a:r>
              <a:rPr lang="zh-CN" altLang="en-US" sz="3600" b="1" dirty="0">
                <a:solidFill>
                  <a:srgbClr val="0033CC"/>
                </a:solidFill>
              </a:rPr>
              <a:t>立即寻址方式</a:t>
            </a:r>
            <a:r>
              <a:rPr lang="zh-CN" altLang="en-US" dirty="0">
                <a:solidFill>
                  <a:srgbClr val="0033CC"/>
                </a:solidFill>
              </a:rPr>
              <a:t> </a:t>
            </a:r>
          </a:p>
        </p:txBody>
      </p:sp>
      <p:graphicFrame>
        <p:nvGraphicFramePr>
          <p:cNvPr id="5" name="Object 1028"/>
          <p:cNvGraphicFramePr>
            <a:graphicFrameLocks noChangeAspect="1"/>
          </p:cNvGraphicFramePr>
          <p:nvPr>
            <p:extLst>
              <p:ext uri="{D42A27DB-BD31-4B8C-83A1-F6EECF244321}">
                <p14:modId xmlns:p14="http://schemas.microsoft.com/office/powerpoint/2010/main" val="98844787"/>
              </p:ext>
            </p:extLst>
          </p:nvPr>
        </p:nvGraphicFramePr>
        <p:xfrm>
          <a:off x="1276400" y="1218406"/>
          <a:ext cx="6629400" cy="5246688"/>
        </p:xfrm>
        <a:graphic>
          <a:graphicData uri="http://schemas.openxmlformats.org/presentationml/2006/ole">
            <mc:AlternateContent xmlns:mc="http://schemas.openxmlformats.org/markup-compatibility/2006">
              <mc:Choice xmlns:v="urn:schemas-microsoft-com:vml" Requires="v">
                <p:oleObj spid="_x0000_s9239" name="位图图像" r:id="rId3" imgW="5447619" imgH="3885714" progId="Paint.Picture">
                  <p:embed/>
                </p:oleObj>
              </mc:Choice>
              <mc:Fallback>
                <p:oleObj name="位图图像" r:id="rId3" imgW="5447619" imgH="388571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400" y="1218406"/>
                        <a:ext cx="6629400" cy="5246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1037"/>
          <p:cNvSpPr txBox="1">
            <a:spLocks noChangeArrowheads="1"/>
          </p:cNvSpPr>
          <p:nvPr/>
        </p:nvSpPr>
        <p:spPr bwMode="auto">
          <a:xfrm>
            <a:off x="3257600" y="532606"/>
            <a:ext cx="4953000" cy="989013"/>
          </a:xfrm>
          <a:prstGeom prst="rect">
            <a:avLst/>
          </a:prstGeom>
          <a:solidFill>
            <a:srgbClr val="FFFFFF"/>
          </a:solidFill>
          <a:ln w="57150" cmpd="thinThick">
            <a:solidFill>
              <a:schemeClr val="tx1"/>
            </a:solidFill>
            <a:miter lim="800000"/>
            <a:headEnd/>
            <a:tailEnd/>
          </a:ln>
          <a:effectLst>
            <a:outerShdw dist="35921" dir="2700000" algn="ctr" rotWithShape="0">
              <a:schemeClr val="bg2"/>
            </a:outerShdw>
          </a:effectLst>
        </p:spPr>
        <p:txBody>
          <a:bodyPr>
            <a:spAutoFit/>
          </a:bodyPr>
          <a:lstStyle/>
          <a:p>
            <a:pPr algn="l">
              <a:lnSpc>
                <a:spcPct val="90000"/>
              </a:lnSpc>
              <a:spcBef>
                <a:spcPct val="50000"/>
              </a:spcBef>
            </a:pPr>
            <a:r>
              <a:rPr lang="zh-CN" altLang="en-US" sz="2400" b="1"/>
              <a:t>例：</a:t>
            </a:r>
            <a:r>
              <a:rPr lang="en-US" altLang="zh-CN" sz="2400" b="1"/>
              <a:t>MOV  AL,5</a:t>
            </a:r>
          </a:p>
          <a:p>
            <a:pPr algn="l">
              <a:lnSpc>
                <a:spcPct val="90000"/>
              </a:lnSpc>
              <a:spcBef>
                <a:spcPct val="50000"/>
              </a:spcBef>
            </a:pPr>
            <a:r>
              <a:rPr lang="en-US" altLang="zh-CN" sz="2400" b="1"/>
              <a:t>      MOV  AX,3060H</a:t>
            </a:r>
          </a:p>
        </p:txBody>
      </p:sp>
    </p:spTree>
    <p:extLst>
      <p:ext uri="{BB962C8B-B14F-4D97-AF65-F5344CB8AC3E}">
        <p14:creationId xmlns:p14="http://schemas.microsoft.com/office/powerpoint/2010/main" val="128360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7"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5536" y="300451"/>
            <a:ext cx="7477125" cy="915988"/>
          </a:xfrm>
        </p:spPr>
        <p:txBody>
          <a:bodyPr/>
          <a:lstStyle/>
          <a:p>
            <a:r>
              <a:rPr lang="zh-CN" altLang="en-US" sz="3600" b="1" dirty="0">
                <a:solidFill>
                  <a:srgbClr val="0033CC"/>
                </a:solidFill>
              </a:rPr>
              <a:t>寄存器寻址方式</a:t>
            </a:r>
            <a:r>
              <a:rPr lang="zh-CN" altLang="en-US" dirty="0">
                <a:solidFill>
                  <a:srgbClr val="0033CC"/>
                </a:solidFill>
              </a:rPr>
              <a:t> </a:t>
            </a:r>
          </a:p>
        </p:txBody>
      </p:sp>
      <p:sp>
        <p:nvSpPr>
          <p:cNvPr id="5" name="Rectangle 3"/>
          <p:cNvSpPr txBox="1">
            <a:spLocks noChangeArrowheads="1"/>
          </p:cNvSpPr>
          <p:nvPr/>
        </p:nvSpPr>
        <p:spPr>
          <a:xfrm>
            <a:off x="1068175" y="1217612"/>
            <a:ext cx="7696200" cy="205740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buFontTx/>
              <a:buNone/>
            </a:pPr>
            <a:r>
              <a:rPr lang="en-US" altLang="zh-CN" sz="2800" b="1"/>
              <a:t>8</a:t>
            </a:r>
            <a:r>
              <a:rPr lang="zh-CN" altLang="en-US" sz="2800" b="1"/>
              <a:t>位寄存器：</a:t>
            </a:r>
            <a:r>
              <a:rPr lang="en-US" altLang="zh-CN" sz="2800" b="1"/>
              <a:t>AH</a:t>
            </a:r>
            <a:r>
              <a:rPr lang="zh-CN" altLang="en-US" sz="2800" b="1"/>
              <a:t>、</a:t>
            </a:r>
            <a:r>
              <a:rPr lang="en-US" altLang="zh-CN" sz="2800" b="1"/>
              <a:t>AL</a:t>
            </a:r>
            <a:r>
              <a:rPr lang="zh-CN" altLang="en-US" sz="2800" b="1"/>
              <a:t>，</a:t>
            </a:r>
            <a:r>
              <a:rPr lang="en-US" altLang="zh-CN" sz="2800" b="1"/>
              <a:t>BH</a:t>
            </a:r>
            <a:r>
              <a:rPr lang="zh-CN" altLang="en-US" sz="2800" b="1"/>
              <a:t>、</a:t>
            </a:r>
            <a:r>
              <a:rPr lang="en-US" altLang="zh-CN" sz="2800" b="1"/>
              <a:t>BL</a:t>
            </a:r>
          </a:p>
          <a:p>
            <a:pPr>
              <a:buFontTx/>
              <a:buNone/>
            </a:pPr>
            <a:r>
              <a:rPr lang="en-US" altLang="zh-CN" sz="2800" b="1"/>
              <a:t>			 CH</a:t>
            </a:r>
            <a:r>
              <a:rPr lang="zh-CN" altLang="en-US" sz="2800" b="1"/>
              <a:t>、</a:t>
            </a:r>
            <a:r>
              <a:rPr lang="en-US" altLang="zh-CN" sz="2800" b="1"/>
              <a:t>CL</a:t>
            </a:r>
            <a:r>
              <a:rPr lang="zh-CN" altLang="en-US" sz="2800" b="1"/>
              <a:t>， </a:t>
            </a:r>
            <a:r>
              <a:rPr lang="en-US" altLang="zh-CN" sz="2800" b="1"/>
              <a:t>DH</a:t>
            </a:r>
            <a:r>
              <a:rPr lang="zh-CN" altLang="en-US" sz="2800" b="1"/>
              <a:t>、</a:t>
            </a:r>
            <a:r>
              <a:rPr lang="en-US" altLang="zh-CN" sz="2800" b="1"/>
              <a:t>DL</a:t>
            </a:r>
          </a:p>
          <a:p>
            <a:pPr>
              <a:buFontTx/>
              <a:buNone/>
            </a:pPr>
            <a:r>
              <a:rPr lang="en-US" altLang="zh-CN" sz="2800" b="1"/>
              <a:t>16</a:t>
            </a:r>
            <a:r>
              <a:rPr lang="zh-CN" altLang="en-US" sz="2800" b="1"/>
              <a:t>位寄存器：</a:t>
            </a:r>
            <a:r>
              <a:rPr lang="en-US" altLang="zh-CN" sz="2800" b="1"/>
              <a:t>AX</a:t>
            </a:r>
            <a:r>
              <a:rPr lang="zh-CN" altLang="en-US" sz="2800" b="1"/>
              <a:t>、</a:t>
            </a:r>
            <a:r>
              <a:rPr lang="en-US" altLang="zh-CN" sz="2800" b="1"/>
              <a:t>BX</a:t>
            </a:r>
            <a:r>
              <a:rPr lang="zh-CN" altLang="en-US" sz="2800" b="1"/>
              <a:t>、</a:t>
            </a:r>
            <a:r>
              <a:rPr lang="en-US" altLang="zh-CN" sz="2800" b="1"/>
              <a:t>CX</a:t>
            </a:r>
            <a:r>
              <a:rPr lang="zh-CN" altLang="en-US" sz="2800" b="1"/>
              <a:t>、</a:t>
            </a:r>
            <a:r>
              <a:rPr lang="en-US" altLang="zh-CN" sz="2800" b="1"/>
              <a:t>DX</a:t>
            </a:r>
          </a:p>
          <a:p>
            <a:pPr>
              <a:buFontTx/>
              <a:buNone/>
            </a:pPr>
            <a:r>
              <a:rPr lang="en-US" altLang="zh-CN" sz="2800" b="1"/>
              <a:t>                        SI</a:t>
            </a:r>
            <a:r>
              <a:rPr lang="zh-CN" altLang="en-US" sz="2800" b="1"/>
              <a:t>、</a:t>
            </a:r>
            <a:r>
              <a:rPr lang="en-US" altLang="zh-CN" sz="2800" b="1"/>
              <a:t>DI</a:t>
            </a:r>
            <a:r>
              <a:rPr lang="zh-CN" altLang="en-US" sz="2800" b="1"/>
              <a:t>、</a:t>
            </a:r>
            <a:r>
              <a:rPr lang="en-US" altLang="zh-CN" sz="2800" b="1"/>
              <a:t>BP</a:t>
            </a:r>
            <a:r>
              <a:rPr lang="zh-CN" altLang="en-US" sz="2800" b="1"/>
              <a:t>、</a:t>
            </a:r>
            <a:r>
              <a:rPr lang="en-US" altLang="zh-CN" sz="2800" b="1"/>
              <a:t>SP </a:t>
            </a:r>
          </a:p>
        </p:txBody>
      </p:sp>
      <p:sp>
        <p:nvSpPr>
          <p:cNvPr id="7" name="Text Box 7"/>
          <p:cNvSpPr txBox="1">
            <a:spLocks noChangeArrowheads="1"/>
          </p:cNvSpPr>
          <p:nvPr/>
        </p:nvSpPr>
        <p:spPr bwMode="auto">
          <a:xfrm>
            <a:off x="1144375" y="3503612"/>
            <a:ext cx="7315200" cy="2422525"/>
          </a:xfrm>
          <a:prstGeom prst="rect">
            <a:avLst/>
          </a:prstGeom>
          <a:solidFill>
            <a:srgbClr val="FFFFFF"/>
          </a:solidFill>
          <a:ln w="38100" cmpd="dbl">
            <a:solidFill>
              <a:schemeClr val="tx1"/>
            </a:solidFill>
            <a:miter lim="800000"/>
            <a:headEnd/>
            <a:tailEnd/>
          </a:ln>
          <a:effectLst>
            <a:outerShdw dist="107763" dir="2700000" algn="ctr" rotWithShape="0">
              <a:srgbClr val="FFCC00">
                <a:alpha val="50000"/>
              </a:srgbClr>
            </a:outerShdw>
          </a:effectLst>
        </p:spPr>
        <p:txBody>
          <a:bodyPr>
            <a:spAutoFit/>
          </a:bodyPr>
          <a:lstStyle/>
          <a:p>
            <a:pPr algn="l">
              <a:spcBef>
                <a:spcPct val="20000"/>
              </a:spcBef>
            </a:pPr>
            <a:r>
              <a:rPr lang="zh-CN" altLang="en-US" sz="2800" b="1"/>
              <a:t>例</a:t>
            </a:r>
            <a:r>
              <a:rPr lang="en-US" altLang="zh-CN" sz="2800" b="1"/>
              <a:t>1  MOV  AX </a:t>
            </a:r>
            <a:r>
              <a:rPr lang="zh-CN" altLang="en-US" sz="2800" b="1"/>
              <a:t>，</a:t>
            </a:r>
            <a:r>
              <a:rPr lang="en-US" altLang="zh-CN" sz="2800" b="1"/>
              <a:t>BX</a:t>
            </a:r>
            <a:r>
              <a:rPr lang="zh-CN" altLang="en-US" sz="2800" b="1"/>
              <a:t>；两个操作数（</a:t>
            </a:r>
            <a:r>
              <a:rPr lang="en-US" altLang="zh-CN" sz="2800" b="1"/>
              <a:t>16</a:t>
            </a:r>
            <a:r>
              <a:rPr lang="zh-CN" altLang="en-US" sz="2800" b="1"/>
              <a:t>位）	                            都是寄存器寻址</a:t>
            </a:r>
          </a:p>
          <a:p>
            <a:pPr algn="l">
              <a:spcBef>
                <a:spcPct val="20000"/>
              </a:spcBef>
            </a:pPr>
            <a:r>
              <a:rPr lang="zh-CN" altLang="en-US" sz="2800" b="1"/>
              <a:t>执行前：（</a:t>
            </a:r>
            <a:r>
              <a:rPr lang="en-US" altLang="zh-CN" sz="2800" b="1"/>
              <a:t>AX</a:t>
            </a:r>
            <a:r>
              <a:rPr lang="zh-CN" altLang="en-US" sz="2800" b="1"/>
              <a:t>）</a:t>
            </a:r>
            <a:r>
              <a:rPr lang="en-US" altLang="zh-CN" sz="2800" b="1"/>
              <a:t>=0000H </a:t>
            </a:r>
            <a:r>
              <a:rPr lang="zh-CN" altLang="en-US" sz="2800" b="1"/>
              <a:t>（</a:t>
            </a:r>
            <a:r>
              <a:rPr lang="en-US" altLang="zh-CN" sz="2800" b="1"/>
              <a:t>BX</a:t>
            </a:r>
            <a:r>
              <a:rPr lang="zh-CN" altLang="en-US" sz="2800" b="1"/>
              <a:t>）</a:t>
            </a:r>
            <a:r>
              <a:rPr lang="en-US" altLang="zh-CN" sz="2800" b="1"/>
              <a:t>=1234H</a:t>
            </a:r>
            <a:r>
              <a:rPr lang="zh-CN" altLang="en-US" sz="2800" b="1"/>
              <a:t>，</a:t>
            </a:r>
          </a:p>
          <a:p>
            <a:pPr algn="l">
              <a:spcBef>
                <a:spcPct val="20000"/>
              </a:spcBef>
            </a:pPr>
            <a:r>
              <a:rPr lang="zh-CN" altLang="en-US" sz="2800" b="1"/>
              <a:t>执行后：（</a:t>
            </a:r>
            <a:r>
              <a:rPr lang="en-US" altLang="zh-CN" sz="2800" b="1"/>
              <a:t>AX</a:t>
            </a:r>
            <a:r>
              <a:rPr lang="zh-CN" altLang="en-US" sz="2800" b="1"/>
              <a:t>）</a:t>
            </a:r>
            <a:r>
              <a:rPr lang="en-US" altLang="zh-CN" sz="2800" b="1"/>
              <a:t>=1234H </a:t>
            </a:r>
            <a:r>
              <a:rPr lang="zh-CN" altLang="en-US" sz="2800" b="1"/>
              <a:t>（</a:t>
            </a:r>
            <a:r>
              <a:rPr lang="en-US" altLang="zh-CN" sz="2800" b="1"/>
              <a:t>BX</a:t>
            </a:r>
            <a:r>
              <a:rPr lang="zh-CN" altLang="en-US" sz="2800" b="1"/>
              <a:t>）</a:t>
            </a:r>
            <a:r>
              <a:rPr lang="en-US" altLang="zh-CN" sz="2800" b="1"/>
              <a:t>=1234H</a:t>
            </a:r>
            <a:r>
              <a:rPr lang="zh-CN" altLang="en-US" sz="2800" b="1"/>
              <a:t>。 </a:t>
            </a:r>
          </a:p>
          <a:p>
            <a:pPr>
              <a:spcBef>
                <a:spcPct val="50000"/>
              </a:spcBef>
            </a:pPr>
            <a:endParaRPr lang="en-US" altLang="zh-CN"/>
          </a:p>
        </p:txBody>
      </p:sp>
    </p:spTree>
    <p:extLst>
      <p:ext uri="{BB962C8B-B14F-4D97-AF65-F5344CB8AC3E}">
        <p14:creationId xmlns:p14="http://schemas.microsoft.com/office/powerpoint/2010/main" val="136137924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extLst>
              <p:ext uri="{D42A27DB-BD31-4B8C-83A1-F6EECF244321}">
                <p14:modId xmlns:p14="http://schemas.microsoft.com/office/powerpoint/2010/main" val="2763599793"/>
              </p:ext>
            </p:extLst>
          </p:nvPr>
        </p:nvGraphicFramePr>
        <p:xfrm>
          <a:off x="457200" y="977900"/>
          <a:ext cx="7772400" cy="5575300"/>
        </p:xfrm>
        <a:graphic>
          <a:graphicData uri="http://schemas.openxmlformats.org/presentationml/2006/ole">
            <mc:AlternateContent xmlns:mc="http://schemas.openxmlformats.org/markup-compatibility/2006">
              <mc:Choice xmlns:v="urn:schemas-microsoft-com:vml" Requires="v">
                <p:oleObj spid="_x0000_s10263" name="位图图像" r:id="rId3" imgW="5858693" imgH="3990476" progId="Paint.Picture">
                  <p:embed/>
                </p:oleObj>
              </mc:Choice>
              <mc:Fallback>
                <p:oleObj name="位图图像" r:id="rId3" imgW="5858693" imgH="399047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977900"/>
                        <a:ext cx="7772400" cy="557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9"/>
          <p:cNvSpPr txBox="1">
            <a:spLocks noChangeArrowheads="1"/>
          </p:cNvSpPr>
          <p:nvPr/>
        </p:nvSpPr>
        <p:spPr bwMode="auto">
          <a:xfrm>
            <a:off x="4114800" y="685800"/>
            <a:ext cx="4572000" cy="557213"/>
          </a:xfrm>
          <a:prstGeom prst="rect">
            <a:avLst/>
          </a:prstGeom>
          <a:solidFill>
            <a:srgbClr val="FFFFCC"/>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t>例</a:t>
            </a:r>
            <a:r>
              <a:rPr lang="en-US" altLang="zh-CN" sz="2800" b="1"/>
              <a:t>1</a:t>
            </a:r>
            <a:r>
              <a:rPr lang="zh-CN" altLang="en-US" sz="2800" b="1"/>
              <a:t>：</a:t>
            </a:r>
            <a:r>
              <a:rPr lang="en-US" altLang="zh-CN" sz="2800" b="1"/>
              <a:t>MOV AX,DS:[2000H]</a:t>
            </a:r>
          </a:p>
        </p:txBody>
      </p:sp>
      <p:sp>
        <p:nvSpPr>
          <p:cNvPr id="6" name="Rectangle 3"/>
          <p:cNvSpPr txBox="1">
            <a:spLocks noChangeArrowheads="1"/>
          </p:cNvSpPr>
          <p:nvPr/>
        </p:nvSpPr>
        <p:spPr>
          <a:xfrm>
            <a:off x="228600" y="914400"/>
            <a:ext cx="7386638" cy="457200"/>
          </a:xfrm>
          <a:prstGeom prst="rect">
            <a:avLst/>
          </a:prstGeom>
        </p:spPr>
        <p:txBody>
          <a:bodyPr vert="horz">
            <a:normAutofit fontScale="47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nSpc>
                <a:spcPct val="90000"/>
              </a:lnSpc>
              <a:buFontTx/>
              <a:buNone/>
            </a:pPr>
            <a:r>
              <a:rPr lang="zh-CN" altLang="en-US" b="1">
                <a:solidFill>
                  <a:srgbClr val="333399"/>
                </a:solidFill>
              </a:rPr>
              <a:t>（</a:t>
            </a:r>
            <a:r>
              <a:rPr lang="en-US" altLang="zh-CN" b="1">
                <a:solidFill>
                  <a:srgbClr val="333399"/>
                </a:solidFill>
              </a:rPr>
              <a:t>1</a:t>
            </a:r>
            <a:r>
              <a:rPr lang="zh-CN" altLang="en-US" b="1">
                <a:solidFill>
                  <a:srgbClr val="333399"/>
                </a:solidFill>
              </a:rPr>
              <a:t>）存储器读操作</a:t>
            </a:r>
          </a:p>
          <a:p>
            <a:pPr>
              <a:lnSpc>
                <a:spcPct val="90000"/>
              </a:lnSpc>
              <a:buFontTx/>
              <a:buNone/>
            </a:pPr>
            <a:r>
              <a:rPr lang="zh-CN" altLang="en-US" b="1">
                <a:solidFill>
                  <a:srgbClr val="333399"/>
                </a:solidFill>
              </a:rPr>
              <a:t>   </a:t>
            </a:r>
            <a:r>
              <a:rPr lang="zh-CN" altLang="en-US">
                <a:solidFill>
                  <a:srgbClr val="333399"/>
                </a:solidFill>
              </a:rPr>
              <a:t>        </a:t>
            </a:r>
          </a:p>
        </p:txBody>
      </p:sp>
      <p:sp>
        <p:nvSpPr>
          <p:cNvPr id="8" name="Rectangle 10"/>
          <p:cNvSpPr>
            <a:spLocks noChangeArrowheads="1"/>
          </p:cNvSpPr>
          <p:nvPr/>
        </p:nvSpPr>
        <p:spPr bwMode="auto">
          <a:xfrm>
            <a:off x="533400" y="228600"/>
            <a:ext cx="396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600" b="1">
                <a:solidFill>
                  <a:srgbClr val="0033CC"/>
                </a:solidFill>
              </a:rPr>
              <a:t> </a:t>
            </a:r>
            <a:r>
              <a:rPr lang="zh-CN" altLang="en-US" sz="3600" b="1">
                <a:solidFill>
                  <a:srgbClr val="0033CC"/>
                </a:solidFill>
              </a:rPr>
              <a:t>直接寻址方式</a:t>
            </a:r>
            <a:r>
              <a:rPr lang="zh-CN" altLang="en-US" sz="3600">
                <a:solidFill>
                  <a:srgbClr val="0033CC"/>
                </a:solidFill>
              </a:rPr>
              <a:t> </a:t>
            </a:r>
          </a:p>
        </p:txBody>
      </p:sp>
    </p:spTree>
    <p:extLst>
      <p:ext uri="{BB962C8B-B14F-4D97-AF65-F5344CB8AC3E}">
        <p14:creationId xmlns:p14="http://schemas.microsoft.com/office/powerpoint/2010/main" val="227101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0-#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build="p" autoUpdateAnimBg="0" advAuto="0"/>
      <p:bldP spid="8"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extLst>
              <p:ext uri="{D42A27DB-BD31-4B8C-83A1-F6EECF244321}">
                <p14:modId xmlns:p14="http://schemas.microsoft.com/office/powerpoint/2010/main" val="3444202621"/>
              </p:ext>
            </p:extLst>
          </p:nvPr>
        </p:nvGraphicFramePr>
        <p:xfrm>
          <a:off x="1287314" y="968829"/>
          <a:ext cx="7010400" cy="5486400"/>
        </p:xfrm>
        <a:graphic>
          <a:graphicData uri="http://schemas.openxmlformats.org/presentationml/2006/ole">
            <mc:AlternateContent xmlns:mc="http://schemas.openxmlformats.org/markup-compatibility/2006">
              <mc:Choice xmlns:v="urn:schemas-microsoft-com:vml" Requires="v">
                <p:oleObj spid="_x0000_s11287" name="位图图像" r:id="rId3" imgW="5847619" imgH="4001058" progId="Paint.Picture">
                  <p:embed/>
                </p:oleObj>
              </mc:Choice>
              <mc:Fallback>
                <p:oleObj name="位图图像" r:id="rId3" imgW="5847619" imgH="400105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7314" y="968829"/>
                        <a:ext cx="7010400" cy="548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a:spLocks noGrp="1" noChangeArrowheads="1"/>
          </p:cNvSpPr>
          <p:nvPr>
            <p:ph type="title"/>
          </p:nvPr>
        </p:nvSpPr>
        <p:spPr>
          <a:xfrm>
            <a:off x="982514" y="54429"/>
            <a:ext cx="7477125" cy="609600"/>
          </a:xfrm>
        </p:spPr>
        <p:txBody>
          <a:bodyPr/>
          <a:lstStyle/>
          <a:p>
            <a:r>
              <a:rPr lang="zh-CN" altLang="en-US" sz="3200" b="1">
                <a:solidFill>
                  <a:srgbClr val="333399"/>
                </a:solidFill>
              </a:rPr>
              <a:t>（</a:t>
            </a:r>
            <a:r>
              <a:rPr lang="en-US" altLang="zh-CN" sz="3200" b="1">
                <a:solidFill>
                  <a:srgbClr val="333399"/>
                </a:solidFill>
              </a:rPr>
              <a:t>2</a:t>
            </a:r>
            <a:r>
              <a:rPr lang="zh-CN" altLang="en-US" sz="3200" b="1">
                <a:solidFill>
                  <a:srgbClr val="333399"/>
                </a:solidFill>
              </a:rPr>
              <a:t>）存储器写操作</a:t>
            </a:r>
            <a:r>
              <a:rPr lang="zh-CN" altLang="en-US" sz="3200">
                <a:solidFill>
                  <a:srgbClr val="333399"/>
                </a:solidFill>
              </a:rPr>
              <a:t> </a:t>
            </a:r>
          </a:p>
        </p:txBody>
      </p:sp>
      <p:sp>
        <p:nvSpPr>
          <p:cNvPr id="6" name="Rectangle 5"/>
          <p:cNvSpPr>
            <a:spLocks noChangeArrowheads="1"/>
          </p:cNvSpPr>
          <p:nvPr/>
        </p:nvSpPr>
        <p:spPr bwMode="auto">
          <a:xfrm>
            <a:off x="982514" y="20642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 name="Rectangle 10"/>
          <p:cNvSpPr>
            <a:spLocks noChangeArrowheads="1"/>
          </p:cNvSpPr>
          <p:nvPr/>
        </p:nvSpPr>
        <p:spPr bwMode="auto">
          <a:xfrm>
            <a:off x="1547664" y="765629"/>
            <a:ext cx="5688632" cy="523220"/>
          </a:xfrm>
          <a:prstGeom prst="rect">
            <a:avLst/>
          </a:prstGeom>
          <a:solidFill>
            <a:srgbClr val="FFFFCC"/>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a:t>例</a:t>
            </a:r>
            <a:r>
              <a:rPr lang="en-US" altLang="zh-CN" sz="2800" b="1"/>
              <a:t>2   MOV  DS:[4000H]</a:t>
            </a:r>
            <a:r>
              <a:rPr lang="zh-CN" altLang="en-US" sz="2800" b="1"/>
              <a:t>，</a:t>
            </a:r>
            <a:r>
              <a:rPr lang="en-US" altLang="zh-CN" sz="2800" b="1"/>
              <a:t>AX</a:t>
            </a:r>
          </a:p>
        </p:txBody>
      </p:sp>
    </p:spTree>
    <p:extLst>
      <p:ext uri="{BB962C8B-B14F-4D97-AF65-F5344CB8AC3E}">
        <p14:creationId xmlns:p14="http://schemas.microsoft.com/office/powerpoint/2010/main" val="406174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187624" y="1190171"/>
            <a:ext cx="6781800" cy="1219200"/>
          </a:xfrm>
          <a:prstGeom prst="rect">
            <a:avLst/>
          </a:prstGeom>
          <a:solidFill>
            <a:srgbClr val="FFFFFF"/>
          </a:solidFill>
          <a:ln w="38100" cmpd="dbl">
            <a:solidFill>
              <a:schemeClr val="tx1"/>
            </a:solidFill>
            <a:miter lim="800000"/>
            <a:headEnd/>
            <a:tailEnd/>
          </a:ln>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buFontTx/>
              <a:buNone/>
            </a:pPr>
            <a:r>
              <a:rPr lang="zh-CN" altLang="en-US" b="1"/>
              <a:t>例</a:t>
            </a:r>
            <a:r>
              <a:rPr lang="en-US" altLang="zh-CN" b="1"/>
              <a:t>3   MOV AX</a:t>
            </a:r>
            <a:r>
              <a:rPr lang="zh-CN" altLang="en-US" b="1"/>
              <a:t>，</a:t>
            </a:r>
            <a:r>
              <a:rPr lang="en-US" altLang="zh-CN" b="1"/>
              <a:t>VALUE</a:t>
            </a:r>
          </a:p>
          <a:p>
            <a:pPr>
              <a:buFontTx/>
              <a:buNone/>
            </a:pPr>
            <a:r>
              <a:rPr lang="en-US" altLang="zh-CN" b="1"/>
              <a:t>         MOV AX</a:t>
            </a:r>
            <a:r>
              <a:rPr lang="zh-CN" altLang="en-US" b="1"/>
              <a:t>，</a:t>
            </a:r>
            <a:r>
              <a:rPr lang="en-US" altLang="zh-CN" b="1"/>
              <a:t>[VALUE]		</a:t>
            </a:r>
          </a:p>
        </p:txBody>
      </p:sp>
      <p:sp>
        <p:nvSpPr>
          <p:cNvPr id="6" name="Text Box 10" descr="对角砖形"/>
          <p:cNvSpPr txBox="1">
            <a:spLocks noChangeArrowheads="1"/>
          </p:cNvSpPr>
          <p:nvPr/>
        </p:nvSpPr>
        <p:spPr bwMode="auto">
          <a:xfrm>
            <a:off x="1187624" y="2790371"/>
            <a:ext cx="6858000" cy="3111500"/>
          </a:xfrm>
          <a:prstGeom prst="rect">
            <a:avLst/>
          </a:prstGeom>
          <a:pattFill prst="diagBrick">
            <a:fgClr>
              <a:srgbClr val="D2F0F6"/>
            </a:fgClr>
            <a:bgClr>
              <a:srgbClr val="FFFFFF"/>
            </a:bgClr>
          </a:pattFill>
          <a:ln w="28575">
            <a:solidFill>
              <a:schemeClr val="tx1"/>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zh-CN" altLang="en-US" sz="2800" b="1" dirty="0"/>
              <a:t>有效地址：</a:t>
            </a:r>
            <a:r>
              <a:rPr lang="en-US" altLang="zh-CN" sz="2800" b="1" dirty="0"/>
              <a:t>EA=VALUE=1000H</a:t>
            </a:r>
          </a:p>
          <a:p>
            <a:pPr algn="l">
              <a:spcBef>
                <a:spcPct val="20000"/>
              </a:spcBef>
            </a:pPr>
            <a:r>
              <a:rPr lang="zh-CN" altLang="en-US" sz="2800" b="1" dirty="0"/>
              <a:t>设</a:t>
            </a:r>
            <a:r>
              <a:rPr lang="en-US" altLang="zh-CN" sz="2800" b="1" dirty="0"/>
              <a:t>VALUE=1000H</a:t>
            </a:r>
          </a:p>
          <a:p>
            <a:pPr algn="l">
              <a:spcBef>
                <a:spcPct val="20000"/>
              </a:spcBef>
            </a:pPr>
            <a:r>
              <a:rPr lang="zh-CN" altLang="en-US" sz="2800" b="1" dirty="0"/>
              <a:t>物理地址</a:t>
            </a:r>
            <a:r>
              <a:rPr lang="en-US" altLang="zh-CN" sz="2800" b="1" dirty="0"/>
              <a:t>=(DS)×10H</a:t>
            </a:r>
            <a:r>
              <a:rPr lang="zh-CN" altLang="en-US" sz="2800" b="1" dirty="0"/>
              <a:t>＋</a:t>
            </a:r>
            <a:r>
              <a:rPr lang="en-US" altLang="zh-CN" sz="2800" b="1" dirty="0"/>
              <a:t>EA	</a:t>
            </a:r>
          </a:p>
          <a:p>
            <a:pPr algn="l">
              <a:spcBef>
                <a:spcPct val="20000"/>
              </a:spcBef>
            </a:pPr>
            <a:r>
              <a:rPr lang="zh-CN" altLang="en-US" sz="2800" b="1" dirty="0"/>
              <a:t>设</a:t>
            </a:r>
            <a:r>
              <a:rPr lang="en-US" altLang="zh-CN" sz="2800" b="1" dirty="0"/>
              <a:t>(DS)=1500H =15000H+1000H=16000H</a:t>
            </a:r>
          </a:p>
          <a:p>
            <a:pPr algn="l">
              <a:spcBef>
                <a:spcPct val="20000"/>
              </a:spcBef>
            </a:pPr>
            <a:r>
              <a:rPr lang="zh-CN" altLang="en-US" sz="2800" b="1" dirty="0"/>
              <a:t>若 </a:t>
            </a:r>
            <a:r>
              <a:rPr lang="en-US" altLang="zh-CN" sz="2800" b="1" dirty="0"/>
              <a:t>(16000 H) =5678H</a:t>
            </a:r>
          </a:p>
          <a:p>
            <a:pPr algn="l">
              <a:spcBef>
                <a:spcPct val="20000"/>
              </a:spcBef>
            </a:pPr>
            <a:r>
              <a:rPr lang="zh-CN" altLang="en-US" sz="2800" b="1" dirty="0"/>
              <a:t>执行指令后：</a:t>
            </a:r>
            <a:r>
              <a:rPr lang="en-US" altLang="zh-CN" sz="2800" b="1" dirty="0"/>
              <a:t>(AX) =5678H </a:t>
            </a:r>
          </a:p>
        </p:txBody>
      </p:sp>
      <p:sp>
        <p:nvSpPr>
          <p:cNvPr id="7" name="Rectangle 11"/>
          <p:cNvSpPr>
            <a:spLocks noChangeArrowheads="1"/>
          </p:cNvSpPr>
          <p:nvPr/>
        </p:nvSpPr>
        <p:spPr bwMode="auto">
          <a:xfrm>
            <a:off x="1263824" y="275771"/>
            <a:ext cx="2857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333399"/>
                </a:solidFill>
              </a:rPr>
              <a:t>（</a:t>
            </a:r>
            <a:r>
              <a:rPr lang="en-US" altLang="zh-CN" sz="3200" b="1">
                <a:solidFill>
                  <a:srgbClr val="333399"/>
                </a:solidFill>
              </a:rPr>
              <a:t>3</a:t>
            </a:r>
            <a:r>
              <a:rPr lang="zh-CN" altLang="en-US" sz="3200" b="1">
                <a:solidFill>
                  <a:srgbClr val="333399"/>
                </a:solidFill>
              </a:rPr>
              <a:t>）符号地址</a:t>
            </a:r>
          </a:p>
        </p:txBody>
      </p:sp>
    </p:spTree>
    <p:extLst>
      <p:ext uri="{BB962C8B-B14F-4D97-AF65-F5344CB8AC3E}">
        <p14:creationId xmlns:p14="http://schemas.microsoft.com/office/powerpoint/2010/main" val="282671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bg/>
                                          </p:spTgt>
                                        </p:tgtEl>
                                        <p:attrNameLst>
                                          <p:attrName>style.visibility</p:attrName>
                                        </p:attrNameLst>
                                      </p:cBhvr>
                                      <p:to>
                                        <p:strVal val="visible"/>
                                      </p:to>
                                    </p:set>
                                    <p:anim calcmode="lin" valueType="num">
                                      <p:cBhvr additive="base">
                                        <p:cTn id="12" dur="500" fill="hold"/>
                                        <p:tgtEl>
                                          <p:spTgt spid="4">
                                            <p:bg/>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bg/>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 calcmode="lin" valueType="num">
                                      <p:cBhvr additive="base">
                                        <p:cTn id="22"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499"/>
                                          </p:stCondLst>
                                        </p:cTn>
                                        <p:tgtEl>
                                          <p:spTgt spid="6"/>
                                        </p:tgtEl>
                                        <p:attrNameLst>
                                          <p:attrName>style.visibility</p:attrName>
                                        </p:attrNameLst>
                                      </p:cBhvr>
                                      <p:to>
                                        <p:strVal val="visible"/>
                                      </p:to>
                                    </p:set>
                                    <p:anim to="" calcmode="lin" valueType="num">
                                      <p:cBhvr>
                                        <p:cTn id="28"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autoUpdateAnimBg="0" advAuto="0"/>
      <p:bldP spid="6" grpId="0" animBg="1" autoUpdateAnimBg="0"/>
      <p:bldP spid="7"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115616" y="1059543"/>
            <a:ext cx="7086600" cy="1676400"/>
          </a:xfrm>
          <a:prstGeom prst="rect">
            <a:avLst/>
          </a:prstGeom>
          <a:solidFill>
            <a:srgbClr val="FFFFFF"/>
          </a:solidFill>
          <a:ln w="38100" cmpd="dbl">
            <a:solidFill>
              <a:schemeClr val="tx1"/>
            </a:solidFill>
            <a:miter lim="800000"/>
            <a:headEnd/>
            <a:tailEnd/>
          </a:ln>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buFontTx/>
              <a:buNone/>
            </a:pPr>
            <a:r>
              <a:rPr lang="zh-CN" altLang="en-US" sz="2800" b="1"/>
              <a:t>例</a:t>
            </a:r>
            <a:r>
              <a:rPr lang="en-US" altLang="zh-CN" sz="2800" b="1"/>
              <a:t>4  VALUE  EQU  1000H</a:t>
            </a:r>
          </a:p>
          <a:p>
            <a:pPr>
              <a:buFontTx/>
              <a:buNone/>
            </a:pPr>
            <a:r>
              <a:rPr lang="en-US" altLang="zh-CN" sz="2800" b="1"/>
              <a:t> 	    MOV AX</a:t>
            </a:r>
            <a:r>
              <a:rPr lang="zh-CN" altLang="en-US" sz="2800" b="1"/>
              <a:t>，</a:t>
            </a:r>
            <a:r>
              <a:rPr lang="en-US" altLang="zh-CN" sz="2800" b="1"/>
              <a:t>DS:[VALUE] </a:t>
            </a:r>
          </a:p>
          <a:p>
            <a:pPr>
              <a:buFontTx/>
              <a:buNone/>
            </a:pPr>
            <a:r>
              <a:rPr lang="en-US" altLang="zh-CN" sz="2800" b="1"/>
              <a:t>	    MOV AX</a:t>
            </a:r>
            <a:r>
              <a:rPr lang="zh-CN" altLang="en-US" sz="2800" b="1"/>
              <a:t>，</a:t>
            </a:r>
            <a:r>
              <a:rPr lang="en-US" altLang="zh-CN" sz="2800" b="1"/>
              <a:t>ES:[VALUE] </a:t>
            </a:r>
          </a:p>
        </p:txBody>
      </p:sp>
      <p:sp>
        <p:nvSpPr>
          <p:cNvPr id="5" name="Text Box 6"/>
          <p:cNvSpPr txBox="1">
            <a:spLocks noChangeArrowheads="1"/>
          </p:cNvSpPr>
          <p:nvPr/>
        </p:nvSpPr>
        <p:spPr bwMode="auto">
          <a:xfrm>
            <a:off x="1039416" y="2888343"/>
            <a:ext cx="7543800" cy="3101975"/>
          </a:xfrm>
          <a:prstGeom prst="rect">
            <a:avLst/>
          </a:prstGeom>
          <a:solidFill>
            <a:srgbClr val="FFFFCC"/>
          </a:solidFill>
          <a:ln w="19050">
            <a:solidFill>
              <a:schemeClr val="tx1"/>
            </a:solidFill>
            <a:prstDash val="lg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zh-CN" altLang="en-US" sz="2800" b="1"/>
              <a:t>若已知（</a:t>
            </a:r>
            <a:r>
              <a:rPr lang="en-US" altLang="zh-CN" sz="2800" b="1"/>
              <a:t>ES</a:t>
            </a:r>
            <a:r>
              <a:rPr lang="zh-CN" altLang="en-US" sz="2800" b="1"/>
              <a:t>）</a:t>
            </a:r>
            <a:r>
              <a:rPr lang="en-US" altLang="zh-CN" sz="2800" b="1"/>
              <a:t>=3600H</a:t>
            </a:r>
            <a:r>
              <a:rPr lang="zh-CN" altLang="en-US" sz="2800" b="1"/>
              <a:t>，</a:t>
            </a:r>
            <a:r>
              <a:rPr lang="en-US" altLang="zh-CN" sz="2800" b="1"/>
              <a:t>EA=VALUE=1000H</a:t>
            </a:r>
            <a:r>
              <a:rPr lang="zh-CN" altLang="en-US" sz="2800" b="1"/>
              <a:t>，</a:t>
            </a:r>
          </a:p>
          <a:p>
            <a:pPr algn="l">
              <a:spcBef>
                <a:spcPct val="20000"/>
              </a:spcBef>
            </a:pPr>
            <a:r>
              <a:rPr lang="zh-CN" altLang="en-US" sz="2800" b="1"/>
              <a:t>则指令源操作数的物理地址计算为：</a:t>
            </a:r>
          </a:p>
          <a:p>
            <a:pPr algn="l">
              <a:spcBef>
                <a:spcPct val="20000"/>
              </a:spcBef>
            </a:pPr>
            <a:r>
              <a:rPr lang="zh-CN" altLang="en-US" sz="2800" b="1"/>
              <a:t>      物理地址</a:t>
            </a:r>
            <a:r>
              <a:rPr lang="en-US" altLang="zh-CN" sz="2800" b="1"/>
              <a:t>=(ES)×10H</a:t>
            </a:r>
            <a:r>
              <a:rPr lang="zh-CN" altLang="en-US" sz="2800" b="1"/>
              <a:t>＋</a:t>
            </a:r>
            <a:r>
              <a:rPr lang="en-US" altLang="zh-CN" sz="2800" b="1"/>
              <a:t>EA</a:t>
            </a:r>
          </a:p>
          <a:p>
            <a:pPr algn="l">
              <a:spcBef>
                <a:spcPct val="20000"/>
              </a:spcBef>
            </a:pPr>
            <a:r>
              <a:rPr lang="en-US" altLang="zh-CN" sz="2800" b="1"/>
              <a:t>                    =36000H+1000H = 37000H</a:t>
            </a:r>
          </a:p>
          <a:p>
            <a:pPr algn="l">
              <a:spcBef>
                <a:spcPct val="20000"/>
              </a:spcBef>
            </a:pPr>
            <a:r>
              <a:rPr lang="zh-CN" altLang="en-US" sz="2800" b="1"/>
              <a:t>若</a:t>
            </a:r>
            <a:r>
              <a:rPr lang="en-US" altLang="zh-CN" sz="2800" b="1"/>
              <a:t>(37000H) = 9091H</a:t>
            </a:r>
          </a:p>
          <a:p>
            <a:pPr algn="l">
              <a:spcBef>
                <a:spcPct val="20000"/>
              </a:spcBef>
            </a:pPr>
            <a:r>
              <a:rPr lang="en-US" altLang="zh-CN" sz="2800" b="1"/>
              <a:t>     </a:t>
            </a:r>
            <a:r>
              <a:rPr lang="zh-CN" altLang="en-US" sz="2800" b="1"/>
              <a:t>执行第二条指令后：</a:t>
            </a:r>
            <a:r>
              <a:rPr lang="en-US" altLang="zh-CN" sz="2800" b="1"/>
              <a:t>(AX) = 9091H</a:t>
            </a:r>
            <a:endParaRPr lang="en-US" altLang="zh-CN" b="1"/>
          </a:p>
        </p:txBody>
      </p:sp>
      <p:sp>
        <p:nvSpPr>
          <p:cNvPr id="7" name="Rectangle 7"/>
          <p:cNvSpPr>
            <a:spLocks noChangeArrowheads="1"/>
          </p:cNvSpPr>
          <p:nvPr/>
        </p:nvSpPr>
        <p:spPr bwMode="auto">
          <a:xfrm>
            <a:off x="1496616" y="221343"/>
            <a:ext cx="28590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3600" b="1">
                <a:solidFill>
                  <a:srgbClr val="0033CC"/>
                </a:solidFill>
              </a:rPr>
              <a:t>（</a:t>
            </a:r>
            <a:r>
              <a:rPr lang="en-US" altLang="zh-CN" sz="3600" b="1">
                <a:solidFill>
                  <a:srgbClr val="0033CC"/>
                </a:solidFill>
              </a:rPr>
              <a:t>4</a:t>
            </a:r>
            <a:r>
              <a:rPr lang="zh-CN" altLang="en-US" sz="3600" b="1">
                <a:solidFill>
                  <a:srgbClr val="0033CC"/>
                </a:solidFill>
              </a:rPr>
              <a:t>）段超越</a:t>
            </a:r>
            <a:r>
              <a:rPr lang="zh-CN" altLang="en-US" sz="3600">
                <a:solidFill>
                  <a:srgbClr val="0033CC"/>
                </a:solidFill>
              </a:rPr>
              <a:t> </a:t>
            </a:r>
          </a:p>
        </p:txBody>
      </p:sp>
    </p:spTree>
    <p:extLst>
      <p:ext uri="{BB962C8B-B14F-4D97-AF65-F5344CB8AC3E}">
        <p14:creationId xmlns:p14="http://schemas.microsoft.com/office/powerpoint/2010/main" val="94062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80120" y="416606"/>
            <a:ext cx="7477125" cy="915988"/>
          </a:xfrm>
        </p:spPr>
        <p:txBody>
          <a:bodyPr/>
          <a:lstStyle/>
          <a:p>
            <a:r>
              <a:rPr lang="zh-CN" altLang="en-US" sz="3600" b="1">
                <a:solidFill>
                  <a:srgbClr val="0033CC"/>
                </a:solidFill>
              </a:rPr>
              <a:t>寄存器间接寻址方式</a:t>
            </a:r>
            <a:r>
              <a:rPr lang="zh-CN" altLang="en-US"/>
              <a:t> </a:t>
            </a:r>
          </a:p>
        </p:txBody>
      </p:sp>
      <p:sp>
        <p:nvSpPr>
          <p:cNvPr id="5" name="Rectangle 3"/>
          <p:cNvSpPr txBox="1">
            <a:spLocks noChangeArrowheads="1"/>
          </p:cNvSpPr>
          <p:nvPr/>
        </p:nvSpPr>
        <p:spPr>
          <a:xfrm>
            <a:off x="1013520" y="2550206"/>
            <a:ext cx="6781800" cy="251460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buFontTx/>
              <a:buNone/>
            </a:pPr>
            <a:r>
              <a:rPr lang="en-US" altLang="zh-CN" sz="2800" b="1"/>
              <a:t>					          	 (BX)</a:t>
            </a:r>
          </a:p>
          <a:p>
            <a:pPr>
              <a:buFontTx/>
              <a:buNone/>
            </a:pPr>
            <a:r>
              <a:rPr lang="zh-CN" altLang="en-US" sz="2800" b="1"/>
              <a:t>操作数的物理地址</a:t>
            </a:r>
            <a:r>
              <a:rPr lang="en-US" altLang="zh-CN" sz="2800" b="1"/>
              <a:t>=(DS)×10H</a:t>
            </a:r>
            <a:r>
              <a:rPr lang="zh-CN" altLang="en-US" sz="2800" b="1"/>
              <a:t>＋ 	 </a:t>
            </a:r>
            <a:r>
              <a:rPr lang="en-US" altLang="zh-CN" sz="2800" b="1"/>
              <a:t>( SI )</a:t>
            </a:r>
          </a:p>
          <a:p>
            <a:pPr>
              <a:buFontTx/>
              <a:buNone/>
            </a:pPr>
            <a:r>
              <a:rPr lang="en-US" altLang="zh-CN" sz="2800" b="1"/>
              <a:t>	                                                     (DI )   </a:t>
            </a:r>
          </a:p>
          <a:p>
            <a:pPr>
              <a:buFontTx/>
              <a:buNone/>
            </a:pPr>
            <a:r>
              <a:rPr lang="zh-CN" altLang="en-US" sz="2800" b="1"/>
              <a:t>操作数的物理地址</a:t>
            </a:r>
            <a:r>
              <a:rPr lang="en-US" altLang="zh-CN" sz="2800" b="1"/>
              <a:t>=(SS)×10H</a:t>
            </a:r>
            <a:r>
              <a:rPr lang="zh-CN" altLang="en-US" sz="2800" b="1"/>
              <a:t>＋ </a:t>
            </a:r>
            <a:r>
              <a:rPr lang="en-US" altLang="zh-CN" sz="2800" b="1"/>
              <a:t>( BP )</a:t>
            </a:r>
          </a:p>
          <a:p>
            <a:pPr>
              <a:buFontTx/>
              <a:buNone/>
            </a:pPr>
            <a:endParaRPr lang="en-US" altLang="zh-CN" sz="2800" b="1"/>
          </a:p>
          <a:p>
            <a:pPr>
              <a:buFontTx/>
              <a:buNone/>
            </a:pPr>
            <a:endParaRPr lang="en-US" altLang="zh-CN" sz="2800" b="1"/>
          </a:p>
        </p:txBody>
      </p:sp>
      <p:sp>
        <p:nvSpPr>
          <p:cNvPr id="6" name="AutoShape 4"/>
          <p:cNvSpPr>
            <a:spLocks/>
          </p:cNvSpPr>
          <p:nvPr/>
        </p:nvSpPr>
        <p:spPr bwMode="auto">
          <a:xfrm>
            <a:off x="6423720" y="2778806"/>
            <a:ext cx="152400" cy="1143000"/>
          </a:xfrm>
          <a:prstGeom prst="leftBrace">
            <a:avLst>
              <a:gd name="adj1" fmla="val 62500"/>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51520" y="22120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 name="Text Box 10"/>
          <p:cNvSpPr txBox="1">
            <a:spLocks noChangeArrowheads="1"/>
          </p:cNvSpPr>
          <p:nvPr/>
        </p:nvSpPr>
        <p:spPr bwMode="auto">
          <a:xfrm>
            <a:off x="937320" y="1559606"/>
            <a:ext cx="5867400" cy="557213"/>
          </a:xfrm>
          <a:prstGeom prst="rect">
            <a:avLst/>
          </a:prstGeom>
          <a:solidFill>
            <a:srgbClr val="FFFFFF"/>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t>例：  </a:t>
            </a:r>
            <a:r>
              <a:rPr lang="en-US" altLang="zh-CN" sz="2800" b="1"/>
              <a:t>MOV  AX,[BX]</a:t>
            </a:r>
          </a:p>
        </p:txBody>
      </p:sp>
      <p:sp>
        <p:nvSpPr>
          <p:cNvPr id="9" name="Text Box 11"/>
          <p:cNvSpPr txBox="1">
            <a:spLocks noChangeArrowheads="1"/>
          </p:cNvSpPr>
          <p:nvPr/>
        </p:nvSpPr>
        <p:spPr bwMode="auto">
          <a:xfrm>
            <a:off x="937320" y="5217206"/>
            <a:ext cx="6172200" cy="5191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hlink"/>
                </a:solidFill>
              </a:rPr>
              <a:t>四个间址寄存器：</a:t>
            </a:r>
            <a:r>
              <a:rPr lang="en-US" altLang="zh-CN" sz="2800" b="1">
                <a:solidFill>
                  <a:schemeClr val="hlink"/>
                </a:solidFill>
              </a:rPr>
              <a:t>BX</a:t>
            </a:r>
            <a:r>
              <a:rPr lang="zh-CN" altLang="en-US" sz="2800" b="1">
                <a:solidFill>
                  <a:schemeClr val="hlink"/>
                </a:solidFill>
              </a:rPr>
              <a:t>，</a:t>
            </a:r>
            <a:r>
              <a:rPr lang="en-US" altLang="zh-CN" sz="2800" b="1">
                <a:solidFill>
                  <a:schemeClr val="hlink"/>
                </a:solidFill>
              </a:rPr>
              <a:t>BP </a:t>
            </a:r>
            <a:r>
              <a:rPr lang="zh-CN" altLang="en-US" sz="2800" b="1">
                <a:solidFill>
                  <a:schemeClr val="hlink"/>
                </a:solidFill>
              </a:rPr>
              <a:t>，</a:t>
            </a:r>
            <a:r>
              <a:rPr lang="en-US" altLang="zh-CN" sz="2800" b="1">
                <a:solidFill>
                  <a:schemeClr val="hlink"/>
                </a:solidFill>
              </a:rPr>
              <a:t>SI </a:t>
            </a:r>
            <a:r>
              <a:rPr lang="zh-CN" altLang="en-US" sz="2800" b="1">
                <a:solidFill>
                  <a:schemeClr val="hlink"/>
                </a:solidFill>
              </a:rPr>
              <a:t>，</a:t>
            </a:r>
            <a:r>
              <a:rPr lang="en-US" altLang="zh-CN" sz="2800" b="1">
                <a:solidFill>
                  <a:schemeClr val="hlink"/>
                </a:solidFill>
              </a:rPr>
              <a:t>DI</a:t>
            </a:r>
          </a:p>
        </p:txBody>
      </p:sp>
    </p:spTree>
    <p:extLst>
      <p:ext uri="{BB962C8B-B14F-4D97-AF65-F5344CB8AC3E}">
        <p14:creationId xmlns:p14="http://schemas.microsoft.com/office/powerpoint/2010/main" val="103118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3500</TotalTime>
  <Words>7822</Words>
  <Application>Microsoft Macintosh PowerPoint</Application>
  <PresentationFormat>全屏显示(4:3)</PresentationFormat>
  <Paragraphs>977</Paragraphs>
  <Slides>151</Slides>
  <Notes>51</Notes>
  <HiddenSlides>1</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151</vt:i4>
      </vt:variant>
    </vt:vector>
  </HeadingPairs>
  <TitlesOfParts>
    <vt:vector size="165" baseType="lpstr">
      <vt:lpstr>黑体</vt:lpstr>
      <vt:lpstr>宋体</vt:lpstr>
      <vt:lpstr>微软雅黑</vt:lpstr>
      <vt:lpstr>Arial</vt:lpstr>
      <vt:lpstr>Calibri</vt:lpstr>
      <vt:lpstr>Lucida Sans Unicode</vt:lpstr>
      <vt:lpstr>Times New Roman</vt:lpstr>
      <vt:lpstr>Verdana</vt:lpstr>
      <vt:lpstr>Wingdings</vt:lpstr>
      <vt:lpstr>Wingdings 2</vt:lpstr>
      <vt:lpstr>Wingdings 3</vt:lpstr>
      <vt:lpstr>聚合</vt:lpstr>
      <vt:lpstr>位图图像</vt:lpstr>
      <vt:lpstr>PBrush</vt:lpstr>
      <vt:lpstr>汇编语言程序设计</vt:lpstr>
      <vt:lpstr>第一次课——开篇明义</vt:lpstr>
      <vt:lpstr>PowerPoint 演示文稿</vt:lpstr>
      <vt:lpstr>【例1.1】SUM = 123＋456</vt:lpstr>
      <vt:lpstr>PowerPoint 演示文稿</vt:lpstr>
      <vt:lpstr>PowerPoint 演示文稿</vt:lpstr>
      <vt:lpstr>PowerPoint 演示文稿</vt:lpstr>
      <vt:lpstr>PowerPoint 演示文稿</vt:lpstr>
      <vt:lpstr>反汇编的代码：</vt:lpstr>
      <vt:lpstr>跟踪执行</vt:lpstr>
      <vt:lpstr>PowerPoint 演示文稿</vt:lpstr>
      <vt:lpstr>PowerPoint 演示文稿</vt:lpstr>
      <vt:lpstr>程序设计语言概述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学习重点：</vt:lpstr>
      <vt:lpstr>PowerPoint 演示文稿</vt:lpstr>
      <vt:lpstr>参考书目：</vt:lpstr>
      <vt:lpstr>第1-2章 知识准备</vt:lpstr>
      <vt:lpstr>第1-2章 知识准备</vt:lpstr>
      <vt:lpstr>PowerPoint 演示文稿</vt:lpstr>
      <vt:lpstr>1.1用汇编语言编写程序的工作过程</vt:lpstr>
      <vt:lpstr>1.2. 汇编语言的组成</vt:lpstr>
      <vt:lpstr>一个典型的汇编程序结构</vt:lpstr>
      <vt:lpstr>例【1.2】Hello world！</vt:lpstr>
      <vt:lpstr>练习</vt:lpstr>
      <vt:lpstr>指令系统的分类：</vt:lpstr>
      <vt:lpstr>附2：I/O子系统概述</vt:lpstr>
      <vt:lpstr>I/O子系统概述</vt:lpstr>
      <vt:lpstr>用户程序、C函数和内核</vt:lpstr>
      <vt:lpstr>Linux系统中printf()函数的执行过程</vt:lpstr>
      <vt:lpstr>PowerPoint 演示文稿</vt:lpstr>
      <vt:lpstr>1.3 8086CPU基本架构</vt:lpstr>
      <vt:lpstr>一、Intel公司80x86系列微处理器 </vt:lpstr>
      <vt:lpstr>PowerPoint 演示文稿</vt:lpstr>
      <vt:lpstr>PowerPoint 演示文稿</vt:lpstr>
      <vt:lpstr>二.8086寄存器组</vt:lpstr>
      <vt:lpstr>二.8086寄存器组</vt:lpstr>
      <vt:lpstr>1）通用寄存器</vt:lpstr>
      <vt:lpstr>1）通用寄存器</vt:lpstr>
      <vt:lpstr>1）通用寄存器</vt:lpstr>
      <vt:lpstr>PowerPoint 演示文稿</vt:lpstr>
      <vt:lpstr>2）段寄存器</vt:lpstr>
      <vt:lpstr>3） 几条汇编指令</vt:lpstr>
      <vt:lpstr>3） 几条汇编指令</vt:lpstr>
      <vt:lpstr>3） 几条汇编指令</vt:lpstr>
      <vt:lpstr>3） 几条汇编指令</vt:lpstr>
      <vt:lpstr>PowerPoint 演示文稿</vt:lpstr>
      <vt:lpstr>三、存储器</vt:lpstr>
      <vt:lpstr>三、存储器</vt:lpstr>
      <vt:lpstr>三、存储器              -指令和数据</vt:lpstr>
      <vt:lpstr>三、存储器</vt:lpstr>
      <vt:lpstr>四、总线</vt:lpstr>
      <vt:lpstr>四、总线</vt:lpstr>
      <vt:lpstr>四、总线</vt:lpstr>
      <vt:lpstr>五、存储器管理 </vt:lpstr>
      <vt:lpstr>8086PC机的内存地址空间分配</vt:lpstr>
      <vt:lpstr>1）物理地址的形成</vt:lpstr>
      <vt:lpstr>1）物理地址的形成</vt:lpstr>
      <vt:lpstr>PowerPoint 演示文稿</vt:lpstr>
      <vt:lpstr>PowerPoint 演示文稿</vt:lpstr>
      <vt:lpstr>PowerPoint 演示文稿</vt:lpstr>
      <vt:lpstr>PowerPoint 演示文稿</vt:lpstr>
      <vt:lpstr>例：段寄存器与其偏移地址如下，写出相应的物理地址及含义。</vt:lpstr>
      <vt:lpstr>PowerPoint 演示文稿</vt:lpstr>
      <vt:lpstr>2） 特殊的寄存器：CS和IP</vt:lpstr>
      <vt:lpstr>2）CS和IP</vt:lpstr>
      <vt:lpstr>8086PC工作过程：</vt:lpstr>
      <vt:lpstr>8086PC开机启动的第一条指令</vt:lpstr>
      <vt:lpstr>3）寄存器内容的修改</vt:lpstr>
      <vt:lpstr>3 外部设备及I/O地址空间</vt:lpstr>
      <vt:lpstr>3. 外部设备及I/O地址空间</vt:lpstr>
      <vt:lpstr>3. 外部设备及I/O地址空间</vt:lpstr>
      <vt:lpstr>PowerPoint 演示文稿</vt:lpstr>
      <vt:lpstr>三种运行模式</vt:lpstr>
      <vt:lpstr>PowerPoint 演示文稿</vt:lpstr>
      <vt:lpstr> </vt:lpstr>
      <vt:lpstr>PowerPoint 演示文稿</vt:lpstr>
      <vt:lpstr>PowerPoint 演示文稿</vt:lpstr>
      <vt:lpstr>PowerPoint 演示文稿</vt:lpstr>
      <vt:lpstr>PowerPoint 演示文稿</vt:lpstr>
      <vt:lpstr>补充：指令系统与寻址方式 </vt:lpstr>
      <vt:lpstr>PowerPoint 演示文稿</vt:lpstr>
      <vt:lpstr>PowerPoint 演示文稿</vt:lpstr>
      <vt:lpstr>PowerPoint 演示文稿</vt:lpstr>
      <vt:lpstr>指令的寻址方式</vt:lpstr>
      <vt:lpstr>立即寻址方式 </vt:lpstr>
      <vt:lpstr>寄存器寻址方式 </vt:lpstr>
      <vt:lpstr>PowerPoint 演示文稿</vt:lpstr>
      <vt:lpstr>（2）存储器写操作 </vt:lpstr>
      <vt:lpstr>PowerPoint 演示文稿</vt:lpstr>
      <vt:lpstr>PowerPoint 演示文稿</vt:lpstr>
      <vt:lpstr>寄存器间接寻址方式 </vt:lpstr>
      <vt:lpstr>PowerPoint 演示文稿</vt:lpstr>
      <vt:lpstr>PowerPoint 演示文稿</vt:lpstr>
      <vt:lpstr>PowerPoint 演示文稿</vt:lpstr>
      <vt:lpstr>PowerPoint 演示文稿</vt:lpstr>
      <vt:lpstr>PowerPoint 演示文稿</vt:lpstr>
      <vt:lpstr>PowerPoint 演示文稿</vt:lpstr>
      <vt:lpstr>第3章 寄存器（内存访问）</vt:lpstr>
      <vt:lpstr>3.1 内存中数据的组织</vt:lpstr>
      <vt:lpstr>3.1 内存中字的存储</vt:lpstr>
      <vt:lpstr>3.1 内存中字的存储</vt:lpstr>
      <vt:lpstr>3.2 DS和[address]</vt:lpstr>
      <vt:lpstr>3.2 DS和[address]</vt:lpstr>
      <vt:lpstr>3.2 DS和[address]</vt:lpstr>
      <vt:lpstr>3.2 DS和[address]</vt:lpstr>
      <vt:lpstr>3.2 DS和[address]</vt:lpstr>
      <vt:lpstr>3.2 DS和[address]</vt:lpstr>
      <vt:lpstr>3.3 字的传送</vt:lpstr>
      <vt:lpstr>3.3 字的传送</vt:lpstr>
      <vt:lpstr>问题3.3分析</vt:lpstr>
      <vt:lpstr>3.3 字的传送</vt:lpstr>
      <vt:lpstr>问题3.4分析</vt:lpstr>
      <vt:lpstr>3.4 mov、add、sub指令</vt:lpstr>
      <vt:lpstr>3.4 mov、add、sub指令</vt:lpstr>
      <vt:lpstr>3.5 数据段</vt:lpstr>
      <vt:lpstr>3.5 数据段</vt:lpstr>
      <vt:lpstr>PowerPoint 演示文稿</vt:lpstr>
      <vt:lpstr>小结</vt:lpstr>
      <vt:lpstr>特别提示</vt:lpstr>
      <vt:lpstr>3.6 栈（FILO）</vt:lpstr>
      <vt:lpstr>3.7 CPU提供的栈机制</vt:lpstr>
      <vt:lpstr>3.7 栈</vt:lpstr>
      <vt:lpstr>两个问题：</vt:lpstr>
      <vt:lpstr>push 指令的执行过程</vt:lpstr>
      <vt:lpstr>push 指令的执行过程</vt:lpstr>
      <vt:lpstr>3.6 栈</vt:lpstr>
      <vt:lpstr>pop 指令的执行过程</vt:lpstr>
      <vt:lpstr>pop 指令的执行过程</vt:lpstr>
      <vt:lpstr>3.8 栈顶超界的问题</vt:lpstr>
      <vt:lpstr>3.8 栈顶超界的问题</vt:lpstr>
      <vt:lpstr>3.8 栈顶超界的问题</vt:lpstr>
      <vt:lpstr>3.9 push、pop指令</vt:lpstr>
      <vt:lpstr>3.9 push、pop指令</vt:lpstr>
      <vt:lpstr>3.9 push、pop指令</vt:lpstr>
      <vt:lpstr>PowerPoint 演示文稿</vt:lpstr>
      <vt:lpstr>3.9 push、pop指令</vt:lpstr>
      <vt:lpstr>PowerPoint 演示文稿</vt:lpstr>
      <vt:lpstr>3.9 push、pop指令</vt:lpstr>
      <vt:lpstr>3.9 push、pop指令</vt:lpstr>
      <vt:lpstr>PowerPoint 演示文稿</vt:lpstr>
      <vt:lpstr>段的综述</vt:lpstr>
      <vt:lpstr>段的综述（续）</vt:lpstr>
      <vt:lpstr>特别提示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汇编语言程序设计</dc:title>
  <dc:creator>blh</dc:creator>
  <cp:lastModifiedBy>Microsoft Office User</cp:lastModifiedBy>
  <cp:revision>136</cp:revision>
  <dcterms:created xsi:type="dcterms:W3CDTF">2016-08-29T12:19:53Z</dcterms:created>
  <dcterms:modified xsi:type="dcterms:W3CDTF">2020-02-06T10:18:15Z</dcterms:modified>
</cp:coreProperties>
</file>