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59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4" r:id="rId16"/>
    <p:sldId id="276" r:id="rId17"/>
    <p:sldId id="277" r:id="rId18"/>
    <p:sldId id="279" r:id="rId19"/>
    <p:sldId id="281" r:id="rId20"/>
    <p:sldId id="282" r:id="rId21"/>
    <p:sldId id="283" r:id="rId22"/>
    <p:sldId id="284" r:id="rId23"/>
    <p:sldId id="288" r:id="rId24"/>
    <p:sldId id="289" r:id="rId25"/>
    <p:sldId id="294" r:id="rId26"/>
    <p:sldId id="295" r:id="rId27"/>
    <p:sldId id="606" r:id="rId28"/>
    <p:sldId id="594" r:id="rId29"/>
    <p:sldId id="595" r:id="rId30"/>
    <p:sldId id="596" r:id="rId31"/>
    <p:sldId id="597" r:id="rId32"/>
    <p:sldId id="598" r:id="rId33"/>
    <p:sldId id="599" r:id="rId34"/>
    <p:sldId id="603" r:id="rId35"/>
    <p:sldId id="600" r:id="rId36"/>
    <p:sldId id="601" r:id="rId37"/>
    <p:sldId id="604" r:id="rId38"/>
    <p:sldId id="605" r:id="rId39"/>
    <p:sldId id="297" r:id="rId40"/>
    <p:sldId id="299" r:id="rId41"/>
    <p:sldId id="300" r:id="rId42"/>
    <p:sldId id="301" r:id="rId43"/>
    <p:sldId id="607" r:id="rId44"/>
    <p:sldId id="611" r:id="rId45"/>
    <p:sldId id="609" r:id="rId46"/>
    <p:sldId id="610" r:id="rId47"/>
    <p:sldId id="612" r:id="rId48"/>
    <p:sldId id="613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1" autoAdjust="0"/>
    <p:restoredTop sz="82176" autoAdjust="0"/>
  </p:normalViewPr>
  <p:slideViewPr>
    <p:cSldViewPr>
      <p:cViewPr varScale="1">
        <p:scale>
          <a:sx n="91" d="100"/>
          <a:sy n="91" d="100"/>
        </p:scale>
        <p:origin x="2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B6C9-B4A8-4D46-8AF3-977E3D9966EF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C8645-5941-4083-9A52-6E9A4F439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444F8-54AB-4C49-9E53-7FE508092AA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A69FD-C463-4647-A902-1612EBFEBBB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7856D-3A95-4935-9485-45A39D3126E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C8645-5941-4083-9A52-6E9A4F439E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7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/>
              <a:t> CPU </a:t>
            </a:r>
            <a:r>
              <a:rPr lang="zh-CN" altLang="en-US" sz="2800" dirty="0"/>
              <a:t>执行这个程序的主要过程：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CPU </a:t>
            </a:r>
            <a:r>
              <a:rPr lang="zh-CN" altLang="en-US" sz="2400" dirty="0"/>
              <a:t>将</a:t>
            </a:r>
            <a:r>
              <a:rPr lang="en-US" altLang="zh-CN" sz="2400" dirty="0"/>
              <a:t>call  s</a:t>
            </a:r>
            <a:r>
              <a:rPr lang="zh-CN" altLang="en-US" sz="2400" dirty="0"/>
              <a:t>指令的机器码读入，</a:t>
            </a:r>
            <a:r>
              <a:rPr lang="en-US" altLang="zh-CN" sz="2400" dirty="0"/>
              <a:t>IP</a:t>
            </a:r>
            <a:r>
              <a:rPr lang="zh-CN" altLang="en-US" sz="2400" dirty="0"/>
              <a:t>指向了</a:t>
            </a:r>
            <a:r>
              <a:rPr lang="en-US" altLang="zh-CN" sz="2400" dirty="0"/>
              <a:t>call s</a:t>
            </a:r>
            <a:r>
              <a:rPr lang="zh-CN" altLang="en-US" sz="2400" dirty="0"/>
              <a:t>后的指令</a:t>
            </a:r>
            <a:r>
              <a:rPr lang="en-US" altLang="zh-CN" sz="2400" dirty="0"/>
              <a:t>mov </a:t>
            </a:r>
            <a:r>
              <a:rPr lang="en-US" altLang="zh-CN" sz="2400" dirty="0" err="1"/>
              <a:t>bx,ax</a:t>
            </a:r>
            <a:r>
              <a:rPr lang="zh-CN" altLang="en-US" sz="2400" dirty="0"/>
              <a:t>，然后</a:t>
            </a:r>
            <a:r>
              <a:rPr lang="en-US" altLang="zh-CN" sz="2400" dirty="0"/>
              <a:t>CPU</a:t>
            </a:r>
            <a:r>
              <a:rPr lang="zh-CN" altLang="en-US" sz="2400" dirty="0"/>
              <a:t>执行</a:t>
            </a:r>
            <a:r>
              <a:rPr lang="en-US" altLang="zh-CN" sz="2400" dirty="0"/>
              <a:t>call s</a:t>
            </a:r>
            <a:r>
              <a:rPr lang="zh-CN" altLang="en-US" sz="2400" dirty="0"/>
              <a:t>指令，将当前的 </a:t>
            </a:r>
            <a:r>
              <a:rPr lang="en-US" altLang="zh-CN" sz="2400" dirty="0"/>
              <a:t>IP</a:t>
            </a:r>
            <a:r>
              <a:rPr lang="zh-CN" altLang="en-US" sz="2400" dirty="0"/>
              <a:t>值（指令</a:t>
            </a:r>
            <a:r>
              <a:rPr lang="en-US" altLang="zh-CN" sz="2400" dirty="0"/>
              <a:t>mov </a:t>
            </a:r>
            <a:r>
              <a:rPr lang="en-US" altLang="zh-CN" sz="2400" dirty="0" err="1"/>
              <a:t>bx,ax</a:t>
            </a:r>
            <a:r>
              <a:rPr lang="zh-CN" altLang="en-US" sz="2400" dirty="0"/>
              <a:t>的偏移地址）压栈，并将 </a:t>
            </a:r>
            <a:r>
              <a:rPr lang="en-US" altLang="zh-CN" sz="2400" dirty="0"/>
              <a:t>IP </a:t>
            </a:r>
            <a:r>
              <a:rPr lang="zh-CN" altLang="en-US" sz="2400" dirty="0"/>
              <a:t>的值改变为标号 </a:t>
            </a:r>
            <a:r>
              <a:rPr lang="en-US" altLang="zh-CN" sz="2400" dirty="0"/>
              <a:t>s</a:t>
            </a:r>
            <a:r>
              <a:rPr lang="zh-CN" altLang="en-US" sz="2400" dirty="0"/>
              <a:t>处的偏移地址；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CPU</a:t>
            </a:r>
            <a:r>
              <a:rPr lang="zh-CN" altLang="en-US" sz="2400" dirty="0"/>
              <a:t>从标号 </a:t>
            </a:r>
            <a:r>
              <a:rPr lang="en-US" altLang="zh-CN" sz="2400" dirty="0"/>
              <a:t>s </a:t>
            </a:r>
            <a:r>
              <a:rPr lang="zh-CN" altLang="en-US" sz="2400" dirty="0"/>
              <a:t>处开始执行指令，</a:t>
            </a:r>
            <a:r>
              <a:rPr lang="en-US" altLang="zh-CN" sz="2400" dirty="0"/>
              <a:t>loop</a:t>
            </a:r>
            <a:r>
              <a:rPr lang="zh-CN" altLang="en-US" sz="2400" dirty="0"/>
              <a:t>循环完毕，</a:t>
            </a:r>
            <a:r>
              <a:rPr lang="en-US" altLang="zh-CN" sz="2400" dirty="0"/>
              <a:t>(ax)=8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）</a:t>
            </a:r>
            <a:r>
              <a:rPr lang="en-US" altLang="zh-CN" sz="1200" dirty="0"/>
              <a:t>CPU</a:t>
            </a:r>
            <a:r>
              <a:rPr lang="zh-CN" altLang="en-US" sz="1200" dirty="0"/>
              <a:t>将</a:t>
            </a:r>
            <a:r>
              <a:rPr lang="en-US" altLang="zh-CN" sz="1200" dirty="0"/>
              <a:t>ret</a:t>
            </a:r>
            <a:r>
              <a:rPr lang="zh-CN" altLang="en-US" sz="1200" dirty="0"/>
              <a:t>指令的机器码读入，</a:t>
            </a:r>
            <a:r>
              <a:rPr lang="en-US" altLang="zh-CN" sz="1200" dirty="0"/>
              <a:t>IP</a:t>
            </a:r>
            <a:r>
              <a:rPr lang="zh-CN" altLang="en-US" sz="1200" dirty="0"/>
              <a:t>指向了</a:t>
            </a:r>
            <a:r>
              <a:rPr lang="en-US" altLang="zh-CN" sz="1200" dirty="0"/>
              <a:t>ret </a:t>
            </a:r>
            <a:r>
              <a:rPr lang="zh-CN" altLang="en-US" sz="1200" dirty="0"/>
              <a:t>指令后的内存单元，然后</a:t>
            </a:r>
            <a:r>
              <a:rPr lang="en-US" altLang="zh-CN" sz="1200" dirty="0"/>
              <a:t>CPU </a:t>
            </a:r>
            <a:r>
              <a:rPr lang="zh-CN" altLang="en-US" sz="1200" dirty="0"/>
              <a:t>执行 </a:t>
            </a:r>
            <a:r>
              <a:rPr lang="en-US" altLang="zh-CN" sz="1200" dirty="0"/>
              <a:t>ret </a:t>
            </a:r>
            <a:r>
              <a:rPr lang="zh-CN" altLang="en-US" sz="1200" dirty="0"/>
              <a:t>指令 ，从栈中弹出一个值（即 </a:t>
            </a:r>
            <a:r>
              <a:rPr lang="en-US" altLang="zh-CN" sz="1200" dirty="0"/>
              <a:t>call </a:t>
            </a:r>
            <a:r>
              <a:rPr lang="zh-CN" altLang="en-US" sz="1200" dirty="0"/>
              <a:t>先前压入的</a:t>
            </a:r>
            <a:r>
              <a:rPr lang="en-US" altLang="zh-CN" sz="1200" dirty="0"/>
              <a:t>mov </a:t>
            </a:r>
            <a:r>
              <a:rPr lang="en-US" altLang="zh-CN" sz="1200" dirty="0" err="1"/>
              <a:t>bx,ax</a:t>
            </a:r>
            <a:r>
              <a:rPr lang="en-US" altLang="zh-CN" sz="1200" dirty="0"/>
              <a:t> </a:t>
            </a:r>
            <a:r>
              <a:rPr lang="zh-CN" altLang="en-US" sz="1200" dirty="0"/>
              <a:t>指令的偏移地址）送入 </a:t>
            </a:r>
            <a:r>
              <a:rPr lang="en-US" altLang="zh-CN" sz="1200" dirty="0"/>
              <a:t>IP </a:t>
            </a:r>
            <a:r>
              <a:rPr lang="zh-CN" altLang="en-US" sz="1200" dirty="0"/>
              <a:t>中。则</a:t>
            </a:r>
            <a:r>
              <a:rPr lang="en-US" altLang="zh-CN" sz="1200" dirty="0"/>
              <a:t>CS:IP</a:t>
            </a:r>
            <a:r>
              <a:rPr lang="zh-CN" altLang="en-US" sz="1200" dirty="0"/>
              <a:t>指向指令</a:t>
            </a:r>
            <a:r>
              <a:rPr lang="en-US" altLang="zh-CN" sz="1200" dirty="0"/>
              <a:t>mov </a:t>
            </a:r>
            <a:r>
              <a:rPr lang="en-US" altLang="zh-CN" sz="1200" dirty="0" err="1"/>
              <a:t>bx,ax</a:t>
            </a:r>
            <a:r>
              <a:rPr lang="zh-CN" altLang="en-US" sz="1200" dirty="0"/>
              <a:t>；</a:t>
            </a:r>
          </a:p>
          <a:p>
            <a:pPr lvl="1">
              <a:lnSpc>
                <a:spcPct val="200000"/>
              </a:lnSpc>
            </a:pPr>
            <a:r>
              <a:rPr lang="zh-CN" altLang="en-US" sz="1200" dirty="0"/>
              <a:t>（</a:t>
            </a:r>
            <a:r>
              <a:rPr lang="en-US" altLang="zh-CN" sz="1200" dirty="0"/>
              <a:t>4</a:t>
            </a:r>
            <a:r>
              <a:rPr lang="zh-CN" altLang="en-US" sz="1200" dirty="0"/>
              <a:t>）</a:t>
            </a:r>
            <a:r>
              <a:rPr lang="en-US" altLang="zh-CN" sz="1200" dirty="0"/>
              <a:t>CPU</a:t>
            </a:r>
            <a:r>
              <a:rPr lang="zh-CN" altLang="en-US" sz="1200" dirty="0"/>
              <a:t>从 </a:t>
            </a:r>
            <a:r>
              <a:rPr lang="en-US" altLang="zh-CN" sz="1200" dirty="0"/>
              <a:t>mov </a:t>
            </a:r>
            <a:r>
              <a:rPr lang="en-US" altLang="zh-CN" sz="1200" dirty="0" err="1"/>
              <a:t>bx,ax</a:t>
            </a:r>
            <a:r>
              <a:rPr lang="en-US" altLang="zh-CN" sz="1200" dirty="0"/>
              <a:t> </a:t>
            </a:r>
            <a:r>
              <a:rPr lang="zh-CN" altLang="en-US" sz="1200" dirty="0"/>
              <a:t>开始执行指令，直至完成。</a:t>
            </a:r>
            <a:endParaRPr lang="en-US" altLang="zh-CN" sz="1200" dirty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2800" dirty="0"/>
              <a:t>程序返回前，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)=8 </a:t>
            </a:r>
            <a:r>
              <a:rPr lang="zh-CN" altLang="en-US" sz="2800" dirty="0"/>
              <a:t>。我们可以看出，从标号</a:t>
            </a:r>
            <a:r>
              <a:rPr lang="en-US" altLang="zh-CN" sz="2800" dirty="0"/>
              <a:t>s </a:t>
            </a:r>
            <a:r>
              <a:rPr lang="zh-CN" altLang="en-US" sz="2800" dirty="0"/>
              <a:t>到</a:t>
            </a:r>
            <a:r>
              <a:rPr lang="en-US" altLang="zh-CN" sz="2800" dirty="0"/>
              <a:t>ret</a:t>
            </a:r>
            <a:r>
              <a:rPr lang="zh-CN" altLang="en-US" sz="2800" dirty="0"/>
              <a:t>的程序段的作用是计算</a:t>
            </a:r>
            <a:r>
              <a:rPr lang="en-US" altLang="zh-CN" sz="2800" dirty="0"/>
              <a:t>2</a:t>
            </a:r>
            <a:r>
              <a:rPr lang="zh-CN" altLang="en-US" sz="2800" dirty="0"/>
              <a:t>的</a:t>
            </a:r>
            <a:r>
              <a:rPr lang="en-US" altLang="zh-CN" sz="2800" dirty="0"/>
              <a:t>N</a:t>
            </a:r>
            <a:r>
              <a:rPr lang="zh-CN" altLang="en-US" sz="2800" dirty="0"/>
              <a:t>次方，计算前，</a:t>
            </a:r>
            <a:r>
              <a:rPr lang="en-US" altLang="zh-CN" sz="2800" dirty="0"/>
              <a:t>N</a:t>
            </a:r>
            <a:r>
              <a:rPr lang="zh-CN" altLang="en-US" sz="2800" dirty="0"/>
              <a:t>的值由</a:t>
            </a:r>
            <a:r>
              <a:rPr lang="en-US" altLang="zh-CN" sz="2800" dirty="0"/>
              <a:t>CX</a:t>
            </a:r>
            <a:r>
              <a:rPr lang="zh-CN" altLang="en-US" sz="2800" dirty="0"/>
              <a:t>提供。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endParaRPr lang="zh-CN" altLang="en-US" dirty="0"/>
          </a:p>
          <a:p>
            <a:pPr lvl="1">
              <a:lnSpc>
                <a:spcPct val="200000"/>
              </a:lnSpc>
            </a:pPr>
            <a:endParaRPr lang="zh-CN" altLang="en-US" sz="12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C8645-5941-4083-9A52-6E9A4F439E9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2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程序的主要执行过程：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call </a:t>
            </a:r>
            <a:r>
              <a:rPr lang="zh-CN" altLang="en-US" dirty="0"/>
              <a:t>指令读入后，</a:t>
            </a:r>
            <a:r>
              <a:rPr lang="en-US" altLang="zh-CN" dirty="0"/>
              <a:t>(IP) =000EH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指令缓冲器中的代码为 </a:t>
            </a:r>
            <a:r>
              <a:rPr lang="en-US" altLang="zh-CN" dirty="0"/>
              <a:t>E8 05 00</a:t>
            </a:r>
            <a:r>
              <a:rPr lang="zh-CN" altLang="en-US" dirty="0"/>
              <a:t>；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CPU</a:t>
            </a:r>
            <a:r>
              <a:rPr lang="zh-CN" altLang="en-US" dirty="0"/>
              <a:t>执行</a:t>
            </a:r>
            <a:r>
              <a:rPr lang="en-US" altLang="zh-CN" dirty="0"/>
              <a:t>E8 05 00</a:t>
            </a:r>
            <a:r>
              <a:rPr lang="zh-CN" altLang="en-US" dirty="0"/>
              <a:t>，首先，栈中的情况变为：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然后，</a:t>
            </a:r>
            <a:r>
              <a:rPr lang="en-US" altLang="zh-CN" dirty="0"/>
              <a:t>(IP)=(IP)+0005=0013H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程序的主要执行过程：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CPU</a:t>
            </a:r>
            <a:r>
              <a:rPr lang="zh-CN" altLang="en-US" dirty="0"/>
              <a:t>从</a:t>
            </a:r>
            <a:r>
              <a:rPr lang="en-US" altLang="zh-CN" dirty="0"/>
              <a:t>cs:0013H</a:t>
            </a:r>
            <a:r>
              <a:rPr lang="zh-CN" altLang="en-US" dirty="0"/>
              <a:t>处（即标号</a:t>
            </a:r>
            <a:r>
              <a:rPr lang="en-US" altLang="zh-CN" dirty="0"/>
              <a:t>s</a:t>
            </a:r>
            <a:r>
              <a:rPr lang="zh-CN" altLang="en-US" dirty="0"/>
              <a:t>处）开始执行。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ret</a:t>
            </a:r>
            <a:r>
              <a:rPr lang="zh-CN" altLang="en-US" dirty="0"/>
              <a:t>指令读入后：</a:t>
            </a:r>
            <a:r>
              <a:rPr lang="en-US" altLang="zh-CN" dirty="0"/>
              <a:t>(IP)=0016H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指令缓冲器中的代码为 </a:t>
            </a:r>
            <a:r>
              <a:rPr lang="en-US" altLang="zh-CN" dirty="0"/>
              <a:t>C3</a:t>
            </a:r>
            <a:r>
              <a:rPr lang="zh-CN" altLang="en-US" dirty="0"/>
              <a:t>；</a:t>
            </a:r>
            <a:r>
              <a:rPr lang="en-US" altLang="zh-CN" dirty="0"/>
              <a:t>CPU</a:t>
            </a:r>
            <a:r>
              <a:rPr lang="zh-CN" altLang="en-US" dirty="0"/>
              <a:t>执行</a:t>
            </a:r>
            <a:r>
              <a:rPr lang="en-US" altLang="zh-CN" dirty="0"/>
              <a:t>C3</a:t>
            </a:r>
            <a:r>
              <a:rPr lang="zh-CN" altLang="en-US" dirty="0"/>
              <a:t>，相当于进行</a:t>
            </a:r>
            <a:r>
              <a:rPr lang="en-US" altLang="zh-CN" dirty="0"/>
              <a:t>pop IP</a:t>
            </a:r>
            <a:r>
              <a:rPr lang="zh-CN" altLang="en-US" dirty="0"/>
              <a:t>，执行后，栈中的情况为：</a:t>
            </a:r>
          </a:p>
          <a:p>
            <a:endParaRPr lang="zh-CN" altLang="en-US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</a:t>
            </a:r>
            <a:r>
              <a:rPr lang="en-US" altLang="zh-CN" dirty="0"/>
              <a:t>(IP)=000EH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程序的主要执行过程：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CPU</a:t>
            </a:r>
            <a:r>
              <a:rPr lang="zh-CN" altLang="en-US" dirty="0"/>
              <a:t>回到 </a:t>
            </a:r>
            <a:r>
              <a:rPr lang="en-US" altLang="zh-CN" dirty="0"/>
              <a:t>cs:000EH</a:t>
            </a:r>
            <a:r>
              <a:rPr lang="zh-CN" altLang="en-US" dirty="0"/>
              <a:t>处（即</a:t>
            </a:r>
            <a:r>
              <a:rPr lang="en-US" altLang="zh-CN" dirty="0"/>
              <a:t>call</a:t>
            </a:r>
            <a:r>
              <a:rPr lang="zh-CN" altLang="en-US" dirty="0"/>
              <a:t>指令后面的指令处）继续执行。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从上面的讨论中我们发现，可以写一个具有一定功能的程序段，我们称其为子程序，在需要的时候，用</a:t>
            </a:r>
            <a:r>
              <a:rPr lang="en-US" altLang="zh-CN" dirty="0"/>
              <a:t>call</a:t>
            </a:r>
            <a:r>
              <a:rPr lang="zh-CN" altLang="en-US" dirty="0"/>
              <a:t>指令转去执行。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C8645-5941-4083-9A52-6E9A4F439E9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0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这种方式虽然简单，但是在模块化程序设计结构中是不规范的，尤其当其他模块的某个程序要调用这个子程序时，还需要指明该子程序的标号是在哪个模块，哪个代码段的那个程序中。</a:t>
            </a:r>
            <a:endParaRPr lang="en-US" altLang="zh-CN" dirty="0"/>
          </a:p>
          <a:p>
            <a:r>
              <a:rPr lang="zh-CN" altLang="en-US" dirty="0"/>
              <a:t>标准的用法是用</a:t>
            </a:r>
            <a:r>
              <a:rPr lang="en-US" altLang="zh-CN" dirty="0"/>
              <a:t>8086</a:t>
            </a:r>
            <a:r>
              <a:rPr lang="zh-CN" altLang="en-US" dirty="0"/>
              <a:t>汇编语言提供的过程定义伪指令来定义子程序。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C8645-5941-4083-9A52-6E9A4F439E9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Jl</a:t>
            </a:r>
            <a:r>
              <a:rPr lang="zh-CN" altLang="en-US" dirty="0"/>
              <a:t>：符号数比较，</a:t>
            </a:r>
            <a:r>
              <a:rPr lang="en-US" altLang="zh-CN" dirty="0"/>
              <a:t>less</a:t>
            </a:r>
            <a:r>
              <a:rPr lang="zh-CN" altLang="en-US" dirty="0"/>
              <a:t>则转移</a:t>
            </a:r>
            <a:endParaRPr lang="en-US" altLang="zh-CN" dirty="0"/>
          </a:p>
          <a:p>
            <a:r>
              <a:rPr lang="en-US" altLang="zh-CN" dirty="0"/>
              <a:t>ROL:</a:t>
            </a:r>
            <a:r>
              <a:rPr lang="en-US" altLang="zh-CN" baseline="0" dirty="0"/>
              <a:t> </a:t>
            </a:r>
            <a:r>
              <a:rPr lang="zh-CN" altLang="en-US" baseline="0"/>
              <a:t>循环左移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C8645-5941-4083-9A52-6E9A4F439E9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60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C8645-5941-4083-9A52-6E9A4F439E9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7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&#12298;&#27719;&#32534;&#35821;&#35328;&#12299;&#28304;&#30721;/p178.as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&#12298;&#27719;&#32534;&#35821;&#35328;&#12299;&#28304;&#30721;/p179.as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>
          <a:xfrm>
            <a:off x="1619672" y="1556792"/>
            <a:ext cx="4896544" cy="4464496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800" dirty="0"/>
              <a:t>10.1 ret </a:t>
            </a:r>
            <a:r>
              <a:rPr lang="zh-CN" altLang="en-US" sz="2800" dirty="0"/>
              <a:t>和 </a:t>
            </a:r>
            <a:r>
              <a:rPr lang="en-US" altLang="zh-CN" sz="2800" dirty="0" err="1"/>
              <a:t>retf</a:t>
            </a:r>
            <a:endParaRPr lang="en-US" altLang="zh-CN" sz="28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800" dirty="0"/>
              <a:t>10.2 call </a:t>
            </a:r>
            <a:r>
              <a:rPr lang="zh-CN" altLang="en-US" sz="2800" dirty="0"/>
              <a:t>指令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800" dirty="0"/>
              <a:t>10.3 call </a:t>
            </a:r>
            <a:r>
              <a:rPr lang="zh-CN" altLang="en-US" sz="2800" dirty="0"/>
              <a:t>和 </a:t>
            </a:r>
            <a:r>
              <a:rPr lang="en-US" altLang="zh-CN" sz="2800" dirty="0"/>
              <a:t>ret </a:t>
            </a:r>
            <a:r>
              <a:rPr lang="zh-CN" altLang="en-US" sz="2800" dirty="0"/>
              <a:t>的配合使用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800" dirty="0"/>
              <a:t>10.4 </a:t>
            </a:r>
            <a:r>
              <a:rPr lang="en-US" altLang="zh-CN" sz="2800" dirty="0" err="1"/>
              <a:t>mul</a:t>
            </a:r>
            <a:r>
              <a:rPr lang="en-US" altLang="zh-CN" sz="2800" dirty="0"/>
              <a:t> </a:t>
            </a:r>
            <a:r>
              <a:rPr lang="zh-CN" altLang="en-US" sz="2800" dirty="0"/>
              <a:t>指令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800" dirty="0"/>
              <a:t>10.5 </a:t>
            </a:r>
            <a:r>
              <a:rPr lang="zh-CN" altLang="en-US" sz="2800" dirty="0"/>
              <a:t>模块化程序设计</a:t>
            </a: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</a:t>
            </a:r>
            <a:r>
              <a:rPr lang="en-US" altLang="zh-CN" dirty="0"/>
              <a:t>call </a:t>
            </a:r>
            <a:r>
              <a:rPr lang="zh-CN" altLang="en-US" dirty="0"/>
              <a:t>和 </a:t>
            </a:r>
            <a:r>
              <a:rPr lang="en-US" altLang="zh-CN" dirty="0"/>
              <a:t>ret 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04322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3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772816"/>
            <a:ext cx="7123112" cy="4114800"/>
          </a:xfrm>
        </p:spPr>
        <p:txBody>
          <a:bodyPr/>
          <a:lstStyle/>
          <a:p>
            <a:r>
              <a:rPr lang="en-US" altLang="zh-CN" dirty="0"/>
              <a:t>CPU </a:t>
            </a:r>
            <a:r>
              <a:rPr lang="zh-CN" altLang="en-US" dirty="0"/>
              <a:t>执行指令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call  </a:t>
            </a:r>
            <a:r>
              <a:rPr lang="zh-CN" altLang="en-US" dirty="0"/>
              <a:t>标号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时，相当于进行：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push IP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jmp</a:t>
            </a:r>
            <a:r>
              <a:rPr lang="en-US" altLang="zh-CN" dirty="0"/>
              <a:t> near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zh-CN" altLang="en-US" dirty="0"/>
              <a:t>标号           </a:t>
            </a:r>
          </a:p>
          <a:p>
            <a:pPr lvl="1"/>
            <a:endParaRPr lang="en-US" altLang="zh-CN" dirty="0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10.2.1 </a:t>
            </a:r>
            <a:r>
              <a:rPr lang="zh-CN" altLang="en-US" sz="3600" dirty="0"/>
              <a:t>依据位移进行转移</a:t>
            </a:r>
          </a:p>
        </p:txBody>
      </p:sp>
    </p:spTree>
    <p:extLst>
      <p:ext uri="{BB962C8B-B14F-4D97-AF65-F5344CB8AC3E}">
        <p14:creationId xmlns:p14="http://schemas.microsoft.com/office/powerpoint/2010/main" val="2984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404664"/>
            <a:ext cx="8280920" cy="46805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检测点</a:t>
            </a:r>
            <a:r>
              <a:rPr lang="en-US" altLang="zh-CN" dirty="0"/>
              <a:t>10.2  </a:t>
            </a:r>
            <a:r>
              <a:rPr lang="zh-CN" altLang="en-US" dirty="0"/>
              <a:t>（</a:t>
            </a:r>
            <a:r>
              <a:rPr lang="en-US" altLang="zh-CN" dirty="0"/>
              <a:t>p181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Ax=?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dirty="0"/>
              <a:t>内存地址       机器码          汇编指令</a:t>
            </a:r>
            <a:endParaRPr lang="en-US" altLang="zh-CN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dirty="0"/>
              <a:t>1000:0        b8 00 00      mov ax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dirty="0"/>
              <a:t>1000:3        e8 01 00       call 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dirty="0"/>
              <a:t>1000:6        40                 </a:t>
            </a:r>
            <a:r>
              <a:rPr lang="en-US" altLang="zh-CN" dirty="0" err="1"/>
              <a:t>inc</a:t>
            </a:r>
            <a:r>
              <a:rPr lang="en-US" altLang="zh-CN" dirty="0"/>
              <a:t>   ax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dirty="0"/>
              <a:t>1000:7        58                s:pop  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77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7315200" cy="328349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call</a:t>
            </a:r>
            <a:r>
              <a:rPr lang="zh-CN" altLang="en-US" dirty="0"/>
              <a:t>指令是相对于当前</a:t>
            </a:r>
            <a:r>
              <a:rPr lang="en-US" altLang="zh-CN" dirty="0"/>
              <a:t>IP</a:t>
            </a:r>
            <a:r>
              <a:rPr lang="zh-CN" altLang="en-US" dirty="0"/>
              <a:t>的转移位移。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指令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call far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zh-CN" altLang="en-US" dirty="0"/>
              <a:t>标号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实现的是段间转移。</a:t>
            </a:r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10.2.2 </a:t>
            </a:r>
            <a:r>
              <a:rPr lang="zh-CN" altLang="en-US" dirty="0"/>
              <a:t>转移的目的地址在指令中</a:t>
            </a:r>
          </a:p>
        </p:txBody>
      </p:sp>
    </p:spTree>
    <p:extLst>
      <p:ext uri="{BB962C8B-B14F-4D97-AF65-F5344CB8AC3E}">
        <p14:creationId xmlns:p14="http://schemas.microsoft.com/office/powerpoint/2010/main" val="22214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9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412776"/>
            <a:ext cx="6264696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call far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zh-CN" altLang="en-US" dirty="0"/>
              <a:t>标号 ：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sz="2400" dirty="0"/>
              <a:t>(1) 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 = 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 </a:t>
            </a:r>
            <a:r>
              <a:rPr lang="en-US" altLang="zh-CN" sz="2400" dirty="0">
                <a:latin typeface="Arial"/>
              </a:rPr>
              <a:t>–</a:t>
            </a:r>
            <a:r>
              <a:rPr lang="en-US" altLang="zh-CN" sz="2400" dirty="0"/>
              <a:t> 2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sz="2400" dirty="0"/>
              <a:t>        ((</a:t>
            </a:r>
            <a:r>
              <a:rPr lang="en-US" altLang="zh-CN" sz="2400" dirty="0" err="1"/>
              <a:t>ss</a:t>
            </a:r>
            <a:r>
              <a:rPr lang="en-US" altLang="zh-CN" sz="2400" dirty="0"/>
              <a:t>) ×16+(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)) = (CS)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sz="2400" dirty="0"/>
              <a:t>        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 = 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 </a:t>
            </a:r>
            <a:r>
              <a:rPr lang="en-US" altLang="zh-CN" sz="2400" dirty="0">
                <a:latin typeface="Arial"/>
              </a:rPr>
              <a:t>–</a:t>
            </a:r>
            <a:r>
              <a:rPr lang="en-US" altLang="zh-CN" sz="2400" dirty="0"/>
              <a:t> 2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sz="2400" dirty="0"/>
              <a:t>        ((</a:t>
            </a:r>
            <a:r>
              <a:rPr lang="en-US" altLang="zh-CN" sz="2400" dirty="0" err="1"/>
              <a:t>ss</a:t>
            </a:r>
            <a:r>
              <a:rPr lang="en-US" altLang="zh-CN" sz="2400" dirty="0"/>
              <a:t>) ×16+(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)) = (IP)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sz="2400" dirty="0"/>
              <a:t>(2) (CS) = </a:t>
            </a:r>
            <a:r>
              <a:rPr lang="zh-CN" altLang="en-US" sz="2400" dirty="0"/>
              <a:t>标号所在的段地址</a:t>
            </a:r>
          </a:p>
          <a:p>
            <a:pPr marL="630936" lvl="2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3200" dirty="0"/>
              <a:t>(IP) = </a:t>
            </a:r>
            <a:r>
              <a:rPr lang="zh-CN" altLang="en-US" sz="3200" dirty="0"/>
              <a:t>标号所在</a:t>
            </a:r>
            <a:r>
              <a:rPr lang="zh-CN" altLang="en-US" sz="2800" dirty="0"/>
              <a:t>的偏移地址</a:t>
            </a:r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10.2.2 </a:t>
            </a:r>
            <a:r>
              <a:rPr lang="zh-CN" altLang="en-US" dirty="0"/>
              <a:t>转移的目的地址在指令中</a:t>
            </a:r>
          </a:p>
        </p:txBody>
      </p:sp>
    </p:spTree>
    <p:extLst>
      <p:ext uri="{BB962C8B-B14F-4D97-AF65-F5344CB8AC3E}">
        <p14:creationId xmlns:p14="http://schemas.microsoft.com/office/powerpoint/2010/main" val="73401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4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4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检测点</a:t>
            </a:r>
            <a:r>
              <a:rPr lang="en-US" altLang="zh-CN" dirty="0"/>
              <a:t>10.3</a:t>
            </a:r>
            <a:r>
              <a:rPr lang="zh-CN" altLang="en-US" dirty="0"/>
              <a:t>（</a:t>
            </a:r>
            <a:r>
              <a:rPr lang="en-US" altLang="zh-CN" dirty="0"/>
              <a:t>p181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hlink"/>
                </a:solidFill>
              </a:rPr>
              <a:t>没有完成此检测点，请不要向下进行。</a:t>
            </a:r>
          </a:p>
        </p:txBody>
      </p:sp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特别提示</a:t>
            </a:r>
          </a:p>
        </p:txBody>
      </p:sp>
    </p:spTree>
    <p:extLst>
      <p:ext uri="{BB962C8B-B14F-4D97-AF65-F5344CB8AC3E}">
        <p14:creationId xmlns:p14="http://schemas.microsoft.com/office/powerpoint/2010/main" val="266853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556792"/>
            <a:ext cx="7272808" cy="468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格式：</a:t>
            </a:r>
            <a:r>
              <a:rPr lang="en-US" altLang="zh-CN" sz="3200" dirty="0"/>
              <a:t>call 16</a:t>
            </a:r>
            <a:r>
              <a:rPr lang="zh-CN" altLang="en-US" sz="3200" dirty="0"/>
              <a:t>位寄存器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功能：</a:t>
            </a:r>
          </a:p>
          <a:p>
            <a:pPr lvl="2">
              <a:lnSpc>
                <a:spcPct val="150000"/>
              </a:lnSpc>
            </a:pPr>
            <a:r>
              <a:rPr lang="en-US" altLang="zh-CN" sz="2800" dirty="0"/>
              <a:t>(</a:t>
            </a:r>
            <a:r>
              <a:rPr lang="en-US" altLang="zh-CN" sz="2800" dirty="0" err="1"/>
              <a:t>sp</a:t>
            </a:r>
            <a:r>
              <a:rPr lang="en-US" altLang="zh-CN" sz="2800" dirty="0"/>
              <a:t>) = (</a:t>
            </a:r>
            <a:r>
              <a:rPr lang="en-US" altLang="zh-CN" sz="2800" dirty="0" err="1"/>
              <a:t>sp</a:t>
            </a:r>
            <a:r>
              <a:rPr lang="en-US" altLang="zh-CN" sz="2800" dirty="0"/>
              <a:t>) </a:t>
            </a:r>
            <a:r>
              <a:rPr lang="en-US" altLang="zh-CN" sz="2800" dirty="0">
                <a:latin typeface="Arial"/>
              </a:rPr>
              <a:t>–</a:t>
            </a:r>
            <a:r>
              <a:rPr lang="en-US" altLang="zh-CN" sz="2800" dirty="0"/>
              <a:t> 2</a:t>
            </a:r>
          </a:p>
          <a:p>
            <a:pPr lvl="2">
              <a:lnSpc>
                <a:spcPct val="150000"/>
              </a:lnSpc>
            </a:pPr>
            <a:r>
              <a:rPr lang="en-US" altLang="zh-CN" sz="2800" dirty="0"/>
              <a:t>((</a:t>
            </a:r>
            <a:r>
              <a:rPr lang="en-US" altLang="zh-CN" sz="2800" dirty="0" err="1"/>
              <a:t>ss</a:t>
            </a:r>
            <a:r>
              <a:rPr lang="en-US" altLang="zh-CN" sz="2800" dirty="0"/>
              <a:t>)*16+(</a:t>
            </a:r>
            <a:r>
              <a:rPr lang="en-US" altLang="zh-CN" sz="2800" dirty="0" err="1"/>
              <a:t>sp</a:t>
            </a:r>
            <a:r>
              <a:rPr lang="en-US" altLang="zh-CN" sz="2800" dirty="0"/>
              <a:t>)) = (IP)</a:t>
            </a:r>
          </a:p>
          <a:p>
            <a:pPr lvl="2">
              <a:lnSpc>
                <a:spcPct val="150000"/>
              </a:lnSpc>
            </a:pPr>
            <a:r>
              <a:rPr lang="en-US" altLang="zh-CN" sz="2800" dirty="0"/>
              <a:t>(IP) = (16</a:t>
            </a:r>
            <a:r>
              <a:rPr lang="zh-CN" altLang="en-US" sz="2800" dirty="0"/>
              <a:t>位寄存器</a:t>
            </a:r>
            <a:r>
              <a:rPr lang="en-US" altLang="zh-CN" sz="2800" dirty="0"/>
              <a:t>) </a:t>
            </a:r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0" dirty="0">
                <a:effectLst/>
              </a:rPr>
              <a:t>10.2.3 </a:t>
            </a:r>
            <a:r>
              <a:rPr lang="zh-CN" altLang="en-US" b="0" dirty="0">
                <a:effectLst/>
              </a:rPr>
              <a:t>转移地址在寄存器中</a:t>
            </a:r>
          </a:p>
        </p:txBody>
      </p:sp>
    </p:spTree>
    <p:extLst>
      <p:ext uri="{BB962C8B-B14F-4D97-AF65-F5344CB8AC3E}">
        <p14:creationId xmlns:p14="http://schemas.microsoft.com/office/powerpoint/2010/main" val="130011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5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5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检测点</a:t>
            </a:r>
            <a:r>
              <a:rPr lang="en-US" altLang="zh-CN"/>
              <a:t>10.4</a:t>
            </a:r>
            <a:r>
              <a:rPr lang="zh-CN" altLang="en-US"/>
              <a:t>（</a:t>
            </a:r>
            <a:r>
              <a:rPr lang="en-US" altLang="zh-CN"/>
              <a:t>p182</a:t>
            </a:r>
            <a:r>
              <a:rPr lang="zh-CN" altLang="en-US"/>
              <a:t>）</a:t>
            </a:r>
          </a:p>
          <a:p>
            <a:endParaRPr lang="zh-CN" altLang="en-US"/>
          </a:p>
          <a:p>
            <a:r>
              <a:rPr lang="zh-CN" altLang="en-US">
                <a:solidFill>
                  <a:schemeClr val="hlink"/>
                </a:solidFill>
              </a:rPr>
              <a:t>没有完成此检测点，请不要向下进行。</a:t>
            </a:r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特别提示</a:t>
            </a:r>
          </a:p>
        </p:txBody>
      </p:sp>
    </p:spTree>
    <p:extLst>
      <p:ext uri="{BB962C8B-B14F-4D97-AF65-F5344CB8AC3E}">
        <p14:creationId xmlns:p14="http://schemas.microsoft.com/office/powerpoint/2010/main" val="366811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484784"/>
            <a:ext cx="7560840" cy="4968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两种格式：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sz="2800" dirty="0"/>
              <a:t>(1) </a:t>
            </a:r>
            <a:r>
              <a:rPr lang="en-US" altLang="zh-CN" sz="2800" dirty="0">
                <a:hlinkClick r:id="" action="ppaction://noaction"/>
              </a:rPr>
              <a:t>call word </a:t>
            </a:r>
            <a:r>
              <a:rPr lang="en-US" altLang="zh-CN" sz="2800" dirty="0" err="1">
                <a:hlinkClick r:id="" action="ppaction://noaction"/>
              </a:rPr>
              <a:t>ptr</a:t>
            </a:r>
            <a:r>
              <a:rPr lang="en-US" altLang="zh-CN" sz="2800" dirty="0">
                <a:hlinkClick r:id="" action="ppaction://noaction"/>
              </a:rPr>
              <a:t> </a:t>
            </a:r>
            <a:r>
              <a:rPr lang="zh-CN" altLang="en-US" sz="2800" dirty="0">
                <a:hlinkClick r:id="" action="ppaction://noaction"/>
              </a:rPr>
              <a:t>内存单元地址</a:t>
            </a:r>
            <a:endParaRPr lang="zh-CN" altLang="en-US" sz="2800" dirty="0"/>
          </a:p>
          <a:p>
            <a:pPr lvl="1">
              <a:buFont typeface="Wingdings" pitchFamily="2" charset="2"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push IP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/>
              <a:t>		 </a:t>
            </a:r>
            <a:r>
              <a:rPr lang="en-US" altLang="zh-CN" sz="2800" dirty="0" err="1"/>
              <a:t>jmp</a:t>
            </a:r>
            <a:r>
              <a:rPr lang="en-US" altLang="zh-CN" sz="2800" dirty="0"/>
              <a:t> word </a:t>
            </a:r>
            <a:r>
              <a:rPr lang="en-US" altLang="zh-CN" sz="2800" dirty="0" err="1"/>
              <a:t>ptr</a:t>
            </a:r>
            <a:r>
              <a:rPr lang="en-US" altLang="zh-CN" sz="2800" dirty="0"/>
              <a:t> </a:t>
            </a:r>
            <a:r>
              <a:rPr lang="zh-CN" altLang="en-US" sz="2800" dirty="0"/>
              <a:t>内存单元地址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(2) </a:t>
            </a:r>
            <a:r>
              <a:rPr lang="en-US" altLang="zh-CN" sz="2800" dirty="0">
                <a:hlinkClick r:id="" action="ppaction://noaction"/>
              </a:rPr>
              <a:t>call </a:t>
            </a:r>
            <a:r>
              <a:rPr lang="en-US" altLang="zh-CN" dirty="0" err="1">
                <a:hlinkClick r:id="" action="ppaction://noaction"/>
              </a:rPr>
              <a:t>dword</a:t>
            </a:r>
            <a:r>
              <a:rPr lang="en-US" altLang="zh-CN" dirty="0">
                <a:hlinkClick r:id="" action="ppaction://noaction"/>
              </a:rPr>
              <a:t> </a:t>
            </a:r>
            <a:r>
              <a:rPr lang="en-US" altLang="zh-CN" dirty="0" err="1">
                <a:hlinkClick r:id="" action="ppaction://noaction"/>
              </a:rPr>
              <a:t>ptr</a:t>
            </a:r>
            <a:r>
              <a:rPr lang="en-US" altLang="zh-CN" dirty="0">
                <a:hlinkClick r:id="" action="ppaction://noaction"/>
              </a:rPr>
              <a:t> </a:t>
            </a:r>
            <a:r>
              <a:rPr lang="zh-CN" altLang="en-US" dirty="0">
                <a:hlinkClick r:id="" action="ppaction://noaction"/>
              </a:rPr>
              <a:t>内存单元地址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push CS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		 push IP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jmp</a:t>
            </a:r>
            <a:r>
              <a:rPr lang="en-US" altLang="zh-CN" dirty="0"/>
              <a:t>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zh-CN" altLang="en-US" dirty="0"/>
              <a:t>内存单元地址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10.2.4 </a:t>
            </a:r>
            <a:r>
              <a:rPr lang="zh-CN" altLang="en-US" sz="3600" dirty="0"/>
              <a:t>转移地址在内存中</a:t>
            </a:r>
          </a:p>
        </p:txBody>
      </p:sp>
    </p:spTree>
    <p:extLst>
      <p:ext uri="{BB962C8B-B14F-4D97-AF65-F5344CB8AC3E}">
        <p14:creationId xmlns:p14="http://schemas.microsoft.com/office/powerpoint/2010/main" val="59968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5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5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340768"/>
            <a:ext cx="7772400" cy="3240360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dirty="0"/>
              <a:t>(1) call word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zh-CN" altLang="en-US" dirty="0"/>
              <a:t>内存单元地址（示例）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dirty="0"/>
              <a:t> mov sp,10h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dirty="0"/>
              <a:t> mov ax,0123h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ds:[0],ax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dirty="0"/>
              <a:t> call word </a:t>
            </a:r>
            <a:r>
              <a:rPr lang="en-US" altLang="zh-CN" dirty="0" err="1"/>
              <a:t>ptr</a:t>
            </a:r>
            <a:r>
              <a:rPr lang="en-US" altLang="zh-CN" dirty="0"/>
              <a:t> ds:[0]</a:t>
            </a:r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10.2.4 </a:t>
            </a:r>
            <a:r>
              <a:rPr lang="zh-CN" altLang="en-US" sz="3600" dirty="0"/>
              <a:t>转移地址在内存</a:t>
            </a:r>
          </a:p>
        </p:txBody>
      </p:sp>
      <p:sp>
        <p:nvSpPr>
          <p:cNvPr id="2" name="矩形 1"/>
          <p:cNvSpPr/>
          <p:nvPr/>
        </p:nvSpPr>
        <p:spPr>
          <a:xfrm>
            <a:off x="1259632" y="4749039"/>
            <a:ext cx="5988499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marL="393192" lvl="1" indent="0">
              <a:buNone/>
            </a:pPr>
            <a:r>
              <a:rPr lang="zh-CN" altLang="en-US" sz="2800" dirty="0"/>
              <a:t>执行后，</a:t>
            </a:r>
            <a:r>
              <a:rPr lang="en-US" altLang="zh-CN" sz="2800" dirty="0"/>
              <a:t>(IP)=0123H</a:t>
            </a:r>
            <a:r>
              <a:rPr lang="zh-CN" altLang="en-US" sz="2800" dirty="0"/>
              <a:t>，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sp</a:t>
            </a:r>
            <a:r>
              <a:rPr lang="en-US" altLang="zh-CN" sz="2800" dirty="0"/>
              <a:t>)=0EH</a:t>
            </a:r>
          </a:p>
        </p:txBody>
      </p:sp>
    </p:spTree>
    <p:extLst>
      <p:ext uri="{BB962C8B-B14F-4D97-AF65-F5344CB8AC3E}">
        <p14:creationId xmlns:p14="http://schemas.microsoft.com/office/powerpoint/2010/main" val="1582757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5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340768"/>
            <a:ext cx="7848600" cy="3528392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dirty="0"/>
              <a:t>(2) call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zh-CN" altLang="en-US" dirty="0"/>
              <a:t>内存单元地址（示例）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dirty="0"/>
              <a:t>      mov sp,10h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dirty="0"/>
              <a:t>      mov ax,0123h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mov</a:t>
            </a:r>
            <a:r>
              <a:rPr lang="en-US" altLang="zh-CN" dirty="0"/>
              <a:t> ds:[0],ax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dirty="0"/>
              <a:t>      mov word </a:t>
            </a:r>
            <a:r>
              <a:rPr lang="en-US" altLang="zh-CN" dirty="0" err="1"/>
              <a:t>ptr</a:t>
            </a:r>
            <a:r>
              <a:rPr lang="en-US" altLang="zh-CN" dirty="0"/>
              <a:t> ds:[2],0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altLang="zh-CN" dirty="0"/>
              <a:t>      call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ds:[0]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10.2.4 </a:t>
            </a:r>
            <a:r>
              <a:rPr lang="zh-CN" altLang="en-US" sz="3600" dirty="0"/>
              <a:t>转移地址在内存中</a:t>
            </a:r>
          </a:p>
        </p:txBody>
      </p:sp>
      <p:sp>
        <p:nvSpPr>
          <p:cNvPr id="2" name="矩形 1"/>
          <p:cNvSpPr/>
          <p:nvPr/>
        </p:nvSpPr>
        <p:spPr>
          <a:xfrm>
            <a:off x="1475656" y="5185884"/>
            <a:ext cx="6552728" cy="60010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393192" lvl="1" indent="0">
              <a:lnSpc>
                <a:spcPct val="150000"/>
              </a:lnSpc>
              <a:buNone/>
            </a:pPr>
            <a:r>
              <a:rPr lang="zh-CN" altLang="en-US" sz="2400" dirty="0"/>
              <a:t>执行后，</a:t>
            </a:r>
            <a:r>
              <a:rPr lang="en-US" altLang="zh-CN" sz="2400" dirty="0"/>
              <a:t>(CS)=0</a:t>
            </a:r>
            <a:r>
              <a:rPr lang="zh-CN" altLang="en-US" sz="2400" dirty="0"/>
              <a:t>，</a:t>
            </a:r>
            <a:r>
              <a:rPr lang="en-US" altLang="zh-CN" sz="2400" dirty="0"/>
              <a:t>(IP)=0123H</a:t>
            </a:r>
            <a:r>
              <a:rPr lang="zh-CN" altLang="en-US" sz="2400" dirty="0"/>
              <a:t>，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)=0CH</a:t>
            </a:r>
          </a:p>
        </p:txBody>
      </p:sp>
    </p:spTree>
    <p:extLst>
      <p:ext uri="{BB962C8B-B14F-4D97-AF65-F5344CB8AC3E}">
        <p14:creationId xmlns:p14="http://schemas.microsoft.com/office/powerpoint/2010/main" val="403326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772816"/>
            <a:ext cx="7199312" cy="35448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ret </a:t>
            </a:r>
            <a:r>
              <a:rPr lang="zh-CN" altLang="en-US" dirty="0"/>
              <a:t>指令都是转移指令，它们都修改</a:t>
            </a:r>
            <a:r>
              <a:rPr lang="en-US" altLang="zh-CN" dirty="0"/>
              <a:t>IP</a:t>
            </a:r>
            <a:r>
              <a:rPr lang="zh-CN" altLang="en-US" dirty="0"/>
              <a:t>，或同时修改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它们经常被共同用来实现自程序的设计。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这一章，我们讲解</a:t>
            </a: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ret </a:t>
            </a:r>
            <a:r>
              <a:rPr lang="zh-CN" altLang="en-US" dirty="0"/>
              <a:t>指令的原理。</a:t>
            </a:r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5676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检测点</a:t>
            </a:r>
            <a:r>
              <a:rPr lang="en-US" altLang="zh-CN"/>
              <a:t>10.5</a:t>
            </a:r>
            <a:r>
              <a:rPr lang="zh-CN" altLang="en-US"/>
              <a:t>（</a:t>
            </a:r>
            <a:r>
              <a:rPr lang="en-US" altLang="zh-CN"/>
              <a:t>p183</a:t>
            </a:r>
            <a:r>
              <a:rPr lang="zh-CN" altLang="en-US"/>
              <a:t>）</a:t>
            </a:r>
          </a:p>
          <a:p>
            <a:endParaRPr lang="zh-CN" altLang="en-US"/>
          </a:p>
          <a:p>
            <a:r>
              <a:rPr lang="zh-CN" altLang="en-US">
                <a:solidFill>
                  <a:schemeClr val="hlink"/>
                </a:solidFill>
              </a:rPr>
              <a:t>没有完成此检测点，请不要向下进行。</a:t>
            </a:r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特别提示</a:t>
            </a:r>
          </a:p>
        </p:txBody>
      </p:sp>
    </p:spTree>
    <p:extLst>
      <p:ext uri="{BB962C8B-B14F-4D97-AF65-F5344CB8AC3E}">
        <p14:creationId xmlns:p14="http://schemas.microsoft.com/office/powerpoint/2010/main" val="112382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6818312" cy="2203375"/>
          </a:xfrm>
        </p:spPr>
        <p:txBody>
          <a:bodyPr/>
          <a:lstStyle/>
          <a:p>
            <a:r>
              <a:rPr lang="zh-CN" altLang="en-US" dirty="0"/>
              <a:t>子程序的实现机制。</a:t>
            </a:r>
          </a:p>
          <a:p>
            <a:endParaRPr lang="zh-CN" altLang="en-US" dirty="0"/>
          </a:p>
          <a:p>
            <a:r>
              <a:rPr lang="zh-CN" altLang="en-US" dirty="0">
                <a:hlinkClick r:id="" action="ppaction://noaction"/>
              </a:rPr>
              <a:t>问题</a:t>
            </a:r>
            <a:r>
              <a:rPr lang="en-US" altLang="zh-CN" dirty="0">
                <a:hlinkClick r:id="" action="ppaction://noaction"/>
              </a:rPr>
              <a:t>10.1</a:t>
            </a:r>
            <a:endParaRPr lang="en-US" altLang="zh-CN" dirty="0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call </a:t>
            </a:r>
            <a:r>
              <a:rPr lang="zh-CN" altLang="en-US" dirty="0"/>
              <a:t>和 </a:t>
            </a:r>
            <a:r>
              <a:rPr lang="en-US" altLang="zh-CN" dirty="0"/>
              <a:t>ret </a:t>
            </a:r>
            <a:r>
              <a:rPr lang="zh-CN" altLang="en-US" dirty="0"/>
              <a:t>的配合使用</a:t>
            </a:r>
          </a:p>
        </p:txBody>
      </p:sp>
    </p:spTree>
    <p:extLst>
      <p:ext uri="{BB962C8B-B14F-4D97-AF65-F5344CB8AC3E}">
        <p14:creationId xmlns:p14="http://schemas.microsoft.com/office/powerpoint/2010/main" val="3515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1" name="Rectangle 3"/>
          <p:cNvSpPr>
            <a:spLocks noGrp="1" noChangeArrowheads="1"/>
          </p:cNvSpPr>
          <p:nvPr>
            <p:ph idx="1"/>
          </p:nvPr>
        </p:nvSpPr>
        <p:spPr>
          <a:xfrm>
            <a:off x="3995936" y="1124744"/>
            <a:ext cx="4824536" cy="55892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/>
              <a:t>assume </a:t>
            </a:r>
            <a:r>
              <a:rPr lang="en-US" altLang="zh-CN" sz="2400" dirty="0" err="1"/>
              <a:t>cs:code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code segment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start: mov ax,1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      mov cx,3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	call 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      mov </a:t>
            </a:r>
            <a:r>
              <a:rPr lang="en-US" altLang="zh-CN" sz="2400" dirty="0" err="1"/>
              <a:t>bx,ax</a:t>
            </a: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hlink"/>
                </a:solidFill>
              </a:rPr>
              <a:t>;(</a:t>
            </a:r>
            <a:r>
              <a:rPr lang="en-US" altLang="zh-CN" sz="2400" dirty="0" err="1">
                <a:solidFill>
                  <a:schemeClr val="hlink"/>
                </a:solidFill>
              </a:rPr>
              <a:t>bx</a:t>
            </a:r>
            <a:r>
              <a:rPr lang="en-US" altLang="zh-CN" sz="2400" dirty="0">
                <a:solidFill>
                  <a:schemeClr val="hlink"/>
                </a:solidFill>
              </a:rPr>
              <a:t>) = ?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	mov ax,4c00h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21h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s:  add </a:t>
            </a:r>
            <a:r>
              <a:rPr lang="en-US" altLang="zh-CN" sz="2400" dirty="0" err="1"/>
              <a:t>ax,ax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rgbClr val="FF0000"/>
                </a:solidFill>
              </a:rPr>
              <a:t>loop 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   </a:t>
            </a:r>
            <a:r>
              <a:rPr lang="en-US" altLang="zh-CN" sz="2400" dirty="0">
                <a:solidFill>
                  <a:srgbClr val="FF0000"/>
                </a:solidFill>
              </a:rPr>
              <a:t>ret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code ends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end start</a:t>
            </a:r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r>
              <a:rPr lang="en-US" altLang="zh-CN" dirty="0"/>
              <a:t>10.3 call </a:t>
            </a:r>
            <a:r>
              <a:rPr lang="zh-CN" altLang="en-US" dirty="0"/>
              <a:t>和 </a:t>
            </a:r>
            <a:r>
              <a:rPr lang="en-US" altLang="zh-CN" dirty="0"/>
              <a:t>ret </a:t>
            </a:r>
            <a:r>
              <a:rPr lang="zh-CN" altLang="en-US" dirty="0"/>
              <a:t>的配合使用</a:t>
            </a:r>
          </a:p>
        </p:txBody>
      </p:sp>
      <p:sp>
        <p:nvSpPr>
          <p:cNvPr id="862212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539552" y="1412776"/>
            <a:ext cx="2736850" cy="46799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问题</a:t>
            </a:r>
            <a:r>
              <a:rPr lang="en-US" altLang="zh-CN" dirty="0"/>
              <a:t>10.1 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右面程序返回前，</a:t>
            </a:r>
            <a:r>
              <a:rPr lang="en-US" altLang="zh-CN" dirty="0" err="1"/>
              <a:t>bx</a:t>
            </a:r>
            <a:r>
              <a:rPr lang="zh-CN" altLang="en-US" dirty="0"/>
              <a:t>中的值是多少？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endParaRPr lang="zh-CN" altLang="en-US" dirty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endParaRPr lang="zh-CN" altLang="en-US" dirty="0"/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841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6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6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62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62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altLang="zh-CN" dirty="0"/>
              <a:t>10.3 call </a:t>
            </a:r>
            <a:r>
              <a:rPr lang="zh-CN" altLang="en-US" dirty="0"/>
              <a:t>和 </a:t>
            </a:r>
            <a:r>
              <a:rPr lang="en-US" altLang="zh-CN" dirty="0"/>
              <a:t>ret </a:t>
            </a:r>
            <a:r>
              <a:rPr lang="zh-CN" altLang="en-US" dirty="0"/>
              <a:t>的配合使用</a:t>
            </a:r>
          </a:p>
        </p:txBody>
      </p:sp>
      <p:pic>
        <p:nvPicPr>
          <p:cNvPr id="866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110413" cy="48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4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1" name="Rectangle 3"/>
          <p:cNvSpPr>
            <a:spLocks noGrp="1" noChangeArrowheads="1"/>
          </p:cNvSpPr>
          <p:nvPr>
            <p:ph idx="1"/>
          </p:nvPr>
        </p:nvSpPr>
        <p:spPr>
          <a:xfrm>
            <a:off x="847784" y="1412776"/>
            <a:ext cx="7421760" cy="4114800"/>
          </a:xfrm>
        </p:spPr>
        <p:txBody>
          <a:bodyPr/>
          <a:lstStyle/>
          <a:p>
            <a:r>
              <a:rPr lang="zh-CN" altLang="en-US" dirty="0"/>
              <a:t>程序的主要执行过程：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）前三条指令执行后，栈的情况如下：</a:t>
            </a:r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10.3call </a:t>
            </a:r>
            <a:r>
              <a:rPr lang="zh-CN" altLang="en-US" dirty="0"/>
              <a:t>和 </a:t>
            </a:r>
            <a:r>
              <a:rPr lang="en-US" altLang="zh-CN" dirty="0"/>
              <a:t>ret </a:t>
            </a:r>
            <a:r>
              <a:rPr lang="zh-CN" altLang="en-US" dirty="0"/>
              <a:t>的配合使用</a:t>
            </a:r>
          </a:p>
        </p:txBody>
      </p:sp>
      <p:pic>
        <p:nvPicPr>
          <p:cNvPr id="8673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6837363" cy="6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5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1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772816"/>
            <a:ext cx="7123112" cy="263542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ret</a:t>
            </a:r>
            <a:r>
              <a:rPr lang="zh-CN" altLang="en-US" dirty="0"/>
              <a:t>来实现子程序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hlinkClick r:id="" action="ppaction://noaction"/>
              </a:rPr>
              <a:t>子程序的框架</a:t>
            </a:r>
            <a:endParaRPr lang="zh-CN" altLang="en-US" dirty="0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call </a:t>
            </a:r>
            <a:r>
              <a:rPr lang="zh-CN" altLang="en-US" dirty="0"/>
              <a:t>和 </a:t>
            </a:r>
            <a:r>
              <a:rPr lang="en-US" altLang="zh-CN" dirty="0"/>
              <a:t>ret </a:t>
            </a:r>
            <a:r>
              <a:rPr lang="zh-CN" altLang="en-US" dirty="0"/>
              <a:t>的配合使用</a:t>
            </a:r>
          </a:p>
        </p:txBody>
      </p:sp>
    </p:spTree>
    <p:extLst>
      <p:ext uri="{BB962C8B-B14F-4D97-AF65-F5344CB8AC3E}">
        <p14:creationId xmlns:p14="http://schemas.microsoft.com/office/powerpoint/2010/main" val="14405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8229600" cy="1143000"/>
          </a:xfrm>
        </p:spPr>
        <p:txBody>
          <a:bodyPr/>
          <a:lstStyle/>
          <a:p>
            <a:r>
              <a:rPr lang="en-US" altLang="zh-CN" dirty="0"/>
              <a:t>10.3 call </a:t>
            </a:r>
            <a:r>
              <a:rPr lang="zh-CN" altLang="en-US" dirty="0"/>
              <a:t>和 </a:t>
            </a:r>
            <a:r>
              <a:rPr lang="en-US" altLang="zh-CN" dirty="0"/>
              <a:t>ret </a:t>
            </a:r>
            <a:r>
              <a:rPr lang="zh-CN" altLang="en-US" dirty="0"/>
              <a:t>的配合使用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323528" y="1628800"/>
            <a:ext cx="3084513" cy="4114800"/>
          </a:xfrm>
        </p:spPr>
        <p:txBody>
          <a:bodyPr/>
          <a:lstStyle/>
          <a:p>
            <a:r>
              <a:rPr lang="zh-CN" altLang="en-US" dirty="0"/>
              <a:t>子程序的框架：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b="1" dirty="0">
                <a:solidFill>
                  <a:srgbClr val="FF0000"/>
                </a:solidFill>
              </a:rPr>
              <a:t>标号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</a:t>
            </a:r>
            <a:r>
              <a:rPr lang="zh-CN" altLang="en-US" b="1" dirty="0">
                <a:solidFill>
                  <a:srgbClr val="FF0000"/>
                </a:solidFill>
              </a:rPr>
              <a:t>指令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</a:rPr>
              <a:t>ret</a:t>
            </a:r>
          </a:p>
        </p:txBody>
      </p:sp>
      <p:pic>
        <p:nvPicPr>
          <p:cNvPr id="873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69631"/>
            <a:ext cx="4248472" cy="493631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53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7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772816"/>
            <a:ext cx="7046913" cy="223224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call </a:t>
            </a:r>
            <a:r>
              <a:rPr lang="zh-CN" altLang="en-US" dirty="0"/>
              <a:t>与 </a:t>
            </a:r>
            <a:r>
              <a:rPr lang="en-US" altLang="zh-CN" dirty="0"/>
              <a:t>ret </a:t>
            </a:r>
            <a:r>
              <a:rPr lang="zh-CN" altLang="en-US" dirty="0"/>
              <a:t>指令支持了汇编语言编程中的模块化设计。</a:t>
            </a:r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10.4 </a:t>
            </a:r>
            <a:r>
              <a:rPr lang="zh-CN" altLang="en-US" dirty="0"/>
              <a:t>模块化程序设计</a:t>
            </a:r>
            <a:r>
              <a:rPr lang="en-US" altLang="zh-CN" dirty="0"/>
              <a:t>—</a:t>
            </a:r>
            <a:r>
              <a:rPr lang="zh-CN" altLang="en-US" dirty="0"/>
              <a:t>子程序设计</a:t>
            </a:r>
          </a:p>
        </p:txBody>
      </p:sp>
    </p:spTree>
    <p:extLst>
      <p:ext uri="{BB962C8B-B14F-4D97-AF65-F5344CB8AC3E}">
        <p14:creationId xmlns:p14="http://schemas.microsoft.com/office/powerpoint/2010/main" val="1883416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88913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altLang="zh-CN" dirty="0"/>
              <a:t>10.4 </a:t>
            </a:r>
            <a:r>
              <a:rPr lang="zh-CN" altLang="en-US" dirty="0"/>
              <a:t>子程序设计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264818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1.</a:t>
            </a:r>
            <a:r>
              <a:rPr lang="zh-CN" altLang="en-US" sz="3200" dirty="0">
                <a:latin typeface="+mn-ea"/>
              </a:rPr>
              <a:t>伪指令</a:t>
            </a:r>
            <a:r>
              <a:rPr lang="en-US" altLang="zh-CN" sz="3200" dirty="0">
                <a:latin typeface="+mn-ea"/>
              </a:rPr>
              <a:t>PROC</a:t>
            </a:r>
            <a:endParaRPr lang="zh-CN" altLang="en-US" sz="3200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43808" y="1988840"/>
            <a:ext cx="4633073" cy="2983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zh-CN" altLang="en-US" dirty="0"/>
              <a:t>过程定义伪指令格式：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子程序名  </a:t>
            </a:r>
            <a:r>
              <a:rPr lang="en-US" altLang="zh-CN" dirty="0">
                <a:solidFill>
                  <a:srgbClr val="FF0000"/>
                </a:solidFill>
              </a:rPr>
              <a:t>PROC  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………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子程序名  </a:t>
            </a:r>
            <a:r>
              <a:rPr lang="en-US" altLang="zh-CN" b="1" dirty="0">
                <a:solidFill>
                  <a:srgbClr val="FF0000"/>
                </a:solidFill>
              </a:rPr>
              <a:t>ENDP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5920" y="522255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说明：属性分为</a:t>
            </a:r>
            <a:r>
              <a:rPr lang="en-US" altLang="zh-CN" sz="2800" dirty="0">
                <a:latin typeface="+mn-ea"/>
              </a:rPr>
              <a:t>NEAR</a:t>
            </a:r>
            <a:r>
              <a:rPr lang="zh-CN" altLang="en-US" sz="2800" dirty="0">
                <a:latin typeface="+mn-ea"/>
              </a:rPr>
              <a:t>属性和</a:t>
            </a:r>
            <a:r>
              <a:rPr lang="en-US" altLang="zh-CN" sz="2800" dirty="0">
                <a:latin typeface="+mn-ea"/>
              </a:rPr>
              <a:t>FAR</a:t>
            </a:r>
            <a:r>
              <a:rPr lang="zh-CN" altLang="en-US" sz="2800" dirty="0">
                <a:latin typeface="+mn-ea"/>
              </a:rPr>
              <a:t>属性。默认为</a:t>
            </a:r>
            <a:r>
              <a:rPr lang="en-US" altLang="zh-CN" sz="2800" dirty="0">
                <a:latin typeface="+mn-ea"/>
              </a:rPr>
              <a:t>NEAR.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24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88913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altLang="zh-CN" dirty="0"/>
              <a:t>10.4</a:t>
            </a:r>
            <a:r>
              <a:rPr lang="zh-CN" altLang="en-US" dirty="0"/>
              <a:t>子程序设计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264818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2.</a:t>
            </a:r>
            <a:r>
              <a:rPr lang="zh-CN" altLang="en-US" sz="3200" dirty="0">
                <a:latin typeface="+mn-ea"/>
              </a:rPr>
              <a:t>过程属性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05980" y="2276872"/>
            <a:ext cx="6840760" cy="2983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zh-CN" altLang="en-US" b="1" dirty="0"/>
              <a:t>主程序和子程序在</a:t>
            </a:r>
            <a:r>
              <a:rPr lang="zh-CN" altLang="en-US" b="1" dirty="0">
                <a:solidFill>
                  <a:srgbClr val="FF0000"/>
                </a:solidFill>
              </a:rPr>
              <a:t>同一个代码段</a:t>
            </a:r>
            <a:r>
              <a:rPr lang="zh-CN" altLang="en-US" b="1" dirty="0"/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NEAR</a:t>
            </a:r>
            <a:r>
              <a:rPr lang="zh-CN" altLang="en-US" b="1" dirty="0"/>
              <a:t>属性。</a:t>
            </a:r>
            <a:r>
              <a:rPr lang="zh-CN" altLang="en-US" b="1" dirty="0">
                <a:solidFill>
                  <a:srgbClr val="FF0000"/>
                </a:solidFill>
              </a:rPr>
              <a:t>否则</a:t>
            </a:r>
            <a:r>
              <a:rPr lang="zh-CN" altLang="en-US" b="1" dirty="0"/>
              <a:t>，使用</a:t>
            </a:r>
            <a:r>
              <a:rPr lang="en-US" altLang="zh-CN" b="1" dirty="0">
                <a:solidFill>
                  <a:srgbClr val="FF0000"/>
                </a:solidFill>
              </a:rPr>
              <a:t>FAR</a:t>
            </a:r>
            <a:r>
              <a:rPr lang="zh-CN" altLang="en-US" b="1" dirty="0"/>
              <a:t>属性。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Call</a:t>
            </a:r>
            <a:r>
              <a:rPr lang="zh-CN" altLang="en-US" b="1" dirty="0"/>
              <a:t>指令执行时，系统根据子程序名的属性决定保存断点的段地址和偏移地址。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0667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12776"/>
            <a:ext cx="7580312" cy="4680520"/>
          </a:xfrm>
        </p:spPr>
        <p:txBody>
          <a:bodyPr>
            <a:normAutofit/>
          </a:bodyPr>
          <a:lstStyle/>
          <a:p>
            <a:r>
              <a:rPr lang="en-US" altLang="zh-CN" dirty="0"/>
              <a:t>Ret </a:t>
            </a:r>
            <a:r>
              <a:rPr lang="zh-CN" altLang="en-US" dirty="0"/>
              <a:t>指令用</a:t>
            </a:r>
            <a:r>
              <a:rPr lang="zh-CN" altLang="en-US" b="1" dirty="0">
                <a:solidFill>
                  <a:srgbClr val="7030A0"/>
                </a:solidFill>
              </a:rPr>
              <a:t>栈</a:t>
            </a:r>
            <a:r>
              <a:rPr lang="zh-CN" altLang="en-US" dirty="0"/>
              <a:t>中的数据，修改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/>
              <a:t>的内容，从而实现</a:t>
            </a:r>
            <a:r>
              <a:rPr lang="zh-CN" altLang="en-US" dirty="0">
                <a:solidFill>
                  <a:srgbClr val="FF0000"/>
                </a:solidFill>
              </a:rPr>
              <a:t>近转移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93192" lvl="1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(IP)=((</a:t>
            </a:r>
            <a:r>
              <a:rPr lang="en-US" altLang="zh-CN" dirty="0" err="1"/>
              <a:t>ss</a:t>
            </a:r>
            <a:r>
              <a:rPr lang="en-US" altLang="zh-CN" dirty="0"/>
              <a:t>)*16+(</a:t>
            </a:r>
            <a:r>
              <a:rPr lang="en-US" altLang="zh-CN" dirty="0" err="1"/>
              <a:t>sp</a:t>
            </a:r>
            <a:r>
              <a:rPr lang="en-US" altLang="zh-CN" dirty="0"/>
              <a:t>))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en-US" altLang="zh-CN" dirty="0" err="1"/>
              <a:t>sp</a:t>
            </a:r>
            <a:r>
              <a:rPr lang="en-US" altLang="zh-CN" dirty="0"/>
              <a:t>)=(</a:t>
            </a:r>
            <a:r>
              <a:rPr lang="en-US" altLang="zh-CN" dirty="0" err="1"/>
              <a:t>sp</a:t>
            </a:r>
            <a:r>
              <a:rPr lang="en-US" altLang="zh-CN" dirty="0"/>
              <a:t>)+2</a:t>
            </a:r>
          </a:p>
          <a:p>
            <a:r>
              <a:rPr lang="en-US" altLang="zh-CN" dirty="0" err="1"/>
              <a:t>Retf</a:t>
            </a:r>
            <a:r>
              <a:rPr lang="en-US" altLang="zh-CN" dirty="0"/>
              <a:t> </a:t>
            </a:r>
            <a:r>
              <a:rPr lang="zh-CN" altLang="en-US" dirty="0"/>
              <a:t>指令用</a:t>
            </a:r>
            <a:r>
              <a:rPr lang="zh-CN" altLang="en-US" b="1" dirty="0">
                <a:solidFill>
                  <a:srgbClr val="7030A0"/>
                </a:solidFill>
              </a:rPr>
              <a:t>栈</a:t>
            </a:r>
            <a:r>
              <a:rPr lang="zh-CN" altLang="en-US" dirty="0"/>
              <a:t>中的数据，修改</a:t>
            </a:r>
            <a:r>
              <a:rPr lang="en-US" altLang="zh-CN" dirty="0">
                <a:solidFill>
                  <a:srgbClr val="FF0000"/>
                </a:solidFill>
              </a:rPr>
              <a:t>CS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/>
              <a:t>的内容，从而实现</a:t>
            </a:r>
            <a:r>
              <a:rPr lang="zh-CN" altLang="en-US" dirty="0">
                <a:solidFill>
                  <a:srgbClr val="FF0000"/>
                </a:solidFill>
              </a:rPr>
              <a:t>远转移</a:t>
            </a:r>
            <a:r>
              <a:rPr lang="zh-CN" altLang="en-US" dirty="0"/>
              <a:t>；</a:t>
            </a:r>
          </a:p>
          <a:p>
            <a:pPr marL="393192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(IP)=((</a:t>
            </a:r>
            <a:r>
              <a:rPr lang="en-US" altLang="zh-CN" dirty="0" err="1"/>
              <a:t>ss</a:t>
            </a:r>
            <a:r>
              <a:rPr lang="en-US" altLang="zh-CN" dirty="0"/>
              <a:t>)*16+(</a:t>
            </a:r>
            <a:r>
              <a:rPr lang="en-US" altLang="zh-CN" dirty="0" err="1"/>
              <a:t>sp</a:t>
            </a:r>
            <a:r>
              <a:rPr lang="en-US" altLang="zh-CN" dirty="0"/>
              <a:t>))</a:t>
            </a:r>
          </a:p>
          <a:p>
            <a:pPr marL="393192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en-US" altLang="zh-CN" dirty="0" err="1"/>
              <a:t>sp</a:t>
            </a:r>
            <a:r>
              <a:rPr lang="en-US" altLang="zh-CN" dirty="0"/>
              <a:t>)=(</a:t>
            </a:r>
            <a:r>
              <a:rPr lang="en-US" altLang="zh-CN" dirty="0" err="1"/>
              <a:t>sp</a:t>
            </a:r>
            <a:r>
              <a:rPr lang="en-US" altLang="zh-CN" dirty="0"/>
              <a:t>)+2</a:t>
            </a:r>
          </a:p>
          <a:p>
            <a:pPr marL="393192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(CS)=((</a:t>
            </a:r>
            <a:r>
              <a:rPr lang="en-US" altLang="zh-CN" dirty="0" err="1"/>
              <a:t>ss</a:t>
            </a:r>
            <a:r>
              <a:rPr lang="en-US" altLang="zh-CN" dirty="0"/>
              <a:t>)*16+(</a:t>
            </a:r>
            <a:r>
              <a:rPr lang="en-US" altLang="zh-CN" dirty="0" err="1"/>
              <a:t>sp</a:t>
            </a:r>
            <a:r>
              <a:rPr lang="en-US" altLang="zh-CN" dirty="0"/>
              <a:t>))</a:t>
            </a:r>
          </a:p>
          <a:p>
            <a:pPr marL="393192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en-US" altLang="zh-CN" dirty="0" err="1"/>
              <a:t>sp</a:t>
            </a:r>
            <a:r>
              <a:rPr lang="en-US" altLang="zh-CN" dirty="0"/>
              <a:t>)=(</a:t>
            </a:r>
            <a:r>
              <a:rPr lang="en-US" altLang="zh-CN" dirty="0" err="1"/>
              <a:t>sp</a:t>
            </a:r>
            <a:r>
              <a:rPr lang="en-US" altLang="zh-CN" dirty="0"/>
              <a:t>)+2</a:t>
            </a:r>
          </a:p>
          <a:p>
            <a:endParaRPr lang="en-US" altLang="zh-CN" dirty="0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ret </a:t>
            </a:r>
            <a:r>
              <a:rPr lang="zh-CN" altLang="en-US" dirty="0"/>
              <a:t>和 </a:t>
            </a:r>
            <a:r>
              <a:rPr lang="en-US" altLang="zh-CN" dirty="0" err="1"/>
              <a:t>retf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6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245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altLang="zh-CN" dirty="0"/>
              <a:t>10.4</a:t>
            </a:r>
            <a:r>
              <a:rPr lang="zh-CN" altLang="en-US" dirty="0"/>
              <a:t>子程序设计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046692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例：近程调用</a:t>
            </a:r>
            <a:r>
              <a:rPr lang="en-US" altLang="zh-CN" sz="3200" dirty="0">
                <a:latin typeface="+mn-ea"/>
              </a:rPr>
              <a:t>NEAR</a:t>
            </a:r>
            <a:r>
              <a:rPr lang="zh-CN" altLang="en-US" sz="3200" dirty="0">
                <a:latin typeface="+mn-ea"/>
              </a:rPr>
              <a:t>，格式</a:t>
            </a:r>
            <a:r>
              <a:rPr lang="en-US" altLang="zh-CN" sz="3200" dirty="0">
                <a:latin typeface="+mn-ea"/>
              </a:rPr>
              <a:t>:</a:t>
            </a:r>
            <a:endParaRPr lang="zh-CN" altLang="en-US" sz="3200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61347" y="1771928"/>
            <a:ext cx="3554052" cy="4752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Code segment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Main PROC FAR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…..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CALL  SUBR1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……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SUBR1 PROC  NEAR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    …..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     </a:t>
            </a:r>
            <a:r>
              <a:rPr lang="en-US" altLang="zh-CN" b="1" dirty="0">
                <a:solidFill>
                  <a:srgbClr val="0000FF"/>
                </a:solidFill>
              </a:rPr>
              <a:t>RET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SUBR1 ENDP 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Main  ENDP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b="1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Code ends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1619672" y="3933056"/>
            <a:ext cx="216024" cy="108012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中括号 5"/>
          <p:cNvSpPr/>
          <p:nvPr/>
        </p:nvSpPr>
        <p:spPr>
          <a:xfrm>
            <a:off x="1274512" y="2420888"/>
            <a:ext cx="345160" cy="3096344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中括号 6"/>
          <p:cNvSpPr/>
          <p:nvPr/>
        </p:nvSpPr>
        <p:spPr>
          <a:xfrm>
            <a:off x="886452" y="2060848"/>
            <a:ext cx="388060" cy="4176464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76056" y="1762546"/>
            <a:ext cx="3554052" cy="4752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>
            <a:normAutofit fontScale="5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Code segment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Main PROC FAR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…..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CALL  SUBR1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……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Main  ENDP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b="1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SUBR1 PROC  NEAR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    …..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     </a:t>
            </a:r>
            <a:r>
              <a:rPr lang="en-US" altLang="zh-CN" b="1" dirty="0">
                <a:solidFill>
                  <a:srgbClr val="0000FF"/>
                </a:solidFill>
              </a:rPr>
              <a:t>RET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SUBR1 ENDP 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Code ends</a:t>
            </a:r>
          </a:p>
        </p:txBody>
      </p:sp>
      <p:sp>
        <p:nvSpPr>
          <p:cNvPr id="9" name="左中括号 8"/>
          <p:cNvSpPr/>
          <p:nvPr/>
        </p:nvSpPr>
        <p:spPr>
          <a:xfrm>
            <a:off x="5220072" y="2389729"/>
            <a:ext cx="216024" cy="108012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/>
          <p:cNvSpPr/>
          <p:nvPr/>
        </p:nvSpPr>
        <p:spPr>
          <a:xfrm>
            <a:off x="5398640" y="4417422"/>
            <a:ext cx="216024" cy="108012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/>
          <p:cNvSpPr/>
          <p:nvPr/>
        </p:nvSpPr>
        <p:spPr>
          <a:xfrm>
            <a:off x="4820106" y="2050578"/>
            <a:ext cx="388060" cy="4176464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2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52736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例：远程调用</a:t>
            </a:r>
            <a:r>
              <a:rPr lang="en-US" altLang="zh-CN" sz="3200" dirty="0">
                <a:latin typeface="+mn-ea"/>
              </a:rPr>
              <a:t>NEAR</a:t>
            </a:r>
            <a:r>
              <a:rPr lang="zh-CN" altLang="en-US" sz="3200" dirty="0">
                <a:latin typeface="+mn-ea"/>
              </a:rPr>
              <a:t>，格式</a:t>
            </a:r>
            <a:r>
              <a:rPr lang="en-US" altLang="zh-CN" sz="3200" dirty="0">
                <a:latin typeface="+mn-ea"/>
              </a:rPr>
              <a:t>:</a:t>
            </a:r>
            <a:endParaRPr lang="zh-CN" altLang="en-US" sz="3200" dirty="0">
              <a:latin typeface="+mn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11560" y="1245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altLang="zh-CN" dirty="0"/>
              <a:t>10.4 </a:t>
            </a:r>
            <a:r>
              <a:rPr lang="zh-CN" altLang="en-US" dirty="0"/>
              <a:t>子程序设计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61347" y="1771928"/>
            <a:ext cx="3554052" cy="4752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Code1 segment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Main PROC FAR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…..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CALL  SUBRX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……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MOV AH,4CH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INT 21H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Main  ENDP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Code1 ends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61266" y="1771928"/>
            <a:ext cx="3554052" cy="4752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Code2 segment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…..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CALL  SUBRX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……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SUBRX  PROC  FAR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…..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    RET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   SUBRX ENDP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Code2 ends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886452" y="2060848"/>
            <a:ext cx="388060" cy="4176464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中括号 6"/>
          <p:cNvSpPr/>
          <p:nvPr/>
        </p:nvSpPr>
        <p:spPr>
          <a:xfrm>
            <a:off x="1274512" y="2600020"/>
            <a:ext cx="345160" cy="3096344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中括号 7"/>
          <p:cNvSpPr/>
          <p:nvPr/>
        </p:nvSpPr>
        <p:spPr>
          <a:xfrm>
            <a:off x="5407133" y="4117921"/>
            <a:ext cx="216024" cy="134935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中括号 8"/>
          <p:cNvSpPr/>
          <p:nvPr/>
        </p:nvSpPr>
        <p:spPr>
          <a:xfrm>
            <a:off x="5019073" y="2029689"/>
            <a:ext cx="388060" cy="4176464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84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11560" y="1245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altLang="zh-CN" dirty="0"/>
              <a:t>10.4 </a:t>
            </a:r>
            <a:r>
              <a:rPr lang="zh-CN" altLang="en-US" dirty="0"/>
              <a:t>子程序设计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3.</a:t>
            </a:r>
            <a:r>
              <a:rPr lang="zh-CN" altLang="en-US" sz="3200" dirty="0">
                <a:latin typeface="+mn-ea"/>
              </a:rPr>
              <a:t>现场保护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15122" y="1914712"/>
            <a:ext cx="7128792" cy="3888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zh-CN" altLang="en-US" dirty="0"/>
              <a:t>如果主程序用到某些寄存器来保存数据，转到子程序后，这些寄存器的内容可能被改写。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有些场合需要保存标志寄存器的内容。</a:t>
            </a:r>
            <a:endParaRPr lang="en-US" altLang="zh-CN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dirty="0"/>
              <a:t>  ——</a:t>
            </a:r>
            <a:r>
              <a:rPr lang="zh-CN" altLang="en-US" dirty="0"/>
              <a:t>因此，在进入子程序时，先要把这些寄存器的值保存起来，称为</a:t>
            </a:r>
            <a:r>
              <a:rPr lang="zh-CN" altLang="en-US" dirty="0">
                <a:solidFill>
                  <a:srgbClr val="FF0000"/>
                </a:solidFill>
              </a:rPr>
              <a:t>现场保护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一般用</a:t>
            </a:r>
            <a:r>
              <a:rPr lang="en-US" altLang="zh-CN" dirty="0"/>
              <a:t>PUSH</a:t>
            </a:r>
            <a:r>
              <a:rPr lang="zh-CN" altLang="en-US" dirty="0"/>
              <a:t>的方法保存，在子程序返回主程序时，再</a:t>
            </a:r>
            <a:r>
              <a:rPr lang="en-US" altLang="zh-CN" dirty="0"/>
              <a:t>POP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恢复现场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400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altLang="zh-CN" dirty="0"/>
              <a:t>10.4 </a:t>
            </a:r>
            <a:r>
              <a:rPr lang="zh-CN" altLang="en-US" dirty="0"/>
              <a:t>子程序设计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443240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4.</a:t>
            </a:r>
            <a:r>
              <a:rPr lang="zh-CN" altLang="en-US" sz="3200" dirty="0">
                <a:latin typeface="+mn-ea"/>
              </a:rPr>
              <a:t>举例与练习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284" y="2674640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进制转换</a:t>
            </a:r>
            <a:r>
              <a:rPr lang="zh-CN" altLang="en-US" sz="2800" dirty="0"/>
              <a:t>：输入一个</a:t>
            </a:r>
            <a:r>
              <a:rPr lang="en-US" altLang="zh-CN" sz="2800" dirty="0"/>
              <a:t>65535</a:t>
            </a:r>
            <a:r>
              <a:rPr lang="zh-CN" altLang="en-US" sz="2800" dirty="0"/>
              <a:t>以内的十进制数，以十六进制的形式显示出来。按</a:t>
            </a:r>
            <a:r>
              <a:rPr lang="en-US" altLang="zh-CN" sz="2800" dirty="0"/>
              <a:t>ESC</a:t>
            </a:r>
            <a:r>
              <a:rPr lang="zh-CN" altLang="en-US" sz="2800" dirty="0"/>
              <a:t>结束。</a:t>
            </a:r>
          </a:p>
        </p:txBody>
      </p:sp>
    </p:spTree>
    <p:extLst>
      <p:ext uri="{BB962C8B-B14F-4D97-AF65-F5344CB8AC3E}">
        <p14:creationId xmlns:p14="http://schemas.microsoft.com/office/powerpoint/2010/main" val="3346269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altLang="zh-CN" dirty="0"/>
              <a:t>10.4 </a:t>
            </a:r>
            <a:r>
              <a:rPr lang="zh-CN" altLang="en-US" dirty="0"/>
              <a:t>子程序设计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460430" y="1351510"/>
            <a:ext cx="3391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进制转换，思路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902050" y="2348880"/>
            <a:ext cx="75488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）主程序是一个死循环，按</a:t>
            </a:r>
            <a:r>
              <a:rPr lang="en-US" altLang="zh-CN" sz="3200" dirty="0"/>
              <a:t>ESC</a:t>
            </a:r>
            <a:r>
              <a:rPr lang="zh-CN" altLang="en-US" sz="3200" dirty="0"/>
              <a:t>才退出。</a:t>
            </a:r>
            <a:r>
              <a:rPr lang="en-US" altLang="zh-CN" sz="3200" dirty="0">
                <a:solidFill>
                  <a:srgbClr val="FF0000"/>
                </a:solidFill>
              </a:rPr>
              <a:t>(LET0)</a:t>
            </a:r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）键盘输入，把输入的数变为十进制，保存</a:t>
            </a:r>
            <a:r>
              <a:rPr lang="en-US" altLang="zh-CN" sz="3200" dirty="0"/>
              <a:t>---》X</a:t>
            </a:r>
            <a:r>
              <a:rPr lang="zh-CN" altLang="en-US" sz="3200" dirty="0"/>
              <a:t>单元 （</a:t>
            </a:r>
            <a:r>
              <a:rPr lang="en-US" altLang="zh-CN" sz="3200" dirty="0">
                <a:solidFill>
                  <a:srgbClr val="FF0000"/>
                </a:solidFill>
              </a:rPr>
              <a:t>LET1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）查表，将</a:t>
            </a:r>
            <a:r>
              <a:rPr lang="en-US" altLang="zh-CN" sz="3200" dirty="0"/>
              <a:t>X</a:t>
            </a:r>
            <a:r>
              <a:rPr lang="zh-CN" altLang="en-US" sz="3200" dirty="0"/>
              <a:t>中的数用十六进制显示出来。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LET2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424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66343" y="2374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altLang="zh-CN" dirty="0"/>
              <a:t>10.4 </a:t>
            </a:r>
            <a:r>
              <a:rPr lang="zh-CN" altLang="en-US" dirty="0"/>
              <a:t>子程序设计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811908" y="1664804"/>
            <a:ext cx="2613992" cy="3888432"/>
            <a:chOff x="3563888" y="1556792"/>
            <a:chExt cx="2613992" cy="3888432"/>
          </a:xfrm>
        </p:grpSpPr>
        <p:sp>
          <p:nvSpPr>
            <p:cNvPr id="3" name="矩形 2"/>
            <p:cNvSpPr/>
            <p:nvPr/>
          </p:nvSpPr>
          <p:spPr>
            <a:xfrm>
              <a:off x="4139952" y="1556792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4139952" y="2348880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X=0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139952" y="3068960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显示提示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139952" y="3861048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 LET1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161656" y="4725144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</a:t>
              </a:r>
              <a:r>
                <a:rPr lang="zh-CN" altLang="en-US" dirty="0"/>
                <a:t> </a:t>
              </a:r>
              <a:r>
                <a:rPr lang="en-US" altLang="zh-CN" dirty="0"/>
                <a:t>LET2</a:t>
              </a:r>
            </a:p>
          </p:txBody>
        </p:sp>
        <p:cxnSp>
          <p:nvCxnSpPr>
            <p:cNvPr id="9" name="直接箭头连接符 8"/>
            <p:cNvCxnSpPr>
              <a:stCxn id="3" idx="2"/>
              <a:endCxn id="4" idx="0"/>
            </p:cNvCxnSpPr>
            <p:nvPr/>
          </p:nvCxnSpPr>
          <p:spPr>
            <a:xfrm>
              <a:off x="5148064" y="191683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169768" y="263691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190020" y="3429000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5146104" y="42210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563888" y="2132856"/>
              <a:ext cx="0" cy="3312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563888" y="5445224"/>
              <a:ext cx="1582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563888" y="2132856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7" idx="2"/>
            </p:cNvCxnSpPr>
            <p:nvPr/>
          </p:nvCxnSpPr>
          <p:spPr>
            <a:xfrm>
              <a:off x="5169768" y="5085184"/>
              <a:ext cx="2025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4550882" y="1220810"/>
            <a:ext cx="4368116" cy="5306852"/>
            <a:chOff x="3396967" y="1241049"/>
            <a:chExt cx="4368116" cy="5306852"/>
          </a:xfrm>
        </p:grpSpPr>
        <p:sp>
          <p:nvSpPr>
            <p:cNvPr id="29" name="矩形 28"/>
            <p:cNvSpPr/>
            <p:nvPr/>
          </p:nvSpPr>
          <p:spPr>
            <a:xfrm>
              <a:off x="3973031" y="1241049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LET1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973031" y="2033137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键盘输入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964791" y="5366463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保存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996766" y="4578986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形成十进制数</a:t>
              </a:r>
              <a:endParaRPr lang="en-US" altLang="zh-CN" dirty="0"/>
            </a:p>
          </p:txBody>
        </p:sp>
        <p:cxnSp>
          <p:nvCxnSpPr>
            <p:cNvPr id="34" name="直接箭头连接符 33"/>
            <p:cNvCxnSpPr>
              <a:stCxn id="29" idx="2"/>
              <a:endCxn id="30" idx="0"/>
            </p:cNvCxnSpPr>
            <p:nvPr/>
          </p:nvCxnSpPr>
          <p:spPr>
            <a:xfrm>
              <a:off x="4981143" y="1601089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5002847" y="2321169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004878" y="3192561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4981142" y="4157373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396967" y="1817113"/>
              <a:ext cx="0" cy="4068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396967" y="5885565"/>
              <a:ext cx="15111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3396967" y="1817113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菱形 42"/>
            <p:cNvSpPr/>
            <p:nvPr/>
          </p:nvSpPr>
          <p:spPr>
            <a:xfrm>
              <a:off x="4297338" y="2744924"/>
              <a:ext cx="1451521" cy="57606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ESC</a:t>
              </a:r>
              <a:r>
                <a:rPr lang="zh-CN" altLang="en-US" dirty="0"/>
                <a:t>？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18554" y="2571563"/>
              <a:ext cx="396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88500" y="3223919"/>
              <a:ext cx="396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5748859" y="3032956"/>
              <a:ext cx="11138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6862752" y="3032956"/>
              <a:ext cx="0" cy="3399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164393" y="3396190"/>
              <a:ext cx="1141095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sp>
          <p:nvSpPr>
            <p:cNvPr id="50" name="菱形 49"/>
            <p:cNvSpPr/>
            <p:nvPr/>
          </p:nvSpPr>
          <p:spPr>
            <a:xfrm>
              <a:off x="4255382" y="3617313"/>
              <a:ext cx="1451521" cy="57606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其他字符？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6467" y="3500826"/>
              <a:ext cx="396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8605" y="4188731"/>
              <a:ext cx="396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748859" y="6187861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</a:t>
              </a:r>
              <a:r>
                <a:rPr lang="zh-CN" altLang="en-US" dirty="0"/>
                <a:t>返回主程序</a:t>
              </a:r>
              <a:endParaRPr lang="en-US" altLang="zh-CN" dirty="0"/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981142" y="4897977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32" idx="2"/>
            </p:cNvCxnSpPr>
            <p:nvPr/>
          </p:nvCxnSpPr>
          <p:spPr>
            <a:xfrm>
              <a:off x="4972903" y="5726503"/>
              <a:ext cx="8240" cy="159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5748859" y="3905345"/>
              <a:ext cx="11138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6862752" y="3917740"/>
              <a:ext cx="0" cy="22701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 64"/>
          <p:cNvSpPr/>
          <p:nvPr/>
        </p:nvSpPr>
        <p:spPr>
          <a:xfrm>
            <a:off x="423992" y="982082"/>
            <a:ext cx="1699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进制转换流程</a:t>
            </a:r>
          </a:p>
        </p:txBody>
      </p:sp>
    </p:spTree>
    <p:extLst>
      <p:ext uri="{BB962C8B-B14F-4D97-AF65-F5344CB8AC3E}">
        <p14:creationId xmlns:p14="http://schemas.microsoft.com/office/powerpoint/2010/main" val="390220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66343" y="2374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altLang="zh-CN" dirty="0"/>
              <a:t>10.4 </a:t>
            </a:r>
            <a:r>
              <a:rPr lang="zh-CN" altLang="en-US" dirty="0"/>
              <a:t>子程序设计</a:t>
            </a:r>
          </a:p>
        </p:txBody>
      </p:sp>
      <p:sp>
        <p:nvSpPr>
          <p:cNvPr id="29" name="矩形 28"/>
          <p:cNvSpPr/>
          <p:nvPr/>
        </p:nvSpPr>
        <p:spPr>
          <a:xfrm>
            <a:off x="303110" y="1177674"/>
            <a:ext cx="3168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进制转换流程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3849661" y="1177674"/>
            <a:ext cx="2414913" cy="5480519"/>
            <a:chOff x="3849661" y="1177674"/>
            <a:chExt cx="2414913" cy="5480519"/>
          </a:xfrm>
        </p:grpSpPr>
        <p:sp>
          <p:nvSpPr>
            <p:cNvPr id="4" name="矩形 3"/>
            <p:cNvSpPr/>
            <p:nvPr/>
          </p:nvSpPr>
          <p:spPr>
            <a:xfrm>
              <a:off x="4224615" y="1177674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LET2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224615" y="1969762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显示提示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232525" y="3626763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BX</a:t>
              </a:r>
              <a:r>
                <a:rPr lang="zh-CN" altLang="en-US" dirty="0"/>
                <a:t>左移</a:t>
              </a:r>
              <a:r>
                <a:rPr lang="en-US" altLang="zh-CN" dirty="0"/>
                <a:t>4</a:t>
              </a:r>
              <a:r>
                <a:rPr lang="zh-CN" altLang="en-US" dirty="0"/>
                <a:t>位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224615" y="2697500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取出</a:t>
              </a:r>
              <a:r>
                <a:rPr lang="en-US" altLang="zh-CN" dirty="0"/>
                <a:t>X-》BX</a:t>
              </a:r>
            </a:p>
          </p:txBody>
        </p:sp>
        <p:cxnSp>
          <p:nvCxnSpPr>
            <p:cNvPr id="8" name="直接箭头连接符 7"/>
            <p:cNvCxnSpPr>
              <a:stCxn id="4" idx="2"/>
              <a:endCxn id="5" idx="0"/>
            </p:cNvCxnSpPr>
            <p:nvPr/>
          </p:nvCxnSpPr>
          <p:spPr>
            <a:xfrm>
              <a:off x="5232727" y="153771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254431" y="225779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256462" y="3129186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222683" y="3986803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849661" y="3345210"/>
              <a:ext cx="0" cy="2234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849661" y="5587302"/>
              <a:ext cx="554484" cy="44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3849661" y="3309457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菱形 20"/>
            <p:cNvSpPr/>
            <p:nvPr/>
          </p:nvSpPr>
          <p:spPr>
            <a:xfrm>
              <a:off x="4404145" y="5299270"/>
              <a:ext cx="1637077" cy="57606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显示</a:t>
              </a:r>
              <a:r>
                <a:rPr lang="en-US" altLang="zh-CN" dirty="0"/>
                <a:t>4</a:t>
              </a:r>
              <a:r>
                <a:rPr lang="zh-CN" altLang="en-US" dirty="0"/>
                <a:t>位了？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5260" y="5898175"/>
              <a:ext cx="396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16549" y="5114604"/>
              <a:ext cx="396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214571" y="6298153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</a:t>
              </a:r>
              <a:r>
                <a:rPr lang="zh-CN" altLang="en-US" dirty="0"/>
                <a:t>返回主程序</a:t>
              </a:r>
              <a:endParaRPr lang="en-US" altLang="zh-CN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5232726" y="483460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248350" y="4457211"/>
              <a:ext cx="20162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查表形成十六进制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242631" y="5908462"/>
              <a:ext cx="3926" cy="3424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6850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3688" y="316969"/>
            <a:ext cx="61926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DATAS SEGMENT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x </a:t>
            </a:r>
            <a:r>
              <a:rPr lang="en-US" altLang="zh-CN" dirty="0" err="1"/>
              <a:t>dw</a:t>
            </a:r>
            <a:r>
              <a:rPr lang="en-US" altLang="zh-CN" dirty="0"/>
              <a:t> 0</a:t>
            </a:r>
          </a:p>
          <a:p>
            <a:r>
              <a:rPr lang="en-US" altLang="zh-CN" dirty="0"/>
              <a:t>    mess1 db 0dh,0ah,'input </a:t>
            </a:r>
            <a:r>
              <a:rPr lang="en-US" altLang="zh-CN" dirty="0" err="1"/>
              <a:t>DecNumber</a:t>
            </a:r>
            <a:r>
              <a:rPr lang="en-US" altLang="zh-CN" dirty="0"/>
              <a:t> = $'</a:t>
            </a:r>
          </a:p>
          <a:p>
            <a:r>
              <a:rPr lang="en-US" altLang="zh-CN" dirty="0"/>
              <a:t>    mess2 db 0dh,0ah,'output </a:t>
            </a:r>
            <a:r>
              <a:rPr lang="en-US" altLang="zh-CN" dirty="0" err="1"/>
              <a:t>HexNumber</a:t>
            </a:r>
            <a:r>
              <a:rPr lang="en-US" altLang="zh-CN" dirty="0"/>
              <a:t> = $'</a:t>
            </a:r>
          </a:p>
          <a:p>
            <a:r>
              <a:rPr lang="en-US" altLang="zh-CN" dirty="0"/>
              <a:t>    hex db '0123456789ABCDEF'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DATAS ENDS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CODES SEGMENT</a:t>
            </a:r>
          </a:p>
          <a:p>
            <a:r>
              <a:rPr lang="en-US" altLang="zh-CN" dirty="0"/>
              <a:t>    ASSUME CS:CODES,DS:DATAS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START:</a:t>
            </a:r>
          </a:p>
          <a:p>
            <a:r>
              <a:rPr lang="en-US" altLang="zh-CN" dirty="0"/>
              <a:t>    MOV AX,DATAS</a:t>
            </a:r>
          </a:p>
          <a:p>
            <a:r>
              <a:rPr lang="en-US" altLang="zh-CN" dirty="0"/>
              <a:t>    MOV DS,AX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let0:</a:t>
            </a:r>
          </a:p>
          <a:p>
            <a:r>
              <a:rPr lang="en-US" altLang="zh-CN" dirty="0"/>
              <a:t>    mov x,0</a:t>
            </a:r>
          </a:p>
          <a:p>
            <a:r>
              <a:rPr lang="en-US" altLang="zh-CN" dirty="0"/>
              <a:t>    mov </a:t>
            </a:r>
            <a:r>
              <a:rPr lang="en-US" altLang="zh-CN" dirty="0" err="1"/>
              <a:t>dx,offset</a:t>
            </a:r>
            <a:r>
              <a:rPr lang="en-US" altLang="zh-CN" dirty="0"/>
              <a:t> mess1 ;</a:t>
            </a:r>
            <a:r>
              <a:rPr lang="zh-CN" altLang="en-US" dirty="0"/>
              <a:t>显示输入提示信息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mov ah,9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21h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    call let1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    call let2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jmp</a:t>
            </a:r>
            <a:r>
              <a:rPr lang="en-US" altLang="zh-CN" dirty="0"/>
              <a:t> let0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09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016" y="692696"/>
            <a:ext cx="3779912" cy="535531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let1:</a:t>
            </a:r>
          </a:p>
          <a:p>
            <a:r>
              <a:rPr lang="en-US" altLang="zh-CN" dirty="0"/>
              <a:t>     mov ah,1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21h         ;</a:t>
            </a:r>
            <a:r>
              <a:rPr lang="zh-CN" altLang="en-US" dirty="0"/>
              <a:t>输入</a:t>
            </a:r>
            <a:r>
              <a:rPr lang="en-US" altLang="zh-CN" dirty="0"/>
              <a:t>—〉al</a:t>
            </a:r>
          </a:p>
          <a:p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FFC000"/>
                </a:solidFill>
              </a:rPr>
              <a:t>cmp al,27     </a:t>
            </a:r>
            <a:r>
              <a:rPr lang="en-US" altLang="zh-CN" dirty="0"/>
              <a:t>;</a:t>
            </a:r>
            <a:r>
              <a:rPr lang="zh-CN" altLang="en-US" dirty="0"/>
              <a:t>是</a:t>
            </a:r>
            <a:r>
              <a:rPr lang="en-US" altLang="zh-CN" dirty="0"/>
              <a:t>ESC?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jz</a:t>
            </a:r>
            <a:r>
              <a:rPr lang="en-US" altLang="zh-CN" dirty="0"/>
              <a:t> out1</a:t>
            </a:r>
          </a:p>
          <a:p>
            <a:r>
              <a:rPr lang="en-US" altLang="zh-CN" dirty="0"/>
              <a:t>     sub al,30h</a:t>
            </a:r>
          </a:p>
          <a:p>
            <a:r>
              <a:rPr lang="en-US" altLang="zh-CN" dirty="0"/>
              <a:t>     </a:t>
            </a:r>
            <a:r>
              <a:rPr lang="en-US" altLang="zh-CN" b="1" dirty="0" err="1">
                <a:solidFill>
                  <a:srgbClr val="FFC000"/>
                </a:solidFill>
              </a:rPr>
              <a:t>jl</a:t>
            </a:r>
            <a:r>
              <a:rPr lang="en-US" altLang="zh-CN" b="1" dirty="0">
                <a:solidFill>
                  <a:srgbClr val="FFC000"/>
                </a:solidFill>
              </a:rPr>
              <a:t> exit           </a:t>
            </a:r>
            <a:r>
              <a:rPr lang="en-US" altLang="zh-CN" dirty="0"/>
              <a:t>;</a:t>
            </a:r>
            <a:r>
              <a:rPr lang="zh-CN" altLang="en-US" dirty="0"/>
              <a:t>是其他字    </a:t>
            </a:r>
          </a:p>
          <a:p>
            <a:r>
              <a:rPr lang="zh-CN" altLang="en-US" dirty="0"/>
              <a:t>     </a:t>
            </a:r>
            <a:r>
              <a:rPr lang="en-US" altLang="zh-CN" b="1" dirty="0">
                <a:solidFill>
                  <a:srgbClr val="FFC000"/>
                </a:solidFill>
              </a:rPr>
              <a:t>cmp al,9</a:t>
            </a:r>
          </a:p>
          <a:p>
            <a:r>
              <a:rPr lang="en-US" altLang="zh-CN" b="1" dirty="0">
                <a:solidFill>
                  <a:srgbClr val="FFC000"/>
                </a:solidFill>
              </a:rPr>
              <a:t>     </a:t>
            </a:r>
            <a:r>
              <a:rPr lang="en-US" altLang="zh-CN" b="1" dirty="0" err="1">
                <a:solidFill>
                  <a:srgbClr val="FFC000"/>
                </a:solidFill>
              </a:rPr>
              <a:t>jg</a:t>
            </a:r>
            <a:r>
              <a:rPr lang="en-US" altLang="zh-CN" b="1" dirty="0">
                <a:solidFill>
                  <a:srgbClr val="FFC000"/>
                </a:solidFill>
              </a:rPr>
              <a:t> exit    </a:t>
            </a:r>
          </a:p>
          <a:p>
            <a:r>
              <a:rPr lang="en-US" altLang="zh-CN" dirty="0"/>
              <a:t>     mov ah,0</a:t>
            </a:r>
          </a:p>
          <a:p>
            <a:r>
              <a:rPr lang="en-US" altLang="zh-CN" dirty="0"/>
              <a:t>     </a:t>
            </a:r>
            <a:r>
              <a:rPr lang="en-US" altLang="zh-CN" b="1" dirty="0" err="1">
                <a:solidFill>
                  <a:srgbClr val="FFC000"/>
                </a:solidFill>
              </a:rPr>
              <a:t>xchg</a:t>
            </a:r>
            <a:r>
              <a:rPr lang="en-US" altLang="zh-CN" b="1" dirty="0">
                <a:solidFill>
                  <a:srgbClr val="FFC000"/>
                </a:solidFill>
              </a:rPr>
              <a:t> </a:t>
            </a:r>
            <a:r>
              <a:rPr lang="en-US" altLang="zh-CN" b="1" dirty="0" err="1">
                <a:solidFill>
                  <a:srgbClr val="FFC000"/>
                </a:solidFill>
              </a:rPr>
              <a:t>ax,x</a:t>
            </a:r>
            <a:r>
              <a:rPr lang="en-US" altLang="zh-CN" dirty="0"/>
              <a:t>     ;</a:t>
            </a:r>
            <a:r>
              <a:rPr lang="zh-CN" altLang="en-US" dirty="0"/>
              <a:t>交换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ax</a:t>
            </a:r>
            <a:r>
              <a:rPr lang="zh-CN" altLang="en-US" dirty="0"/>
              <a:t>的值。</a:t>
            </a:r>
            <a:endParaRPr lang="en-US" altLang="zh-CN" dirty="0"/>
          </a:p>
          <a:p>
            <a:r>
              <a:rPr lang="en-US" altLang="zh-CN" dirty="0"/>
              <a:t>                         </a:t>
            </a:r>
            <a:r>
              <a:rPr lang="zh-CN" altLang="en-US" dirty="0"/>
              <a:t>；形成十进制数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mov cx,10</a:t>
            </a:r>
          </a:p>
          <a:p>
            <a:r>
              <a:rPr lang="en-US" altLang="zh-CN" dirty="0"/>
              <a:t>     </a:t>
            </a:r>
            <a:r>
              <a:rPr lang="en-US" altLang="zh-CN" b="1" dirty="0" err="1">
                <a:solidFill>
                  <a:srgbClr val="FFC000"/>
                </a:solidFill>
              </a:rPr>
              <a:t>mul</a:t>
            </a:r>
            <a:r>
              <a:rPr lang="en-US" altLang="zh-CN" b="1" dirty="0">
                <a:solidFill>
                  <a:srgbClr val="FFC000"/>
                </a:solidFill>
              </a:rPr>
              <a:t> cx</a:t>
            </a:r>
          </a:p>
          <a:p>
            <a:r>
              <a:rPr lang="en-US" altLang="zh-CN" dirty="0"/>
              <a:t>     add </a:t>
            </a:r>
            <a:r>
              <a:rPr lang="en-US" altLang="zh-CN" dirty="0" err="1"/>
              <a:t>x,ax</a:t>
            </a:r>
            <a:r>
              <a:rPr lang="en-US" altLang="zh-CN" dirty="0"/>
              <a:t>       ;</a:t>
            </a:r>
            <a:r>
              <a:rPr lang="zh-CN" altLang="en-US" dirty="0"/>
              <a:t>相加并保存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jmp</a:t>
            </a:r>
            <a:r>
              <a:rPr lang="en-US" altLang="zh-CN" dirty="0"/>
              <a:t> let1              </a:t>
            </a:r>
          </a:p>
          <a:p>
            <a:r>
              <a:rPr lang="en-US" altLang="zh-CN" dirty="0"/>
              <a:t> exit:</a:t>
            </a:r>
          </a:p>
          <a:p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00B050"/>
                </a:solidFill>
              </a:rPr>
              <a:t>ret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5936" y="172129"/>
            <a:ext cx="5045525" cy="646330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let2:</a:t>
            </a:r>
          </a:p>
          <a:p>
            <a:r>
              <a:rPr lang="en-US" altLang="zh-CN" dirty="0"/>
              <a:t>     mov </a:t>
            </a:r>
            <a:r>
              <a:rPr lang="en-US" altLang="zh-CN" dirty="0" err="1"/>
              <a:t>dx,offset</a:t>
            </a:r>
            <a:r>
              <a:rPr lang="en-US" altLang="zh-CN" dirty="0"/>
              <a:t> mess2   ;</a:t>
            </a:r>
            <a:r>
              <a:rPr lang="zh-CN" altLang="en-US" dirty="0"/>
              <a:t>显示输出提示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mov ah,9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21h</a:t>
            </a:r>
          </a:p>
          <a:p>
            <a:r>
              <a:rPr lang="en-US" altLang="zh-CN" dirty="0"/>
              <a:t>      mov </a:t>
            </a:r>
            <a:r>
              <a:rPr lang="en-US" altLang="zh-CN" dirty="0" err="1"/>
              <a:t>bx,x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mov</a:t>
            </a:r>
            <a:r>
              <a:rPr lang="en-US" altLang="zh-CN" dirty="0"/>
              <a:t> ch,4    ;</a:t>
            </a:r>
            <a:r>
              <a:rPr lang="zh-CN" altLang="en-US" dirty="0"/>
              <a:t>控制循环次数，显示</a:t>
            </a:r>
            <a:r>
              <a:rPr lang="en-US" altLang="zh-CN" dirty="0"/>
              <a:t>4</a:t>
            </a:r>
            <a:r>
              <a:rPr lang="zh-CN" altLang="en-US" dirty="0"/>
              <a:t>位字符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mov cl,4     ;</a:t>
            </a:r>
            <a:r>
              <a:rPr lang="zh-CN" altLang="en-US" dirty="0"/>
              <a:t>将</a:t>
            </a:r>
            <a:r>
              <a:rPr lang="en-US" altLang="zh-CN" dirty="0" err="1"/>
              <a:t>bx</a:t>
            </a:r>
            <a:r>
              <a:rPr lang="zh-CN" altLang="en-US" dirty="0"/>
              <a:t>中的二进制数左移</a:t>
            </a:r>
            <a:r>
              <a:rPr lang="en-US" altLang="zh-CN" dirty="0"/>
              <a:t>4</a:t>
            </a:r>
            <a:r>
              <a:rPr lang="zh-CN" altLang="en-US" dirty="0"/>
              <a:t>位    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rept1:</a:t>
            </a:r>
          </a:p>
          <a:p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FF0000"/>
                </a:solidFill>
              </a:rPr>
              <a:t>rol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bx,cl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mov </a:t>
            </a:r>
            <a:r>
              <a:rPr lang="en-US" altLang="zh-CN" dirty="0" err="1"/>
              <a:t>ax,bx</a:t>
            </a:r>
            <a:endParaRPr lang="en-US" altLang="zh-CN" dirty="0"/>
          </a:p>
          <a:p>
            <a:r>
              <a:rPr lang="en-US" altLang="zh-CN" dirty="0"/>
              <a:t>      and ax,000fh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si,ax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dl,hex</a:t>
            </a:r>
            <a:r>
              <a:rPr lang="en-US" altLang="zh-CN" dirty="0"/>
              <a:t>[</a:t>
            </a:r>
            <a:r>
              <a:rPr lang="en-US" altLang="zh-CN" dirty="0" err="1"/>
              <a:t>si</a:t>
            </a:r>
            <a:r>
              <a:rPr lang="en-US" altLang="zh-CN" dirty="0"/>
              <a:t>]  ;</a:t>
            </a:r>
            <a:r>
              <a:rPr lang="zh-CN" altLang="en-US" dirty="0"/>
              <a:t>查表显示十六进制数字符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mov ah,2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21h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dec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jnz</a:t>
            </a:r>
            <a:r>
              <a:rPr lang="en-US" altLang="zh-CN" dirty="0"/>
              <a:t> rept1</a:t>
            </a:r>
          </a:p>
          <a:p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B050"/>
                </a:solidFill>
              </a:rPr>
              <a:t>ret</a:t>
            </a:r>
          </a:p>
          <a:p>
            <a:r>
              <a:rPr lang="en-US" altLang="zh-CN" dirty="0"/>
              <a:t>  out1:      </a:t>
            </a:r>
          </a:p>
          <a:p>
            <a:r>
              <a:rPr lang="en-US" altLang="zh-CN" dirty="0"/>
              <a:t>    MOV AH,4CH</a:t>
            </a:r>
          </a:p>
          <a:p>
            <a:r>
              <a:rPr lang="en-US" altLang="zh-CN" dirty="0"/>
              <a:t>    INT 21H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CODES ENDS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END START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38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80920" cy="4464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/>
              <a:t>mul</a:t>
            </a:r>
            <a:r>
              <a:rPr lang="zh-CN" altLang="en-US" sz="2800" dirty="0"/>
              <a:t>是无符号数乘法指令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格式：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mul</a:t>
            </a:r>
            <a:r>
              <a:rPr lang="en-US" altLang="zh-CN" dirty="0"/>
              <a:t> </a:t>
            </a:r>
            <a:r>
              <a:rPr lang="en-US" altLang="zh-CN" dirty="0" err="1"/>
              <a:t>reg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mul</a:t>
            </a:r>
            <a:r>
              <a:rPr lang="en-US" altLang="zh-CN" dirty="0"/>
              <a:t> </a:t>
            </a:r>
            <a:r>
              <a:rPr lang="zh-CN" altLang="en-US" dirty="0"/>
              <a:t>内存单元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相乘的两个数：要么都是</a:t>
            </a:r>
            <a:r>
              <a:rPr lang="en-US" altLang="zh-CN" sz="2800" dirty="0"/>
              <a:t>8</a:t>
            </a:r>
            <a:r>
              <a:rPr lang="zh-CN" altLang="en-US" sz="2800" dirty="0"/>
              <a:t>位，要么都是</a:t>
            </a:r>
            <a:r>
              <a:rPr lang="en-US" altLang="zh-CN" sz="2800" dirty="0"/>
              <a:t>16</a:t>
            </a:r>
            <a:r>
              <a:rPr lang="zh-CN" altLang="en-US" sz="2800" dirty="0"/>
              <a:t>位。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</a:rPr>
              <a:t>8 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en-US" sz="2400" dirty="0"/>
              <a:t>： </a:t>
            </a:r>
            <a:r>
              <a:rPr lang="en-US" altLang="zh-CN" sz="2400" dirty="0"/>
              <a:t>AL</a:t>
            </a:r>
            <a:r>
              <a:rPr lang="zh-CN" altLang="en-US" sz="2400" dirty="0"/>
              <a:t>中和 </a:t>
            </a:r>
            <a:r>
              <a:rPr lang="en-US" altLang="zh-CN" sz="2400" dirty="0"/>
              <a:t>8</a:t>
            </a:r>
            <a:r>
              <a:rPr lang="zh-CN" altLang="en-US" sz="2400" dirty="0"/>
              <a:t>位寄存器或内存字节单元中；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zh-CN" altLang="en-US" sz="2400" dirty="0"/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16 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en-US" sz="2400" dirty="0"/>
              <a:t>： </a:t>
            </a:r>
            <a:r>
              <a:rPr lang="en-US" altLang="zh-CN" sz="2400" dirty="0"/>
              <a:t>AX</a:t>
            </a:r>
            <a:r>
              <a:rPr lang="zh-CN" altLang="en-US" sz="2400" dirty="0"/>
              <a:t>中和 </a:t>
            </a:r>
            <a:r>
              <a:rPr lang="en-US" altLang="zh-CN" sz="2400" dirty="0"/>
              <a:t>16 </a:t>
            </a:r>
            <a:r>
              <a:rPr lang="zh-CN" altLang="en-US" sz="2400" dirty="0"/>
              <a:t>位寄存器或内存字单元中。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effectLst/>
              </a:rPr>
              <a:t>10.5 </a:t>
            </a:r>
            <a:r>
              <a:rPr lang="zh-CN" altLang="en-US" sz="4000" b="0" dirty="0">
                <a:effectLst/>
              </a:rPr>
              <a:t>相关指令介绍</a:t>
            </a:r>
            <a:r>
              <a:rPr lang="en-US" altLang="zh-CN" sz="4000" b="0" dirty="0">
                <a:effectLst/>
              </a:rPr>
              <a:t>—</a:t>
            </a:r>
            <a:r>
              <a:rPr lang="en-US" altLang="zh-CN" sz="4000" b="0" dirty="0" err="1">
                <a:effectLst/>
              </a:rPr>
              <a:t>mul</a:t>
            </a:r>
            <a:r>
              <a:rPr lang="zh-CN" altLang="en-US" sz="4000" b="0" dirty="0">
                <a:effectLst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08484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7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7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7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15004"/>
            <a:ext cx="1080120" cy="651528"/>
          </a:xfrm>
        </p:spPr>
        <p:txBody>
          <a:bodyPr/>
          <a:lstStyle/>
          <a:p>
            <a:r>
              <a:rPr lang="zh-CN" altLang="en-US" dirty="0"/>
              <a:t>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28636"/>
            <a:ext cx="8229600" cy="1143000"/>
          </a:xfrm>
        </p:spPr>
        <p:txBody>
          <a:bodyPr/>
          <a:lstStyle/>
          <a:p>
            <a:r>
              <a:rPr lang="en-US" altLang="zh-CN" dirty="0"/>
              <a:t>10.1 ret </a:t>
            </a:r>
            <a:r>
              <a:rPr lang="zh-CN" altLang="en-US" dirty="0"/>
              <a:t>和 </a:t>
            </a:r>
            <a:r>
              <a:rPr lang="en-US" altLang="zh-CN" dirty="0" err="1"/>
              <a:t>retf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64088" y="1412776"/>
            <a:ext cx="2880320" cy="2741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1792" lvl="1" indent="-228600">
              <a:lnSpc>
                <a:spcPct val="150000"/>
              </a:lnSpc>
              <a:spcBef>
                <a:spcPts val="324"/>
              </a:spcBef>
              <a:buClr>
                <a:srgbClr val="2DA2BF"/>
              </a:buClr>
              <a:buFont typeface="Verdana"/>
              <a:buChar char="◦"/>
            </a:pPr>
            <a:r>
              <a:rPr lang="en-US" altLang="zh-CN" sz="2300" dirty="0">
                <a:solidFill>
                  <a:prstClr val="black"/>
                </a:solidFill>
                <a:hlinkClick r:id="rId2" action="ppaction://hlinkfile"/>
              </a:rPr>
              <a:t>ret</a:t>
            </a:r>
            <a:r>
              <a:rPr lang="zh-CN" altLang="en-US" sz="2300" dirty="0">
                <a:solidFill>
                  <a:prstClr val="black"/>
                </a:solidFill>
                <a:hlinkClick r:id="rId2" action="ppaction://hlinkfile"/>
              </a:rPr>
              <a:t>指令</a:t>
            </a:r>
            <a:endParaRPr lang="zh-CN" altLang="en-US" sz="2300" dirty="0">
              <a:solidFill>
                <a:prstClr val="black"/>
              </a:solidFill>
            </a:endParaRPr>
          </a:p>
          <a:p>
            <a:pPr marL="621792" lvl="1" indent="-228600">
              <a:lnSpc>
                <a:spcPct val="150000"/>
              </a:lnSpc>
              <a:spcBef>
                <a:spcPts val="324"/>
              </a:spcBef>
              <a:buClr>
                <a:srgbClr val="2DA2BF"/>
              </a:buClr>
            </a:pPr>
            <a:r>
              <a:rPr lang="zh-CN" altLang="en-US" sz="2300" dirty="0">
                <a:solidFill>
                  <a:prstClr val="black"/>
                </a:solidFill>
              </a:rPr>
              <a:t>   程序中</a:t>
            </a:r>
            <a:r>
              <a:rPr lang="en-US" altLang="zh-CN" sz="2300" dirty="0">
                <a:solidFill>
                  <a:prstClr val="black"/>
                </a:solidFill>
              </a:rPr>
              <a:t>ret</a:t>
            </a:r>
            <a:r>
              <a:rPr lang="zh-CN" altLang="en-US" sz="2300" dirty="0">
                <a:solidFill>
                  <a:prstClr val="black"/>
                </a:solidFill>
              </a:rPr>
              <a:t>指令执行后，</a:t>
            </a:r>
            <a:r>
              <a:rPr lang="en-US" altLang="zh-CN" sz="2300" dirty="0">
                <a:solidFill>
                  <a:prstClr val="black"/>
                </a:solidFill>
              </a:rPr>
              <a:t>(IP)=0</a:t>
            </a:r>
            <a:r>
              <a:rPr lang="zh-CN" altLang="en-US" sz="2300" dirty="0">
                <a:solidFill>
                  <a:prstClr val="black"/>
                </a:solidFill>
              </a:rPr>
              <a:t>，</a:t>
            </a:r>
            <a:r>
              <a:rPr lang="en-US" altLang="zh-CN" sz="2300" dirty="0">
                <a:solidFill>
                  <a:prstClr val="black"/>
                </a:solidFill>
              </a:rPr>
              <a:t>CS:IP</a:t>
            </a:r>
            <a:r>
              <a:rPr lang="zh-CN" altLang="en-US" sz="2300" dirty="0">
                <a:solidFill>
                  <a:prstClr val="black"/>
                </a:solidFill>
              </a:rPr>
              <a:t>指向代码段的第一条指令。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907704" y="980728"/>
            <a:ext cx="3600400" cy="52565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Assume </a:t>
            </a:r>
            <a:r>
              <a:rPr lang="en-US" altLang="zh-CN" sz="1800" dirty="0" err="1">
                <a:latin typeface="+mn-ea"/>
              </a:rPr>
              <a:t>cs:code</a:t>
            </a:r>
            <a:endParaRPr lang="en-US" altLang="zh-CN" sz="1800" dirty="0">
              <a:latin typeface="+mn-ea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Stack segment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Db 16 dup(10)</a:t>
            </a:r>
          </a:p>
          <a:p>
            <a:pPr marL="109728" indent="0">
              <a:buNone/>
            </a:pPr>
            <a:r>
              <a:rPr lang="en-US" altLang="zh-CN" sz="1800" dirty="0" err="1">
                <a:latin typeface="+mn-ea"/>
              </a:rPr>
              <a:t>Stackends</a:t>
            </a:r>
            <a:endParaRPr lang="en-US" altLang="zh-CN" sz="1800" dirty="0">
              <a:latin typeface="+mn-ea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Code segment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mov ax,4c00h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</a:t>
            </a:r>
            <a:r>
              <a:rPr lang="en-US" altLang="zh-CN" sz="1800" dirty="0" err="1">
                <a:latin typeface="+mn-ea"/>
              </a:rPr>
              <a:t>int</a:t>
            </a:r>
            <a:r>
              <a:rPr lang="en-US" altLang="zh-CN" sz="1800" dirty="0">
                <a:latin typeface="+mn-ea"/>
              </a:rPr>
              <a:t> 21h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Start: </a:t>
            </a:r>
            <a:r>
              <a:rPr lang="en-US" altLang="zh-CN" sz="1800" dirty="0" err="1">
                <a:latin typeface="+mn-ea"/>
              </a:rPr>
              <a:t>mov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ax,stack</a:t>
            </a:r>
            <a:endParaRPr lang="en-US" altLang="zh-CN" sz="1800" dirty="0">
              <a:latin typeface="+mn-ea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</a:t>
            </a:r>
            <a:r>
              <a:rPr lang="en-US" altLang="zh-CN" sz="1800" dirty="0" err="1">
                <a:latin typeface="+mn-ea"/>
              </a:rPr>
              <a:t>mov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ss,ax</a:t>
            </a:r>
            <a:endParaRPr lang="en-US" altLang="zh-CN" sz="1800" dirty="0">
              <a:latin typeface="+mn-ea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mov sp,16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mov ax,0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push ax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</a:t>
            </a:r>
            <a:r>
              <a:rPr lang="en-US" altLang="zh-CN" sz="1800" dirty="0" err="1">
                <a:latin typeface="+mn-ea"/>
              </a:rPr>
              <a:t>mov</a:t>
            </a:r>
            <a:r>
              <a:rPr lang="en-US" altLang="zh-CN" sz="1800" dirty="0">
                <a:latin typeface="+mn-ea"/>
              </a:rPr>
              <a:t> bx,0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ret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Code ends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End start</a:t>
            </a:r>
          </a:p>
        </p:txBody>
      </p:sp>
    </p:spTree>
    <p:extLst>
      <p:ext uri="{BB962C8B-B14F-4D97-AF65-F5344CB8AC3E}">
        <p14:creationId xmlns:p14="http://schemas.microsoft.com/office/powerpoint/2010/main" val="3964738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7772400" cy="4114800"/>
          </a:xfrm>
        </p:spPr>
        <p:txBody>
          <a:bodyPr/>
          <a:lstStyle/>
          <a:p>
            <a:r>
              <a:rPr lang="zh-CN" altLang="en-US" sz="2800" dirty="0"/>
              <a:t>内存单元可以用不同的寻址方式给出，比如：</a:t>
            </a:r>
          </a:p>
          <a:p>
            <a:pPr lvl="1"/>
            <a:r>
              <a:rPr lang="en-US" altLang="zh-CN" sz="2400" dirty="0" err="1"/>
              <a:t>mul</a:t>
            </a:r>
            <a:r>
              <a:rPr lang="en-US" altLang="zh-CN" sz="2400" dirty="0"/>
              <a:t> byte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ds:[0]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含义为</a:t>
            </a:r>
            <a:r>
              <a:rPr lang="zh-CN" altLang="en-US" sz="2400" dirty="0">
                <a:sym typeface="Wingdings" pitchFamily="2" charset="2"/>
              </a:rPr>
              <a:t>： </a:t>
            </a:r>
            <a:r>
              <a:rPr lang="en-US" altLang="zh-CN" sz="2400" dirty="0">
                <a:sym typeface="Wingdings" pitchFamily="2" charset="2"/>
              </a:rPr>
              <a:t>(ax)=(al)*((ds)*16+0)</a:t>
            </a:r>
            <a:r>
              <a:rPr lang="zh-CN" altLang="en-US" sz="2400" dirty="0">
                <a:sym typeface="Wingdings" pitchFamily="2" charset="2"/>
              </a:rPr>
              <a:t>；</a:t>
            </a:r>
          </a:p>
          <a:p>
            <a:pPr lvl="1">
              <a:buFont typeface="Wingdings" pitchFamily="2" charset="2"/>
              <a:buNone/>
            </a:pPr>
            <a:endParaRPr lang="zh-CN" altLang="en-US" sz="2400" dirty="0">
              <a:sym typeface="Wingdings" pitchFamily="2" charset="2"/>
            </a:endParaRPr>
          </a:p>
          <a:p>
            <a:pPr lvl="1"/>
            <a:r>
              <a:rPr lang="en-US" altLang="zh-CN" sz="2400" dirty="0" err="1"/>
              <a:t>mul</a:t>
            </a:r>
            <a:r>
              <a:rPr lang="en-US" altLang="zh-CN" sz="2400" dirty="0"/>
              <a:t> word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[bx+si+8]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含义为</a:t>
            </a:r>
            <a:r>
              <a:rPr lang="zh-CN" altLang="en-US" sz="2400" dirty="0">
                <a:sym typeface="Wingdings" pitchFamily="2" charset="2"/>
              </a:rPr>
              <a:t>： 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>
                <a:sym typeface="Wingdings" pitchFamily="2" charset="2"/>
              </a:rPr>
              <a:t>   </a:t>
            </a:r>
            <a:r>
              <a:rPr lang="en-US" altLang="zh-CN" sz="2400" dirty="0">
                <a:sym typeface="Wingdings" pitchFamily="2" charset="2"/>
              </a:rPr>
              <a:t>(ax)=(al)*((ds)*16+(</a:t>
            </a:r>
            <a:r>
              <a:rPr lang="en-US" altLang="zh-CN" sz="2400" dirty="0" err="1">
                <a:sym typeface="Wingdings" pitchFamily="2" charset="2"/>
              </a:rPr>
              <a:t>bx</a:t>
            </a:r>
            <a:r>
              <a:rPr lang="en-US" altLang="zh-CN" sz="2400" dirty="0">
                <a:sym typeface="Wingdings" pitchFamily="2" charset="2"/>
              </a:rPr>
              <a:t>)+(</a:t>
            </a:r>
            <a:r>
              <a:rPr lang="en-US" altLang="zh-CN" sz="2400" dirty="0" err="1">
                <a:sym typeface="Wingdings" pitchFamily="2" charset="2"/>
              </a:rPr>
              <a:t>si</a:t>
            </a:r>
            <a:r>
              <a:rPr lang="en-US" altLang="zh-CN" sz="2400" dirty="0">
                <a:sym typeface="Wingdings" pitchFamily="2" charset="2"/>
              </a:rPr>
              <a:t>)+8)</a:t>
            </a:r>
            <a:r>
              <a:rPr lang="zh-CN" altLang="en-US" sz="2400" dirty="0">
                <a:sym typeface="Wingdings" pitchFamily="2" charset="2"/>
              </a:rPr>
              <a:t>结果的低</a:t>
            </a:r>
            <a:r>
              <a:rPr lang="en-US" altLang="zh-CN" sz="2400" dirty="0">
                <a:sym typeface="Wingdings" pitchFamily="2" charset="2"/>
              </a:rPr>
              <a:t>16</a:t>
            </a:r>
            <a:r>
              <a:rPr lang="zh-CN" altLang="en-US" sz="2400" dirty="0">
                <a:sym typeface="Wingdings" pitchFamily="2" charset="2"/>
              </a:rPr>
              <a:t>位；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>
                <a:sym typeface="Wingdings" pitchFamily="2" charset="2"/>
              </a:rPr>
              <a:t>   </a:t>
            </a:r>
            <a:r>
              <a:rPr lang="en-US" altLang="zh-CN" sz="2400" dirty="0">
                <a:sym typeface="Wingdings" pitchFamily="2" charset="2"/>
              </a:rPr>
              <a:t>(dx)=(al)*((ds)*16+(</a:t>
            </a:r>
            <a:r>
              <a:rPr lang="en-US" altLang="zh-CN" sz="2400" dirty="0" err="1">
                <a:sym typeface="Wingdings" pitchFamily="2" charset="2"/>
              </a:rPr>
              <a:t>bx</a:t>
            </a:r>
            <a:r>
              <a:rPr lang="en-US" altLang="zh-CN" sz="2400" dirty="0">
                <a:sym typeface="Wingdings" pitchFamily="2" charset="2"/>
              </a:rPr>
              <a:t>)+(</a:t>
            </a:r>
            <a:r>
              <a:rPr lang="en-US" altLang="zh-CN" sz="2400" dirty="0" err="1">
                <a:sym typeface="Wingdings" pitchFamily="2" charset="2"/>
              </a:rPr>
              <a:t>si</a:t>
            </a:r>
            <a:r>
              <a:rPr lang="en-US" altLang="zh-CN" sz="2400" dirty="0">
                <a:sym typeface="Wingdings" pitchFamily="2" charset="2"/>
              </a:rPr>
              <a:t>)+8)</a:t>
            </a:r>
            <a:r>
              <a:rPr lang="zh-CN" altLang="en-US" sz="2400" dirty="0">
                <a:sym typeface="Wingdings" pitchFamily="2" charset="2"/>
              </a:rPr>
              <a:t>结果的高</a:t>
            </a:r>
            <a:r>
              <a:rPr lang="en-US" altLang="zh-CN" sz="2400" dirty="0">
                <a:sym typeface="Wingdings" pitchFamily="2" charset="2"/>
              </a:rPr>
              <a:t>16</a:t>
            </a:r>
            <a:r>
              <a:rPr lang="zh-CN" altLang="en-US" sz="2400" dirty="0">
                <a:sym typeface="Wingdings" pitchFamily="2" charset="2"/>
              </a:rPr>
              <a:t>位；</a:t>
            </a:r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altLang="zh-CN" dirty="0"/>
            </a:br>
            <a:r>
              <a:rPr lang="en-US" altLang="zh-CN" sz="4400" b="0" dirty="0">
                <a:effectLst/>
              </a:rPr>
              <a:t>10.5.1 </a:t>
            </a:r>
            <a:r>
              <a:rPr lang="en-US" altLang="zh-CN" sz="4400" b="0" dirty="0" err="1">
                <a:effectLst/>
              </a:rPr>
              <a:t>mul</a:t>
            </a:r>
            <a:r>
              <a:rPr lang="zh-CN" altLang="en-US" sz="4400" b="0" dirty="0">
                <a:effectLst/>
              </a:rPr>
              <a:t>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5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444252" y="1478193"/>
            <a:ext cx="7391400" cy="12307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例（</a:t>
            </a:r>
            <a:r>
              <a:rPr lang="en-US" altLang="zh-CN" dirty="0"/>
              <a:t>1</a:t>
            </a:r>
            <a:r>
              <a:rPr lang="zh-CN" altLang="en-US" dirty="0"/>
              <a:t>）计算</a:t>
            </a:r>
            <a:r>
              <a:rPr lang="en-US" altLang="zh-CN" dirty="0"/>
              <a:t>100*10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 100</a:t>
            </a:r>
            <a:r>
              <a:rPr lang="zh-CN" altLang="en-US" dirty="0"/>
              <a:t>和</a:t>
            </a:r>
            <a:r>
              <a:rPr lang="en-US" altLang="zh-CN" dirty="0"/>
              <a:t>10</a:t>
            </a:r>
            <a:r>
              <a:rPr lang="zh-CN" altLang="en-US" dirty="0"/>
              <a:t>小于</a:t>
            </a:r>
            <a:r>
              <a:rPr lang="en-US" altLang="zh-CN" dirty="0"/>
              <a:t>255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位乘法：</a:t>
            </a:r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dirty="0">
                <a:effectLst/>
              </a:rPr>
              <a:t>10.5.1 </a:t>
            </a:r>
            <a:r>
              <a:rPr lang="en-US" altLang="zh-CN" sz="4400" b="0" dirty="0" err="1">
                <a:effectLst/>
              </a:rPr>
              <a:t>mul</a:t>
            </a:r>
            <a:r>
              <a:rPr lang="zh-CN" altLang="en-US" sz="4400" b="0" dirty="0">
                <a:effectLst/>
              </a:rPr>
              <a:t>指令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12160" y="1988840"/>
            <a:ext cx="2592288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/>
              <a:t>mov al,100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/>
              <a:t>mov</a:t>
            </a:r>
            <a:r>
              <a:rPr lang="en-US" altLang="zh-CN" sz="2800" dirty="0"/>
              <a:t> bl,10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/>
              <a:t>mul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bl</a:t>
            </a:r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1475656" y="4468619"/>
            <a:ext cx="4208636" cy="6463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结果： </a:t>
            </a:r>
            <a:r>
              <a:rPr lang="en-US" altLang="zh-CN" sz="2400" dirty="0"/>
              <a:t>(ax)=1000</a:t>
            </a:r>
            <a:r>
              <a:rPr lang="zh-CN" altLang="en-US" sz="2400" dirty="0"/>
              <a:t>（</a:t>
            </a:r>
            <a:r>
              <a:rPr lang="en-US" altLang="zh-CN" sz="2400" dirty="0"/>
              <a:t>03E8H</a:t>
            </a:r>
            <a:r>
              <a:rPr lang="zh-CN" altLang="en-US" sz="2400" dirty="0"/>
              <a:t>） </a:t>
            </a:r>
            <a:endParaRPr lang="zh-CN" alt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5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628800"/>
            <a:ext cx="7086600" cy="4114800"/>
          </a:xfrm>
        </p:spPr>
        <p:txBody>
          <a:bodyPr/>
          <a:lstStyle/>
          <a:p>
            <a:r>
              <a:rPr lang="zh-CN" altLang="en-US" sz="2800" dirty="0"/>
              <a:t>例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）计算</a:t>
            </a:r>
            <a:r>
              <a:rPr lang="en-US" altLang="zh-CN" sz="2400" dirty="0"/>
              <a:t>100*10000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   100</a:t>
            </a:r>
            <a:r>
              <a:rPr lang="zh-CN" altLang="en-US" sz="2400" dirty="0"/>
              <a:t>小于</a:t>
            </a:r>
            <a:r>
              <a:rPr lang="en-US" altLang="zh-CN" sz="2400" dirty="0"/>
              <a:t>255</a:t>
            </a:r>
            <a:r>
              <a:rPr lang="zh-CN" altLang="en-US" sz="2400" dirty="0"/>
              <a:t>，可</a:t>
            </a:r>
            <a:r>
              <a:rPr lang="en-US" altLang="zh-CN" sz="2400" dirty="0"/>
              <a:t>10000</a:t>
            </a:r>
            <a:r>
              <a:rPr lang="zh-CN" altLang="en-US" sz="2400" dirty="0"/>
              <a:t>大于</a:t>
            </a:r>
            <a:r>
              <a:rPr lang="en-US" altLang="zh-CN" sz="2400" dirty="0"/>
              <a:t>255</a:t>
            </a:r>
            <a:r>
              <a:rPr lang="zh-CN" altLang="en-US" sz="2400" dirty="0"/>
              <a:t>，所以必须做</a:t>
            </a:r>
            <a:r>
              <a:rPr lang="en-US" altLang="zh-CN" sz="2400" dirty="0"/>
              <a:t>16</a:t>
            </a:r>
            <a:r>
              <a:rPr lang="zh-CN" altLang="en-US" sz="2400" dirty="0"/>
              <a:t>位乘法，程序如下：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     </a:t>
            </a:r>
            <a:r>
              <a:rPr lang="en-US" altLang="zh-CN" sz="2400" dirty="0"/>
              <a:t>mov ax,100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   mov bx,10000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mul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bx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结果： </a:t>
            </a:r>
            <a:r>
              <a:rPr lang="en-US" altLang="zh-CN" sz="2400" dirty="0"/>
              <a:t>(ax)=4240H</a:t>
            </a:r>
            <a:r>
              <a:rPr lang="zh-CN" altLang="en-US" sz="2400" dirty="0"/>
              <a:t>，</a:t>
            </a:r>
            <a:r>
              <a:rPr lang="en-US" altLang="zh-CN" sz="2400" dirty="0"/>
              <a:t>(dx)=000FH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ym typeface="Wingdings" pitchFamily="2" charset="2"/>
              </a:rPr>
              <a:t>               </a:t>
            </a:r>
            <a:r>
              <a:rPr lang="zh-CN" altLang="en-US" sz="2400" dirty="0">
                <a:sym typeface="Wingdings" pitchFamily="2" charset="2"/>
              </a:rPr>
              <a:t>（</a:t>
            </a:r>
            <a:r>
              <a:rPr lang="en-US" altLang="zh-CN" sz="2400" dirty="0">
                <a:sym typeface="Wingdings" pitchFamily="2" charset="2"/>
              </a:rPr>
              <a:t>F4240H=1000000</a:t>
            </a:r>
            <a:r>
              <a:rPr lang="zh-CN" altLang="en-US" sz="2400" dirty="0">
                <a:sym typeface="Wingdings" pitchFamily="2" charset="2"/>
              </a:rPr>
              <a:t>）</a:t>
            </a:r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10.5.1 </a:t>
            </a:r>
            <a:r>
              <a:rPr lang="en-US" altLang="zh-CN" dirty="0" err="1"/>
              <a:t>mul</a:t>
            </a:r>
            <a:r>
              <a:rPr lang="en-US" altLang="zh-CN" dirty="0"/>
              <a:t> 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82599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188" y="1513541"/>
            <a:ext cx="8229600" cy="1947672"/>
          </a:xfrm>
        </p:spPr>
        <p:txBody>
          <a:bodyPr/>
          <a:lstStyle/>
          <a:p>
            <a:r>
              <a:rPr lang="zh-CN" altLang="en-US" dirty="0"/>
              <a:t>指令格式：</a:t>
            </a:r>
            <a:r>
              <a:rPr lang="en-US" altLang="zh-CN" dirty="0"/>
              <a:t>XCHG  OPRD1</a:t>
            </a:r>
            <a:r>
              <a:rPr lang="zh-CN" altLang="en-US" dirty="0"/>
              <a:t>，</a:t>
            </a:r>
            <a:r>
              <a:rPr lang="en-US" altLang="zh-CN" dirty="0"/>
              <a:t>OPRD2</a:t>
            </a:r>
            <a:br>
              <a:rPr lang="zh-CN" altLang="en-US" dirty="0"/>
            </a:br>
            <a:r>
              <a:rPr lang="zh-CN" altLang="en-US" dirty="0"/>
              <a:t>                             目的        源</a:t>
            </a:r>
            <a:br>
              <a:rPr lang="zh-CN" altLang="en-US" dirty="0"/>
            </a:br>
            <a:r>
              <a:rPr lang="zh-CN" altLang="en-US" dirty="0"/>
              <a:t>功能：将一个字节或一个字的源操作数和目的操作数相交换。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0" dirty="0">
                <a:effectLst/>
              </a:rPr>
              <a:t>10.5.2 </a:t>
            </a:r>
            <a:r>
              <a:rPr lang="en-US" altLang="zh-CN" sz="4400" b="0" dirty="0" err="1">
                <a:effectLst/>
              </a:rPr>
              <a:t>xchg</a:t>
            </a:r>
            <a:r>
              <a:rPr lang="zh-CN" altLang="en-US" sz="4400" b="0" dirty="0">
                <a:effectLst/>
              </a:rPr>
              <a:t>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3461213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交换指令可以在寄存器之间，寄存器与存储器之间进行：</a:t>
            </a:r>
          </a:p>
        </p:txBody>
      </p:sp>
      <p:sp>
        <p:nvSpPr>
          <p:cNvPr id="7" name="矩形 6"/>
          <p:cNvSpPr/>
          <p:nvPr/>
        </p:nvSpPr>
        <p:spPr>
          <a:xfrm>
            <a:off x="2743402" y="4221088"/>
            <a:ext cx="3657195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XCHG </a:t>
            </a:r>
            <a:r>
              <a:rPr lang="en-US" altLang="zh-CN" sz="2400" dirty="0" err="1"/>
              <a:t>Reg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Reg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XCHG </a:t>
            </a:r>
            <a:r>
              <a:rPr lang="en-US" altLang="zh-CN" sz="2400" dirty="0" err="1"/>
              <a:t>Reg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Mem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XCHG </a:t>
            </a:r>
            <a:r>
              <a:rPr lang="en-US" altLang="zh-CN" sz="2400" dirty="0" err="1"/>
              <a:t>Mem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4474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556792"/>
            <a:ext cx="7355160" cy="34598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XCHG</a:t>
            </a:r>
            <a:r>
              <a:rPr lang="zh-CN" altLang="en-US" dirty="0">
                <a:latin typeface="+mn-ea"/>
              </a:rPr>
              <a:t>指令不允许的情况有以下四种：</a:t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不能同时都为内存操作数 </a:t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任何一个操作数都不能为段寄存器 </a:t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任何一个操作数不能为立即数 </a:t>
            </a:r>
            <a:br>
              <a:rPr lang="zh-CN" altLang="en-US" dirty="0">
                <a:latin typeface="+mn-ea"/>
              </a:rPr>
            </a:br>
            <a:r>
              <a:rPr lang="en-US" altLang="zh-CN" dirty="0">
                <a:latin typeface="+mn-ea"/>
              </a:rPr>
              <a:t>4. </a:t>
            </a:r>
            <a:r>
              <a:rPr lang="zh-CN" altLang="en-US" dirty="0">
                <a:latin typeface="+mn-ea"/>
              </a:rPr>
              <a:t>两个操作数的长度必须相等</a:t>
            </a: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0" dirty="0">
                <a:effectLst/>
              </a:rPr>
              <a:t>10.5.2 </a:t>
            </a:r>
            <a:r>
              <a:rPr lang="en-US" altLang="zh-CN" sz="4400" b="0" dirty="0" err="1">
                <a:effectLst/>
              </a:rPr>
              <a:t>xchg</a:t>
            </a:r>
            <a:r>
              <a:rPr lang="zh-CN" altLang="en-US" sz="4400" b="0" dirty="0">
                <a:effectLst/>
              </a:rPr>
              <a:t>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057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3" t="25880" r="14929" b="13692"/>
          <a:stretch/>
        </p:blipFill>
        <p:spPr bwMode="auto">
          <a:xfrm>
            <a:off x="11269" y="980728"/>
            <a:ext cx="9105303" cy="474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179084"/>
            <a:ext cx="7398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附录：</a:t>
            </a:r>
            <a:r>
              <a:rPr lang="en-US" altLang="zh-CN" sz="3600" dirty="0"/>
              <a:t>Intel 8086</a:t>
            </a:r>
            <a:r>
              <a:rPr lang="zh-CN" altLang="en-US" sz="3600" dirty="0"/>
              <a:t>汇编指令表</a:t>
            </a:r>
            <a:r>
              <a:rPr lang="en-US" altLang="zh-CN" sz="3600" dirty="0"/>
              <a:t>(</a:t>
            </a:r>
            <a:r>
              <a:rPr lang="zh-CN" altLang="en-US" sz="3600" dirty="0"/>
              <a:t>部分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76594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7" t="19585" r="15239" b="18689"/>
          <a:stretch/>
        </p:blipFill>
        <p:spPr bwMode="auto">
          <a:xfrm>
            <a:off x="251520" y="908720"/>
            <a:ext cx="8546055" cy="457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017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000" dirty="0"/>
              <a:t>跳转指令分三类</a:t>
            </a:r>
            <a:r>
              <a:rPr lang="en-US" altLang="zh-CN" sz="2000" dirty="0"/>
              <a:t>:</a:t>
            </a:r>
            <a:br>
              <a:rPr lang="zh-CN" altLang="en-US" sz="2000" dirty="0"/>
            </a:br>
            <a:r>
              <a:rPr lang="zh-CN" altLang="en-US" sz="2000" dirty="0"/>
              <a:t>一、无条件跳转</a:t>
            </a:r>
            <a:r>
              <a:rPr lang="en-US" altLang="zh-CN" sz="2000" dirty="0"/>
              <a:t>: JMP;</a:t>
            </a:r>
            <a:br>
              <a:rPr lang="zh-CN" altLang="en-US" sz="2000" dirty="0"/>
            </a:br>
            <a:r>
              <a:rPr lang="zh-CN" altLang="en-US" sz="2000" dirty="0"/>
              <a:t>二、根据 </a:t>
            </a:r>
            <a:r>
              <a:rPr lang="en-US" altLang="zh-CN" sz="2000" dirty="0"/>
              <a:t>CX</a:t>
            </a:r>
            <a:r>
              <a:rPr lang="zh-CN" altLang="en-US" sz="2000" dirty="0"/>
              <a:t>、</a:t>
            </a:r>
            <a:r>
              <a:rPr lang="en-US" altLang="zh-CN" sz="2000" dirty="0"/>
              <a:t>ECX </a:t>
            </a:r>
            <a:r>
              <a:rPr lang="zh-CN" altLang="en-US" sz="2000" dirty="0"/>
              <a:t>寄存器的值跳转</a:t>
            </a:r>
            <a:r>
              <a:rPr lang="en-US" altLang="zh-CN" sz="2000" dirty="0"/>
              <a:t>: JCXZ</a:t>
            </a:r>
            <a:r>
              <a:rPr lang="zh-CN" altLang="en-US" sz="2000" dirty="0"/>
              <a:t>、</a:t>
            </a:r>
            <a:r>
              <a:rPr lang="en-US" altLang="zh-CN" sz="2000" dirty="0"/>
              <a:t>JECXZ(ECX </a:t>
            </a:r>
            <a:r>
              <a:rPr lang="zh-CN" altLang="en-US" sz="2000" dirty="0"/>
              <a:t>为 </a:t>
            </a:r>
            <a:r>
              <a:rPr lang="en-US" altLang="zh-CN" sz="2000" dirty="0"/>
              <a:t>0 </a:t>
            </a:r>
            <a:r>
              <a:rPr lang="zh-CN" altLang="en-US" sz="2000" dirty="0"/>
              <a:t>则跳转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zh-CN" altLang="en-US" sz="1800" dirty="0"/>
              <a:t>三、根据 </a:t>
            </a:r>
            <a:r>
              <a:rPr lang="en-US" altLang="zh-CN" sz="1800" dirty="0"/>
              <a:t>EFLAGS </a:t>
            </a:r>
            <a:r>
              <a:rPr lang="zh-CN" altLang="en-US" sz="1800" dirty="0"/>
              <a:t>寄存器的标志位跳转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t="23467" r="65619" b="27137"/>
          <a:stretch/>
        </p:blipFill>
        <p:spPr bwMode="auto">
          <a:xfrm>
            <a:off x="558800" y="1465201"/>
            <a:ext cx="2861072" cy="507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0" t="73358" r="65619" b="7882"/>
          <a:stretch/>
        </p:blipFill>
        <p:spPr bwMode="auto">
          <a:xfrm>
            <a:off x="4644007" y="1435485"/>
            <a:ext cx="3347675" cy="224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9" t="38428" r="70298" b="52963"/>
          <a:stretch/>
        </p:blipFill>
        <p:spPr bwMode="auto">
          <a:xfrm>
            <a:off x="4627735" y="3685564"/>
            <a:ext cx="2802268" cy="115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2" t="51772" r="60952" b="34324"/>
          <a:stretch/>
        </p:blipFill>
        <p:spPr bwMode="auto">
          <a:xfrm>
            <a:off x="4229690" y="5013176"/>
            <a:ext cx="4249246" cy="165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7781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2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1" name="Rectangle 3"/>
          <p:cNvSpPr>
            <a:spLocks noGrp="1" noChangeArrowheads="1"/>
          </p:cNvSpPr>
          <p:nvPr>
            <p:ph idx="1"/>
          </p:nvPr>
        </p:nvSpPr>
        <p:spPr>
          <a:xfrm>
            <a:off x="5796136" y="1473780"/>
            <a:ext cx="2808312" cy="41148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dirty="0" err="1">
                <a:hlinkClick r:id="rId2" action="ppaction://hlinkfile"/>
              </a:rPr>
              <a:t>retf</a:t>
            </a:r>
            <a:r>
              <a:rPr lang="zh-CN" altLang="en-US" dirty="0">
                <a:hlinkClick r:id="rId2" action="ppaction://hlinkfile"/>
              </a:rPr>
              <a:t>指令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程序中</a:t>
            </a:r>
            <a:r>
              <a:rPr lang="en-US" altLang="zh-CN" dirty="0" err="1"/>
              <a:t>retf</a:t>
            </a:r>
            <a:r>
              <a:rPr lang="zh-CN" altLang="en-US" dirty="0"/>
              <a:t>指令执行后，</a:t>
            </a:r>
            <a:r>
              <a:rPr lang="en-US" altLang="zh-CN" dirty="0"/>
              <a:t>CS:IP</a:t>
            </a:r>
            <a:r>
              <a:rPr lang="zh-CN" altLang="en-US" dirty="0"/>
              <a:t>指向代码段的第一条指令。</a:t>
            </a:r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253" y="0"/>
            <a:ext cx="8229600" cy="1143000"/>
          </a:xfrm>
        </p:spPr>
        <p:txBody>
          <a:bodyPr/>
          <a:lstStyle/>
          <a:p>
            <a:r>
              <a:rPr lang="en-US" altLang="zh-CN" dirty="0"/>
              <a:t>10.1 ret </a:t>
            </a:r>
            <a:r>
              <a:rPr lang="zh-CN" altLang="en-US" dirty="0"/>
              <a:t>和 </a:t>
            </a:r>
            <a:r>
              <a:rPr lang="en-US" altLang="zh-CN" dirty="0" err="1"/>
              <a:t>retf</a:t>
            </a:r>
            <a:endParaRPr lang="en-US" altLang="zh-CN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2555776" y="980728"/>
            <a:ext cx="2952328" cy="561662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Assume </a:t>
            </a:r>
            <a:r>
              <a:rPr lang="en-US" altLang="zh-CN" sz="1800" dirty="0" err="1">
                <a:latin typeface="+mn-ea"/>
              </a:rPr>
              <a:t>cs:code</a:t>
            </a:r>
            <a:endParaRPr lang="en-US" altLang="zh-CN" sz="1800" dirty="0">
              <a:latin typeface="+mn-ea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Stack segment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Db 16 dup(10)</a:t>
            </a:r>
          </a:p>
          <a:p>
            <a:pPr marL="109728" indent="0">
              <a:buNone/>
            </a:pPr>
            <a:r>
              <a:rPr lang="en-US" altLang="zh-CN" sz="1800" dirty="0" err="1">
                <a:latin typeface="+mn-ea"/>
              </a:rPr>
              <a:t>Stackends</a:t>
            </a:r>
            <a:endParaRPr lang="en-US" altLang="zh-CN" sz="1800" dirty="0">
              <a:latin typeface="+mn-ea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Code segment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mov ax,4c00h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</a:t>
            </a:r>
            <a:r>
              <a:rPr lang="en-US" altLang="zh-CN" sz="1800" dirty="0" err="1">
                <a:latin typeface="+mn-ea"/>
              </a:rPr>
              <a:t>int</a:t>
            </a:r>
            <a:r>
              <a:rPr lang="en-US" altLang="zh-CN" sz="1800" dirty="0">
                <a:latin typeface="+mn-ea"/>
              </a:rPr>
              <a:t> 21h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Start: </a:t>
            </a:r>
            <a:r>
              <a:rPr lang="en-US" altLang="zh-CN" sz="1800" dirty="0" err="1">
                <a:latin typeface="+mn-ea"/>
              </a:rPr>
              <a:t>mov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ax,stack</a:t>
            </a:r>
            <a:endParaRPr lang="en-US" altLang="zh-CN" sz="1800" dirty="0">
              <a:latin typeface="+mn-ea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</a:t>
            </a:r>
            <a:r>
              <a:rPr lang="en-US" altLang="zh-CN" sz="1800" dirty="0" err="1">
                <a:latin typeface="+mn-ea"/>
              </a:rPr>
              <a:t>mov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ss,ax</a:t>
            </a:r>
            <a:endParaRPr lang="en-US" altLang="zh-CN" sz="1800" dirty="0">
              <a:latin typeface="+mn-ea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mov sp,16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mov ax,0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push </a:t>
            </a:r>
            <a:r>
              <a:rPr lang="en-US" altLang="zh-CN" sz="1800" dirty="0" err="1">
                <a:latin typeface="+mn-ea"/>
              </a:rPr>
              <a:t>cs</a:t>
            </a:r>
            <a:endParaRPr lang="en-US" altLang="zh-CN" sz="1800" dirty="0">
              <a:latin typeface="+mn-ea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push ax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</a:t>
            </a:r>
            <a:r>
              <a:rPr lang="en-US" altLang="zh-CN" sz="1800" dirty="0" err="1">
                <a:latin typeface="+mn-ea"/>
              </a:rPr>
              <a:t>mov</a:t>
            </a:r>
            <a:r>
              <a:rPr lang="en-US" altLang="zh-CN" sz="1800" dirty="0">
                <a:latin typeface="+mn-ea"/>
              </a:rPr>
              <a:t> bx,0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       </a:t>
            </a:r>
            <a:r>
              <a:rPr lang="en-US" altLang="zh-CN" sz="1800" b="1" dirty="0" err="1">
                <a:solidFill>
                  <a:srgbClr val="FF0000"/>
                </a:solidFill>
                <a:latin typeface="+mn-ea"/>
              </a:rPr>
              <a:t>retf</a:t>
            </a:r>
            <a:endParaRPr lang="en-US" altLang="zh-CN" sz="1800" b="1" dirty="0">
              <a:solidFill>
                <a:srgbClr val="FF0000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Code ends</a:t>
            </a:r>
          </a:p>
          <a:p>
            <a:pPr marL="109728" indent="0">
              <a:buNone/>
            </a:pPr>
            <a:r>
              <a:rPr lang="en-US" altLang="zh-CN" sz="1800" dirty="0">
                <a:latin typeface="+mn-ea"/>
              </a:rPr>
              <a:t>End start</a:t>
            </a:r>
          </a:p>
        </p:txBody>
      </p:sp>
      <p:sp>
        <p:nvSpPr>
          <p:cNvPr id="2" name="矩形 1"/>
          <p:cNvSpPr/>
          <p:nvPr/>
        </p:nvSpPr>
        <p:spPr>
          <a:xfrm>
            <a:off x="683567" y="11247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005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检测点</a:t>
            </a:r>
            <a:r>
              <a:rPr lang="en-US" altLang="zh-CN" dirty="0"/>
              <a:t>10.1</a:t>
            </a:r>
            <a:r>
              <a:rPr lang="zh-CN" altLang="en-US" dirty="0"/>
              <a:t>（</a:t>
            </a:r>
            <a:r>
              <a:rPr lang="en-US" altLang="zh-CN" dirty="0"/>
              <a:t>p191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hlink"/>
                </a:solidFill>
              </a:rPr>
              <a:t>没有完成此检测点，请不要向下进行。</a:t>
            </a:r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特别提示</a:t>
            </a:r>
          </a:p>
        </p:txBody>
      </p:sp>
    </p:spTree>
    <p:extLst>
      <p:ext uri="{BB962C8B-B14F-4D97-AF65-F5344CB8AC3E}">
        <p14:creationId xmlns:p14="http://schemas.microsoft.com/office/powerpoint/2010/main" val="82777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92088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CPU</a:t>
            </a:r>
            <a:r>
              <a:rPr lang="zh-CN" altLang="en-US" dirty="0"/>
              <a:t>执行</a:t>
            </a:r>
            <a:r>
              <a:rPr lang="en-US" altLang="zh-CN" dirty="0"/>
              <a:t>call</a:t>
            </a:r>
            <a:r>
              <a:rPr lang="zh-CN" altLang="en-US" dirty="0"/>
              <a:t>指令，进行两步操作：</a:t>
            </a:r>
          </a:p>
          <a:p>
            <a:pPr lvl="1">
              <a:lnSpc>
                <a:spcPct val="20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）将当前的 </a:t>
            </a:r>
            <a:r>
              <a:rPr lang="en-US" altLang="zh-CN" sz="3200" dirty="0"/>
              <a:t>IP </a:t>
            </a:r>
            <a:r>
              <a:rPr lang="zh-CN" altLang="en-US" sz="3200" dirty="0"/>
              <a:t>或 </a:t>
            </a:r>
            <a:r>
              <a:rPr lang="en-US" altLang="zh-CN" sz="3200" dirty="0"/>
              <a:t>CS</a:t>
            </a:r>
            <a:r>
              <a:rPr lang="zh-CN" altLang="en-US" sz="3200" dirty="0"/>
              <a:t>和</a:t>
            </a:r>
            <a:r>
              <a:rPr lang="en-US" altLang="zh-CN" sz="3200" dirty="0"/>
              <a:t>IP </a:t>
            </a:r>
            <a:r>
              <a:rPr lang="zh-CN" altLang="en-US" sz="3200" dirty="0"/>
              <a:t>压入栈中；</a:t>
            </a:r>
          </a:p>
          <a:p>
            <a:pPr lvl="1">
              <a:lnSpc>
                <a:spcPct val="20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）转移。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call </a:t>
            </a:r>
            <a:r>
              <a:rPr lang="zh-CN" altLang="en-US" dirty="0"/>
              <a:t>指令</a:t>
            </a:r>
            <a:r>
              <a:rPr lang="zh-CN" altLang="en-US" dirty="0">
                <a:solidFill>
                  <a:srgbClr val="FF0000"/>
                </a:solidFill>
              </a:rPr>
              <a:t>不能实现短转移</a:t>
            </a:r>
            <a:r>
              <a:rPr lang="zh-CN" altLang="en-US" dirty="0"/>
              <a:t>，除此之外，</a:t>
            </a:r>
            <a:r>
              <a:rPr lang="en-US" altLang="zh-CN" dirty="0"/>
              <a:t>call</a:t>
            </a:r>
            <a:r>
              <a:rPr lang="zh-CN" altLang="en-US" dirty="0"/>
              <a:t>指令实现转移的方法和 </a:t>
            </a:r>
            <a:r>
              <a:rPr lang="en-US" altLang="zh-CN" dirty="0" err="1"/>
              <a:t>jmp</a:t>
            </a:r>
            <a:r>
              <a:rPr lang="en-US" altLang="zh-CN" dirty="0"/>
              <a:t> </a:t>
            </a:r>
            <a:r>
              <a:rPr lang="zh-CN" altLang="en-US" dirty="0"/>
              <a:t>指令的原理相同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 call </a:t>
            </a:r>
            <a:r>
              <a:rPr lang="zh-CN" altLang="en-US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85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628800"/>
            <a:ext cx="7199312" cy="4114800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call   </a:t>
            </a:r>
            <a:r>
              <a:rPr lang="zh-CN" altLang="en-US" sz="3200" dirty="0">
                <a:solidFill>
                  <a:srgbClr val="0070C0"/>
                </a:solidFill>
              </a:rPr>
              <a:t>标号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（将当前的 </a:t>
            </a:r>
            <a:r>
              <a:rPr lang="en-US" altLang="zh-CN" dirty="0">
                <a:solidFill>
                  <a:srgbClr val="FF0000"/>
                </a:solidFill>
              </a:rPr>
              <a:t>IP </a:t>
            </a:r>
            <a:r>
              <a:rPr lang="zh-CN" altLang="en-US" dirty="0">
                <a:solidFill>
                  <a:srgbClr val="FF0000"/>
                </a:solidFill>
              </a:rPr>
              <a:t>压栈</a:t>
            </a:r>
            <a:r>
              <a:rPr lang="zh-CN" altLang="en-US" dirty="0"/>
              <a:t>后，转到标号处执行）</a:t>
            </a:r>
          </a:p>
          <a:p>
            <a:pPr lvl="1"/>
            <a:endParaRPr lang="en-US" altLang="zh-CN" dirty="0"/>
          </a:p>
          <a:p>
            <a:pPr marL="393192" lvl="1" indent="0">
              <a:buNone/>
            </a:pPr>
            <a:r>
              <a:rPr lang="en-US" altLang="zh-CN" dirty="0"/>
              <a:t>(1) (</a:t>
            </a:r>
            <a:r>
              <a:rPr lang="en-US" altLang="zh-CN" dirty="0" err="1"/>
              <a:t>sp</a:t>
            </a:r>
            <a:r>
              <a:rPr lang="en-US" altLang="zh-CN" dirty="0"/>
              <a:t>) = (</a:t>
            </a:r>
            <a:r>
              <a:rPr lang="en-US" altLang="zh-CN" dirty="0" err="1"/>
              <a:t>sp</a:t>
            </a:r>
            <a:r>
              <a:rPr lang="en-US" altLang="zh-CN" dirty="0"/>
              <a:t>) </a:t>
            </a:r>
            <a:r>
              <a:rPr lang="en-US" altLang="zh-CN" dirty="0">
                <a:latin typeface="Arial"/>
              </a:rPr>
              <a:t>–</a:t>
            </a:r>
            <a:r>
              <a:rPr lang="en-US" altLang="zh-CN" dirty="0"/>
              <a:t> 2</a:t>
            </a:r>
          </a:p>
          <a:p>
            <a:pPr marL="393192" lvl="1" indent="0">
              <a:buNone/>
            </a:pPr>
            <a:r>
              <a:rPr lang="en-US" altLang="zh-CN" dirty="0"/>
              <a:t>      ((</a:t>
            </a:r>
            <a:r>
              <a:rPr lang="en-US" altLang="zh-CN" dirty="0" err="1"/>
              <a:t>ss</a:t>
            </a:r>
            <a:r>
              <a:rPr lang="en-US" altLang="zh-CN" dirty="0"/>
              <a:t>)*16+(</a:t>
            </a:r>
            <a:r>
              <a:rPr lang="en-US" altLang="zh-CN" dirty="0" err="1"/>
              <a:t>sp</a:t>
            </a:r>
            <a:r>
              <a:rPr lang="en-US" altLang="zh-CN" dirty="0"/>
              <a:t>)) = (IP)</a:t>
            </a:r>
          </a:p>
          <a:p>
            <a:pPr marL="393192" lvl="1" indent="0">
              <a:buNone/>
            </a:pPr>
            <a:r>
              <a:rPr lang="en-US" altLang="zh-CN" dirty="0"/>
              <a:t>(2) (IP) = (IP) + 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位位移</a:t>
            </a:r>
          </a:p>
          <a:p>
            <a:pPr lvl="1"/>
            <a:endParaRPr lang="en-US" altLang="zh-CN" dirty="0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10.2.1 </a:t>
            </a:r>
            <a:r>
              <a:rPr lang="zh-CN" altLang="en-US" sz="3600" dirty="0"/>
              <a:t>依据位移进行转移</a:t>
            </a:r>
          </a:p>
        </p:txBody>
      </p:sp>
    </p:spTree>
    <p:extLst>
      <p:ext uri="{BB962C8B-B14F-4D97-AF65-F5344CB8AC3E}">
        <p14:creationId xmlns:p14="http://schemas.microsoft.com/office/powerpoint/2010/main" val="11705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628800"/>
            <a:ext cx="7123112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call </a:t>
            </a:r>
            <a:r>
              <a:rPr lang="zh-CN" altLang="en-US" sz="2800" dirty="0"/>
              <a:t>标号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16</a:t>
            </a:r>
            <a:r>
              <a:rPr lang="zh-CN" altLang="en-US" sz="2400" dirty="0">
                <a:solidFill>
                  <a:srgbClr val="FF0000"/>
                </a:solidFill>
              </a:rPr>
              <a:t>位位移</a:t>
            </a:r>
            <a:r>
              <a:rPr lang="en-US" altLang="zh-CN" sz="2400" dirty="0"/>
              <a:t>=</a:t>
            </a:r>
            <a:r>
              <a:rPr lang="en-US" altLang="zh-CN" sz="2400" dirty="0">
                <a:latin typeface="Arial"/>
              </a:rPr>
              <a:t>“</a:t>
            </a:r>
            <a:r>
              <a:rPr lang="zh-CN" altLang="en-US" sz="2400" dirty="0"/>
              <a:t>标号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处的地址－</a:t>
            </a:r>
            <a:r>
              <a:rPr lang="en-US" altLang="zh-CN" sz="2400" dirty="0"/>
              <a:t>call</a:t>
            </a:r>
            <a:r>
              <a:rPr lang="zh-CN" altLang="en-US" sz="2400" dirty="0"/>
              <a:t>指令后的第一个字节的地址；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16</a:t>
            </a:r>
            <a:r>
              <a:rPr lang="zh-CN" altLang="en-US" sz="2400" dirty="0"/>
              <a:t>位位移的范围为 </a:t>
            </a:r>
            <a:r>
              <a:rPr lang="en-US" altLang="zh-CN" sz="2400" dirty="0"/>
              <a:t>-32768~32767</a:t>
            </a:r>
            <a:r>
              <a:rPr lang="zh-CN" altLang="en-US" sz="2400" dirty="0"/>
              <a:t>，用补码表示；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16</a:t>
            </a:r>
            <a:r>
              <a:rPr lang="zh-CN" altLang="en-US" sz="2400" dirty="0"/>
              <a:t>位位移由编译程序在编译时算出。</a:t>
            </a:r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10.2.1 </a:t>
            </a:r>
            <a:r>
              <a:rPr lang="zh-CN" altLang="en-US" sz="3600" dirty="0"/>
              <a:t>依据位移进行转移</a:t>
            </a:r>
          </a:p>
        </p:txBody>
      </p:sp>
    </p:spTree>
    <p:extLst>
      <p:ext uri="{BB962C8B-B14F-4D97-AF65-F5344CB8AC3E}">
        <p14:creationId xmlns:p14="http://schemas.microsoft.com/office/powerpoint/2010/main" val="82322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2751</TotalTime>
  <Words>2986</Words>
  <Application>Microsoft Macintosh PowerPoint</Application>
  <PresentationFormat>全屏显示(4:3)</PresentationFormat>
  <Paragraphs>424</Paragraphs>
  <Slides>48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黑体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聚合</vt:lpstr>
      <vt:lpstr>第10章 call 和 ret 指令</vt:lpstr>
      <vt:lpstr>引言</vt:lpstr>
      <vt:lpstr>10.1 ret 和 retf</vt:lpstr>
      <vt:lpstr>10.1 ret 和 retf</vt:lpstr>
      <vt:lpstr>10.1 ret 和 retf</vt:lpstr>
      <vt:lpstr>特别提示</vt:lpstr>
      <vt:lpstr>10.2 call 指令</vt:lpstr>
      <vt:lpstr>10.2.1 依据位移进行转移</vt:lpstr>
      <vt:lpstr>10.2.1 依据位移进行转移</vt:lpstr>
      <vt:lpstr>10.2.1 依据位移进行转移</vt:lpstr>
      <vt:lpstr>PowerPoint 演示文稿</vt:lpstr>
      <vt:lpstr>10.2.2 转移的目的地址在指令中</vt:lpstr>
      <vt:lpstr>10.2.2 转移的目的地址在指令中</vt:lpstr>
      <vt:lpstr>特别提示</vt:lpstr>
      <vt:lpstr>10.2.3 转移地址在寄存器中</vt:lpstr>
      <vt:lpstr>特别提示</vt:lpstr>
      <vt:lpstr>10.2.4 转移地址在内存中</vt:lpstr>
      <vt:lpstr>10.2.4 转移地址在内存</vt:lpstr>
      <vt:lpstr>10.2.4 转移地址在内存中</vt:lpstr>
      <vt:lpstr>特别提示</vt:lpstr>
      <vt:lpstr>10.3 call 和 ret 的配合使用</vt:lpstr>
      <vt:lpstr>10.3 call 和 ret 的配合使用</vt:lpstr>
      <vt:lpstr>10.3 call 和 ret 的配合使用</vt:lpstr>
      <vt:lpstr>10.3call 和 ret 的配合使用</vt:lpstr>
      <vt:lpstr>10.3 call 和 ret 的配合使用</vt:lpstr>
      <vt:lpstr>10.3 call 和 ret 的配合使用</vt:lpstr>
      <vt:lpstr>10.4 模块化程序设计—子程序设计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10.5 相关指令介绍—mul指令</vt:lpstr>
      <vt:lpstr> 10.5.1 mul指令</vt:lpstr>
      <vt:lpstr>10.5.1 mul指令</vt:lpstr>
      <vt:lpstr>10.5.1 mul 指令</vt:lpstr>
      <vt:lpstr>10.5.2 xchg指令</vt:lpstr>
      <vt:lpstr>10.5.2 xchg指令</vt:lpstr>
      <vt:lpstr>PowerPoint 演示文稿</vt:lpstr>
      <vt:lpstr>PowerPoint 演示文稿</vt:lpstr>
      <vt:lpstr>跳转指令分三类: 一、无条件跳转: JMP; 二、根据 CX、ECX 寄存器的值跳转: JCXZ、JECXZ(ECX 为 0 则跳转); 三、根据 EFLAGS 寄存器的标志位跳转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call 和 ret 指令</dc:title>
  <dc:creator>judy</dc:creator>
  <cp:lastModifiedBy>Microsoft Office User</cp:lastModifiedBy>
  <cp:revision>135</cp:revision>
  <dcterms:modified xsi:type="dcterms:W3CDTF">2020-06-02T12:31:56Z</dcterms:modified>
</cp:coreProperties>
</file>