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2"/>
  </p:notesMasterIdLst>
  <p:sldIdLst>
    <p:sldId id="304" r:id="rId2"/>
    <p:sldId id="305" r:id="rId3"/>
    <p:sldId id="307" r:id="rId4"/>
    <p:sldId id="309" r:id="rId5"/>
    <p:sldId id="310" r:id="rId6"/>
    <p:sldId id="593" r:id="rId7"/>
    <p:sldId id="311" r:id="rId8"/>
    <p:sldId id="313" r:id="rId9"/>
    <p:sldId id="615" r:id="rId10"/>
    <p:sldId id="319" r:id="rId11"/>
    <p:sldId id="321" r:id="rId12"/>
    <p:sldId id="323" r:id="rId13"/>
    <p:sldId id="324" r:id="rId14"/>
    <p:sldId id="326" r:id="rId15"/>
    <p:sldId id="330" r:id="rId16"/>
    <p:sldId id="331" r:id="rId17"/>
    <p:sldId id="332" r:id="rId18"/>
    <p:sldId id="634" r:id="rId19"/>
    <p:sldId id="637" r:id="rId20"/>
    <p:sldId id="640" r:id="rId21"/>
    <p:sldId id="638" r:id="rId22"/>
    <p:sldId id="639" r:id="rId23"/>
    <p:sldId id="635" r:id="rId24"/>
    <p:sldId id="641" r:id="rId25"/>
    <p:sldId id="616" r:id="rId26"/>
    <p:sldId id="617" r:id="rId27"/>
    <p:sldId id="618" r:id="rId28"/>
    <p:sldId id="623" r:id="rId29"/>
    <p:sldId id="619" r:id="rId30"/>
    <p:sldId id="329" r:id="rId31"/>
    <p:sldId id="633" r:id="rId32"/>
    <p:sldId id="624" r:id="rId33"/>
    <p:sldId id="336" r:id="rId34"/>
    <p:sldId id="337" r:id="rId35"/>
    <p:sldId id="338" r:id="rId36"/>
    <p:sldId id="588" r:id="rId37"/>
    <p:sldId id="589" r:id="rId38"/>
    <p:sldId id="339" r:id="rId39"/>
    <p:sldId id="340" r:id="rId40"/>
    <p:sldId id="341" r:id="rId41"/>
    <p:sldId id="344" r:id="rId42"/>
    <p:sldId id="346" r:id="rId43"/>
    <p:sldId id="347" r:id="rId44"/>
    <p:sldId id="348" r:id="rId45"/>
    <p:sldId id="350" r:id="rId46"/>
    <p:sldId id="353" r:id="rId47"/>
    <p:sldId id="355" r:id="rId48"/>
    <p:sldId id="357" r:id="rId49"/>
    <p:sldId id="358" r:id="rId50"/>
    <p:sldId id="359" r:id="rId51"/>
    <p:sldId id="360" r:id="rId52"/>
    <p:sldId id="363" r:id="rId53"/>
    <p:sldId id="366" r:id="rId54"/>
    <p:sldId id="369" r:id="rId55"/>
    <p:sldId id="371" r:id="rId56"/>
    <p:sldId id="377" r:id="rId57"/>
    <p:sldId id="381" r:id="rId58"/>
    <p:sldId id="384" r:id="rId59"/>
    <p:sldId id="385" r:id="rId60"/>
    <p:sldId id="387" r:id="rId61"/>
    <p:sldId id="389" r:id="rId62"/>
    <p:sldId id="390" r:id="rId63"/>
    <p:sldId id="392" r:id="rId64"/>
    <p:sldId id="394" r:id="rId65"/>
    <p:sldId id="396" r:id="rId66"/>
    <p:sldId id="398" r:id="rId67"/>
    <p:sldId id="400" r:id="rId68"/>
    <p:sldId id="401" r:id="rId69"/>
    <p:sldId id="402" r:id="rId70"/>
    <p:sldId id="625" r:id="rId71"/>
    <p:sldId id="403" r:id="rId72"/>
    <p:sldId id="404" r:id="rId73"/>
    <p:sldId id="405" r:id="rId74"/>
    <p:sldId id="406" r:id="rId75"/>
    <p:sldId id="407" r:id="rId76"/>
    <p:sldId id="408" r:id="rId77"/>
    <p:sldId id="409" r:id="rId78"/>
    <p:sldId id="410" r:id="rId79"/>
    <p:sldId id="412" r:id="rId80"/>
    <p:sldId id="415" r:id="rId81"/>
    <p:sldId id="416" r:id="rId82"/>
    <p:sldId id="417" r:id="rId83"/>
    <p:sldId id="418" r:id="rId84"/>
    <p:sldId id="420" r:id="rId85"/>
    <p:sldId id="421" r:id="rId86"/>
    <p:sldId id="431" r:id="rId87"/>
    <p:sldId id="433" r:id="rId88"/>
    <p:sldId id="434" r:id="rId89"/>
    <p:sldId id="435" r:id="rId90"/>
    <p:sldId id="436" r:id="rId91"/>
    <p:sldId id="439" r:id="rId92"/>
    <p:sldId id="442" r:id="rId93"/>
    <p:sldId id="443" r:id="rId94"/>
    <p:sldId id="446" r:id="rId95"/>
    <p:sldId id="449" r:id="rId96"/>
    <p:sldId id="450" r:id="rId97"/>
    <p:sldId id="455" r:id="rId98"/>
    <p:sldId id="456" r:id="rId99"/>
    <p:sldId id="457" r:id="rId100"/>
    <p:sldId id="458" r:id="rId101"/>
    <p:sldId id="460" r:id="rId102"/>
    <p:sldId id="461" r:id="rId103"/>
    <p:sldId id="462" r:id="rId104"/>
    <p:sldId id="463" r:id="rId105"/>
    <p:sldId id="464" r:id="rId106"/>
    <p:sldId id="466" r:id="rId107"/>
    <p:sldId id="467" r:id="rId108"/>
    <p:sldId id="468" r:id="rId109"/>
    <p:sldId id="471" r:id="rId110"/>
    <p:sldId id="473" r:id="rId111"/>
    <p:sldId id="476" r:id="rId112"/>
    <p:sldId id="477" r:id="rId113"/>
    <p:sldId id="479" r:id="rId114"/>
    <p:sldId id="480" r:id="rId115"/>
    <p:sldId id="481" r:id="rId116"/>
    <p:sldId id="483" r:id="rId117"/>
    <p:sldId id="484" r:id="rId118"/>
    <p:sldId id="485" r:id="rId119"/>
    <p:sldId id="486" r:id="rId120"/>
    <p:sldId id="487" r:id="rId121"/>
    <p:sldId id="488" r:id="rId122"/>
    <p:sldId id="491" r:id="rId123"/>
    <p:sldId id="626" r:id="rId124"/>
    <p:sldId id="493" r:id="rId125"/>
    <p:sldId id="627" r:id="rId126"/>
    <p:sldId id="628" r:id="rId127"/>
    <p:sldId id="496" r:id="rId128"/>
    <p:sldId id="497" r:id="rId129"/>
    <p:sldId id="499" r:id="rId130"/>
    <p:sldId id="504" r:id="rId131"/>
    <p:sldId id="511" r:id="rId132"/>
    <p:sldId id="512" r:id="rId133"/>
    <p:sldId id="513" r:id="rId134"/>
    <p:sldId id="515" r:id="rId135"/>
    <p:sldId id="517" r:id="rId136"/>
    <p:sldId id="518" r:id="rId137"/>
    <p:sldId id="534" r:id="rId138"/>
    <p:sldId id="535" r:id="rId139"/>
    <p:sldId id="536" r:id="rId140"/>
    <p:sldId id="545" r:id="rId141"/>
    <p:sldId id="546" r:id="rId142"/>
    <p:sldId id="547" r:id="rId143"/>
    <p:sldId id="548" r:id="rId144"/>
    <p:sldId id="549" r:id="rId145"/>
    <p:sldId id="551" r:id="rId146"/>
    <p:sldId id="554" r:id="rId147"/>
    <p:sldId id="555" r:id="rId148"/>
    <p:sldId id="559" r:id="rId149"/>
    <p:sldId id="590" r:id="rId150"/>
    <p:sldId id="564" r:id="rId151"/>
    <p:sldId id="565" r:id="rId152"/>
    <p:sldId id="566" r:id="rId153"/>
    <p:sldId id="567" r:id="rId154"/>
    <p:sldId id="570" r:id="rId155"/>
    <p:sldId id="573" r:id="rId156"/>
    <p:sldId id="575" r:id="rId157"/>
    <p:sldId id="577" r:id="rId158"/>
    <p:sldId id="578" r:id="rId159"/>
    <p:sldId id="579" r:id="rId160"/>
    <p:sldId id="580" r:id="rId161"/>
    <p:sldId id="581" r:id="rId162"/>
    <p:sldId id="582" r:id="rId163"/>
    <p:sldId id="583" r:id="rId164"/>
    <p:sldId id="584" r:id="rId165"/>
    <p:sldId id="585" r:id="rId166"/>
    <p:sldId id="586" r:id="rId167"/>
    <p:sldId id="587" r:id="rId168"/>
    <p:sldId id="629" r:id="rId169"/>
    <p:sldId id="630" r:id="rId170"/>
    <p:sldId id="631" r:id="rId17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373" autoAdjust="0"/>
    <p:restoredTop sz="85843" autoAdjust="0"/>
  </p:normalViewPr>
  <p:slideViewPr>
    <p:cSldViewPr>
      <p:cViewPr varScale="1">
        <p:scale>
          <a:sx n="89" d="100"/>
          <a:sy n="89" d="100"/>
        </p:scale>
        <p:origin x="76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92B6C9-B4A8-4D46-8AF3-977E3D9966EF}" type="datetimeFigureOut">
              <a:rPr lang="zh-CN" altLang="en-US" smtClean="0"/>
              <a:t>2020/3/22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7C8645-5941-4083-9A52-6E9A4F439E94}" type="slidenum">
              <a:rPr lang="zh-CN" altLang="en-US" smtClean="0"/>
              <a:t>‹#›</a:t>
            </a:fld>
            <a:endParaRPr lang="zh-CN" altLang="en-US"/>
          </a:p>
        </p:txBody>
      </p:sp>
    </p:spTree>
    <p:extLst>
      <p:ext uri="{BB962C8B-B14F-4D97-AF65-F5344CB8AC3E}">
        <p14:creationId xmlns:p14="http://schemas.microsoft.com/office/powerpoint/2010/main" val="257205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F20C6E-2CA6-4C10-989D-37D5C396AC16}" type="slidenum">
              <a:rPr lang="en-US" altLang="zh-CN"/>
              <a:pPr/>
              <a:t>1</a:t>
            </a:fld>
            <a:endParaRPr lang="en-US" altLang="zh-CN"/>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r>
              <a:rPr lang="en-US" altLang="zh-CN"/>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a:t>
            </a:r>
            <a:r>
              <a:rPr kumimoji="1" lang="en-US" altLang="zh-CN" dirty="0"/>
              <a:t>1</a:t>
            </a:r>
            <a:r>
              <a:rPr kumimoji="1" lang="zh-CN" altLang="en-US" dirty="0"/>
              <a:t>）（</a:t>
            </a:r>
            <a:r>
              <a:rPr kumimoji="1" lang="en-US" altLang="zh-CN" dirty="0"/>
              <a:t>2</a:t>
            </a:r>
            <a:r>
              <a:rPr kumimoji="1" lang="zh-CN" altLang="en-US" dirty="0"/>
              <a:t>）为</a:t>
            </a:r>
            <a:r>
              <a:rPr kumimoji="1" lang="en-US" altLang="zh-CN" dirty="0"/>
              <a:t>P</a:t>
            </a:r>
            <a:r>
              <a:rPr kumimoji="1" lang="zh-CN" altLang="en-US" dirty="0"/>
              <a:t>过程实现</a:t>
            </a:r>
            <a:endParaRPr kumimoji="1" lang="en-US" altLang="zh-CN" dirty="0"/>
          </a:p>
          <a:p>
            <a:r>
              <a:rPr kumimoji="1" lang="zh-CN" altLang="en-US" dirty="0"/>
              <a:t>（</a:t>
            </a:r>
            <a:r>
              <a:rPr kumimoji="1" lang="en-US" altLang="zh-CN" dirty="0"/>
              <a:t>3</a:t>
            </a:r>
            <a:r>
              <a:rPr kumimoji="1" lang="zh-CN" altLang="en-US" dirty="0"/>
              <a:t>）</a:t>
            </a:r>
            <a:r>
              <a:rPr kumimoji="1" lang="en-US" altLang="zh-CN" dirty="0"/>
              <a:t>-</a:t>
            </a:r>
            <a:r>
              <a:rPr kumimoji="1" lang="zh-CN" altLang="en-US" dirty="0"/>
              <a:t>（</a:t>
            </a:r>
            <a:r>
              <a:rPr kumimoji="1" lang="en-US" altLang="zh-CN" dirty="0"/>
              <a:t>6</a:t>
            </a:r>
            <a:r>
              <a:rPr kumimoji="1" lang="zh-CN" altLang="en-US" dirty="0"/>
              <a:t>）由</a:t>
            </a:r>
            <a:r>
              <a:rPr kumimoji="1" lang="en-US" altLang="zh-CN" dirty="0"/>
              <a:t>Q</a:t>
            </a:r>
            <a:r>
              <a:rPr kumimoji="1" lang="zh-CN" altLang="en-US" dirty="0"/>
              <a:t>过程实现</a:t>
            </a:r>
          </a:p>
        </p:txBody>
      </p:sp>
      <p:sp>
        <p:nvSpPr>
          <p:cNvPr id="4" name="灯片编号占位符 3"/>
          <p:cNvSpPr>
            <a:spLocks noGrp="1"/>
          </p:cNvSpPr>
          <p:nvPr>
            <p:ph type="sldNum" sz="quarter" idx="5"/>
          </p:nvPr>
        </p:nvSpPr>
        <p:spPr/>
        <p:txBody>
          <a:bodyPr/>
          <a:lstStyle/>
          <a:p>
            <a:fld id="{997C8645-5941-4083-9A52-6E9A4F439E94}" type="slidenum">
              <a:rPr lang="zh-CN" altLang="en-US" smtClean="0"/>
              <a:t>20</a:t>
            </a:fld>
            <a:endParaRPr lang="zh-CN" altLang="en-US"/>
          </a:p>
        </p:txBody>
      </p:sp>
    </p:spTree>
    <p:extLst>
      <p:ext uri="{BB962C8B-B14F-4D97-AF65-F5344CB8AC3E}">
        <p14:creationId xmlns:p14="http://schemas.microsoft.com/office/powerpoint/2010/main" val="3069358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IA-32</a:t>
            </a:r>
            <a:r>
              <a:rPr lang="zh-CN" altLang="en-US" sz="1200" kern="1200" dirty="0">
                <a:solidFill>
                  <a:schemeClr val="tx1"/>
                </a:solidFill>
                <a:effectLst/>
                <a:latin typeface="+mn-lt"/>
                <a:ea typeface="+mn-ea"/>
                <a:cs typeface="+mn-cs"/>
              </a:rPr>
              <a:t>中，若参数类型是</a:t>
            </a:r>
          </a:p>
          <a:p>
            <a:r>
              <a:rPr lang="en-US" altLang="zh-CN" sz="1200" kern="1200" dirty="0">
                <a:solidFill>
                  <a:schemeClr val="tx1"/>
                </a:solidFill>
                <a:effectLst/>
                <a:latin typeface="+mn-lt"/>
                <a:ea typeface="+mn-ea"/>
                <a:cs typeface="+mn-cs"/>
              </a:rPr>
              <a:t>unsigned char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char</a:t>
            </a:r>
            <a:r>
              <a:rPr lang="zh-CN" altLang="en-US" sz="1200" kern="1200" dirty="0">
                <a:solidFill>
                  <a:schemeClr val="tx1"/>
                </a:solidFill>
                <a:effectLst/>
                <a:latin typeface="+mn-lt"/>
                <a:ea typeface="+mn-ea"/>
                <a:cs typeface="+mn-cs"/>
              </a:rPr>
              <a:t>或</a:t>
            </a:r>
          </a:p>
          <a:p>
            <a:r>
              <a:rPr lang="en-US" altLang="zh-CN" sz="1200" kern="1200" dirty="0">
                <a:solidFill>
                  <a:schemeClr val="tx1"/>
                </a:solidFill>
                <a:effectLst/>
                <a:latin typeface="+mn-lt"/>
                <a:ea typeface="+mn-ea"/>
                <a:cs typeface="+mn-cs"/>
              </a:rPr>
              <a:t>unsigned short</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short</a:t>
            </a:r>
            <a:r>
              <a:rPr lang="zh-CN" altLang="en-US" sz="1200" kern="1200" dirty="0">
                <a:solidFill>
                  <a:schemeClr val="tx1"/>
                </a:solidFill>
                <a:effectLst/>
                <a:latin typeface="+mn-lt"/>
                <a:ea typeface="+mn-ea"/>
                <a:cs typeface="+mn-cs"/>
              </a:rPr>
              <a:t>，</a:t>
            </a:r>
          </a:p>
          <a:p>
            <a:r>
              <a:rPr lang="zh-CN" altLang="en-US" sz="1200" kern="1200" dirty="0">
                <a:solidFill>
                  <a:schemeClr val="tx1"/>
                </a:solidFill>
                <a:effectLst/>
                <a:latin typeface="+mn-lt"/>
                <a:ea typeface="+mn-ea"/>
                <a:cs typeface="+mn-cs"/>
              </a:rPr>
              <a:t>也都分配</a:t>
            </a:r>
            <a:r>
              <a:rPr lang="en-US" altLang="zh-CN" sz="1200" kern="1200" dirty="0">
                <a:solidFill>
                  <a:schemeClr val="tx1"/>
                </a:solidFill>
                <a:effectLst/>
                <a:latin typeface="+mn-lt"/>
                <a:ea typeface="+mn-ea"/>
                <a:cs typeface="+mn-cs"/>
              </a:rPr>
              <a:t>4</a:t>
            </a:r>
            <a:r>
              <a:rPr lang="zh-CN" altLang="en-US" sz="1200" kern="1200" dirty="0">
                <a:solidFill>
                  <a:schemeClr val="tx1"/>
                </a:solidFill>
                <a:effectLst/>
                <a:latin typeface="+mn-lt"/>
                <a:ea typeface="+mn-ea"/>
                <a:cs typeface="+mn-cs"/>
              </a:rPr>
              <a:t>个字节</a:t>
            </a:r>
          </a:p>
          <a:p>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故在被调用函数中，使用</a:t>
            </a:r>
          </a:p>
          <a:p>
            <a:r>
              <a:rPr lang="en-US" altLang="zh-CN" sz="1200" kern="1200" dirty="0">
                <a:solidFill>
                  <a:schemeClr val="tx1"/>
                </a:solidFill>
                <a:effectLst/>
                <a:latin typeface="+mn-lt"/>
                <a:ea typeface="+mn-ea"/>
                <a:cs typeface="+mn-cs"/>
              </a:rPr>
              <a:t>R[</a:t>
            </a:r>
            <a:r>
              <a:rPr lang="en-US" altLang="zh-CN" sz="1200" kern="1200" dirty="0" err="1">
                <a:solidFill>
                  <a:schemeClr val="tx1"/>
                </a:solidFill>
                <a:effectLst/>
                <a:latin typeface="+mn-lt"/>
                <a:ea typeface="+mn-ea"/>
                <a:cs typeface="+mn-cs"/>
              </a:rPr>
              <a:t>ebp</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R[</a:t>
            </a:r>
            <a:r>
              <a:rPr lang="en-US" altLang="zh-CN" sz="1200" kern="1200" dirty="0" err="1">
                <a:solidFill>
                  <a:schemeClr val="tx1"/>
                </a:solidFill>
                <a:effectLst/>
                <a:latin typeface="+mn-lt"/>
                <a:ea typeface="+mn-ea"/>
                <a:cs typeface="+mn-cs"/>
              </a:rPr>
              <a:t>ebp</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R[</a:t>
            </a:r>
            <a:r>
              <a:rPr lang="en-US" altLang="zh-CN" sz="1200" kern="1200" dirty="0" err="1">
                <a:solidFill>
                  <a:schemeClr val="tx1"/>
                </a:solidFill>
                <a:effectLst/>
                <a:latin typeface="+mn-lt"/>
                <a:ea typeface="+mn-ea"/>
                <a:cs typeface="+mn-cs"/>
              </a:rPr>
              <a:t>ebp</a:t>
            </a:r>
            <a:r>
              <a:rPr lang="en-US" altLang="zh-CN" sz="1200" kern="1200" dirty="0">
                <a:solidFill>
                  <a:schemeClr val="tx1"/>
                </a:solidFill>
                <a:effectLst/>
                <a:latin typeface="+mn-lt"/>
                <a:ea typeface="+mn-ea"/>
                <a:cs typeface="+mn-cs"/>
              </a:rPr>
              <a:t>]+16</a:t>
            </a:r>
            <a:r>
              <a:rPr lang="zh-CN" altLang="en-US" sz="1200" kern="1200" dirty="0">
                <a:solidFill>
                  <a:schemeClr val="tx1"/>
                </a:solidFill>
                <a:effectLst/>
                <a:latin typeface="+mn-lt"/>
                <a:ea typeface="+mn-ea"/>
                <a:cs typeface="+mn-cs"/>
              </a:rPr>
              <a:t>作为有效地址来</a:t>
            </a:r>
          </a:p>
          <a:p>
            <a:r>
              <a:rPr lang="zh-CN" altLang="en-US" sz="1200" kern="1200" dirty="0">
                <a:solidFill>
                  <a:schemeClr val="tx1"/>
                </a:solidFill>
                <a:effectLst/>
                <a:latin typeface="+mn-lt"/>
                <a:ea typeface="+mn-ea"/>
                <a:cs typeface="+mn-cs"/>
              </a:rPr>
              <a:t>访问函数的入口参数</a:t>
            </a:r>
          </a:p>
          <a:p>
            <a:endParaRPr kumimoji="1" lang="zh-CN" altLang="en-US" dirty="0"/>
          </a:p>
        </p:txBody>
      </p:sp>
      <p:sp>
        <p:nvSpPr>
          <p:cNvPr id="4" name="灯片编号占位符 3"/>
          <p:cNvSpPr>
            <a:spLocks noGrp="1"/>
          </p:cNvSpPr>
          <p:nvPr>
            <p:ph type="sldNum" sz="quarter" idx="5"/>
          </p:nvPr>
        </p:nvSpPr>
        <p:spPr/>
        <p:txBody>
          <a:bodyPr/>
          <a:lstStyle/>
          <a:p>
            <a:fld id="{997C8645-5941-4083-9A52-6E9A4F439E94}" type="slidenum">
              <a:rPr lang="zh-CN" altLang="en-US" smtClean="0"/>
              <a:t>24</a:t>
            </a:fld>
            <a:endParaRPr lang="zh-CN" altLang="en-US"/>
          </a:p>
        </p:txBody>
      </p:sp>
    </p:spTree>
    <p:extLst>
      <p:ext uri="{BB962C8B-B14F-4D97-AF65-F5344CB8AC3E}">
        <p14:creationId xmlns:p14="http://schemas.microsoft.com/office/powerpoint/2010/main" val="370800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可以正常返回，</a:t>
            </a:r>
            <a:r>
              <a:rPr lang="en-US" altLang="zh-CN" sz="1200" kern="1200" dirty="0" err="1">
                <a:solidFill>
                  <a:schemeClr val="tx1"/>
                </a:solidFill>
                <a:effectLst/>
                <a:latin typeface="+mn-lt"/>
                <a:ea typeface="+mn-ea"/>
                <a:cs typeface="+mn-cs"/>
              </a:rPr>
              <a:t>jmp</a:t>
            </a:r>
            <a:r>
              <a:rPr lang="en-US" altLang="zh-CN" sz="1200" kern="1200" dirty="0">
                <a:solidFill>
                  <a:schemeClr val="tx1"/>
                </a:solidFill>
                <a:effectLst/>
                <a:latin typeface="+mn-lt"/>
                <a:ea typeface="+mn-ea"/>
                <a:cs typeface="+mn-cs"/>
              </a:rPr>
              <a:t> short s1</a:t>
            </a:r>
            <a:r>
              <a:rPr lang="zh-CN" altLang="zh-CN" sz="1200" kern="1200" dirty="0">
                <a:solidFill>
                  <a:schemeClr val="tx1"/>
                </a:solidFill>
                <a:effectLst/>
                <a:latin typeface="+mn-lt"/>
                <a:ea typeface="+mn-ea"/>
                <a:cs typeface="+mn-cs"/>
              </a:rPr>
              <a:t>的机器码是</a:t>
            </a:r>
            <a:r>
              <a:rPr lang="en-US" altLang="zh-CN" sz="1200" kern="1200" dirty="0">
                <a:solidFill>
                  <a:schemeClr val="tx1"/>
                </a:solidFill>
                <a:effectLst/>
                <a:latin typeface="+mn-lt"/>
                <a:ea typeface="+mn-ea"/>
                <a:cs typeface="+mn-cs"/>
              </a:rPr>
              <a:t>EBF6</a:t>
            </a:r>
            <a:r>
              <a:rPr lang="zh-CN" altLang="zh-CN" sz="1200" kern="1200" dirty="0">
                <a:solidFill>
                  <a:schemeClr val="tx1"/>
                </a:solidFill>
                <a:effectLst/>
                <a:latin typeface="+mn-lt"/>
                <a:ea typeface="+mn-ea"/>
                <a:cs typeface="+mn-cs"/>
              </a:rPr>
              <a:t>，即使当前的</a:t>
            </a:r>
            <a:r>
              <a:rPr lang="en-US" altLang="zh-CN" sz="1200" kern="1200" dirty="0">
                <a:solidFill>
                  <a:schemeClr val="tx1"/>
                </a:solidFill>
                <a:effectLst/>
                <a:latin typeface="+mn-lt"/>
                <a:ea typeface="+mn-ea"/>
                <a:cs typeface="+mn-cs"/>
              </a:rPr>
              <a:t>IP=IP-10</a:t>
            </a:r>
            <a:r>
              <a:rPr lang="zh-CN" altLang="zh-CN" sz="1200" kern="1200" dirty="0">
                <a:solidFill>
                  <a:schemeClr val="tx1"/>
                </a:solidFill>
                <a:effectLst/>
                <a:latin typeface="+mn-lt"/>
                <a:ea typeface="+mn-ea"/>
                <a:cs typeface="+mn-cs"/>
              </a:rPr>
              <a:t>，将这条指令移动到</a:t>
            </a:r>
            <a:r>
              <a:rPr lang="en-US" altLang="zh-CN" sz="1200" kern="1200" dirty="0">
                <a:solidFill>
                  <a:schemeClr val="tx1"/>
                </a:solidFill>
                <a:effectLst/>
                <a:latin typeface="+mn-lt"/>
                <a:ea typeface="+mn-ea"/>
                <a:cs typeface="+mn-cs"/>
              </a:rPr>
              <a:t>s</a:t>
            </a:r>
            <a:r>
              <a:rPr lang="zh-CN" altLang="zh-CN" sz="1200" kern="1200" dirty="0">
                <a:solidFill>
                  <a:schemeClr val="tx1"/>
                </a:solidFill>
                <a:effectLst/>
                <a:latin typeface="+mn-lt"/>
                <a:ea typeface="+mn-ea"/>
                <a:cs typeface="+mn-cs"/>
              </a:rPr>
              <a:t>：处后，</a:t>
            </a:r>
            <a:r>
              <a:rPr lang="en-US" altLang="zh-CN" sz="1200" kern="1200" dirty="0" err="1">
                <a:solidFill>
                  <a:schemeClr val="tx1"/>
                </a:solidFill>
                <a:effectLst/>
                <a:latin typeface="+mn-lt"/>
                <a:ea typeface="+mn-ea"/>
                <a:cs typeface="+mn-cs"/>
              </a:rPr>
              <a:t>jmp</a:t>
            </a:r>
            <a:r>
              <a:rPr lang="en-US" altLang="zh-CN" sz="1200" kern="1200" dirty="0">
                <a:solidFill>
                  <a:schemeClr val="tx1"/>
                </a:solidFill>
                <a:effectLst/>
                <a:latin typeface="+mn-lt"/>
                <a:ea typeface="+mn-ea"/>
                <a:cs typeface="+mn-cs"/>
              </a:rPr>
              <a:t> short s1</a:t>
            </a:r>
            <a:r>
              <a:rPr lang="zh-CN" altLang="zh-CN" sz="1200" kern="1200" dirty="0">
                <a:solidFill>
                  <a:schemeClr val="tx1"/>
                </a:solidFill>
                <a:effectLst/>
                <a:latin typeface="+mn-lt"/>
                <a:ea typeface="+mn-ea"/>
                <a:cs typeface="+mn-cs"/>
              </a:rPr>
              <a:t>不会指到</a:t>
            </a:r>
            <a:r>
              <a:rPr lang="en-US" altLang="zh-CN" sz="1200" kern="1200" dirty="0">
                <a:solidFill>
                  <a:schemeClr val="tx1"/>
                </a:solidFill>
                <a:effectLst/>
                <a:latin typeface="+mn-lt"/>
                <a:ea typeface="+mn-ea"/>
                <a:cs typeface="+mn-cs"/>
              </a:rPr>
              <a:t>s1</a:t>
            </a:r>
            <a:r>
              <a:rPr lang="zh-CN" altLang="zh-CN" sz="1200" kern="1200" dirty="0">
                <a:solidFill>
                  <a:schemeClr val="tx1"/>
                </a:solidFill>
                <a:effectLst/>
                <a:latin typeface="+mn-lt"/>
                <a:ea typeface="+mn-ea"/>
                <a:cs typeface="+mn-cs"/>
              </a:rPr>
              <a:t>了，而是指到相对当前位置</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jmp</a:t>
            </a:r>
            <a:r>
              <a:rPr lang="en-US" altLang="zh-CN" sz="1200" kern="1200" dirty="0">
                <a:solidFill>
                  <a:schemeClr val="tx1"/>
                </a:solidFill>
                <a:effectLst/>
                <a:latin typeface="+mn-lt"/>
                <a:ea typeface="+mn-ea"/>
                <a:cs typeface="+mn-cs"/>
              </a:rPr>
              <a:t> short s1</a:t>
            </a:r>
            <a:r>
              <a:rPr lang="zh-CN" altLang="zh-CN" sz="1200" kern="1200" dirty="0">
                <a:solidFill>
                  <a:schemeClr val="tx1"/>
                </a:solidFill>
                <a:effectLst/>
                <a:latin typeface="+mn-lt"/>
                <a:ea typeface="+mn-ea"/>
                <a:cs typeface="+mn-cs"/>
              </a:rPr>
              <a:t>的下一条指令</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a:t>
            </a:r>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的位置</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mov</a:t>
            </a:r>
            <a:r>
              <a:rPr lang="en-US" altLang="zh-CN" sz="1200" kern="1200" dirty="0">
                <a:solidFill>
                  <a:schemeClr val="tx1"/>
                </a:solidFill>
                <a:effectLst/>
                <a:latin typeface="+mn-lt"/>
                <a:ea typeface="+mn-ea"/>
                <a:cs typeface="+mn-cs"/>
              </a:rPr>
              <a:t> ax,4c00h)</a:t>
            </a:r>
            <a:r>
              <a:rPr lang="zh-CN" altLang="zh-CN" sz="1200" kern="1200" dirty="0">
                <a:solidFill>
                  <a:schemeClr val="tx1"/>
                </a:solidFill>
                <a:effectLst/>
                <a:latin typeface="+mn-lt"/>
                <a:ea typeface="+mn-ea"/>
                <a:cs typeface="+mn-cs"/>
              </a:rPr>
              <a:t>，所以这个程序可以正常返回。</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29</a:t>
            </a:fld>
            <a:endParaRPr lang="zh-CN" altLang="en-US"/>
          </a:p>
        </p:txBody>
      </p:sp>
    </p:spTree>
    <p:extLst>
      <p:ext uri="{BB962C8B-B14F-4D97-AF65-F5344CB8AC3E}">
        <p14:creationId xmlns:p14="http://schemas.microsoft.com/office/powerpoint/2010/main" val="129285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C24E0B-2756-417C-BC36-88BF07F246A3}" type="slidenum">
              <a:rPr lang="en-US" altLang="zh-CN"/>
              <a:pPr/>
              <a:t>44</a:t>
            </a:fld>
            <a:endParaRPr lang="en-US" altLang="zh-CN"/>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t>计算机中通常用补码来表示有符号数据。计算机中的一个数据可以看作是有符号数，也可以看成是无符号数。</a:t>
            </a:r>
          </a:p>
          <a:p>
            <a:pPr>
              <a:lnSpc>
                <a:spcPct val="90000"/>
              </a:lnSpc>
            </a:pPr>
            <a:r>
              <a:rPr lang="zh-CN" altLang="en-US" dirty="0"/>
              <a:t>比如：</a:t>
            </a:r>
          </a:p>
          <a:p>
            <a:pPr lvl="1">
              <a:lnSpc>
                <a:spcPct val="90000"/>
              </a:lnSpc>
            </a:pPr>
            <a:r>
              <a:rPr lang="en-US" altLang="zh-CN" dirty="0"/>
              <a:t>00000001B </a:t>
            </a:r>
            <a:r>
              <a:rPr lang="zh-CN" altLang="en-US" dirty="0"/>
              <a:t>，可以看作为无符号数 </a:t>
            </a:r>
            <a:r>
              <a:rPr lang="en-US" altLang="zh-CN" dirty="0"/>
              <a:t>1 </a:t>
            </a:r>
            <a:r>
              <a:rPr lang="zh-CN" altLang="en-US" dirty="0"/>
              <a:t>，或有符号数＋</a:t>
            </a:r>
            <a:r>
              <a:rPr lang="en-US" altLang="zh-CN" dirty="0"/>
              <a:t>1</a:t>
            </a:r>
            <a:r>
              <a:rPr lang="zh-CN" altLang="en-US" dirty="0"/>
              <a:t>；</a:t>
            </a:r>
          </a:p>
          <a:p>
            <a:pPr lvl="1">
              <a:lnSpc>
                <a:spcPct val="90000"/>
              </a:lnSpc>
            </a:pPr>
            <a:r>
              <a:rPr lang="en-US" altLang="zh-CN" dirty="0"/>
              <a:t>10000001B </a:t>
            </a:r>
            <a:r>
              <a:rPr lang="zh-CN" altLang="en-US" dirty="0"/>
              <a:t>，可以看作为无符号数</a:t>
            </a:r>
            <a:r>
              <a:rPr lang="en-US" altLang="zh-CN" dirty="0"/>
              <a:t>129</a:t>
            </a:r>
            <a:r>
              <a:rPr lang="zh-CN" altLang="en-US" dirty="0"/>
              <a:t>，也可以看作有符号数</a:t>
            </a:r>
            <a:r>
              <a:rPr lang="en-US" altLang="zh-CN" dirty="0"/>
              <a:t>-127</a:t>
            </a:r>
            <a:r>
              <a:rPr lang="zh-CN" altLang="en-US" dirty="0"/>
              <a:t>。</a:t>
            </a:r>
          </a:p>
          <a:p>
            <a:r>
              <a:rPr lang="zh-CN" altLang="en-US" dirty="0"/>
              <a:t>我们可以将</a:t>
            </a:r>
            <a:r>
              <a:rPr lang="en-US" altLang="zh-CN" dirty="0"/>
              <a:t>add</a:t>
            </a:r>
            <a:r>
              <a:rPr lang="zh-CN" altLang="en-US" dirty="0"/>
              <a:t>指令进行的运算当作无符号数的运算，那么</a:t>
            </a:r>
            <a:r>
              <a:rPr lang="en-US" altLang="zh-CN" dirty="0"/>
              <a:t>add</a:t>
            </a:r>
            <a:r>
              <a:rPr lang="zh-CN" altLang="en-US" dirty="0"/>
              <a:t>指令相当于计算</a:t>
            </a:r>
            <a:r>
              <a:rPr lang="en-US" altLang="zh-CN" dirty="0"/>
              <a:t>129+1</a:t>
            </a:r>
            <a:r>
              <a:rPr lang="zh-CN" altLang="en-US" dirty="0"/>
              <a:t>，结果为</a:t>
            </a:r>
            <a:r>
              <a:rPr lang="en-US" altLang="zh-CN" dirty="0"/>
              <a:t>130</a:t>
            </a:r>
            <a:r>
              <a:rPr lang="zh-CN" altLang="en-US" dirty="0"/>
              <a:t>（</a:t>
            </a:r>
            <a:r>
              <a:rPr lang="en-US" altLang="zh-CN" dirty="0"/>
              <a:t>10000010B</a:t>
            </a:r>
            <a:r>
              <a:rPr lang="zh-CN" altLang="en-US" dirty="0"/>
              <a:t>）；</a:t>
            </a:r>
          </a:p>
          <a:p>
            <a:r>
              <a:rPr lang="zh-CN" altLang="en-US" dirty="0"/>
              <a:t>也可以将</a:t>
            </a:r>
            <a:r>
              <a:rPr lang="en-US" altLang="zh-CN" dirty="0"/>
              <a:t>add</a:t>
            </a:r>
            <a:r>
              <a:rPr lang="zh-CN" altLang="en-US" dirty="0"/>
              <a:t>指令进行的运算当作有符号数的运算，那么</a:t>
            </a:r>
            <a:r>
              <a:rPr lang="en-US" altLang="zh-CN" dirty="0"/>
              <a:t>add</a:t>
            </a:r>
            <a:r>
              <a:rPr lang="zh-CN" altLang="en-US" dirty="0"/>
              <a:t>指令相当于计算</a:t>
            </a:r>
            <a:r>
              <a:rPr lang="en-US" altLang="zh-CN" dirty="0"/>
              <a:t>-127+1</a:t>
            </a:r>
            <a:r>
              <a:rPr lang="zh-CN" altLang="en-US" dirty="0"/>
              <a:t>，结果为</a:t>
            </a:r>
            <a:r>
              <a:rPr lang="en-US" altLang="zh-CN" dirty="0"/>
              <a:t>-126</a:t>
            </a:r>
            <a:r>
              <a:rPr lang="zh-CN" altLang="en-US" dirty="0"/>
              <a:t>（</a:t>
            </a:r>
            <a:r>
              <a:rPr lang="en-US" altLang="zh-CN" dirty="0"/>
              <a:t>10000010B</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45</a:t>
            </a:fld>
            <a:endParaRPr lang="zh-CN" altLang="en-US"/>
          </a:p>
        </p:txBody>
      </p:sp>
    </p:spTree>
    <p:extLst>
      <p:ext uri="{BB962C8B-B14F-4D97-AF65-F5344CB8AC3E}">
        <p14:creationId xmlns:p14="http://schemas.microsoft.com/office/powerpoint/2010/main" val="2614659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r>
              <a:rPr lang="zh-CN" altLang="en-US" dirty="0"/>
              <a:t> 在我们将数据当作有符号数来运算的时候，可以通过它来得知结果的正负。</a:t>
            </a:r>
          </a:p>
          <a:p>
            <a:pPr>
              <a:lnSpc>
                <a:spcPct val="90000"/>
              </a:lnSpc>
            </a:pPr>
            <a:r>
              <a:rPr lang="zh-CN" altLang="en-US" dirty="0"/>
              <a:t>如果我们将数据当作无符号数来运算，</a:t>
            </a:r>
            <a:r>
              <a:rPr lang="en-US" altLang="zh-CN" dirty="0"/>
              <a:t>SF</a:t>
            </a:r>
            <a:r>
              <a:rPr lang="zh-CN" altLang="en-US" dirty="0"/>
              <a:t>的值没有意义，虽然相关的指令影响了它的值。</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46</a:t>
            </a:fld>
            <a:endParaRPr lang="zh-CN" altLang="en-US"/>
          </a:p>
        </p:txBody>
      </p:sp>
    </p:spTree>
    <p:extLst>
      <p:ext uri="{BB962C8B-B14F-4D97-AF65-F5344CB8AC3E}">
        <p14:creationId xmlns:p14="http://schemas.microsoft.com/office/powerpoint/2010/main" val="3248187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buFont typeface="Wingdings" pitchFamily="2" charset="2"/>
              <a:buNone/>
            </a:pPr>
            <a:r>
              <a:rPr lang="zh-CN" altLang="en-US" dirty="0"/>
              <a:t>表示：如果指令进行的是有符号数运算，那么结果为负；</a:t>
            </a:r>
          </a:p>
          <a:p>
            <a:pPr>
              <a:lnSpc>
                <a:spcPct val="90000"/>
              </a:lnSpc>
              <a:buFont typeface="Wingdings" pitchFamily="2" charset="2"/>
              <a:buNone/>
            </a:pPr>
            <a:r>
              <a:rPr lang="zh-CN" altLang="en-US" dirty="0"/>
              <a:t>       </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47</a:t>
            </a:fld>
            <a:endParaRPr lang="zh-CN" altLang="en-US"/>
          </a:p>
        </p:txBody>
      </p:sp>
    </p:spTree>
    <p:extLst>
      <p:ext uri="{BB962C8B-B14F-4D97-AF65-F5344CB8AC3E}">
        <p14:creationId xmlns:p14="http://schemas.microsoft.com/office/powerpoint/2010/main" val="1966123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某此指令将影响标志寄存器中的多个标志位，这些被影响的标记位比较全面地记录了指令的执行结果，为相关的处理提供了所需的依据。</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48</a:t>
            </a:fld>
            <a:endParaRPr lang="zh-CN" altLang="en-US"/>
          </a:p>
        </p:txBody>
      </p:sp>
    </p:spTree>
    <p:extLst>
      <p:ext uri="{BB962C8B-B14F-4D97-AF65-F5344CB8AC3E}">
        <p14:creationId xmlns:p14="http://schemas.microsoft.com/office/powerpoint/2010/main" val="3143561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B7C93-D924-46DC-B3B2-C0F0C3CA5124}" type="slidenum">
              <a:rPr lang="en-US" altLang="zh-CN"/>
              <a:pPr/>
              <a:t>50</a:t>
            </a:fld>
            <a:endParaRPr lang="en-US" altLang="zh-CN"/>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038E0-7499-4162-81B6-D5B014102B2A}" type="slidenum">
              <a:rPr lang="en-US" altLang="zh-CN"/>
              <a:pPr/>
              <a:t>51</a:t>
            </a:fld>
            <a:endParaRPr lang="en-US" altLang="zh-CN"/>
          </a:p>
        </p:txBody>
      </p:sp>
      <p:sp>
        <p:nvSpPr>
          <p:cNvPr id="946178" name="Rectangle 2"/>
          <p:cNvSpPr>
            <a:spLocks noGrp="1" noRot="1" noChangeAspect="1" noChangeArrowheads="1" noTextEdit="1"/>
          </p:cNvSpPr>
          <p:nvPr>
            <p:ph type="sldImg"/>
          </p:nvPr>
        </p:nvSpPr>
        <p:spPr>
          <a:ln/>
        </p:spPr>
      </p:sp>
      <p:sp>
        <p:nvSpPr>
          <p:cNvPr id="946179"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对于位数为</a:t>
            </a:r>
            <a:r>
              <a:rPr lang="en-US" altLang="zh-CN" dirty="0"/>
              <a:t>N</a:t>
            </a:r>
            <a:r>
              <a:rPr lang="zh-CN" altLang="en-US" dirty="0"/>
              <a:t>的无符号数来说，其对应的二进制信息的最高位，即第</a:t>
            </a:r>
            <a:r>
              <a:rPr lang="en-US" altLang="zh-CN" dirty="0"/>
              <a:t>N-1</a:t>
            </a:r>
            <a:r>
              <a:rPr lang="zh-CN" altLang="en-US" dirty="0"/>
              <a:t>位，的最高有效位，而假想存在的第</a:t>
            </a:r>
            <a:r>
              <a:rPr lang="en-US" altLang="zh-CN" dirty="0"/>
              <a:t>N</a:t>
            </a:r>
            <a:r>
              <a:rPr lang="zh-CN" altLang="en-US" dirty="0"/>
              <a:t>位，就是相对于最高有效位的更高位。</a:t>
            </a:r>
          </a:p>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826B9-CADF-4443-9D7A-322EAEA1A662}" type="slidenum">
              <a:rPr lang="en-US" altLang="zh-CN"/>
              <a:pPr/>
              <a:t>2</a:t>
            </a:fld>
            <a:endParaRPr lang="en-US" altLang="zh-CN"/>
          </a:p>
        </p:txBody>
      </p:sp>
      <p:sp>
        <p:nvSpPr>
          <p:cNvPr id="885762" name="Rectangle 2"/>
          <p:cNvSpPr>
            <a:spLocks noGrp="1" noRot="1" noChangeAspect="1" noChangeArrowheads="1" noTextEdit="1"/>
          </p:cNvSpPr>
          <p:nvPr>
            <p:ph type="sldImg"/>
          </p:nvPr>
        </p:nvSpPr>
        <p:spPr>
          <a:ln/>
        </p:spPr>
      </p:sp>
      <p:sp>
        <p:nvSpPr>
          <p:cNvPr id="885763" name="Rectangle 3"/>
          <p:cNvSpPr>
            <a:spLocks noGrp="1" noChangeArrowheads="1"/>
          </p:cNvSpPr>
          <p:nvPr>
            <p:ph type="body" idx="1"/>
          </p:nvPr>
        </p:nvSpPr>
        <p:spPr/>
        <p:txBody>
          <a:bodyPr/>
          <a:lstStyle/>
          <a:p>
            <a:r>
              <a:rPr lang="en-US" altLang="zh-CN"/>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E33BA-7CF7-433D-8654-13FA2E2F2B31}" type="slidenum">
              <a:rPr lang="en-US" altLang="zh-CN"/>
              <a:pPr/>
              <a:t>53</a:t>
            </a:fld>
            <a:endParaRPr lang="en-US" altLang="zh-CN"/>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BDA3C-4F43-4B12-BD79-6AB8FC2A50BA}" type="slidenum">
              <a:rPr lang="en-US" altLang="zh-CN"/>
              <a:pPr/>
              <a:t>54</a:t>
            </a:fld>
            <a:endParaRPr lang="en-US" altLang="zh-CN"/>
          </a:p>
        </p:txBody>
      </p:sp>
      <p:sp>
        <p:nvSpPr>
          <p:cNvPr id="961538" name="Rectangle 2"/>
          <p:cNvSpPr>
            <a:spLocks noGrp="1" noRot="1" noChangeAspect="1" noChangeArrowheads="1" noTextEdit="1"/>
          </p:cNvSpPr>
          <p:nvPr>
            <p:ph type="sldImg"/>
          </p:nvPr>
        </p:nvSpPr>
        <p:spPr>
          <a:ln/>
        </p:spPr>
      </p:sp>
      <p:sp>
        <p:nvSpPr>
          <p:cNvPr id="961539" name="Rectangle 3"/>
          <p:cNvSpPr>
            <a:spLocks noGrp="1" noChangeArrowheads="1"/>
          </p:cNvSpPr>
          <p:nvPr>
            <p:ph type="body" idx="1"/>
          </p:nvPr>
        </p:nvSpPr>
        <p:spPr/>
        <p:txBody>
          <a:bodyPr/>
          <a:lstStyle/>
          <a:p>
            <a:pPr>
              <a:lnSpc>
                <a:spcPct val="150000"/>
              </a:lnSpc>
              <a:buFont typeface="Wingdings" pitchFamily="2" charset="2"/>
              <a:buNone/>
            </a:pPr>
            <a:r>
              <a:rPr lang="zh-CN" altLang="en-US" dirty="0">
                <a:solidFill>
                  <a:srgbClr val="0000FF"/>
                </a:solidFill>
              </a:rPr>
              <a:t>因为</a:t>
            </a:r>
            <a:r>
              <a:rPr lang="en-US" altLang="zh-CN" dirty="0">
                <a:solidFill>
                  <a:srgbClr val="0000FF"/>
                </a:solidFill>
              </a:rPr>
              <a:t>add al,99 </a:t>
            </a:r>
            <a:r>
              <a:rPr lang="zh-CN" altLang="en-US" dirty="0">
                <a:solidFill>
                  <a:srgbClr val="0000FF"/>
                </a:solidFill>
              </a:rPr>
              <a:t>进行的有符号数运算是：</a:t>
            </a:r>
            <a:r>
              <a:rPr lang="en-US" altLang="zh-CN" dirty="0">
                <a:solidFill>
                  <a:srgbClr val="0000FF"/>
                </a:solidFill>
              </a:rPr>
              <a:t>(al)=(al)+99=98+99=197</a:t>
            </a:r>
          </a:p>
          <a:p>
            <a:pPr>
              <a:lnSpc>
                <a:spcPct val="150000"/>
              </a:lnSpc>
              <a:buFont typeface="Wingdings" pitchFamily="2" charset="2"/>
              <a:buNone/>
            </a:pPr>
            <a:r>
              <a:rPr lang="zh-CN" altLang="en-US" dirty="0">
                <a:solidFill>
                  <a:srgbClr val="0000FF"/>
                </a:solidFill>
              </a:rPr>
              <a:t>  超出了</a:t>
            </a:r>
            <a:r>
              <a:rPr lang="en-US" altLang="zh-CN" dirty="0">
                <a:solidFill>
                  <a:srgbClr val="0000FF"/>
                </a:solidFill>
              </a:rPr>
              <a:t>8</a:t>
            </a:r>
            <a:r>
              <a:rPr lang="zh-CN" altLang="en-US" dirty="0">
                <a:solidFill>
                  <a:srgbClr val="0000FF"/>
                </a:solidFill>
              </a:rPr>
              <a:t>位有符号数的范围：</a:t>
            </a:r>
            <a:r>
              <a:rPr lang="en-US" altLang="zh-CN" dirty="0">
                <a:solidFill>
                  <a:srgbClr val="0000FF"/>
                </a:solidFill>
              </a:rPr>
              <a:t>-128~127</a:t>
            </a:r>
            <a:r>
              <a:rPr lang="zh-CN" altLang="en-US" dirty="0">
                <a:solidFill>
                  <a:srgbClr val="0000FF"/>
                </a:solidFill>
              </a:rPr>
              <a:t>。</a:t>
            </a:r>
          </a:p>
          <a:p>
            <a:pPr>
              <a:buFont typeface="Wingdings" pitchFamily="2" charset="2"/>
              <a:buNone/>
            </a:pPr>
            <a:r>
              <a:rPr lang="zh-CN" altLang="en-US" sz="1200" dirty="0"/>
              <a:t>因为</a:t>
            </a:r>
            <a:r>
              <a:rPr lang="en-US" altLang="zh-CN" sz="1200" dirty="0"/>
              <a:t>add al,88H</a:t>
            </a:r>
            <a:r>
              <a:rPr lang="zh-CN" altLang="en-US" sz="1200" dirty="0"/>
              <a:t>进行的有符号数运算是：</a:t>
            </a:r>
          </a:p>
          <a:p>
            <a:pPr>
              <a:buFont typeface="Wingdings" pitchFamily="2" charset="2"/>
              <a:buNone/>
            </a:pPr>
            <a:r>
              <a:rPr lang="zh-CN" altLang="en-US" sz="1200" dirty="0"/>
              <a:t>    </a:t>
            </a:r>
            <a:r>
              <a:rPr lang="en-US" altLang="zh-CN" sz="1200" dirty="0"/>
              <a:t>(al)=(al)+(-120)=(-16)+(-120)=-136</a:t>
            </a:r>
          </a:p>
          <a:p>
            <a:pPr>
              <a:buFont typeface="Wingdings" pitchFamily="2" charset="2"/>
              <a:buNone/>
            </a:pPr>
            <a:r>
              <a:rPr lang="en-US" altLang="zh-CN" sz="1200" dirty="0"/>
              <a:t>   </a:t>
            </a:r>
            <a:r>
              <a:rPr lang="zh-CN" altLang="en-US" sz="1200" dirty="0"/>
              <a:t>而结果</a:t>
            </a:r>
            <a:r>
              <a:rPr lang="en-US" altLang="zh-CN" sz="1200" dirty="0"/>
              <a:t>-136</a:t>
            </a:r>
            <a:r>
              <a:rPr lang="zh-CN" altLang="en-US" sz="1200" dirty="0"/>
              <a:t>超出了机器所能表示的</a:t>
            </a:r>
            <a:r>
              <a:rPr lang="en-US" altLang="zh-CN" sz="1200" dirty="0"/>
              <a:t>8</a:t>
            </a:r>
            <a:r>
              <a:rPr lang="zh-CN" altLang="en-US" sz="1200" dirty="0"/>
              <a:t>位有符号数的范围：</a:t>
            </a:r>
            <a:r>
              <a:rPr lang="en-US" altLang="zh-CN" sz="1200" dirty="0"/>
              <a:t>-128~127</a:t>
            </a:r>
            <a:r>
              <a:rPr lang="zh-CN" altLang="en-US" sz="1200" dirty="0"/>
              <a:t>。</a:t>
            </a:r>
          </a:p>
          <a:p>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dirty="0"/>
              <a:t>如果在进行有符号数运算时发生溢出，那么运算的结果将不正确。</a:t>
            </a:r>
          </a:p>
          <a:p>
            <a:pPr>
              <a:lnSpc>
                <a:spcPct val="90000"/>
              </a:lnSpc>
            </a:pPr>
            <a:r>
              <a:rPr lang="zh-CN" altLang="en-US" dirty="0"/>
              <a:t>就上面的两个例子来说：</a:t>
            </a:r>
            <a:br>
              <a:rPr lang="zh-CN" altLang="en-US" dirty="0"/>
            </a:br>
            <a:r>
              <a:rPr lang="zh-CN" altLang="en-US" dirty="0"/>
              <a:t>    </a:t>
            </a:r>
            <a:r>
              <a:rPr lang="en-US" altLang="zh-CN" dirty="0"/>
              <a:t>mov al,98 </a:t>
            </a:r>
            <a:br>
              <a:rPr lang="en-US" altLang="zh-CN" dirty="0"/>
            </a:br>
            <a:r>
              <a:rPr lang="en-US" altLang="zh-CN" dirty="0"/>
              <a:t>    add al,99 </a:t>
            </a:r>
            <a:br>
              <a:rPr lang="en-US" altLang="zh-CN" dirty="0"/>
            </a:br>
            <a:r>
              <a:rPr lang="en-US" altLang="zh-CN" dirty="0"/>
              <a:t>add</a:t>
            </a:r>
            <a:r>
              <a:rPr lang="zh-CN" altLang="en-US" dirty="0"/>
              <a:t>指令运算的结果是</a:t>
            </a:r>
            <a:r>
              <a:rPr lang="en-US" altLang="zh-CN" dirty="0"/>
              <a:t>(al)=0C5H </a:t>
            </a:r>
            <a:r>
              <a:rPr lang="zh-CN" altLang="en-US" dirty="0"/>
              <a:t>，因为进行的是有符号数运算，所以 </a:t>
            </a:r>
            <a:r>
              <a:rPr lang="en-US" altLang="zh-CN" dirty="0"/>
              <a:t>al</a:t>
            </a:r>
            <a:r>
              <a:rPr lang="zh-CN" altLang="en-US" dirty="0"/>
              <a:t>中存储的是有符号数，而</a:t>
            </a:r>
            <a:r>
              <a:rPr lang="en-US" altLang="zh-CN" dirty="0"/>
              <a:t>0C5H</a:t>
            </a:r>
            <a:r>
              <a:rPr lang="zh-CN" altLang="en-US" dirty="0"/>
              <a:t>是有符号数</a:t>
            </a:r>
            <a:r>
              <a:rPr lang="en-US" altLang="zh-CN" dirty="0"/>
              <a:t>-59</a:t>
            </a:r>
            <a:r>
              <a:rPr lang="zh-CN" altLang="en-US" dirty="0"/>
              <a:t>的补码。</a:t>
            </a:r>
            <a:endParaRPr lang="en-US" altLang="zh-CN" dirty="0"/>
          </a:p>
          <a:p>
            <a:r>
              <a:rPr lang="zh-CN" altLang="en-US" dirty="0"/>
              <a:t>如果我们用</a:t>
            </a:r>
            <a:r>
              <a:rPr lang="en-US" altLang="zh-CN" dirty="0"/>
              <a:t>add </a:t>
            </a:r>
            <a:r>
              <a:rPr lang="zh-CN" altLang="en-US" dirty="0"/>
              <a:t>指令进行的是有符号数运算，则</a:t>
            </a:r>
            <a:r>
              <a:rPr lang="en-US" altLang="zh-CN" dirty="0"/>
              <a:t>98+99=-59</a:t>
            </a:r>
            <a:r>
              <a:rPr lang="zh-CN" altLang="en-US" dirty="0"/>
              <a:t>这样的结果让人无法接受。</a:t>
            </a:r>
          </a:p>
          <a:p>
            <a:r>
              <a:rPr lang="zh-CN" altLang="en-US" dirty="0"/>
              <a:t>造成这种情况的原因，就是实际的结果 </a:t>
            </a:r>
            <a:r>
              <a:rPr lang="en-US" altLang="zh-CN" dirty="0"/>
              <a:t>197</a:t>
            </a:r>
            <a:r>
              <a:rPr lang="zh-CN" altLang="en-US" dirty="0"/>
              <a:t>，作为一个有符号数，在 </a:t>
            </a:r>
            <a:r>
              <a:rPr lang="en-US" altLang="zh-CN" dirty="0"/>
              <a:t>8 </a:t>
            </a:r>
            <a:r>
              <a:rPr lang="zh-CN" altLang="en-US" dirty="0"/>
              <a:t>位寄存器</a:t>
            </a:r>
            <a:r>
              <a:rPr lang="en-US" altLang="zh-CN" dirty="0"/>
              <a:t>al</a:t>
            </a:r>
            <a:r>
              <a:rPr lang="zh-CN" altLang="en-US" dirty="0"/>
              <a:t>中存放不下。</a:t>
            </a:r>
          </a:p>
          <a:p>
            <a:pPr>
              <a:lnSpc>
                <a:spcPct val="90000"/>
              </a:lnSpc>
            </a:pPr>
            <a:r>
              <a:rPr lang="zh-CN" altLang="en-US" sz="1200" dirty="0"/>
              <a:t>同样，对于：</a:t>
            </a:r>
          </a:p>
          <a:p>
            <a:pPr>
              <a:lnSpc>
                <a:spcPct val="90000"/>
              </a:lnSpc>
              <a:buFont typeface="Wingdings" pitchFamily="2" charset="2"/>
              <a:buNone/>
            </a:pPr>
            <a:r>
              <a:rPr lang="zh-CN" altLang="en-US" sz="1200" dirty="0"/>
              <a:t>   </a:t>
            </a:r>
            <a:r>
              <a:rPr lang="en-US" altLang="zh-CN" sz="1200" dirty="0"/>
              <a:t>mov al,0F0H ;0F0H</a:t>
            </a:r>
            <a:r>
              <a:rPr lang="zh-CN" altLang="en-US" sz="1200" dirty="0"/>
              <a:t>，为有符号数</a:t>
            </a:r>
            <a:r>
              <a:rPr lang="en-US" altLang="zh-CN" sz="1200" dirty="0"/>
              <a:t>-16</a:t>
            </a:r>
            <a:r>
              <a:rPr lang="zh-CN" altLang="en-US" sz="1200" dirty="0"/>
              <a:t>的补码</a:t>
            </a:r>
            <a:br>
              <a:rPr lang="zh-CN" altLang="en-US" sz="1200" dirty="0"/>
            </a:br>
            <a:r>
              <a:rPr lang="en-US" altLang="zh-CN" sz="1200" dirty="0"/>
              <a:t>add al,88H   ;88H</a:t>
            </a:r>
            <a:r>
              <a:rPr lang="zh-CN" altLang="en-US" sz="1200" dirty="0"/>
              <a:t>，为有符号数</a:t>
            </a:r>
            <a:r>
              <a:rPr lang="en-US" altLang="zh-CN" sz="1200" dirty="0"/>
              <a:t>-120</a:t>
            </a:r>
            <a:r>
              <a:rPr lang="zh-CN" altLang="en-US" sz="1200" dirty="0"/>
              <a:t>的补码</a:t>
            </a:r>
          </a:p>
          <a:p>
            <a:pPr>
              <a:lnSpc>
                <a:spcPct val="90000"/>
              </a:lnSpc>
              <a:buFont typeface="Wingdings" pitchFamily="2" charset="2"/>
              <a:buNone/>
            </a:pPr>
            <a:r>
              <a:rPr lang="zh-CN" altLang="en-US" sz="1200" dirty="0"/>
              <a:t>   </a:t>
            </a:r>
            <a:r>
              <a:rPr lang="en-US" altLang="zh-CN" sz="1200" dirty="0"/>
              <a:t>add</a:t>
            </a:r>
            <a:r>
              <a:rPr lang="zh-CN" altLang="en-US" sz="1200" dirty="0"/>
              <a:t>指令运算的结果是</a:t>
            </a:r>
            <a:r>
              <a:rPr lang="en-US" altLang="zh-CN" sz="1200" dirty="0"/>
              <a:t>(al)=78H</a:t>
            </a:r>
            <a:r>
              <a:rPr lang="zh-CN" altLang="en-US" sz="1200" dirty="0"/>
              <a:t>，</a:t>
            </a:r>
          </a:p>
          <a:p>
            <a:pPr>
              <a:lnSpc>
                <a:spcPct val="90000"/>
              </a:lnSpc>
              <a:buFont typeface="Wingdings" pitchFamily="2" charset="2"/>
              <a:buNone/>
            </a:pPr>
            <a:r>
              <a:rPr lang="zh-CN" altLang="en-US" sz="1200" dirty="0"/>
              <a:t>   因为进行的是有符号数运算，所以 </a:t>
            </a:r>
            <a:r>
              <a:rPr lang="en-US" altLang="zh-CN" sz="1200" dirty="0"/>
              <a:t>al</a:t>
            </a:r>
            <a:r>
              <a:rPr lang="zh-CN" altLang="en-US" sz="1200" dirty="0"/>
              <a:t>中存储的是有符号数，而</a:t>
            </a:r>
            <a:r>
              <a:rPr lang="en-US" altLang="zh-CN" sz="1200" dirty="0"/>
              <a:t>78H</a:t>
            </a:r>
            <a:r>
              <a:rPr lang="zh-CN" altLang="en-US" sz="1200" dirty="0"/>
              <a:t>表示有符号数</a:t>
            </a:r>
            <a:r>
              <a:rPr lang="en-US" altLang="zh-CN" sz="1200" dirty="0"/>
              <a:t>120</a:t>
            </a:r>
            <a:r>
              <a:rPr lang="zh-CN" altLang="en-US" sz="1200" dirty="0"/>
              <a:t>。</a:t>
            </a:r>
          </a:p>
          <a:p>
            <a:pPr>
              <a:lnSpc>
                <a:spcPct val="90000"/>
              </a:lnSpc>
            </a:pPr>
            <a:endParaRPr lang="zh-CN" altLang="en-US" dirty="0"/>
          </a:p>
          <a:p>
            <a:pPr>
              <a:lnSpc>
                <a:spcPct val="90000"/>
              </a:lnSpc>
            </a:pPr>
            <a:r>
              <a:rPr lang="zh-CN" altLang="en-US" sz="1200" dirty="0"/>
              <a:t>如果我们用</a:t>
            </a:r>
            <a:r>
              <a:rPr lang="en-US" altLang="zh-CN" sz="1200" dirty="0"/>
              <a:t>add </a:t>
            </a:r>
            <a:r>
              <a:rPr lang="zh-CN" altLang="en-US" sz="1200" dirty="0"/>
              <a:t>指令进行的是有符号数运算，则</a:t>
            </a:r>
            <a:r>
              <a:rPr lang="en-US" altLang="zh-CN" sz="1200" dirty="0"/>
              <a:t>-16-120=120</a:t>
            </a:r>
            <a:r>
              <a:rPr lang="zh-CN" altLang="en-US" sz="1200" dirty="0"/>
              <a:t>这样的结果显然不正确。</a:t>
            </a:r>
          </a:p>
          <a:p>
            <a:pPr>
              <a:lnSpc>
                <a:spcPct val="90000"/>
              </a:lnSpc>
            </a:pPr>
            <a:r>
              <a:rPr lang="zh-CN" altLang="en-US" sz="1200" dirty="0"/>
              <a:t>造成这种情况的原因，就是实际的结果</a:t>
            </a:r>
          </a:p>
          <a:p>
            <a:pPr>
              <a:lnSpc>
                <a:spcPct val="90000"/>
              </a:lnSpc>
              <a:buFont typeface="Wingdings" pitchFamily="2" charset="2"/>
              <a:buNone/>
            </a:pPr>
            <a:r>
              <a:rPr lang="zh-CN" altLang="en-US" sz="1200" dirty="0"/>
              <a:t>   </a:t>
            </a:r>
            <a:r>
              <a:rPr lang="en-US" altLang="zh-CN" sz="1200" dirty="0"/>
              <a:t>-136</a:t>
            </a:r>
            <a:r>
              <a:rPr lang="zh-CN" altLang="en-US" sz="1200" dirty="0"/>
              <a:t>，作为一个有符号数，在 </a:t>
            </a:r>
            <a:r>
              <a:rPr lang="en-US" altLang="zh-CN" sz="1200" dirty="0"/>
              <a:t>8</a:t>
            </a:r>
            <a:r>
              <a:rPr lang="zh-CN" altLang="en-US" sz="1200" dirty="0"/>
              <a:t>位寄存器</a:t>
            </a:r>
            <a:r>
              <a:rPr lang="en-US" altLang="zh-CN" sz="1200" dirty="0"/>
              <a:t>al</a:t>
            </a:r>
            <a:r>
              <a:rPr lang="zh-CN" altLang="en-US" sz="1200" dirty="0"/>
              <a:t>中存放不下。</a:t>
            </a:r>
            <a:br>
              <a:rPr lang="zh-CN" altLang="en-US" sz="1200" dirty="0"/>
            </a:b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55</a:t>
            </a:fld>
            <a:endParaRPr lang="zh-CN" altLang="en-US"/>
          </a:p>
        </p:txBody>
      </p:sp>
    </p:spTree>
    <p:extLst>
      <p:ext uri="{BB962C8B-B14F-4D97-AF65-F5344CB8AC3E}">
        <p14:creationId xmlns:p14="http://schemas.microsoft.com/office/powerpoint/2010/main" val="3163895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adc</a:t>
            </a:r>
            <a:r>
              <a:rPr lang="zh-CN" altLang="en-US" dirty="0"/>
              <a:t>执行时，相当于计算： </a:t>
            </a:r>
            <a:r>
              <a:rPr lang="en-US" altLang="zh-CN" dirty="0"/>
              <a:t>(ax)+1+CF=2+1+1=4</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60</a:t>
            </a:fld>
            <a:endParaRPr lang="zh-CN" altLang="en-US"/>
          </a:p>
        </p:txBody>
      </p:sp>
    </p:spTree>
    <p:extLst>
      <p:ext uri="{BB962C8B-B14F-4D97-AF65-F5344CB8AC3E}">
        <p14:creationId xmlns:p14="http://schemas.microsoft.com/office/powerpoint/2010/main" val="548908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a:t>
            </a:r>
            <a:r>
              <a:rPr lang="en-US" altLang="zh-CN" dirty="0"/>
              <a:t>adc</a:t>
            </a:r>
            <a:r>
              <a:rPr lang="zh-CN" altLang="en-US" dirty="0"/>
              <a:t>执行时，相当于计算： </a:t>
            </a:r>
            <a:r>
              <a:rPr lang="en-US" altLang="zh-CN" dirty="0"/>
              <a:t>(ax)+3+CF=30H+3+1=34H</a:t>
            </a:r>
            <a:r>
              <a:rPr lang="zh-CN" altLang="en-US" dirty="0"/>
              <a:t>。</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61</a:t>
            </a:fld>
            <a:endParaRPr lang="zh-CN" altLang="en-US"/>
          </a:p>
        </p:txBody>
      </p:sp>
    </p:spTree>
    <p:extLst>
      <p:ext uri="{BB962C8B-B14F-4D97-AF65-F5344CB8AC3E}">
        <p14:creationId xmlns:p14="http://schemas.microsoft.com/office/powerpoint/2010/main" val="2184477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在执行 </a:t>
            </a:r>
            <a:r>
              <a:rPr lang="en-US" altLang="zh-CN" dirty="0"/>
              <a:t>adc </a:t>
            </a:r>
            <a:r>
              <a:rPr lang="zh-CN" altLang="en-US" dirty="0"/>
              <a:t>指令的时候加上的 </a:t>
            </a:r>
            <a:r>
              <a:rPr lang="en-US" altLang="zh-CN" dirty="0"/>
              <a:t>CF </a:t>
            </a:r>
            <a:r>
              <a:rPr lang="zh-CN" altLang="en-US" dirty="0"/>
              <a:t>的值的含义，由 </a:t>
            </a:r>
            <a:r>
              <a:rPr lang="en-US" altLang="zh-CN" dirty="0"/>
              <a:t>adc</a:t>
            </a:r>
            <a:r>
              <a:rPr lang="zh-CN" altLang="en-US" dirty="0"/>
              <a:t>指令前面的指令决定的，也就是说，关键在于所加上的</a:t>
            </a:r>
            <a:r>
              <a:rPr lang="en-US" altLang="zh-CN" dirty="0"/>
              <a:t>CF</a:t>
            </a:r>
            <a:r>
              <a:rPr lang="zh-CN" altLang="en-US" dirty="0"/>
              <a:t>值是被什么指令设置的。</a:t>
            </a:r>
          </a:p>
          <a:p>
            <a:r>
              <a:rPr lang="zh-CN" altLang="en-US" dirty="0"/>
              <a:t>显然，如果</a:t>
            </a:r>
            <a:r>
              <a:rPr lang="en-US" altLang="zh-CN" dirty="0"/>
              <a:t>CF </a:t>
            </a:r>
            <a:r>
              <a:rPr lang="zh-CN" altLang="en-US" dirty="0"/>
              <a:t>的值是被</a:t>
            </a:r>
            <a:r>
              <a:rPr lang="en-US" altLang="zh-CN" dirty="0"/>
              <a:t>sub</a:t>
            </a:r>
            <a:r>
              <a:rPr lang="zh-CN" altLang="en-US" dirty="0"/>
              <a:t>指令设置的，那么它的含义就是借位值；如果是被</a:t>
            </a:r>
            <a:r>
              <a:rPr lang="en-US" altLang="zh-CN" dirty="0"/>
              <a:t>add</a:t>
            </a:r>
            <a:r>
              <a:rPr lang="zh-CN" altLang="en-US" dirty="0"/>
              <a:t>指令设置的，那么它的含义就是进位值。</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63</a:t>
            </a:fld>
            <a:endParaRPr lang="zh-CN" altLang="en-US"/>
          </a:p>
        </p:txBody>
      </p:sp>
    </p:spTree>
    <p:extLst>
      <p:ext uri="{BB962C8B-B14F-4D97-AF65-F5344CB8AC3E}">
        <p14:creationId xmlns:p14="http://schemas.microsoft.com/office/powerpoint/2010/main" val="858187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a:t>
            </a:r>
          </a:p>
          <a:p>
            <a:pPr>
              <a:buFont typeface="Wingdings" pitchFamily="2" charset="2"/>
              <a:buNone/>
            </a:pPr>
            <a:r>
              <a:rPr lang="zh-CN" altLang="en-US" dirty="0"/>
              <a:t>   因为两个数据的位数都大于</a:t>
            </a:r>
            <a:r>
              <a:rPr lang="en-US" altLang="zh-CN" dirty="0"/>
              <a:t>16</a:t>
            </a:r>
            <a:r>
              <a:rPr lang="zh-CN" altLang="en-US" dirty="0"/>
              <a:t>，用</a:t>
            </a:r>
            <a:r>
              <a:rPr lang="en-US" altLang="zh-CN" dirty="0"/>
              <a:t>add </a:t>
            </a:r>
            <a:r>
              <a:rPr lang="zh-CN" altLang="en-US" dirty="0"/>
              <a:t>指令无法进行计算。我们将计算分两步进行，先将低</a:t>
            </a:r>
            <a:r>
              <a:rPr lang="en-US" altLang="zh-CN" dirty="0"/>
              <a:t>16</a:t>
            </a:r>
            <a:r>
              <a:rPr lang="zh-CN" altLang="en-US" dirty="0"/>
              <a:t>位相加，然后将高 </a:t>
            </a:r>
            <a:r>
              <a:rPr lang="en-US" altLang="zh-CN" dirty="0"/>
              <a:t>16 </a:t>
            </a:r>
            <a:r>
              <a:rPr lang="zh-CN" altLang="en-US" dirty="0"/>
              <a:t>位和进位值相加。</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65</a:t>
            </a:fld>
            <a:endParaRPr lang="zh-CN" altLang="en-US"/>
          </a:p>
        </p:txBody>
      </p:sp>
    </p:spTree>
    <p:extLst>
      <p:ext uri="{BB962C8B-B14F-4D97-AF65-F5344CB8AC3E}">
        <p14:creationId xmlns:p14="http://schemas.microsoft.com/office/powerpoint/2010/main" val="3421680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r>
              <a:rPr lang="zh-CN" altLang="en-US" sz="2800" dirty="0"/>
              <a:t>分析：</a:t>
            </a:r>
          </a:p>
          <a:p>
            <a:pPr>
              <a:lnSpc>
                <a:spcPct val="90000"/>
              </a:lnSpc>
              <a:buFont typeface="Wingdings" pitchFamily="2" charset="2"/>
              <a:buNone/>
            </a:pPr>
            <a:r>
              <a:rPr lang="zh-CN" altLang="en-US" sz="2800" dirty="0"/>
              <a:t>   计算分</a:t>
            </a:r>
            <a:r>
              <a:rPr lang="en-US" altLang="zh-CN" sz="2800" dirty="0"/>
              <a:t>3</a:t>
            </a:r>
            <a:r>
              <a:rPr lang="zh-CN" altLang="en-US" sz="2800" dirty="0"/>
              <a:t>步进行：</a:t>
            </a:r>
          </a:p>
          <a:p>
            <a:pPr lvl="1">
              <a:lnSpc>
                <a:spcPct val="90000"/>
              </a:lnSpc>
            </a:pPr>
            <a:r>
              <a:rPr lang="zh-CN" altLang="en-US" sz="2400" dirty="0"/>
              <a:t>（</a:t>
            </a:r>
            <a:r>
              <a:rPr lang="en-US" altLang="zh-CN" sz="2400" dirty="0"/>
              <a:t>1</a:t>
            </a:r>
            <a:r>
              <a:rPr lang="zh-CN" altLang="en-US" sz="2400" dirty="0"/>
              <a:t>）先将低</a:t>
            </a:r>
            <a:r>
              <a:rPr lang="en-US" altLang="zh-CN" sz="2400" dirty="0"/>
              <a:t>16</a:t>
            </a:r>
            <a:r>
              <a:rPr lang="zh-CN" altLang="en-US" sz="2400" dirty="0"/>
              <a:t>位相加，完成后，</a:t>
            </a:r>
            <a:r>
              <a:rPr lang="en-US" altLang="zh-CN" sz="2400" dirty="0"/>
              <a:t>CF </a:t>
            </a:r>
            <a:r>
              <a:rPr lang="zh-CN" altLang="en-US" sz="2400" dirty="0"/>
              <a:t>中记录本次相加的进位值；</a:t>
            </a:r>
          </a:p>
          <a:p>
            <a:pPr lvl="1">
              <a:lnSpc>
                <a:spcPct val="90000"/>
              </a:lnSpc>
            </a:pPr>
            <a:r>
              <a:rPr lang="zh-CN" altLang="en-US" sz="2400" dirty="0"/>
              <a:t>（</a:t>
            </a:r>
            <a:r>
              <a:rPr lang="en-US" altLang="zh-CN" sz="2400" dirty="0"/>
              <a:t>2</a:t>
            </a:r>
            <a:r>
              <a:rPr lang="zh-CN" altLang="en-US" sz="2400" dirty="0"/>
              <a:t>）再将次高</a:t>
            </a:r>
            <a:r>
              <a:rPr lang="en-US" altLang="zh-CN" sz="2400" dirty="0"/>
              <a:t>16</a:t>
            </a:r>
            <a:r>
              <a:rPr lang="zh-CN" altLang="en-US" sz="2400" dirty="0"/>
              <a:t>位和 </a:t>
            </a:r>
            <a:r>
              <a:rPr lang="en-US" altLang="zh-CN" sz="2400" dirty="0"/>
              <a:t>CF</a:t>
            </a:r>
            <a:r>
              <a:rPr lang="zh-CN" altLang="en-US" sz="2400" dirty="0"/>
              <a:t>（来自低</a:t>
            </a:r>
            <a:r>
              <a:rPr lang="en-US" altLang="zh-CN" sz="2400" dirty="0"/>
              <a:t>16</a:t>
            </a:r>
            <a:r>
              <a:rPr lang="zh-CN" altLang="en-US" sz="2400" dirty="0"/>
              <a:t>位的进位值）相加，完成后，</a:t>
            </a:r>
            <a:r>
              <a:rPr lang="en-US" altLang="zh-CN" sz="2400" dirty="0"/>
              <a:t>CF</a:t>
            </a:r>
            <a:r>
              <a:rPr lang="zh-CN" altLang="en-US" sz="2400" dirty="0"/>
              <a:t>中记录本次相加的进位值；</a:t>
            </a:r>
          </a:p>
          <a:p>
            <a:pPr lvl="1">
              <a:lnSpc>
                <a:spcPct val="90000"/>
              </a:lnSpc>
            </a:pPr>
            <a:r>
              <a:rPr lang="zh-CN" altLang="en-US" sz="2400" dirty="0"/>
              <a:t>（</a:t>
            </a:r>
            <a:r>
              <a:rPr lang="en-US" altLang="zh-CN" sz="2400" dirty="0"/>
              <a:t>3</a:t>
            </a:r>
            <a:r>
              <a:rPr lang="zh-CN" altLang="en-US" sz="2400" dirty="0"/>
              <a:t>）最后高</a:t>
            </a:r>
            <a:r>
              <a:rPr lang="en-US" altLang="zh-CN" sz="2400" dirty="0"/>
              <a:t>16 </a:t>
            </a:r>
            <a:r>
              <a:rPr lang="zh-CN" altLang="en-US" sz="2400" dirty="0"/>
              <a:t>位和</a:t>
            </a:r>
            <a:r>
              <a:rPr lang="en-US" altLang="zh-CN" sz="2400" dirty="0"/>
              <a:t>CF</a:t>
            </a:r>
            <a:r>
              <a:rPr lang="zh-CN" altLang="en-US" sz="2400" dirty="0"/>
              <a:t>（来自次高</a:t>
            </a:r>
            <a:r>
              <a:rPr lang="en-US" altLang="zh-CN" sz="2400" dirty="0"/>
              <a:t>16</a:t>
            </a:r>
            <a:r>
              <a:rPr lang="zh-CN" altLang="en-US" sz="2400" dirty="0"/>
              <a:t>位的进位值）相加，完成后，</a:t>
            </a:r>
            <a:r>
              <a:rPr lang="en-US" altLang="zh-CN" sz="2400" dirty="0"/>
              <a:t>CF</a:t>
            </a:r>
            <a:r>
              <a:rPr lang="zh-CN" altLang="en-US" sz="2400" dirty="0"/>
              <a:t>中记录本次相加的进位值。</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67</a:t>
            </a:fld>
            <a:endParaRPr lang="zh-CN" altLang="en-US"/>
          </a:p>
        </p:txBody>
      </p:sp>
    </p:spTree>
    <p:extLst>
      <p:ext uri="{BB962C8B-B14F-4D97-AF65-F5344CB8AC3E}">
        <p14:creationId xmlns:p14="http://schemas.microsoft.com/office/powerpoint/2010/main" val="1264138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因数据为</a:t>
            </a:r>
            <a:r>
              <a:rPr lang="en-US" altLang="zh-CN" dirty="0"/>
              <a:t>128</a:t>
            </a:r>
            <a:r>
              <a:rPr lang="zh-CN" altLang="en-US" dirty="0"/>
              <a:t>位，所以需要</a:t>
            </a:r>
            <a:r>
              <a:rPr lang="en-US" altLang="zh-CN" dirty="0"/>
              <a:t>8</a:t>
            </a:r>
            <a:r>
              <a:rPr lang="zh-CN" altLang="en-US" dirty="0"/>
              <a:t>个字单元，由低地址单元到高地址单元依次存放 </a:t>
            </a:r>
            <a:r>
              <a:rPr lang="en-US" altLang="zh-CN" dirty="0"/>
              <a:t>128</a:t>
            </a:r>
            <a:r>
              <a:rPr lang="zh-CN" altLang="en-US" dirty="0"/>
              <a:t>位数据由低到高的各个字。</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69</a:t>
            </a:fld>
            <a:endParaRPr lang="zh-CN" altLang="en-US"/>
          </a:p>
        </p:txBody>
      </p:sp>
    </p:spTree>
    <p:extLst>
      <p:ext uri="{BB962C8B-B14F-4D97-AF65-F5344CB8AC3E}">
        <p14:creationId xmlns:p14="http://schemas.microsoft.com/office/powerpoint/2010/main" val="3562201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不可以，</a:t>
            </a:r>
            <a:r>
              <a:rPr lang="en-US" altLang="zh-CN" dirty="0"/>
              <a:t>add</a:t>
            </a:r>
            <a:r>
              <a:rPr lang="en-US" altLang="zh-CN" baseline="0" dirty="0"/>
              <a:t> </a:t>
            </a:r>
            <a:r>
              <a:rPr lang="en-US" altLang="zh-CN" baseline="0" dirty="0" err="1"/>
              <a:t>si</a:t>
            </a:r>
            <a:r>
              <a:rPr lang="zh-CN" altLang="en-US" baseline="0" dirty="0"/>
              <a:t>，</a:t>
            </a:r>
            <a:r>
              <a:rPr lang="en-US" altLang="zh-CN" baseline="0" dirty="0"/>
              <a:t>2 </a:t>
            </a:r>
            <a:r>
              <a:rPr lang="zh-CN" altLang="en-US" baseline="0" dirty="0"/>
              <a:t>，无进位，置</a:t>
            </a:r>
            <a:r>
              <a:rPr lang="en-US" altLang="zh-CN" baseline="0"/>
              <a:t>CF=0</a:t>
            </a:r>
            <a:endParaRPr lang="zh-CN" altLang="en-US"/>
          </a:p>
        </p:txBody>
      </p:sp>
      <p:sp>
        <p:nvSpPr>
          <p:cNvPr id="4" name="灯片编号占位符 3"/>
          <p:cNvSpPr>
            <a:spLocks noGrp="1"/>
          </p:cNvSpPr>
          <p:nvPr>
            <p:ph type="sldNum" sz="quarter" idx="10"/>
          </p:nvPr>
        </p:nvSpPr>
        <p:spPr/>
        <p:txBody>
          <a:bodyPr/>
          <a:lstStyle/>
          <a:p>
            <a:fld id="{997C8645-5941-4083-9A52-6E9A4F439E94}" type="slidenum">
              <a:rPr lang="zh-CN" altLang="en-US" smtClean="0"/>
              <a:t>71</a:t>
            </a:fld>
            <a:endParaRPr lang="zh-CN" altLang="en-US"/>
          </a:p>
        </p:txBody>
      </p:sp>
    </p:spTree>
    <p:extLst>
      <p:ext uri="{BB962C8B-B14F-4D97-AF65-F5344CB8AC3E}">
        <p14:creationId xmlns:p14="http://schemas.microsoft.com/office/powerpoint/2010/main" val="3812453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92DF7-7DEF-4C27-9CA9-A2F2F303154E}" type="slidenum">
              <a:rPr lang="en-US" altLang="zh-CN"/>
              <a:pPr/>
              <a:t>3</a:t>
            </a:fld>
            <a:endParaRPr lang="en-US" altLang="zh-CN"/>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BD3535-9652-45F1-94B7-E4284E16D868}" type="slidenum">
              <a:rPr lang="en-US" altLang="zh-CN"/>
              <a:pPr/>
              <a:t>72</a:t>
            </a:fld>
            <a:endParaRPr lang="en-US" altLang="zh-CN"/>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2CB18C-E165-4029-84BF-14D840E61047}" type="slidenum">
              <a:rPr lang="en-US" altLang="zh-CN"/>
              <a:pPr/>
              <a:t>73</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07A0AF-F79B-46FE-B9F3-9D4A6E7BE6DE}" type="slidenum">
              <a:rPr lang="en-US" altLang="zh-CN"/>
              <a:pPr/>
              <a:t>74</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B091D8-6ED3-4012-AFBD-DDB81E9FE48B}" type="slidenum">
              <a:rPr lang="en-US" altLang="zh-CN"/>
              <a:pPr/>
              <a:t>75</a:t>
            </a:fld>
            <a:endParaRPr lang="en-US" altLang="zh-CN"/>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其他相关指令通过识别这些被影响的标志寄存器位来得知比较结果。</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76</a:t>
            </a:fld>
            <a:endParaRPr lang="zh-CN" altLang="en-US"/>
          </a:p>
        </p:txBody>
      </p:sp>
    </p:spTree>
    <p:extLst>
      <p:ext uri="{BB962C8B-B14F-4D97-AF65-F5344CB8AC3E}">
        <p14:creationId xmlns:p14="http://schemas.microsoft.com/office/powerpoint/2010/main" val="36714700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单纯地考察</a:t>
            </a:r>
            <a:r>
              <a:rPr lang="en-US" altLang="zh-CN" dirty="0"/>
              <a:t>SF </a:t>
            </a:r>
            <a:r>
              <a:rPr lang="zh-CN" altLang="en-US" dirty="0"/>
              <a:t>的值不可能知道结果的正负。</a:t>
            </a:r>
            <a:endParaRPr lang="en-US" altLang="zh-CN" dirty="0"/>
          </a:p>
          <a:p>
            <a:r>
              <a:rPr lang="en-US" altLang="zh-CN" dirty="0"/>
              <a:t>SF </a:t>
            </a:r>
            <a:r>
              <a:rPr lang="zh-CN" altLang="en-US" dirty="0"/>
              <a:t>记录的只是可以在计算机中存放的相应位数的结果的正负。</a:t>
            </a:r>
            <a:endParaRPr lang="en-US" altLang="zh-CN" dirty="0"/>
          </a:p>
          <a:p>
            <a:r>
              <a:rPr lang="zh-CN" altLang="en-US" dirty="0"/>
              <a:t>因为在运算的过程中可能发生</a:t>
            </a:r>
            <a:r>
              <a:rPr lang="zh-CN" altLang="en-US" dirty="0">
                <a:solidFill>
                  <a:srgbClr val="FF0000"/>
                </a:solidFill>
              </a:rPr>
              <a:t>溢出。</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85</a:t>
            </a:fld>
            <a:endParaRPr lang="zh-CN" altLang="en-US"/>
          </a:p>
        </p:txBody>
      </p:sp>
    </p:spTree>
    <p:extLst>
      <p:ext uri="{BB962C8B-B14F-4D97-AF65-F5344CB8AC3E}">
        <p14:creationId xmlns:p14="http://schemas.microsoft.com/office/powerpoint/2010/main" val="3143917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大多数条件转移指令都检测标志寄存器的相关标志位，根据检测的结果来决定是否修改</a:t>
            </a:r>
            <a:r>
              <a:rPr lang="en-US" altLang="zh-CN" dirty="0"/>
              <a:t>IP</a:t>
            </a:r>
            <a:r>
              <a:rPr lang="zh-CN" altLang="en-US" dirty="0"/>
              <a:t>。</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91</a:t>
            </a:fld>
            <a:endParaRPr lang="zh-CN" altLang="en-US"/>
          </a:p>
        </p:txBody>
      </p:sp>
    </p:spTree>
    <p:extLst>
      <p:ext uri="{BB962C8B-B14F-4D97-AF65-F5344CB8AC3E}">
        <p14:creationId xmlns:p14="http://schemas.microsoft.com/office/powerpoint/2010/main" val="4874992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编程思路：初始设置</a:t>
            </a:r>
            <a:r>
              <a:rPr lang="en-US" altLang="zh-CN" dirty="0"/>
              <a:t>(ax)=0</a:t>
            </a:r>
            <a:r>
              <a:rPr lang="zh-CN" altLang="en-US" dirty="0"/>
              <a:t>，然后用循环依次比较每个字节的值，找到一个和</a:t>
            </a:r>
            <a:r>
              <a:rPr lang="en-US" altLang="zh-CN" dirty="0"/>
              <a:t>8</a:t>
            </a:r>
            <a:r>
              <a:rPr lang="zh-CN" altLang="en-US" dirty="0"/>
              <a:t>相等的数就将</a:t>
            </a:r>
            <a:r>
              <a:rPr lang="en-US" altLang="zh-CN" dirty="0"/>
              <a:t>ax</a:t>
            </a:r>
            <a:r>
              <a:rPr lang="zh-CN" altLang="en-US" dirty="0"/>
              <a:t>的值加</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98</a:t>
            </a:fld>
            <a:endParaRPr lang="zh-CN" altLang="en-US"/>
          </a:p>
        </p:txBody>
      </p:sp>
    </p:spTree>
    <p:extLst>
      <p:ext uri="{BB962C8B-B14F-4D97-AF65-F5344CB8AC3E}">
        <p14:creationId xmlns:p14="http://schemas.microsoft.com/office/powerpoint/2010/main" val="2045942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编程思路：初始设置</a:t>
            </a:r>
            <a:r>
              <a:rPr lang="en-US" altLang="zh-CN" dirty="0"/>
              <a:t>(ax)=0</a:t>
            </a:r>
            <a:r>
              <a:rPr lang="zh-CN" altLang="en-US" dirty="0"/>
              <a:t>，然后用循环依次比较每个字节的值，找到一个大于</a:t>
            </a:r>
            <a:r>
              <a:rPr lang="en-US" altLang="zh-CN" dirty="0"/>
              <a:t>8</a:t>
            </a:r>
            <a:r>
              <a:rPr lang="zh-CN" altLang="en-US" dirty="0"/>
              <a:t>的数就将</a:t>
            </a:r>
            <a:r>
              <a:rPr lang="en-US" altLang="zh-CN" dirty="0"/>
              <a:t>ax</a:t>
            </a:r>
            <a:r>
              <a:rPr lang="zh-CN" altLang="en-US" dirty="0"/>
              <a:t>的值加</a:t>
            </a:r>
            <a:r>
              <a:rPr lang="en-US" altLang="zh-CN" dirty="0"/>
              <a:t>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101</a:t>
            </a:fld>
            <a:endParaRPr lang="zh-CN" altLang="en-US"/>
          </a:p>
        </p:txBody>
      </p:sp>
    </p:spTree>
    <p:extLst>
      <p:ext uri="{BB962C8B-B14F-4D97-AF65-F5344CB8AC3E}">
        <p14:creationId xmlns:p14="http://schemas.microsoft.com/office/powerpoint/2010/main" val="32303664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编程思路：初始设置</a:t>
            </a:r>
            <a:r>
              <a:rPr lang="en-US" altLang="zh-CN" dirty="0"/>
              <a:t>(ax)=0</a:t>
            </a:r>
            <a:r>
              <a:rPr lang="zh-CN" altLang="en-US" dirty="0"/>
              <a:t>，然后用循环依次比较每个字节的值，找到一个小于</a:t>
            </a:r>
            <a:r>
              <a:rPr lang="en-US" altLang="zh-CN" dirty="0"/>
              <a:t>8</a:t>
            </a:r>
            <a:r>
              <a:rPr lang="zh-CN" altLang="en-US" dirty="0"/>
              <a:t>的数就将</a:t>
            </a:r>
            <a:r>
              <a:rPr lang="en-US" altLang="zh-CN" dirty="0"/>
              <a:t>ax</a:t>
            </a:r>
            <a:r>
              <a:rPr lang="zh-CN" altLang="en-US" dirty="0"/>
              <a:t>的值加</a:t>
            </a:r>
            <a:r>
              <a:rPr lang="en-US" altLang="zh-CN" dirty="0"/>
              <a:t>1</a:t>
            </a:r>
            <a:r>
              <a:rPr lang="zh-CN" altLang="en-US" dirty="0"/>
              <a:t>。</a:t>
            </a:r>
          </a:p>
          <a:p>
            <a:pPr lvl="1"/>
            <a:r>
              <a:rPr lang="zh-CN" altLang="en-US" dirty="0">
                <a:hlinkClick r:id="" action="ppaction://noaction"/>
              </a:rPr>
              <a:t>程序如下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103</a:t>
            </a:fld>
            <a:endParaRPr lang="zh-CN" altLang="en-US"/>
          </a:p>
        </p:txBody>
      </p:sp>
    </p:spTree>
    <p:extLst>
      <p:ext uri="{BB962C8B-B14F-4D97-AF65-F5344CB8AC3E}">
        <p14:creationId xmlns:p14="http://schemas.microsoft.com/office/powerpoint/2010/main" val="336020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Si</a:t>
            </a:r>
            <a:r>
              <a:rPr kumimoji="1" lang="zh-CN" altLang="en-US" dirty="0"/>
              <a:t>指示要处理的内存单元的数</a:t>
            </a:r>
            <a:endParaRPr kumimoji="1" lang="en-US" altLang="zh-CN" dirty="0"/>
          </a:p>
          <a:p>
            <a:r>
              <a:rPr kumimoji="1" lang="en-US" altLang="zh-CN" dirty="0"/>
              <a:t>Di</a:t>
            </a:r>
            <a:r>
              <a:rPr kumimoji="1" lang="zh-CN" altLang="en-US" dirty="0"/>
              <a:t>，存放结果数的单元，初始偏移值为</a:t>
            </a:r>
            <a:r>
              <a:rPr kumimoji="1" lang="en-US" altLang="zh-CN" dirty="0"/>
              <a:t>16</a:t>
            </a:r>
          </a:p>
          <a:p>
            <a:r>
              <a:rPr kumimoji="1" lang="en-US" altLang="zh-CN" dirty="0" err="1"/>
              <a:t>Cx</a:t>
            </a:r>
            <a:r>
              <a:rPr kumimoji="1" lang="zh-CN" altLang="en-US" dirty="0"/>
              <a:t>为调用的次数，</a:t>
            </a:r>
            <a:r>
              <a:rPr kumimoji="1" lang="en-US" altLang="zh-CN" dirty="0"/>
              <a:t>8</a:t>
            </a:r>
            <a:r>
              <a:rPr kumimoji="1" lang="zh-CN" altLang="en-US" dirty="0"/>
              <a:t>次。</a:t>
            </a:r>
          </a:p>
        </p:txBody>
      </p:sp>
      <p:sp>
        <p:nvSpPr>
          <p:cNvPr id="4" name="灯片编号占位符 3"/>
          <p:cNvSpPr>
            <a:spLocks noGrp="1"/>
          </p:cNvSpPr>
          <p:nvPr>
            <p:ph type="sldNum" sz="quarter" idx="5"/>
          </p:nvPr>
        </p:nvSpPr>
        <p:spPr/>
        <p:txBody>
          <a:bodyPr/>
          <a:lstStyle/>
          <a:p>
            <a:fld id="{997C8645-5941-4083-9A52-6E9A4F439E94}" type="slidenum">
              <a:rPr lang="zh-CN" altLang="en-US" smtClean="0"/>
              <a:t>6</a:t>
            </a:fld>
            <a:endParaRPr lang="zh-CN" altLang="en-US"/>
          </a:p>
        </p:txBody>
      </p:sp>
    </p:spTree>
    <p:extLst>
      <p:ext uri="{BB962C8B-B14F-4D97-AF65-F5344CB8AC3E}">
        <p14:creationId xmlns:p14="http://schemas.microsoft.com/office/powerpoint/2010/main" val="148818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可见，</a:t>
            </a:r>
            <a:r>
              <a:rPr lang="en-US" altLang="zh-CN" dirty="0"/>
              <a:t>rep</a:t>
            </a:r>
            <a:r>
              <a:rPr lang="zh-CN" altLang="en-US" dirty="0"/>
              <a:t>的作用是根据</a:t>
            </a:r>
            <a:r>
              <a:rPr lang="en-US" altLang="zh-CN" dirty="0"/>
              <a:t>cx</a:t>
            </a:r>
            <a:r>
              <a:rPr lang="zh-CN" altLang="en-US" dirty="0"/>
              <a:t>的值，重复执行后面的串传送指令。</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110</a:t>
            </a:fld>
            <a:endParaRPr lang="zh-CN" altLang="en-US"/>
          </a:p>
        </p:txBody>
      </p:sp>
    </p:spTree>
    <p:extLst>
      <p:ext uri="{BB962C8B-B14F-4D97-AF65-F5344CB8AC3E}">
        <p14:creationId xmlns:p14="http://schemas.microsoft.com/office/powerpoint/2010/main" val="20258736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90000"/>
              </a:lnSpc>
            </a:pPr>
            <a:br>
              <a:rPr lang="zh-CN" altLang="en-US" dirty="0"/>
            </a:br>
            <a:endParaRPr lang="zh-CN" altLang="en-US" dirty="0"/>
          </a:p>
          <a:p>
            <a:r>
              <a:rPr lang="zh-CN" altLang="en-US" sz="1200" dirty="0"/>
              <a:t>在这个问题中，这些信息如下：</a:t>
            </a:r>
          </a:p>
          <a:p>
            <a:pPr>
              <a:buFont typeface="Wingdings" pitchFamily="2" charset="2"/>
              <a:buNone/>
            </a:pPr>
            <a:r>
              <a:rPr lang="zh-CN" altLang="en-US" sz="1200" dirty="0"/>
              <a:t>    ① 传送的原始位置：</a:t>
            </a:r>
            <a:r>
              <a:rPr lang="en-US" altLang="zh-CN" sz="1200" dirty="0"/>
              <a:t>data:0</a:t>
            </a:r>
            <a:r>
              <a:rPr lang="zh-CN" altLang="en-US" sz="1200" dirty="0"/>
              <a:t>；</a:t>
            </a:r>
          </a:p>
          <a:p>
            <a:pPr>
              <a:buFont typeface="Wingdings" pitchFamily="2" charset="2"/>
              <a:buNone/>
            </a:pPr>
            <a:r>
              <a:rPr lang="zh-CN" altLang="en-US" sz="1200" dirty="0"/>
              <a:t>    ② 传送的目的位置：</a:t>
            </a:r>
            <a:r>
              <a:rPr lang="en-US" altLang="zh-CN" sz="1200" dirty="0"/>
              <a:t>data:16</a:t>
            </a:r>
            <a:r>
              <a:rPr lang="zh-CN" altLang="en-US" sz="1200" dirty="0"/>
              <a:t>；</a:t>
            </a:r>
          </a:p>
          <a:p>
            <a:pPr>
              <a:buFont typeface="Wingdings" pitchFamily="2" charset="2"/>
              <a:buNone/>
            </a:pPr>
            <a:r>
              <a:rPr lang="zh-CN" altLang="en-US" sz="1200" dirty="0"/>
              <a:t>    ③ 传送的长度：</a:t>
            </a:r>
            <a:r>
              <a:rPr lang="en-US" altLang="zh-CN" sz="1200" dirty="0"/>
              <a:t>16</a:t>
            </a:r>
            <a:r>
              <a:rPr lang="zh-CN" altLang="en-US" sz="1200" dirty="0"/>
              <a:t>； </a:t>
            </a:r>
          </a:p>
          <a:p>
            <a:pPr>
              <a:buFont typeface="Wingdings" pitchFamily="2" charset="2"/>
              <a:buNone/>
            </a:pPr>
            <a:r>
              <a:rPr lang="zh-CN" altLang="en-US" sz="1200" dirty="0"/>
              <a:t>    ④ 传送的方向： 因为正向传送（每次串传送指令执行后，</a:t>
            </a:r>
            <a:r>
              <a:rPr lang="en-US" altLang="zh-CN" sz="1200" dirty="0" err="1"/>
              <a:t>si</a:t>
            </a:r>
            <a:r>
              <a:rPr lang="zh-CN" altLang="en-US" sz="1200" dirty="0"/>
              <a:t>和</a:t>
            </a:r>
            <a:r>
              <a:rPr lang="en-US" altLang="zh-CN" sz="1200" dirty="0"/>
              <a:t>di </a:t>
            </a:r>
            <a:r>
              <a:rPr lang="zh-CN" altLang="en-US" sz="1200" dirty="0"/>
              <a:t>递增）比较方便，所以设置</a:t>
            </a:r>
            <a:r>
              <a:rPr lang="en-US" altLang="zh-CN" sz="1200" dirty="0"/>
              <a:t>DF=0</a:t>
            </a:r>
            <a:r>
              <a:rPr lang="zh-CN" altLang="en-US" sz="1200" dirty="0"/>
              <a:t>。</a:t>
            </a:r>
          </a:p>
          <a:p>
            <a:pPr>
              <a:buFont typeface="Wingdings" pitchFamily="2" charset="2"/>
              <a:buNone/>
            </a:pPr>
            <a:r>
              <a:rPr lang="zh-CN" altLang="en-US" sz="1200" dirty="0"/>
              <a:t>   明确了这些信息之后，我们来</a:t>
            </a:r>
            <a:r>
              <a:rPr lang="zh-CN" altLang="en-US" sz="1200" dirty="0">
                <a:hlinkClick r:id="" action="ppaction://noaction"/>
              </a:rPr>
              <a:t>编写程序</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112</a:t>
            </a:fld>
            <a:endParaRPr lang="zh-CN" altLang="en-US"/>
          </a:p>
        </p:txBody>
      </p:sp>
    </p:spTree>
    <p:extLst>
      <p:ext uri="{BB962C8B-B14F-4D97-AF65-F5344CB8AC3E}">
        <p14:creationId xmlns:p14="http://schemas.microsoft.com/office/powerpoint/2010/main" val="4061750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115</a:t>
            </a:fld>
            <a:endParaRPr lang="zh-CN" altLang="en-US"/>
          </a:p>
        </p:txBody>
      </p:sp>
    </p:spTree>
    <p:extLst>
      <p:ext uri="{BB962C8B-B14F-4D97-AF65-F5344CB8AC3E}">
        <p14:creationId xmlns:p14="http://schemas.microsoft.com/office/powerpoint/2010/main" val="16760007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90000"/>
              </a:lnSpc>
            </a:pPr>
            <a:r>
              <a:rPr lang="zh-CN" altLang="en-US" dirty="0"/>
              <a:t>要传送的字符串位于</a:t>
            </a:r>
            <a:r>
              <a:rPr lang="en-US" altLang="zh-CN" dirty="0"/>
              <a:t>F000H</a:t>
            </a:r>
            <a:r>
              <a:rPr lang="zh-CN" altLang="en-US" dirty="0"/>
              <a:t>段的最后</a:t>
            </a:r>
            <a:r>
              <a:rPr lang="en-US" altLang="zh-CN" dirty="0"/>
              <a:t>16</a:t>
            </a:r>
            <a:r>
              <a:rPr lang="zh-CN" altLang="en-US" dirty="0"/>
              <a:t>个单元中，那么它的最后一个字符的位置：</a:t>
            </a:r>
            <a:r>
              <a:rPr lang="en-US" altLang="zh-CN" dirty="0"/>
              <a:t>F000:FFFF</a:t>
            </a:r>
            <a:r>
              <a:rPr lang="zh-CN" altLang="en-US" dirty="0"/>
              <a:t>，是显而易见的。</a:t>
            </a:r>
          </a:p>
          <a:p>
            <a:pPr lvl="1">
              <a:lnSpc>
                <a:spcPct val="90000"/>
              </a:lnSpc>
            </a:pPr>
            <a:r>
              <a:rPr lang="zh-CN" altLang="en-US" dirty="0"/>
              <a:t>我们可以将</a:t>
            </a:r>
            <a:r>
              <a:rPr lang="en-US" altLang="zh-CN" dirty="0" err="1"/>
              <a:t>ds:si</a:t>
            </a:r>
            <a:r>
              <a:rPr lang="zh-CN" altLang="en-US" dirty="0"/>
              <a:t>指向 </a:t>
            </a:r>
            <a:r>
              <a:rPr lang="en-US" altLang="zh-CN" dirty="0"/>
              <a:t>F000H</a:t>
            </a:r>
            <a:r>
              <a:rPr lang="zh-CN" altLang="en-US" dirty="0"/>
              <a:t>段的最后一个单元，将</a:t>
            </a:r>
            <a:r>
              <a:rPr lang="en-US" altLang="zh-CN" dirty="0" err="1"/>
              <a:t>es:di</a:t>
            </a:r>
            <a:r>
              <a:rPr lang="zh-CN" altLang="en-US" dirty="0"/>
              <a:t>指向</a:t>
            </a:r>
            <a:r>
              <a:rPr lang="en-US" altLang="zh-CN" dirty="0"/>
              <a:t>data</a:t>
            </a:r>
            <a:r>
              <a:rPr lang="zh-CN" altLang="en-US" dirty="0"/>
              <a:t>段中的最后一个单元，然后逆向（即从高地址向低地址）传送</a:t>
            </a:r>
            <a:r>
              <a:rPr lang="en-US" altLang="zh-CN" dirty="0"/>
              <a:t>16</a:t>
            </a:r>
            <a:r>
              <a:rPr lang="zh-CN" altLang="en-US" dirty="0"/>
              <a:t>个字节即可。</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116</a:t>
            </a:fld>
            <a:endParaRPr lang="zh-CN" altLang="en-US"/>
          </a:p>
        </p:txBody>
      </p:sp>
    </p:spTree>
    <p:extLst>
      <p:ext uri="{BB962C8B-B14F-4D97-AF65-F5344CB8AC3E}">
        <p14:creationId xmlns:p14="http://schemas.microsoft.com/office/powerpoint/2010/main" val="28307955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内中断中，</a:t>
            </a:r>
            <a:r>
              <a:rPr lang="en-US" altLang="zh-CN" dirty="0"/>
              <a:t>INT</a:t>
            </a:r>
            <a:r>
              <a:rPr lang="en-US" altLang="zh-CN" baseline="0" dirty="0"/>
              <a:t> n</a:t>
            </a:r>
            <a:r>
              <a:rPr lang="zh-CN" altLang="en-US" baseline="0" dirty="0"/>
              <a:t> 和</a:t>
            </a:r>
            <a:r>
              <a:rPr lang="en-US" altLang="zh-CN" baseline="0" dirty="0"/>
              <a:t>INTO</a:t>
            </a:r>
            <a:r>
              <a:rPr lang="zh-CN" altLang="en-US" baseline="0" dirty="0"/>
              <a:t>指令产生的中断以及除法错中断都不能被禁止，并且比任何外部中断的优先级都高。</a:t>
            </a:r>
            <a:endParaRPr lang="en-US" altLang="zh-CN" baseline="0"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124</a:t>
            </a:fld>
            <a:endParaRPr lang="zh-CN" altLang="en-US"/>
          </a:p>
        </p:txBody>
      </p:sp>
    </p:spTree>
    <p:extLst>
      <p:ext uri="{BB962C8B-B14F-4D97-AF65-F5344CB8AC3E}">
        <p14:creationId xmlns:p14="http://schemas.microsoft.com/office/powerpoint/2010/main" val="7274045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80X86</a:t>
            </a:r>
            <a:r>
              <a:rPr lang="zh-CN" altLang="en-US" dirty="0"/>
              <a:t>系统的硬件中断分为可屏蔽中断和不可屏蔽中断两大类。都是通过</a:t>
            </a:r>
            <a:r>
              <a:rPr lang="en-US" altLang="zh-CN" dirty="0"/>
              <a:t>CPU</a:t>
            </a:r>
            <a:r>
              <a:rPr lang="zh-CN" altLang="en-US" dirty="0"/>
              <a:t>的引脚引入中断请求信号。</a:t>
            </a:r>
            <a:endParaRPr lang="en-US" altLang="zh-CN" dirty="0"/>
          </a:p>
          <a:p>
            <a:r>
              <a:rPr lang="zh-CN" altLang="en-US" dirty="0"/>
              <a:t>不可屏蔽中断请求信号接到</a:t>
            </a:r>
            <a:r>
              <a:rPr lang="en-US" altLang="zh-CN" dirty="0"/>
              <a:t>CPU</a:t>
            </a:r>
            <a:r>
              <a:rPr lang="zh-CN" altLang="en-US" dirty="0"/>
              <a:t>的</a:t>
            </a:r>
            <a:r>
              <a:rPr lang="en-US" altLang="zh-CN" dirty="0"/>
              <a:t>NMI</a:t>
            </a:r>
            <a:r>
              <a:rPr lang="zh-CN" altLang="en-US" dirty="0"/>
              <a:t>引脚上，当发生电源故障，奇偶检验错，</a:t>
            </a:r>
            <a:r>
              <a:rPr lang="en-US" altLang="zh-CN" dirty="0"/>
              <a:t>I.O</a:t>
            </a:r>
            <a:r>
              <a:rPr lang="zh-CN" altLang="en-US" dirty="0"/>
              <a:t>通道校验错等紧急情况时由系统自动产生。</a:t>
            </a:r>
            <a:r>
              <a:rPr lang="en-US" altLang="zh-CN" dirty="0"/>
              <a:t>NMI</a:t>
            </a:r>
            <a:r>
              <a:rPr lang="zh-CN" altLang="en-US" dirty="0"/>
              <a:t>不可屏蔽中断的类型号为</a:t>
            </a:r>
            <a:r>
              <a:rPr lang="en-US" altLang="zh-CN" dirty="0"/>
              <a:t>2.</a:t>
            </a:r>
          </a:p>
          <a:p>
            <a:r>
              <a:rPr lang="zh-CN" altLang="en-US" dirty="0"/>
              <a:t>可屏蔽中断时键盘、显示器、打印机、磁盘、串口、并口等外设发出的。由于可屏蔽中断种类较多，系统专门有</a:t>
            </a:r>
            <a:r>
              <a:rPr lang="en-US" altLang="zh-CN" dirty="0"/>
              <a:t>8259A</a:t>
            </a:r>
            <a:r>
              <a:rPr lang="zh-CN" altLang="en-US" dirty="0"/>
              <a:t>中断控制器来管理这些中断。可屏蔽指</a:t>
            </a:r>
            <a:endParaRPr lang="en-US" altLang="zh-CN" dirty="0"/>
          </a:p>
          <a:p>
            <a:r>
              <a:rPr lang="zh-CN" altLang="en-US" dirty="0"/>
              <a:t>这些外设可以用软件设置允许或禁止其发出中断请求。</a:t>
            </a:r>
            <a:r>
              <a:rPr lang="en-US" altLang="zh-CN" dirty="0"/>
              <a:t>8086</a:t>
            </a:r>
            <a:r>
              <a:rPr lang="zh-CN" altLang="en-US" dirty="0"/>
              <a:t>可屏蔽中断的中断类型号为</a:t>
            </a:r>
            <a:r>
              <a:rPr lang="en-US" altLang="zh-CN" dirty="0"/>
              <a:t>08H---0FH</a:t>
            </a:r>
            <a:r>
              <a:rPr lang="zh-CN" altLang="en-US" dirty="0"/>
              <a:t>。</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125</a:t>
            </a:fld>
            <a:endParaRPr lang="zh-CN" altLang="en-US"/>
          </a:p>
        </p:txBody>
      </p:sp>
    </p:spTree>
    <p:extLst>
      <p:ext uri="{BB962C8B-B14F-4D97-AF65-F5344CB8AC3E}">
        <p14:creationId xmlns:p14="http://schemas.microsoft.com/office/powerpoint/2010/main" val="9764434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优先级由高到低：内部中断</a:t>
            </a:r>
            <a:r>
              <a:rPr lang="en-US" altLang="zh-CN" dirty="0"/>
              <a:t>----</a:t>
            </a:r>
            <a:r>
              <a:rPr lang="zh-CN" altLang="en-US" dirty="0"/>
              <a:t>非屏蔽中断</a:t>
            </a:r>
            <a:r>
              <a:rPr lang="en-US" altLang="zh-CN" dirty="0"/>
              <a:t>----</a:t>
            </a:r>
            <a:r>
              <a:rPr lang="zh-CN" altLang="en-US" dirty="0"/>
              <a:t>可屏蔽中断</a:t>
            </a:r>
            <a:r>
              <a:rPr lang="en-US" altLang="zh-CN" dirty="0"/>
              <a:t>-----</a:t>
            </a:r>
            <a:r>
              <a:rPr lang="zh-CN" altLang="en-US" dirty="0"/>
              <a:t>单步中断。</a:t>
            </a:r>
            <a:endParaRPr lang="en-US" altLang="zh-CN" dirty="0"/>
          </a:p>
          <a:p>
            <a:r>
              <a:rPr lang="zh-CN" altLang="en-US" dirty="0"/>
              <a:t>硬件中断时，</a:t>
            </a:r>
            <a:r>
              <a:rPr lang="en-US" altLang="zh-CN" dirty="0"/>
              <a:t>CPU</a:t>
            </a:r>
            <a:r>
              <a:rPr lang="zh-CN" altLang="en-US" dirty="0"/>
              <a:t>每执行完一条指令后都会读取</a:t>
            </a:r>
            <a:r>
              <a:rPr lang="en-US" altLang="zh-CN" dirty="0"/>
              <a:t>INTR</a:t>
            </a:r>
            <a:r>
              <a:rPr lang="zh-CN" altLang="en-US" dirty="0"/>
              <a:t>引脚信号。软件中断时，若为</a:t>
            </a:r>
            <a:r>
              <a:rPr lang="en-US" altLang="zh-CN" dirty="0"/>
              <a:t>0-4</a:t>
            </a:r>
            <a:r>
              <a:rPr lang="zh-CN" altLang="en-US" dirty="0"/>
              <a:t>号内中断，</a:t>
            </a:r>
            <a:endParaRPr lang="en-US" altLang="zh-CN" dirty="0"/>
          </a:p>
          <a:p>
            <a:r>
              <a:rPr lang="zh-CN" altLang="en-US" dirty="0"/>
              <a:t>ＣＰＵ会按相应的方式处理，如果是执行ＩＮＴ　ｎ指令，则由ｎ获取中断向量转而执行中断处理程序。</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126</a:t>
            </a:fld>
            <a:endParaRPr lang="zh-CN" altLang="en-US"/>
          </a:p>
        </p:txBody>
      </p:sp>
    </p:spTree>
    <p:extLst>
      <p:ext uri="{BB962C8B-B14F-4D97-AF65-F5344CB8AC3E}">
        <p14:creationId xmlns:p14="http://schemas.microsoft.com/office/powerpoint/2010/main" val="29301387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的设计者必须在中断信息和其处理程序的入口地址之间建立某种联系，使得</a:t>
            </a:r>
            <a:r>
              <a:rPr lang="en-US" altLang="zh-CN" dirty="0"/>
              <a:t>CPU</a:t>
            </a:r>
            <a:r>
              <a:rPr lang="zh-CN" altLang="en-US" dirty="0"/>
              <a:t>根据中断信息可以找到要执行的处理程序。</a:t>
            </a:r>
          </a:p>
          <a:p>
            <a:r>
              <a:rPr lang="zh-CN" altLang="en-US" dirty="0"/>
              <a:t>我们知道，中断信息中包含有标识中断源的类型码。根据</a:t>
            </a:r>
            <a:r>
              <a:rPr lang="en-US" altLang="zh-CN" dirty="0"/>
              <a:t>CPU</a:t>
            </a:r>
            <a:r>
              <a:rPr lang="zh-CN" altLang="en-US" dirty="0"/>
              <a:t>的设计，中断类型码的作用就是用来定位中断处理程序。 </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127</a:t>
            </a:fld>
            <a:endParaRPr lang="zh-CN" altLang="en-US"/>
          </a:p>
        </p:txBody>
      </p:sp>
    </p:spTree>
    <p:extLst>
      <p:ext uri="{BB962C8B-B14F-4D97-AF65-F5344CB8AC3E}">
        <p14:creationId xmlns:p14="http://schemas.microsoft.com/office/powerpoint/2010/main" val="610860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EF5D72-346B-4E42-A551-D2DAF9B3EA9E}" type="slidenum">
              <a:rPr lang="en-US" altLang="zh-CN"/>
              <a:pPr/>
              <a:t>128</a:t>
            </a:fld>
            <a:endParaRPr lang="en-US" altLang="zh-CN"/>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CBD0A-8472-42FF-B3C6-60ADDCDB2B23}" type="slidenum">
              <a:rPr lang="en-US" altLang="zh-CN"/>
              <a:pPr/>
              <a:t>129</a:t>
            </a:fld>
            <a:endParaRPr lang="en-US" altLang="zh-CN"/>
          </a:p>
        </p:txBody>
      </p:sp>
      <p:sp>
        <p:nvSpPr>
          <p:cNvPr id="1104898" name="Rectangle 2"/>
          <p:cNvSpPr>
            <a:spLocks noGrp="1" noRot="1" noChangeAspect="1" noChangeArrowheads="1" noTextEdit="1"/>
          </p:cNvSpPr>
          <p:nvPr>
            <p:ph type="sldImg"/>
          </p:nvPr>
        </p:nvSpPr>
        <p:spPr>
          <a:ln/>
        </p:spPr>
      </p:sp>
      <p:sp>
        <p:nvSpPr>
          <p:cNvPr id="1104899" name="Rectangle 3"/>
          <p:cNvSpPr>
            <a:spLocks noGrp="1" noChangeArrowheads="1"/>
          </p:cNvSpPr>
          <p:nvPr>
            <p:ph type="body" idx="1"/>
          </p:nvPr>
        </p:nvSpPr>
        <p:spPr/>
        <p:txBody>
          <a:bodyPr/>
          <a:lstStyle/>
          <a:p>
            <a:r>
              <a:rPr lang="zh-CN" altLang="en-US" dirty="0"/>
              <a:t>用中断类型码找到中断向量，并用它设置</a:t>
            </a:r>
            <a:r>
              <a:rPr lang="en-US" altLang="zh-CN" dirty="0"/>
              <a:t>CS</a:t>
            </a:r>
            <a:r>
              <a:rPr lang="zh-CN" altLang="en-US" dirty="0"/>
              <a:t>和</a:t>
            </a:r>
            <a:r>
              <a:rPr lang="en-US" altLang="zh-CN" dirty="0"/>
              <a:t>IP</a:t>
            </a:r>
            <a:r>
              <a:rPr lang="zh-CN" altLang="en-US" dirty="0"/>
              <a:t>，这个工作是由</a:t>
            </a:r>
            <a:r>
              <a:rPr lang="en-US" altLang="zh-CN" dirty="0"/>
              <a:t>CPU</a:t>
            </a:r>
            <a:r>
              <a:rPr lang="zh-CN" altLang="en-US" dirty="0"/>
              <a:t>的硬件自动完成的。</a:t>
            </a:r>
          </a:p>
          <a:p>
            <a:r>
              <a:rPr lang="en-US" altLang="zh-CN" dirty="0"/>
              <a:t>CPU </a:t>
            </a:r>
            <a:r>
              <a:rPr lang="zh-CN" altLang="en-US" dirty="0"/>
              <a:t>硬件完成这个工作的过程被称为中断过程。</a:t>
            </a:r>
            <a:endParaRPr lang="en-US" altLang="zh-CN" dirty="0"/>
          </a:p>
          <a:p>
            <a:r>
              <a:rPr lang="en-US" altLang="zh-CN" dirty="0"/>
              <a:t>80X86</a:t>
            </a:r>
            <a:r>
              <a:rPr lang="zh-CN" altLang="en-US" dirty="0"/>
              <a:t>中专门建立了一张中断向量表用于保存所有的中断向量。此表位于内存最低地址区</a:t>
            </a:r>
            <a:r>
              <a:rPr lang="en-US" altLang="zh-CN" dirty="0"/>
              <a:t>0</a:t>
            </a:r>
            <a:r>
              <a:rPr lang="zh-CN" altLang="en-US" dirty="0"/>
              <a:t>开始的</a:t>
            </a:r>
            <a:r>
              <a:rPr lang="en-US" altLang="zh-CN" dirty="0"/>
              <a:t>1KB</a:t>
            </a:r>
            <a:r>
              <a:rPr lang="zh-CN" altLang="en-US" dirty="0"/>
              <a:t>单元。每个中断向量占用</a:t>
            </a:r>
            <a:r>
              <a:rPr lang="en-US" altLang="zh-CN" dirty="0"/>
              <a:t>4</a:t>
            </a:r>
            <a:r>
              <a:rPr lang="zh-CN" altLang="en-US" dirty="0"/>
              <a:t>个字节。高位放段地址，低位放偏移地址。</a:t>
            </a:r>
          </a:p>
          <a:p>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需要知道</a:t>
            </a:r>
            <a:r>
              <a:rPr lang="en-US" altLang="zh-CN" dirty="0"/>
              <a:t>:</a:t>
            </a:r>
            <a:r>
              <a:rPr lang="zh-CN" altLang="en-US" dirty="0"/>
              <a:t>字符串的内容和字符串的长度。因为字符串中的字母可能很多，所以我们不便将整个字符串中的所有字母都直接传递给子程序。 </a:t>
            </a:r>
            <a:endParaRPr lang="en-US" altLang="zh-CN" dirty="0"/>
          </a:p>
          <a:p>
            <a:r>
              <a:rPr lang="zh-CN" altLang="en-US" dirty="0"/>
              <a:t>但是，我们可以将字符串在内存中的首地址放在寄存器中传递给子程序。因为子程序中要用到循环，我们可以用 </a:t>
            </a:r>
            <a:r>
              <a:rPr lang="en-US" altLang="zh-CN" dirty="0"/>
              <a:t>loop </a:t>
            </a:r>
            <a:r>
              <a:rPr lang="zh-CN" altLang="en-US" dirty="0"/>
              <a:t>指令，而循环的次数恰恰就是字符串的长度。出于方便的考虑，可以将字符串的长度放到</a:t>
            </a:r>
            <a:r>
              <a:rPr lang="en-US" altLang="zh-CN" dirty="0"/>
              <a:t>cx</a:t>
            </a:r>
            <a:r>
              <a:rPr lang="zh-CN" altLang="en-US" dirty="0"/>
              <a:t>中。 </a:t>
            </a:r>
          </a:p>
        </p:txBody>
      </p:sp>
      <p:sp>
        <p:nvSpPr>
          <p:cNvPr id="4" name="灯片编号占位符 3"/>
          <p:cNvSpPr>
            <a:spLocks noGrp="1"/>
          </p:cNvSpPr>
          <p:nvPr>
            <p:ph type="sldNum" sz="quarter" idx="10"/>
          </p:nvPr>
        </p:nvSpPr>
        <p:spPr/>
        <p:txBody>
          <a:bodyPr/>
          <a:lstStyle/>
          <a:p>
            <a:fld id="{997C8645-5941-4083-9A52-6E9A4F439E94}" type="slidenum">
              <a:rPr lang="zh-CN" altLang="en-US" smtClean="0"/>
              <a:t>8</a:t>
            </a:fld>
            <a:endParaRPr lang="zh-CN" altLang="en-US"/>
          </a:p>
        </p:txBody>
      </p:sp>
    </p:spTree>
    <p:extLst>
      <p:ext uri="{BB962C8B-B14F-4D97-AF65-F5344CB8AC3E}">
        <p14:creationId xmlns:p14="http://schemas.microsoft.com/office/powerpoint/2010/main" val="27202135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在使用 </a:t>
            </a:r>
            <a:r>
              <a:rPr lang="en-US" altLang="zh-CN" dirty="0"/>
              <a:t>call </a:t>
            </a:r>
            <a:r>
              <a:rPr lang="zh-CN" altLang="en-US" dirty="0"/>
              <a:t>指令调用子程序时有同样的问题，子程序执行后还要返回到原来的执行点继续执行，</a:t>
            </a:r>
          </a:p>
          <a:p>
            <a:pPr>
              <a:buFont typeface="Wingdings" pitchFamily="2" charset="2"/>
              <a:buNone/>
            </a:pPr>
            <a:r>
              <a:rPr lang="zh-CN" altLang="en-US" dirty="0"/>
              <a:t>   所以，</a:t>
            </a:r>
            <a:r>
              <a:rPr lang="en-US" altLang="zh-CN" dirty="0"/>
              <a:t>call </a:t>
            </a:r>
            <a:r>
              <a:rPr lang="zh-CN" altLang="en-US" dirty="0"/>
              <a:t>指令先保存当前 </a:t>
            </a:r>
            <a:r>
              <a:rPr lang="en-US" altLang="zh-CN" dirty="0"/>
              <a:t>CS </a:t>
            </a:r>
            <a:r>
              <a:rPr lang="zh-CN" altLang="en-US" dirty="0"/>
              <a:t>的 </a:t>
            </a:r>
            <a:r>
              <a:rPr lang="en-US" altLang="zh-CN" dirty="0"/>
              <a:t>IP</a:t>
            </a:r>
            <a:r>
              <a:rPr lang="zh-CN" altLang="en-US" dirty="0"/>
              <a:t>值，然后再设置</a:t>
            </a:r>
            <a:r>
              <a:rPr lang="en-US" altLang="zh-CN" dirty="0"/>
              <a:t>CS</a:t>
            </a:r>
            <a:r>
              <a:rPr lang="zh-CN" altLang="en-US" dirty="0"/>
              <a:t>和</a:t>
            </a:r>
            <a:r>
              <a:rPr lang="en-US" altLang="zh-CN" dirty="0"/>
              <a:t>IP</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130</a:t>
            </a:fld>
            <a:endParaRPr lang="zh-CN" altLang="en-US"/>
          </a:p>
        </p:txBody>
      </p:sp>
    </p:spTree>
    <p:extLst>
      <p:ext uri="{BB962C8B-B14F-4D97-AF65-F5344CB8AC3E}">
        <p14:creationId xmlns:p14="http://schemas.microsoft.com/office/powerpoint/2010/main" val="12179781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分析（</a:t>
            </a:r>
            <a:r>
              <a:rPr lang="en-US" altLang="zh-CN" dirty="0"/>
              <a:t>1</a:t>
            </a:r>
            <a:r>
              <a:rPr lang="zh-CN" altLang="en-US" dirty="0"/>
              <a:t>）当发生除法溢出的时候，</a:t>
            </a:r>
            <a:r>
              <a:rPr lang="en-US" altLang="zh-CN" dirty="0"/>
              <a:t>CPU</a:t>
            </a:r>
            <a:r>
              <a:rPr lang="zh-CN" altLang="en-US" dirty="0"/>
              <a:t>将进行以下工作：</a:t>
            </a:r>
          </a:p>
          <a:p>
            <a:pPr lvl="1"/>
            <a:r>
              <a:rPr lang="zh-CN" altLang="en-US" sz="2700" dirty="0"/>
              <a:t>① 取得中断类型码</a:t>
            </a:r>
            <a:r>
              <a:rPr lang="en-US" altLang="zh-CN" sz="2700" dirty="0"/>
              <a:t>0</a:t>
            </a:r>
            <a:r>
              <a:rPr lang="zh-CN" altLang="en-US" sz="2700" dirty="0"/>
              <a:t>；</a:t>
            </a:r>
          </a:p>
          <a:p>
            <a:pPr lvl="1"/>
            <a:r>
              <a:rPr lang="zh-CN" altLang="en-US" sz="2700" dirty="0"/>
              <a:t>② 标志寄存器入栈，</a:t>
            </a:r>
            <a:r>
              <a:rPr lang="en-US" altLang="zh-CN" sz="2700" dirty="0"/>
              <a:t>TF</a:t>
            </a:r>
            <a:r>
              <a:rPr lang="zh-CN" altLang="en-US" sz="2700" dirty="0"/>
              <a:t>、</a:t>
            </a:r>
            <a:r>
              <a:rPr lang="en-US" altLang="zh-CN" sz="2700" dirty="0"/>
              <a:t>IF</a:t>
            </a:r>
            <a:r>
              <a:rPr lang="zh-CN" altLang="en-US" sz="2700" dirty="0"/>
              <a:t>设置为</a:t>
            </a:r>
            <a:r>
              <a:rPr lang="en-US" altLang="zh-CN" sz="2700" dirty="0"/>
              <a:t>0</a:t>
            </a:r>
            <a:r>
              <a:rPr lang="zh-CN" altLang="en-US" sz="2700" dirty="0"/>
              <a:t>；</a:t>
            </a:r>
          </a:p>
          <a:p>
            <a:pPr lvl="1"/>
            <a:r>
              <a:rPr lang="zh-CN" altLang="en-US" sz="2700" dirty="0"/>
              <a:t>③ </a:t>
            </a:r>
            <a:r>
              <a:rPr lang="en-US" altLang="zh-CN" sz="2700" dirty="0"/>
              <a:t>CS</a:t>
            </a:r>
            <a:r>
              <a:rPr lang="zh-CN" altLang="en-US" sz="2700" dirty="0"/>
              <a:t>、</a:t>
            </a:r>
            <a:r>
              <a:rPr lang="en-US" altLang="zh-CN" sz="2700" dirty="0"/>
              <a:t>IP</a:t>
            </a:r>
            <a:r>
              <a:rPr lang="zh-CN" altLang="en-US" sz="2700" dirty="0"/>
              <a:t>入栈；</a:t>
            </a:r>
          </a:p>
          <a:p>
            <a:pPr lvl="1"/>
            <a:r>
              <a:rPr lang="zh-CN" altLang="en-US" sz="2700" dirty="0"/>
              <a:t>④ </a:t>
            </a:r>
            <a:r>
              <a:rPr lang="en-US" altLang="zh-CN" sz="2700" dirty="0"/>
              <a:t>(IP) = (0*4)</a:t>
            </a:r>
            <a:r>
              <a:rPr lang="zh-CN" altLang="en-US" sz="2700" dirty="0"/>
              <a:t>，</a:t>
            </a:r>
            <a:r>
              <a:rPr lang="en-US" altLang="zh-CN" sz="2700" dirty="0"/>
              <a:t>(CS) = (0*4+2)</a:t>
            </a:r>
          </a:p>
          <a:p>
            <a:r>
              <a:rPr lang="zh-CN" altLang="en-US" dirty="0"/>
              <a:t>中断处理程序，只需显示“</a:t>
            </a:r>
            <a:r>
              <a:rPr lang="en-US" altLang="zh-CN" dirty="0"/>
              <a:t>overflow</a:t>
            </a:r>
            <a:r>
              <a:rPr lang="zh-CN" altLang="en-US" dirty="0"/>
              <a:t>！</a:t>
            </a:r>
            <a:r>
              <a:rPr lang="zh-CN" altLang="en-US" dirty="0">
                <a:latin typeface="Arial"/>
              </a:rPr>
              <a:t>”</a:t>
            </a:r>
            <a:endParaRPr lang="zh-CN" altLang="en-US" dirty="0"/>
          </a:p>
          <a:p>
            <a:pPr lvl="1"/>
            <a:r>
              <a:rPr lang="zh-CN" altLang="en-US" dirty="0"/>
              <a:t>① 相关处理。</a:t>
            </a:r>
          </a:p>
          <a:p>
            <a:pPr lvl="1"/>
            <a:r>
              <a:rPr lang="zh-CN" altLang="en-US" dirty="0"/>
              <a:t>② 向显示缓冲区送字符串</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a:t>
            </a:r>
          </a:p>
          <a:p>
            <a:pPr lvl="1"/>
            <a:r>
              <a:rPr lang="zh-CN" altLang="en-US" dirty="0"/>
              <a:t>③ 返回</a:t>
            </a:r>
            <a:r>
              <a:rPr lang="en-US" altLang="zh-CN" dirty="0"/>
              <a:t>DOS</a:t>
            </a:r>
          </a:p>
          <a:p>
            <a:r>
              <a:rPr lang="zh-CN" altLang="en-US" dirty="0"/>
              <a:t>我们将这段程序称为</a:t>
            </a:r>
            <a:r>
              <a:rPr lang="en-US" altLang="zh-CN" dirty="0"/>
              <a:t>do0</a:t>
            </a:r>
            <a:r>
              <a:rPr lang="zh-CN" altLang="en-US" dirty="0"/>
              <a:t>。</a:t>
            </a:r>
          </a:p>
          <a:p>
            <a:r>
              <a:rPr lang="zh-CN" altLang="en-US" dirty="0"/>
              <a:t>问题是：</a:t>
            </a:r>
            <a:r>
              <a:rPr lang="en-US" altLang="zh-CN" dirty="0"/>
              <a:t>do0 </a:t>
            </a:r>
            <a:r>
              <a:rPr lang="zh-CN" altLang="en-US" dirty="0"/>
              <a:t>应放在内存中。</a:t>
            </a:r>
          </a:p>
          <a:p>
            <a:pPr>
              <a:buFont typeface="Wingdings" pitchFamily="2" charset="2"/>
              <a:buNone/>
            </a:pPr>
            <a:r>
              <a:rPr lang="zh-CN" altLang="en-US" dirty="0"/>
              <a:t>    因为除法溢出随时可能发生，</a:t>
            </a:r>
            <a:r>
              <a:rPr lang="en-US" altLang="zh-CN" dirty="0"/>
              <a:t>CPU</a:t>
            </a:r>
            <a:r>
              <a:rPr lang="zh-CN" altLang="en-US" dirty="0"/>
              <a:t>随时都可能将 </a:t>
            </a:r>
            <a:r>
              <a:rPr lang="en-US" altLang="zh-CN" dirty="0"/>
              <a:t>CS:IP</a:t>
            </a:r>
            <a:r>
              <a:rPr lang="zh-CN" altLang="en-US" dirty="0"/>
              <a:t>指向 </a:t>
            </a:r>
            <a:r>
              <a:rPr lang="en-US" altLang="zh-CN" dirty="0"/>
              <a:t>do0</a:t>
            </a:r>
            <a:r>
              <a:rPr lang="zh-CN" altLang="en-US" dirty="0"/>
              <a:t>的入口，执行程序。</a:t>
            </a:r>
          </a:p>
          <a:p>
            <a:pPr>
              <a:buFont typeface="Wingdings" pitchFamily="2" charset="2"/>
              <a:buNone/>
            </a:pPr>
            <a:r>
              <a:rPr lang="zh-CN" altLang="en-US" dirty="0"/>
              <a:t>   </a:t>
            </a:r>
          </a:p>
          <a:p>
            <a:r>
              <a:rPr lang="zh-CN" altLang="en-US" dirty="0"/>
              <a:t>那么</a:t>
            </a:r>
            <a:r>
              <a:rPr lang="en-US" altLang="zh-CN" dirty="0"/>
              <a:t>do0</a:t>
            </a:r>
            <a:r>
              <a:rPr lang="zh-CN" altLang="en-US" dirty="0"/>
              <a:t>应该放在哪里呢？</a:t>
            </a:r>
          </a:p>
          <a:p>
            <a:pPr>
              <a:buFont typeface="Wingdings" pitchFamily="2" charset="2"/>
              <a:buNone/>
            </a:pPr>
            <a:r>
              <a:rPr lang="zh-CN" altLang="en-US" dirty="0"/>
              <a:t>   由于我们是在操作系统之上使用计算机，所有的硬件资源都在操作系统的管理之下，所以我们要想得到一块内存存放</a:t>
            </a:r>
            <a:r>
              <a:rPr lang="en-US" altLang="zh-CN" dirty="0"/>
              <a:t>do0</a:t>
            </a:r>
            <a:r>
              <a:rPr lang="zh-CN" altLang="en-US" dirty="0"/>
              <a:t>，应该向操作系统申请。</a:t>
            </a:r>
          </a:p>
          <a:p>
            <a:r>
              <a:rPr lang="zh-CN" altLang="en-US" dirty="0"/>
              <a:t>但在这里出于两个原因我们不想这样做：</a:t>
            </a:r>
          </a:p>
          <a:p>
            <a:pPr lvl="1"/>
            <a:r>
              <a:rPr lang="zh-CN" altLang="en-US" dirty="0"/>
              <a:t>过多地讨论申请内存将偏离问题主线；</a:t>
            </a:r>
          </a:p>
          <a:p>
            <a:pPr lvl="1"/>
            <a:r>
              <a:rPr lang="zh-CN" altLang="en-US" dirty="0"/>
              <a:t>我们学习汇编的一个重要目的就是要获得对计算机底层的编程体验。</a:t>
            </a:r>
          </a:p>
          <a:p>
            <a:pPr lvl="1">
              <a:buFont typeface="Wingdings" pitchFamily="2" charset="2"/>
              <a:buNone/>
            </a:pPr>
            <a:r>
              <a:rPr lang="zh-CN" altLang="en-US" dirty="0"/>
              <a:t>  所以，在可能的情况下，我们不去理会操作系统，而直接面向硬件资源。</a:t>
            </a:r>
          </a:p>
          <a:p>
            <a:pPr>
              <a:lnSpc>
                <a:spcPct val="150000"/>
              </a:lnSpc>
            </a:pPr>
            <a:r>
              <a:rPr lang="zh-CN" altLang="en-US" dirty="0"/>
              <a:t>我们只需找到一块别的程序不会用到的内存区，将</a:t>
            </a:r>
            <a:r>
              <a:rPr lang="en-US" altLang="zh-CN" dirty="0"/>
              <a:t>do0</a:t>
            </a:r>
            <a:r>
              <a:rPr lang="zh-CN" altLang="en-US" dirty="0"/>
              <a:t>传送到其中即可。</a:t>
            </a:r>
          </a:p>
          <a:p>
            <a:pPr>
              <a:lnSpc>
                <a:spcPct val="150000"/>
              </a:lnSpc>
            </a:pPr>
            <a:r>
              <a:rPr lang="zh-CN" altLang="en-US" dirty="0"/>
              <a:t>前面讲到，内存</a:t>
            </a:r>
            <a:r>
              <a:rPr lang="en-US" altLang="zh-CN" sz="1200" dirty="0"/>
              <a:t>0000:0000~0000:03FF</a:t>
            </a:r>
            <a:r>
              <a:rPr lang="zh-CN" altLang="en-US" dirty="0"/>
              <a:t>，大小为</a:t>
            </a:r>
            <a:r>
              <a:rPr lang="en-US" altLang="zh-CN" dirty="0"/>
              <a:t>1KB</a:t>
            </a:r>
            <a:r>
              <a:rPr lang="zh-CN" altLang="en-US" dirty="0"/>
              <a:t>的空间是系统存放中断处理程序入口地址的中断向量表。</a:t>
            </a:r>
          </a:p>
          <a:p>
            <a:r>
              <a:rPr lang="en-US" altLang="zh-CN" dirty="0"/>
              <a:t>8086 </a:t>
            </a:r>
            <a:r>
              <a:rPr lang="zh-CN" altLang="en-US" dirty="0"/>
              <a:t>支持 </a:t>
            </a:r>
            <a:r>
              <a:rPr lang="en-US" altLang="zh-CN" dirty="0"/>
              <a:t>256 </a:t>
            </a:r>
            <a:r>
              <a:rPr lang="zh-CN" altLang="en-US" dirty="0"/>
              <a:t>个中断，但是，实际上，系统中要处理的中断事件远没有达到</a:t>
            </a:r>
            <a:r>
              <a:rPr lang="en-US" altLang="zh-CN" dirty="0"/>
              <a:t>256 </a:t>
            </a:r>
            <a:r>
              <a:rPr lang="zh-CN" altLang="en-US" dirty="0"/>
              <a:t>个 。</a:t>
            </a:r>
          </a:p>
          <a:p>
            <a:pPr>
              <a:buFont typeface="Wingdings" pitchFamily="2" charset="2"/>
              <a:buNone/>
            </a:pPr>
            <a:r>
              <a:rPr lang="zh-CN" altLang="en-US" dirty="0"/>
              <a:t>   所以在中断向量表中，有许多单元是空的。</a:t>
            </a:r>
          </a:p>
          <a:p>
            <a:r>
              <a:rPr lang="zh-CN" altLang="en-US" dirty="0"/>
              <a:t>中断向量表是</a:t>
            </a:r>
            <a:r>
              <a:rPr lang="en-US" altLang="zh-CN" dirty="0"/>
              <a:t>PC</a:t>
            </a:r>
            <a:r>
              <a:rPr lang="zh-CN" altLang="en-US" dirty="0"/>
              <a:t>系统中最重要的内存区，只用来存放中断处理程序的入口地址，</a:t>
            </a:r>
            <a:r>
              <a:rPr lang="en-US" altLang="zh-CN" dirty="0"/>
              <a:t>DOS </a:t>
            </a:r>
            <a:r>
              <a:rPr lang="zh-CN" altLang="en-US" dirty="0"/>
              <a:t>系统和其他应用程序都不会随便使用这段空间。</a:t>
            </a:r>
          </a:p>
          <a:p>
            <a:r>
              <a:rPr lang="zh-CN" altLang="en-US" dirty="0"/>
              <a:t>根据以前的编程经验，我们可以估计出，</a:t>
            </a:r>
            <a:r>
              <a:rPr lang="en-US" altLang="zh-CN" dirty="0"/>
              <a:t>do0</a:t>
            </a:r>
            <a:r>
              <a:rPr lang="zh-CN" altLang="en-US" dirty="0"/>
              <a:t>的长度不可能超过</a:t>
            </a:r>
            <a:r>
              <a:rPr lang="en-US" altLang="zh-CN" dirty="0"/>
              <a:t>256</a:t>
            </a:r>
            <a:r>
              <a:rPr lang="zh-CN" altLang="en-US" dirty="0"/>
              <a:t>个字节。</a:t>
            </a:r>
          </a:p>
          <a:p>
            <a:r>
              <a:rPr lang="zh-CN" altLang="en-US" dirty="0"/>
              <a:t>结论：我们可以将</a:t>
            </a:r>
            <a:r>
              <a:rPr lang="en-US" altLang="zh-CN" dirty="0"/>
              <a:t>do0</a:t>
            </a:r>
            <a:r>
              <a:rPr lang="zh-CN" altLang="en-US" dirty="0"/>
              <a:t>传送到内存</a:t>
            </a:r>
            <a:r>
              <a:rPr lang="en-US" altLang="zh-CN" dirty="0"/>
              <a:t>0000:0200</a:t>
            </a:r>
            <a:r>
              <a:rPr lang="zh-CN" altLang="en-US" dirty="0"/>
              <a:t>处。</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136</a:t>
            </a:fld>
            <a:endParaRPr lang="zh-CN" altLang="en-US"/>
          </a:p>
        </p:txBody>
      </p:sp>
    </p:spTree>
    <p:extLst>
      <p:ext uri="{BB962C8B-B14F-4D97-AF65-F5344CB8AC3E}">
        <p14:creationId xmlns:p14="http://schemas.microsoft.com/office/powerpoint/2010/main" val="16916192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程序</a:t>
            </a:r>
            <a:r>
              <a:rPr lang="en-US" altLang="zh-CN" dirty="0"/>
              <a:t>12.1</a:t>
            </a:r>
            <a:r>
              <a:rPr lang="zh-CN" altLang="en-US" dirty="0"/>
              <a:t>执行时，</a:t>
            </a:r>
            <a:r>
              <a:rPr lang="en-US" altLang="zh-CN" dirty="0"/>
              <a:t>do0</a:t>
            </a:r>
            <a:r>
              <a:rPr lang="zh-CN" altLang="en-US" dirty="0"/>
              <a:t>的代码是不执行的，它只是作为</a:t>
            </a:r>
            <a:r>
              <a:rPr lang="en-US" altLang="zh-CN" dirty="0"/>
              <a:t>do0</a:t>
            </a:r>
            <a:r>
              <a:rPr lang="zh-CN" altLang="en-US" dirty="0"/>
              <a:t>安装程序所要传送的数据。</a:t>
            </a:r>
            <a:endParaRPr lang="en-US" altLang="zh-CN" dirty="0"/>
          </a:p>
          <a:p>
            <a:r>
              <a:rPr lang="zh-CN" altLang="en-US" dirty="0"/>
              <a:t>程序</a:t>
            </a:r>
            <a:r>
              <a:rPr lang="en-US" altLang="zh-CN" dirty="0"/>
              <a:t>12.1</a:t>
            </a:r>
            <a:r>
              <a:rPr lang="zh-CN" altLang="en-US" dirty="0"/>
              <a:t>执行时，首先执行</a:t>
            </a:r>
            <a:r>
              <a:rPr lang="en-US" altLang="zh-CN" dirty="0"/>
              <a:t>do0</a:t>
            </a:r>
            <a:r>
              <a:rPr lang="zh-CN" altLang="en-US" dirty="0"/>
              <a:t>安装程序，将 </a:t>
            </a:r>
            <a:r>
              <a:rPr lang="en-US" altLang="zh-CN" dirty="0"/>
              <a:t>do0 </a:t>
            </a:r>
            <a:r>
              <a:rPr lang="zh-CN" altLang="en-US" dirty="0"/>
              <a:t>的代码拷贝到内存 </a:t>
            </a:r>
            <a:r>
              <a:rPr lang="en-US" altLang="zh-CN" dirty="0"/>
              <a:t>0:200</a:t>
            </a:r>
            <a:r>
              <a:rPr lang="zh-CN" altLang="en-US" dirty="0"/>
              <a:t>处，然后设置中断向量表，将</a:t>
            </a:r>
            <a:r>
              <a:rPr lang="en-US" altLang="zh-CN" dirty="0"/>
              <a:t>do0</a:t>
            </a:r>
            <a:r>
              <a:rPr lang="zh-CN" altLang="en-US" dirty="0"/>
              <a:t>的入口地址，即偏移地址</a:t>
            </a:r>
            <a:r>
              <a:rPr lang="en-US" altLang="zh-CN" dirty="0"/>
              <a:t>200H</a:t>
            </a:r>
            <a:r>
              <a:rPr lang="zh-CN" altLang="en-US" dirty="0"/>
              <a:t>和段地址</a:t>
            </a:r>
            <a:r>
              <a:rPr lang="en-US" altLang="zh-CN" dirty="0"/>
              <a:t>0</a:t>
            </a:r>
            <a:r>
              <a:rPr lang="zh-CN" altLang="en-US" dirty="0"/>
              <a:t>，保存在</a:t>
            </a:r>
            <a:r>
              <a:rPr lang="en-US" altLang="zh-CN" dirty="0"/>
              <a:t>0</a:t>
            </a:r>
            <a:r>
              <a:rPr lang="zh-CN" altLang="en-US" dirty="0"/>
              <a:t>号表项中。</a:t>
            </a:r>
          </a:p>
          <a:p>
            <a:r>
              <a:rPr lang="zh-CN" altLang="en-US" dirty="0"/>
              <a:t>这两部分工作完成后，程序就返回了。</a:t>
            </a:r>
            <a:endParaRPr lang="en-US" altLang="zh-CN" dirty="0"/>
          </a:p>
          <a:p>
            <a:r>
              <a:rPr lang="zh-CN" altLang="en-US" dirty="0"/>
              <a:t>程序的目的就是在内存</a:t>
            </a:r>
            <a:r>
              <a:rPr lang="en-US" altLang="zh-CN" dirty="0"/>
              <a:t>0:200</a:t>
            </a:r>
            <a:r>
              <a:rPr lang="zh-CN" altLang="en-US" dirty="0"/>
              <a:t>处安装</a:t>
            </a:r>
            <a:r>
              <a:rPr lang="en-US" altLang="zh-CN" dirty="0"/>
              <a:t>do0 </a:t>
            </a:r>
            <a:r>
              <a:rPr lang="zh-CN" altLang="en-US" dirty="0"/>
              <a:t>的代码，将</a:t>
            </a:r>
            <a:r>
              <a:rPr lang="en-US" altLang="zh-CN" dirty="0"/>
              <a:t>0</a:t>
            </a:r>
            <a:r>
              <a:rPr lang="zh-CN" altLang="en-US" dirty="0"/>
              <a:t>号中断处理程序的入口地址设置为</a:t>
            </a:r>
            <a:r>
              <a:rPr lang="en-US" altLang="zh-CN" dirty="0"/>
              <a:t>0:200</a:t>
            </a:r>
            <a:r>
              <a:rPr lang="zh-CN" altLang="en-US" dirty="0"/>
              <a:t>。</a:t>
            </a:r>
          </a:p>
          <a:p>
            <a:r>
              <a:rPr lang="en-US" altLang="zh-CN" dirty="0"/>
              <a:t>do0</a:t>
            </a:r>
            <a:r>
              <a:rPr lang="zh-CN" altLang="en-US" dirty="0"/>
              <a:t>的代码虽然在程序中，却不在程序执行的时候执行。它是在除法溢出发生的时候才得以执行的中断处理程序。</a:t>
            </a:r>
          </a:p>
          <a:p>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139</a:t>
            </a:fld>
            <a:endParaRPr lang="zh-CN" altLang="en-US"/>
          </a:p>
        </p:txBody>
      </p:sp>
    </p:spTree>
    <p:extLst>
      <p:ext uri="{BB962C8B-B14F-4D97-AF65-F5344CB8AC3E}">
        <p14:creationId xmlns:p14="http://schemas.microsoft.com/office/powerpoint/2010/main" val="326215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3200" dirty="0"/>
              <a:t>程序</a:t>
            </a:r>
            <a:r>
              <a:rPr lang="en-US" altLang="zh-CN" sz="3200" dirty="0"/>
              <a:t>12.2</a:t>
            </a:r>
            <a:r>
              <a:rPr lang="zh-CN" altLang="en-US" sz="3200" dirty="0"/>
              <a:t>错误分析</a:t>
            </a:r>
          </a:p>
          <a:p>
            <a:pPr lvl="1">
              <a:lnSpc>
                <a:spcPct val="150000"/>
              </a:lnSpc>
            </a:pPr>
            <a:r>
              <a:rPr lang="zh-CN" altLang="en-US" sz="2800" dirty="0">
                <a:latin typeface="Arial"/>
              </a:rPr>
              <a:t>“</a:t>
            </a:r>
            <a:r>
              <a:rPr lang="en-US" altLang="zh-CN" sz="2800" dirty="0"/>
              <a:t>overflow</a:t>
            </a:r>
            <a:r>
              <a:rPr lang="zh-CN" altLang="en-US" sz="2800" dirty="0"/>
              <a:t>！</a:t>
            </a:r>
            <a:r>
              <a:rPr lang="zh-CN" altLang="en-US" sz="2800" dirty="0">
                <a:latin typeface="Arial"/>
              </a:rPr>
              <a:t>”</a:t>
            </a:r>
            <a:r>
              <a:rPr lang="zh-CN" altLang="en-US" sz="2800" dirty="0"/>
              <a:t>在程序</a:t>
            </a:r>
            <a:r>
              <a:rPr lang="en-US" altLang="zh-CN" sz="2800" dirty="0"/>
              <a:t>12.2</a:t>
            </a:r>
            <a:r>
              <a:rPr lang="zh-CN" altLang="en-US" sz="2800" dirty="0"/>
              <a:t>的</a:t>
            </a:r>
            <a:r>
              <a:rPr lang="en-US" altLang="zh-CN" sz="2800" dirty="0">
                <a:solidFill>
                  <a:srgbClr val="FF0000"/>
                </a:solidFill>
              </a:rPr>
              <a:t>data</a:t>
            </a:r>
            <a:r>
              <a:rPr lang="zh-CN" altLang="en-US" sz="2800" dirty="0"/>
              <a:t>段中。程序</a:t>
            </a:r>
            <a:r>
              <a:rPr lang="en-US" altLang="zh-CN" sz="2800" dirty="0"/>
              <a:t>12.2</a:t>
            </a:r>
            <a:r>
              <a:rPr lang="zh-CN" altLang="en-US" sz="2800" dirty="0"/>
              <a:t>执行完成后返回，它所占用的内存空间被系统释放，而在其中存放的</a:t>
            </a:r>
            <a:r>
              <a:rPr lang="zh-CN" altLang="en-US" sz="2800" dirty="0">
                <a:latin typeface="Arial"/>
              </a:rPr>
              <a:t>“</a:t>
            </a:r>
            <a:r>
              <a:rPr lang="en-US" altLang="zh-CN" sz="2800" dirty="0"/>
              <a:t>overflow</a:t>
            </a:r>
            <a:r>
              <a:rPr lang="zh-CN" altLang="en-US" sz="2800" dirty="0"/>
              <a:t>！</a:t>
            </a:r>
            <a:r>
              <a:rPr lang="zh-CN" altLang="en-US" sz="2800" dirty="0">
                <a:latin typeface="Arial"/>
              </a:rPr>
              <a:t>”</a:t>
            </a:r>
            <a:r>
              <a:rPr lang="zh-CN" altLang="en-US" sz="2800" dirty="0"/>
              <a:t>也将很可能被别的信息覆盖；</a:t>
            </a:r>
          </a:p>
          <a:p>
            <a:r>
              <a:rPr lang="zh-CN" altLang="en-US" dirty="0"/>
              <a:t>而</a:t>
            </a:r>
            <a:r>
              <a:rPr lang="en-US" altLang="zh-CN" dirty="0"/>
              <a:t>do0</a:t>
            </a:r>
            <a:r>
              <a:rPr lang="zh-CN" altLang="en-US" dirty="0"/>
              <a:t>程序被放到了</a:t>
            </a:r>
            <a:r>
              <a:rPr lang="en-US" altLang="zh-CN" dirty="0"/>
              <a:t>0:200</a:t>
            </a:r>
            <a:r>
              <a:rPr lang="zh-CN" altLang="en-US" dirty="0"/>
              <a:t>处，随时都会因发生了除法溢出而被</a:t>
            </a:r>
            <a:r>
              <a:rPr lang="en-US" altLang="zh-CN" dirty="0"/>
              <a:t>CPU </a:t>
            </a:r>
            <a:r>
              <a:rPr lang="zh-CN" altLang="en-US" dirty="0"/>
              <a:t>执行，很难保证 </a:t>
            </a:r>
            <a:r>
              <a:rPr lang="en-US" altLang="zh-CN" dirty="0"/>
              <a:t>do0 </a:t>
            </a:r>
            <a:r>
              <a:rPr lang="zh-CN" altLang="en-US" dirty="0"/>
              <a:t>程序从原来程序</a:t>
            </a:r>
            <a:r>
              <a:rPr lang="en-US" altLang="zh-CN" dirty="0"/>
              <a:t>12.2</a:t>
            </a:r>
            <a:r>
              <a:rPr lang="zh-CN" altLang="en-US" dirty="0"/>
              <a:t>所处的空间中取得的是要显示的字符串</a:t>
            </a:r>
            <a:r>
              <a:rPr lang="zh-CN" altLang="en-US" dirty="0">
                <a:latin typeface="Arial"/>
              </a:rPr>
              <a:t>“</a:t>
            </a:r>
            <a:r>
              <a:rPr lang="en-US" altLang="zh-CN" dirty="0"/>
              <a:t>overflow</a:t>
            </a:r>
            <a:r>
              <a:rPr lang="zh-CN" altLang="en-US" dirty="0"/>
              <a:t>！</a:t>
            </a:r>
            <a:r>
              <a:rPr lang="zh-CN" altLang="en-US" dirty="0">
                <a:latin typeface="Arial"/>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147</a:t>
            </a:fld>
            <a:endParaRPr lang="zh-CN" altLang="en-US"/>
          </a:p>
        </p:txBody>
      </p:sp>
    </p:spTree>
    <p:extLst>
      <p:ext uri="{BB962C8B-B14F-4D97-AF65-F5344CB8AC3E}">
        <p14:creationId xmlns:p14="http://schemas.microsoft.com/office/powerpoint/2010/main" val="15114948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注意，因为在</a:t>
            </a:r>
            <a:r>
              <a:rPr lang="en-US" altLang="zh-CN" dirty="0"/>
              <a:t>do0</a:t>
            </a:r>
            <a:r>
              <a:rPr lang="zh-CN" altLang="en-US" dirty="0"/>
              <a:t>程序开始处的</a:t>
            </a:r>
            <a:r>
              <a:rPr lang="zh-CN" altLang="en-US" dirty="0">
                <a:latin typeface="Arial"/>
              </a:rPr>
              <a:t>“</a:t>
            </a:r>
            <a:r>
              <a:rPr lang="en-US" altLang="zh-CN" dirty="0"/>
              <a:t>overflow!</a:t>
            </a:r>
            <a:r>
              <a:rPr lang="en-US" altLang="zh-CN" dirty="0">
                <a:latin typeface="Arial"/>
              </a:rPr>
              <a:t>”</a:t>
            </a:r>
            <a:r>
              <a:rPr lang="zh-CN" altLang="en-US" dirty="0"/>
              <a:t>不是可以执行的代码，所以在</a:t>
            </a:r>
            <a:r>
              <a:rPr lang="zh-CN" altLang="en-US" dirty="0">
                <a:latin typeface="Arial"/>
              </a:rPr>
              <a:t>“</a:t>
            </a:r>
            <a:r>
              <a:rPr lang="en-US" altLang="zh-CN" dirty="0"/>
              <a:t>overflow!</a:t>
            </a:r>
            <a:r>
              <a:rPr lang="en-US" altLang="zh-CN" dirty="0">
                <a:latin typeface="Arial"/>
              </a:rPr>
              <a:t>”</a:t>
            </a:r>
            <a:r>
              <a:rPr lang="zh-CN" altLang="en-US" dirty="0"/>
              <a:t>之前加上一条</a:t>
            </a:r>
            <a:r>
              <a:rPr lang="en-US" altLang="zh-CN" dirty="0" err="1"/>
              <a:t>jmp</a:t>
            </a:r>
            <a:r>
              <a:rPr lang="en-US" altLang="zh-CN" dirty="0"/>
              <a:t> </a:t>
            </a:r>
            <a:r>
              <a:rPr lang="zh-CN" altLang="en-US" dirty="0"/>
              <a:t>指令，转移到正式的</a:t>
            </a:r>
            <a:r>
              <a:rPr lang="en-US" altLang="zh-CN" dirty="0"/>
              <a:t>do0 </a:t>
            </a:r>
            <a:r>
              <a:rPr lang="zh-CN" altLang="en-US" dirty="0"/>
              <a:t>程序。</a:t>
            </a:r>
          </a:p>
          <a:p>
            <a:pPr>
              <a:buFont typeface="Wingdings" pitchFamily="2" charset="2"/>
              <a:buNone/>
            </a:pPr>
            <a:r>
              <a:rPr lang="zh-CN" altLang="en-US" dirty="0"/>
              <a:t>   当除法溢出发生时，</a:t>
            </a:r>
            <a:r>
              <a:rPr lang="en-US" altLang="zh-CN" dirty="0"/>
              <a:t>CPU </a:t>
            </a:r>
            <a:r>
              <a:rPr lang="zh-CN" altLang="en-US" dirty="0"/>
              <a:t>执行</a:t>
            </a:r>
            <a:r>
              <a:rPr lang="en-US" altLang="zh-CN" dirty="0"/>
              <a:t>0:200 </a:t>
            </a:r>
            <a:r>
              <a:rPr lang="zh-CN" altLang="en-US" dirty="0"/>
              <a:t>处的</a:t>
            </a:r>
            <a:r>
              <a:rPr lang="en-US" altLang="zh-CN" dirty="0" err="1"/>
              <a:t>jmp</a:t>
            </a:r>
            <a:r>
              <a:rPr lang="en-US" altLang="zh-CN" dirty="0"/>
              <a:t> </a:t>
            </a:r>
            <a:r>
              <a:rPr lang="zh-CN" altLang="en-US" dirty="0"/>
              <a:t>指令，跳过后面的字符串，转到正式的</a:t>
            </a:r>
            <a:r>
              <a:rPr lang="en-US" altLang="zh-CN" dirty="0"/>
              <a:t>do0 </a:t>
            </a:r>
            <a:r>
              <a:rPr lang="zh-CN" altLang="en-US" dirty="0"/>
              <a:t>程序执行。</a:t>
            </a:r>
          </a:p>
          <a:p>
            <a:endParaRPr lang="en-US" altLang="zh-CN" dirty="0"/>
          </a:p>
          <a:p>
            <a:r>
              <a:rPr lang="en-US" altLang="zh-CN" dirty="0"/>
              <a:t>do0</a:t>
            </a:r>
            <a:r>
              <a:rPr lang="zh-CN" altLang="en-US" dirty="0"/>
              <a:t>程序执行过程中必须要找到</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，那么它在哪里呢？</a:t>
            </a:r>
          </a:p>
          <a:p>
            <a:pPr lvl="1"/>
            <a:r>
              <a:rPr lang="zh-CN" altLang="en-US" dirty="0"/>
              <a:t>首先来看段地址，</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和</a:t>
            </a:r>
            <a:r>
              <a:rPr lang="en-US" altLang="zh-CN" dirty="0"/>
              <a:t>do0</a:t>
            </a:r>
            <a:r>
              <a:rPr lang="zh-CN" altLang="en-US" dirty="0"/>
              <a:t>的代码处于同一个段中，而除法溢出发生时，</a:t>
            </a:r>
            <a:r>
              <a:rPr lang="en-US" altLang="zh-CN" dirty="0"/>
              <a:t>CS</a:t>
            </a:r>
            <a:r>
              <a:rPr lang="zh-CN" altLang="en-US" dirty="0"/>
              <a:t>中必然存放</a:t>
            </a:r>
            <a:r>
              <a:rPr lang="en-US" altLang="zh-CN" dirty="0"/>
              <a:t>do0</a:t>
            </a:r>
            <a:r>
              <a:rPr lang="zh-CN" altLang="en-US" dirty="0"/>
              <a:t>的段地址，也就是</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的段地址；</a:t>
            </a:r>
            <a:endParaRPr lang="en-US" altLang="zh-CN" dirty="0"/>
          </a:p>
          <a:p>
            <a:pPr marL="457200" marR="0" lvl="1" indent="0" algn="l" defTabSz="914400" rtl="0" eaLnBrk="1" fontAlgn="auto" latinLnBrk="0" hangingPunct="1">
              <a:lnSpc>
                <a:spcPct val="100000"/>
              </a:lnSpc>
              <a:spcBef>
                <a:spcPts val="0"/>
              </a:spcBef>
              <a:spcAft>
                <a:spcPts val="0"/>
              </a:spcAft>
              <a:buClrTx/>
              <a:buSzTx/>
              <a:buFontTx/>
              <a:buNone/>
              <a:tabLst/>
              <a:defRPr/>
            </a:pPr>
            <a:r>
              <a:rPr lang="zh-CN" altLang="en-US" dirty="0"/>
              <a:t>再来看偏移地址，</a:t>
            </a:r>
            <a:r>
              <a:rPr lang="en-US" altLang="zh-CN" dirty="0"/>
              <a:t>0:200</a:t>
            </a:r>
            <a:r>
              <a:rPr lang="zh-CN" altLang="en-US" dirty="0"/>
              <a:t>处的指令为</a:t>
            </a:r>
            <a:r>
              <a:rPr lang="en-US" altLang="zh-CN" dirty="0" err="1"/>
              <a:t>jmp</a:t>
            </a:r>
            <a:r>
              <a:rPr lang="en-US" altLang="zh-CN" dirty="0"/>
              <a:t> short do0start </a:t>
            </a:r>
            <a:r>
              <a:rPr lang="zh-CN" altLang="en-US" dirty="0"/>
              <a:t>，这条指令占两个字节，所以</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的偏移地址为</a:t>
            </a:r>
            <a:r>
              <a:rPr lang="en-US" altLang="zh-CN" dirty="0"/>
              <a:t>202h </a:t>
            </a:r>
            <a:r>
              <a:rPr lang="zh-CN" altLang="en-US" dirty="0"/>
              <a:t>。</a:t>
            </a:r>
          </a:p>
          <a:p>
            <a:pPr lvl="1"/>
            <a:endParaRPr lang="en-US" altLang="zh-CN" dirty="0"/>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148</a:t>
            </a:fld>
            <a:endParaRPr lang="zh-CN" altLang="en-US"/>
          </a:p>
        </p:txBody>
      </p:sp>
    </p:spTree>
    <p:extLst>
      <p:ext uri="{BB962C8B-B14F-4D97-AF65-F5344CB8AC3E}">
        <p14:creationId xmlns:p14="http://schemas.microsoft.com/office/powerpoint/2010/main" val="844938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150</a:t>
            </a:fld>
            <a:endParaRPr lang="zh-CN" altLang="en-US"/>
          </a:p>
        </p:txBody>
      </p:sp>
    </p:spTree>
    <p:extLst>
      <p:ext uri="{BB962C8B-B14F-4D97-AF65-F5344CB8AC3E}">
        <p14:creationId xmlns:p14="http://schemas.microsoft.com/office/powerpoint/2010/main" val="18025085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CPU</a:t>
            </a:r>
            <a:r>
              <a:rPr lang="zh-CN" altLang="en-US" dirty="0"/>
              <a:t>为什么要提供这样的功能呢？</a:t>
            </a:r>
          </a:p>
          <a:p>
            <a:r>
              <a:rPr lang="zh-CN" altLang="en-US" dirty="0"/>
              <a:t>我们在使用</a:t>
            </a:r>
            <a:r>
              <a:rPr lang="en-US" altLang="zh-CN" dirty="0"/>
              <a:t>Debug</a:t>
            </a:r>
            <a:r>
              <a:rPr lang="zh-CN" altLang="en-US" dirty="0"/>
              <a:t>的</a:t>
            </a:r>
            <a:r>
              <a:rPr lang="en-US" altLang="zh-CN" dirty="0"/>
              <a:t>T</a:t>
            </a:r>
            <a:r>
              <a:rPr lang="zh-CN" altLang="en-US" dirty="0"/>
              <a:t>命令的时候，有没有想过这样的问题，</a:t>
            </a:r>
            <a:r>
              <a:rPr lang="en-US" altLang="zh-CN" dirty="0"/>
              <a:t>Debug</a:t>
            </a:r>
            <a:r>
              <a:rPr lang="zh-CN" altLang="en-US" dirty="0"/>
              <a:t>如何能让</a:t>
            </a:r>
            <a:r>
              <a:rPr lang="en-US" altLang="zh-CN" dirty="0"/>
              <a:t>CPU</a:t>
            </a:r>
            <a:r>
              <a:rPr lang="zh-CN" altLang="en-US" dirty="0"/>
              <a:t>在执行一条指令后，就显示各个寄存器的状态？</a:t>
            </a:r>
          </a:p>
          <a:p>
            <a:r>
              <a:rPr lang="zh-CN" altLang="en-US" dirty="0"/>
              <a:t>我们知道，</a:t>
            </a:r>
            <a:r>
              <a:rPr lang="en-US" altLang="zh-CN" dirty="0"/>
              <a:t>CPU</a:t>
            </a:r>
            <a:r>
              <a:rPr lang="zh-CN" altLang="en-US" dirty="0"/>
              <a:t>在执行程序的时候是从</a:t>
            </a:r>
            <a:r>
              <a:rPr lang="en-US" altLang="zh-CN" dirty="0"/>
              <a:t>CS:IP</a:t>
            </a:r>
            <a:r>
              <a:rPr lang="zh-CN" altLang="en-US" dirty="0"/>
              <a:t>指向的某个地址开始，自动向下读取指令执行。</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也就是说，如果</a:t>
            </a:r>
            <a:r>
              <a:rPr lang="en-US" altLang="zh-CN" dirty="0"/>
              <a:t>CPU</a:t>
            </a:r>
            <a:r>
              <a:rPr lang="zh-CN" altLang="en-US" dirty="0"/>
              <a:t>不提供其他功能的话，就按这种方式工作，只要</a:t>
            </a:r>
            <a:r>
              <a:rPr lang="en-US" altLang="zh-CN" dirty="0"/>
              <a:t>CPU</a:t>
            </a:r>
            <a:r>
              <a:rPr lang="zh-CN" altLang="en-US" dirty="0"/>
              <a:t>一加电，它就从预设的地址开始一直执行下去，不可能有任何程序能控制它在执行完一条指令后停止，去做别的事情。</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153</a:t>
            </a:fld>
            <a:endParaRPr lang="zh-CN" altLang="en-US"/>
          </a:p>
        </p:txBody>
      </p:sp>
    </p:spTree>
    <p:extLst>
      <p:ext uri="{BB962C8B-B14F-4D97-AF65-F5344CB8AC3E}">
        <p14:creationId xmlns:p14="http://schemas.microsoft.com/office/powerpoint/2010/main" val="22535851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我们只能说</a:t>
            </a:r>
            <a:r>
              <a:rPr lang="en-US" altLang="zh-CN" dirty="0"/>
              <a:t>Debug</a:t>
            </a:r>
            <a:r>
              <a:rPr lang="zh-CN" altLang="en-US" dirty="0"/>
              <a:t>利用了</a:t>
            </a:r>
            <a:r>
              <a:rPr lang="en-US" altLang="zh-CN" dirty="0"/>
              <a:t>CPU</a:t>
            </a:r>
            <a:r>
              <a:rPr lang="zh-CN" altLang="en-US" dirty="0"/>
              <a:t>提供的一种功能。</a:t>
            </a:r>
          </a:p>
          <a:p>
            <a:r>
              <a:rPr lang="zh-CN" altLang="en-US" dirty="0"/>
              <a:t>只有</a:t>
            </a:r>
            <a:r>
              <a:rPr lang="en-US" altLang="zh-CN" dirty="0"/>
              <a:t>CPU</a:t>
            </a:r>
            <a:r>
              <a:rPr lang="zh-CN" altLang="en-US" dirty="0"/>
              <a:t>提供了在执行一条指令后就转去做其他事情的功能，</a:t>
            </a:r>
            <a:r>
              <a:rPr lang="en-US" altLang="zh-CN" dirty="0"/>
              <a:t>Debug</a:t>
            </a:r>
            <a:r>
              <a:rPr lang="zh-CN" altLang="en-US" dirty="0"/>
              <a:t>或是其他的程序才能利用</a:t>
            </a:r>
            <a:r>
              <a:rPr lang="en-US" altLang="zh-CN" dirty="0"/>
              <a:t>CPU</a:t>
            </a:r>
            <a:r>
              <a:rPr lang="zh-CN" altLang="en-US" dirty="0"/>
              <a:t>提供的这种功能做出我们使用</a:t>
            </a:r>
            <a:r>
              <a:rPr lang="en-US" altLang="zh-CN" dirty="0"/>
              <a:t>T</a:t>
            </a:r>
            <a:r>
              <a:rPr lang="zh-CN" altLang="en-US" dirty="0"/>
              <a:t>命令时的效果。</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154</a:t>
            </a:fld>
            <a:endParaRPr lang="zh-CN" altLang="en-US"/>
          </a:p>
        </p:txBody>
      </p:sp>
    </p:spTree>
    <p:extLst>
      <p:ext uri="{BB962C8B-B14F-4D97-AF65-F5344CB8AC3E}">
        <p14:creationId xmlns:p14="http://schemas.microsoft.com/office/powerpoint/2010/main" val="2205203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好了，我们来简要地考虑一下</a:t>
            </a:r>
            <a:r>
              <a:rPr lang="en-US" altLang="zh-CN" dirty="0"/>
              <a:t>Debug</a:t>
            </a:r>
            <a:r>
              <a:rPr lang="zh-CN" altLang="en-US" dirty="0"/>
              <a:t>是如何利用</a:t>
            </a:r>
            <a:r>
              <a:rPr lang="en-US" altLang="zh-CN" dirty="0"/>
              <a:t>CPU</a:t>
            </a:r>
            <a:r>
              <a:rPr lang="zh-CN" altLang="en-US" dirty="0"/>
              <a:t>所提供的单步中断的功能的。</a:t>
            </a:r>
          </a:p>
          <a:p>
            <a:r>
              <a:rPr lang="zh-CN" altLang="en-US" dirty="0"/>
              <a:t>首先，</a:t>
            </a:r>
            <a:r>
              <a:rPr lang="en-US" altLang="zh-CN" dirty="0"/>
              <a:t>Debug</a:t>
            </a:r>
            <a:r>
              <a:rPr lang="zh-CN" altLang="en-US" dirty="0"/>
              <a:t>提供了单步中断的中断处理程序，功能为显示所有寄存器中的内容后等待输入命令。</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155</a:t>
            </a:fld>
            <a:endParaRPr lang="zh-CN" altLang="en-US"/>
          </a:p>
        </p:txBody>
      </p:sp>
    </p:spTree>
    <p:extLst>
      <p:ext uri="{BB962C8B-B14F-4D97-AF65-F5344CB8AC3E}">
        <p14:creationId xmlns:p14="http://schemas.microsoft.com/office/powerpoint/2010/main" val="2604093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9</a:t>
            </a:fld>
            <a:endParaRPr lang="zh-CN" altLang="en-US"/>
          </a:p>
        </p:txBody>
      </p:sp>
    </p:spTree>
    <p:extLst>
      <p:ext uri="{BB962C8B-B14F-4D97-AF65-F5344CB8AC3E}">
        <p14:creationId xmlns:p14="http://schemas.microsoft.com/office/powerpoint/2010/main" val="3586395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90000"/>
              </a:lnSpc>
              <a:buFont typeface="Wingdings" pitchFamily="2" charset="2"/>
              <a:buNone/>
            </a:pPr>
            <a:r>
              <a:rPr lang="zh-CN" altLang="en-US" sz="2400" dirty="0"/>
              <a:t> 应用这个子程序 ，字符串的内容后面定要有一个</a:t>
            </a:r>
            <a:r>
              <a:rPr lang="en-US" altLang="zh-CN" sz="2400" dirty="0"/>
              <a:t>0</a:t>
            </a:r>
            <a:r>
              <a:rPr lang="zh-CN" altLang="en-US" sz="2400" dirty="0"/>
              <a:t>，标记字符串的结束。子程序可以依次读取每个字符进行检测，如果不是</a:t>
            </a:r>
            <a:r>
              <a:rPr lang="en-US" altLang="zh-CN" sz="2400" dirty="0"/>
              <a:t>0</a:t>
            </a:r>
            <a:r>
              <a:rPr lang="zh-CN" altLang="en-US" sz="2400" dirty="0"/>
              <a:t>，就进行大写的转化，如果是</a:t>
            </a:r>
            <a:r>
              <a:rPr lang="en-US" altLang="zh-CN" sz="2400" dirty="0"/>
              <a:t>0</a:t>
            </a:r>
            <a:r>
              <a:rPr lang="zh-CN" altLang="en-US" sz="2400" dirty="0"/>
              <a:t>，就结束处理。</a:t>
            </a:r>
          </a:p>
          <a:p>
            <a:pPr lvl="1">
              <a:lnSpc>
                <a:spcPct val="90000"/>
              </a:lnSpc>
              <a:buFont typeface="Wingdings" pitchFamily="2" charset="2"/>
              <a:buNone/>
            </a:pPr>
            <a:r>
              <a:rPr lang="zh-CN" altLang="en-US" sz="2400" dirty="0"/>
              <a:t>   由于可通过检测</a:t>
            </a:r>
            <a:r>
              <a:rPr lang="en-US" altLang="zh-CN" sz="2400" dirty="0"/>
              <a:t>0</a:t>
            </a:r>
            <a:r>
              <a:rPr lang="zh-CN" altLang="en-US" sz="2400" dirty="0"/>
              <a:t>而知道是否己经处理完整个字符串 ，所以子程序可以不需要字符串的长度作为参数。我们可以用</a:t>
            </a:r>
            <a:r>
              <a:rPr lang="en-US" altLang="zh-CN" sz="2400" dirty="0" err="1"/>
              <a:t>jcxz</a:t>
            </a:r>
            <a:r>
              <a:rPr lang="zh-CN" altLang="en-US" sz="2400" dirty="0"/>
              <a:t>来检测</a:t>
            </a:r>
            <a:r>
              <a:rPr lang="en-US" altLang="zh-CN" sz="2400" dirty="0"/>
              <a:t>0</a:t>
            </a:r>
            <a:r>
              <a:rPr lang="zh-CN" altLang="en-US" sz="2400" dirty="0"/>
              <a:t>。 </a:t>
            </a:r>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10</a:t>
            </a:fld>
            <a:endParaRPr lang="zh-CN" altLang="en-US"/>
          </a:p>
        </p:txBody>
      </p:sp>
    </p:spTree>
    <p:extLst>
      <p:ext uri="{BB962C8B-B14F-4D97-AF65-F5344CB8AC3E}">
        <p14:creationId xmlns:p14="http://schemas.microsoft.com/office/powerpoint/2010/main" val="247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400" dirty="0"/>
              <a:t>所有字符串的长度都是</a:t>
            </a:r>
            <a:r>
              <a:rPr lang="en-US" altLang="zh-CN" sz="2400" dirty="0"/>
              <a:t>5</a:t>
            </a:r>
            <a:r>
              <a:rPr lang="zh-CN" altLang="en-US" sz="2400" dirty="0"/>
              <a:t>（算上结尾符 </a:t>
            </a:r>
            <a:r>
              <a:rPr lang="en-US" altLang="zh-CN" sz="2400" dirty="0"/>
              <a:t>0 </a:t>
            </a:r>
            <a:r>
              <a:rPr lang="zh-CN" altLang="en-US" sz="2400" dirty="0"/>
              <a:t>），我们使用循环 ，重复调用子程序</a:t>
            </a:r>
            <a:r>
              <a:rPr lang="en-US" altLang="zh-CN" sz="2400" dirty="0"/>
              <a:t>capital</a:t>
            </a:r>
            <a:r>
              <a:rPr lang="zh-CN" altLang="en-US" sz="2400" dirty="0"/>
              <a:t>完成对</a:t>
            </a:r>
            <a:r>
              <a:rPr lang="en-US" altLang="zh-CN" sz="2400" dirty="0"/>
              <a:t>4</a:t>
            </a:r>
            <a:r>
              <a:rPr lang="zh-CN" altLang="en-US" sz="2400" dirty="0"/>
              <a:t>个字符串的处理。</a:t>
            </a:r>
          </a:p>
          <a:p>
            <a:endParaRPr lang="zh-CN" altLang="en-US" dirty="0"/>
          </a:p>
        </p:txBody>
      </p:sp>
      <p:sp>
        <p:nvSpPr>
          <p:cNvPr id="4" name="灯片编号占位符 3"/>
          <p:cNvSpPr>
            <a:spLocks noGrp="1"/>
          </p:cNvSpPr>
          <p:nvPr>
            <p:ph type="sldNum" sz="quarter" idx="10"/>
          </p:nvPr>
        </p:nvSpPr>
        <p:spPr/>
        <p:txBody>
          <a:bodyPr/>
          <a:lstStyle/>
          <a:p>
            <a:fld id="{997C8645-5941-4083-9A52-6E9A4F439E94}" type="slidenum">
              <a:rPr lang="zh-CN" altLang="en-US" smtClean="0"/>
              <a:t>12</a:t>
            </a:fld>
            <a:endParaRPr lang="zh-CN" altLang="en-US"/>
          </a:p>
        </p:txBody>
      </p:sp>
    </p:spTree>
    <p:extLst>
      <p:ext uri="{BB962C8B-B14F-4D97-AF65-F5344CB8AC3E}">
        <p14:creationId xmlns:p14="http://schemas.microsoft.com/office/powerpoint/2010/main" val="2597038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97C8645-5941-4083-9A52-6E9A4F439E94}" type="slidenum">
              <a:rPr lang="zh-CN" altLang="en-US" smtClean="0"/>
              <a:t>19</a:t>
            </a:fld>
            <a:endParaRPr lang="zh-CN" altLang="en-US"/>
          </a:p>
        </p:txBody>
      </p:sp>
    </p:spTree>
    <p:extLst>
      <p:ext uri="{BB962C8B-B14F-4D97-AF65-F5344CB8AC3E}">
        <p14:creationId xmlns:p14="http://schemas.microsoft.com/office/powerpoint/2010/main" val="1081778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t>2020/3/22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t>2020/3/22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t>2020/3/22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12298;&#27719;&#32534;&#35821;&#35328;&#12299;&#28304;&#30721;/p237.asm"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1" name="Rectangle 3"/>
          <p:cNvSpPr>
            <a:spLocks noGrp="1" noChangeArrowheads="1"/>
          </p:cNvSpPr>
          <p:nvPr>
            <p:ph idx="1"/>
          </p:nvPr>
        </p:nvSpPr>
        <p:spPr>
          <a:xfrm>
            <a:off x="1115616" y="1628800"/>
            <a:ext cx="7344816" cy="4608512"/>
          </a:xfrm>
        </p:spPr>
        <p:txBody>
          <a:bodyPr>
            <a:normAutofit/>
          </a:bodyPr>
          <a:lstStyle/>
          <a:p>
            <a:pPr>
              <a:lnSpc>
                <a:spcPct val="150000"/>
              </a:lnSpc>
              <a:buSzPct val="55000"/>
            </a:pPr>
            <a:r>
              <a:rPr lang="zh-CN" altLang="en-US" dirty="0">
                <a:latin typeface="黑体" pitchFamily="2" charset="-122"/>
                <a:ea typeface="黑体" pitchFamily="2" charset="-122"/>
              </a:rPr>
              <a:t>子程序一般都要根据提供的参数处理一定的事务，处理后，将结果（返回值）提供给调用者。</a:t>
            </a:r>
          </a:p>
          <a:p>
            <a:pPr>
              <a:lnSpc>
                <a:spcPct val="150000"/>
              </a:lnSpc>
              <a:buSzPct val="55000"/>
            </a:pPr>
            <a:r>
              <a:rPr lang="zh-CN" altLang="en-US" dirty="0">
                <a:solidFill>
                  <a:srgbClr val="FF0000"/>
                </a:solidFill>
                <a:latin typeface="黑体" pitchFamily="2" charset="-122"/>
                <a:ea typeface="黑体" pitchFamily="2" charset="-122"/>
              </a:rPr>
              <a:t>参数和返回值的传递</a:t>
            </a:r>
            <a:endParaRPr lang="en-US" altLang="zh-CN" dirty="0">
              <a:solidFill>
                <a:srgbClr val="FF0000"/>
              </a:solidFill>
              <a:latin typeface="黑体" pitchFamily="2" charset="-122"/>
              <a:ea typeface="黑体" pitchFamily="2" charset="-122"/>
            </a:endParaRPr>
          </a:p>
          <a:p>
            <a:pPr lvl="1">
              <a:lnSpc>
                <a:spcPct val="150000"/>
              </a:lnSpc>
              <a:buSzPct val="55000"/>
            </a:pPr>
            <a:r>
              <a:rPr lang="zh-CN" altLang="en-US" dirty="0">
                <a:latin typeface="黑体" pitchFamily="2" charset="-122"/>
                <a:ea typeface="黑体" pitchFamily="2" charset="-122"/>
              </a:rPr>
              <a:t>如何存储子程序需要的参数和产生的返回值。</a:t>
            </a:r>
            <a:r>
              <a:rPr lang="zh-CN" altLang="en-US" dirty="0"/>
              <a:t> </a:t>
            </a:r>
          </a:p>
        </p:txBody>
      </p:sp>
      <p:sp>
        <p:nvSpPr>
          <p:cNvPr id="882690" name="Rectangle 2"/>
          <p:cNvSpPr>
            <a:spLocks noGrp="1" noChangeArrowheads="1"/>
          </p:cNvSpPr>
          <p:nvPr>
            <p:ph type="title"/>
          </p:nvPr>
        </p:nvSpPr>
        <p:spPr/>
        <p:txBody>
          <a:bodyPr/>
          <a:lstStyle/>
          <a:p>
            <a:r>
              <a:rPr lang="en-US" altLang="zh-CN" dirty="0"/>
              <a:t>10.5.3 </a:t>
            </a:r>
            <a:r>
              <a:rPr lang="zh-CN" altLang="en-US" dirty="0"/>
              <a:t>参数和结果传递的问题</a:t>
            </a:r>
          </a:p>
        </p:txBody>
      </p:sp>
    </p:spTree>
    <p:extLst>
      <p:ext uri="{BB962C8B-B14F-4D97-AF65-F5344CB8AC3E}">
        <p14:creationId xmlns:p14="http://schemas.microsoft.com/office/powerpoint/2010/main" val="278393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2691">
                                            <p:txEl>
                                              <p:pRg st="1" end="1"/>
                                            </p:txEl>
                                          </p:spTgt>
                                        </p:tgtEl>
                                        <p:attrNameLst>
                                          <p:attrName>style.visibility</p:attrName>
                                        </p:attrNameLst>
                                      </p:cBhvr>
                                      <p:to>
                                        <p:strVal val="visible"/>
                                      </p:to>
                                    </p:set>
                                    <p:animEffect transition="in" filter="checkerboard(across)">
                                      <p:cBhvr>
                                        <p:cTn id="7" dur="500"/>
                                        <p:tgtEl>
                                          <p:spTgt spid="8826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82691">
                                            <p:txEl>
                                              <p:pRg st="2" end="2"/>
                                            </p:txEl>
                                          </p:spTgt>
                                        </p:tgtEl>
                                        <p:attrNameLst>
                                          <p:attrName>style.visibility</p:attrName>
                                        </p:attrNameLst>
                                      </p:cBhvr>
                                      <p:to>
                                        <p:strVal val="visible"/>
                                      </p:to>
                                    </p:set>
                                    <p:animEffect transition="in" filter="checkerboard(across)">
                                      <p:cBhvr>
                                        <p:cTn id="12" dur="500"/>
                                        <p:tgtEl>
                                          <p:spTgt spid="882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3" name="Rectangle 3"/>
          <p:cNvSpPr>
            <a:spLocks noGrp="1" noChangeArrowheads="1"/>
          </p:cNvSpPr>
          <p:nvPr>
            <p:ph idx="1"/>
          </p:nvPr>
        </p:nvSpPr>
        <p:spPr>
          <a:xfrm>
            <a:off x="1043608" y="1628800"/>
            <a:ext cx="6894512" cy="4114800"/>
          </a:xfrm>
        </p:spPr>
        <p:txBody>
          <a:bodyPr>
            <a:normAutofit/>
          </a:bodyPr>
          <a:lstStyle/>
          <a:p>
            <a:pPr>
              <a:lnSpc>
                <a:spcPct val="150000"/>
              </a:lnSpc>
            </a:pPr>
            <a:r>
              <a:rPr lang="zh-CN" altLang="en-US" sz="3200" dirty="0"/>
              <a:t>例</a:t>
            </a:r>
            <a:r>
              <a:rPr lang="en-US" altLang="zh-CN" sz="3200" dirty="0"/>
              <a:t>2</a:t>
            </a:r>
            <a:r>
              <a:rPr lang="zh-CN" altLang="en-US" sz="3200" dirty="0"/>
              <a:t>，改进功能：将一个全是字母，</a:t>
            </a:r>
            <a:r>
              <a:rPr lang="zh-CN" altLang="en-US" sz="3200" dirty="0">
                <a:solidFill>
                  <a:srgbClr val="FF0000"/>
                </a:solidFill>
              </a:rPr>
              <a:t>以</a:t>
            </a:r>
            <a:r>
              <a:rPr lang="en-US" altLang="zh-CN" sz="3200" dirty="0">
                <a:solidFill>
                  <a:srgbClr val="FF0000"/>
                </a:solidFill>
              </a:rPr>
              <a:t>0</a:t>
            </a:r>
            <a:r>
              <a:rPr lang="zh-CN" altLang="en-US" sz="3200" dirty="0">
                <a:solidFill>
                  <a:srgbClr val="FF0000"/>
                </a:solidFill>
              </a:rPr>
              <a:t>结尾</a:t>
            </a:r>
            <a:r>
              <a:rPr lang="zh-CN" altLang="en-US" sz="3200" dirty="0"/>
              <a:t>的字符串，转化为大写。</a:t>
            </a:r>
          </a:p>
          <a:p>
            <a:pPr lvl="1">
              <a:lnSpc>
                <a:spcPct val="150000"/>
              </a:lnSpc>
            </a:pPr>
            <a:r>
              <a:rPr lang="zh-CN" altLang="en-US" sz="3200" dirty="0"/>
              <a:t>分析</a:t>
            </a:r>
          </a:p>
        </p:txBody>
      </p:sp>
      <p:sp>
        <p:nvSpPr>
          <p:cNvPr id="2" name="矩形 1"/>
          <p:cNvSpPr/>
          <p:nvPr/>
        </p:nvSpPr>
        <p:spPr>
          <a:xfrm>
            <a:off x="2051720" y="4221088"/>
            <a:ext cx="4536504" cy="684803"/>
          </a:xfrm>
          <a:prstGeom prst="rect">
            <a:avLst/>
          </a:prstGeom>
        </p:spPr>
        <p:txBody>
          <a:bodyPr wrap="square">
            <a:spAutoFit/>
          </a:bodyPr>
          <a:lstStyle/>
          <a:p>
            <a:pPr lvl="1">
              <a:lnSpc>
                <a:spcPct val="150000"/>
              </a:lnSpc>
            </a:pPr>
            <a:r>
              <a:rPr lang="zh-CN" altLang="en-US" sz="2800" dirty="0"/>
              <a:t> </a:t>
            </a:r>
            <a:r>
              <a:rPr lang="en-US" altLang="zh-CN" sz="2800" dirty="0" err="1"/>
              <a:t>db</a:t>
            </a:r>
            <a:r>
              <a:rPr lang="en-US" altLang="zh-CN" sz="2800" dirty="0"/>
              <a:t> </a:t>
            </a:r>
            <a:r>
              <a:rPr lang="en-US" altLang="zh-CN" sz="2800" dirty="0">
                <a:latin typeface="Arial"/>
              </a:rPr>
              <a:t>‘</a:t>
            </a:r>
            <a:r>
              <a:rPr lang="en-US" altLang="zh-CN" sz="2800" dirty="0"/>
              <a:t>conversation</a:t>
            </a:r>
            <a:r>
              <a:rPr lang="en-US" altLang="zh-CN" sz="2800" dirty="0">
                <a:latin typeface="Arial"/>
              </a:rPr>
              <a:t>’</a:t>
            </a:r>
            <a:r>
              <a:rPr lang="en-US" altLang="zh-CN" sz="2800" dirty="0"/>
              <a:t>,</a:t>
            </a:r>
            <a:r>
              <a:rPr lang="en-US" altLang="zh-CN" sz="2800" dirty="0">
                <a:solidFill>
                  <a:srgbClr val="FF0000"/>
                </a:solidFill>
              </a:rPr>
              <a:t>0</a:t>
            </a:r>
          </a:p>
        </p:txBody>
      </p:sp>
    </p:spTree>
    <p:extLst>
      <p:ext uri="{BB962C8B-B14F-4D97-AF65-F5344CB8AC3E}">
        <p14:creationId xmlns:p14="http://schemas.microsoft.com/office/powerpoint/2010/main" val="19517637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1123">
                                            <p:txEl>
                                              <p:pRg st="1" end="1"/>
                                            </p:txEl>
                                          </p:spTgt>
                                        </p:tgtEl>
                                        <p:attrNameLst>
                                          <p:attrName>style.visibility</p:attrName>
                                        </p:attrNameLst>
                                      </p:cBhvr>
                                      <p:to>
                                        <p:strVal val="visible"/>
                                      </p:to>
                                    </p:set>
                                    <p:animEffect transition="in" filter="checkerboard(across)">
                                      <p:cBhvr>
                                        <p:cTn id="7" dur="500"/>
                                        <p:tgtEl>
                                          <p:spTgt spid="901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8819" name="Rectangle 3"/>
          <p:cNvSpPr>
            <a:spLocks noGrp="1" noChangeArrowheads="1"/>
          </p:cNvSpPr>
          <p:nvPr>
            <p:ph idx="1"/>
          </p:nvPr>
        </p:nvSpPr>
        <p:spPr/>
        <p:txBody>
          <a:bodyPr/>
          <a:lstStyle/>
          <a:p>
            <a:pPr>
              <a:lnSpc>
                <a:spcPct val="80000"/>
              </a:lnSpc>
              <a:buFont typeface="Wingdings" pitchFamily="2" charset="2"/>
              <a:buNone/>
            </a:pPr>
            <a:r>
              <a:rPr lang="en-US" altLang="zh-CN" sz="2400" dirty="0"/>
              <a:t>        mov </a:t>
            </a:r>
            <a:r>
              <a:rPr lang="en-US" altLang="zh-CN" sz="2400" dirty="0" err="1"/>
              <a:t>ax,data</a:t>
            </a:r>
            <a:endParaRPr lang="en-US" altLang="zh-CN" sz="2400" dirty="0"/>
          </a:p>
          <a:p>
            <a:pPr>
              <a:lnSpc>
                <a:spcPct val="80000"/>
              </a:lnSpc>
              <a:buFont typeface="Wingdings" pitchFamily="2" charset="2"/>
              <a:buNone/>
            </a:pPr>
            <a:r>
              <a:rPr lang="en-US" altLang="zh-CN" sz="2400" dirty="0"/>
              <a:t>        mov </a:t>
            </a:r>
            <a:r>
              <a:rPr lang="en-US" altLang="zh-CN" sz="2400" dirty="0" err="1"/>
              <a:t>ds,ax</a:t>
            </a:r>
            <a:endParaRPr lang="en-US" altLang="zh-CN" sz="2400" dirty="0"/>
          </a:p>
          <a:p>
            <a:pPr>
              <a:lnSpc>
                <a:spcPct val="80000"/>
              </a:lnSpc>
              <a:buFont typeface="Wingdings" pitchFamily="2" charset="2"/>
              <a:buNone/>
            </a:pPr>
            <a:r>
              <a:rPr lang="en-US" altLang="zh-CN" sz="2400" dirty="0"/>
              <a:t>        mov bx,0          ;</a:t>
            </a:r>
            <a:r>
              <a:rPr lang="en-US" altLang="zh-CN" sz="2400" dirty="0" err="1"/>
              <a:t>ds:bx</a:t>
            </a:r>
            <a:r>
              <a:rPr lang="zh-CN" altLang="en-US" sz="2400" dirty="0"/>
              <a:t>指向第一个字节</a:t>
            </a:r>
          </a:p>
          <a:p>
            <a:pPr>
              <a:lnSpc>
                <a:spcPct val="80000"/>
              </a:lnSpc>
              <a:buFont typeface="Wingdings" pitchFamily="2" charset="2"/>
              <a:buNone/>
            </a:pPr>
            <a:r>
              <a:rPr lang="zh-CN" altLang="en-US" sz="2400" dirty="0"/>
              <a:t>        </a:t>
            </a:r>
            <a:r>
              <a:rPr lang="en-US" altLang="zh-CN" sz="2400" dirty="0"/>
              <a:t>mov ax,0          ;</a:t>
            </a:r>
            <a:r>
              <a:rPr lang="zh-CN" altLang="en-US" sz="2400" dirty="0"/>
              <a:t>初始化累加器</a:t>
            </a:r>
          </a:p>
          <a:p>
            <a:pPr>
              <a:lnSpc>
                <a:spcPct val="80000"/>
              </a:lnSpc>
              <a:buFont typeface="Wingdings" pitchFamily="2" charset="2"/>
              <a:buNone/>
            </a:pPr>
            <a:r>
              <a:rPr lang="zh-CN" altLang="en-US" sz="2400" dirty="0"/>
              <a:t>        </a:t>
            </a:r>
            <a:r>
              <a:rPr lang="en-US" altLang="zh-CN" sz="2400" dirty="0"/>
              <a:t>mov cx,8</a:t>
            </a:r>
          </a:p>
          <a:p>
            <a:pPr>
              <a:lnSpc>
                <a:spcPct val="80000"/>
              </a:lnSpc>
              <a:buFont typeface="Wingdings" pitchFamily="2" charset="2"/>
              <a:buNone/>
            </a:pPr>
            <a:r>
              <a:rPr lang="en-US" altLang="zh-CN" sz="2400" dirty="0"/>
              <a:t>     s: cmp byte </a:t>
            </a:r>
            <a:r>
              <a:rPr lang="en-US" altLang="zh-CN" sz="2400" dirty="0" err="1"/>
              <a:t>ptr</a:t>
            </a:r>
            <a:r>
              <a:rPr lang="en-US" altLang="zh-CN" sz="2400" dirty="0"/>
              <a:t> [</a:t>
            </a:r>
            <a:r>
              <a:rPr lang="en-US" altLang="zh-CN" sz="2400" dirty="0" err="1"/>
              <a:t>bx</a:t>
            </a:r>
            <a:r>
              <a:rPr lang="en-US" altLang="zh-CN" sz="2400" dirty="0"/>
              <a:t>],8  ;</a:t>
            </a:r>
            <a:r>
              <a:rPr lang="zh-CN" altLang="en-US" sz="2400" dirty="0"/>
              <a:t>和</a:t>
            </a:r>
            <a:r>
              <a:rPr lang="en-US" altLang="zh-CN" sz="2400" dirty="0"/>
              <a:t>8</a:t>
            </a:r>
            <a:r>
              <a:rPr lang="zh-CN" altLang="en-US" sz="2400" dirty="0"/>
              <a:t>进行比较</a:t>
            </a:r>
          </a:p>
          <a:p>
            <a:pPr>
              <a:lnSpc>
                <a:spcPct val="80000"/>
              </a:lnSpc>
              <a:buFont typeface="Wingdings" pitchFamily="2" charset="2"/>
              <a:buNone/>
            </a:pPr>
            <a:r>
              <a:rPr lang="zh-CN" altLang="en-US" sz="2400" dirty="0">
                <a:solidFill>
                  <a:srgbClr val="FF0000"/>
                </a:solidFill>
              </a:rPr>
              <a:t>         </a:t>
            </a:r>
            <a:r>
              <a:rPr lang="en-US" altLang="zh-CN" sz="2400" dirty="0">
                <a:solidFill>
                  <a:srgbClr val="FF0000"/>
                </a:solidFill>
              </a:rPr>
              <a:t>je ok               </a:t>
            </a:r>
            <a:r>
              <a:rPr lang="en-US" altLang="zh-CN" sz="2400" dirty="0"/>
              <a:t>;</a:t>
            </a:r>
            <a:r>
              <a:rPr lang="zh-CN" altLang="en-US" sz="2400" dirty="0"/>
              <a:t>如果相等就转到</a:t>
            </a:r>
            <a:r>
              <a:rPr lang="en-US" altLang="zh-CN" sz="2400" dirty="0"/>
              <a:t>ok</a:t>
            </a:r>
            <a:r>
              <a:rPr lang="zh-CN" altLang="en-US" sz="2400" dirty="0"/>
              <a:t>，继续循环</a:t>
            </a:r>
          </a:p>
          <a:p>
            <a:pPr>
              <a:lnSpc>
                <a:spcPct val="80000"/>
              </a:lnSpc>
              <a:buFont typeface="Wingdings" pitchFamily="2" charset="2"/>
              <a:buNone/>
            </a:pPr>
            <a:r>
              <a:rPr lang="zh-CN" altLang="en-US" sz="2400" dirty="0">
                <a:solidFill>
                  <a:srgbClr val="FF0000"/>
                </a:solidFill>
              </a:rPr>
              <a:t>         </a:t>
            </a:r>
            <a:r>
              <a:rPr lang="en-US" altLang="zh-CN" sz="2400" dirty="0" err="1">
                <a:solidFill>
                  <a:srgbClr val="FF0000"/>
                </a:solidFill>
              </a:rPr>
              <a:t>jmp</a:t>
            </a:r>
            <a:r>
              <a:rPr lang="en-US" altLang="zh-CN" sz="2400" dirty="0">
                <a:solidFill>
                  <a:srgbClr val="FF0000"/>
                </a:solidFill>
              </a:rPr>
              <a:t> short next </a:t>
            </a:r>
            <a:r>
              <a:rPr lang="en-US" altLang="zh-CN" sz="2400" dirty="0"/>
              <a:t>;</a:t>
            </a:r>
            <a:r>
              <a:rPr lang="zh-CN" altLang="en-US" sz="2400" dirty="0"/>
              <a:t>如果不相等就转到</a:t>
            </a:r>
            <a:r>
              <a:rPr lang="en-US" altLang="zh-CN" sz="2400" dirty="0"/>
              <a:t>next</a:t>
            </a:r>
            <a:r>
              <a:rPr lang="zh-CN" altLang="en-US" sz="2400" dirty="0"/>
              <a:t>，继续循环</a:t>
            </a:r>
          </a:p>
          <a:p>
            <a:pPr>
              <a:lnSpc>
                <a:spcPct val="80000"/>
              </a:lnSpc>
              <a:buFont typeface="Wingdings" pitchFamily="2" charset="2"/>
              <a:buNone/>
            </a:pPr>
            <a:r>
              <a:rPr lang="zh-CN" altLang="en-US" sz="2400" dirty="0">
                <a:solidFill>
                  <a:srgbClr val="FF0000"/>
                </a:solidFill>
              </a:rPr>
              <a:t>    </a:t>
            </a:r>
            <a:r>
              <a:rPr lang="en-US" altLang="zh-CN" sz="2400" dirty="0">
                <a:solidFill>
                  <a:srgbClr val="FF0000"/>
                </a:solidFill>
              </a:rPr>
              <a:t>ok</a:t>
            </a:r>
            <a:r>
              <a:rPr lang="en-US" altLang="zh-CN" sz="2400" dirty="0"/>
              <a:t>: </a:t>
            </a:r>
            <a:r>
              <a:rPr lang="en-US" altLang="zh-CN" sz="2400" dirty="0" err="1"/>
              <a:t>inc</a:t>
            </a:r>
            <a:r>
              <a:rPr lang="en-US" altLang="zh-CN" sz="2400" dirty="0"/>
              <a:t> ax             ;</a:t>
            </a:r>
            <a:r>
              <a:rPr lang="zh-CN" altLang="en-US" sz="2400" dirty="0"/>
              <a:t>如果相等就将计数值加</a:t>
            </a:r>
            <a:r>
              <a:rPr lang="en-US" altLang="zh-CN" sz="2400" dirty="0"/>
              <a:t>1</a:t>
            </a:r>
          </a:p>
          <a:p>
            <a:pPr>
              <a:lnSpc>
                <a:spcPct val="80000"/>
              </a:lnSpc>
              <a:buFont typeface="Wingdings" pitchFamily="2" charset="2"/>
              <a:buNone/>
            </a:pPr>
            <a:r>
              <a:rPr lang="en-US" altLang="zh-CN" sz="2400" dirty="0">
                <a:solidFill>
                  <a:srgbClr val="FF0000"/>
                </a:solidFill>
              </a:rPr>
              <a:t> next</a:t>
            </a:r>
            <a:r>
              <a:rPr lang="en-US" altLang="zh-CN" sz="2400" dirty="0"/>
              <a:t>: </a:t>
            </a:r>
            <a:r>
              <a:rPr lang="en-US" altLang="zh-CN" sz="2400" dirty="0" err="1"/>
              <a:t>inc</a:t>
            </a:r>
            <a:r>
              <a:rPr lang="en-US" altLang="zh-CN" sz="2400" dirty="0"/>
              <a:t> </a:t>
            </a:r>
            <a:r>
              <a:rPr lang="en-US" altLang="zh-CN" sz="2400" dirty="0" err="1"/>
              <a:t>bx</a:t>
            </a:r>
            <a:endParaRPr lang="en-US" altLang="zh-CN" sz="2400" dirty="0"/>
          </a:p>
          <a:p>
            <a:pPr>
              <a:lnSpc>
                <a:spcPct val="80000"/>
              </a:lnSpc>
              <a:buFont typeface="Wingdings" pitchFamily="2" charset="2"/>
              <a:buNone/>
            </a:pPr>
            <a:r>
              <a:rPr lang="en-US" altLang="zh-CN" sz="2400" dirty="0"/>
              <a:t>         loop s</a:t>
            </a:r>
          </a:p>
        </p:txBody>
      </p:sp>
      <p:sp>
        <p:nvSpPr>
          <p:cNvPr id="1058818"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194165512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0867" name="Rectangle 3"/>
          <p:cNvSpPr>
            <a:spLocks noGrp="1" noChangeArrowheads="1"/>
          </p:cNvSpPr>
          <p:nvPr>
            <p:ph idx="1"/>
          </p:nvPr>
        </p:nvSpPr>
        <p:spPr>
          <a:xfrm>
            <a:off x="1043608" y="1772816"/>
            <a:ext cx="7275512" cy="4114800"/>
          </a:xfrm>
        </p:spPr>
        <p:txBody>
          <a:bodyPr/>
          <a:lstStyle/>
          <a:p>
            <a:pPr marL="0" indent="0">
              <a:lnSpc>
                <a:spcPct val="150000"/>
              </a:lnSpc>
              <a:buNone/>
            </a:pPr>
            <a:r>
              <a:rPr lang="zh-CN" altLang="en-US" dirty="0"/>
              <a:t>（</a:t>
            </a:r>
            <a:r>
              <a:rPr lang="en-US" altLang="zh-CN" dirty="0"/>
              <a:t>2</a:t>
            </a:r>
            <a:r>
              <a:rPr lang="zh-CN" altLang="en-US" dirty="0"/>
              <a:t>）编程：统计</a:t>
            </a:r>
            <a:r>
              <a:rPr lang="en-US" altLang="zh-CN" dirty="0"/>
              <a:t>data</a:t>
            </a:r>
            <a:r>
              <a:rPr lang="zh-CN" altLang="en-US" dirty="0"/>
              <a:t>段中数值大于</a:t>
            </a:r>
            <a:r>
              <a:rPr lang="en-US" altLang="zh-CN" dirty="0"/>
              <a:t>8</a:t>
            </a:r>
            <a:r>
              <a:rPr lang="zh-CN" altLang="en-US" dirty="0"/>
              <a:t>的字节的个数，用</a:t>
            </a:r>
            <a:r>
              <a:rPr lang="en-US" altLang="zh-CN" dirty="0"/>
              <a:t>ax</a:t>
            </a:r>
            <a:r>
              <a:rPr lang="zh-CN" altLang="en-US" dirty="0"/>
              <a:t>保存统计结果。</a:t>
            </a:r>
          </a:p>
        </p:txBody>
      </p:sp>
      <p:sp>
        <p:nvSpPr>
          <p:cNvPr id="1060866"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300844396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1891" name="Rectangle 3"/>
          <p:cNvSpPr>
            <a:spLocks noGrp="1" noChangeArrowheads="1"/>
          </p:cNvSpPr>
          <p:nvPr>
            <p:ph idx="1"/>
          </p:nvPr>
        </p:nvSpPr>
        <p:spPr/>
        <p:txBody>
          <a:bodyPr/>
          <a:lstStyle/>
          <a:p>
            <a:pPr>
              <a:lnSpc>
                <a:spcPct val="90000"/>
              </a:lnSpc>
              <a:buFont typeface="Wingdings" pitchFamily="2" charset="2"/>
              <a:buNone/>
            </a:pPr>
            <a:r>
              <a:rPr lang="en-US" altLang="zh-CN" sz="2400" dirty="0"/>
              <a:t>        mov </a:t>
            </a:r>
            <a:r>
              <a:rPr lang="en-US" altLang="zh-CN" sz="2400" dirty="0" err="1"/>
              <a:t>ax,data</a:t>
            </a:r>
            <a:endParaRPr lang="en-US" altLang="zh-CN" sz="2400" dirty="0"/>
          </a:p>
          <a:p>
            <a:pPr>
              <a:lnSpc>
                <a:spcPct val="90000"/>
              </a:lnSpc>
              <a:buFont typeface="Wingdings" pitchFamily="2" charset="2"/>
              <a:buNone/>
            </a:pPr>
            <a:r>
              <a:rPr lang="en-US" altLang="zh-CN" sz="2400" dirty="0"/>
              <a:t>        mov </a:t>
            </a:r>
            <a:r>
              <a:rPr lang="en-US" altLang="zh-CN" sz="2400" dirty="0" err="1"/>
              <a:t>ds,ax</a:t>
            </a:r>
            <a:endParaRPr lang="en-US" altLang="zh-CN" sz="2400" dirty="0"/>
          </a:p>
          <a:p>
            <a:pPr>
              <a:lnSpc>
                <a:spcPct val="90000"/>
              </a:lnSpc>
              <a:buFont typeface="Wingdings" pitchFamily="2" charset="2"/>
              <a:buNone/>
            </a:pPr>
            <a:r>
              <a:rPr lang="en-US" altLang="zh-CN" sz="2400" dirty="0"/>
              <a:t>        mov bx,0        ;</a:t>
            </a:r>
            <a:r>
              <a:rPr lang="en-US" altLang="zh-CN" sz="2400" dirty="0" err="1"/>
              <a:t>ds:bx</a:t>
            </a:r>
            <a:r>
              <a:rPr lang="zh-CN" altLang="en-US" sz="2400" dirty="0"/>
              <a:t>指向第一个字节</a:t>
            </a:r>
          </a:p>
          <a:p>
            <a:pPr>
              <a:lnSpc>
                <a:spcPct val="90000"/>
              </a:lnSpc>
              <a:buFont typeface="Wingdings" pitchFamily="2" charset="2"/>
              <a:buNone/>
            </a:pPr>
            <a:r>
              <a:rPr lang="zh-CN" altLang="en-US" sz="2400" dirty="0"/>
              <a:t>        </a:t>
            </a:r>
            <a:r>
              <a:rPr lang="en-US" altLang="zh-CN" sz="2400" dirty="0"/>
              <a:t>mov ax,0        ;</a:t>
            </a:r>
            <a:r>
              <a:rPr lang="zh-CN" altLang="en-US" sz="2400" dirty="0"/>
              <a:t>初始化累加器</a:t>
            </a:r>
          </a:p>
          <a:p>
            <a:pPr>
              <a:lnSpc>
                <a:spcPct val="90000"/>
              </a:lnSpc>
              <a:buFont typeface="Wingdings" pitchFamily="2" charset="2"/>
              <a:buNone/>
            </a:pPr>
            <a:r>
              <a:rPr lang="zh-CN" altLang="en-US" sz="2400" dirty="0"/>
              <a:t>        </a:t>
            </a:r>
            <a:r>
              <a:rPr lang="en-US" altLang="zh-CN" sz="2400" dirty="0"/>
              <a:t>mov cx,0</a:t>
            </a:r>
          </a:p>
          <a:p>
            <a:pPr>
              <a:lnSpc>
                <a:spcPct val="90000"/>
              </a:lnSpc>
              <a:buFont typeface="Wingdings" pitchFamily="2" charset="2"/>
              <a:buNone/>
            </a:pPr>
            <a:r>
              <a:rPr lang="en-US" altLang="zh-CN" sz="2400" dirty="0"/>
              <a:t>     s: cmp byte </a:t>
            </a:r>
            <a:r>
              <a:rPr lang="en-US" altLang="zh-CN" sz="2400" dirty="0" err="1"/>
              <a:t>ptr</a:t>
            </a:r>
            <a:r>
              <a:rPr lang="en-US" altLang="zh-CN" sz="2400" dirty="0"/>
              <a:t> [</a:t>
            </a:r>
            <a:r>
              <a:rPr lang="en-US" altLang="zh-CN" sz="2400" dirty="0" err="1"/>
              <a:t>bx</a:t>
            </a:r>
            <a:r>
              <a:rPr lang="en-US" altLang="zh-CN" sz="2400" dirty="0"/>
              <a:t>],8  ;</a:t>
            </a:r>
            <a:r>
              <a:rPr lang="zh-CN" altLang="en-US" sz="2400" dirty="0"/>
              <a:t>和</a:t>
            </a:r>
            <a:r>
              <a:rPr lang="en-US" altLang="zh-CN" sz="2400" dirty="0"/>
              <a:t>8</a:t>
            </a:r>
            <a:r>
              <a:rPr lang="zh-CN" altLang="en-US" sz="2400" dirty="0"/>
              <a:t>进行比较</a:t>
            </a:r>
          </a:p>
          <a:p>
            <a:pPr>
              <a:lnSpc>
                <a:spcPct val="90000"/>
              </a:lnSpc>
              <a:buFont typeface="Wingdings" pitchFamily="2" charset="2"/>
              <a:buNone/>
            </a:pPr>
            <a:r>
              <a:rPr lang="zh-CN" altLang="en-US" sz="2400" dirty="0"/>
              <a:t>         </a:t>
            </a:r>
            <a:r>
              <a:rPr lang="en-US" altLang="zh-CN" sz="2400" dirty="0" err="1">
                <a:solidFill>
                  <a:srgbClr val="FF0000"/>
                </a:solidFill>
              </a:rPr>
              <a:t>jna</a:t>
            </a:r>
            <a:r>
              <a:rPr lang="en-US" altLang="zh-CN" sz="2400" dirty="0">
                <a:solidFill>
                  <a:srgbClr val="FF0000"/>
                </a:solidFill>
              </a:rPr>
              <a:t> next        </a:t>
            </a:r>
            <a:r>
              <a:rPr lang="en-US" altLang="zh-CN" sz="2400" dirty="0"/>
              <a:t>;</a:t>
            </a:r>
            <a:r>
              <a:rPr lang="zh-CN" altLang="en-US" sz="2400" dirty="0"/>
              <a:t>如果不大于</a:t>
            </a:r>
            <a:r>
              <a:rPr lang="en-US" altLang="zh-CN" sz="2400" dirty="0"/>
              <a:t>8</a:t>
            </a:r>
            <a:r>
              <a:rPr lang="zh-CN" altLang="en-US" sz="2400" dirty="0"/>
              <a:t>转到</a:t>
            </a:r>
            <a:r>
              <a:rPr lang="en-US" altLang="zh-CN" sz="2400" dirty="0"/>
              <a:t>next</a:t>
            </a:r>
            <a:r>
              <a:rPr lang="zh-CN" altLang="en-US" sz="2400" dirty="0"/>
              <a:t>，继续循环</a:t>
            </a:r>
          </a:p>
          <a:p>
            <a:pPr>
              <a:lnSpc>
                <a:spcPct val="90000"/>
              </a:lnSpc>
              <a:buFont typeface="Wingdings" pitchFamily="2" charset="2"/>
              <a:buNone/>
            </a:pPr>
            <a:r>
              <a:rPr lang="zh-CN" altLang="en-US" sz="2400" dirty="0"/>
              <a:t>         </a:t>
            </a:r>
            <a:r>
              <a:rPr lang="en-US" altLang="zh-CN" sz="2400" dirty="0" err="1"/>
              <a:t>inc</a:t>
            </a:r>
            <a:r>
              <a:rPr lang="en-US" altLang="zh-CN" sz="2400" dirty="0"/>
              <a:t> ax           ;</a:t>
            </a:r>
            <a:r>
              <a:rPr lang="zh-CN" altLang="en-US" sz="2400" dirty="0"/>
              <a:t>如果大于</a:t>
            </a:r>
            <a:r>
              <a:rPr lang="en-US" altLang="zh-CN" sz="2400" dirty="0"/>
              <a:t>8</a:t>
            </a:r>
            <a:r>
              <a:rPr lang="zh-CN" altLang="en-US" sz="2400" dirty="0"/>
              <a:t>就将计数值加</a:t>
            </a:r>
            <a:r>
              <a:rPr lang="en-US" altLang="zh-CN" sz="2400" dirty="0"/>
              <a:t>1</a:t>
            </a:r>
          </a:p>
          <a:p>
            <a:pPr>
              <a:lnSpc>
                <a:spcPct val="90000"/>
              </a:lnSpc>
              <a:buFont typeface="Wingdings" pitchFamily="2" charset="2"/>
              <a:buNone/>
            </a:pPr>
            <a:r>
              <a:rPr lang="en-US" altLang="zh-CN" sz="2400" dirty="0">
                <a:solidFill>
                  <a:srgbClr val="FF0000"/>
                </a:solidFill>
              </a:rPr>
              <a:t> next</a:t>
            </a:r>
            <a:r>
              <a:rPr lang="en-US" altLang="zh-CN" sz="2400" dirty="0"/>
              <a:t>: </a:t>
            </a:r>
            <a:r>
              <a:rPr lang="en-US" altLang="zh-CN" sz="2400" dirty="0" err="1"/>
              <a:t>inc</a:t>
            </a:r>
            <a:r>
              <a:rPr lang="en-US" altLang="zh-CN" sz="2400" dirty="0"/>
              <a:t> </a:t>
            </a:r>
            <a:r>
              <a:rPr lang="en-US" altLang="zh-CN" sz="2400" dirty="0" err="1"/>
              <a:t>bx</a:t>
            </a:r>
            <a:endParaRPr lang="en-US" altLang="zh-CN" sz="2400" dirty="0"/>
          </a:p>
          <a:p>
            <a:pPr>
              <a:lnSpc>
                <a:spcPct val="90000"/>
              </a:lnSpc>
              <a:buFont typeface="Wingdings" pitchFamily="2" charset="2"/>
              <a:buNone/>
            </a:pPr>
            <a:r>
              <a:rPr lang="en-US" altLang="zh-CN" sz="2400" dirty="0"/>
              <a:t>         loop s           ;</a:t>
            </a:r>
            <a:r>
              <a:rPr lang="zh-CN" altLang="en-US" sz="2400" dirty="0"/>
              <a:t>程序执行后： </a:t>
            </a:r>
            <a:r>
              <a:rPr lang="en-US" altLang="zh-CN" sz="2400" dirty="0"/>
              <a:t>(ax)=3</a:t>
            </a:r>
          </a:p>
        </p:txBody>
      </p:sp>
      <p:sp>
        <p:nvSpPr>
          <p:cNvPr id="1061890"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235341900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2915" name="Rectangle 3"/>
          <p:cNvSpPr>
            <a:spLocks noGrp="1" noChangeArrowheads="1"/>
          </p:cNvSpPr>
          <p:nvPr>
            <p:ph idx="1"/>
          </p:nvPr>
        </p:nvSpPr>
        <p:spPr>
          <a:xfrm>
            <a:off x="755576" y="1988840"/>
            <a:ext cx="7275512" cy="1987351"/>
          </a:xfrm>
        </p:spPr>
        <p:txBody>
          <a:bodyPr/>
          <a:lstStyle/>
          <a:p>
            <a:pPr marL="0" indent="0">
              <a:lnSpc>
                <a:spcPct val="150000"/>
              </a:lnSpc>
              <a:buNone/>
            </a:pPr>
            <a:r>
              <a:rPr lang="zh-CN" altLang="en-US" dirty="0"/>
              <a:t>（</a:t>
            </a:r>
            <a:r>
              <a:rPr lang="en-US" altLang="zh-CN" dirty="0"/>
              <a:t>3</a:t>
            </a:r>
            <a:r>
              <a:rPr lang="zh-CN" altLang="en-US" dirty="0"/>
              <a:t>）编程：统计</a:t>
            </a:r>
            <a:r>
              <a:rPr lang="en-US" altLang="zh-CN" dirty="0"/>
              <a:t>data</a:t>
            </a:r>
            <a:r>
              <a:rPr lang="zh-CN" altLang="en-US" dirty="0"/>
              <a:t>段中数值小于</a:t>
            </a:r>
            <a:r>
              <a:rPr lang="en-US" altLang="zh-CN" dirty="0"/>
              <a:t>8</a:t>
            </a:r>
            <a:r>
              <a:rPr lang="zh-CN" altLang="en-US" dirty="0"/>
              <a:t>的字节的个数，用</a:t>
            </a:r>
            <a:r>
              <a:rPr lang="en-US" altLang="zh-CN" dirty="0"/>
              <a:t>ax</a:t>
            </a:r>
            <a:r>
              <a:rPr lang="zh-CN" altLang="en-US" dirty="0"/>
              <a:t>保存统计结果。</a:t>
            </a:r>
          </a:p>
        </p:txBody>
      </p:sp>
      <p:sp>
        <p:nvSpPr>
          <p:cNvPr id="1062914"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167478328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3939" name="Rectangle 3"/>
          <p:cNvSpPr>
            <a:spLocks noGrp="1" noChangeArrowheads="1"/>
          </p:cNvSpPr>
          <p:nvPr>
            <p:ph idx="1"/>
          </p:nvPr>
        </p:nvSpPr>
        <p:spPr>
          <a:xfrm>
            <a:off x="683568" y="1340768"/>
            <a:ext cx="8136904" cy="4752528"/>
          </a:xfrm>
        </p:spPr>
        <p:txBody>
          <a:bodyPr/>
          <a:lstStyle/>
          <a:p>
            <a:pPr>
              <a:buFont typeface="Wingdings" pitchFamily="2" charset="2"/>
              <a:buNone/>
            </a:pPr>
            <a:r>
              <a:rPr lang="en-US" altLang="zh-CN" sz="2400" dirty="0"/>
              <a:t>        mov </a:t>
            </a:r>
            <a:r>
              <a:rPr lang="en-US" altLang="zh-CN" sz="2400" dirty="0" err="1"/>
              <a:t>ax,data</a:t>
            </a:r>
            <a:endParaRPr lang="en-US" altLang="zh-CN" sz="2400" dirty="0"/>
          </a:p>
          <a:p>
            <a:pPr>
              <a:buFont typeface="Wingdings" pitchFamily="2" charset="2"/>
              <a:buNone/>
            </a:pPr>
            <a:r>
              <a:rPr lang="en-US" altLang="zh-CN" sz="2400" dirty="0"/>
              <a:t>        mov </a:t>
            </a:r>
            <a:r>
              <a:rPr lang="en-US" altLang="zh-CN" sz="2400" dirty="0" err="1"/>
              <a:t>ds,ax</a:t>
            </a:r>
            <a:endParaRPr lang="en-US" altLang="zh-CN" sz="2400" dirty="0"/>
          </a:p>
          <a:p>
            <a:pPr>
              <a:buFont typeface="Wingdings" pitchFamily="2" charset="2"/>
              <a:buNone/>
            </a:pPr>
            <a:r>
              <a:rPr lang="en-US" altLang="zh-CN" sz="2400" dirty="0"/>
              <a:t>        mov bx,0        ;</a:t>
            </a:r>
            <a:r>
              <a:rPr lang="en-US" altLang="zh-CN" sz="2400" dirty="0" err="1"/>
              <a:t>ds:bx</a:t>
            </a:r>
            <a:r>
              <a:rPr lang="zh-CN" altLang="en-US" sz="2400" dirty="0"/>
              <a:t>指向第一个字节</a:t>
            </a:r>
          </a:p>
          <a:p>
            <a:pPr>
              <a:buFont typeface="Wingdings" pitchFamily="2" charset="2"/>
              <a:buNone/>
            </a:pPr>
            <a:r>
              <a:rPr lang="zh-CN" altLang="en-US" sz="2400" dirty="0"/>
              <a:t>        </a:t>
            </a:r>
            <a:r>
              <a:rPr lang="en-US" altLang="zh-CN" sz="2400" dirty="0"/>
              <a:t>mov ax,0        ;</a:t>
            </a:r>
            <a:r>
              <a:rPr lang="zh-CN" altLang="en-US" sz="2400" dirty="0"/>
              <a:t>初始化累加器</a:t>
            </a:r>
          </a:p>
          <a:p>
            <a:pPr>
              <a:buFont typeface="Wingdings" pitchFamily="2" charset="2"/>
              <a:buNone/>
            </a:pPr>
            <a:r>
              <a:rPr lang="zh-CN" altLang="en-US" sz="2400" dirty="0"/>
              <a:t>        </a:t>
            </a:r>
            <a:r>
              <a:rPr lang="en-US" altLang="zh-CN" sz="2400" dirty="0"/>
              <a:t>mov cx,0</a:t>
            </a:r>
          </a:p>
          <a:p>
            <a:pPr>
              <a:buFont typeface="Wingdings" pitchFamily="2" charset="2"/>
              <a:buNone/>
            </a:pPr>
            <a:r>
              <a:rPr lang="en-US" altLang="zh-CN" sz="2400" dirty="0"/>
              <a:t>     s: cmp byte </a:t>
            </a:r>
            <a:r>
              <a:rPr lang="en-US" altLang="zh-CN" sz="2400" dirty="0" err="1"/>
              <a:t>ptr</a:t>
            </a:r>
            <a:r>
              <a:rPr lang="en-US" altLang="zh-CN" sz="2400" dirty="0"/>
              <a:t> [</a:t>
            </a:r>
            <a:r>
              <a:rPr lang="en-US" altLang="zh-CN" sz="2400" dirty="0" err="1"/>
              <a:t>bx</a:t>
            </a:r>
            <a:r>
              <a:rPr lang="en-US" altLang="zh-CN" sz="2400" dirty="0"/>
              <a:t>],8  ;</a:t>
            </a:r>
            <a:r>
              <a:rPr lang="zh-CN" altLang="en-US" sz="2400" dirty="0"/>
              <a:t>和</a:t>
            </a:r>
            <a:r>
              <a:rPr lang="en-US" altLang="zh-CN" sz="2400" dirty="0"/>
              <a:t>8</a:t>
            </a:r>
            <a:r>
              <a:rPr lang="zh-CN" altLang="en-US" sz="2400" dirty="0"/>
              <a:t>进行比较</a:t>
            </a:r>
          </a:p>
          <a:p>
            <a:pPr>
              <a:buFont typeface="Wingdings" pitchFamily="2" charset="2"/>
              <a:buNone/>
            </a:pPr>
            <a:r>
              <a:rPr lang="zh-CN" altLang="en-US" sz="2400" dirty="0"/>
              <a:t>         </a:t>
            </a:r>
            <a:r>
              <a:rPr lang="en-US" altLang="zh-CN" sz="2400" dirty="0" err="1">
                <a:solidFill>
                  <a:srgbClr val="FF0000"/>
                </a:solidFill>
              </a:rPr>
              <a:t>jnb</a:t>
            </a:r>
            <a:r>
              <a:rPr lang="en-US" altLang="zh-CN" sz="2400" dirty="0">
                <a:solidFill>
                  <a:srgbClr val="FF0000"/>
                </a:solidFill>
              </a:rPr>
              <a:t> next        </a:t>
            </a:r>
            <a:r>
              <a:rPr lang="en-US" altLang="zh-CN" sz="2400" dirty="0"/>
              <a:t>;</a:t>
            </a:r>
            <a:r>
              <a:rPr lang="zh-CN" altLang="en-US" sz="2400" dirty="0"/>
              <a:t>如果不小于</a:t>
            </a:r>
            <a:r>
              <a:rPr lang="en-US" altLang="zh-CN" sz="2400" dirty="0"/>
              <a:t>8</a:t>
            </a:r>
            <a:r>
              <a:rPr lang="zh-CN" altLang="en-US" sz="2400" dirty="0"/>
              <a:t>转到</a:t>
            </a:r>
            <a:r>
              <a:rPr lang="en-US" altLang="zh-CN" sz="2400" dirty="0"/>
              <a:t>next</a:t>
            </a:r>
            <a:r>
              <a:rPr lang="zh-CN" altLang="en-US" sz="2400" dirty="0"/>
              <a:t>，继续循环</a:t>
            </a:r>
          </a:p>
          <a:p>
            <a:pPr>
              <a:buFont typeface="Wingdings" pitchFamily="2" charset="2"/>
              <a:buNone/>
            </a:pPr>
            <a:r>
              <a:rPr lang="zh-CN" altLang="en-US" sz="2400" dirty="0"/>
              <a:t>         </a:t>
            </a:r>
            <a:r>
              <a:rPr lang="en-US" altLang="zh-CN" sz="2400" dirty="0" err="1"/>
              <a:t>inc</a:t>
            </a:r>
            <a:r>
              <a:rPr lang="en-US" altLang="zh-CN" sz="2400" dirty="0"/>
              <a:t> ax           ;</a:t>
            </a:r>
            <a:r>
              <a:rPr lang="zh-CN" altLang="en-US" sz="2400" dirty="0"/>
              <a:t>如果小于</a:t>
            </a:r>
            <a:r>
              <a:rPr lang="en-US" altLang="zh-CN" sz="2400" dirty="0"/>
              <a:t>8</a:t>
            </a:r>
            <a:r>
              <a:rPr lang="zh-CN" altLang="en-US" sz="2400" dirty="0"/>
              <a:t>就将计数值加</a:t>
            </a:r>
            <a:r>
              <a:rPr lang="en-US" altLang="zh-CN" sz="2400" dirty="0"/>
              <a:t>1</a:t>
            </a:r>
          </a:p>
          <a:p>
            <a:pPr>
              <a:buFont typeface="Wingdings" pitchFamily="2" charset="2"/>
              <a:buNone/>
            </a:pPr>
            <a:r>
              <a:rPr lang="en-US" altLang="zh-CN" sz="2400" dirty="0">
                <a:solidFill>
                  <a:srgbClr val="FF0000"/>
                </a:solidFill>
              </a:rPr>
              <a:t> next: </a:t>
            </a:r>
            <a:r>
              <a:rPr lang="en-US" altLang="zh-CN" sz="2400" dirty="0" err="1"/>
              <a:t>inc</a:t>
            </a:r>
            <a:r>
              <a:rPr lang="en-US" altLang="zh-CN" sz="2400" dirty="0"/>
              <a:t> </a:t>
            </a:r>
            <a:r>
              <a:rPr lang="en-US" altLang="zh-CN" sz="2400" dirty="0" err="1"/>
              <a:t>bx</a:t>
            </a:r>
            <a:endParaRPr lang="en-US" altLang="zh-CN" sz="2400" dirty="0"/>
          </a:p>
          <a:p>
            <a:pPr>
              <a:buFont typeface="Wingdings" pitchFamily="2" charset="2"/>
              <a:buNone/>
            </a:pPr>
            <a:r>
              <a:rPr lang="en-US" altLang="zh-CN" sz="2400" dirty="0"/>
              <a:t>         loop s           ;</a:t>
            </a:r>
            <a:r>
              <a:rPr lang="zh-CN" altLang="en-US" sz="2400" dirty="0"/>
              <a:t>程序执行后： </a:t>
            </a:r>
            <a:r>
              <a:rPr lang="en-US" altLang="zh-CN" sz="2400" dirty="0"/>
              <a:t>(ax)=2</a:t>
            </a:r>
          </a:p>
        </p:txBody>
      </p:sp>
      <p:sp>
        <p:nvSpPr>
          <p:cNvPr id="1063938"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305781679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3" name="Rectangle 3"/>
          <p:cNvSpPr>
            <a:spLocks noGrp="1" noChangeArrowheads="1"/>
          </p:cNvSpPr>
          <p:nvPr>
            <p:ph idx="1"/>
          </p:nvPr>
        </p:nvSpPr>
        <p:spPr>
          <a:xfrm>
            <a:off x="971600" y="1916832"/>
            <a:ext cx="7123112" cy="2520280"/>
          </a:xfrm>
        </p:spPr>
        <p:txBody>
          <a:bodyPr/>
          <a:lstStyle/>
          <a:p>
            <a:pPr>
              <a:lnSpc>
                <a:spcPct val="150000"/>
              </a:lnSpc>
            </a:pPr>
            <a:r>
              <a:rPr lang="zh-CN" altLang="en-US" dirty="0"/>
              <a:t>根据</a:t>
            </a:r>
            <a:r>
              <a:rPr lang="zh-CN" altLang="en-US" dirty="0">
                <a:solidFill>
                  <a:srgbClr val="FF0000"/>
                </a:solidFill>
              </a:rPr>
              <a:t>有符号数</a:t>
            </a:r>
            <a:r>
              <a:rPr lang="zh-CN" altLang="en-US" dirty="0"/>
              <a:t>的比较结果进行转移的条件转移指令的工作原理和无符号的相同，只是检测了不同的标志位。</a:t>
            </a:r>
          </a:p>
        </p:txBody>
      </p:sp>
      <p:sp>
        <p:nvSpPr>
          <p:cNvPr id="1064962"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2699140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animEffect transition="in" filter="checkerboard(across)">
                                      <p:cBhvr>
                                        <p:cTn id="7" dur="500"/>
                                        <p:tgtEl>
                                          <p:spTgt spid="1064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1" name="Rectangle 3"/>
          <p:cNvSpPr>
            <a:spLocks noGrp="1" noChangeArrowheads="1"/>
          </p:cNvSpPr>
          <p:nvPr>
            <p:ph idx="1"/>
          </p:nvPr>
        </p:nvSpPr>
        <p:spPr>
          <a:xfrm>
            <a:off x="1182688" y="2017713"/>
            <a:ext cx="7580312" cy="2131367"/>
          </a:xfrm>
        </p:spPr>
        <p:txBody>
          <a:bodyPr/>
          <a:lstStyle/>
          <a:p>
            <a:r>
              <a:rPr lang="zh-CN" altLang="en-US" dirty="0"/>
              <a:t>检测点</a:t>
            </a:r>
            <a:r>
              <a:rPr lang="en-US" altLang="zh-CN" dirty="0"/>
              <a:t>11.3</a:t>
            </a:r>
            <a:r>
              <a:rPr lang="zh-CN" altLang="en-US" dirty="0"/>
              <a:t>（</a:t>
            </a:r>
            <a:r>
              <a:rPr lang="en-US" altLang="zh-CN" dirty="0"/>
              <a:t>p229</a:t>
            </a:r>
            <a:r>
              <a:rPr lang="zh-CN" altLang="en-US" dirty="0"/>
              <a:t>）</a:t>
            </a:r>
          </a:p>
          <a:p>
            <a:endParaRPr lang="zh-CN" altLang="en-US" dirty="0"/>
          </a:p>
        </p:txBody>
      </p:sp>
      <p:sp>
        <p:nvSpPr>
          <p:cNvPr id="1067010" name="Rectangle 2"/>
          <p:cNvSpPr>
            <a:spLocks noGrp="1" noChangeArrowheads="1"/>
          </p:cNvSpPr>
          <p:nvPr>
            <p:ph type="title"/>
          </p:nvPr>
        </p:nvSpPr>
        <p:spPr/>
        <p:txBody>
          <a:bodyPr/>
          <a:lstStyle/>
          <a:p>
            <a:r>
              <a:rPr lang="zh-CN" altLang="en-US"/>
              <a:t>特别提示</a:t>
            </a:r>
          </a:p>
        </p:txBody>
      </p:sp>
    </p:spTree>
    <p:extLst>
      <p:ext uri="{BB962C8B-B14F-4D97-AF65-F5344CB8AC3E}">
        <p14:creationId xmlns:p14="http://schemas.microsoft.com/office/powerpoint/2010/main" val="549424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5" name="Rectangle 3"/>
          <p:cNvSpPr>
            <a:spLocks noGrp="1" noChangeArrowheads="1"/>
          </p:cNvSpPr>
          <p:nvPr>
            <p:ph idx="1"/>
          </p:nvPr>
        </p:nvSpPr>
        <p:spPr>
          <a:xfrm>
            <a:off x="1115616" y="1916832"/>
            <a:ext cx="6665912" cy="3067471"/>
          </a:xfrm>
        </p:spPr>
        <p:txBody>
          <a:bodyPr/>
          <a:lstStyle/>
          <a:p>
            <a:r>
              <a:rPr lang="en-US" altLang="zh-CN" dirty="0"/>
              <a:t>flag</a:t>
            </a:r>
            <a:r>
              <a:rPr lang="zh-CN" altLang="en-US" dirty="0"/>
              <a:t>的第</a:t>
            </a:r>
            <a:r>
              <a:rPr lang="en-US" altLang="zh-CN" dirty="0"/>
              <a:t>10</a:t>
            </a:r>
            <a:r>
              <a:rPr lang="zh-CN" altLang="en-US" dirty="0"/>
              <a:t>位是</a:t>
            </a:r>
            <a:r>
              <a:rPr lang="en-US" altLang="zh-CN" dirty="0"/>
              <a:t>DF</a:t>
            </a:r>
            <a:r>
              <a:rPr lang="zh-CN" altLang="en-US" dirty="0"/>
              <a:t>，方向标志位。</a:t>
            </a:r>
          </a:p>
          <a:p>
            <a:r>
              <a:rPr lang="zh-CN" altLang="en-US" dirty="0"/>
              <a:t>在串处理指令中，控制每次操作后</a:t>
            </a:r>
            <a:r>
              <a:rPr lang="en-US" altLang="zh-CN" dirty="0" err="1"/>
              <a:t>si</a:t>
            </a:r>
            <a:r>
              <a:rPr lang="zh-CN" altLang="en-US" dirty="0"/>
              <a:t>，</a:t>
            </a:r>
            <a:r>
              <a:rPr lang="en-US" altLang="zh-CN" dirty="0"/>
              <a:t>di</a:t>
            </a:r>
            <a:r>
              <a:rPr lang="zh-CN" altLang="en-US" dirty="0"/>
              <a:t>的增减。</a:t>
            </a:r>
          </a:p>
          <a:p>
            <a:r>
              <a:rPr lang="en-US" altLang="zh-CN" dirty="0"/>
              <a:t>DF = 0</a:t>
            </a:r>
            <a:r>
              <a:rPr lang="zh-CN" altLang="en-US" dirty="0"/>
              <a:t>：每次操作后</a:t>
            </a:r>
            <a:r>
              <a:rPr lang="en-US" altLang="zh-CN" dirty="0" err="1"/>
              <a:t>si</a:t>
            </a:r>
            <a:r>
              <a:rPr lang="zh-CN" altLang="en-US" dirty="0"/>
              <a:t>，</a:t>
            </a:r>
            <a:r>
              <a:rPr lang="en-US" altLang="zh-CN" dirty="0"/>
              <a:t>di</a:t>
            </a:r>
            <a:r>
              <a:rPr lang="zh-CN" altLang="en-US" dirty="0"/>
              <a:t>递增；</a:t>
            </a:r>
          </a:p>
          <a:p>
            <a:r>
              <a:rPr lang="en-US" altLang="zh-CN" dirty="0"/>
              <a:t>DF = 1</a:t>
            </a:r>
            <a:r>
              <a:rPr lang="zh-CN" altLang="en-US" dirty="0"/>
              <a:t>：每次操作后</a:t>
            </a:r>
            <a:r>
              <a:rPr lang="en-US" altLang="zh-CN" dirty="0" err="1"/>
              <a:t>si</a:t>
            </a:r>
            <a:r>
              <a:rPr lang="zh-CN" altLang="en-US" dirty="0"/>
              <a:t>，</a:t>
            </a:r>
            <a:r>
              <a:rPr lang="en-US" altLang="zh-CN" dirty="0"/>
              <a:t>di</a:t>
            </a:r>
            <a:r>
              <a:rPr lang="zh-CN" altLang="en-US" dirty="0"/>
              <a:t>递减。</a:t>
            </a:r>
          </a:p>
          <a:p>
            <a:endParaRPr lang="zh-CN" altLang="en-US" dirty="0"/>
          </a:p>
          <a:p>
            <a:endParaRPr lang="en-US" altLang="zh-CN" dirty="0"/>
          </a:p>
        </p:txBody>
      </p:sp>
      <p:sp>
        <p:nvSpPr>
          <p:cNvPr id="1068034"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136713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8035">
                                            <p:txEl>
                                              <p:pRg st="1" end="1"/>
                                            </p:txEl>
                                          </p:spTgt>
                                        </p:tgtEl>
                                        <p:attrNameLst>
                                          <p:attrName>style.visibility</p:attrName>
                                        </p:attrNameLst>
                                      </p:cBhvr>
                                      <p:to>
                                        <p:strVal val="visible"/>
                                      </p:to>
                                    </p:set>
                                    <p:animEffect transition="in" filter="checkerboard(across)">
                                      <p:cBhvr>
                                        <p:cTn id="7" dur="500"/>
                                        <p:tgtEl>
                                          <p:spTgt spid="1068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68035">
                                            <p:txEl>
                                              <p:pRg st="2" end="2"/>
                                            </p:txEl>
                                          </p:spTgt>
                                        </p:tgtEl>
                                        <p:attrNameLst>
                                          <p:attrName>style.visibility</p:attrName>
                                        </p:attrNameLst>
                                      </p:cBhvr>
                                      <p:to>
                                        <p:strVal val="visible"/>
                                      </p:to>
                                    </p:set>
                                    <p:animEffect transition="in" filter="checkerboard(across)">
                                      <p:cBhvr>
                                        <p:cTn id="12" dur="500"/>
                                        <p:tgtEl>
                                          <p:spTgt spid="1068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68035">
                                            <p:txEl>
                                              <p:pRg st="3" end="3"/>
                                            </p:txEl>
                                          </p:spTgt>
                                        </p:tgtEl>
                                        <p:attrNameLst>
                                          <p:attrName>style.visibility</p:attrName>
                                        </p:attrNameLst>
                                      </p:cBhvr>
                                      <p:to>
                                        <p:strVal val="visible"/>
                                      </p:to>
                                    </p:set>
                                    <p:animEffect transition="in" filter="checkerboard(across)">
                                      <p:cBhvr>
                                        <p:cTn id="17" dur="500"/>
                                        <p:tgtEl>
                                          <p:spTgt spid="1068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9" name="Rectangle 3"/>
          <p:cNvSpPr>
            <a:spLocks noGrp="1" noChangeArrowheads="1"/>
          </p:cNvSpPr>
          <p:nvPr>
            <p:ph idx="1"/>
          </p:nvPr>
        </p:nvSpPr>
        <p:spPr>
          <a:xfrm>
            <a:off x="914400" y="1340768"/>
            <a:ext cx="7041976" cy="4525963"/>
          </a:xfrm>
        </p:spPr>
        <p:txBody>
          <a:bodyPr/>
          <a:lstStyle/>
          <a:p>
            <a:pPr marL="109728" indent="0">
              <a:lnSpc>
                <a:spcPct val="150000"/>
              </a:lnSpc>
              <a:buNone/>
            </a:pPr>
            <a:r>
              <a:rPr lang="zh-CN" altLang="en-US" dirty="0"/>
              <a:t>格式</a:t>
            </a:r>
            <a:r>
              <a:rPr lang="en-US" altLang="zh-CN" dirty="0"/>
              <a:t>1</a:t>
            </a:r>
            <a:r>
              <a:rPr lang="zh-CN" altLang="en-US" dirty="0"/>
              <a:t>： </a:t>
            </a:r>
            <a:r>
              <a:rPr lang="en-US" altLang="zh-CN" b="1" dirty="0" err="1">
                <a:solidFill>
                  <a:srgbClr val="0000FF"/>
                </a:solidFill>
              </a:rPr>
              <a:t>movsb</a:t>
            </a:r>
            <a:r>
              <a:rPr lang="en-US" altLang="zh-CN" dirty="0"/>
              <a:t>          </a:t>
            </a:r>
          </a:p>
          <a:p>
            <a:pPr marL="109728" indent="0">
              <a:lnSpc>
                <a:spcPct val="150000"/>
              </a:lnSpc>
              <a:buNone/>
            </a:pPr>
            <a:r>
              <a:rPr lang="zh-CN" altLang="en-US" dirty="0"/>
              <a:t>功能：（以</a:t>
            </a:r>
            <a:r>
              <a:rPr lang="zh-CN" altLang="en-US" b="1" dirty="0">
                <a:solidFill>
                  <a:srgbClr val="FF0000"/>
                </a:solidFill>
              </a:rPr>
              <a:t>字节</a:t>
            </a:r>
            <a:r>
              <a:rPr lang="zh-CN" altLang="en-US" dirty="0"/>
              <a:t>为单位传送）</a:t>
            </a:r>
          </a:p>
          <a:p>
            <a:pPr marL="393192" lvl="1" indent="0">
              <a:lnSpc>
                <a:spcPct val="150000"/>
              </a:lnSpc>
              <a:buNone/>
            </a:pPr>
            <a:r>
              <a:rPr lang="en-US" altLang="zh-CN" dirty="0"/>
              <a:t>(1) ((</a:t>
            </a:r>
            <a:r>
              <a:rPr lang="en-US" altLang="zh-CN" dirty="0" err="1"/>
              <a:t>es</a:t>
            </a:r>
            <a:r>
              <a:rPr lang="en-US" altLang="zh-CN" dirty="0"/>
              <a:t>)×16 + (di)) = ((ds) ×16 + (</a:t>
            </a:r>
            <a:r>
              <a:rPr lang="en-US" altLang="zh-CN" dirty="0" err="1"/>
              <a:t>si</a:t>
            </a:r>
            <a:r>
              <a:rPr lang="en-US" altLang="zh-CN" dirty="0"/>
              <a:t>))</a:t>
            </a:r>
          </a:p>
          <a:p>
            <a:pPr marL="393192" lvl="1" indent="0">
              <a:lnSpc>
                <a:spcPct val="150000"/>
              </a:lnSpc>
              <a:buNone/>
            </a:pPr>
            <a:r>
              <a:rPr lang="en-US" altLang="zh-CN" dirty="0"/>
              <a:t>(2) </a:t>
            </a:r>
            <a:r>
              <a:rPr lang="zh-CN" altLang="en-US" dirty="0"/>
              <a:t>如果</a:t>
            </a:r>
            <a:r>
              <a:rPr lang="en-US" altLang="zh-CN" dirty="0"/>
              <a:t>DF = 0</a:t>
            </a:r>
            <a:r>
              <a:rPr lang="zh-CN" altLang="en-US" dirty="0"/>
              <a:t>则： </a:t>
            </a:r>
            <a:r>
              <a:rPr lang="en-US" altLang="zh-CN" dirty="0"/>
              <a:t>(</a:t>
            </a:r>
            <a:r>
              <a:rPr lang="en-US" altLang="zh-CN" dirty="0" err="1"/>
              <a:t>si</a:t>
            </a:r>
            <a:r>
              <a:rPr lang="en-US" altLang="zh-CN" dirty="0"/>
              <a:t>) = (</a:t>
            </a:r>
            <a:r>
              <a:rPr lang="en-US" altLang="zh-CN" dirty="0" err="1"/>
              <a:t>si</a:t>
            </a:r>
            <a:r>
              <a:rPr lang="en-US" altLang="zh-CN" dirty="0"/>
              <a:t>) + 1</a:t>
            </a:r>
          </a:p>
          <a:p>
            <a:pPr marL="393192" lvl="1" indent="0">
              <a:lnSpc>
                <a:spcPct val="150000"/>
              </a:lnSpc>
              <a:buNone/>
            </a:pPr>
            <a:r>
              <a:rPr lang="en-US" altLang="zh-CN" dirty="0"/>
              <a:t>                              (di) = (di) + 1</a:t>
            </a:r>
          </a:p>
          <a:p>
            <a:pPr marL="393192" lvl="1" indent="0">
              <a:lnSpc>
                <a:spcPct val="150000"/>
              </a:lnSpc>
              <a:buNone/>
            </a:pPr>
            <a:r>
              <a:rPr lang="en-US" altLang="zh-CN" dirty="0"/>
              <a:t>     </a:t>
            </a:r>
            <a:r>
              <a:rPr lang="zh-CN" altLang="en-US" dirty="0"/>
              <a:t>如果</a:t>
            </a:r>
            <a:r>
              <a:rPr lang="en-US" altLang="zh-CN" dirty="0"/>
              <a:t>DF = 0</a:t>
            </a:r>
            <a:r>
              <a:rPr lang="zh-CN" altLang="en-US" dirty="0"/>
              <a:t>则：</a:t>
            </a:r>
            <a:r>
              <a:rPr lang="en-US" altLang="zh-CN" dirty="0"/>
              <a:t>(</a:t>
            </a:r>
            <a:r>
              <a:rPr lang="en-US" altLang="zh-CN" dirty="0" err="1"/>
              <a:t>si</a:t>
            </a:r>
            <a:r>
              <a:rPr lang="en-US" altLang="zh-CN" dirty="0"/>
              <a:t>) = (</a:t>
            </a:r>
            <a:r>
              <a:rPr lang="en-US" altLang="zh-CN" dirty="0" err="1"/>
              <a:t>si</a:t>
            </a:r>
            <a:r>
              <a:rPr lang="en-US" altLang="zh-CN" dirty="0"/>
              <a:t>) - 1</a:t>
            </a:r>
          </a:p>
          <a:p>
            <a:pPr marL="393192" lvl="1" indent="0">
              <a:lnSpc>
                <a:spcPct val="150000"/>
              </a:lnSpc>
              <a:buNone/>
            </a:pPr>
            <a:r>
              <a:rPr lang="en-US" altLang="zh-CN" dirty="0"/>
              <a:t>                              (di) = (di) - 1</a:t>
            </a:r>
            <a:endParaRPr lang="en-US" altLang="zh-CN" dirty="0">
              <a:sym typeface="Wingdings" pitchFamily="2" charset="2"/>
            </a:endParaRPr>
          </a:p>
          <a:p>
            <a:pPr marL="393192" lvl="1" indent="0">
              <a:lnSpc>
                <a:spcPct val="150000"/>
              </a:lnSpc>
              <a:buNone/>
            </a:pPr>
            <a:endParaRPr lang="en-US" altLang="zh-CN" dirty="0"/>
          </a:p>
        </p:txBody>
      </p:sp>
      <p:sp>
        <p:nvSpPr>
          <p:cNvPr id="1069058"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166154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69059">
                                            <p:txEl>
                                              <p:pRg st="2" end="2"/>
                                            </p:txEl>
                                          </p:spTgt>
                                        </p:tgtEl>
                                        <p:attrNameLst>
                                          <p:attrName>style.visibility</p:attrName>
                                        </p:attrNameLst>
                                      </p:cBhvr>
                                      <p:to>
                                        <p:strVal val="visible"/>
                                      </p:to>
                                    </p:set>
                                    <p:animEffect transition="in" filter="checkerboard(across)">
                                      <p:cBhvr>
                                        <p:cTn id="7" dur="500"/>
                                        <p:tgtEl>
                                          <p:spTgt spid="106905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69059">
                                            <p:txEl>
                                              <p:pRg st="3" end="3"/>
                                            </p:txEl>
                                          </p:spTgt>
                                        </p:tgtEl>
                                        <p:attrNameLst>
                                          <p:attrName>style.visibility</p:attrName>
                                        </p:attrNameLst>
                                      </p:cBhvr>
                                      <p:to>
                                        <p:strVal val="visible"/>
                                      </p:to>
                                    </p:set>
                                    <p:animEffect transition="in" filter="checkerboard(across)">
                                      <p:cBhvr>
                                        <p:cTn id="12" dur="500"/>
                                        <p:tgtEl>
                                          <p:spTgt spid="1069059">
                                            <p:txEl>
                                              <p:pRg st="3" end="3"/>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069059">
                                            <p:txEl>
                                              <p:pRg st="4" end="4"/>
                                            </p:txEl>
                                          </p:spTgt>
                                        </p:tgtEl>
                                        <p:attrNameLst>
                                          <p:attrName>style.visibility</p:attrName>
                                        </p:attrNameLst>
                                      </p:cBhvr>
                                      <p:to>
                                        <p:strVal val="visible"/>
                                      </p:to>
                                    </p:set>
                                    <p:animEffect transition="in" filter="checkerboard(across)">
                                      <p:cBhvr>
                                        <p:cTn id="15" dur="500"/>
                                        <p:tgtEl>
                                          <p:spTgt spid="106905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069059">
                                            <p:txEl>
                                              <p:pRg st="5" end="5"/>
                                            </p:txEl>
                                          </p:spTgt>
                                        </p:tgtEl>
                                        <p:attrNameLst>
                                          <p:attrName>style.visibility</p:attrName>
                                        </p:attrNameLst>
                                      </p:cBhvr>
                                      <p:to>
                                        <p:strVal val="visible"/>
                                      </p:to>
                                    </p:set>
                                    <p:animEffect transition="in" filter="checkerboard(across)">
                                      <p:cBhvr>
                                        <p:cTn id="20" dur="500"/>
                                        <p:tgtEl>
                                          <p:spTgt spid="1069059">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069059">
                                            <p:txEl>
                                              <p:pRg st="6" end="6"/>
                                            </p:txEl>
                                          </p:spTgt>
                                        </p:tgtEl>
                                        <p:attrNameLst>
                                          <p:attrName>style.visibility</p:attrName>
                                        </p:attrNameLst>
                                      </p:cBhvr>
                                      <p:to>
                                        <p:strVal val="visible"/>
                                      </p:to>
                                    </p:set>
                                    <p:animEffect transition="in" filter="checkerboard(across)">
                                      <p:cBhvr>
                                        <p:cTn id="23" dur="500"/>
                                        <p:tgtEl>
                                          <p:spTgt spid="10690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1" name="Rectangle 3"/>
          <p:cNvSpPr>
            <a:spLocks noGrp="1" noChangeArrowheads="1"/>
          </p:cNvSpPr>
          <p:nvPr>
            <p:ph idx="1"/>
          </p:nvPr>
        </p:nvSpPr>
        <p:spPr>
          <a:xfrm>
            <a:off x="1115616" y="1700808"/>
            <a:ext cx="7046912" cy="4114800"/>
          </a:xfrm>
        </p:spPr>
        <p:txBody>
          <a:bodyPr/>
          <a:lstStyle/>
          <a:p>
            <a:pPr>
              <a:lnSpc>
                <a:spcPct val="150000"/>
              </a:lnSpc>
            </a:pPr>
            <a:r>
              <a:rPr lang="zh-CN" altLang="en-US" dirty="0"/>
              <a:t>格式</a:t>
            </a:r>
            <a:r>
              <a:rPr lang="en-US" altLang="zh-CN" dirty="0"/>
              <a:t>2</a:t>
            </a:r>
            <a:r>
              <a:rPr lang="zh-CN" altLang="en-US" dirty="0"/>
              <a:t>：</a:t>
            </a:r>
            <a:r>
              <a:rPr lang="en-US" altLang="zh-CN" b="1" dirty="0" err="1">
                <a:solidFill>
                  <a:srgbClr val="0000FF"/>
                </a:solidFill>
              </a:rPr>
              <a:t>movsw</a:t>
            </a:r>
            <a:endParaRPr lang="en-US" altLang="zh-CN" b="1" dirty="0">
              <a:solidFill>
                <a:srgbClr val="0000FF"/>
              </a:solidFill>
            </a:endParaRPr>
          </a:p>
          <a:p>
            <a:pPr>
              <a:lnSpc>
                <a:spcPct val="150000"/>
              </a:lnSpc>
            </a:pPr>
            <a:r>
              <a:rPr lang="zh-CN" altLang="en-US" dirty="0"/>
              <a:t>功能：（以</a:t>
            </a:r>
            <a:r>
              <a:rPr lang="zh-CN" altLang="en-US" b="1" dirty="0">
                <a:solidFill>
                  <a:srgbClr val="FF0000"/>
                </a:solidFill>
              </a:rPr>
              <a:t>字</a:t>
            </a:r>
            <a:r>
              <a:rPr lang="zh-CN" altLang="en-US" dirty="0"/>
              <a:t>为单位传送）</a:t>
            </a:r>
          </a:p>
          <a:p>
            <a:pPr>
              <a:lnSpc>
                <a:spcPct val="150000"/>
              </a:lnSpc>
              <a:buFont typeface="Wingdings" pitchFamily="2" charset="2"/>
              <a:buNone/>
            </a:pPr>
            <a:r>
              <a:rPr lang="zh-CN" altLang="en-US" dirty="0"/>
              <a:t>  将 </a:t>
            </a:r>
            <a:r>
              <a:rPr lang="en-US" altLang="zh-CN" dirty="0" err="1"/>
              <a:t>ds:si</a:t>
            </a:r>
            <a:r>
              <a:rPr lang="zh-CN" altLang="en-US" dirty="0"/>
              <a:t>指向的内存字单元中</a:t>
            </a:r>
            <a:r>
              <a:rPr lang="en-US" altLang="zh-CN" dirty="0"/>
              <a:t>word</a:t>
            </a:r>
            <a:r>
              <a:rPr lang="zh-CN" altLang="en-US" dirty="0"/>
              <a:t>送入</a:t>
            </a:r>
            <a:r>
              <a:rPr lang="en-US" altLang="zh-CN" dirty="0" err="1"/>
              <a:t>es:di</a:t>
            </a:r>
            <a:r>
              <a:rPr lang="zh-CN" altLang="en-US" dirty="0"/>
              <a:t>中，然后根据标志寄存器</a:t>
            </a:r>
            <a:r>
              <a:rPr lang="en-US" altLang="zh-CN" dirty="0"/>
              <a:t>DF</a:t>
            </a:r>
            <a:r>
              <a:rPr lang="zh-CN" altLang="en-US" dirty="0"/>
              <a:t>位的值，将</a:t>
            </a:r>
            <a:r>
              <a:rPr lang="en-US" altLang="zh-CN" dirty="0" err="1"/>
              <a:t>si</a:t>
            </a:r>
            <a:r>
              <a:rPr lang="zh-CN" altLang="en-US" dirty="0"/>
              <a:t>和</a:t>
            </a:r>
            <a:r>
              <a:rPr lang="en-US" altLang="zh-CN" dirty="0"/>
              <a:t>di</a:t>
            </a:r>
            <a:r>
              <a:rPr lang="zh-CN" altLang="en-US" dirty="0"/>
              <a:t>递增</a:t>
            </a:r>
            <a:r>
              <a:rPr lang="en-US" altLang="zh-CN" dirty="0"/>
              <a:t>2</a:t>
            </a:r>
            <a:r>
              <a:rPr lang="zh-CN" altLang="en-US" dirty="0"/>
              <a:t>或递减</a:t>
            </a:r>
            <a:r>
              <a:rPr lang="en-US" altLang="zh-CN" dirty="0"/>
              <a:t>2</a:t>
            </a:r>
            <a:r>
              <a:rPr lang="zh-CN" altLang="en-US" dirty="0"/>
              <a:t>。</a:t>
            </a:r>
          </a:p>
        </p:txBody>
      </p:sp>
      <p:sp>
        <p:nvSpPr>
          <p:cNvPr id="1072130"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670432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72131">
                                            <p:txEl>
                                              <p:pRg st="1" end="1"/>
                                            </p:txEl>
                                          </p:spTgt>
                                        </p:tgtEl>
                                        <p:attrNameLst>
                                          <p:attrName>style.visibility</p:attrName>
                                        </p:attrNameLst>
                                      </p:cBhvr>
                                      <p:to>
                                        <p:strVal val="visible"/>
                                      </p:to>
                                    </p:set>
                                    <p:animEffect transition="in" filter="checkerboard(across)">
                                      <p:cBhvr>
                                        <p:cTn id="7" dur="500"/>
                                        <p:tgtEl>
                                          <p:spTgt spid="10721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72131">
                                            <p:txEl>
                                              <p:pRg st="2" end="2"/>
                                            </p:txEl>
                                          </p:spTgt>
                                        </p:tgtEl>
                                        <p:attrNameLst>
                                          <p:attrName>style.visibility</p:attrName>
                                        </p:attrNameLst>
                                      </p:cBhvr>
                                      <p:to>
                                        <p:strVal val="visible"/>
                                      </p:to>
                                    </p:set>
                                    <p:animEffect transition="in" filter="checkerboard(across)">
                                      <p:cBhvr>
                                        <p:cTn id="12" dur="500"/>
                                        <p:tgtEl>
                                          <p:spTgt spid="1072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3171" name="Rectangle 3"/>
          <p:cNvSpPr>
            <a:spLocks noGrp="1" noChangeArrowheads="1"/>
          </p:cNvSpPr>
          <p:nvPr>
            <p:ph idx="1"/>
          </p:nvPr>
        </p:nvSpPr>
        <p:spPr/>
        <p:txBody>
          <a:bodyPr/>
          <a:lstStyle/>
          <a:p>
            <a:r>
              <a:rPr lang="zh-CN" altLang="en-US" dirty="0"/>
              <a:t>子程序代码</a:t>
            </a:r>
          </a:p>
        </p:txBody>
      </p:sp>
      <p:sp>
        <p:nvSpPr>
          <p:cNvPr id="903170" name="Rectangle 2"/>
          <p:cNvSpPr>
            <a:spLocks noGrp="1" noChangeArrowheads="1"/>
          </p:cNvSpPr>
          <p:nvPr>
            <p:ph type="title"/>
          </p:nvPr>
        </p:nvSpPr>
        <p:spPr/>
        <p:txBody>
          <a:bodyPr/>
          <a:lstStyle/>
          <a:p>
            <a:r>
              <a:rPr lang="en-US" altLang="zh-CN" dirty="0"/>
              <a:t>10.5.4 </a:t>
            </a:r>
            <a:r>
              <a:rPr lang="zh-CN" altLang="en-US" dirty="0"/>
              <a:t>寄存器冲突的问题</a:t>
            </a:r>
          </a:p>
        </p:txBody>
      </p:sp>
      <p:pic>
        <p:nvPicPr>
          <p:cNvPr id="903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7315200" cy="314166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6D897219-CB8D-C440-8871-649DB15286F7}"/>
              </a:ext>
            </a:extLst>
          </p:cNvPr>
          <p:cNvSpPr/>
          <p:nvPr/>
        </p:nvSpPr>
        <p:spPr>
          <a:xfrm>
            <a:off x="4211960" y="5568685"/>
            <a:ext cx="3467616" cy="584775"/>
          </a:xfrm>
          <a:prstGeom prst="rect">
            <a:avLst/>
          </a:prstGeom>
        </p:spPr>
        <p:txBody>
          <a:bodyPr wrap="none">
            <a:spAutoFit/>
          </a:bodyPr>
          <a:lstStyle/>
          <a:p>
            <a:r>
              <a:rPr lang="zh-CN" altLang="en-US" sz="3200" dirty="0"/>
              <a:t>主程序如何调用？</a:t>
            </a:r>
          </a:p>
        </p:txBody>
      </p:sp>
    </p:spTree>
    <p:extLst>
      <p:ext uri="{BB962C8B-B14F-4D97-AF65-F5344CB8AC3E}">
        <p14:creationId xmlns:p14="http://schemas.microsoft.com/office/powerpoint/2010/main" val="11242488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3172"/>
                                        </p:tgtEl>
                                        <p:attrNameLst>
                                          <p:attrName>style.visibility</p:attrName>
                                        </p:attrNameLst>
                                      </p:cBhvr>
                                      <p:to>
                                        <p:strVal val="visible"/>
                                      </p:to>
                                    </p:set>
                                    <p:animEffect transition="in" filter="checkerboard(across)">
                                      <p:cBhvr>
                                        <p:cTn id="7" dur="500"/>
                                        <p:tgtEl>
                                          <p:spTgt spid="903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9" name="Rectangle 3"/>
          <p:cNvSpPr>
            <a:spLocks noGrp="1" noChangeArrowheads="1"/>
          </p:cNvSpPr>
          <p:nvPr>
            <p:ph idx="1"/>
          </p:nvPr>
        </p:nvSpPr>
        <p:spPr>
          <a:xfrm>
            <a:off x="755576" y="1484784"/>
            <a:ext cx="7344816" cy="3816424"/>
          </a:xfrm>
        </p:spPr>
        <p:txBody>
          <a:bodyPr>
            <a:normAutofit/>
          </a:bodyPr>
          <a:lstStyle/>
          <a:p>
            <a:pPr>
              <a:lnSpc>
                <a:spcPct val="110000"/>
              </a:lnSpc>
            </a:pPr>
            <a:r>
              <a:rPr lang="zh-CN" altLang="en-US" sz="2800" dirty="0"/>
              <a:t>一般，</a:t>
            </a:r>
            <a:r>
              <a:rPr lang="en-US" altLang="zh-CN" sz="2800" dirty="0" err="1"/>
              <a:t>movsb</a:t>
            </a:r>
            <a:r>
              <a:rPr lang="en-US" altLang="zh-CN" sz="2800" dirty="0"/>
              <a:t> </a:t>
            </a:r>
            <a:r>
              <a:rPr lang="zh-CN" altLang="en-US" sz="2800" dirty="0"/>
              <a:t>和 </a:t>
            </a:r>
            <a:r>
              <a:rPr lang="en-US" altLang="zh-CN" sz="2800" dirty="0" err="1"/>
              <a:t>movsw</a:t>
            </a:r>
            <a:r>
              <a:rPr lang="en-US" altLang="zh-CN" sz="2800" dirty="0"/>
              <a:t> </a:t>
            </a:r>
            <a:r>
              <a:rPr lang="zh-CN" altLang="en-US" sz="2800" dirty="0"/>
              <a:t>都和</a:t>
            </a:r>
            <a:r>
              <a:rPr lang="en-US" altLang="zh-CN" sz="2800" dirty="0"/>
              <a:t>rep</a:t>
            </a:r>
            <a:r>
              <a:rPr lang="zh-CN" altLang="en-US" sz="2800" dirty="0"/>
              <a:t>配合使用。</a:t>
            </a:r>
            <a:endParaRPr lang="en-US" altLang="zh-CN" sz="2800" dirty="0"/>
          </a:p>
          <a:p>
            <a:pPr lvl="1">
              <a:lnSpc>
                <a:spcPct val="110000"/>
              </a:lnSpc>
            </a:pPr>
            <a:r>
              <a:rPr lang="en-US" altLang="zh-CN" sz="2400" dirty="0"/>
              <a:t>rep </a:t>
            </a:r>
            <a:r>
              <a:rPr lang="en-US" altLang="zh-CN" sz="2400" dirty="0" err="1"/>
              <a:t>movsb</a:t>
            </a:r>
            <a:r>
              <a:rPr lang="en-US" altLang="zh-CN" sz="2400" dirty="0"/>
              <a:t> </a:t>
            </a:r>
            <a:br>
              <a:rPr lang="en-US" altLang="zh-CN" sz="2000" dirty="0"/>
            </a:br>
            <a:r>
              <a:rPr lang="zh-CN" altLang="en-US" sz="2000" dirty="0"/>
              <a:t>用汇编语法来描述</a:t>
            </a:r>
            <a:r>
              <a:rPr lang="en-US" altLang="zh-CN" sz="2000" dirty="0"/>
              <a:t>rep </a:t>
            </a:r>
            <a:r>
              <a:rPr lang="en-US" altLang="zh-CN" sz="2000" dirty="0" err="1"/>
              <a:t>movsb</a:t>
            </a:r>
            <a:r>
              <a:rPr lang="zh-CN" altLang="en-US" sz="2000" dirty="0"/>
              <a:t>的功能就是：</a:t>
            </a:r>
            <a:br>
              <a:rPr lang="zh-CN" altLang="en-US" sz="2000" dirty="0"/>
            </a:br>
            <a:r>
              <a:rPr lang="zh-CN" altLang="en-US" sz="2000" dirty="0"/>
              <a:t>   </a:t>
            </a:r>
            <a:r>
              <a:rPr lang="en-US" altLang="zh-CN" sz="2000" dirty="0"/>
              <a:t>s : </a:t>
            </a:r>
            <a:r>
              <a:rPr lang="en-US" altLang="zh-CN" sz="2000" dirty="0" err="1"/>
              <a:t>movsb</a:t>
            </a:r>
            <a:r>
              <a:rPr lang="en-US" altLang="zh-CN" sz="2000" dirty="0"/>
              <a:t> </a:t>
            </a:r>
            <a:br>
              <a:rPr lang="en-US" altLang="zh-CN" sz="2000" dirty="0"/>
            </a:br>
            <a:r>
              <a:rPr lang="en-US" altLang="zh-CN" sz="2000" dirty="0">
                <a:solidFill>
                  <a:srgbClr val="FF0000"/>
                </a:solidFill>
              </a:rPr>
              <a:t>       loop s</a:t>
            </a:r>
          </a:p>
          <a:p>
            <a:pPr lvl="1">
              <a:lnSpc>
                <a:spcPct val="110000"/>
              </a:lnSpc>
            </a:pPr>
            <a:r>
              <a:rPr lang="en-US" altLang="zh-CN" sz="2400" dirty="0"/>
              <a:t>rep </a:t>
            </a:r>
            <a:r>
              <a:rPr lang="en-US" altLang="zh-CN" sz="2400" dirty="0" err="1"/>
              <a:t>movsw</a:t>
            </a:r>
            <a:br>
              <a:rPr lang="en-US" altLang="zh-CN" sz="2400" dirty="0"/>
            </a:br>
            <a:r>
              <a:rPr lang="zh-CN" altLang="en-US" sz="2400" dirty="0"/>
              <a:t>用汇编语法来描述</a:t>
            </a:r>
            <a:r>
              <a:rPr lang="en-US" altLang="zh-CN" sz="2400" dirty="0"/>
              <a:t>rep </a:t>
            </a:r>
            <a:r>
              <a:rPr lang="en-US" altLang="zh-CN" sz="2400" dirty="0" err="1"/>
              <a:t>movsw</a:t>
            </a:r>
            <a:r>
              <a:rPr lang="zh-CN" altLang="en-US" sz="2400" dirty="0"/>
              <a:t>的功能就是：</a:t>
            </a:r>
            <a:br>
              <a:rPr lang="zh-CN" altLang="en-US" sz="2400" dirty="0"/>
            </a:br>
            <a:r>
              <a:rPr lang="zh-CN" altLang="en-US" sz="2400" dirty="0"/>
              <a:t>   </a:t>
            </a:r>
            <a:r>
              <a:rPr lang="en-US" altLang="zh-CN" sz="2400" dirty="0"/>
              <a:t>s : </a:t>
            </a:r>
            <a:r>
              <a:rPr lang="en-US" altLang="zh-CN" sz="2400" dirty="0" err="1"/>
              <a:t>movsw</a:t>
            </a:r>
            <a:r>
              <a:rPr lang="en-US" altLang="zh-CN" sz="2400" dirty="0"/>
              <a:t> </a:t>
            </a:r>
            <a:br>
              <a:rPr lang="en-US" altLang="zh-CN" sz="2400" dirty="0"/>
            </a:br>
            <a:r>
              <a:rPr lang="en-US" altLang="zh-CN" sz="2400" dirty="0">
                <a:solidFill>
                  <a:srgbClr val="FF0000"/>
                </a:solidFill>
              </a:rPr>
              <a:t>       loop s</a:t>
            </a:r>
          </a:p>
        </p:txBody>
      </p:sp>
      <p:sp>
        <p:nvSpPr>
          <p:cNvPr id="1074178" name="Rectangle 2"/>
          <p:cNvSpPr>
            <a:spLocks noGrp="1" noChangeArrowheads="1"/>
          </p:cNvSpPr>
          <p:nvPr>
            <p:ph type="title"/>
          </p:nvPr>
        </p:nvSpPr>
        <p:spPr/>
        <p:txBody>
          <a:bodyPr/>
          <a:lstStyle/>
          <a:p>
            <a:r>
              <a:rPr lang="en-US" altLang="zh-CN"/>
              <a:t>11.10  DF</a:t>
            </a:r>
            <a:r>
              <a:rPr lang="zh-CN" altLang="en-US"/>
              <a:t>标志和串传送指令</a:t>
            </a:r>
          </a:p>
        </p:txBody>
      </p:sp>
      <p:sp>
        <p:nvSpPr>
          <p:cNvPr id="2" name="矩形 1"/>
          <p:cNvSpPr/>
          <p:nvPr/>
        </p:nvSpPr>
        <p:spPr>
          <a:xfrm>
            <a:off x="827584" y="5301208"/>
            <a:ext cx="7488832" cy="954107"/>
          </a:xfrm>
          <a:prstGeom prst="rect">
            <a:avLst/>
          </a:prstGeom>
          <a:ln>
            <a:solidFill>
              <a:schemeClr val="tx2"/>
            </a:solidFill>
          </a:ln>
        </p:spPr>
        <p:txBody>
          <a:bodyPr wrap="square">
            <a:spAutoFit/>
          </a:bodyPr>
          <a:lstStyle/>
          <a:p>
            <a:pPr>
              <a:defRPr/>
            </a:pPr>
            <a:r>
              <a:rPr lang="zh-CN" altLang="en-US" sz="2800" dirty="0"/>
              <a:t>可见，</a:t>
            </a:r>
            <a:r>
              <a:rPr lang="en-US" altLang="zh-CN" sz="2800" dirty="0"/>
              <a:t>rep</a:t>
            </a:r>
            <a:r>
              <a:rPr lang="zh-CN" altLang="en-US" sz="2800" dirty="0"/>
              <a:t>的作用是根据</a:t>
            </a:r>
            <a:r>
              <a:rPr lang="en-US" altLang="zh-CN" sz="2800" dirty="0">
                <a:solidFill>
                  <a:srgbClr val="FF0000"/>
                </a:solidFill>
              </a:rPr>
              <a:t>cx</a:t>
            </a:r>
            <a:r>
              <a:rPr lang="zh-CN" altLang="en-US" sz="2800" dirty="0"/>
              <a:t>的值，重复执行后面的串传送指令。</a:t>
            </a:r>
          </a:p>
        </p:txBody>
      </p:sp>
    </p:spTree>
    <p:extLst>
      <p:ext uri="{BB962C8B-B14F-4D97-AF65-F5344CB8AC3E}">
        <p14:creationId xmlns:p14="http://schemas.microsoft.com/office/powerpoint/2010/main" val="3495735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74179">
                                            <p:txEl>
                                              <p:pRg st="2" end="2"/>
                                            </p:txEl>
                                          </p:spTgt>
                                        </p:tgtEl>
                                        <p:attrNameLst>
                                          <p:attrName>style.visibility</p:attrName>
                                        </p:attrNameLst>
                                      </p:cBhvr>
                                      <p:to>
                                        <p:strVal val="visible"/>
                                      </p:to>
                                    </p:set>
                                    <p:animEffect transition="in" filter="checkerboard(across)">
                                      <p:cBhvr>
                                        <p:cTn id="7" dur="500"/>
                                        <p:tgtEl>
                                          <p:spTgt spid="10741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1" name="Rectangle 3"/>
          <p:cNvSpPr>
            <a:spLocks noGrp="1" noChangeArrowheads="1"/>
          </p:cNvSpPr>
          <p:nvPr>
            <p:ph idx="1"/>
          </p:nvPr>
        </p:nvSpPr>
        <p:spPr>
          <a:xfrm>
            <a:off x="1259632" y="1772816"/>
            <a:ext cx="7046912" cy="4114800"/>
          </a:xfrm>
        </p:spPr>
        <p:txBody>
          <a:bodyPr/>
          <a:lstStyle/>
          <a:p>
            <a:r>
              <a:rPr lang="zh-CN" altLang="en-US" dirty="0"/>
              <a:t>对</a:t>
            </a:r>
            <a:r>
              <a:rPr lang="en-US" altLang="zh-CN" dirty="0"/>
              <a:t>DF</a:t>
            </a:r>
            <a:r>
              <a:rPr lang="zh-CN" altLang="en-US" dirty="0"/>
              <a:t>位进行设置：</a:t>
            </a:r>
          </a:p>
          <a:p>
            <a:pPr lvl="1"/>
            <a:r>
              <a:rPr lang="en-US" altLang="zh-CN" dirty="0" err="1"/>
              <a:t>cld</a:t>
            </a:r>
            <a:r>
              <a:rPr lang="zh-CN" altLang="en-US" dirty="0"/>
              <a:t>指令：将标志寄存器的</a:t>
            </a:r>
            <a:r>
              <a:rPr lang="en-US" altLang="zh-CN" dirty="0"/>
              <a:t>DF</a:t>
            </a:r>
            <a:r>
              <a:rPr lang="zh-CN" altLang="en-US" dirty="0"/>
              <a:t>位置</a:t>
            </a:r>
            <a:r>
              <a:rPr lang="en-US" altLang="zh-CN" dirty="0"/>
              <a:t>0</a:t>
            </a:r>
          </a:p>
          <a:p>
            <a:pPr lvl="1"/>
            <a:r>
              <a:rPr lang="en-US" altLang="zh-CN" dirty="0" err="1"/>
              <a:t>std</a:t>
            </a:r>
            <a:r>
              <a:rPr lang="zh-CN" altLang="en-US" dirty="0"/>
              <a:t>指令：将标志寄存器的</a:t>
            </a:r>
            <a:r>
              <a:rPr lang="en-US" altLang="zh-CN" dirty="0"/>
              <a:t>DF</a:t>
            </a:r>
            <a:r>
              <a:rPr lang="zh-CN" altLang="en-US" dirty="0"/>
              <a:t>位置</a:t>
            </a:r>
            <a:r>
              <a:rPr lang="en-US" altLang="zh-CN" dirty="0"/>
              <a:t>1</a:t>
            </a:r>
          </a:p>
          <a:p>
            <a:r>
              <a:rPr lang="zh-CN" altLang="en-US" dirty="0"/>
              <a:t>两个程序</a:t>
            </a:r>
          </a:p>
          <a:p>
            <a:pPr lvl="1"/>
            <a:r>
              <a:rPr lang="zh-CN" altLang="en-US" dirty="0"/>
              <a:t> </a:t>
            </a:r>
            <a:r>
              <a:rPr lang="zh-CN" altLang="en-US" dirty="0">
                <a:hlinkClick r:id="" action="ppaction://noaction"/>
              </a:rPr>
              <a:t>编程</a:t>
            </a:r>
            <a:r>
              <a:rPr lang="en-US" altLang="zh-CN" dirty="0">
                <a:hlinkClick r:id="" action="ppaction://noaction"/>
              </a:rPr>
              <a:t>1</a:t>
            </a:r>
            <a:endParaRPr lang="en-US" altLang="zh-CN" dirty="0"/>
          </a:p>
          <a:p>
            <a:pPr lvl="1"/>
            <a:r>
              <a:rPr lang="en-US" altLang="zh-CN" dirty="0"/>
              <a:t> </a:t>
            </a:r>
            <a:r>
              <a:rPr lang="zh-CN" altLang="en-US" dirty="0">
                <a:hlinkClick r:id="" action="ppaction://noaction"/>
              </a:rPr>
              <a:t>编程</a:t>
            </a:r>
            <a:r>
              <a:rPr lang="en-US" altLang="zh-CN" dirty="0">
                <a:hlinkClick r:id="" action="ppaction://noaction"/>
              </a:rPr>
              <a:t>2</a:t>
            </a:r>
            <a:endParaRPr lang="en-US" altLang="zh-CN" dirty="0"/>
          </a:p>
        </p:txBody>
      </p:sp>
      <p:sp>
        <p:nvSpPr>
          <p:cNvPr id="1077250"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2049207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77251">
                                            <p:txEl>
                                              <p:pRg st="1" end="1"/>
                                            </p:txEl>
                                          </p:spTgt>
                                        </p:tgtEl>
                                        <p:attrNameLst>
                                          <p:attrName>style.visibility</p:attrName>
                                        </p:attrNameLst>
                                      </p:cBhvr>
                                      <p:to>
                                        <p:strVal val="visible"/>
                                      </p:to>
                                    </p:set>
                                    <p:animEffect transition="in" filter="checkerboard(across)">
                                      <p:cBhvr>
                                        <p:cTn id="7" dur="500"/>
                                        <p:tgtEl>
                                          <p:spTgt spid="1077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77251">
                                            <p:txEl>
                                              <p:pRg st="2" end="2"/>
                                            </p:txEl>
                                          </p:spTgt>
                                        </p:tgtEl>
                                        <p:attrNameLst>
                                          <p:attrName>style.visibility</p:attrName>
                                        </p:attrNameLst>
                                      </p:cBhvr>
                                      <p:to>
                                        <p:strVal val="visible"/>
                                      </p:to>
                                    </p:set>
                                    <p:animEffect transition="in" filter="checkerboard(across)">
                                      <p:cBhvr>
                                        <p:cTn id="12" dur="500"/>
                                        <p:tgtEl>
                                          <p:spTgt spid="107725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77251">
                                            <p:txEl>
                                              <p:pRg st="3" end="3"/>
                                            </p:txEl>
                                          </p:spTgt>
                                        </p:tgtEl>
                                        <p:attrNameLst>
                                          <p:attrName>style.visibility</p:attrName>
                                        </p:attrNameLst>
                                      </p:cBhvr>
                                      <p:to>
                                        <p:strVal val="visible"/>
                                      </p:to>
                                    </p:set>
                                    <p:animEffect transition="in" filter="checkerboard(across)">
                                      <p:cBhvr>
                                        <p:cTn id="17" dur="500"/>
                                        <p:tgtEl>
                                          <p:spTgt spid="107725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77251">
                                            <p:txEl>
                                              <p:pRg st="4" end="4"/>
                                            </p:txEl>
                                          </p:spTgt>
                                        </p:tgtEl>
                                        <p:attrNameLst>
                                          <p:attrName>style.visibility</p:attrName>
                                        </p:attrNameLst>
                                      </p:cBhvr>
                                      <p:to>
                                        <p:strVal val="visible"/>
                                      </p:to>
                                    </p:set>
                                    <p:animEffect transition="in" filter="checkerboard(across)">
                                      <p:cBhvr>
                                        <p:cTn id="22" dur="500"/>
                                        <p:tgtEl>
                                          <p:spTgt spid="107725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77251">
                                            <p:txEl>
                                              <p:pRg st="5" end="5"/>
                                            </p:txEl>
                                          </p:spTgt>
                                        </p:tgtEl>
                                        <p:attrNameLst>
                                          <p:attrName>style.visibility</p:attrName>
                                        </p:attrNameLst>
                                      </p:cBhvr>
                                      <p:to>
                                        <p:strVal val="visible"/>
                                      </p:to>
                                    </p:set>
                                    <p:animEffect transition="in" filter="checkerboard(across)">
                                      <p:cBhvr>
                                        <p:cTn id="27" dur="500"/>
                                        <p:tgtEl>
                                          <p:spTgt spid="10772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8275" name="Rectangle 3"/>
          <p:cNvSpPr>
            <a:spLocks noGrp="1" noChangeArrowheads="1"/>
          </p:cNvSpPr>
          <p:nvPr>
            <p:ph idx="1"/>
          </p:nvPr>
        </p:nvSpPr>
        <p:spPr>
          <a:xfrm>
            <a:off x="899592" y="1628800"/>
            <a:ext cx="7351712" cy="4114800"/>
          </a:xfrm>
        </p:spPr>
        <p:txBody>
          <a:bodyPr/>
          <a:lstStyle/>
          <a:p>
            <a:r>
              <a:rPr lang="zh-CN" altLang="en-US" sz="2800" dirty="0"/>
              <a:t>编程：</a:t>
            </a:r>
          </a:p>
          <a:p>
            <a:pPr>
              <a:buFont typeface="Wingdings" pitchFamily="2" charset="2"/>
              <a:buNone/>
            </a:pPr>
            <a:r>
              <a:rPr lang="zh-CN" altLang="en-US" sz="2800" dirty="0"/>
              <a:t>   用串传送指令，将</a:t>
            </a:r>
            <a:r>
              <a:rPr lang="en-US" altLang="zh-CN" sz="2800" dirty="0"/>
              <a:t>data</a:t>
            </a:r>
            <a:r>
              <a:rPr lang="zh-CN" altLang="en-US" sz="2800" dirty="0"/>
              <a:t>段中的第一个字符串复制到它后面的空间中。</a:t>
            </a:r>
          </a:p>
          <a:p>
            <a:pPr>
              <a:buFont typeface="Wingdings" pitchFamily="2" charset="2"/>
              <a:buNone/>
            </a:pPr>
            <a:r>
              <a:rPr lang="zh-CN" altLang="en-US" sz="2800" dirty="0"/>
              <a:t>   </a:t>
            </a:r>
            <a:r>
              <a:rPr lang="en-US" altLang="zh-CN" sz="2800" dirty="0"/>
              <a:t>data segment</a:t>
            </a:r>
          </a:p>
          <a:p>
            <a:pPr>
              <a:buFont typeface="Wingdings" pitchFamily="2" charset="2"/>
              <a:buNone/>
            </a:pPr>
            <a:r>
              <a:rPr lang="en-US" altLang="zh-CN" sz="2800" dirty="0"/>
              <a:t>    db </a:t>
            </a:r>
            <a:r>
              <a:rPr lang="en-US" altLang="zh-CN" sz="2800" dirty="0">
                <a:latin typeface="Arial"/>
              </a:rPr>
              <a:t>‘</a:t>
            </a:r>
            <a:r>
              <a:rPr lang="en-US" altLang="zh-CN" sz="2800" dirty="0"/>
              <a:t>Welcome to </a:t>
            </a:r>
            <a:r>
              <a:rPr lang="en-US" altLang="zh-CN" sz="2800" dirty="0" err="1"/>
              <a:t>masm</a:t>
            </a:r>
            <a:r>
              <a:rPr lang="zh-CN" altLang="en-US" sz="2800" dirty="0"/>
              <a:t>！</a:t>
            </a:r>
            <a:r>
              <a:rPr lang="zh-CN" altLang="en-US" sz="2800" dirty="0">
                <a:latin typeface="Arial"/>
              </a:rPr>
              <a:t>’</a:t>
            </a:r>
            <a:endParaRPr lang="zh-CN" altLang="en-US" sz="2800" dirty="0"/>
          </a:p>
          <a:p>
            <a:pPr>
              <a:buFont typeface="Wingdings" pitchFamily="2" charset="2"/>
              <a:buNone/>
            </a:pPr>
            <a:r>
              <a:rPr lang="zh-CN" altLang="en-US" sz="2800" dirty="0"/>
              <a:t>    </a:t>
            </a:r>
            <a:r>
              <a:rPr lang="en-US" altLang="zh-CN" sz="2800" dirty="0"/>
              <a:t>db 16 dup (0)</a:t>
            </a:r>
          </a:p>
          <a:p>
            <a:pPr>
              <a:buFont typeface="Wingdings" pitchFamily="2" charset="2"/>
              <a:buNone/>
            </a:pPr>
            <a:r>
              <a:rPr lang="en-US" altLang="zh-CN" sz="2800" dirty="0"/>
              <a:t>   data ends</a:t>
            </a:r>
          </a:p>
          <a:p>
            <a:pPr>
              <a:buFont typeface="Wingdings" pitchFamily="2" charset="2"/>
              <a:buNone/>
            </a:pPr>
            <a:r>
              <a:rPr lang="zh-CN" altLang="en-US" sz="2800" dirty="0"/>
              <a:t>分析</a:t>
            </a:r>
            <a:endParaRPr lang="en-US" altLang="zh-CN" sz="2800" dirty="0"/>
          </a:p>
        </p:txBody>
      </p:sp>
      <p:sp>
        <p:nvSpPr>
          <p:cNvPr id="1078274"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3580644032"/>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0323" name="Rectangle 3"/>
          <p:cNvSpPr>
            <a:spLocks noGrp="1" noChangeArrowheads="1"/>
          </p:cNvSpPr>
          <p:nvPr>
            <p:ph idx="1"/>
          </p:nvPr>
        </p:nvSpPr>
        <p:spPr>
          <a:xfrm>
            <a:off x="755576" y="1556792"/>
            <a:ext cx="7848872" cy="4320480"/>
          </a:xfrm>
        </p:spPr>
        <p:txBody>
          <a:bodyPr>
            <a:normAutofit/>
          </a:bodyPr>
          <a:lstStyle/>
          <a:p>
            <a:pPr>
              <a:lnSpc>
                <a:spcPct val="150000"/>
              </a:lnSpc>
            </a:pPr>
            <a:r>
              <a:rPr lang="zh-CN" altLang="en-US" sz="2800" dirty="0"/>
              <a:t>使用串传送指令进行数据的传送，需要给它提供一些必要的信息：</a:t>
            </a:r>
          </a:p>
          <a:p>
            <a:pPr>
              <a:lnSpc>
                <a:spcPct val="150000"/>
              </a:lnSpc>
              <a:buFont typeface="Wingdings" pitchFamily="2" charset="2"/>
              <a:buNone/>
            </a:pPr>
            <a:r>
              <a:rPr lang="zh-CN" altLang="en-US" sz="2800" dirty="0"/>
              <a:t>   ① 传送的原始位置：</a:t>
            </a:r>
            <a:r>
              <a:rPr lang="en-US" altLang="zh-CN" sz="2800" dirty="0" err="1"/>
              <a:t>ds:si</a:t>
            </a:r>
            <a:r>
              <a:rPr lang="zh-CN" altLang="en-US" sz="2800" dirty="0"/>
              <a:t>；</a:t>
            </a:r>
          </a:p>
          <a:p>
            <a:pPr>
              <a:lnSpc>
                <a:spcPct val="150000"/>
              </a:lnSpc>
              <a:buFont typeface="Wingdings" pitchFamily="2" charset="2"/>
              <a:buNone/>
            </a:pPr>
            <a:r>
              <a:rPr lang="zh-CN" altLang="en-US" sz="2800" dirty="0"/>
              <a:t>   ② 传送的目的位置：</a:t>
            </a:r>
            <a:r>
              <a:rPr lang="en-US" altLang="zh-CN" sz="2800" dirty="0" err="1"/>
              <a:t>es:di</a:t>
            </a:r>
            <a:r>
              <a:rPr lang="zh-CN" altLang="en-US" sz="2800" dirty="0"/>
              <a:t>；</a:t>
            </a:r>
          </a:p>
          <a:p>
            <a:pPr>
              <a:lnSpc>
                <a:spcPct val="150000"/>
              </a:lnSpc>
              <a:buFont typeface="Wingdings" pitchFamily="2" charset="2"/>
              <a:buNone/>
            </a:pPr>
            <a:r>
              <a:rPr lang="zh-CN" altLang="en-US" sz="2800" dirty="0"/>
              <a:t>   ③ 传送的长度：</a:t>
            </a:r>
            <a:r>
              <a:rPr lang="en-US" altLang="zh-CN" sz="2800" dirty="0"/>
              <a:t>cx</a:t>
            </a:r>
            <a:r>
              <a:rPr lang="zh-CN" altLang="en-US" sz="2800" dirty="0"/>
              <a:t>；</a:t>
            </a:r>
          </a:p>
          <a:p>
            <a:pPr>
              <a:lnSpc>
                <a:spcPct val="150000"/>
              </a:lnSpc>
              <a:buFont typeface="Wingdings" pitchFamily="2" charset="2"/>
              <a:buNone/>
            </a:pPr>
            <a:r>
              <a:rPr lang="zh-CN" altLang="en-US" sz="2800" dirty="0"/>
              <a:t>   ④ 传送的方向：</a:t>
            </a:r>
            <a:r>
              <a:rPr lang="en-US" altLang="zh-CN" sz="2800" dirty="0"/>
              <a:t>DF</a:t>
            </a:r>
            <a:r>
              <a:rPr lang="zh-CN" altLang="en-US" sz="2800" dirty="0"/>
              <a:t>。</a:t>
            </a:r>
          </a:p>
        </p:txBody>
      </p:sp>
      <p:sp>
        <p:nvSpPr>
          <p:cNvPr id="1080322"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669699212"/>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1347" name="Rectangle 3"/>
          <p:cNvSpPr>
            <a:spLocks noGrp="1" noChangeArrowheads="1"/>
          </p:cNvSpPr>
          <p:nvPr>
            <p:ph idx="1"/>
          </p:nvPr>
        </p:nvSpPr>
        <p:spPr>
          <a:xfrm>
            <a:off x="971600" y="1412776"/>
            <a:ext cx="7344816" cy="4525963"/>
          </a:xfrm>
        </p:spPr>
        <p:txBody>
          <a:bodyPr>
            <a:normAutofit/>
          </a:bodyPr>
          <a:lstStyle/>
          <a:p>
            <a:pPr>
              <a:buFont typeface="Wingdings" pitchFamily="2" charset="2"/>
              <a:buNone/>
            </a:pPr>
            <a:r>
              <a:rPr lang="en-US" altLang="zh-CN" sz="2800" dirty="0"/>
              <a:t> mov </a:t>
            </a:r>
            <a:r>
              <a:rPr lang="en-US" altLang="zh-CN" sz="2800" dirty="0" err="1"/>
              <a:t>ax,data</a:t>
            </a:r>
            <a:endParaRPr lang="en-US" altLang="zh-CN" sz="2800" dirty="0"/>
          </a:p>
          <a:p>
            <a:pPr>
              <a:buFont typeface="Wingdings" pitchFamily="2" charset="2"/>
              <a:buNone/>
            </a:pPr>
            <a:r>
              <a:rPr lang="en-US" altLang="zh-CN" sz="2800" dirty="0"/>
              <a:t> mov </a:t>
            </a:r>
            <a:r>
              <a:rPr lang="en-US" altLang="zh-CN" sz="2800" dirty="0" err="1"/>
              <a:t>ds,ax</a:t>
            </a:r>
            <a:endParaRPr lang="en-US" altLang="zh-CN" sz="2800" dirty="0"/>
          </a:p>
          <a:p>
            <a:pPr>
              <a:buFont typeface="Wingdings" pitchFamily="2" charset="2"/>
              <a:buNone/>
            </a:pPr>
            <a:r>
              <a:rPr lang="en-US" altLang="zh-CN" sz="2800" dirty="0"/>
              <a:t> </a:t>
            </a:r>
            <a:r>
              <a:rPr lang="en-US" altLang="zh-CN" sz="2800" b="1" dirty="0">
                <a:solidFill>
                  <a:srgbClr val="FF0000"/>
                </a:solidFill>
              </a:rPr>
              <a:t>mov si,0       </a:t>
            </a:r>
            <a:r>
              <a:rPr lang="en-US" altLang="zh-CN" sz="2800" dirty="0"/>
              <a:t>;</a:t>
            </a:r>
            <a:r>
              <a:rPr lang="en-US" altLang="zh-CN" sz="2800" dirty="0" err="1"/>
              <a:t>ds:si</a:t>
            </a:r>
            <a:r>
              <a:rPr lang="zh-CN" altLang="en-US" sz="2800" dirty="0"/>
              <a:t>指向</a:t>
            </a:r>
            <a:r>
              <a:rPr lang="en-US" altLang="zh-CN" sz="2800" dirty="0"/>
              <a:t>data:0</a:t>
            </a:r>
          </a:p>
          <a:p>
            <a:pPr>
              <a:buFont typeface="Wingdings" pitchFamily="2" charset="2"/>
              <a:buNone/>
            </a:pPr>
            <a:r>
              <a:rPr lang="en-US" altLang="zh-CN" sz="2800" dirty="0"/>
              <a:t> mov </a:t>
            </a:r>
            <a:r>
              <a:rPr lang="en-US" altLang="zh-CN" sz="2800" dirty="0" err="1"/>
              <a:t>es,ax</a:t>
            </a:r>
            <a:endParaRPr lang="en-US" altLang="zh-CN" sz="2800" dirty="0"/>
          </a:p>
          <a:p>
            <a:pPr>
              <a:buFont typeface="Wingdings" pitchFamily="2" charset="2"/>
              <a:buNone/>
            </a:pPr>
            <a:r>
              <a:rPr lang="en-US" altLang="zh-CN" sz="2800" dirty="0"/>
              <a:t> </a:t>
            </a:r>
            <a:r>
              <a:rPr lang="en-US" altLang="zh-CN" sz="2800" b="1" dirty="0">
                <a:solidFill>
                  <a:srgbClr val="FF0000"/>
                </a:solidFill>
              </a:rPr>
              <a:t>mov di,16     </a:t>
            </a:r>
            <a:r>
              <a:rPr lang="en-US" altLang="zh-CN" sz="2800" dirty="0"/>
              <a:t>;</a:t>
            </a:r>
            <a:r>
              <a:rPr lang="en-US" altLang="zh-CN" sz="2800" dirty="0" err="1"/>
              <a:t>es:di</a:t>
            </a:r>
            <a:r>
              <a:rPr lang="zh-CN" altLang="en-US" sz="2800" dirty="0"/>
              <a:t>指向</a:t>
            </a:r>
            <a:r>
              <a:rPr lang="en-US" altLang="zh-CN" sz="2800" dirty="0"/>
              <a:t>data:16</a:t>
            </a:r>
          </a:p>
          <a:p>
            <a:pPr>
              <a:buFont typeface="Wingdings" pitchFamily="2" charset="2"/>
              <a:buNone/>
            </a:pPr>
            <a:r>
              <a:rPr lang="en-US" altLang="zh-CN" sz="2800" dirty="0"/>
              <a:t> mov cx ,16   ;(cx)=16</a:t>
            </a:r>
            <a:r>
              <a:rPr lang="zh-CN" altLang="en-US" sz="2800" dirty="0"/>
              <a:t>，</a:t>
            </a:r>
            <a:r>
              <a:rPr lang="en-US" altLang="zh-CN" sz="2800" dirty="0"/>
              <a:t>rep</a:t>
            </a:r>
            <a:r>
              <a:rPr lang="zh-CN" altLang="en-US" sz="2800" dirty="0"/>
              <a:t>循环</a:t>
            </a:r>
            <a:r>
              <a:rPr lang="en-US" altLang="zh-CN" sz="2800" dirty="0"/>
              <a:t>16</a:t>
            </a:r>
            <a:r>
              <a:rPr lang="zh-CN" altLang="en-US" sz="2800" dirty="0"/>
              <a:t>次</a:t>
            </a:r>
          </a:p>
          <a:p>
            <a:pPr>
              <a:buFont typeface="Wingdings" pitchFamily="2" charset="2"/>
              <a:buNone/>
            </a:pPr>
            <a:r>
              <a:rPr lang="zh-CN" altLang="en-US" sz="2800" dirty="0"/>
              <a:t> </a:t>
            </a:r>
            <a:r>
              <a:rPr lang="en-US" altLang="zh-CN" sz="2800" b="1" dirty="0" err="1">
                <a:solidFill>
                  <a:srgbClr val="0000FF"/>
                </a:solidFill>
              </a:rPr>
              <a:t>cld</a:t>
            </a:r>
            <a:r>
              <a:rPr lang="en-US" altLang="zh-CN" sz="2800" b="1" dirty="0">
                <a:solidFill>
                  <a:srgbClr val="0000FF"/>
                </a:solidFill>
              </a:rPr>
              <a:t>  </a:t>
            </a:r>
            <a:r>
              <a:rPr lang="en-US" altLang="zh-CN" sz="2800" dirty="0"/>
              <a:t>             ;</a:t>
            </a:r>
            <a:r>
              <a:rPr lang="zh-CN" altLang="en-US" sz="2800" dirty="0"/>
              <a:t>设置</a:t>
            </a:r>
            <a:r>
              <a:rPr lang="en-US" altLang="zh-CN" sz="2800" dirty="0"/>
              <a:t>DF=0</a:t>
            </a:r>
            <a:r>
              <a:rPr lang="zh-CN" altLang="en-US" sz="2800" dirty="0"/>
              <a:t>，正向传送</a:t>
            </a:r>
          </a:p>
          <a:p>
            <a:pPr>
              <a:buFont typeface="Wingdings" pitchFamily="2" charset="2"/>
              <a:buNone/>
            </a:pPr>
            <a:r>
              <a:rPr lang="zh-CN" altLang="en-US" sz="2800" dirty="0"/>
              <a:t> </a:t>
            </a:r>
            <a:r>
              <a:rPr lang="en-US" altLang="zh-CN" sz="2800" b="1" dirty="0">
                <a:solidFill>
                  <a:srgbClr val="0000FF"/>
                </a:solidFill>
              </a:rPr>
              <a:t>rep </a:t>
            </a:r>
            <a:r>
              <a:rPr lang="en-US" altLang="zh-CN" sz="2800" b="1" dirty="0" err="1">
                <a:solidFill>
                  <a:srgbClr val="0000FF"/>
                </a:solidFill>
              </a:rPr>
              <a:t>movsb</a:t>
            </a:r>
            <a:endParaRPr lang="en-US" altLang="zh-CN" sz="2800" b="1" dirty="0">
              <a:solidFill>
                <a:srgbClr val="0000FF"/>
              </a:solidFill>
            </a:endParaRPr>
          </a:p>
        </p:txBody>
      </p:sp>
      <p:sp>
        <p:nvSpPr>
          <p:cNvPr id="1081346"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5024164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Rectangle 3"/>
          <p:cNvSpPr>
            <a:spLocks noGrp="1" noChangeArrowheads="1"/>
          </p:cNvSpPr>
          <p:nvPr>
            <p:ph idx="1"/>
          </p:nvPr>
        </p:nvSpPr>
        <p:spPr/>
        <p:txBody>
          <a:bodyPr/>
          <a:lstStyle/>
          <a:p>
            <a:r>
              <a:rPr lang="zh-CN" altLang="en-US" dirty="0"/>
              <a:t>编程：用串传送指令，将</a:t>
            </a:r>
            <a:r>
              <a:rPr lang="en-US" altLang="zh-CN" dirty="0"/>
              <a:t>F000H</a:t>
            </a:r>
            <a:r>
              <a:rPr lang="zh-CN" altLang="en-US" dirty="0"/>
              <a:t>段中的最后</a:t>
            </a:r>
            <a:r>
              <a:rPr lang="en-US" altLang="zh-CN" dirty="0"/>
              <a:t>16</a:t>
            </a:r>
            <a:r>
              <a:rPr lang="zh-CN" altLang="en-US" dirty="0"/>
              <a:t>个字符复制到</a:t>
            </a:r>
            <a:r>
              <a:rPr lang="en-US" altLang="zh-CN" dirty="0"/>
              <a:t>data</a:t>
            </a:r>
            <a:r>
              <a:rPr lang="zh-CN" altLang="en-US" dirty="0"/>
              <a:t>段中。</a:t>
            </a:r>
          </a:p>
          <a:p>
            <a:pPr>
              <a:buFont typeface="Wingdings" pitchFamily="2" charset="2"/>
              <a:buNone/>
            </a:pPr>
            <a:r>
              <a:rPr lang="zh-CN" altLang="en-US" dirty="0"/>
              <a:t>   </a:t>
            </a:r>
            <a:r>
              <a:rPr lang="en-US" altLang="zh-CN" dirty="0"/>
              <a:t>data segment</a:t>
            </a:r>
          </a:p>
          <a:p>
            <a:pPr>
              <a:buFont typeface="Wingdings" pitchFamily="2" charset="2"/>
              <a:buNone/>
            </a:pPr>
            <a:r>
              <a:rPr lang="en-US" altLang="zh-CN" dirty="0"/>
              <a:t>      db 16 dup (0)</a:t>
            </a:r>
          </a:p>
          <a:p>
            <a:pPr>
              <a:buFont typeface="Wingdings" pitchFamily="2" charset="2"/>
              <a:buNone/>
            </a:pPr>
            <a:r>
              <a:rPr lang="en-US" altLang="zh-CN" dirty="0"/>
              <a:t>   data ends</a:t>
            </a:r>
          </a:p>
          <a:p>
            <a:r>
              <a:rPr lang="zh-CN" altLang="en-US" dirty="0"/>
              <a:t>分析</a:t>
            </a:r>
          </a:p>
        </p:txBody>
      </p:sp>
      <p:sp>
        <p:nvSpPr>
          <p:cNvPr id="1082370"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3717872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2371">
                                            <p:txEl>
                                              <p:pRg st="4" end="4"/>
                                            </p:txEl>
                                          </p:spTgt>
                                        </p:tgtEl>
                                        <p:attrNameLst>
                                          <p:attrName>style.visibility</p:attrName>
                                        </p:attrNameLst>
                                      </p:cBhvr>
                                      <p:to>
                                        <p:strVal val="visible"/>
                                      </p:to>
                                    </p:set>
                                    <p:animEffect transition="in" filter="checkerboard(across)">
                                      <p:cBhvr>
                                        <p:cTn id="7" dur="500"/>
                                        <p:tgtEl>
                                          <p:spTgt spid="10823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Rectangle 3"/>
          <p:cNvSpPr>
            <a:spLocks noGrp="1" noChangeArrowheads="1"/>
          </p:cNvSpPr>
          <p:nvPr>
            <p:ph idx="1"/>
          </p:nvPr>
        </p:nvSpPr>
        <p:spPr>
          <a:xfrm>
            <a:off x="786036" y="1456244"/>
            <a:ext cx="7427912" cy="4114800"/>
          </a:xfrm>
        </p:spPr>
        <p:txBody>
          <a:bodyPr>
            <a:normAutofit/>
          </a:bodyPr>
          <a:lstStyle/>
          <a:p>
            <a:pPr>
              <a:lnSpc>
                <a:spcPct val="150000"/>
              </a:lnSpc>
            </a:pPr>
            <a:r>
              <a:rPr lang="zh-CN" altLang="en-US" dirty="0"/>
              <a:t>相关信息如下：</a:t>
            </a:r>
          </a:p>
          <a:p>
            <a:pPr lvl="1">
              <a:lnSpc>
                <a:spcPct val="150000"/>
              </a:lnSpc>
            </a:pPr>
            <a:r>
              <a:rPr lang="zh-CN" altLang="en-US" dirty="0"/>
              <a:t>① 传送的原始位置：</a:t>
            </a:r>
          </a:p>
          <a:p>
            <a:pPr lvl="1">
              <a:lnSpc>
                <a:spcPct val="150000"/>
              </a:lnSpc>
            </a:pPr>
            <a:r>
              <a:rPr lang="zh-CN" altLang="en-US" dirty="0"/>
              <a:t>② 传送的目的位置：</a:t>
            </a:r>
          </a:p>
          <a:p>
            <a:pPr lvl="1">
              <a:lnSpc>
                <a:spcPct val="150000"/>
              </a:lnSpc>
            </a:pPr>
            <a:r>
              <a:rPr lang="zh-CN" altLang="en-US" dirty="0"/>
              <a:t>③ 传送的长度：</a:t>
            </a:r>
          </a:p>
          <a:p>
            <a:pPr lvl="1">
              <a:lnSpc>
                <a:spcPct val="150000"/>
              </a:lnSpc>
            </a:pPr>
            <a:r>
              <a:rPr lang="zh-CN" altLang="en-US" dirty="0"/>
              <a:t>④ 传送的方向：逆向传送比较方便，所以设置           。</a:t>
            </a:r>
          </a:p>
          <a:p>
            <a:pPr>
              <a:lnSpc>
                <a:spcPct val="150000"/>
              </a:lnSpc>
              <a:buFont typeface="Wingdings" pitchFamily="2" charset="2"/>
              <a:buNone/>
            </a:pPr>
            <a:r>
              <a:rPr lang="zh-CN" altLang="en-US" dirty="0"/>
              <a:t>    </a:t>
            </a:r>
            <a:r>
              <a:rPr lang="zh-CN" altLang="en-US" dirty="0">
                <a:hlinkClick r:id="" action="ppaction://noaction"/>
              </a:rPr>
              <a:t>程序代码</a:t>
            </a:r>
            <a:endParaRPr lang="zh-CN" altLang="en-US" dirty="0"/>
          </a:p>
        </p:txBody>
      </p:sp>
      <p:sp>
        <p:nvSpPr>
          <p:cNvPr id="1084418" name="Rectangle 2"/>
          <p:cNvSpPr>
            <a:spLocks noGrp="1" noChangeArrowheads="1"/>
          </p:cNvSpPr>
          <p:nvPr>
            <p:ph type="title"/>
          </p:nvPr>
        </p:nvSpPr>
        <p:spPr/>
        <p:txBody>
          <a:bodyPr/>
          <a:lstStyle/>
          <a:p>
            <a:r>
              <a:rPr lang="en-US" altLang="zh-CN" dirty="0"/>
              <a:t>11.10  DF</a:t>
            </a:r>
            <a:r>
              <a:rPr lang="zh-CN" altLang="en-US" dirty="0"/>
              <a:t>标志和串传送指令</a:t>
            </a:r>
          </a:p>
        </p:txBody>
      </p:sp>
      <p:sp>
        <p:nvSpPr>
          <p:cNvPr id="2" name="矩形 1"/>
          <p:cNvSpPr/>
          <p:nvPr/>
        </p:nvSpPr>
        <p:spPr>
          <a:xfrm>
            <a:off x="4428415" y="2132856"/>
            <a:ext cx="2013693" cy="523220"/>
          </a:xfrm>
          <a:prstGeom prst="rect">
            <a:avLst/>
          </a:prstGeom>
        </p:spPr>
        <p:txBody>
          <a:bodyPr wrap="none">
            <a:spAutoFit/>
          </a:bodyPr>
          <a:lstStyle/>
          <a:p>
            <a:r>
              <a:rPr lang="en-US" altLang="zh-CN" sz="2800" dirty="0">
                <a:solidFill>
                  <a:srgbClr val="FF0000"/>
                </a:solidFill>
              </a:rPr>
              <a:t>F000:FFFF</a:t>
            </a:r>
            <a:r>
              <a:rPr lang="zh-CN" altLang="en-US" sz="2800" dirty="0">
                <a:solidFill>
                  <a:srgbClr val="FF0000"/>
                </a:solidFill>
              </a:rPr>
              <a:t>；</a:t>
            </a:r>
          </a:p>
        </p:txBody>
      </p:sp>
      <p:sp>
        <p:nvSpPr>
          <p:cNvPr id="3" name="矩形 2"/>
          <p:cNvSpPr/>
          <p:nvPr/>
        </p:nvSpPr>
        <p:spPr>
          <a:xfrm>
            <a:off x="4435251" y="2656076"/>
            <a:ext cx="1650132" cy="523220"/>
          </a:xfrm>
          <a:prstGeom prst="rect">
            <a:avLst/>
          </a:prstGeom>
        </p:spPr>
        <p:txBody>
          <a:bodyPr wrap="none">
            <a:spAutoFit/>
          </a:bodyPr>
          <a:lstStyle/>
          <a:p>
            <a:r>
              <a:rPr lang="en-US" altLang="zh-CN" sz="2800" dirty="0">
                <a:solidFill>
                  <a:srgbClr val="FF0000"/>
                </a:solidFill>
              </a:rPr>
              <a:t>data:15</a:t>
            </a:r>
            <a:r>
              <a:rPr lang="zh-CN" altLang="en-US" sz="2800" dirty="0">
                <a:solidFill>
                  <a:srgbClr val="FF0000"/>
                </a:solidFill>
              </a:rPr>
              <a:t>；</a:t>
            </a:r>
          </a:p>
        </p:txBody>
      </p:sp>
      <p:sp>
        <p:nvSpPr>
          <p:cNvPr id="4" name="矩形 3"/>
          <p:cNvSpPr/>
          <p:nvPr/>
        </p:nvSpPr>
        <p:spPr>
          <a:xfrm>
            <a:off x="3526028" y="3109948"/>
            <a:ext cx="909223" cy="523220"/>
          </a:xfrm>
          <a:prstGeom prst="rect">
            <a:avLst/>
          </a:prstGeom>
        </p:spPr>
        <p:txBody>
          <a:bodyPr wrap="none">
            <a:spAutoFit/>
          </a:bodyPr>
          <a:lstStyle/>
          <a:p>
            <a:r>
              <a:rPr lang="en-US" altLang="zh-CN" sz="2800" dirty="0">
                <a:solidFill>
                  <a:srgbClr val="FF0000"/>
                </a:solidFill>
              </a:rPr>
              <a:t>16</a:t>
            </a:r>
            <a:r>
              <a:rPr lang="zh-CN" altLang="en-US" sz="2800" dirty="0">
                <a:solidFill>
                  <a:srgbClr val="FF0000"/>
                </a:solidFill>
              </a:rPr>
              <a:t>；</a:t>
            </a:r>
          </a:p>
        </p:txBody>
      </p:sp>
      <p:sp>
        <p:nvSpPr>
          <p:cNvPr id="5" name="矩形 4"/>
          <p:cNvSpPr/>
          <p:nvPr/>
        </p:nvSpPr>
        <p:spPr>
          <a:xfrm>
            <a:off x="1763688" y="4221904"/>
            <a:ext cx="933269" cy="523220"/>
          </a:xfrm>
          <a:prstGeom prst="rect">
            <a:avLst/>
          </a:prstGeom>
        </p:spPr>
        <p:txBody>
          <a:bodyPr wrap="none">
            <a:spAutoFit/>
          </a:bodyPr>
          <a:lstStyle/>
          <a:p>
            <a:r>
              <a:rPr lang="en-US" altLang="zh-CN" sz="2800" dirty="0">
                <a:solidFill>
                  <a:srgbClr val="FF0000"/>
                </a:solidFill>
              </a:rPr>
              <a:t>DF=1</a:t>
            </a:r>
            <a:endParaRPr lang="zh-CN" altLang="en-US" sz="2800" dirty="0">
              <a:solidFill>
                <a:srgbClr val="FF0000"/>
              </a:solidFill>
            </a:endParaRPr>
          </a:p>
        </p:txBody>
      </p:sp>
    </p:spTree>
    <p:extLst>
      <p:ext uri="{BB962C8B-B14F-4D97-AF65-F5344CB8AC3E}">
        <p14:creationId xmlns:p14="http://schemas.microsoft.com/office/powerpoint/2010/main" val="14097079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4419">
                                            <p:txEl>
                                              <p:pRg st="1" end="1"/>
                                            </p:txEl>
                                          </p:spTgt>
                                        </p:tgtEl>
                                        <p:attrNameLst>
                                          <p:attrName>style.visibility</p:attrName>
                                        </p:attrNameLst>
                                      </p:cBhvr>
                                      <p:to>
                                        <p:strVal val="visible"/>
                                      </p:to>
                                    </p:set>
                                    <p:animEffect transition="in" filter="checkerboard(across)">
                                      <p:cBhvr>
                                        <p:cTn id="7" dur="500"/>
                                        <p:tgtEl>
                                          <p:spTgt spid="10844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84419">
                                            <p:txEl>
                                              <p:pRg st="2" end="2"/>
                                            </p:txEl>
                                          </p:spTgt>
                                        </p:tgtEl>
                                        <p:attrNameLst>
                                          <p:attrName>style.visibility</p:attrName>
                                        </p:attrNameLst>
                                      </p:cBhvr>
                                      <p:to>
                                        <p:strVal val="visible"/>
                                      </p:to>
                                    </p:set>
                                    <p:animEffect transition="in" filter="checkerboard(across)">
                                      <p:cBhvr>
                                        <p:cTn id="12" dur="500"/>
                                        <p:tgtEl>
                                          <p:spTgt spid="10844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84419">
                                            <p:txEl>
                                              <p:pRg st="3" end="3"/>
                                            </p:txEl>
                                          </p:spTgt>
                                        </p:tgtEl>
                                        <p:attrNameLst>
                                          <p:attrName>style.visibility</p:attrName>
                                        </p:attrNameLst>
                                      </p:cBhvr>
                                      <p:to>
                                        <p:strVal val="visible"/>
                                      </p:to>
                                    </p:set>
                                    <p:animEffect transition="in" filter="checkerboard(across)">
                                      <p:cBhvr>
                                        <p:cTn id="17" dur="500"/>
                                        <p:tgtEl>
                                          <p:spTgt spid="10844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84419">
                                            <p:txEl>
                                              <p:pRg st="4" end="4"/>
                                            </p:txEl>
                                          </p:spTgt>
                                        </p:tgtEl>
                                        <p:attrNameLst>
                                          <p:attrName>style.visibility</p:attrName>
                                        </p:attrNameLst>
                                      </p:cBhvr>
                                      <p:to>
                                        <p:strVal val="visible"/>
                                      </p:to>
                                    </p:set>
                                    <p:animEffect transition="in" filter="checkerboard(across)">
                                      <p:cBhvr>
                                        <p:cTn id="22" dur="500"/>
                                        <p:tgtEl>
                                          <p:spTgt spid="10844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084419">
                                            <p:txEl>
                                              <p:pRg st="5" end="5"/>
                                            </p:txEl>
                                          </p:spTgt>
                                        </p:tgtEl>
                                        <p:attrNameLst>
                                          <p:attrName>style.visibility</p:attrName>
                                        </p:attrNameLst>
                                      </p:cBhvr>
                                      <p:to>
                                        <p:strVal val="visible"/>
                                      </p:to>
                                    </p:set>
                                    <p:animEffect transition="in" filter="checkerboard(across)">
                                      <p:cBhvr>
                                        <p:cTn id="27" dur="500"/>
                                        <p:tgtEl>
                                          <p:spTgt spid="1084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3" name="Rectangle 3"/>
          <p:cNvSpPr>
            <a:spLocks noGrp="1" noChangeArrowheads="1"/>
          </p:cNvSpPr>
          <p:nvPr>
            <p:ph idx="1"/>
          </p:nvPr>
        </p:nvSpPr>
        <p:spPr>
          <a:xfrm>
            <a:off x="1259632" y="1700808"/>
            <a:ext cx="7123113" cy="4114800"/>
          </a:xfrm>
        </p:spPr>
        <p:txBody>
          <a:bodyPr/>
          <a:lstStyle/>
          <a:p>
            <a:pPr>
              <a:lnSpc>
                <a:spcPct val="80000"/>
              </a:lnSpc>
              <a:buFont typeface="Wingdings" pitchFamily="2" charset="2"/>
              <a:buNone/>
            </a:pPr>
            <a:r>
              <a:rPr lang="en-US" altLang="zh-CN" sz="2800" dirty="0"/>
              <a:t> mov ax,0f000h</a:t>
            </a:r>
          </a:p>
          <a:p>
            <a:pPr>
              <a:lnSpc>
                <a:spcPct val="80000"/>
              </a:lnSpc>
              <a:buFont typeface="Wingdings" pitchFamily="2" charset="2"/>
              <a:buNone/>
            </a:pPr>
            <a:r>
              <a:rPr lang="en-US" altLang="zh-CN" sz="2800" dirty="0"/>
              <a:t> mov </a:t>
            </a:r>
            <a:r>
              <a:rPr lang="en-US" altLang="zh-CN" sz="2800" dirty="0" err="1"/>
              <a:t>ds,ax</a:t>
            </a:r>
            <a:endParaRPr lang="en-US" altLang="zh-CN" sz="2800" dirty="0"/>
          </a:p>
          <a:p>
            <a:pPr>
              <a:lnSpc>
                <a:spcPct val="80000"/>
              </a:lnSpc>
              <a:buFont typeface="Wingdings" pitchFamily="2" charset="2"/>
              <a:buNone/>
            </a:pPr>
            <a:r>
              <a:rPr lang="en-US" altLang="zh-CN" sz="2800" dirty="0"/>
              <a:t> mov si,0ffffh ;</a:t>
            </a:r>
            <a:r>
              <a:rPr lang="en-US" altLang="zh-CN" sz="2800" dirty="0" err="1"/>
              <a:t>ds:si</a:t>
            </a:r>
            <a:r>
              <a:rPr lang="zh-CN" altLang="en-US" sz="2800" dirty="0"/>
              <a:t>指向</a:t>
            </a:r>
            <a:r>
              <a:rPr lang="en-US" altLang="zh-CN" sz="2800" dirty="0"/>
              <a:t>f000:ffff</a:t>
            </a:r>
          </a:p>
          <a:p>
            <a:pPr>
              <a:lnSpc>
                <a:spcPct val="80000"/>
              </a:lnSpc>
              <a:buFont typeface="Wingdings" pitchFamily="2" charset="2"/>
              <a:buNone/>
            </a:pPr>
            <a:r>
              <a:rPr lang="en-US" altLang="zh-CN" sz="2800" dirty="0"/>
              <a:t> mov </a:t>
            </a:r>
            <a:r>
              <a:rPr lang="en-US" altLang="zh-CN" sz="2800" dirty="0" err="1"/>
              <a:t>ax,data</a:t>
            </a:r>
            <a:endParaRPr lang="en-US" altLang="zh-CN" sz="2800" dirty="0"/>
          </a:p>
          <a:p>
            <a:pPr>
              <a:lnSpc>
                <a:spcPct val="80000"/>
              </a:lnSpc>
              <a:buFont typeface="Wingdings" pitchFamily="2" charset="2"/>
              <a:buNone/>
            </a:pPr>
            <a:r>
              <a:rPr lang="en-US" altLang="zh-CN" sz="2800" dirty="0"/>
              <a:t> mov </a:t>
            </a:r>
            <a:r>
              <a:rPr lang="en-US" altLang="zh-CN" sz="2800" dirty="0" err="1"/>
              <a:t>es,ax</a:t>
            </a:r>
            <a:endParaRPr lang="en-US" altLang="zh-CN" sz="2800" dirty="0"/>
          </a:p>
          <a:p>
            <a:pPr>
              <a:lnSpc>
                <a:spcPct val="80000"/>
              </a:lnSpc>
              <a:buFont typeface="Wingdings" pitchFamily="2" charset="2"/>
              <a:buNone/>
            </a:pPr>
            <a:r>
              <a:rPr lang="en-US" altLang="zh-CN" sz="2800" dirty="0"/>
              <a:t> mov di,15     ;</a:t>
            </a:r>
            <a:r>
              <a:rPr lang="en-US" altLang="zh-CN" sz="2800" dirty="0" err="1"/>
              <a:t>es:di</a:t>
            </a:r>
            <a:r>
              <a:rPr lang="zh-CN" altLang="en-US" sz="2800" dirty="0"/>
              <a:t>指向</a:t>
            </a:r>
            <a:r>
              <a:rPr lang="en-US" altLang="zh-CN" sz="2800" dirty="0"/>
              <a:t>data:15</a:t>
            </a:r>
          </a:p>
          <a:p>
            <a:pPr>
              <a:lnSpc>
                <a:spcPct val="80000"/>
              </a:lnSpc>
              <a:buFont typeface="Wingdings" pitchFamily="2" charset="2"/>
              <a:buNone/>
            </a:pPr>
            <a:r>
              <a:rPr lang="en-US" altLang="zh-CN" sz="2800" dirty="0"/>
              <a:t> </a:t>
            </a:r>
            <a:r>
              <a:rPr lang="en-US" altLang="zh-CN" sz="2800" dirty="0">
                <a:solidFill>
                  <a:srgbClr val="0070C0"/>
                </a:solidFill>
              </a:rPr>
              <a:t>mov cx ,16   </a:t>
            </a:r>
            <a:r>
              <a:rPr lang="en-US" altLang="zh-CN" sz="2800" dirty="0"/>
              <a:t>;(cx)=16</a:t>
            </a:r>
            <a:r>
              <a:rPr lang="zh-CN" altLang="en-US" sz="2800" dirty="0"/>
              <a:t>，</a:t>
            </a:r>
            <a:r>
              <a:rPr lang="en-US" altLang="zh-CN" sz="2800" dirty="0"/>
              <a:t>rep</a:t>
            </a:r>
            <a:r>
              <a:rPr lang="zh-CN" altLang="en-US" sz="2800" dirty="0"/>
              <a:t>循环</a:t>
            </a:r>
            <a:r>
              <a:rPr lang="en-US" altLang="zh-CN" sz="2800" dirty="0"/>
              <a:t>16</a:t>
            </a:r>
            <a:r>
              <a:rPr lang="zh-CN" altLang="en-US" sz="2800" dirty="0"/>
              <a:t>次</a:t>
            </a:r>
          </a:p>
          <a:p>
            <a:pPr>
              <a:lnSpc>
                <a:spcPct val="80000"/>
              </a:lnSpc>
              <a:buFont typeface="Wingdings" pitchFamily="2" charset="2"/>
              <a:buNone/>
            </a:pPr>
            <a:r>
              <a:rPr lang="zh-CN" altLang="en-US" sz="2800" dirty="0">
                <a:solidFill>
                  <a:srgbClr val="FF0000"/>
                </a:solidFill>
              </a:rPr>
              <a:t> </a:t>
            </a:r>
            <a:r>
              <a:rPr lang="en-US" altLang="zh-CN" sz="2800" dirty="0" err="1">
                <a:solidFill>
                  <a:srgbClr val="FF0000"/>
                </a:solidFill>
              </a:rPr>
              <a:t>std</a:t>
            </a:r>
            <a:r>
              <a:rPr lang="en-US" altLang="zh-CN" sz="2800" dirty="0">
                <a:solidFill>
                  <a:srgbClr val="FF0000"/>
                </a:solidFill>
              </a:rPr>
              <a:t>               </a:t>
            </a:r>
            <a:r>
              <a:rPr lang="en-US" altLang="zh-CN" sz="2800" dirty="0"/>
              <a:t>;</a:t>
            </a:r>
            <a:r>
              <a:rPr lang="zh-CN" altLang="en-US" sz="2800" dirty="0"/>
              <a:t>设置</a:t>
            </a:r>
            <a:r>
              <a:rPr lang="en-US" altLang="zh-CN" sz="2800" dirty="0"/>
              <a:t>DF=1</a:t>
            </a:r>
            <a:r>
              <a:rPr lang="zh-CN" altLang="en-US" sz="2800" dirty="0"/>
              <a:t>，逆向传送</a:t>
            </a:r>
          </a:p>
          <a:p>
            <a:pPr>
              <a:lnSpc>
                <a:spcPct val="80000"/>
              </a:lnSpc>
              <a:buFont typeface="Wingdings" pitchFamily="2" charset="2"/>
              <a:buNone/>
            </a:pPr>
            <a:r>
              <a:rPr lang="zh-CN" altLang="en-US" sz="2800" dirty="0"/>
              <a:t> </a:t>
            </a:r>
            <a:r>
              <a:rPr lang="en-US" altLang="zh-CN" sz="2800" dirty="0">
                <a:solidFill>
                  <a:srgbClr val="7030A0"/>
                </a:solidFill>
              </a:rPr>
              <a:t>rep </a:t>
            </a:r>
            <a:r>
              <a:rPr lang="en-US" altLang="zh-CN" sz="2800" dirty="0" err="1">
                <a:solidFill>
                  <a:srgbClr val="7030A0"/>
                </a:solidFill>
              </a:rPr>
              <a:t>movsb</a:t>
            </a:r>
            <a:endParaRPr lang="en-US" altLang="zh-CN" sz="2800" dirty="0">
              <a:solidFill>
                <a:srgbClr val="7030A0"/>
              </a:solidFill>
            </a:endParaRPr>
          </a:p>
        </p:txBody>
      </p:sp>
      <p:sp>
        <p:nvSpPr>
          <p:cNvPr id="1085442" name="Rectangle 2"/>
          <p:cNvSpPr>
            <a:spLocks noGrp="1" noChangeArrowheads="1"/>
          </p:cNvSpPr>
          <p:nvPr>
            <p:ph type="title"/>
          </p:nvPr>
        </p:nvSpPr>
        <p:spPr/>
        <p:txBody>
          <a:bodyPr/>
          <a:lstStyle/>
          <a:p>
            <a:r>
              <a:rPr lang="en-US" altLang="zh-CN"/>
              <a:t>11.10  DF</a:t>
            </a:r>
            <a:r>
              <a:rPr lang="zh-CN" altLang="en-US"/>
              <a:t>标志和串传送指令</a:t>
            </a:r>
          </a:p>
        </p:txBody>
      </p:sp>
    </p:spTree>
    <p:extLst>
      <p:ext uri="{BB962C8B-B14F-4D97-AF65-F5344CB8AC3E}">
        <p14:creationId xmlns:p14="http://schemas.microsoft.com/office/powerpoint/2010/main" val="3080101685"/>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Rectangle 3"/>
          <p:cNvSpPr>
            <a:spLocks noGrp="1" noChangeArrowheads="1"/>
          </p:cNvSpPr>
          <p:nvPr>
            <p:ph idx="1"/>
          </p:nvPr>
        </p:nvSpPr>
        <p:spPr>
          <a:xfrm>
            <a:off x="827584" y="1844824"/>
            <a:ext cx="7488832" cy="3456384"/>
          </a:xfrm>
        </p:spPr>
        <p:txBody>
          <a:bodyPr>
            <a:normAutofit/>
          </a:bodyPr>
          <a:lstStyle/>
          <a:p>
            <a:pPr>
              <a:lnSpc>
                <a:spcPct val="150000"/>
              </a:lnSpc>
            </a:pPr>
            <a:r>
              <a:rPr lang="en-US" altLang="zh-CN" sz="3200" dirty="0" err="1"/>
              <a:t>pushf</a:t>
            </a:r>
            <a:r>
              <a:rPr lang="en-US" altLang="zh-CN" sz="3200" dirty="0"/>
              <a:t> </a:t>
            </a:r>
            <a:r>
              <a:rPr lang="zh-CN" altLang="en-US" sz="3200" dirty="0"/>
              <a:t>：将标志寄存器的值压栈；</a:t>
            </a:r>
          </a:p>
          <a:p>
            <a:pPr>
              <a:lnSpc>
                <a:spcPct val="150000"/>
              </a:lnSpc>
            </a:pPr>
            <a:endParaRPr lang="zh-CN" altLang="en-US" sz="3200" dirty="0"/>
          </a:p>
          <a:p>
            <a:pPr>
              <a:lnSpc>
                <a:spcPct val="150000"/>
              </a:lnSpc>
            </a:pPr>
            <a:r>
              <a:rPr lang="en-US" altLang="zh-CN" sz="3200" dirty="0" err="1"/>
              <a:t>popf</a:t>
            </a:r>
            <a:r>
              <a:rPr lang="en-US" altLang="zh-CN" sz="3200" dirty="0"/>
              <a:t> </a:t>
            </a:r>
            <a:r>
              <a:rPr lang="zh-CN" altLang="en-US" sz="3200" dirty="0"/>
              <a:t>：从栈中弹出数据，送入标志寄存器中。</a:t>
            </a:r>
          </a:p>
        </p:txBody>
      </p:sp>
      <p:sp>
        <p:nvSpPr>
          <p:cNvPr id="1086466" name="Rectangle 2"/>
          <p:cNvSpPr>
            <a:spLocks noGrp="1" noChangeArrowheads="1"/>
          </p:cNvSpPr>
          <p:nvPr>
            <p:ph type="title"/>
          </p:nvPr>
        </p:nvSpPr>
        <p:spPr/>
        <p:txBody>
          <a:bodyPr/>
          <a:lstStyle/>
          <a:p>
            <a:r>
              <a:rPr lang="en-US" altLang="zh-CN"/>
              <a:t>11.11 pushf</a:t>
            </a:r>
            <a:r>
              <a:rPr lang="zh-CN" altLang="en-US"/>
              <a:t>和</a:t>
            </a:r>
            <a:r>
              <a:rPr lang="en-US" altLang="zh-CN"/>
              <a:t>popf</a:t>
            </a:r>
          </a:p>
        </p:txBody>
      </p:sp>
    </p:spTree>
    <p:extLst>
      <p:ext uri="{BB962C8B-B14F-4D97-AF65-F5344CB8AC3E}">
        <p14:creationId xmlns:p14="http://schemas.microsoft.com/office/powerpoint/2010/main" val="255909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6467">
                                            <p:txEl>
                                              <p:pRg st="2" end="2"/>
                                            </p:txEl>
                                          </p:spTgt>
                                        </p:tgtEl>
                                        <p:attrNameLst>
                                          <p:attrName>style.visibility</p:attrName>
                                        </p:attrNameLst>
                                      </p:cBhvr>
                                      <p:to>
                                        <p:strVal val="visible"/>
                                      </p:to>
                                    </p:set>
                                    <p:animEffect transition="in" filter="checkerboard(across)">
                                      <p:cBhvr>
                                        <p:cTn id="7" dur="500"/>
                                        <p:tgtEl>
                                          <p:spTgt spid="1086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1" name="Rectangle 3"/>
          <p:cNvSpPr>
            <a:spLocks noGrp="1" noChangeArrowheads="1"/>
          </p:cNvSpPr>
          <p:nvPr>
            <p:ph idx="1"/>
          </p:nvPr>
        </p:nvSpPr>
        <p:spPr>
          <a:xfrm>
            <a:off x="1182688" y="2017713"/>
            <a:ext cx="7580312" cy="1987351"/>
          </a:xfrm>
        </p:spPr>
        <p:txBody>
          <a:bodyPr/>
          <a:lstStyle/>
          <a:p>
            <a:r>
              <a:rPr lang="zh-CN" altLang="en-US" dirty="0"/>
              <a:t>检测点</a:t>
            </a:r>
            <a:r>
              <a:rPr lang="en-US" altLang="zh-CN" dirty="0"/>
              <a:t>11.4</a:t>
            </a:r>
            <a:r>
              <a:rPr lang="zh-CN" altLang="en-US" dirty="0"/>
              <a:t>（</a:t>
            </a:r>
            <a:r>
              <a:rPr lang="en-US" altLang="zh-CN" dirty="0"/>
              <a:t>p233</a:t>
            </a:r>
            <a:r>
              <a:rPr lang="zh-CN" altLang="en-US" dirty="0"/>
              <a:t>）</a:t>
            </a:r>
          </a:p>
          <a:p>
            <a:pPr marL="0" indent="0">
              <a:buNone/>
            </a:pPr>
            <a:endParaRPr lang="zh-CN" altLang="en-US" dirty="0"/>
          </a:p>
        </p:txBody>
      </p:sp>
      <p:sp>
        <p:nvSpPr>
          <p:cNvPr id="1087490" name="Rectangle 2"/>
          <p:cNvSpPr>
            <a:spLocks noGrp="1" noChangeArrowheads="1"/>
          </p:cNvSpPr>
          <p:nvPr>
            <p:ph type="title"/>
          </p:nvPr>
        </p:nvSpPr>
        <p:spPr/>
        <p:txBody>
          <a:bodyPr/>
          <a:lstStyle/>
          <a:p>
            <a:r>
              <a:rPr lang="zh-CN" altLang="en-US"/>
              <a:t>特别提示</a:t>
            </a:r>
          </a:p>
        </p:txBody>
      </p:sp>
    </p:spTree>
    <p:extLst>
      <p:ext uri="{BB962C8B-B14F-4D97-AF65-F5344CB8AC3E}">
        <p14:creationId xmlns:p14="http://schemas.microsoft.com/office/powerpoint/2010/main" val="2489776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9" name="Rectangle 3"/>
          <p:cNvSpPr>
            <a:spLocks noGrp="1" noChangeArrowheads="1"/>
          </p:cNvSpPr>
          <p:nvPr>
            <p:ph idx="1"/>
          </p:nvPr>
        </p:nvSpPr>
        <p:spPr>
          <a:xfrm>
            <a:off x="539552" y="476672"/>
            <a:ext cx="7848872" cy="5328592"/>
          </a:xfrm>
        </p:spPr>
        <p:txBody>
          <a:bodyPr>
            <a:normAutofit fontScale="92500"/>
          </a:bodyPr>
          <a:lstStyle/>
          <a:p>
            <a:pPr>
              <a:lnSpc>
                <a:spcPct val="150000"/>
              </a:lnSpc>
            </a:pPr>
            <a:r>
              <a:rPr lang="zh-CN" altLang="en-US" sz="2800" dirty="0"/>
              <a:t>例</a:t>
            </a:r>
            <a:r>
              <a:rPr lang="en-US" altLang="zh-CN" sz="2800" dirty="0"/>
              <a:t>3</a:t>
            </a:r>
            <a:r>
              <a:rPr lang="zh-CN" altLang="en-US" sz="2800" dirty="0"/>
              <a:t>  </a:t>
            </a:r>
            <a:r>
              <a:rPr lang="zh-CN" altLang="en-US" sz="3000" dirty="0"/>
              <a:t>将</a:t>
            </a:r>
            <a:r>
              <a:rPr lang="en-US" altLang="zh-CN" sz="3000" dirty="0"/>
              <a:t>data</a:t>
            </a:r>
            <a:r>
              <a:rPr lang="zh-CN" altLang="en-US" sz="3000" dirty="0"/>
              <a:t>段中的</a:t>
            </a:r>
            <a:r>
              <a:rPr lang="en-US" altLang="zh-CN" sz="3000" dirty="0">
                <a:solidFill>
                  <a:srgbClr val="FF0000"/>
                </a:solidFill>
              </a:rPr>
              <a:t>4</a:t>
            </a:r>
            <a:r>
              <a:rPr lang="zh-CN" altLang="en-US" sz="3000" dirty="0">
                <a:solidFill>
                  <a:srgbClr val="FF0000"/>
                </a:solidFill>
              </a:rPr>
              <a:t>个字符串</a:t>
            </a:r>
            <a:r>
              <a:rPr lang="zh-CN" altLang="en-US" sz="3000" dirty="0"/>
              <a:t>全部转化为大写</a:t>
            </a:r>
          </a:p>
          <a:p>
            <a:pPr>
              <a:lnSpc>
                <a:spcPct val="150000"/>
              </a:lnSpc>
              <a:buFont typeface="Wingdings" pitchFamily="2" charset="2"/>
              <a:buNone/>
            </a:pPr>
            <a:r>
              <a:rPr lang="zh-CN" altLang="en-US" sz="2400" dirty="0"/>
              <a:t>            </a:t>
            </a:r>
            <a:r>
              <a:rPr lang="en-US" altLang="zh-CN" sz="2600" dirty="0"/>
              <a:t>assume </a:t>
            </a:r>
            <a:r>
              <a:rPr lang="en-US" altLang="zh-CN" sz="2600" dirty="0" err="1"/>
              <a:t>cs:code</a:t>
            </a:r>
            <a:endParaRPr lang="en-US" altLang="zh-CN" sz="2600" dirty="0"/>
          </a:p>
          <a:p>
            <a:pPr>
              <a:lnSpc>
                <a:spcPct val="150000"/>
              </a:lnSpc>
              <a:buFont typeface="Wingdings" pitchFamily="2" charset="2"/>
              <a:buNone/>
            </a:pPr>
            <a:r>
              <a:rPr lang="en-US" altLang="zh-CN" sz="2600" dirty="0"/>
              <a:t>            data segment</a:t>
            </a:r>
          </a:p>
          <a:p>
            <a:pPr>
              <a:lnSpc>
                <a:spcPct val="150000"/>
              </a:lnSpc>
              <a:buFont typeface="Wingdings" pitchFamily="2" charset="2"/>
              <a:buNone/>
            </a:pPr>
            <a:r>
              <a:rPr lang="en-US" altLang="zh-CN" sz="2600" dirty="0"/>
              <a:t>                db </a:t>
            </a:r>
            <a:r>
              <a:rPr lang="en-US" altLang="zh-CN" sz="2600" dirty="0">
                <a:latin typeface="Arial"/>
              </a:rPr>
              <a:t>‘</a:t>
            </a:r>
            <a:r>
              <a:rPr lang="en-US" altLang="zh-CN" sz="2600" dirty="0"/>
              <a:t>word',0</a:t>
            </a:r>
          </a:p>
          <a:p>
            <a:pPr>
              <a:lnSpc>
                <a:spcPct val="150000"/>
              </a:lnSpc>
              <a:buFont typeface="Wingdings" pitchFamily="2" charset="2"/>
              <a:buNone/>
            </a:pPr>
            <a:r>
              <a:rPr lang="en-US" altLang="zh-CN" sz="2600" dirty="0"/>
              <a:t>                db </a:t>
            </a:r>
            <a:r>
              <a:rPr lang="en-US" altLang="zh-CN" sz="2600" dirty="0">
                <a:latin typeface="Arial"/>
              </a:rPr>
              <a:t>‘</a:t>
            </a:r>
            <a:r>
              <a:rPr lang="en-US" altLang="zh-CN" sz="2600" dirty="0"/>
              <a:t>unix',0</a:t>
            </a:r>
          </a:p>
          <a:p>
            <a:pPr>
              <a:lnSpc>
                <a:spcPct val="150000"/>
              </a:lnSpc>
              <a:buFont typeface="Wingdings" pitchFamily="2" charset="2"/>
              <a:buNone/>
            </a:pPr>
            <a:r>
              <a:rPr lang="en-US" altLang="zh-CN" sz="2600" dirty="0"/>
              <a:t>                db </a:t>
            </a:r>
            <a:r>
              <a:rPr lang="en-US" altLang="zh-CN" sz="2600" dirty="0">
                <a:latin typeface="Arial"/>
              </a:rPr>
              <a:t>‘</a:t>
            </a:r>
            <a:r>
              <a:rPr lang="en-US" altLang="zh-CN" sz="2600" dirty="0"/>
              <a:t>wind',0</a:t>
            </a:r>
          </a:p>
          <a:p>
            <a:pPr>
              <a:lnSpc>
                <a:spcPct val="150000"/>
              </a:lnSpc>
              <a:buFont typeface="Wingdings" pitchFamily="2" charset="2"/>
              <a:buNone/>
            </a:pPr>
            <a:r>
              <a:rPr lang="en-US" altLang="zh-CN" sz="2600" dirty="0"/>
              <a:t>                db </a:t>
            </a:r>
            <a:r>
              <a:rPr lang="en-US" altLang="zh-CN" sz="2600" dirty="0">
                <a:latin typeface="Arial"/>
              </a:rPr>
              <a:t>‘</a:t>
            </a:r>
            <a:r>
              <a:rPr lang="en-US" altLang="zh-CN" sz="2600" dirty="0"/>
              <a:t>good',0</a:t>
            </a:r>
          </a:p>
          <a:p>
            <a:pPr>
              <a:lnSpc>
                <a:spcPct val="150000"/>
              </a:lnSpc>
              <a:buFont typeface="Wingdings" pitchFamily="2" charset="2"/>
              <a:buNone/>
            </a:pPr>
            <a:r>
              <a:rPr lang="en-US" altLang="zh-CN" sz="2600" dirty="0"/>
              <a:t>            data ends</a:t>
            </a:r>
          </a:p>
        </p:txBody>
      </p:sp>
    </p:spTree>
    <p:extLst>
      <p:ext uri="{BB962C8B-B14F-4D97-AF65-F5344CB8AC3E}">
        <p14:creationId xmlns:p14="http://schemas.microsoft.com/office/powerpoint/2010/main" val="36844769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5" name="Rectangle 3"/>
          <p:cNvSpPr>
            <a:spLocks noGrp="1" noChangeArrowheads="1"/>
          </p:cNvSpPr>
          <p:nvPr>
            <p:ph idx="1"/>
          </p:nvPr>
        </p:nvSpPr>
        <p:spPr>
          <a:xfrm>
            <a:off x="1030287" y="1772816"/>
            <a:ext cx="7199313" cy="4114800"/>
          </a:xfrm>
        </p:spPr>
        <p:txBody>
          <a:bodyPr/>
          <a:lstStyle/>
          <a:p>
            <a:r>
              <a:rPr lang="zh-CN" altLang="en-US" dirty="0"/>
              <a:t>在</a:t>
            </a:r>
            <a:r>
              <a:rPr lang="en-US" altLang="zh-CN" dirty="0"/>
              <a:t>Debug</a:t>
            </a:r>
            <a:r>
              <a:rPr lang="zh-CN" altLang="en-US" dirty="0"/>
              <a:t>中，标志寄存器是按照有意义的各个标志位单独表示的。</a:t>
            </a:r>
          </a:p>
          <a:p>
            <a:r>
              <a:rPr lang="zh-CN" altLang="en-US" dirty="0"/>
              <a:t>在</a:t>
            </a:r>
            <a:r>
              <a:rPr lang="en-US" altLang="zh-CN" dirty="0"/>
              <a:t>Debug</a:t>
            </a:r>
            <a:r>
              <a:rPr lang="zh-CN" altLang="en-US" dirty="0"/>
              <a:t>中，我们可以看到下面的信息： </a:t>
            </a:r>
          </a:p>
        </p:txBody>
      </p:sp>
      <p:sp>
        <p:nvSpPr>
          <p:cNvPr id="1088514" name="Rectangle 2"/>
          <p:cNvSpPr>
            <a:spLocks noGrp="1" noChangeArrowheads="1"/>
          </p:cNvSpPr>
          <p:nvPr>
            <p:ph type="title"/>
          </p:nvPr>
        </p:nvSpPr>
        <p:spPr/>
        <p:txBody>
          <a:bodyPr/>
          <a:lstStyle/>
          <a:p>
            <a:r>
              <a:rPr lang="en-US" altLang="zh-CN" sz="3600"/>
              <a:t>11.12  </a:t>
            </a:r>
            <a:r>
              <a:rPr lang="zh-CN" altLang="en-US" sz="3600"/>
              <a:t>标志寄存器在</a:t>
            </a:r>
            <a:r>
              <a:rPr lang="en-US" altLang="zh-CN" sz="3600"/>
              <a:t>Debug</a:t>
            </a:r>
            <a:r>
              <a:rPr lang="zh-CN" altLang="en-US" sz="3600"/>
              <a:t>中的表示</a:t>
            </a:r>
          </a:p>
        </p:txBody>
      </p:sp>
      <p:pic>
        <p:nvPicPr>
          <p:cNvPr id="1088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191000"/>
            <a:ext cx="7162800" cy="1036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846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8515">
                                            <p:txEl>
                                              <p:pRg st="1" end="1"/>
                                            </p:txEl>
                                          </p:spTgt>
                                        </p:tgtEl>
                                        <p:attrNameLst>
                                          <p:attrName>style.visibility</p:attrName>
                                        </p:attrNameLst>
                                      </p:cBhvr>
                                      <p:to>
                                        <p:strVal val="visible"/>
                                      </p:to>
                                    </p:set>
                                    <p:animEffect transition="in" filter="checkerboard(across)">
                                      <p:cBhvr>
                                        <p:cTn id="7" dur="500"/>
                                        <p:tgtEl>
                                          <p:spTgt spid="10885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88516"/>
                                        </p:tgtEl>
                                        <p:attrNameLst>
                                          <p:attrName>style.visibility</p:attrName>
                                        </p:attrNameLst>
                                      </p:cBhvr>
                                      <p:to>
                                        <p:strVal val="visible"/>
                                      </p:to>
                                    </p:set>
                                    <p:animEffect transition="in" filter="checkerboard(across)">
                                      <p:cBhvr>
                                        <p:cTn id="12" dur="500"/>
                                        <p:tgtEl>
                                          <p:spTgt spid="1088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539" name="Rectangle 3"/>
          <p:cNvSpPr>
            <a:spLocks noGrp="1" noChangeArrowheads="1"/>
          </p:cNvSpPr>
          <p:nvPr>
            <p:ph idx="1"/>
          </p:nvPr>
        </p:nvSpPr>
        <p:spPr/>
        <p:txBody>
          <a:bodyPr/>
          <a:lstStyle/>
          <a:p>
            <a:r>
              <a:rPr lang="zh-CN" altLang="en-US"/>
              <a:t>下面列出</a:t>
            </a:r>
            <a:r>
              <a:rPr lang="en-US" altLang="zh-CN"/>
              <a:t>Debug</a:t>
            </a:r>
            <a:r>
              <a:rPr lang="zh-CN" altLang="en-US"/>
              <a:t>对我们已知的标志位的表示：</a:t>
            </a:r>
          </a:p>
        </p:txBody>
      </p:sp>
      <p:sp>
        <p:nvSpPr>
          <p:cNvPr id="1089538" name="Rectangle 2"/>
          <p:cNvSpPr>
            <a:spLocks noGrp="1" noChangeArrowheads="1"/>
          </p:cNvSpPr>
          <p:nvPr>
            <p:ph type="title"/>
          </p:nvPr>
        </p:nvSpPr>
        <p:spPr/>
        <p:txBody>
          <a:bodyPr/>
          <a:lstStyle/>
          <a:p>
            <a:r>
              <a:rPr lang="en-US" altLang="zh-CN" sz="3600"/>
              <a:t>11.12  </a:t>
            </a:r>
            <a:r>
              <a:rPr lang="zh-CN" altLang="en-US" sz="3600"/>
              <a:t>标志寄存器在</a:t>
            </a:r>
            <a:r>
              <a:rPr lang="en-US" altLang="zh-CN" sz="3600"/>
              <a:t>Debug</a:t>
            </a:r>
            <a:r>
              <a:rPr lang="zh-CN" altLang="en-US" sz="3600"/>
              <a:t>中的表示</a:t>
            </a:r>
          </a:p>
        </p:txBody>
      </p:sp>
      <p:pic>
        <p:nvPicPr>
          <p:cNvPr id="1089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636912"/>
            <a:ext cx="5562600" cy="3049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32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89540"/>
                                        </p:tgtEl>
                                        <p:attrNameLst>
                                          <p:attrName>style.visibility</p:attrName>
                                        </p:attrNameLst>
                                      </p:cBhvr>
                                      <p:to>
                                        <p:strVal val="visible"/>
                                      </p:to>
                                    </p:set>
                                    <p:animEffect transition="in" filter="checkerboard(across)">
                                      <p:cBhvr>
                                        <p:cTn id="7" dur="500"/>
                                        <p:tgtEl>
                                          <p:spTgt spid="1089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a:xfrm>
            <a:off x="611560" y="188640"/>
            <a:ext cx="8229600" cy="1143000"/>
          </a:xfrm>
        </p:spPr>
        <p:txBody>
          <a:bodyPr/>
          <a:lstStyle/>
          <a:p>
            <a:r>
              <a:rPr lang="zh-CN" altLang="en-US" dirty="0"/>
              <a:t>第</a:t>
            </a:r>
            <a:r>
              <a:rPr lang="en-US" altLang="zh-CN" dirty="0"/>
              <a:t>12</a:t>
            </a:r>
            <a:r>
              <a:rPr lang="zh-CN" altLang="en-US" dirty="0"/>
              <a:t>章  中 断</a:t>
            </a:r>
          </a:p>
        </p:txBody>
      </p:sp>
      <p:sp>
        <p:nvSpPr>
          <p:cNvPr id="2" name="内容占位符 1"/>
          <p:cNvSpPr>
            <a:spLocks noGrp="1"/>
          </p:cNvSpPr>
          <p:nvPr>
            <p:ph idx="1"/>
          </p:nvPr>
        </p:nvSpPr>
        <p:spPr>
          <a:xfrm>
            <a:off x="1403648" y="1484784"/>
            <a:ext cx="6275040" cy="4525963"/>
          </a:xfrm>
        </p:spPr>
        <p:txBody>
          <a:bodyPr>
            <a:normAutofit lnSpcReduction="10000"/>
          </a:bodyPr>
          <a:lstStyle/>
          <a:p>
            <a:pPr marL="109728" indent="0">
              <a:buNone/>
            </a:pPr>
            <a:r>
              <a:rPr lang="zh-CN" altLang="en-US" dirty="0"/>
              <a:t>问：</a:t>
            </a:r>
            <a:endParaRPr lang="en-US" altLang="zh-CN" dirty="0"/>
          </a:p>
          <a:p>
            <a:pPr marL="624078" indent="-514350">
              <a:lnSpc>
                <a:spcPct val="150000"/>
              </a:lnSpc>
              <a:buFont typeface="+mj-lt"/>
              <a:buAutoNum type="arabicPeriod"/>
            </a:pPr>
            <a:r>
              <a:rPr lang="zh-CN" altLang="en-US" sz="2800" dirty="0"/>
              <a:t>中断指令</a:t>
            </a:r>
            <a:r>
              <a:rPr lang="en-US" altLang="zh-CN" sz="2800" dirty="0"/>
              <a:t>INT n</a:t>
            </a:r>
            <a:r>
              <a:rPr lang="zh-CN" altLang="en-US" sz="2800" dirty="0"/>
              <a:t>代表什么含义？</a:t>
            </a:r>
            <a:endParaRPr lang="en-US" altLang="zh-CN" sz="2800" dirty="0"/>
          </a:p>
          <a:p>
            <a:pPr marL="624078" indent="-514350">
              <a:lnSpc>
                <a:spcPct val="150000"/>
              </a:lnSpc>
              <a:buFont typeface="+mj-lt"/>
              <a:buAutoNum type="arabicPeriod"/>
            </a:pPr>
            <a:r>
              <a:rPr lang="en-US" altLang="zh-CN" sz="2800" dirty="0"/>
              <a:t>CPU</a:t>
            </a:r>
            <a:r>
              <a:rPr lang="zh-CN" altLang="en-US" sz="2800" dirty="0"/>
              <a:t>如何得知中断发生？</a:t>
            </a:r>
            <a:endParaRPr lang="en-US" altLang="zh-CN" sz="2800" dirty="0"/>
          </a:p>
          <a:p>
            <a:pPr marL="624078" indent="-514350">
              <a:lnSpc>
                <a:spcPct val="150000"/>
              </a:lnSpc>
              <a:buFont typeface="+mj-lt"/>
              <a:buAutoNum type="arabicPeriod"/>
            </a:pPr>
            <a:r>
              <a:rPr lang="zh-CN" altLang="en-US" sz="2800" dirty="0"/>
              <a:t>什么是中断向量？</a:t>
            </a:r>
            <a:endParaRPr lang="en-US" altLang="zh-CN" sz="2800" dirty="0"/>
          </a:p>
          <a:p>
            <a:pPr marL="624078" indent="-514350">
              <a:lnSpc>
                <a:spcPct val="150000"/>
              </a:lnSpc>
              <a:buFont typeface="+mj-lt"/>
              <a:buAutoNum type="arabicPeriod"/>
            </a:pPr>
            <a:r>
              <a:rPr lang="zh-CN" altLang="en-US" sz="2800" dirty="0"/>
              <a:t>系统提供了哪几类中断？</a:t>
            </a:r>
            <a:endParaRPr lang="en-US" altLang="zh-CN" sz="2800" dirty="0"/>
          </a:p>
          <a:p>
            <a:pPr marL="624078" indent="-514350">
              <a:lnSpc>
                <a:spcPct val="150000"/>
              </a:lnSpc>
              <a:buFont typeface="+mj-lt"/>
              <a:buAutoNum type="arabicPeriod"/>
            </a:pPr>
            <a:r>
              <a:rPr lang="zh-CN" altLang="en-US" sz="2800" dirty="0"/>
              <a:t>用户可以设计自己的中断么？</a:t>
            </a:r>
            <a:endParaRPr lang="en-US" altLang="zh-CN" sz="2800" dirty="0"/>
          </a:p>
          <a:p>
            <a:pPr marL="624078" indent="-514350">
              <a:lnSpc>
                <a:spcPct val="150000"/>
              </a:lnSpc>
              <a:buFont typeface="+mj-lt"/>
              <a:buAutoNum type="arabicPeriod"/>
            </a:pPr>
            <a:r>
              <a:rPr lang="zh-CN" altLang="en-US" sz="2800" dirty="0"/>
              <a:t>如何读取系统日期和时间？</a:t>
            </a:r>
          </a:p>
        </p:txBody>
      </p:sp>
    </p:spTree>
    <p:extLst>
      <p:ext uri="{BB962C8B-B14F-4D97-AF65-F5344CB8AC3E}">
        <p14:creationId xmlns:p14="http://schemas.microsoft.com/office/powerpoint/2010/main" val="30023992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pPr>
            <a:r>
              <a:rPr lang="zh-CN" altLang="en-US" sz="2800" dirty="0"/>
              <a:t>中断的概念</a:t>
            </a:r>
            <a:endParaRPr lang="en-US" altLang="zh-CN" sz="2800" dirty="0"/>
          </a:p>
          <a:p>
            <a:pPr marL="109728" indent="0">
              <a:lnSpc>
                <a:spcPct val="150000"/>
              </a:lnSpc>
              <a:buNone/>
            </a:pPr>
            <a:r>
              <a:rPr lang="zh-CN" altLang="en-US" sz="2800" dirty="0"/>
              <a:t>中断源分为软件中断和硬件中断，软件中断又称为内中断，硬件中断称为外部中断。</a:t>
            </a:r>
            <a:endParaRPr lang="en-US" altLang="zh-CN" sz="2800" dirty="0"/>
          </a:p>
          <a:p>
            <a:pPr marL="109728" indent="0">
              <a:lnSpc>
                <a:spcPct val="150000"/>
              </a:lnSpc>
              <a:buNone/>
            </a:pPr>
            <a:r>
              <a:rPr lang="zh-CN" altLang="en-US" sz="2800" dirty="0">
                <a:solidFill>
                  <a:srgbClr val="FF0000"/>
                </a:solidFill>
              </a:rPr>
              <a:t>软件中断</a:t>
            </a:r>
            <a:r>
              <a:rPr lang="zh-CN" altLang="en-US" sz="2800" dirty="0"/>
              <a:t>：由</a:t>
            </a:r>
            <a:r>
              <a:rPr lang="en-US" altLang="zh-CN" sz="2800" dirty="0"/>
              <a:t>CPU</a:t>
            </a:r>
            <a:r>
              <a:rPr lang="zh-CN" altLang="en-US" sz="2800" dirty="0"/>
              <a:t>内部的某些事件引起的，不受中断允许标志</a:t>
            </a:r>
            <a:r>
              <a:rPr lang="en-US" altLang="zh-CN" sz="2800" dirty="0"/>
              <a:t>IF</a:t>
            </a:r>
            <a:r>
              <a:rPr lang="zh-CN" altLang="en-US" sz="2800" dirty="0"/>
              <a:t>的控制。包括三种情况：</a:t>
            </a:r>
          </a:p>
        </p:txBody>
      </p:sp>
      <p:sp>
        <p:nvSpPr>
          <p:cNvPr id="4" name="Rectangle 2"/>
          <p:cNvSpPr>
            <a:spLocks noGrp="1" noChangeArrowheads="1"/>
          </p:cNvSpPr>
          <p:nvPr>
            <p:ph type="title"/>
          </p:nvPr>
        </p:nvSpPr>
        <p:spPr/>
        <p:txBody>
          <a:bodyPr/>
          <a:lstStyle/>
          <a:p>
            <a:r>
              <a:rPr lang="zh-CN" altLang="en-US" dirty="0"/>
              <a:t>第</a:t>
            </a:r>
            <a:r>
              <a:rPr lang="en-US" altLang="zh-CN" dirty="0"/>
              <a:t>12</a:t>
            </a:r>
            <a:r>
              <a:rPr lang="zh-CN" altLang="en-US" dirty="0"/>
              <a:t>章  中 断</a:t>
            </a:r>
          </a:p>
        </p:txBody>
      </p:sp>
    </p:spTree>
    <p:extLst>
      <p:ext uri="{BB962C8B-B14F-4D97-AF65-F5344CB8AC3E}">
        <p14:creationId xmlns:p14="http://schemas.microsoft.com/office/powerpoint/2010/main" val="35949049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3" name="Rectangle 3"/>
          <p:cNvSpPr>
            <a:spLocks noGrp="1" noChangeArrowheads="1"/>
          </p:cNvSpPr>
          <p:nvPr>
            <p:ph idx="1"/>
          </p:nvPr>
        </p:nvSpPr>
        <p:spPr>
          <a:xfrm>
            <a:off x="2411760" y="1340768"/>
            <a:ext cx="6408712" cy="4968552"/>
          </a:xfrm>
        </p:spPr>
        <p:txBody>
          <a:bodyPr>
            <a:normAutofit lnSpcReduction="10000"/>
          </a:bodyPr>
          <a:lstStyle/>
          <a:p>
            <a:pPr>
              <a:lnSpc>
                <a:spcPct val="150000"/>
              </a:lnSpc>
            </a:pPr>
            <a:r>
              <a:rPr lang="en-US" altLang="zh-CN" sz="2800" dirty="0"/>
              <a:t>1</a:t>
            </a:r>
            <a:r>
              <a:rPr lang="zh-CN" altLang="en-US" sz="2800" dirty="0"/>
              <a:t>、由中断指令</a:t>
            </a:r>
            <a:r>
              <a:rPr lang="en-US" altLang="zh-CN" sz="2800" dirty="0" err="1"/>
              <a:t>int</a:t>
            </a:r>
            <a:r>
              <a:rPr lang="en-US" altLang="zh-CN" sz="2800" dirty="0"/>
              <a:t> n </a:t>
            </a:r>
            <a:r>
              <a:rPr lang="zh-CN" altLang="en-US" sz="2800" dirty="0"/>
              <a:t>引起。</a:t>
            </a:r>
          </a:p>
          <a:p>
            <a:pPr lvl="1">
              <a:lnSpc>
                <a:spcPct val="150000"/>
              </a:lnSpc>
            </a:pPr>
            <a:r>
              <a:rPr lang="en-US" altLang="zh-CN" sz="2400" dirty="0"/>
              <a:t>n</a:t>
            </a:r>
            <a:r>
              <a:rPr lang="zh-CN" altLang="en-US" sz="2400" dirty="0"/>
              <a:t>指出中断类型</a:t>
            </a:r>
          </a:p>
          <a:p>
            <a:pPr>
              <a:lnSpc>
                <a:spcPct val="150000"/>
              </a:lnSpc>
            </a:pPr>
            <a:r>
              <a:rPr lang="en-US" altLang="zh-CN" sz="2800" dirty="0"/>
              <a:t>2</a:t>
            </a:r>
            <a:r>
              <a:rPr lang="zh-CN" altLang="en-US" sz="2800" dirty="0"/>
              <a:t>、由</a:t>
            </a:r>
            <a:r>
              <a:rPr lang="en-US" altLang="zh-CN" sz="2800" dirty="0"/>
              <a:t>CPU</a:t>
            </a:r>
            <a:r>
              <a:rPr lang="zh-CN" altLang="en-US" sz="2800" dirty="0"/>
              <a:t>的某些错误引起</a:t>
            </a:r>
            <a:endParaRPr lang="en-US" altLang="zh-CN" sz="2800" dirty="0"/>
          </a:p>
          <a:p>
            <a:pPr lvl="1">
              <a:lnSpc>
                <a:spcPct val="150000"/>
              </a:lnSpc>
            </a:pPr>
            <a:r>
              <a:rPr lang="zh-CN" altLang="en-US" sz="2400" dirty="0"/>
              <a:t>除法错中断（类型号</a:t>
            </a:r>
            <a:r>
              <a:rPr lang="en-US" altLang="zh-CN" sz="2400" dirty="0"/>
              <a:t>0</a:t>
            </a:r>
            <a:r>
              <a:rPr lang="zh-CN" altLang="en-US" sz="2400" dirty="0"/>
              <a:t>）</a:t>
            </a:r>
            <a:endParaRPr lang="en-US" altLang="zh-CN" sz="2400" dirty="0"/>
          </a:p>
          <a:p>
            <a:pPr lvl="1">
              <a:lnSpc>
                <a:spcPct val="150000"/>
              </a:lnSpc>
            </a:pPr>
            <a:r>
              <a:rPr lang="zh-CN" altLang="en-US" sz="2400" dirty="0"/>
              <a:t>溢出中断（类型号</a:t>
            </a:r>
            <a:r>
              <a:rPr lang="en-US" altLang="zh-CN" sz="2400" dirty="0"/>
              <a:t>4</a:t>
            </a:r>
            <a:r>
              <a:rPr lang="zh-CN" altLang="en-US" sz="2400" dirty="0"/>
              <a:t>）</a:t>
            </a:r>
            <a:endParaRPr lang="en-US" altLang="zh-CN" sz="2400" dirty="0"/>
          </a:p>
          <a:p>
            <a:pPr>
              <a:lnSpc>
                <a:spcPct val="150000"/>
              </a:lnSpc>
            </a:pPr>
            <a:r>
              <a:rPr lang="zh-CN" altLang="en-US" sz="2800" dirty="0"/>
              <a:t>为调试程序</a:t>
            </a:r>
            <a:r>
              <a:rPr lang="en-US" altLang="zh-CN" sz="2800" dirty="0"/>
              <a:t>DEBUG</a:t>
            </a:r>
            <a:r>
              <a:rPr lang="zh-CN" altLang="en-US" sz="2800" dirty="0"/>
              <a:t>设置的中断</a:t>
            </a:r>
            <a:endParaRPr lang="en-US" altLang="zh-CN" sz="2800" dirty="0"/>
          </a:p>
          <a:p>
            <a:pPr lvl="1">
              <a:lnSpc>
                <a:spcPct val="150000"/>
              </a:lnSpc>
            </a:pPr>
            <a:r>
              <a:rPr lang="zh-CN" altLang="en-US" sz="2400" dirty="0"/>
              <a:t>单步中断（类型号</a:t>
            </a:r>
            <a:r>
              <a:rPr lang="en-US" altLang="zh-CN" sz="2400" dirty="0"/>
              <a:t>1</a:t>
            </a:r>
            <a:r>
              <a:rPr lang="zh-CN" altLang="en-US" sz="2400" dirty="0"/>
              <a:t>）</a:t>
            </a:r>
            <a:endParaRPr lang="en-US" altLang="zh-CN" sz="2400" dirty="0"/>
          </a:p>
          <a:p>
            <a:pPr lvl="1">
              <a:lnSpc>
                <a:spcPct val="150000"/>
              </a:lnSpc>
            </a:pPr>
            <a:r>
              <a:rPr lang="zh-CN" altLang="en-US" sz="2400" dirty="0"/>
              <a:t>断点中断（类型号</a:t>
            </a:r>
            <a:r>
              <a:rPr lang="en-US" altLang="zh-CN" sz="2400" dirty="0"/>
              <a:t>3</a:t>
            </a:r>
            <a:r>
              <a:rPr lang="zh-CN" altLang="en-US" sz="2400" dirty="0"/>
              <a:t>）</a:t>
            </a:r>
            <a:endParaRPr lang="en-US" altLang="zh-CN" sz="2400" dirty="0"/>
          </a:p>
          <a:p>
            <a:pPr marL="393192" lvl="1" indent="0">
              <a:lnSpc>
                <a:spcPct val="150000"/>
              </a:lnSpc>
              <a:buNone/>
            </a:pPr>
            <a:endParaRPr lang="en-US" altLang="zh-CN" sz="2400" dirty="0"/>
          </a:p>
        </p:txBody>
      </p:sp>
      <p:sp>
        <p:nvSpPr>
          <p:cNvPr id="1095682" name="Rectangle 2"/>
          <p:cNvSpPr>
            <a:spLocks noGrp="1" noChangeArrowheads="1"/>
          </p:cNvSpPr>
          <p:nvPr>
            <p:ph type="title"/>
          </p:nvPr>
        </p:nvSpPr>
        <p:spPr/>
        <p:txBody>
          <a:bodyPr/>
          <a:lstStyle/>
          <a:p>
            <a:r>
              <a:rPr lang="en-US" altLang="zh-CN" dirty="0"/>
              <a:t>12.1 </a:t>
            </a:r>
            <a:r>
              <a:rPr lang="zh-CN" altLang="en-US" dirty="0"/>
              <a:t>中断的产生</a:t>
            </a:r>
          </a:p>
        </p:txBody>
      </p:sp>
      <p:sp>
        <p:nvSpPr>
          <p:cNvPr id="2" name="矩形 1"/>
          <p:cNvSpPr/>
          <p:nvPr/>
        </p:nvSpPr>
        <p:spPr>
          <a:xfrm>
            <a:off x="395536" y="3063261"/>
            <a:ext cx="1826141" cy="584775"/>
          </a:xfrm>
          <a:prstGeom prst="rect">
            <a:avLst/>
          </a:prstGeom>
        </p:spPr>
        <p:txBody>
          <a:bodyPr wrap="none">
            <a:spAutoFit/>
          </a:bodyPr>
          <a:lstStyle/>
          <a:p>
            <a:r>
              <a:rPr lang="zh-CN" altLang="en-US" sz="3200" dirty="0">
                <a:solidFill>
                  <a:srgbClr val="FF0000"/>
                </a:solidFill>
              </a:rPr>
              <a:t>软件中断</a:t>
            </a:r>
            <a:endParaRPr lang="zh-CN" altLang="en-US" sz="3200" dirty="0"/>
          </a:p>
        </p:txBody>
      </p:sp>
    </p:spTree>
    <p:extLst>
      <p:ext uri="{BB962C8B-B14F-4D97-AF65-F5344CB8AC3E}">
        <p14:creationId xmlns:p14="http://schemas.microsoft.com/office/powerpoint/2010/main" val="24421133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animEffect transition="in" filter="checkerboard(across)">
                                      <p:cBhvr>
                                        <p:cTn id="7" dur="500"/>
                                        <p:tgtEl>
                                          <p:spTgt spid="1095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95683">
                                            <p:txEl>
                                              <p:pRg st="1" end="1"/>
                                            </p:txEl>
                                          </p:spTgt>
                                        </p:tgtEl>
                                        <p:attrNameLst>
                                          <p:attrName>style.visibility</p:attrName>
                                        </p:attrNameLst>
                                      </p:cBhvr>
                                      <p:to>
                                        <p:strVal val="visible"/>
                                      </p:to>
                                    </p:set>
                                    <p:animEffect transition="in" filter="checkerboard(across)">
                                      <p:cBhvr>
                                        <p:cTn id="12" dur="500"/>
                                        <p:tgtEl>
                                          <p:spTgt spid="1095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95683">
                                            <p:txEl>
                                              <p:pRg st="2" end="2"/>
                                            </p:txEl>
                                          </p:spTgt>
                                        </p:tgtEl>
                                        <p:attrNameLst>
                                          <p:attrName>style.visibility</p:attrName>
                                        </p:attrNameLst>
                                      </p:cBhvr>
                                      <p:to>
                                        <p:strVal val="visible"/>
                                      </p:to>
                                    </p:set>
                                    <p:animEffect transition="in" filter="checkerboard(across)">
                                      <p:cBhvr>
                                        <p:cTn id="17" dur="500"/>
                                        <p:tgtEl>
                                          <p:spTgt spid="1095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95683">
                                            <p:txEl>
                                              <p:pRg st="3" end="3"/>
                                            </p:txEl>
                                          </p:spTgt>
                                        </p:tgtEl>
                                        <p:attrNameLst>
                                          <p:attrName>style.visibility</p:attrName>
                                        </p:attrNameLst>
                                      </p:cBhvr>
                                      <p:to>
                                        <p:strVal val="visible"/>
                                      </p:to>
                                    </p:set>
                                    <p:animEffect transition="in" filter="checkerboard(across)">
                                      <p:cBhvr>
                                        <p:cTn id="22" dur="500"/>
                                        <p:tgtEl>
                                          <p:spTgt spid="1095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095683">
                                            <p:txEl>
                                              <p:pRg st="4" end="4"/>
                                            </p:txEl>
                                          </p:spTgt>
                                        </p:tgtEl>
                                        <p:attrNameLst>
                                          <p:attrName>style.visibility</p:attrName>
                                        </p:attrNameLst>
                                      </p:cBhvr>
                                      <p:to>
                                        <p:strVal val="visible"/>
                                      </p:to>
                                    </p:set>
                                    <p:animEffect transition="in" filter="checkerboard(across)">
                                      <p:cBhvr>
                                        <p:cTn id="27" dur="500"/>
                                        <p:tgtEl>
                                          <p:spTgt spid="1095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095683">
                                            <p:txEl>
                                              <p:pRg st="5" end="5"/>
                                            </p:txEl>
                                          </p:spTgt>
                                        </p:tgtEl>
                                        <p:attrNameLst>
                                          <p:attrName>style.visibility</p:attrName>
                                        </p:attrNameLst>
                                      </p:cBhvr>
                                      <p:to>
                                        <p:strVal val="visible"/>
                                      </p:to>
                                    </p:set>
                                    <p:animEffect transition="in" filter="checkerboard(across)">
                                      <p:cBhvr>
                                        <p:cTn id="32" dur="500"/>
                                        <p:tgtEl>
                                          <p:spTgt spid="10956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095683">
                                            <p:txEl>
                                              <p:pRg st="6" end="6"/>
                                            </p:txEl>
                                          </p:spTgt>
                                        </p:tgtEl>
                                        <p:attrNameLst>
                                          <p:attrName>style.visibility</p:attrName>
                                        </p:attrNameLst>
                                      </p:cBhvr>
                                      <p:to>
                                        <p:strVal val="visible"/>
                                      </p:to>
                                    </p:set>
                                    <p:animEffect transition="in" filter="checkerboard(across)">
                                      <p:cBhvr>
                                        <p:cTn id="37" dur="500"/>
                                        <p:tgtEl>
                                          <p:spTgt spid="10956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95683">
                                            <p:txEl>
                                              <p:pRg st="7" end="7"/>
                                            </p:txEl>
                                          </p:spTgt>
                                        </p:tgtEl>
                                        <p:attrNameLst>
                                          <p:attrName>style.visibility</p:attrName>
                                        </p:attrNameLst>
                                      </p:cBhvr>
                                      <p:to>
                                        <p:strVal val="visible"/>
                                      </p:to>
                                    </p:set>
                                    <p:animEffect transition="in" filter="checkerboard(across)">
                                      <p:cBhvr>
                                        <p:cTn id="42" dur="500"/>
                                        <p:tgtEl>
                                          <p:spTgt spid="1095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035904"/>
          </a:xfrm>
        </p:spPr>
        <p:txBody>
          <a:bodyPr/>
          <a:lstStyle/>
          <a:p>
            <a:pPr>
              <a:lnSpc>
                <a:spcPct val="150000"/>
              </a:lnSpc>
            </a:pPr>
            <a:r>
              <a:rPr lang="zh-CN" altLang="en-US" dirty="0">
                <a:solidFill>
                  <a:srgbClr val="FF0000"/>
                </a:solidFill>
              </a:rPr>
              <a:t>硬件中断</a:t>
            </a:r>
            <a:r>
              <a:rPr lang="zh-CN" altLang="en-US" dirty="0"/>
              <a:t>：由输入输出外设产生的中断请求引起的中断。</a:t>
            </a:r>
            <a:endParaRPr lang="en-US" altLang="zh-CN" dirty="0"/>
          </a:p>
          <a:p>
            <a:pPr>
              <a:lnSpc>
                <a:spcPct val="150000"/>
              </a:lnSpc>
            </a:pPr>
            <a:r>
              <a:rPr lang="en-US" altLang="zh-CN" dirty="0"/>
              <a:t>80X86</a:t>
            </a:r>
            <a:r>
              <a:rPr lang="zh-CN" altLang="en-US" dirty="0"/>
              <a:t>系统的硬件中断分为可屏蔽中断和不可屏蔽中断两大类。</a:t>
            </a:r>
            <a:endParaRPr lang="en-US" altLang="zh-CN" dirty="0"/>
          </a:p>
          <a:p>
            <a:pPr>
              <a:lnSpc>
                <a:spcPct val="150000"/>
              </a:lnSpc>
            </a:pPr>
            <a:r>
              <a:rPr lang="zh-CN" altLang="en-US" dirty="0"/>
              <a:t>所有的中断请求都有对应的中断处理子程序与之对应。</a:t>
            </a:r>
            <a:endParaRPr lang="en-US" altLang="zh-CN" dirty="0"/>
          </a:p>
          <a:p>
            <a:pPr marL="109728" indent="0">
              <a:lnSpc>
                <a:spcPct val="150000"/>
              </a:lnSpc>
              <a:buNone/>
            </a:pPr>
            <a:endParaRPr lang="zh-CN" altLang="en-US" dirty="0"/>
          </a:p>
        </p:txBody>
      </p:sp>
      <p:sp>
        <p:nvSpPr>
          <p:cNvPr id="4" name="Rectangle 2"/>
          <p:cNvSpPr>
            <a:spLocks noGrp="1" noChangeArrowheads="1"/>
          </p:cNvSpPr>
          <p:nvPr>
            <p:ph type="title"/>
          </p:nvPr>
        </p:nvSpPr>
        <p:spPr/>
        <p:txBody>
          <a:bodyPr/>
          <a:lstStyle/>
          <a:p>
            <a:r>
              <a:rPr lang="en-US" altLang="zh-CN" dirty="0"/>
              <a:t>12.1 </a:t>
            </a:r>
            <a:r>
              <a:rPr lang="zh-CN" altLang="en-US" dirty="0"/>
              <a:t>中断的产生</a:t>
            </a:r>
          </a:p>
        </p:txBody>
      </p:sp>
    </p:spTree>
    <p:extLst>
      <p:ext uri="{BB962C8B-B14F-4D97-AF65-F5344CB8AC3E}">
        <p14:creationId xmlns:p14="http://schemas.microsoft.com/office/powerpoint/2010/main" val="17496320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00808"/>
            <a:ext cx="6984776" cy="434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a:xfrm>
            <a:off x="457200" y="274638"/>
            <a:ext cx="8229600" cy="1143000"/>
          </a:xfrm>
        </p:spPr>
        <p:txBody>
          <a:bodyPr/>
          <a:lstStyle/>
          <a:p>
            <a:r>
              <a:rPr lang="en-US" altLang="zh-CN" dirty="0"/>
              <a:t>12.1 </a:t>
            </a:r>
            <a:r>
              <a:rPr lang="zh-CN" altLang="en-US" dirty="0"/>
              <a:t>中断的产生</a:t>
            </a:r>
          </a:p>
        </p:txBody>
      </p:sp>
    </p:spTree>
    <p:extLst>
      <p:ext uri="{BB962C8B-B14F-4D97-AF65-F5344CB8AC3E}">
        <p14:creationId xmlns:p14="http://schemas.microsoft.com/office/powerpoint/2010/main" val="5796118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5" name="Rectangle 3"/>
          <p:cNvSpPr>
            <a:spLocks noGrp="1" noChangeArrowheads="1"/>
          </p:cNvSpPr>
          <p:nvPr>
            <p:ph idx="1"/>
          </p:nvPr>
        </p:nvSpPr>
        <p:spPr>
          <a:xfrm>
            <a:off x="1043608" y="1772816"/>
            <a:ext cx="7199312" cy="4114800"/>
          </a:xfrm>
        </p:spPr>
        <p:txBody>
          <a:bodyPr/>
          <a:lstStyle/>
          <a:p>
            <a:pPr>
              <a:lnSpc>
                <a:spcPct val="150000"/>
              </a:lnSpc>
            </a:pPr>
            <a:r>
              <a:rPr lang="en-US" altLang="zh-CN" dirty="0"/>
              <a:t>CPU </a:t>
            </a:r>
            <a:r>
              <a:rPr lang="zh-CN" altLang="en-US" dirty="0"/>
              <a:t>如何找到中断处理子程序？这些程序放在哪里呢？</a:t>
            </a:r>
            <a:endParaRPr lang="en-US" altLang="zh-CN" dirty="0"/>
          </a:p>
          <a:p>
            <a:pPr lvl="1">
              <a:lnSpc>
                <a:spcPct val="150000"/>
              </a:lnSpc>
            </a:pPr>
            <a:r>
              <a:rPr lang="en-US" altLang="zh-CN" sz="2700" dirty="0"/>
              <a:t>—— </a:t>
            </a:r>
            <a:r>
              <a:rPr lang="zh-CN" altLang="en-US" sz="2700" dirty="0"/>
              <a:t>如何根据 </a:t>
            </a:r>
            <a:r>
              <a:rPr lang="en-US" altLang="zh-CN" sz="2700" dirty="0"/>
              <a:t>8</a:t>
            </a:r>
            <a:r>
              <a:rPr lang="zh-CN" altLang="en-US" sz="2700" dirty="0"/>
              <a:t>位的中断类型码得到中断处理程序的段地址和偏移地址呢？ </a:t>
            </a:r>
          </a:p>
        </p:txBody>
      </p:sp>
      <p:sp>
        <p:nvSpPr>
          <p:cNvPr id="1098754" name="Rectangle 2"/>
          <p:cNvSpPr>
            <a:spLocks noGrp="1" noChangeArrowheads="1"/>
          </p:cNvSpPr>
          <p:nvPr>
            <p:ph type="title"/>
          </p:nvPr>
        </p:nvSpPr>
        <p:spPr/>
        <p:txBody>
          <a:bodyPr/>
          <a:lstStyle/>
          <a:p>
            <a:r>
              <a:rPr lang="en-US" altLang="zh-CN"/>
              <a:t>12.2 </a:t>
            </a:r>
            <a:r>
              <a:rPr lang="zh-CN" altLang="en-US"/>
              <a:t>中断处理程序</a:t>
            </a:r>
          </a:p>
        </p:txBody>
      </p:sp>
    </p:spTree>
    <p:extLst>
      <p:ext uri="{BB962C8B-B14F-4D97-AF65-F5344CB8AC3E}">
        <p14:creationId xmlns:p14="http://schemas.microsoft.com/office/powerpoint/2010/main" val="405635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98755">
                                            <p:txEl>
                                              <p:pRg st="1" end="1"/>
                                            </p:txEl>
                                          </p:spTgt>
                                        </p:tgtEl>
                                        <p:attrNameLst>
                                          <p:attrName>style.visibility</p:attrName>
                                        </p:attrNameLst>
                                      </p:cBhvr>
                                      <p:to>
                                        <p:strVal val="visible"/>
                                      </p:to>
                                    </p:set>
                                    <p:animEffect transition="in" filter="checkerboard(across)">
                                      <p:cBhvr>
                                        <p:cTn id="7" dur="500"/>
                                        <p:tgtEl>
                                          <p:spTgt spid="10987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9" name="Rectangle 3"/>
          <p:cNvSpPr>
            <a:spLocks noGrp="1" noChangeArrowheads="1"/>
          </p:cNvSpPr>
          <p:nvPr>
            <p:ph idx="1"/>
          </p:nvPr>
        </p:nvSpPr>
        <p:spPr>
          <a:xfrm>
            <a:off x="1187624" y="1556792"/>
            <a:ext cx="7128792" cy="3240360"/>
          </a:xfrm>
        </p:spPr>
        <p:txBody>
          <a:bodyPr>
            <a:normAutofit/>
          </a:bodyPr>
          <a:lstStyle/>
          <a:p>
            <a:pPr>
              <a:lnSpc>
                <a:spcPct val="200000"/>
              </a:lnSpc>
            </a:pPr>
            <a:r>
              <a:rPr lang="en-US" altLang="zh-CN" dirty="0"/>
              <a:t>80X86</a:t>
            </a:r>
            <a:r>
              <a:rPr lang="zh-CN" altLang="en-US" dirty="0"/>
              <a:t>提供了</a:t>
            </a:r>
            <a:r>
              <a:rPr lang="en-US" altLang="zh-CN" dirty="0"/>
              <a:t>256</a:t>
            </a:r>
            <a:r>
              <a:rPr lang="zh-CN" altLang="en-US" dirty="0"/>
              <a:t>个中断类型，类型号为</a:t>
            </a:r>
            <a:r>
              <a:rPr lang="en-US" altLang="zh-CN" dirty="0"/>
              <a:t>0~FFH</a:t>
            </a:r>
            <a:r>
              <a:rPr lang="zh-CN" altLang="en-US" dirty="0"/>
              <a:t>。</a:t>
            </a:r>
          </a:p>
        </p:txBody>
      </p:sp>
      <p:sp>
        <p:nvSpPr>
          <p:cNvPr id="1099778" name="Rectangle 2"/>
          <p:cNvSpPr>
            <a:spLocks noGrp="1" noChangeArrowheads="1"/>
          </p:cNvSpPr>
          <p:nvPr>
            <p:ph type="title"/>
          </p:nvPr>
        </p:nvSpPr>
        <p:spPr/>
        <p:txBody>
          <a:bodyPr/>
          <a:lstStyle/>
          <a:p>
            <a:r>
              <a:rPr lang="en-US" altLang="zh-CN" dirty="0"/>
              <a:t>12.3 </a:t>
            </a:r>
            <a:r>
              <a:rPr lang="zh-CN" altLang="en-US" dirty="0"/>
              <a:t>中断类型与中断向量表</a:t>
            </a:r>
          </a:p>
        </p:txBody>
      </p:sp>
      <p:sp>
        <p:nvSpPr>
          <p:cNvPr id="2" name="矩形 1"/>
          <p:cNvSpPr/>
          <p:nvPr/>
        </p:nvSpPr>
        <p:spPr>
          <a:xfrm>
            <a:off x="1259632" y="3715447"/>
            <a:ext cx="6840760" cy="1650388"/>
          </a:xfrm>
          <a:prstGeom prst="rect">
            <a:avLst/>
          </a:prstGeom>
          <a:solidFill>
            <a:schemeClr val="bg2"/>
          </a:solidFill>
          <a:ln>
            <a:solidFill>
              <a:srgbClr val="FF0000"/>
            </a:solidFill>
          </a:ln>
        </p:spPr>
        <p:txBody>
          <a:bodyPr wrap="square">
            <a:spAutoFit/>
          </a:bodyPr>
          <a:lstStyle/>
          <a:p>
            <a:pPr>
              <a:lnSpc>
                <a:spcPct val="200000"/>
              </a:lnSpc>
            </a:pPr>
            <a:r>
              <a:rPr lang="en-US" altLang="zh-CN" sz="2700" dirty="0"/>
              <a:t>CPU</a:t>
            </a:r>
            <a:r>
              <a:rPr lang="zh-CN" altLang="en-US" sz="2700" dirty="0"/>
              <a:t>用 </a:t>
            </a:r>
            <a:r>
              <a:rPr lang="en-US" altLang="zh-CN" sz="2700" dirty="0"/>
              <a:t>8 </a:t>
            </a:r>
            <a:r>
              <a:rPr lang="zh-CN" altLang="en-US" sz="2700" dirty="0"/>
              <a:t>位的中断类型码通过中断向量表找到相应的中断处理程序的入口地址。</a:t>
            </a:r>
          </a:p>
        </p:txBody>
      </p:sp>
    </p:spTree>
    <p:extLst>
      <p:ext uri="{BB962C8B-B14F-4D97-AF65-F5344CB8AC3E}">
        <p14:creationId xmlns:p14="http://schemas.microsoft.com/office/powerpoint/2010/main" val="24062607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Rectangle 2"/>
          <p:cNvSpPr>
            <a:spLocks noGrp="1" noChangeArrowheads="1"/>
          </p:cNvSpPr>
          <p:nvPr>
            <p:ph type="title"/>
          </p:nvPr>
        </p:nvSpPr>
        <p:spPr>
          <a:xfrm>
            <a:off x="251520" y="260648"/>
            <a:ext cx="7416824" cy="548680"/>
          </a:xfrm>
        </p:spPr>
        <p:txBody>
          <a:bodyPr>
            <a:normAutofit fontScale="90000"/>
          </a:bodyPr>
          <a:lstStyle/>
          <a:p>
            <a:r>
              <a:rPr lang="en-US" altLang="zh-CN" dirty="0"/>
              <a:t>12.3 </a:t>
            </a:r>
            <a:r>
              <a:rPr lang="zh-CN" altLang="en-US" dirty="0"/>
              <a:t>中断类型和中断向量表</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764703"/>
            <a:ext cx="6305550" cy="574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348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Rectangle 3"/>
          <p:cNvSpPr>
            <a:spLocks noGrp="1" noChangeArrowheads="1"/>
          </p:cNvSpPr>
          <p:nvPr>
            <p:ph idx="1"/>
          </p:nvPr>
        </p:nvSpPr>
        <p:spPr>
          <a:xfrm>
            <a:off x="1043608" y="1550016"/>
            <a:ext cx="3600400" cy="4608512"/>
          </a:xfrm>
          <a:solidFill>
            <a:schemeClr val="accent1">
              <a:lumMod val="20000"/>
              <a:lumOff val="80000"/>
            </a:schemeClr>
          </a:solidFill>
        </p:spPr>
        <p:txBody>
          <a:bodyPr>
            <a:noAutofit/>
          </a:bodyPr>
          <a:lstStyle/>
          <a:p>
            <a:pPr marL="109728" indent="0">
              <a:buNone/>
            </a:pPr>
            <a:r>
              <a:rPr lang="en-US" altLang="zh-CN" sz="2400" dirty="0"/>
              <a:t>Code segment</a:t>
            </a:r>
          </a:p>
          <a:p>
            <a:pPr marL="109728" indent="0">
              <a:buNone/>
            </a:pPr>
            <a:r>
              <a:rPr lang="en-US" altLang="zh-CN" sz="2400" dirty="0"/>
              <a:t> start: mov </a:t>
            </a:r>
            <a:r>
              <a:rPr lang="en-US" altLang="zh-CN" sz="2400" dirty="0" err="1"/>
              <a:t>ax,data</a:t>
            </a:r>
            <a:endParaRPr lang="en-US" altLang="zh-CN" sz="2400" dirty="0"/>
          </a:p>
          <a:p>
            <a:pPr marL="109728" indent="0">
              <a:buNone/>
            </a:pPr>
            <a:r>
              <a:rPr lang="en-US" altLang="zh-CN" sz="2400" dirty="0"/>
              <a:t>          mov </a:t>
            </a:r>
            <a:r>
              <a:rPr lang="en-US" altLang="zh-CN" sz="2400" dirty="0" err="1"/>
              <a:t>ds,ax</a:t>
            </a:r>
            <a:endParaRPr lang="en-US" altLang="zh-CN" sz="2400" dirty="0"/>
          </a:p>
          <a:p>
            <a:pPr marL="109728" indent="0">
              <a:buNone/>
            </a:pPr>
            <a:r>
              <a:rPr lang="en-US" altLang="zh-CN" sz="2400" dirty="0"/>
              <a:t>          mov bx,0</a:t>
            </a:r>
          </a:p>
          <a:p>
            <a:pPr marL="109728" indent="0">
              <a:buNone/>
            </a:pPr>
            <a:r>
              <a:rPr lang="en-US" altLang="zh-CN" sz="2400" dirty="0"/>
              <a:t>          mov cx,4</a:t>
            </a:r>
          </a:p>
          <a:p>
            <a:pPr marL="109728" indent="0">
              <a:buNone/>
            </a:pPr>
            <a:r>
              <a:rPr lang="en-US" altLang="zh-CN" sz="2400" dirty="0"/>
              <a:t>      s:mov </a:t>
            </a:r>
            <a:r>
              <a:rPr lang="en-US" altLang="zh-CN" sz="2400" dirty="0" err="1"/>
              <a:t>si,bx</a:t>
            </a:r>
            <a:endParaRPr lang="en-US" altLang="zh-CN" sz="2400" dirty="0"/>
          </a:p>
          <a:p>
            <a:pPr marL="109728" indent="0">
              <a:buNone/>
            </a:pPr>
            <a:r>
              <a:rPr lang="en-US" altLang="zh-CN" sz="2400" dirty="0"/>
              <a:t>         call capital</a:t>
            </a:r>
          </a:p>
          <a:p>
            <a:pPr marL="109728" indent="0">
              <a:buNone/>
            </a:pPr>
            <a:r>
              <a:rPr lang="en-US" altLang="zh-CN" sz="2400" dirty="0"/>
              <a:t>          add bx,5</a:t>
            </a:r>
          </a:p>
          <a:p>
            <a:pPr marL="109728" indent="0">
              <a:buNone/>
            </a:pPr>
            <a:r>
              <a:rPr lang="en-US" altLang="zh-CN" sz="2400" dirty="0"/>
              <a:t>         loop s</a:t>
            </a:r>
          </a:p>
          <a:p>
            <a:pPr marL="109728" indent="0">
              <a:buNone/>
            </a:pPr>
            <a:r>
              <a:rPr lang="en-US" altLang="zh-CN" sz="2400" dirty="0"/>
              <a:t>         </a:t>
            </a:r>
            <a:r>
              <a:rPr lang="en-US" altLang="zh-CN" sz="2400" dirty="0" err="1"/>
              <a:t>mov</a:t>
            </a:r>
            <a:r>
              <a:rPr lang="en-US" altLang="zh-CN" sz="2400" dirty="0"/>
              <a:t> ax,4c00h</a:t>
            </a:r>
          </a:p>
          <a:p>
            <a:pPr marL="109728" indent="0">
              <a:buNone/>
            </a:pPr>
            <a:r>
              <a:rPr lang="en-US" altLang="zh-CN" sz="2400" dirty="0"/>
              <a:t>         </a:t>
            </a:r>
            <a:r>
              <a:rPr lang="en-US" altLang="zh-CN" sz="2400" dirty="0" err="1"/>
              <a:t>int</a:t>
            </a:r>
            <a:r>
              <a:rPr lang="en-US" altLang="zh-CN" sz="2400" dirty="0"/>
              <a:t> 21h</a:t>
            </a:r>
          </a:p>
          <a:p>
            <a:pPr marL="109728" indent="0">
              <a:buNone/>
            </a:pPr>
            <a:r>
              <a:rPr lang="en-US" altLang="zh-CN" sz="2400" dirty="0"/>
              <a:t>             </a:t>
            </a:r>
          </a:p>
        </p:txBody>
      </p:sp>
      <p:sp>
        <p:nvSpPr>
          <p:cNvPr id="906242" name="Rectangle 2"/>
          <p:cNvSpPr>
            <a:spLocks noGrp="1" noChangeArrowheads="1"/>
          </p:cNvSpPr>
          <p:nvPr>
            <p:ph type="title"/>
          </p:nvPr>
        </p:nvSpPr>
        <p:spPr/>
        <p:txBody>
          <a:bodyPr>
            <a:noAutofit/>
          </a:bodyPr>
          <a:lstStyle/>
          <a:p>
            <a:pPr>
              <a:lnSpc>
                <a:spcPct val="150000"/>
              </a:lnSpc>
            </a:pPr>
            <a:r>
              <a:rPr lang="zh-CN" altLang="en-US" sz="2400" dirty="0"/>
              <a:t>例</a:t>
            </a:r>
            <a:r>
              <a:rPr lang="en-US" altLang="zh-CN" sz="2400" dirty="0"/>
              <a:t>3</a:t>
            </a:r>
            <a:r>
              <a:rPr lang="zh-CN" altLang="en-US" sz="2400" dirty="0"/>
              <a:t>  </a:t>
            </a:r>
            <a:r>
              <a:rPr lang="zh-CN" altLang="en-US" sz="2800" dirty="0"/>
              <a:t>将</a:t>
            </a:r>
            <a:r>
              <a:rPr lang="en-US" altLang="zh-CN" sz="2800" dirty="0"/>
              <a:t>data</a:t>
            </a:r>
            <a:r>
              <a:rPr lang="zh-CN" altLang="en-US" sz="2800" dirty="0"/>
              <a:t>段中的</a:t>
            </a:r>
            <a:r>
              <a:rPr lang="en-US" altLang="zh-CN" sz="2800" dirty="0">
                <a:solidFill>
                  <a:srgbClr val="FF0000"/>
                </a:solidFill>
              </a:rPr>
              <a:t>4</a:t>
            </a:r>
            <a:r>
              <a:rPr lang="zh-CN" altLang="en-US" sz="2800" dirty="0">
                <a:solidFill>
                  <a:srgbClr val="FF0000"/>
                </a:solidFill>
              </a:rPr>
              <a:t>个字符串</a:t>
            </a:r>
            <a:r>
              <a:rPr lang="zh-CN" altLang="en-US" sz="2800" dirty="0"/>
              <a:t>全部转化为大写</a:t>
            </a:r>
          </a:p>
        </p:txBody>
      </p:sp>
      <p:sp>
        <p:nvSpPr>
          <p:cNvPr id="4" name="Rectangle 3"/>
          <p:cNvSpPr txBox="1">
            <a:spLocks noChangeArrowheads="1"/>
          </p:cNvSpPr>
          <p:nvPr/>
        </p:nvSpPr>
        <p:spPr>
          <a:xfrm>
            <a:off x="4932040" y="1539779"/>
            <a:ext cx="3744416" cy="4680520"/>
          </a:xfrm>
          <a:prstGeom prst="rect">
            <a:avLst/>
          </a:prstGeom>
          <a:solidFill>
            <a:schemeClr val="accent1">
              <a:lumMod val="20000"/>
              <a:lumOff val="80000"/>
            </a:schemeClr>
          </a:solidFill>
        </p:spPr>
        <p:txBody>
          <a:bodyPr vert="horz">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altLang="zh-CN" sz="2400" dirty="0"/>
              <a:t>Capital:</a:t>
            </a:r>
          </a:p>
          <a:p>
            <a:pPr marL="109728" indent="0">
              <a:buFont typeface="Wingdings 3"/>
              <a:buNone/>
            </a:pPr>
            <a:r>
              <a:rPr lang="en-US" altLang="zh-CN" sz="2400" dirty="0"/>
              <a:t>    mov cl,[</a:t>
            </a:r>
            <a:r>
              <a:rPr lang="en-US" altLang="zh-CN" sz="2400" dirty="0" err="1"/>
              <a:t>si</a:t>
            </a:r>
            <a:r>
              <a:rPr lang="en-US" altLang="zh-CN" sz="2400" dirty="0"/>
              <a:t>]</a:t>
            </a:r>
          </a:p>
          <a:p>
            <a:pPr marL="109728" indent="0">
              <a:buFont typeface="Wingdings 3"/>
              <a:buNone/>
            </a:pPr>
            <a:r>
              <a:rPr lang="en-US" altLang="zh-CN" sz="2400" dirty="0"/>
              <a:t>    mov ch,0</a:t>
            </a:r>
          </a:p>
          <a:p>
            <a:pPr marL="109728" indent="0">
              <a:buFont typeface="Wingdings 3"/>
              <a:buNone/>
            </a:pPr>
            <a:r>
              <a:rPr lang="en-US" altLang="zh-CN" sz="2400" dirty="0"/>
              <a:t>    </a:t>
            </a:r>
            <a:r>
              <a:rPr lang="en-US" altLang="zh-CN" sz="2400" dirty="0" err="1"/>
              <a:t>jcxz</a:t>
            </a:r>
            <a:r>
              <a:rPr lang="en-US" altLang="zh-CN" sz="2400" dirty="0"/>
              <a:t> ok</a:t>
            </a:r>
          </a:p>
          <a:p>
            <a:pPr marL="109728" indent="0">
              <a:buFont typeface="Wingdings 3"/>
              <a:buNone/>
            </a:pPr>
            <a:r>
              <a:rPr lang="en-US" altLang="zh-CN" sz="2400" dirty="0"/>
              <a:t>    and byte </a:t>
            </a:r>
            <a:r>
              <a:rPr lang="en-US" altLang="zh-CN" sz="2400" dirty="0" err="1"/>
              <a:t>ptr</a:t>
            </a:r>
            <a:r>
              <a:rPr lang="en-US" altLang="zh-CN" sz="2400" dirty="0"/>
              <a:t> [</a:t>
            </a:r>
            <a:r>
              <a:rPr lang="en-US" altLang="zh-CN" sz="2400" dirty="0" err="1"/>
              <a:t>si</a:t>
            </a:r>
            <a:r>
              <a:rPr lang="en-US" altLang="zh-CN" sz="2400" dirty="0"/>
              <a:t>],11011111b</a:t>
            </a:r>
          </a:p>
          <a:p>
            <a:pPr marL="109728" indent="0">
              <a:buFont typeface="Wingdings 3"/>
              <a:buNone/>
            </a:pPr>
            <a:r>
              <a:rPr lang="en-US" altLang="zh-CN" sz="2400" dirty="0"/>
              <a:t>   </a:t>
            </a:r>
            <a:r>
              <a:rPr lang="en-US" altLang="zh-CN" sz="2400" dirty="0" err="1"/>
              <a:t>inc</a:t>
            </a:r>
            <a:r>
              <a:rPr lang="en-US" altLang="zh-CN" sz="2400" dirty="0"/>
              <a:t> </a:t>
            </a:r>
            <a:r>
              <a:rPr lang="en-US" altLang="zh-CN" sz="2400" dirty="0" err="1"/>
              <a:t>si</a:t>
            </a:r>
            <a:endParaRPr lang="en-US" altLang="zh-CN" sz="2400" dirty="0"/>
          </a:p>
          <a:p>
            <a:pPr marL="109728" indent="0">
              <a:buFont typeface="Wingdings 3"/>
              <a:buNone/>
            </a:pPr>
            <a:r>
              <a:rPr lang="en-US" altLang="zh-CN" sz="2400" dirty="0"/>
              <a:t>   </a:t>
            </a:r>
            <a:r>
              <a:rPr lang="en-US" altLang="zh-CN" sz="2400" dirty="0" err="1"/>
              <a:t>jmp</a:t>
            </a:r>
            <a:r>
              <a:rPr lang="en-US" altLang="zh-CN" sz="2400" dirty="0"/>
              <a:t> short capital</a:t>
            </a:r>
          </a:p>
          <a:p>
            <a:pPr marL="109728" indent="0">
              <a:buFont typeface="Wingdings 3"/>
              <a:buNone/>
            </a:pPr>
            <a:r>
              <a:rPr lang="en-US" altLang="zh-CN" sz="2400" dirty="0"/>
              <a:t>Ok:  ret</a:t>
            </a:r>
          </a:p>
          <a:p>
            <a:pPr marL="109728" indent="0">
              <a:buFont typeface="Wingdings 3"/>
              <a:buNone/>
            </a:pPr>
            <a:r>
              <a:rPr lang="en-US" altLang="zh-CN" sz="2400" dirty="0"/>
              <a:t>Code ends</a:t>
            </a:r>
          </a:p>
          <a:p>
            <a:pPr marL="109728" indent="0">
              <a:buFont typeface="Wingdings 3"/>
              <a:buNone/>
            </a:pPr>
            <a:r>
              <a:rPr lang="en-US" altLang="zh-CN" sz="2400" dirty="0"/>
              <a:t>End start</a:t>
            </a:r>
          </a:p>
          <a:p>
            <a:pPr marL="109728" indent="0">
              <a:buFont typeface="Wingdings 3"/>
              <a:buNone/>
            </a:pPr>
            <a:r>
              <a:rPr lang="en-US" altLang="zh-CN" sz="2400" dirty="0"/>
              <a:t>             </a:t>
            </a:r>
          </a:p>
        </p:txBody>
      </p:sp>
      <p:sp>
        <p:nvSpPr>
          <p:cNvPr id="2" name="椭圆 1"/>
          <p:cNvSpPr/>
          <p:nvPr/>
        </p:nvSpPr>
        <p:spPr>
          <a:xfrm>
            <a:off x="1835696" y="3212976"/>
            <a:ext cx="2160240"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076056" y="1916832"/>
            <a:ext cx="2304256" cy="7920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060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1" name="Rectangle 3"/>
          <p:cNvSpPr>
            <a:spLocks noGrp="1" noChangeArrowheads="1"/>
          </p:cNvSpPr>
          <p:nvPr>
            <p:ph idx="1"/>
          </p:nvPr>
        </p:nvSpPr>
        <p:spPr>
          <a:xfrm>
            <a:off x="179512" y="980728"/>
            <a:ext cx="8820472" cy="5256584"/>
          </a:xfrm>
        </p:spPr>
        <p:txBody>
          <a:bodyPr>
            <a:noAutofit/>
          </a:bodyPr>
          <a:lstStyle/>
          <a:p>
            <a:pPr>
              <a:lnSpc>
                <a:spcPct val="150000"/>
              </a:lnSpc>
            </a:pPr>
            <a:r>
              <a:rPr lang="en-US" altLang="zh-CN" sz="2400" dirty="0"/>
              <a:t>8086CPU</a:t>
            </a:r>
            <a:r>
              <a:rPr lang="zh-CN" altLang="en-US" sz="2400" dirty="0"/>
              <a:t>的中断过程：</a:t>
            </a:r>
          </a:p>
          <a:p>
            <a:pPr lvl="1">
              <a:lnSpc>
                <a:spcPct val="150000"/>
              </a:lnSpc>
            </a:pPr>
            <a:r>
              <a:rPr lang="zh-CN" altLang="en-US" sz="2400" dirty="0"/>
              <a:t>（</a:t>
            </a:r>
            <a:r>
              <a:rPr lang="en-US" altLang="zh-CN" sz="2400" dirty="0"/>
              <a:t>1</a:t>
            </a:r>
            <a:r>
              <a:rPr lang="zh-CN" altLang="en-US" sz="2400" dirty="0"/>
              <a:t>）取得中断类型码；</a:t>
            </a:r>
          </a:p>
          <a:p>
            <a:pPr lvl="1">
              <a:lnSpc>
                <a:spcPct val="150000"/>
              </a:lnSpc>
            </a:pPr>
            <a:r>
              <a:rPr lang="zh-CN" altLang="en-US" sz="2400" dirty="0"/>
              <a:t>（</a:t>
            </a:r>
            <a:r>
              <a:rPr lang="en-US" altLang="zh-CN" sz="2400" dirty="0"/>
              <a:t>2</a:t>
            </a:r>
            <a:r>
              <a:rPr lang="zh-CN" altLang="en-US" sz="2400" dirty="0"/>
              <a:t>）标志寄存器的值入栈</a:t>
            </a:r>
          </a:p>
          <a:p>
            <a:pPr lvl="1">
              <a:lnSpc>
                <a:spcPct val="150000"/>
              </a:lnSpc>
            </a:pPr>
            <a:r>
              <a:rPr lang="zh-CN" altLang="en-US" sz="2400" dirty="0"/>
              <a:t>（</a:t>
            </a:r>
            <a:r>
              <a:rPr lang="en-US" altLang="zh-CN" sz="2400" dirty="0"/>
              <a:t>3</a:t>
            </a:r>
            <a:r>
              <a:rPr lang="zh-CN" altLang="en-US" sz="2400" dirty="0"/>
              <a:t>）设置标志寄存器的第</a:t>
            </a:r>
            <a:r>
              <a:rPr lang="en-US" altLang="zh-CN" sz="2400" dirty="0"/>
              <a:t>8</a:t>
            </a:r>
            <a:r>
              <a:rPr lang="zh-CN" altLang="en-US" sz="2400" dirty="0"/>
              <a:t>位</a:t>
            </a:r>
            <a:r>
              <a:rPr lang="en-US" altLang="zh-CN" sz="2400" dirty="0"/>
              <a:t>TF </a:t>
            </a:r>
            <a:r>
              <a:rPr lang="zh-CN" altLang="en-US" sz="2400" dirty="0"/>
              <a:t>和第</a:t>
            </a:r>
            <a:r>
              <a:rPr lang="en-US" altLang="zh-CN" sz="2400" dirty="0"/>
              <a:t>9</a:t>
            </a:r>
            <a:r>
              <a:rPr lang="zh-CN" altLang="en-US" sz="2400" dirty="0"/>
              <a:t>位</a:t>
            </a:r>
            <a:r>
              <a:rPr lang="en-US" altLang="zh-CN" sz="2400" dirty="0"/>
              <a:t>IF</a:t>
            </a:r>
            <a:r>
              <a:rPr lang="zh-CN" altLang="en-US" sz="2400" dirty="0"/>
              <a:t>的值为</a:t>
            </a:r>
            <a:r>
              <a:rPr lang="en-US" altLang="zh-CN" sz="2400" dirty="0"/>
              <a:t>0</a:t>
            </a:r>
            <a:endParaRPr lang="zh-CN" altLang="en-US" sz="2400" dirty="0"/>
          </a:p>
          <a:p>
            <a:pPr lvl="1">
              <a:lnSpc>
                <a:spcPct val="150000"/>
              </a:lnSpc>
            </a:pPr>
            <a:r>
              <a:rPr lang="zh-CN" altLang="en-US" sz="2400" dirty="0"/>
              <a:t>（</a:t>
            </a:r>
            <a:r>
              <a:rPr lang="en-US" altLang="zh-CN" sz="2400" dirty="0"/>
              <a:t>4</a:t>
            </a:r>
            <a:r>
              <a:rPr lang="zh-CN" altLang="en-US" sz="2400" dirty="0"/>
              <a:t>）</a:t>
            </a:r>
            <a:r>
              <a:rPr lang="en-US" altLang="zh-CN" sz="2400" dirty="0"/>
              <a:t>CS</a:t>
            </a:r>
            <a:r>
              <a:rPr lang="zh-CN" altLang="en-US" sz="2400" dirty="0"/>
              <a:t>的内容入栈；</a:t>
            </a:r>
          </a:p>
          <a:p>
            <a:pPr lvl="1">
              <a:lnSpc>
                <a:spcPct val="150000"/>
              </a:lnSpc>
            </a:pPr>
            <a:r>
              <a:rPr lang="zh-CN" altLang="en-US" sz="2400" dirty="0"/>
              <a:t>（</a:t>
            </a:r>
            <a:r>
              <a:rPr lang="en-US" altLang="zh-CN" sz="2400" dirty="0"/>
              <a:t>5</a:t>
            </a:r>
            <a:r>
              <a:rPr lang="zh-CN" altLang="en-US" sz="2400" dirty="0"/>
              <a:t>）</a:t>
            </a:r>
            <a:r>
              <a:rPr lang="en-US" altLang="zh-CN" sz="2400" dirty="0"/>
              <a:t>IP</a:t>
            </a:r>
            <a:r>
              <a:rPr lang="zh-CN" altLang="en-US" sz="2400" dirty="0"/>
              <a:t>的内容入栈；</a:t>
            </a:r>
          </a:p>
          <a:p>
            <a:pPr lvl="1">
              <a:lnSpc>
                <a:spcPct val="150000"/>
              </a:lnSpc>
            </a:pPr>
            <a:r>
              <a:rPr lang="zh-CN" altLang="en-US" sz="2400" dirty="0"/>
              <a:t>（</a:t>
            </a:r>
            <a:r>
              <a:rPr lang="en-US" altLang="zh-CN" sz="2400" dirty="0"/>
              <a:t>6</a:t>
            </a:r>
            <a:r>
              <a:rPr lang="zh-CN" altLang="en-US" sz="2400" dirty="0"/>
              <a:t>）从内存地址为中断类型码*</a:t>
            </a:r>
            <a:r>
              <a:rPr lang="en-US" altLang="zh-CN" sz="2400" dirty="0"/>
              <a:t>4 </a:t>
            </a:r>
            <a:r>
              <a:rPr lang="zh-CN" altLang="en-US" sz="2400" dirty="0"/>
              <a:t>和中断类型码 *</a:t>
            </a:r>
            <a:r>
              <a:rPr lang="en-US" altLang="zh-CN" sz="2400" dirty="0"/>
              <a:t>4+2 </a:t>
            </a:r>
            <a:r>
              <a:rPr lang="zh-CN" altLang="en-US" sz="2400" dirty="0"/>
              <a:t>的两个字单元中读取中断处理程序的入口地址设置</a:t>
            </a:r>
            <a:r>
              <a:rPr lang="en-US" altLang="zh-CN" sz="2400" dirty="0"/>
              <a:t>IP</a:t>
            </a:r>
            <a:r>
              <a:rPr lang="zh-CN" altLang="en-US" sz="2400" dirty="0"/>
              <a:t>和</a:t>
            </a:r>
            <a:r>
              <a:rPr lang="en-US" altLang="zh-CN" sz="2400" dirty="0"/>
              <a:t>CS</a:t>
            </a:r>
            <a:r>
              <a:rPr lang="zh-CN" altLang="en-US" sz="2400" dirty="0"/>
              <a:t>。</a:t>
            </a:r>
            <a:br>
              <a:rPr lang="zh-CN" altLang="en-US" sz="2400" dirty="0"/>
            </a:br>
            <a:endParaRPr lang="zh-CN" altLang="en-US" sz="2400" dirty="0"/>
          </a:p>
        </p:txBody>
      </p:sp>
      <p:sp>
        <p:nvSpPr>
          <p:cNvPr id="1113090" name="Rectangle 2"/>
          <p:cNvSpPr>
            <a:spLocks noGrp="1" noChangeArrowheads="1"/>
          </p:cNvSpPr>
          <p:nvPr>
            <p:ph type="title"/>
          </p:nvPr>
        </p:nvSpPr>
        <p:spPr>
          <a:xfrm>
            <a:off x="251520" y="116632"/>
            <a:ext cx="8229600" cy="1143000"/>
          </a:xfrm>
        </p:spPr>
        <p:txBody>
          <a:bodyPr/>
          <a:lstStyle/>
          <a:p>
            <a:r>
              <a:rPr lang="en-US" altLang="zh-CN" dirty="0"/>
              <a:t>12.4 </a:t>
            </a:r>
            <a:r>
              <a:rPr lang="zh-CN" altLang="en-US" dirty="0"/>
              <a:t>中断过程</a:t>
            </a:r>
          </a:p>
        </p:txBody>
      </p:sp>
    </p:spTree>
    <p:extLst>
      <p:ext uri="{BB962C8B-B14F-4D97-AF65-F5344CB8AC3E}">
        <p14:creationId xmlns:p14="http://schemas.microsoft.com/office/powerpoint/2010/main" val="1991321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13091">
                                            <p:txEl>
                                              <p:pRg st="1" end="1"/>
                                            </p:txEl>
                                          </p:spTgt>
                                        </p:tgtEl>
                                        <p:attrNameLst>
                                          <p:attrName>style.visibility</p:attrName>
                                        </p:attrNameLst>
                                      </p:cBhvr>
                                      <p:to>
                                        <p:strVal val="visible"/>
                                      </p:to>
                                    </p:set>
                                    <p:animEffect transition="in" filter="checkerboard(across)">
                                      <p:cBhvr>
                                        <p:cTn id="7" dur="500"/>
                                        <p:tgtEl>
                                          <p:spTgt spid="11130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13091">
                                            <p:txEl>
                                              <p:pRg st="2" end="2"/>
                                            </p:txEl>
                                          </p:spTgt>
                                        </p:tgtEl>
                                        <p:attrNameLst>
                                          <p:attrName>style.visibility</p:attrName>
                                        </p:attrNameLst>
                                      </p:cBhvr>
                                      <p:to>
                                        <p:strVal val="visible"/>
                                      </p:to>
                                    </p:set>
                                    <p:animEffect transition="in" filter="checkerboard(across)">
                                      <p:cBhvr>
                                        <p:cTn id="12" dur="500"/>
                                        <p:tgtEl>
                                          <p:spTgt spid="11130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13091">
                                            <p:txEl>
                                              <p:pRg st="3" end="3"/>
                                            </p:txEl>
                                          </p:spTgt>
                                        </p:tgtEl>
                                        <p:attrNameLst>
                                          <p:attrName>style.visibility</p:attrName>
                                        </p:attrNameLst>
                                      </p:cBhvr>
                                      <p:to>
                                        <p:strVal val="visible"/>
                                      </p:to>
                                    </p:set>
                                    <p:animEffect transition="in" filter="checkerboard(across)">
                                      <p:cBhvr>
                                        <p:cTn id="17" dur="500"/>
                                        <p:tgtEl>
                                          <p:spTgt spid="11130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13091">
                                            <p:txEl>
                                              <p:pRg st="4" end="4"/>
                                            </p:txEl>
                                          </p:spTgt>
                                        </p:tgtEl>
                                        <p:attrNameLst>
                                          <p:attrName>style.visibility</p:attrName>
                                        </p:attrNameLst>
                                      </p:cBhvr>
                                      <p:to>
                                        <p:strVal val="visible"/>
                                      </p:to>
                                    </p:set>
                                    <p:animEffect transition="in" filter="checkerboard(across)">
                                      <p:cBhvr>
                                        <p:cTn id="22" dur="500"/>
                                        <p:tgtEl>
                                          <p:spTgt spid="11130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13091">
                                            <p:txEl>
                                              <p:pRg st="5" end="5"/>
                                            </p:txEl>
                                          </p:spTgt>
                                        </p:tgtEl>
                                        <p:attrNameLst>
                                          <p:attrName>style.visibility</p:attrName>
                                        </p:attrNameLst>
                                      </p:cBhvr>
                                      <p:to>
                                        <p:strVal val="visible"/>
                                      </p:to>
                                    </p:set>
                                    <p:animEffect transition="in" filter="checkerboard(across)">
                                      <p:cBhvr>
                                        <p:cTn id="27" dur="500"/>
                                        <p:tgtEl>
                                          <p:spTgt spid="11130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113091">
                                            <p:txEl>
                                              <p:pRg st="6" end="6"/>
                                            </p:txEl>
                                          </p:spTgt>
                                        </p:tgtEl>
                                        <p:attrNameLst>
                                          <p:attrName>style.visibility</p:attrName>
                                        </p:attrNameLst>
                                      </p:cBhvr>
                                      <p:to>
                                        <p:strVal val="visible"/>
                                      </p:to>
                                    </p:set>
                                    <p:animEffect transition="in" filter="checkerboard(across)">
                                      <p:cBhvr>
                                        <p:cTn id="32" dur="500"/>
                                        <p:tgtEl>
                                          <p:spTgt spid="1113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9" name="Rectangle 3"/>
          <p:cNvSpPr>
            <a:spLocks noGrp="1" noChangeArrowheads="1"/>
          </p:cNvSpPr>
          <p:nvPr>
            <p:ph idx="1"/>
          </p:nvPr>
        </p:nvSpPr>
        <p:spPr>
          <a:xfrm>
            <a:off x="827584" y="1988840"/>
            <a:ext cx="7560840" cy="3744416"/>
          </a:xfrm>
        </p:spPr>
        <p:txBody>
          <a:bodyPr>
            <a:normAutofit/>
          </a:bodyPr>
          <a:lstStyle/>
          <a:p>
            <a:pPr>
              <a:lnSpc>
                <a:spcPct val="150000"/>
              </a:lnSpc>
            </a:pPr>
            <a:r>
              <a:rPr lang="en-US" altLang="zh-CN" dirty="0"/>
              <a:t>CPU </a:t>
            </a:r>
            <a:r>
              <a:rPr lang="zh-CN" altLang="en-US" dirty="0"/>
              <a:t>随时都可能执行中断处理程序，所以中断处理程序必须一直存储在内存某段空间之中。</a:t>
            </a:r>
          </a:p>
          <a:p>
            <a:pPr>
              <a:lnSpc>
                <a:spcPct val="150000"/>
              </a:lnSpc>
            </a:pPr>
            <a:r>
              <a:rPr lang="zh-CN" altLang="en-US" dirty="0"/>
              <a:t>而中断处理程序的入口地址，即中断向量，必须存储在对应的中断向量表表项中。</a:t>
            </a:r>
            <a:br>
              <a:rPr lang="zh-CN" altLang="en-US" dirty="0"/>
            </a:br>
            <a:endParaRPr lang="zh-CN" altLang="en-US" dirty="0"/>
          </a:p>
        </p:txBody>
      </p:sp>
      <p:sp>
        <p:nvSpPr>
          <p:cNvPr id="1120258" name="Rectangle 2"/>
          <p:cNvSpPr>
            <a:spLocks noGrp="1" noChangeArrowheads="1"/>
          </p:cNvSpPr>
          <p:nvPr>
            <p:ph type="title"/>
          </p:nvPr>
        </p:nvSpPr>
        <p:spPr/>
        <p:txBody>
          <a:bodyPr/>
          <a:lstStyle/>
          <a:p>
            <a:r>
              <a:rPr lang="en-US" altLang="zh-CN"/>
              <a:t>12.5 </a:t>
            </a:r>
            <a:r>
              <a:rPr lang="zh-CN" altLang="en-US"/>
              <a:t>中断处理程序</a:t>
            </a:r>
          </a:p>
        </p:txBody>
      </p:sp>
    </p:spTree>
    <p:extLst>
      <p:ext uri="{BB962C8B-B14F-4D97-AF65-F5344CB8AC3E}">
        <p14:creationId xmlns:p14="http://schemas.microsoft.com/office/powerpoint/2010/main" val="98725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0259">
                                            <p:txEl>
                                              <p:pRg st="1" end="1"/>
                                            </p:txEl>
                                          </p:spTgt>
                                        </p:tgtEl>
                                        <p:attrNameLst>
                                          <p:attrName>style.visibility</p:attrName>
                                        </p:attrNameLst>
                                      </p:cBhvr>
                                      <p:to>
                                        <p:strVal val="visible"/>
                                      </p:to>
                                    </p:set>
                                    <p:animEffect transition="in" filter="checkerboard(across)">
                                      <p:cBhvr>
                                        <p:cTn id="7" dur="500"/>
                                        <p:tgtEl>
                                          <p:spTgt spid="11202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3" name="Rectangle 3"/>
          <p:cNvSpPr>
            <a:spLocks noGrp="1" noChangeArrowheads="1"/>
          </p:cNvSpPr>
          <p:nvPr>
            <p:ph idx="1"/>
          </p:nvPr>
        </p:nvSpPr>
        <p:spPr>
          <a:xfrm>
            <a:off x="1115616" y="1340768"/>
            <a:ext cx="7416824" cy="5373216"/>
          </a:xfrm>
        </p:spPr>
        <p:txBody>
          <a:bodyPr>
            <a:normAutofit lnSpcReduction="10000"/>
          </a:bodyPr>
          <a:lstStyle/>
          <a:p>
            <a:pPr>
              <a:lnSpc>
                <a:spcPct val="150000"/>
              </a:lnSpc>
            </a:pPr>
            <a:r>
              <a:rPr lang="zh-CN" altLang="en-US" dirty="0"/>
              <a:t>中断处理程序的编写方法： </a:t>
            </a:r>
          </a:p>
          <a:p>
            <a:pPr lvl="1">
              <a:lnSpc>
                <a:spcPct val="150000"/>
              </a:lnSpc>
            </a:pPr>
            <a:r>
              <a:rPr lang="zh-CN" altLang="en-US" sz="2400" dirty="0"/>
              <a:t>（</a:t>
            </a:r>
            <a:r>
              <a:rPr lang="en-US" altLang="zh-CN" sz="2400" dirty="0"/>
              <a:t>1</a:t>
            </a:r>
            <a:r>
              <a:rPr lang="zh-CN" altLang="en-US" sz="2400" dirty="0"/>
              <a:t>）保存用到的寄存器。</a:t>
            </a:r>
          </a:p>
          <a:p>
            <a:pPr lvl="1">
              <a:lnSpc>
                <a:spcPct val="150000"/>
              </a:lnSpc>
            </a:pPr>
            <a:r>
              <a:rPr lang="zh-CN" altLang="en-US" sz="2400" dirty="0"/>
              <a:t>（</a:t>
            </a:r>
            <a:r>
              <a:rPr lang="en-US" altLang="zh-CN" sz="2400" dirty="0"/>
              <a:t>2</a:t>
            </a:r>
            <a:r>
              <a:rPr lang="zh-CN" altLang="en-US" sz="2400" dirty="0"/>
              <a:t>）处理中断。</a:t>
            </a:r>
          </a:p>
          <a:p>
            <a:pPr lvl="1">
              <a:lnSpc>
                <a:spcPct val="150000"/>
              </a:lnSpc>
            </a:pPr>
            <a:r>
              <a:rPr lang="zh-CN" altLang="en-US" sz="2400" dirty="0"/>
              <a:t>（</a:t>
            </a:r>
            <a:r>
              <a:rPr lang="en-US" altLang="zh-CN" sz="2400" dirty="0"/>
              <a:t>3</a:t>
            </a:r>
            <a:r>
              <a:rPr lang="zh-CN" altLang="en-US" sz="2400" dirty="0"/>
              <a:t>）恢复用到的寄存器。</a:t>
            </a:r>
          </a:p>
          <a:p>
            <a:pPr lvl="1">
              <a:lnSpc>
                <a:spcPct val="150000"/>
              </a:lnSpc>
            </a:pPr>
            <a:r>
              <a:rPr lang="zh-CN" altLang="en-US" sz="2400" dirty="0"/>
              <a:t>（</a:t>
            </a:r>
            <a:r>
              <a:rPr lang="en-US" altLang="zh-CN" sz="2400" dirty="0"/>
              <a:t>4</a:t>
            </a:r>
            <a:r>
              <a:rPr lang="zh-CN" altLang="en-US" sz="2400" dirty="0"/>
              <a:t>）用 </a:t>
            </a:r>
            <a:r>
              <a:rPr lang="en-US" altLang="zh-CN" sz="2400" dirty="0" err="1">
                <a:solidFill>
                  <a:srgbClr val="FF0000"/>
                </a:solidFill>
              </a:rPr>
              <a:t>iret</a:t>
            </a:r>
            <a:r>
              <a:rPr lang="en-US" altLang="zh-CN" sz="2400" dirty="0">
                <a:solidFill>
                  <a:srgbClr val="FF0000"/>
                </a:solidFill>
              </a:rPr>
              <a:t> </a:t>
            </a:r>
            <a:r>
              <a:rPr lang="zh-CN" altLang="en-US" sz="2400" dirty="0"/>
              <a:t>指令返回。</a:t>
            </a:r>
          </a:p>
          <a:p>
            <a:pPr>
              <a:lnSpc>
                <a:spcPct val="150000"/>
              </a:lnSpc>
            </a:pPr>
            <a:r>
              <a:rPr lang="en-US" altLang="zh-CN" sz="2800" dirty="0" err="1">
                <a:solidFill>
                  <a:srgbClr val="FF0000"/>
                </a:solidFill>
              </a:rPr>
              <a:t>iret</a:t>
            </a:r>
            <a:r>
              <a:rPr lang="zh-CN" altLang="en-US" sz="2800" dirty="0"/>
              <a:t>指令的功能用汇编语法描述为：</a:t>
            </a:r>
          </a:p>
          <a:p>
            <a:pPr lvl="1">
              <a:lnSpc>
                <a:spcPct val="150000"/>
              </a:lnSpc>
              <a:buFont typeface="Wingdings" pitchFamily="2" charset="2"/>
              <a:buNone/>
            </a:pPr>
            <a:r>
              <a:rPr lang="zh-CN" altLang="en-US" sz="2400" dirty="0"/>
              <a:t>     </a:t>
            </a:r>
            <a:r>
              <a:rPr lang="en-US" altLang="zh-CN" sz="2400" dirty="0"/>
              <a:t>pop IP</a:t>
            </a:r>
          </a:p>
          <a:p>
            <a:pPr lvl="1">
              <a:lnSpc>
                <a:spcPct val="150000"/>
              </a:lnSpc>
              <a:buFont typeface="Wingdings" pitchFamily="2" charset="2"/>
              <a:buNone/>
            </a:pPr>
            <a:r>
              <a:rPr lang="en-US" altLang="zh-CN" sz="2400" dirty="0"/>
              <a:t>     pop CS</a:t>
            </a:r>
          </a:p>
          <a:p>
            <a:pPr lvl="1">
              <a:lnSpc>
                <a:spcPct val="150000"/>
              </a:lnSpc>
              <a:buFont typeface="Wingdings" pitchFamily="2" charset="2"/>
              <a:buNone/>
            </a:pPr>
            <a:r>
              <a:rPr lang="en-US" altLang="zh-CN" sz="2400" dirty="0"/>
              <a:t>     </a:t>
            </a:r>
            <a:r>
              <a:rPr lang="en-US" altLang="zh-CN" sz="2400" dirty="0" err="1"/>
              <a:t>popf</a:t>
            </a:r>
            <a:endParaRPr lang="en-US" altLang="zh-CN" sz="2400" dirty="0"/>
          </a:p>
        </p:txBody>
      </p:sp>
      <p:sp>
        <p:nvSpPr>
          <p:cNvPr id="1121282" name="Rectangle 2"/>
          <p:cNvSpPr>
            <a:spLocks noGrp="1" noChangeArrowheads="1"/>
          </p:cNvSpPr>
          <p:nvPr>
            <p:ph type="title"/>
          </p:nvPr>
        </p:nvSpPr>
        <p:spPr>
          <a:xfrm>
            <a:off x="467544" y="21744"/>
            <a:ext cx="8229600" cy="1143000"/>
          </a:xfrm>
        </p:spPr>
        <p:txBody>
          <a:bodyPr/>
          <a:lstStyle/>
          <a:p>
            <a:r>
              <a:rPr lang="en-US" altLang="zh-CN" dirty="0"/>
              <a:t>12.5 </a:t>
            </a:r>
            <a:r>
              <a:rPr lang="zh-CN" altLang="en-US" dirty="0"/>
              <a:t>中断处理程序</a:t>
            </a:r>
          </a:p>
        </p:txBody>
      </p:sp>
    </p:spTree>
    <p:extLst>
      <p:ext uri="{BB962C8B-B14F-4D97-AF65-F5344CB8AC3E}">
        <p14:creationId xmlns:p14="http://schemas.microsoft.com/office/powerpoint/2010/main" val="38585303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1283">
                                            <p:txEl>
                                              <p:pRg st="2" end="2"/>
                                            </p:txEl>
                                          </p:spTgt>
                                        </p:tgtEl>
                                        <p:attrNameLst>
                                          <p:attrName>style.visibility</p:attrName>
                                        </p:attrNameLst>
                                      </p:cBhvr>
                                      <p:to>
                                        <p:strVal val="visible"/>
                                      </p:to>
                                    </p:set>
                                    <p:animEffect transition="in" filter="checkerboard(across)">
                                      <p:cBhvr>
                                        <p:cTn id="7" dur="500"/>
                                        <p:tgtEl>
                                          <p:spTgt spid="11212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21283">
                                            <p:txEl>
                                              <p:pRg st="3" end="3"/>
                                            </p:txEl>
                                          </p:spTgt>
                                        </p:tgtEl>
                                        <p:attrNameLst>
                                          <p:attrName>style.visibility</p:attrName>
                                        </p:attrNameLst>
                                      </p:cBhvr>
                                      <p:to>
                                        <p:strVal val="visible"/>
                                      </p:to>
                                    </p:set>
                                    <p:animEffect transition="in" filter="checkerboard(across)">
                                      <p:cBhvr>
                                        <p:cTn id="12" dur="500"/>
                                        <p:tgtEl>
                                          <p:spTgt spid="11212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21283">
                                            <p:txEl>
                                              <p:pRg st="4" end="4"/>
                                            </p:txEl>
                                          </p:spTgt>
                                        </p:tgtEl>
                                        <p:attrNameLst>
                                          <p:attrName>style.visibility</p:attrName>
                                        </p:attrNameLst>
                                      </p:cBhvr>
                                      <p:to>
                                        <p:strVal val="visible"/>
                                      </p:to>
                                    </p:set>
                                    <p:animEffect transition="in" filter="checkerboard(across)">
                                      <p:cBhvr>
                                        <p:cTn id="17" dur="500"/>
                                        <p:tgtEl>
                                          <p:spTgt spid="11212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21283">
                                            <p:txEl>
                                              <p:pRg st="5" end="5"/>
                                            </p:txEl>
                                          </p:spTgt>
                                        </p:tgtEl>
                                        <p:attrNameLst>
                                          <p:attrName>style.visibility</p:attrName>
                                        </p:attrNameLst>
                                      </p:cBhvr>
                                      <p:to>
                                        <p:strVal val="visible"/>
                                      </p:to>
                                    </p:set>
                                    <p:animEffect transition="in" filter="checkerboard(across)">
                                      <p:cBhvr>
                                        <p:cTn id="22" dur="500"/>
                                        <p:tgtEl>
                                          <p:spTgt spid="112128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21283">
                                            <p:txEl>
                                              <p:pRg st="6" end="6"/>
                                            </p:txEl>
                                          </p:spTgt>
                                        </p:tgtEl>
                                        <p:attrNameLst>
                                          <p:attrName>style.visibility</p:attrName>
                                        </p:attrNameLst>
                                      </p:cBhvr>
                                      <p:to>
                                        <p:strVal val="visible"/>
                                      </p:to>
                                    </p:set>
                                    <p:animEffect transition="in" filter="checkerboard(across)">
                                      <p:cBhvr>
                                        <p:cTn id="27" dur="500"/>
                                        <p:tgtEl>
                                          <p:spTgt spid="1121283">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1121283">
                                            <p:txEl>
                                              <p:pRg st="7" end="7"/>
                                            </p:txEl>
                                          </p:spTgt>
                                        </p:tgtEl>
                                        <p:attrNameLst>
                                          <p:attrName>style.visibility</p:attrName>
                                        </p:attrNameLst>
                                      </p:cBhvr>
                                      <p:to>
                                        <p:strVal val="visible"/>
                                      </p:to>
                                    </p:set>
                                    <p:animEffect transition="in" filter="checkerboard(across)">
                                      <p:cBhvr>
                                        <p:cTn id="30" dur="500"/>
                                        <p:tgtEl>
                                          <p:spTgt spid="1121283">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1121283">
                                            <p:txEl>
                                              <p:pRg st="8" end="8"/>
                                            </p:txEl>
                                          </p:spTgt>
                                        </p:tgtEl>
                                        <p:attrNameLst>
                                          <p:attrName>style.visibility</p:attrName>
                                        </p:attrNameLst>
                                      </p:cBhvr>
                                      <p:to>
                                        <p:strVal val="visible"/>
                                      </p:to>
                                    </p:set>
                                    <p:animEffect transition="in" filter="checkerboard(across)">
                                      <p:cBhvr>
                                        <p:cTn id="33" dur="500"/>
                                        <p:tgtEl>
                                          <p:spTgt spid="11212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7" name="Rectangle 3"/>
          <p:cNvSpPr>
            <a:spLocks noGrp="1" noChangeArrowheads="1"/>
          </p:cNvSpPr>
          <p:nvPr>
            <p:ph idx="1"/>
          </p:nvPr>
        </p:nvSpPr>
        <p:spPr>
          <a:xfrm>
            <a:off x="611560" y="1700808"/>
            <a:ext cx="7344816" cy="4114800"/>
          </a:xfrm>
        </p:spPr>
        <p:txBody>
          <a:bodyPr/>
          <a:lstStyle/>
          <a:p>
            <a:pPr>
              <a:lnSpc>
                <a:spcPct val="150000"/>
              </a:lnSpc>
            </a:pPr>
            <a:r>
              <a:rPr lang="en-US" altLang="zh-CN" dirty="0" err="1"/>
              <a:t>iret</a:t>
            </a:r>
            <a:r>
              <a:rPr lang="zh-CN" altLang="en-US" dirty="0"/>
              <a:t>通常和硬件自动完成的中断过程配合使用。</a:t>
            </a:r>
          </a:p>
          <a:p>
            <a:pPr>
              <a:lnSpc>
                <a:spcPct val="150000"/>
              </a:lnSpc>
            </a:pPr>
            <a:r>
              <a:rPr lang="zh-CN" altLang="en-US" dirty="0"/>
              <a:t>入栈的顺序是标志寄存器、</a:t>
            </a:r>
            <a:r>
              <a:rPr lang="en-US" altLang="zh-CN" dirty="0"/>
              <a:t>CS</a:t>
            </a:r>
            <a:r>
              <a:rPr lang="zh-CN" altLang="en-US" dirty="0"/>
              <a:t>、</a:t>
            </a:r>
            <a:r>
              <a:rPr lang="en-US" altLang="zh-CN" dirty="0"/>
              <a:t>IP </a:t>
            </a:r>
            <a:r>
              <a:rPr lang="zh-CN" altLang="en-US" dirty="0"/>
              <a:t>，而</a:t>
            </a:r>
            <a:r>
              <a:rPr lang="en-US" altLang="zh-CN" dirty="0" err="1"/>
              <a:t>iret</a:t>
            </a:r>
            <a:r>
              <a:rPr lang="zh-CN" altLang="en-US" dirty="0"/>
              <a:t>的出栈顺序是 </a:t>
            </a:r>
            <a:r>
              <a:rPr lang="en-US" altLang="zh-CN" dirty="0"/>
              <a:t>IP</a:t>
            </a:r>
            <a:r>
              <a:rPr lang="zh-CN" altLang="en-US" dirty="0"/>
              <a:t>、</a:t>
            </a:r>
            <a:r>
              <a:rPr lang="en-US" altLang="zh-CN" dirty="0"/>
              <a:t>CS</a:t>
            </a:r>
            <a:r>
              <a:rPr lang="zh-CN" altLang="en-US" dirty="0"/>
              <a:t>、标志寄存器，刚好和其相反。</a:t>
            </a:r>
          </a:p>
        </p:txBody>
      </p:sp>
      <p:sp>
        <p:nvSpPr>
          <p:cNvPr id="1122306" name="Rectangle 2"/>
          <p:cNvSpPr>
            <a:spLocks noGrp="1" noChangeArrowheads="1"/>
          </p:cNvSpPr>
          <p:nvPr>
            <p:ph type="title"/>
          </p:nvPr>
        </p:nvSpPr>
        <p:spPr/>
        <p:txBody>
          <a:bodyPr/>
          <a:lstStyle/>
          <a:p>
            <a:r>
              <a:rPr lang="en-US" altLang="zh-CN"/>
              <a:t>12.5 </a:t>
            </a:r>
            <a:r>
              <a:rPr lang="zh-CN" altLang="en-US"/>
              <a:t>中断处理程序</a:t>
            </a:r>
          </a:p>
        </p:txBody>
      </p:sp>
    </p:spTree>
    <p:extLst>
      <p:ext uri="{BB962C8B-B14F-4D97-AF65-F5344CB8AC3E}">
        <p14:creationId xmlns:p14="http://schemas.microsoft.com/office/powerpoint/2010/main" val="1892252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2307">
                                            <p:txEl>
                                              <p:pRg st="1" end="1"/>
                                            </p:txEl>
                                          </p:spTgt>
                                        </p:tgtEl>
                                        <p:attrNameLst>
                                          <p:attrName>style.visibility</p:attrName>
                                        </p:attrNameLst>
                                      </p:cBhvr>
                                      <p:to>
                                        <p:strVal val="visible"/>
                                      </p:to>
                                    </p:set>
                                    <p:animEffect transition="in" filter="checkerboard(across)">
                                      <p:cBhvr>
                                        <p:cTn id="7" dur="500"/>
                                        <p:tgtEl>
                                          <p:spTgt spid="11223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5" name="Rectangle 3"/>
          <p:cNvSpPr>
            <a:spLocks noGrp="1" noChangeArrowheads="1"/>
          </p:cNvSpPr>
          <p:nvPr>
            <p:ph idx="1"/>
          </p:nvPr>
        </p:nvSpPr>
        <p:spPr>
          <a:xfrm>
            <a:off x="899592" y="1772816"/>
            <a:ext cx="7277744" cy="2664296"/>
          </a:xfrm>
        </p:spPr>
        <p:txBody>
          <a:bodyPr/>
          <a:lstStyle/>
          <a:p>
            <a:pPr>
              <a:lnSpc>
                <a:spcPct val="150000"/>
              </a:lnSpc>
            </a:pPr>
            <a:r>
              <a:rPr lang="zh-CN" altLang="en-US" b="1" dirty="0">
                <a:solidFill>
                  <a:srgbClr val="0070C0"/>
                </a:solidFill>
              </a:rPr>
              <a:t>例： </a:t>
            </a:r>
            <a:r>
              <a:rPr lang="en-US" altLang="zh-CN" b="1" dirty="0">
                <a:solidFill>
                  <a:srgbClr val="0070C0"/>
                </a:solidFill>
              </a:rPr>
              <a:t>0</a:t>
            </a:r>
            <a:r>
              <a:rPr lang="zh-CN" altLang="en-US" b="1" dirty="0">
                <a:solidFill>
                  <a:srgbClr val="0070C0"/>
                </a:solidFill>
              </a:rPr>
              <a:t>号中断，除法错误的中断处理。</a:t>
            </a:r>
            <a:endParaRPr lang="en-US" altLang="zh-CN" b="1" dirty="0">
              <a:solidFill>
                <a:srgbClr val="0070C0"/>
              </a:solidFill>
            </a:endParaRPr>
          </a:p>
          <a:p>
            <a:pPr>
              <a:lnSpc>
                <a:spcPct val="150000"/>
              </a:lnSpc>
            </a:pPr>
            <a:r>
              <a:rPr lang="zh-CN" altLang="en-US" dirty="0"/>
              <a:t>当</a:t>
            </a:r>
            <a:r>
              <a:rPr lang="en-US" altLang="zh-CN" dirty="0"/>
              <a:t>CPU</a:t>
            </a:r>
            <a:r>
              <a:rPr lang="zh-CN" altLang="en-US" dirty="0"/>
              <a:t>执行</a:t>
            </a:r>
            <a:r>
              <a:rPr lang="en-US" altLang="zh-CN" dirty="0"/>
              <a:t>div</a:t>
            </a:r>
            <a:r>
              <a:rPr lang="zh-CN" altLang="en-US" dirty="0"/>
              <a:t>等除法指令的时候，如果发生了除法溢出错误，将产生中断类型码为 </a:t>
            </a:r>
            <a:r>
              <a:rPr lang="en-US" altLang="zh-CN" dirty="0"/>
              <a:t>0 </a:t>
            </a:r>
            <a:r>
              <a:rPr lang="zh-CN" altLang="en-US" dirty="0"/>
              <a:t>的中断信息</a:t>
            </a:r>
          </a:p>
        </p:txBody>
      </p:sp>
      <p:sp>
        <p:nvSpPr>
          <p:cNvPr id="1124354" name="Rectangle 2"/>
          <p:cNvSpPr>
            <a:spLocks noGrp="1" noChangeArrowheads="1"/>
          </p:cNvSpPr>
          <p:nvPr>
            <p:ph type="title"/>
          </p:nvPr>
        </p:nvSpPr>
        <p:spPr/>
        <p:txBody>
          <a:bodyPr/>
          <a:lstStyle/>
          <a:p>
            <a:r>
              <a:rPr lang="en-US" altLang="zh-CN"/>
              <a:t>12.6 </a:t>
            </a:r>
            <a:r>
              <a:rPr lang="zh-CN" altLang="en-US"/>
              <a:t>除法错误中断的处理</a:t>
            </a:r>
          </a:p>
        </p:txBody>
      </p:sp>
    </p:spTree>
    <p:extLst>
      <p:ext uri="{BB962C8B-B14F-4D97-AF65-F5344CB8AC3E}">
        <p14:creationId xmlns:p14="http://schemas.microsoft.com/office/powerpoint/2010/main" val="38169266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3" name="Rectangle 3"/>
          <p:cNvSpPr>
            <a:spLocks noGrp="1" noChangeArrowheads="1"/>
          </p:cNvSpPr>
          <p:nvPr>
            <p:ph idx="1"/>
          </p:nvPr>
        </p:nvSpPr>
        <p:spPr/>
        <p:txBody>
          <a:bodyPr/>
          <a:lstStyle/>
          <a:p>
            <a:r>
              <a:rPr lang="zh-CN" altLang="en-US" sz="2800" dirty="0"/>
              <a:t>我们看一下下面的程序的执行结果：</a:t>
            </a:r>
          </a:p>
          <a:p>
            <a:pPr>
              <a:buFont typeface="Wingdings" pitchFamily="2" charset="2"/>
              <a:buNone/>
            </a:pPr>
            <a:r>
              <a:rPr lang="zh-CN" altLang="en-US" sz="2400" dirty="0"/>
              <a:t>          </a:t>
            </a:r>
            <a:r>
              <a:rPr lang="en-US" altLang="zh-CN" sz="2400" dirty="0"/>
              <a:t>mov ax,1000h</a:t>
            </a:r>
          </a:p>
          <a:p>
            <a:pPr>
              <a:buFont typeface="Wingdings" pitchFamily="2" charset="2"/>
              <a:buNone/>
            </a:pPr>
            <a:r>
              <a:rPr lang="en-US" altLang="zh-CN" sz="2400" dirty="0"/>
              <a:t>          mov bh,1</a:t>
            </a:r>
          </a:p>
          <a:p>
            <a:pPr>
              <a:buFont typeface="Wingdings" pitchFamily="2" charset="2"/>
              <a:buNone/>
            </a:pPr>
            <a:r>
              <a:rPr lang="en-US" altLang="zh-CN" sz="2400" dirty="0"/>
              <a:t>          div </a:t>
            </a:r>
            <a:r>
              <a:rPr lang="en-US" altLang="zh-CN" sz="2400" dirty="0" err="1"/>
              <a:t>bh</a:t>
            </a:r>
            <a:endParaRPr lang="en-US" altLang="zh-CN" sz="2400" dirty="0"/>
          </a:p>
        </p:txBody>
      </p:sp>
      <p:sp>
        <p:nvSpPr>
          <p:cNvPr id="1126402" name="Rectangle 2"/>
          <p:cNvSpPr>
            <a:spLocks noGrp="1" noChangeArrowheads="1"/>
          </p:cNvSpPr>
          <p:nvPr>
            <p:ph type="title"/>
          </p:nvPr>
        </p:nvSpPr>
        <p:spPr/>
        <p:txBody>
          <a:bodyPr/>
          <a:lstStyle/>
          <a:p>
            <a:r>
              <a:rPr lang="en-US" altLang="zh-CN"/>
              <a:t>12.6 </a:t>
            </a:r>
            <a:r>
              <a:rPr lang="zh-CN" altLang="en-US"/>
              <a:t>除法错误中断的处理</a:t>
            </a:r>
          </a:p>
        </p:txBody>
      </p:sp>
      <p:pic>
        <p:nvPicPr>
          <p:cNvPr id="11264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512" y="3212976"/>
            <a:ext cx="6324600" cy="27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1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26404"/>
                                        </p:tgtEl>
                                        <p:attrNameLst>
                                          <p:attrName>style.visibility</p:attrName>
                                        </p:attrNameLst>
                                      </p:cBhvr>
                                      <p:to>
                                        <p:strVal val="visible"/>
                                      </p:to>
                                    </p:set>
                                    <p:animEffect transition="in" filter="checkerboard(across)">
                                      <p:cBhvr>
                                        <p:cTn id="7" dur="500"/>
                                        <p:tgtEl>
                                          <p:spTgt spid="1126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7" name="Rectangle 3"/>
          <p:cNvSpPr>
            <a:spLocks noGrp="1" noChangeArrowheads="1"/>
          </p:cNvSpPr>
          <p:nvPr>
            <p:ph idx="1"/>
          </p:nvPr>
        </p:nvSpPr>
        <p:spPr>
          <a:xfrm>
            <a:off x="1168548" y="1700808"/>
            <a:ext cx="6894512" cy="1728192"/>
          </a:xfrm>
        </p:spPr>
        <p:txBody>
          <a:bodyPr/>
          <a:lstStyle/>
          <a:p>
            <a:r>
              <a:rPr lang="zh-CN" altLang="en-US" dirty="0"/>
              <a:t>编程：编写一个</a:t>
            </a:r>
            <a:r>
              <a:rPr lang="en-US" altLang="zh-CN" dirty="0"/>
              <a:t>0</a:t>
            </a:r>
            <a:r>
              <a:rPr lang="zh-CN" altLang="en-US" dirty="0"/>
              <a:t>号中断处理程序，当发生除法溢出时，在屏幕中间显示</a:t>
            </a:r>
            <a:r>
              <a:rPr lang="zh-CN" altLang="en-US" dirty="0">
                <a:latin typeface="Arial"/>
              </a:rPr>
              <a:t>“</a:t>
            </a:r>
            <a:r>
              <a:rPr lang="en-US" altLang="zh-CN" dirty="0"/>
              <a:t>overflow</a:t>
            </a:r>
            <a:r>
              <a:rPr lang="zh-CN" altLang="en-US" dirty="0"/>
              <a:t>！</a:t>
            </a:r>
            <a:r>
              <a:rPr lang="zh-CN" altLang="en-US" dirty="0">
                <a:latin typeface="Arial"/>
              </a:rPr>
              <a:t>”</a:t>
            </a:r>
            <a:r>
              <a:rPr lang="zh-CN" altLang="en-US" dirty="0"/>
              <a:t>后，返回</a:t>
            </a:r>
            <a:r>
              <a:rPr lang="en-US" altLang="zh-CN" dirty="0"/>
              <a:t>DOS</a:t>
            </a:r>
            <a:r>
              <a:rPr lang="zh-CN" altLang="en-US" dirty="0"/>
              <a:t>。</a:t>
            </a:r>
          </a:p>
        </p:txBody>
      </p:sp>
      <p:sp>
        <p:nvSpPr>
          <p:cNvPr id="1127426" name="Rectangle 2"/>
          <p:cNvSpPr>
            <a:spLocks noGrp="1" noChangeArrowheads="1"/>
          </p:cNvSpPr>
          <p:nvPr>
            <p:ph type="title"/>
          </p:nvPr>
        </p:nvSpPr>
        <p:spPr/>
        <p:txBody>
          <a:bodyPr/>
          <a:lstStyle/>
          <a:p>
            <a:r>
              <a:rPr lang="en-US" altLang="zh-CN"/>
              <a:t>12.7 </a:t>
            </a:r>
            <a:r>
              <a:rPr lang="zh-CN" altLang="en-US"/>
              <a:t>编程处理 </a:t>
            </a:r>
            <a:r>
              <a:rPr lang="en-US" altLang="zh-CN"/>
              <a:t>0 </a:t>
            </a:r>
            <a:r>
              <a:rPr lang="zh-CN" altLang="en-US"/>
              <a:t>号中断</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39697"/>
          <a:stretch/>
        </p:blipFill>
        <p:spPr bwMode="auto">
          <a:xfrm>
            <a:off x="786804" y="3717032"/>
            <a:ext cx="7926746"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16677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1" name="Rectangle 3"/>
          <p:cNvSpPr>
            <a:spLocks noGrp="1" noChangeArrowheads="1"/>
          </p:cNvSpPr>
          <p:nvPr>
            <p:ph idx="1"/>
          </p:nvPr>
        </p:nvSpPr>
        <p:spPr>
          <a:xfrm>
            <a:off x="611560" y="1628800"/>
            <a:ext cx="7704856" cy="4320480"/>
          </a:xfrm>
        </p:spPr>
        <p:txBody>
          <a:bodyPr>
            <a:normAutofit/>
          </a:bodyPr>
          <a:lstStyle/>
          <a:p>
            <a:pPr marL="393192" lvl="1" indent="0">
              <a:lnSpc>
                <a:spcPct val="150000"/>
              </a:lnSpc>
              <a:buNone/>
            </a:pPr>
            <a:r>
              <a:rPr lang="zh-CN" altLang="en-US" sz="2800" dirty="0"/>
              <a:t>（</a:t>
            </a:r>
            <a:r>
              <a:rPr lang="en-US" altLang="zh-CN" sz="2800" dirty="0"/>
              <a:t>1</a:t>
            </a:r>
            <a:r>
              <a:rPr lang="zh-CN" altLang="en-US" sz="2800" dirty="0"/>
              <a:t>）编写可以显示</a:t>
            </a:r>
            <a:r>
              <a:rPr lang="zh-CN" altLang="en-US" sz="2800" dirty="0">
                <a:latin typeface="Arial"/>
              </a:rPr>
              <a:t>“</a:t>
            </a:r>
            <a:r>
              <a:rPr lang="en-US" altLang="zh-CN" sz="2800" dirty="0"/>
              <a:t>overflow</a:t>
            </a:r>
            <a:r>
              <a:rPr lang="zh-CN" altLang="en-US" sz="2800" dirty="0"/>
              <a:t>！</a:t>
            </a:r>
            <a:r>
              <a:rPr lang="zh-CN" altLang="en-US" sz="2800" dirty="0">
                <a:latin typeface="Arial"/>
              </a:rPr>
              <a:t>”</a:t>
            </a:r>
            <a:r>
              <a:rPr lang="zh-CN" altLang="en-US" sz="2800" dirty="0"/>
              <a:t>的中断处理程序：</a:t>
            </a:r>
            <a:r>
              <a:rPr lang="en-US" altLang="zh-CN" sz="2800" dirty="0"/>
              <a:t>do0</a:t>
            </a:r>
            <a:r>
              <a:rPr lang="zh-CN" altLang="en-US" sz="2800" dirty="0"/>
              <a:t>；</a:t>
            </a:r>
          </a:p>
          <a:p>
            <a:pPr marL="393192" lvl="1" indent="0">
              <a:lnSpc>
                <a:spcPct val="150000"/>
              </a:lnSpc>
              <a:buNone/>
            </a:pPr>
            <a:r>
              <a:rPr lang="zh-CN" altLang="en-US" sz="2800" dirty="0"/>
              <a:t>（</a:t>
            </a:r>
            <a:r>
              <a:rPr lang="en-US" altLang="zh-CN" sz="2800" dirty="0"/>
              <a:t>2</a:t>
            </a:r>
            <a:r>
              <a:rPr lang="zh-CN" altLang="en-US" sz="2800" dirty="0"/>
              <a:t>）将</a:t>
            </a:r>
            <a:r>
              <a:rPr lang="en-US" altLang="zh-CN" sz="2800" dirty="0"/>
              <a:t>do0</a:t>
            </a:r>
            <a:r>
              <a:rPr lang="zh-CN" altLang="en-US" sz="2800" dirty="0"/>
              <a:t>送入内存</a:t>
            </a:r>
            <a:r>
              <a:rPr lang="en-US" altLang="zh-CN" sz="2800" dirty="0"/>
              <a:t>0000:0200</a:t>
            </a:r>
            <a:r>
              <a:rPr lang="zh-CN" altLang="en-US" sz="2800" dirty="0"/>
              <a:t>处；</a:t>
            </a:r>
          </a:p>
          <a:p>
            <a:pPr marL="393192" lvl="1" indent="0">
              <a:lnSpc>
                <a:spcPct val="150000"/>
              </a:lnSpc>
              <a:buNone/>
            </a:pPr>
            <a:r>
              <a:rPr lang="zh-CN" altLang="en-US" sz="2800" dirty="0"/>
              <a:t>（</a:t>
            </a:r>
            <a:r>
              <a:rPr lang="en-US" altLang="zh-CN" sz="2800" dirty="0"/>
              <a:t>3</a:t>
            </a:r>
            <a:r>
              <a:rPr lang="zh-CN" altLang="en-US" sz="2800" dirty="0"/>
              <a:t>）将</a:t>
            </a:r>
            <a:r>
              <a:rPr lang="en-US" altLang="zh-CN" sz="2800" dirty="0"/>
              <a:t>do0</a:t>
            </a:r>
            <a:r>
              <a:rPr lang="zh-CN" altLang="en-US" sz="2800" dirty="0"/>
              <a:t>的入口地址</a:t>
            </a:r>
            <a:r>
              <a:rPr lang="en-US" altLang="zh-CN" sz="2800" dirty="0"/>
              <a:t>0000:0200</a:t>
            </a:r>
            <a:r>
              <a:rPr lang="zh-CN" altLang="en-US" sz="2800" dirty="0"/>
              <a:t>存储在中断向量表</a:t>
            </a:r>
            <a:r>
              <a:rPr lang="en-US" altLang="zh-CN" sz="2800" dirty="0"/>
              <a:t>0</a:t>
            </a:r>
            <a:r>
              <a:rPr lang="zh-CN" altLang="en-US" sz="2800" dirty="0"/>
              <a:t>号表项中。</a:t>
            </a:r>
          </a:p>
          <a:p>
            <a:pPr marL="393192" lvl="1" indent="0">
              <a:lnSpc>
                <a:spcPct val="150000"/>
              </a:lnSpc>
              <a:buNone/>
            </a:pPr>
            <a:r>
              <a:rPr lang="zh-CN" altLang="en-US" sz="2800" dirty="0">
                <a:hlinkClick r:id="" action="ppaction://noaction"/>
              </a:rPr>
              <a:t>程序框架</a:t>
            </a:r>
            <a:endParaRPr lang="zh-CN" altLang="en-US" sz="2800" dirty="0"/>
          </a:p>
        </p:txBody>
      </p:sp>
      <p:sp>
        <p:nvSpPr>
          <p:cNvPr id="1143810" name="Rectangle 2"/>
          <p:cNvSpPr>
            <a:spLocks noGrp="1" noChangeArrowheads="1"/>
          </p:cNvSpPr>
          <p:nvPr>
            <p:ph type="title"/>
          </p:nvPr>
        </p:nvSpPr>
        <p:spPr>
          <a:xfrm>
            <a:off x="467544" y="332656"/>
            <a:ext cx="8229600" cy="1143000"/>
          </a:xfrm>
        </p:spPr>
        <p:txBody>
          <a:bodyPr/>
          <a:lstStyle/>
          <a:p>
            <a:r>
              <a:rPr lang="en-US" altLang="zh-CN" dirty="0"/>
              <a:t>12.7 </a:t>
            </a:r>
            <a:r>
              <a:rPr lang="zh-CN" altLang="en-US" dirty="0"/>
              <a:t>编程处理 </a:t>
            </a:r>
            <a:r>
              <a:rPr lang="en-US" altLang="zh-CN" dirty="0"/>
              <a:t>0 </a:t>
            </a:r>
            <a:r>
              <a:rPr lang="zh-CN" altLang="en-US" dirty="0"/>
              <a:t>号中断</a:t>
            </a:r>
          </a:p>
        </p:txBody>
      </p:sp>
    </p:spTree>
    <p:extLst>
      <p:ext uri="{BB962C8B-B14F-4D97-AF65-F5344CB8AC3E}">
        <p14:creationId xmlns:p14="http://schemas.microsoft.com/office/powerpoint/2010/main" val="93543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43811">
                                            <p:txEl>
                                              <p:pRg st="0" end="0"/>
                                            </p:txEl>
                                          </p:spTgt>
                                        </p:tgtEl>
                                        <p:attrNameLst>
                                          <p:attrName>style.visibility</p:attrName>
                                        </p:attrNameLst>
                                      </p:cBhvr>
                                      <p:to>
                                        <p:strVal val="visible"/>
                                      </p:to>
                                    </p:set>
                                    <p:animEffect transition="in" filter="checkerboard(across)">
                                      <p:cBhvr>
                                        <p:cTn id="7" dur="500"/>
                                        <p:tgtEl>
                                          <p:spTgt spid="1143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43811">
                                            <p:txEl>
                                              <p:pRg st="1" end="1"/>
                                            </p:txEl>
                                          </p:spTgt>
                                        </p:tgtEl>
                                        <p:attrNameLst>
                                          <p:attrName>style.visibility</p:attrName>
                                        </p:attrNameLst>
                                      </p:cBhvr>
                                      <p:to>
                                        <p:strVal val="visible"/>
                                      </p:to>
                                    </p:set>
                                    <p:animEffect transition="in" filter="checkerboard(across)">
                                      <p:cBhvr>
                                        <p:cTn id="12" dur="500"/>
                                        <p:tgtEl>
                                          <p:spTgt spid="1143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43811">
                                            <p:txEl>
                                              <p:pRg st="2" end="2"/>
                                            </p:txEl>
                                          </p:spTgt>
                                        </p:tgtEl>
                                        <p:attrNameLst>
                                          <p:attrName>style.visibility</p:attrName>
                                        </p:attrNameLst>
                                      </p:cBhvr>
                                      <p:to>
                                        <p:strVal val="visible"/>
                                      </p:to>
                                    </p:set>
                                    <p:animEffect transition="in" filter="checkerboard(across)">
                                      <p:cBhvr>
                                        <p:cTn id="17" dur="500"/>
                                        <p:tgtEl>
                                          <p:spTgt spid="1143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43811">
                                            <p:txEl>
                                              <p:pRg st="3" end="3"/>
                                            </p:txEl>
                                          </p:spTgt>
                                        </p:tgtEl>
                                        <p:attrNameLst>
                                          <p:attrName>style.visibility</p:attrName>
                                        </p:attrNameLst>
                                      </p:cBhvr>
                                      <p:to>
                                        <p:strVal val="visible"/>
                                      </p:to>
                                    </p:set>
                                    <p:animEffect transition="in" filter="checkerboard(across)">
                                      <p:cBhvr>
                                        <p:cTn id="22" dur="500"/>
                                        <p:tgtEl>
                                          <p:spTgt spid="1143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5" name="Rectangle 3"/>
          <p:cNvSpPr>
            <a:spLocks noGrp="1" noChangeArrowheads="1"/>
          </p:cNvSpPr>
          <p:nvPr>
            <p:ph sz="half" idx="4294967295"/>
          </p:nvPr>
        </p:nvSpPr>
        <p:spPr>
          <a:xfrm>
            <a:off x="395536" y="1628800"/>
            <a:ext cx="3008313" cy="573087"/>
          </a:xfrm>
        </p:spPr>
        <p:txBody>
          <a:bodyPr/>
          <a:lstStyle/>
          <a:p>
            <a:pPr>
              <a:lnSpc>
                <a:spcPct val="90000"/>
              </a:lnSpc>
            </a:pPr>
            <a:r>
              <a:rPr lang="zh-CN" altLang="en-US" sz="3200"/>
              <a:t>程序</a:t>
            </a:r>
            <a:r>
              <a:rPr lang="en-US" altLang="zh-CN" sz="3200"/>
              <a:t>12.1 </a:t>
            </a:r>
            <a:endParaRPr lang="en-US" altLang="zh-CN" sz="3200" dirty="0"/>
          </a:p>
        </p:txBody>
      </p:sp>
      <p:sp>
        <p:nvSpPr>
          <p:cNvPr id="1144836" name="Rectangle 4"/>
          <p:cNvSpPr>
            <a:spLocks noGrp="1" noChangeArrowheads="1"/>
          </p:cNvSpPr>
          <p:nvPr>
            <p:ph sz="half" idx="4294967295"/>
          </p:nvPr>
        </p:nvSpPr>
        <p:spPr>
          <a:xfrm>
            <a:off x="3131840" y="1268760"/>
            <a:ext cx="5616624" cy="5400600"/>
          </a:xfrm>
          <a:solidFill>
            <a:schemeClr val="bg2"/>
          </a:solidFill>
          <a:ln>
            <a:solidFill>
              <a:srgbClr val="FF0000"/>
            </a:solidFill>
          </a:ln>
        </p:spPr>
        <p:txBody>
          <a:bodyPr>
            <a:noAutofit/>
          </a:bodyPr>
          <a:lstStyle/>
          <a:p>
            <a:pPr>
              <a:buFont typeface="Wingdings" pitchFamily="2" charset="2"/>
              <a:buNone/>
            </a:pPr>
            <a:r>
              <a:rPr lang="en-US" altLang="zh-CN" sz="2800" dirty="0"/>
              <a:t> assume </a:t>
            </a:r>
            <a:r>
              <a:rPr lang="en-US" altLang="zh-CN" sz="2800" dirty="0" err="1"/>
              <a:t>cs:code</a:t>
            </a:r>
            <a:endParaRPr lang="en-US" altLang="zh-CN" sz="2800" dirty="0"/>
          </a:p>
          <a:p>
            <a:pPr>
              <a:buFont typeface="Wingdings" pitchFamily="2" charset="2"/>
              <a:buNone/>
            </a:pPr>
            <a:r>
              <a:rPr lang="en-US" altLang="zh-CN" sz="2800" dirty="0"/>
              <a:t> code segment</a:t>
            </a:r>
          </a:p>
          <a:p>
            <a:pPr>
              <a:buFont typeface="Wingdings" pitchFamily="2" charset="2"/>
              <a:buNone/>
            </a:pPr>
            <a:r>
              <a:rPr lang="en-US" altLang="zh-CN" sz="2800" dirty="0"/>
              <a:t> start: do0</a:t>
            </a:r>
            <a:r>
              <a:rPr lang="zh-CN" altLang="en-US" sz="2800" dirty="0"/>
              <a:t>安装程序</a:t>
            </a:r>
          </a:p>
          <a:p>
            <a:pPr>
              <a:buFont typeface="Wingdings" pitchFamily="2" charset="2"/>
              <a:buNone/>
            </a:pPr>
            <a:r>
              <a:rPr lang="zh-CN" altLang="en-US" sz="2800" dirty="0"/>
              <a:t>          设置中断向量表 </a:t>
            </a:r>
          </a:p>
          <a:p>
            <a:pPr>
              <a:buFont typeface="Wingdings" pitchFamily="2" charset="2"/>
              <a:buNone/>
            </a:pPr>
            <a:r>
              <a:rPr lang="zh-CN" altLang="en-US" sz="2800" dirty="0"/>
              <a:t>          </a:t>
            </a:r>
            <a:r>
              <a:rPr lang="en-US" altLang="zh-CN" sz="2800" dirty="0" err="1"/>
              <a:t>mov</a:t>
            </a:r>
            <a:r>
              <a:rPr lang="en-US" altLang="zh-CN" sz="2800" dirty="0"/>
              <a:t> ax,4c00h</a:t>
            </a:r>
          </a:p>
          <a:p>
            <a:pPr>
              <a:buFont typeface="Wingdings" pitchFamily="2" charset="2"/>
              <a:buNone/>
            </a:pPr>
            <a:r>
              <a:rPr lang="en-US" altLang="zh-CN" sz="2800" dirty="0"/>
              <a:t>          </a:t>
            </a:r>
            <a:r>
              <a:rPr lang="en-US" altLang="zh-CN" sz="2800" dirty="0" err="1"/>
              <a:t>int</a:t>
            </a:r>
            <a:r>
              <a:rPr lang="en-US" altLang="zh-CN" sz="2800" dirty="0"/>
              <a:t> 21h</a:t>
            </a:r>
          </a:p>
          <a:p>
            <a:pPr>
              <a:buFont typeface="Wingdings" pitchFamily="2" charset="2"/>
              <a:buNone/>
            </a:pPr>
            <a:r>
              <a:rPr lang="en-US" altLang="zh-CN" sz="2800" dirty="0"/>
              <a:t>  do0: </a:t>
            </a:r>
            <a:r>
              <a:rPr lang="zh-CN" altLang="en-US" sz="2800" dirty="0"/>
              <a:t>显示字符串</a:t>
            </a:r>
            <a:r>
              <a:rPr lang="zh-CN" altLang="en-US" sz="2800" dirty="0">
                <a:latin typeface="Arial"/>
              </a:rPr>
              <a:t>“</a:t>
            </a:r>
            <a:r>
              <a:rPr lang="en-US" altLang="zh-CN" sz="2800" dirty="0"/>
              <a:t>overflow</a:t>
            </a:r>
            <a:r>
              <a:rPr lang="zh-CN" altLang="en-US" sz="2800" dirty="0"/>
              <a:t>！</a:t>
            </a:r>
            <a:r>
              <a:rPr lang="zh-CN" altLang="en-US" sz="2800" dirty="0">
                <a:latin typeface="Arial"/>
              </a:rPr>
              <a:t>”</a:t>
            </a:r>
            <a:r>
              <a:rPr lang="zh-CN" altLang="en-US" sz="2800" dirty="0"/>
              <a:t> </a:t>
            </a:r>
          </a:p>
          <a:p>
            <a:pPr>
              <a:buFont typeface="Wingdings" pitchFamily="2" charset="2"/>
              <a:buNone/>
            </a:pPr>
            <a:r>
              <a:rPr lang="zh-CN" altLang="en-US" sz="2800" dirty="0"/>
              <a:t>          </a:t>
            </a:r>
            <a:r>
              <a:rPr lang="en-US" altLang="zh-CN" sz="2800" dirty="0" err="1"/>
              <a:t>mov</a:t>
            </a:r>
            <a:r>
              <a:rPr lang="en-US" altLang="zh-CN" sz="2800" dirty="0"/>
              <a:t> ax,4c00h</a:t>
            </a:r>
          </a:p>
          <a:p>
            <a:pPr>
              <a:buFont typeface="Wingdings" pitchFamily="2" charset="2"/>
              <a:buNone/>
            </a:pPr>
            <a:r>
              <a:rPr lang="en-US" altLang="zh-CN" sz="2800" dirty="0"/>
              <a:t>          </a:t>
            </a:r>
            <a:r>
              <a:rPr lang="en-US" altLang="zh-CN" sz="2800" dirty="0" err="1"/>
              <a:t>int</a:t>
            </a:r>
            <a:r>
              <a:rPr lang="en-US" altLang="zh-CN" sz="2800" dirty="0"/>
              <a:t> 21h</a:t>
            </a:r>
          </a:p>
          <a:p>
            <a:pPr>
              <a:buFont typeface="Wingdings" pitchFamily="2" charset="2"/>
              <a:buNone/>
            </a:pPr>
            <a:r>
              <a:rPr lang="en-US" altLang="zh-CN" sz="2800" dirty="0"/>
              <a:t>code ends</a:t>
            </a:r>
          </a:p>
          <a:p>
            <a:pPr>
              <a:buFont typeface="Wingdings" pitchFamily="2" charset="2"/>
              <a:buNone/>
            </a:pPr>
            <a:r>
              <a:rPr lang="en-US" altLang="zh-CN" sz="2800" dirty="0"/>
              <a:t>end start</a:t>
            </a:r>
          </a:p>
        </p:txBody>
      </p:sp>
      <p:sp>
        <p:nvSpPr>
          <p:cNvPr id="1144834" name="Rectangle 2"/>
          <p:cNvSpPr>
            <a:spLocks noGrp="1" noChangeArrowheads="1"/>
          </p:cNvSpPr>
          <p:nvPr>
            <p:ph type="title" idx="4294967295"/>
          </p:nvPr>
        </p:nvSpPr>
        <p:spPr>
          <a:xfrm>
            <a:off x="0" y="274638"/>
            <a:ext cx="8229600" cy="1143000"/>
          </a:xfrm>
        </p:spPr>
        <p:txBody>
          <a:bodyPr/>
          <a:lstStyle/>
          <a:p>
            <a:r>
              <a:rPr lang="en-US" altLang="zh-CN"/>
              <a:t>12.7 </a:t>
            </a:r>
            <a:r>
              <a:rPr lang="zh-CN" altLang="en-US"/>
              <a:t>编程处理 </a:t>
            </a:r>
            <a:r>
              <a:rPr lang="en-US" altLang="zh-CN"/>
              <a:t>0 </a:t>
            </a:r>
            <a:r>
              <a:rPr lang="zh-CN" altLang="en-US"/>
              <a:t>号中断</a:t>
            </a:r>
          </a:p>
        </p:txBody>
      </p:sp>
    </p:spTree>
    <p:extLst>
      <p:ext uri="{BB962C8B-B14F-4D97-AF65-F5344CB8AC3E}">
        <p14:creationId xmlns:p14="http://schemas.microsoft.com/office/powerpoint/2010/main" val="8614355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9" name="Rectangle 3"/>
          <p:cNvSpPr>
            <a:spLocks noGrp="1" noChangeArrowheads="1"/>
          </p:cNvSpPr>
          <p:nvPr>
            <p:ph idx="1"/>
          </p:nvPr>
        </p:nvSpPr>
        <p:spPr>
          <a:xfrm>
            <a:off x="971600" y="1772816"/>
            <a:ext cx="7427912" cy="4114800"/>
          </a:xfrm>
        </p:spPr>
        <p:txBody>
          <a:bodyPr>
            <a:normAutofit/>
          </a:bodyPr>
          <a:lstStyle/>
          <a:p>
            <a:pPr>
              <a:lnSpc>
                <a:spcPct val="150000"/>
              </a:lnSpc>
            </a:pPr>
            <a:r>
              <a:rPr lang="zh-CN" altLang="en-US" sz="3200" dirty="0"/>
              <a:t>程序分为两部分：</a:t>
            </a:r>
          </a:p>
          <a:p>
            <a:pPr marL="393192" lvl="1" indent="0">
              <a:lnSpc>
                <a:spcPct val="150000"/>
              </a:lnSpc>
              <a:buNone/>
            </a:pPr>
            <a:r>
              <a:rPr lang="zh-CN" altLang="en-US" sz="2800" dirty="0"/>
              <a:t>（</a:t>
            </a:r>
            <a:r>
              <a:rPr lang="en-US" altLang="zh-CN" sz="2800" dirty="0"/>
              <a:t>1</a:t>
            </a:r>
            <a:r>
              <a:rPr lang="zh-CN" altLang="en-US" sz="2800" dirty="0"/>
              <a:t>）安装</a:t>
            </a:r>
            <a:r>
              <a:rPr lang="en-US" altLang="zh-CN" sz="2800" dirty="0"/>
              <a:t>do0</a:t>
            </a:r>
            <a:r>
              <a:rPr lang="zh-CN" altLang="en-US" sz="2800" dirty="0"/>
              <a:t>，设置中断向量的程序</a:t>
            </a:r>
          </a:p>
          <a:p>
            <a:pPr marL="393192" lvl="1" indent="0">
              <a:lnSpc>
                <a:spcPct val="150000"/>
              </a:lnSpc>
              <a:buNone/>
            </a:pPr>
            <a:r>
              <a:rPr lang="zh-CN" altLang="en-US" sz="2800" dirty="0"/>
              <a:t>（</a:t>
            </a:r>
            <a:r>
              <a:rPr lang="en-US" altLang="zh-CN" sz="2800" dirty="0"/>
              <a:t>2</a:t>
            </a:r>
            <a:r>
              <a:rPr lang="zh-CN" altLang="en-US" sz="2800" dirty="0"/>
              <a:t>）</a:t>
            </a:r>
            <a:r>
              <a:rPr lang="en-US" altLang="zh-CN" sz="2800" dirty="0"/>
              <a:t>do0</a:t>
            </a:r>
          </a:p>
        </p:txBody>
      </p:sp>
      <p:sp>
        <p:nvSpPr>
          <p:cNvPr id="1145858" name="Rectangle 2"/>
          <p:cNvSpPr>
            <a:spLocks noGrp="1" noChangeArrowheads="1"/>
          </p:cNvSpPr>
          <p:nvPr>
            <p:ph type="title"/>
          </p:nvPr>
        </p:nvSpPr>
        <p:spPr/>
        <p:txBody>
          <a:bodyPr/>
          <a:lstStyle/>
          <a:p>
            <a:r>
              <a:rPr lang="en-US" altLang="zh-CN"/>
              <a:t>12.7 </a:t>
            </a:r>
            <a:r>
              <a:rPr lang="zh-CN" altLang="en-US"/>
              <a:t>编程处理 </a:t>
            </a:r>
            <a:r>
              <a:rPr lang="en-US" altLang="zh-CN"/>
              <a:t>0 </a:t>
            </a:r>
            <a:r>
              <a:rPr lang="zh-CN" altLang="en-US"/>
              <a:t>号中断</a:t>
            </a:r>
          </a:p>
        </p:txBody>
      </p:sp>
    </p:spTree>
    <p:extLst>
      <p:ext uri="{BB962C8B-B14F-4D97-AF65-F5344CB8AC3E}">
        <p14:creationId xmlns:p14="http://schemas.microsoft.com/office/powerpoint/2010/main" val="3464460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45859">
                                            <p:txEl>
                                              <p:pRg st="1" end="1"/>
                                            </p:txEl>
                                          </p:spTgt>
                                        </p:tgtEl>
                                        <p:attrNameLst>
                                          <p:attrName>style.visibility</p:attrName>
                                        </p:attrNameLst>
                                      </p:cBhvr>
                                      <p:to>
                                        <p:strVal val="visible"/>
                                      </p:to>
                                    </p:set>
                                    <p:animEffect transition="in" filter="checkerboard(across)">
                                      <p:cBhvr>
                                        <p:cTn id="7" dur="500"/>
                                        <p:tgtEl>
                                          <p:spTgt spid="11458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45859">
                                            <p:txEl>
                                              <p:pRg st="2" end="2"/>
                                            </p:txEl>
                                          </p:spTgt>
                                        </p:tgtEl>
                                        <p:attrNameLst>
                                          <p:attrName>style.visibility</p:attrName>
                                        </p:attrNameLst>
                                      </p:cBhvr>
                                      <p:to>
                                        <p:strVal val="visible"/>
                                      </p:to>
                                    </p:set>
                                    <p:animEffect transition="in" filter="checkerboard(across)">
                                      <p:cBhvr>
                                        <p:cTn id="12" dur="500"/>
                                        <p:tgtEl>
                                          <p:spTgt spid="11458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1" name="Rectangle 3"/>
          <p:cNvSpPr>
            <a:spLocks noGrp="1" noChangeArrowheads="1"/>
          </p:cNvSpPr>
          <p:nvPr>
            <p:ph idx="1"/>
          </p:nvPr>
        </p:nvSpPr>
        <p:spPr>
          <a:xfrm>
            <a:off x="827584" y="1700808"/>
            <a:ext cx="7632848" cy="4114800"/>
          </a:xfrm>
        </p:spPr>
        <p:txBody>
          <a:bodyPr/>
          <a:lstStyle/>
          <a:p>
            <a:pPr>
              <a:lnSpc>
                <a:spcPct val="150000"/>
              </a:lnSpc>
            </a:pPr>
            <a:r>
              <a:rPr lang="zh-CN" altLang="en-US" sz="2800" dirty="0"/>
              <a:t>如何避免这种冲突呢 ？</a:t>
            </a:r>
          </a:p>
          <a:p>
            <a:pPr lvl="1">
              <a:lnSpc>
                <a:spcPct val="150000"/>
              </a:lnSpc>
            </a:pPr>
            <a:r>
              <a:rPr lang="zh-CN" altLang="en-US" sz="2400" dirty="0"/>
              <a:t>（</a:t>
            </a:r>
            <a:r>
              <a:rPr lang="en-US" altLang="zh-CN" sz="2400" dirty="0"/>
              <a:t>1</a:t>
            </a:r>
            <a:r>
              <a:rPr lang="zh-CN" altLang="en-US" sz="2400" dirty="0"/>
              <a:t>）在编写主调程序时 ，注意看看子程序中有没有用到会产生冲突的寄存器，如果有，调用者使用别的寄存器；</a:t>
            </a:r>
          </a:p>
          <a:p>
            <a:pPr lvl="1">
              <a:lnSpc>
                <a:spcPct val="150000"/>
              </a:lnSpc>
            </a:pPr>
            <a:r>
              <a:rPr lang="zh-CN" altLang="en-US" sz="2400" dirty="0"/>
              <a:t>（</a:t>
            </a:r>
            <a:r>
              <a:rPr lang="en-US" altLang="zh-CN" sz="2400" dirty="0"/>
              <a:t>2</a:t>
            </a:r>
            <a:r>
              <a:rPr lang="zh-CN" altLang="en-US" sz="2400" dirty="0"/>
              <a:t>）在编写子程序时，不使用会产生冲突的寄存器。</a:t>
            </a:r>
          </a:p>
        </p:txBody>
      </p:sp>
      <p:sp>
        <p:nvSpPr>
          <p:cNvPr id="908290" name="Rectangle 2"/>
          <p:cNvSpPr>
            <a:spLocks noGrp="1" noChangeArrowheads="1"/>
          </p:cNvSpPr>
          <p:nvPr>
            <p:ph type="title"/>
          </p:nvPr>
        </p:nvSpPr>
        <p:spPr/>
        <p:txBody>
          <a:bodyPr/>
          <a:lstStyle/>
          <a:p>
            <a:r>
              <a:rPr lang="en-US" altLang="zh-CN" dirty="0"/>
              <a:t>10.5.4 </a:t>
            </a:r>
            <a:r>
              <a:rPr lang="zh-CN" altLang="en-US" dirty="0"/>
              <a:t>寄存器冲突的问题</a:t>
            </a:r>
          </a:p>
        </p:txBody>
      </p:sp>
    </p:spTree>
    <p:extLst>
      <p:ext uri="{BB962C8B-B14F-4D97-AF65-F5344CB8AC3E}">
        <p14:creationId xmlns:p14="http://schemas.microsoft.com/office/powerpoint/2010/main" val="3349899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8291">
                                            <p:txEl>
                                              <p:pRg st="1" end="1"/>
                                            </p:txEl>
                                          </p:spTgt>
                                        </p:tgtEl>
                                        <p:attrNameLst>
                                          <p:attrName>style.visibility</p:attrName>
                                        </p:attrNameLst>
                                      </p:cBhvr>
                                      <p:to>
                                        <p:strVal val="visible"/>
                                      </p:to>
                                    </p:set>
                                    <p:animEffect transition="in" filter="checkerboard(across)">
                                      <p:cBhvr>
                                        <p:cTn id="7" dur="500"/>
                                        <p:tgtEl>
                                          <p:spTgt spid="9082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08291">
                                            <p:txEl>
                                              <p:pRg st="2" end="2"/>
                                            </p:txEl>
                                          </p:spTgt>
                                        </p:tgtEl>
                                        <p:attrNameLst>
                                          <p:attrName>style.visibility</p:attrName>
                                        </p:attrNameLst>
                                      </p:cBhvr>
                                      <p:to>
                                        <p:strVal val="visible"/>
                                      </p:to>
                                    </p:set>
                                    <p:animEffect transition="in" filter="checkerboard(across)">
                                      <p:cBhvr>
                                        <p:cTn id="12" dur="500"/>
                                        <p:tgtEl>
                                          <p:spTgt spid="908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5" name="Rectangle 3"/>
          <p:cNvSpPr>
            <a:spLocks noGrp="1" noChangeArrowheads="1"/>
          </p:cNvSpPr>
          <p:nvPr>
            <p:ph idx="1"/>
          </p:nvPr>
        </p:nvSpPr>
        <p:spPr>
          <a:xfrm>
            <a:off x="827584" y="2060849"/>
            <a:ext cx="7344816" cy="2520280"/>
          </a:xfrm>
        </p:spPr>
        <p:txBody>
          <a:bodyPr>
            <a:normAutofit/>
          </a:bodyPr>
          <a:lstStyle/>
          <a:p>
            <a:pPr>
              <a:lnSpc>
                <a:spcPct val="150000"/>
              </a:lnSpc>
            </a:pPr>
            <a:r>
              <a:rPr lang="zh-CN" altLang="en-US" sz="3200" dirty="0"/>
              <a:t>使用</a:t>
            </a:r>
            <a:r>
              <a:rPr lang="en-US" altLang="zh-CN" sz="3200" dirty="0" err="1"/>
              <a:t>movsb</a:t>
            </a:r>
            <a:r>
              <a:rPr lang="zh-CN" altLang="en-US" sz="3200" dirty="0"/>
              <a:t>指令，将</a:t>
            </a:r>
            <a:r>
              <a:rPr lang="en-US" altLang="zh-CN" sz="3200" dirty="0"/>
              <a:t>do0</a:t>
            </a:r>
            <a:r>
              <a:rPr lang="zh-CN" altLang="en-US" sz="3200" dirty="0"/>
              <a:t>的代码送入</a:t>
            </a:r>
            <a:r>
              <a:rPr lang="en-US" altLang="zh-CN" sz="3200" dirty="0"/>
              <a:t>0:0200</a:t>
            </a:r>
            <a:r>
              <a:rPr lang="zh-CN" altLang="en-US" sz="3200" dirty="0"/>
              <a:t>处。</a:t>
            </a:r>
          </a:p>
          <a:p>
            <a:pPr>
              <a:lnSpc>
                <a:spcPct val="150000"/>
              </a:lnSpc>
            </a:pPr>
            <a:endParaRPr lang="zh-CN" altLang="en-US" sz="3200" dirty="0"/>
          </a:p>
        </p:txBody>
      </p:sp>
      <p:sp>
        <p:nvSpPr>
          <p:cNvPr id="1155074" name="Rectangle 2"/>
          <p:cNvSpPr>
            <a:spLocks noGrp="1" noChangeArrowheads="1"/>
          </p:cNvSpPr>
          <p:nvPr>
            <p:ph type="title"/>
          </p:nvPr>
        </p:nvSpPr>
        <p:spPr/>
        <p:txBody>
          <a:bodyPr/>
          <a:lstStyle/>
          <a:p>
            <a:r>
              <a:rPr lang="en-US" altLang="zh-CN"/>
              <a:t>12.8 </a:t>
            </a:r>
            <a:r>
              <a:rPr lang="zh-CN" altLang="en-US"/>
              <a:t>安装</a:t>
            </a:r>
          </a:p>
        </p:txBody>
      </p:sp>
    </p:spTree>
    <p:extLst>
      <p:ext uri="{BB962C8B-B14F-4D97-AF65-F5344CB8AC3E}">
        <p14:creationId xmlns:p14="http://schemas.microsoft.com/office/powerpoint/2010/main" val="11973701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9" name="Rectangle 3"/>
          <p:cNvSpPr>
            <a:spLocks noGrp="1" noChangeArrowheads="1"/>
          </p:cNvSpPr>
          <p:nvPr>
            <p:ph idx="1"/>
          </p:nvPr>
        </p:nvSpPr>
        <p:spPr>
          <a:xfrm>
            <a:off x="683568" y="1484784"/>
            <a:ext cx="7848872" cy="4608512"/>
          </a:xfrm>
        </p:spPr>
        <p:txBody>
          <a:bodyPr>
            <a:noAutofit/>
          </a:bodyPr>
          <a:lstStyle/>
          <a:p>
            <a:pPr>
              <a:lnSpc>
                <a:spcPct val="150000"/>
              </a:lnSpc>
            </a:pPr>
            <a:r>
              <a:rPr lang="zh-CN" altLang="en-US" sz="3200" dirty="0"/>
              <a:t>用</a:t>
            </a:r>
            <a:r>
              <a:rPr lang="en-US" altLang="zh-CN" sz="3200" dirty="0"/>
              <a:t>rep </a:t>
            </a:r>
            <a:r>
              <a:rPr lang="en-US" altLang="zh-CN" sz="3200" dirty="0" err="1"/>
              <a:t>movsb</a:t>
            </a:r>
            <a:r>
              <a:rPr lang="zh-CN" altLang="en-US" sz="3200" dirty="0"/>
              <a:t>指令的时候需要确定：</a:t>
            </a:r>
          </a:p>
          <a:p>
            <a:pPr marL="393192" lvl="1" indent="0">
              <a:lnSpc>
                <a:spcPct val="150000"/>
              </a:lnSpc>
              <a:buNone/>
            </a:pPr>
            <a:r>
              <a:rPr lang="zh-CN" altLang="en-US" sz="3200" dirty="0"/>
              <a:t>（</a:t>
            </a:r>
            <a:r>
              <a:rPr lang="en-US" altLang="zh-CN" sz="3200" dirty="0"/>
              <a:t>1</a:t>
            </a:r>
            <a:r>
              <a:rPr lang="zh-CN" altLang="en-US" sz="3200" dirty="0"/>
              <a:t>）传送的原始位置，段地址：</a:t>
            </a:r>
            <a:r>
              <a:rPr lang="en-US" altLang="zh-CN" sz="3200" dirty="0"/>
              <a:t>code</a:t>
            </a:r>
            <a:r>
              <a:rPr lang="zh-CN" altLang="en-US" sz="3200" dirty="0"/>
              <a:t>，偏移地址：</a:t>
            </a:r>
            <a:r>
              <a:rPr lang="en-US" altLang="zh-CN" sz="3200" dirty="0"/>
              <a:t>offset do0</a:t>
            </a:r>
            <a:r>
              <a:rPr lang="zh-CN" altLang="en-US" sz="3200" dirty="0"/>
              <a:t>；</a:t>
            </a:r>
          </a:p>
          <a:p>
            <a:pPr marL="393192" lvl="1" indent="0">
              <a:lnSpc>
                <a:spcPct val="150000"/>
              </a:lnSpc>
              <a:buNone/>
            </a:pPr>
            <a:r>
              <a:rPr lang="zh-CN" altLang="en-US" sz="3200" dirty="0"/>
              <a:t>（</a:t>
            </a:r>
            <a:r>
              <a:rPr lang="en-US" altLang="zh-CN" sz="3200" dirty="0"/>
              <a:t>2</a:t>
            </a:r>
            <a:r>
              <a:rPr lang="zh-CN" altLang="en-US" sz="3200" dirty="0"/>
              <a:t>）传送的目的位置：</a:t>
            </a:r>
            <a:r>
              <a:rPr lang="en-US" altLang="zh-CN" sz="3200" dirty="0"/>
              <a:t>0:200</a:t>
            </a:r>
            <a:r>
              <a:rPr lang="zh-CN" altLang="en-US" sz="3200" dirty="0"/>
              <a:t>；</a:t>
            </a:r>
          </a:p>
          <a:p>
            <a:pPr marL="393192" lvl="1" indent="0">
              <a:lnSpc>
                <a:spcPct val="150000"/>
              </a:lnSpc>
              <a:buNone/>
            </a:pPr>
            <a:r>
              <a:rPr lang="zh-CN" altLang="en-US" sz="3200" dirty="0"/>
              <a:t>（</a:t>
            </a:r>
            <a:r>
              <a:rPr lang="en-US" altLang="zh-CN" sz="3200" dirty="0"/>
              <a:t>3</a:t>
            </a:r>
            <a:r>
              <a:rPr lang="zh-CN" altLang="en-US" sz="3200" dirty="0"/>
              <a:t>）传送的长度：</a:t>
            </a:r>
            <a:r>
              <a:rPr lang="en-US" altLang="zh-CN" sz="3200" dirty="0"/>
              <a:t>do0</a:t>
            </a:r>
            <a:r>
              <a:rPr lang="zh-CN" altLang="en-US" sz="3200" dirty="0"/>
              <a:t>部分代码的长度；</a:t>
            </a:r>
          </a:p>
          <a:p>
            <a:pPr marL="393192" lvl="1" indent="0">
              <a:lnSpc>
                <a:spcPct val="150000"/>
              </a:lnSpc>
              <a:buNone/>
            </a:pPr>
            <a:r>
              <a:rPr lang="zh-CN" altLang="en-US" sz="3200" dirty="0"/>
              <a:t>（</a:t>
            </a:r>
            <a:r>
              <a:rPr lang="en-US" altLang="zh-CN" sz="3200" dirty="0"/>
              <a:t>4</a:t>
            </a:r>
            <a:r>
              <a:rPr lang="zh-CN" altLang="en-US" sz="3200" dirty="0"/>
              <a:t>）传送的方向：正向。</a:t>
            </a:r>
          </a:p>
        </p:txBody>
      </p:sp>
      <p:sp>
        <p:nvSpPr>
          <p:cNvPr id="1156098" name="Rectangle 2"/>
          <p:cNvSpPr>
            <a:spLocks noGrp="1" noChangeArrowheads="1"/>
          </p:cNvSpPr>
          <p:nvPr>
            <p:ph type="title"/>
          </p:nvPr>
        </p:nvSpPr>
        <p:spPr/>
        <p:txBody>
          <a:bodyPr/>
          <a:lstStyle/>
          <a:p>
            <a:r>
              <a:rPr lang="en-US" altLang="zh-CN"/>
              <a:t>12.8 </a:t>
            </a:r>
            <a:r>
              <a:rPr lang="zh-CN" altLang="en-US"/>
              <a:t>安装</a:t>
            </a:r>
          </a:p>
        </p:txBody>
      </p:sp>
    </p:spTree>
    <p:extLst>
      <p:ext uri="{BB962C8B-B14F-4D97-AF65-F5344CB8AC3E}">
        <p14:creationId xmlns:p14="http://schemas.microsoft.com/office/powerpoint/2010/main" val="746593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56099">
                                            <p:txEl>
                                              <p:pRg st="1" end="1"/>
                                            </p:txEl>
                                          </p:spTgt>
                                        </p:tgtEl>
                                        <p:attrNameLst>
                                          <p:attrName>style.visibility</p:attrName>
                                        </p:attrNameLst>
                                      </p:cBhvr>
                                      <p:to>
                                        <p:strVal val="visible"/>
                                      </p:to>
                                    </p:set>
                                    <p:animEffect transition="in" filter="checkerboard(across)">
                                      <p:cBhvr>
                                        <p:cTn id="7" dur="500"/>
                                        <p:tgtEl>
                                          <p:spTgt spid="11560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56099">
                                            <p:txEl>
                                              <p:pRg st="2" end="2"/>
                                            </p:txEl>
                                          </p:spTgt>
                                        </p:tgtEl>
                                        <p:attrNameLst>
                                          <p:attrName>style.visibility</p:attrName>
                                        </p:attrNameLst>
                                      </p:cBhvr>
                                      <p:to>
                                        <p:strVal val="visible"/>
                                      </p:to>
                                    </p:set>
                                    <p:animEffect transition="in" filter="checkerboard(across)">
                                      <p:cBhvr>
                                        <p:cTn id="12" dur="500"/>
                                        <p:tgtEl>
                                          <p:spTgt spid="1156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56099">
                                            <p:txEl>
                                              <p:pRg st="3" end="3"/>
                                            </p:txEl>
                                          </p:spTgt>
                                        </p:tgtEl>
                                        <p:attrNameLst>
                                          <p:attrName>style.visibility</p:attrName>
                                        </p:attrNameLst>
                                      </p:cBhvr>
                                      <p:to>
                                        <p:strVal val="visible"/>
                                      </p:to>
                                    </p:set>
                                    <p:animEffect transition="in" filter="checkerboard(across)">
                                      <p:cBhvr>
                                        <p:cTn id="17" dur="500"/>
                                        <p:tgtEl>
                                          <p:spTgt spid="1156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56099">
                                            <p:txEl>
                                              <p:pRg st="4" end="4"/>
                                            </p:txEl>
                                          </p:spTgt>
                                        </p:tgtEl>
                                        <p:attrNameLst>
                                          <p:attrName>style.visibility</p:attrName>
                                        </p:attrNameLst>
                                      </p:cBhvr>
                                      <p:to>
                                        <p:strVal val="visible"/>
                                      </p:to>
                                    </p:set>
                                    <p:animEffect transition="in" filter="checkerboard(across)">
                                      <p:cBhvr>
                                        <p:cTn id="22" dur="500"/>
                                        <p:tgtEl>
                                          <p:spTgt spid="1156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Rectangle 2"/>
          <p:cNvSpPr>
            <a:spLocks noGrp="1" noChangeArrowheads="1"/>
          </p:cNvSpPr>
          <p:nvPr>
            <p:ph type="title"/>
          </p:nvPr>
        </p:nvSpPr>
        <p:spPr/>
        <p:txBody>
          <a:bodyPr/>
          <a:lstStyle/>
          <a:p>
            <a:r>
              <a:rPr lang="en-US" altLang="zh-CN"/>
              <a:t>12.8 </a:t>
            </a:r>
            <a:r>
              <a:rPr lang="zh-CN" altLang="en-US"/>
              <a:t>安装</a:t>
            </a:r>
          </a:p>
        </p:txBody>
      </p:sp>
      <p:sp>
        <p:nvSpPr>
          <p:cNvPr id="1157124" name="Rectangle 4"/>
          <p:cNvSpPr>
            <a:spLocks noChangeArrowheads="1"/>
          </p:cNvSpPr>
          <p:nvPr/>
        </p:nvSpPr>
        <p:spPr bwMode="auto">
          <a:xfrm>
            <a:off x="3206460" y="548680"/>
            <a:ext cx="5758027" cy="630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2400" dirty="0"/>
              <a:t> assume </a:t>
            </a:r>
            <a:r>
              <a:rPr lang="en-US" altLang="zh-CN" sz="2400" dirty="0" err="1"/>
              <a:t>cs:code</a:t>
            </a:r>
            <a:endParaRPr lang="en-US" altLang="zh-CN" sz="2400" dirty="0"/>
          </a:p>
          <a:p>
            <a:pPr marL="342900" indent="-342900">
              <a:lnSpc>
                <a:spcPct val="90000"/>
              </a:lnSpc>
              <a:spcBef>
                <a:spcPct val="20000"/>
              </a:spcBef>
              <a:buClr>
                <a:schemeClr val="folHlink"/>
              </a:buClr>
              <a:buSzPct val="60000"/>
              <a:buFont typeface="Wingdings" pitchFamily="2" charset="2"/>
              <a:buNone/>
            </a:pPr>
            <a:r>
              <a:rPr lang="en-US" altLang="zh-CN" sz="2400" dirty="0"/>
              <a:t> code segment</a:t>
            </a:r>
          </a:p>
          <a:p>
            <a:pPr marL="342900" indent="-342900">
              <a:lnSpc>
                <a:spcPct val="90000"/>
              </a:lnSpc>
              <a:spcBef>
                <a:spcPct val="20000"/>
              </a:spcBef>
              <a:buClr>
                <a:schemeClr val="folHlink"/>
              </a:buClr>
              <a:buSzPct val="60000"/>
              <a:buFont typeface="Wingdings" pitchFamily="2" charset="2"/>
              <a:buNone/>
            </a:pPr>
            <a:r>
              <a:rPr lang="en-US" altLang="zh-CN" sz="2400" dirty="0"/>
              <a:t> start: </a:t>
            </a:r>
            <a:r>
              <a:rPr lang="zh-CN" altLang="en-US" sz="2400" dirty="0"/>
              <a:t>设置</a:t>
            </a:r>
            <a:r>
              <a:rPr lang="en-US" altLang="zh-CN" sz="2400" dirty="0" err="1"/>
              <a:t>es:di</a:t>
            </a:r>
            <a:r>
              <a:rPr lang="zh-CN" altLang="en-US" sz="2400" dirty="0"/>
              <a:t>指向目的地址</a:t>
            </a:r>
          </a:p>
          <a:p>
            <a:pPr marL="342900" indent="-342900">
              <a:lnSpc>
                <a:spcPct val="90000"/>
              </a:lnSpc>
              <a:spcBef>
                <a:spcPct val="20000"/>
              </a:spcBef>
              <a:buClr>
                <a:schemeClr val="folHlink"/>
              </a:buClr>
              <a:buSzPct val="60000"/>
              <a:buFont typeface="Wingdings" pitchFamily="2" charset="2"/>
              <a:buNone/>
            </a:pPr>
            <a:r>
              <a:rPr lang="zh-CN" altLang="en-US" sz="2400" dirty="0"/>
              <a:t>         设置</a:t>
            </a:r>
            <a:r>
              <a:rPr lang="en-US" altLang="zh-CN" sz="2400" dirty="0" err="1"/>
              <a:t>ds:si</a:t>
            </a:r>
            <a:r>
              <a:rPr lang="zh-CN" altLang="en-US" sz="2400" dirty="0"/>
              <a:t>指向源地址</a:t>
            </a:r>
          </a:p>
          <a:p>
            <a:pPr marL="342900" indent="-342900">
              <a:lnSpc>
                <a:spcPct val="90000"/>
              </a:lnSpc>
              <a:spcBef>
                <a:spcPct val="20000"/>
              </a:spcBef>
              <a:buClr>
                <a:schemeClr val="folHlink"/>
              </a:buClr>
              <a:buSzPct val="60000"/>
              <a:buFont typeface="Wingdings" pitchFamily="2" charset="2"/>
              <a:buNone/>
            </a:pPr>
            <a:r>
              <a:rPr lang="zh-CN" altLang="en-US" sz="2400" dirty="0"/>
              <a:t>         设置</a:t>
            </a:r>
            <a:r>
              <a:rPr lang="en-US" altLang="zh-CN" sz="2400" dirty="0"/>
              <a:t>cx</a:t>
            </a:r>
            <a:r>
              <a:rPr lang="zh-CN" altLang="en-US" sz="2400" dirty="0"/>
              <a:t>为传输长度</a:t>
            </a:r>
          </a:p>
          <a:p>
            <a:pPr marL="342900" indent="-342900">
              <a:lnSpc>
                <a:spcPct val="90000"/>
              </a:lnSpc>
              <a:spcBef>
                <a:spcPct val="20000"/>
              </a:spcBef>
              <a:buClr>
                <a:schemeClr val="folHlink"/>
              </a:buClr>
              <a:buSzPct val="60000"/>
              <a:buFont typeface="Wingdings" pitchFamily="2" charset="2"/>
              <a:buNone/>
            </a:pPr>
            <a:r>
              <a:rPr lang="zh-CN" altLang="en-US" sz="2400" dirty="0"/>
              <a:t>          设置传输方向为正</a:t>
            </a:r>
          </a:p>
          <a:p>
            <a:pPr marL="342900" indent="-342900">
              <a:lnSpc>
                <a:spcPct val="90000"/>
              </a:lnSpc>
              <a:spcBef>
                <a:spcPct val="20000"/>
              </a:spcBef>
              <a:buClr>
                <a:schemeClr val="folHlink"/>
              </a:buClr>
              <a:buSzPct val="60000"/>
              <a:buFont typeface="Wingdings" pitchFamily="2" charset="2"/>
              <a:buNone/>
            </a:pPr>
            <a:r>
              <a:rPr lang="zh-CN" altLang="en-US" sz="2400" dirty="0"/>
              <a:t>          </a:t>
            </a:r>
            <a:r>
              <a:rPr lang="en-US" altLang="zh-CN" sz="2400" dirty="0"/>
              <a:t>rep </a:t>
            </a:r>
            <a:r>
              <a:rPr lang="en-US" altLang="zh-CN" sz="2400" dirty="0" err="1"/>
              <a:t>movsb</a:t>
            </a:r>
            <a:endParaRPr lang="en-US" altLang="zh-CN" sz="2400" dirty="0"/>
          </a:p>
          <a:p>
            <a:pPr marL="342900" indent="-342900">
              <a:lnSpc>
                <a:spcPct val="90000"/>
              </a:lnSpc>
              <a:spcBef>
                <a:spcPct val="20000"/>
              </a:spcBef>
              <a:buClr>
                <a:schemeClr val="folHlink"/>
              </a:buClr>
              <a:buSzPct val="60000"/>
              <a:buFont typeface="Wingdings" pitchFamily="2" charset="2"/>
              <a:buNone/>
            </a:pPr>
            <a:r>
              <a:rPr lang="en-US" altLang="zh-CN" sz="2400" dirty="0"/>
              <a:t>          </a:t>
            </a:r>
            <a:r>
              <a:rPr lang="zh-CN" altLang="en-US" sz="2400" dirty="0"/>
              <a:t>设置中断向量表 </a:t>
            </a:r>
          </a:p>
          <a:p>
            <a:pPr marL="342900" indent="-342900">
              <a:lnSpc>
                <a:spcPct val="90000"/>
              </a:lnSpc>
              <a:spcBef>
                <a:spcPct val="20000"/>
              </a:spcBef>
              <a:buClr>
                <a:schemeClr val="folHlink"/>
              </a:buClr>
              <a:buSzPct val="60000"/>
              <a:buFont typeface="Wingdings" pitchFamily="2" charset="2"/>
              <a:buNone/>
            </a:pPr>
            <a:r>
              <a:rPr lang="zh-CN" altLang="en-US" sz="2400" dirty="0"/>
              <a:t>          </a:t>
            </a:r>
            <a:r>
              <a:rPr lang="en-US" altLang="zh-CN" sz="2400" dirty="0"/>
              <a:t>mov ax,4c00h</a:t>
            </a:r>
          </a:p>
          <a:p>
            <a:pPr marL="342900" indent="-342900">
              <a:lnSpc>
                <a:spcPct val="90000"/>
              </a:lnSpc>
              <a:spcBef>
                <a:spcPct val="20000"/>
              </a:spcBef>
              <a:buClr>
                <a:schemeClr val="folHlink"/>
              </a:buClr>
              <a:buSzPct val="60000"/>
              <a:buFont typeface="Wingdings" pitchFamily="2" charset="2"/>
              <a:buNone/>
            </a:pPr>
            <a:r>
              <a:rPr lang="en-US" altLang="zh-CN" sz="2400" dirty="0"/>
              <a:t>          </a:t>
            </a:r>
            <a:r>
              <a:rPr lang="en-US" altLang="zh-CN" sz="2400" dirty="0" err="1"/>
              <a:t>int</a:t>
            </a:r>
            <a:r>
              <a:rPr lang="en-US" altLang="zh-CN" sz="2400" dirty="0"/>
              <a:t> 21h</a:t>
            </a:r>
          </a:p>
          <a:p>
            <a:pPr marL="342900" indent="-342900">
              <a:lnSpc>
                <a:spcPct val="90000"/>
              </a:lnSpc>
              <a:spcBef>
                <a:spcPct val="20000"/>
              </a:spcBef>
              <a:buClr>
                <a:schemeClr val="folHlink"/>
              </a:buClr>
              <a:buSzPct val="60000"/>
              <a:buFont typeface="Wingdings" pitchFamily="2" charset="2"/>
              <a:buNone/>
            </a:pPr>
            <a:r>
              <a:rPr lang="en-US" altLang="zh-CN" sz="2400" dirty="0"/>
              <a:t>  do0: </a:t>
            </a:r>
            <a:r>
              <a:rPr lang="zh-CN" altLang="en-US" sz="2400" dirty="0"/>
              <a:t>显示字符串</a:t>
            </a:r>
            <a:r>
              <a:rPr lang="zh-CN" altLang="en-US" sz="2400" dirty="0">
                <a:latin typeface="Arial"/>
              </a:rPr>
              <a:t>“</a:t>
            </a:r>
            <a:r>
              <a:rPr lang="en-US" altLang="zh-CN" sz="2400" dirty="0"/>
              <a:t>overflow</a:t>
            </a:r>
            <a:r>
              <a:rPr lang="zh-CN" altLang="en-US" sz="2400" dirty="0"/>
              <a:t>！</a:t>
            </a:r>
            <a:r>
              <a:rPr lang="zh-CN" altLang="en-US" sz="2400" dirty="0">
                <a:latin typeface="Arial"/>
              </a:rPr>
              <a:t>”</a:t>
            </a:r>
            <a:r>
              <a:rPr lang="zh-CN" altLang="en-US" sz="2400" dirty="0"/>
              <a:t> </a:t>
            </a:r>
          </a:p>
          <a:p>
            <a:pPr marL="342900" indent="-342900">
              <a:lnSpc>
                <a:spcPct val="90000"/>
              </a:lnSpc>
              <a:spcBef>
                <a:spcPct val="20000"/>
              </a:spcBef>
              <a:buClr>
                <a:schemeClr val="folHlink"/>
              </a:buClr>
              <a:buSzPct val="60000"/>
              <a:buFont typeface="Wingdings" pitchFamily="2" charset="2"/>
              <a:buNone/>
            </a:pPr>
            <a:r>
              <a:rPr lang="zh-CN" altLang="en-US" sz="2400" dirty="0"/>
              <a:t>          </a:t>
            </a:r>
            <a:r>
              <a:rPr lang="en-US" altLang="zh-CN" sz="2400" dirty="0"/>
              <a:t>mov ax,4c00h</a:t>
            </a:r>
          </a:p>
          <a:p>
            <a:pPr marL="342900" indent="-342900">
              <a:lnSpc>
                <a:spcPct val="90000"/>
              </a:lnSpc>
              <a:spcBef>
                <a:spcPct val="20000"/>
              </a:spcBef>
              <a:buClr>
                <a:schemeClr val="folHlink"/>
              </a:buClr>
              <a:buSzPct val="60000"/>
              <a:buFont typeface="Wingdings" pitchFamily="2" charset="2"/>
              <a:buNone/>
            </a:pPr>
            <a:r>
              <a:rPr lang="en-US" altLang="zh-CN" sz="2400" dirty="0"/>
              <a:t>          </a:t>
            </a:r>
            <a:r>
              <a:rPr lang="en-US" altLang="zh-CN" sz="2400" dirty="0" err="1"/>
              <a:t>int</a:t>
            </a:r>
            <a:r>
              <a:rPr lang="en-US" altLang="zh-CN" sz="2400" dirty="0"/>
              <a:t> 21h</a:t>
            </a:r>
          </a:p>
          <a:p>
            <a:pPr marL="342900" indent="-342900">
              <a:lnSpc>
                <a:spcPct val="90000"/>
              </a:lnSpc>
              <a:spcBef>
                <a:spcPct val="20000"/>
              </a:spcBef>
              <a:buClr>
                <a:schemeClr val="folHlink"/>
              </a:buClr>
              <a:buSzPct val="60000"/>
              <a:buFont typeface="Wingdings" pitchFamily="2" charset="2"/>
              <a:buNone/>
            </a:pPr>
            <a:r>
              <a:rPr lang="en-US" altLang="zh-CN" sz="2400" dirty="0"/>
              <a:t>code ends</a:t>
            </a:r>
          </a:p>
          <a:p>
            <a:pPr marL="342900" indent="-342900">
              <a:lnSpc>
                <a:spcPct val="90000"/>
              </a:lnSpc>
              <a:spcBef>
                <a:spcPct val="20000"/>
              </a:spcBef>
              <a:buClr>
                <a:schemeClr val="folHlink"/>
              </a:buClr>
              <a:buSzPct val="60000"/>
              <a:buFont typeface="Wingdings" pitchFamily="2" charset="2"/>
              <a:buNone/>
            </a:pPr>
            <a:r>
              <a:rPr lang="en-US" altLang="zh-CN" sz="2400" dirty="0"/>
              <a:t>end start</a:t>
            </a:r>
          </a:p>
        </p:txBody>
      </p:sp>
    </p:spTree>
    <p:extLst>
      <p:ext uri="{BB962C8B-B14F-4D97-AF65-F5344CB8AC3E}">
        <p14:creationId xmlns:p14="http://schemas.microsoft.com/office/powerpoint/2010/main" val="3370564167"/>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Rectangle 2"/>
          <p:cNvSpPr>
            <a:spLocks noChangeArrowheads="1"/>
          </p:cNvSpPr>
          <p:nvPr/>
        </p:nvSpPr>
        <p:spPr bwMode="auto">
          <a:xfrm>
            <a:off x="971600" y="75384"/>
            <a:ext cx="7648382" cy="6705600"/>
          </a:xfrm>
          <a:prstGeom prst="rect">
            <a:avLst/>
          </a:prstGeom>
          <a:solidFill>
            <a:schemeClr val="bg2"/>
          </a:solidFill>
          <a:ln>
            <a:solidFill>
              <a:srgbClr val="FF0000"/>
            </a:solidFill>
          </a:ln>
          <a:effectLs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2000" dirty="0"/>
              <a:t> assume </a:t>
            </a:r>
            <a:r>
              <a:rPr lang="en-US" altLang="zh-CN" sz="2000" dirty="0" err="1"/>
              <a:t>cs:code</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code segment</a:t>
            </a:r>
          </a:p>
          <a:p>
            <a:pPr marL="342900" indent="-342900">
              <a:lnSpc>
                <a:spcPct val="90000"/>
              </a:lnSpc>
              <a:spcBef>
                <a:spcPct val="20000"/>
              </a:spcBef>
              <a:buClr>
                <a:schemeClr val="folHlink"/>
              </a:buClr>
              <a:buSzPct val="60000"/>
              <a:buFont typeface="Wingdings" pitchFamily="2" charset="2"/>
              <a:buNone/>
            </a:pPr>
            <a:r>
              <a:rPr lang="en-US" altLang="zh-CN" sz="2000" dirty="0"/>
              <a:t> start: mov </a:t>
            </a:r>
            <a:r>
              <a:rPr lang="en-US" altLang="zh-CN" sz="2000" dirty="0" err="1"/>
              <a:t>ax,cs</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ds,ax</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si,offset</a:t>
            </a:r>
            <a:r>
              <a:rPr lang="en-US" altLang="zh-CN" sz="2000" dirty="0"/>
              <a:t> do0;</a:t>
            </a:r>
            <a:r>
              <a:rPr lang="zh-CN" altLang="en-US" sz="2000" dirty="0"/>
              <a:t>设置</a:t>
            </a:r>
            <a:r>
              <a:rPr lang="en-US" altLang="zh-CN" sz="2000" dirty="0" err="1"/>
              <a:t>ds:si</a:t>
            </a:r>
            <a:r>
              <a:rPr lang="zh-CN" altLang="en-US" sz="2000" dirty="0"/>
              <a:t>指向源地址</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ax,0</a:t>
            </a:r>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es,ax</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di,200h       ;</a:t>
            </a:r>
            <a:r>
              <a:rPr lang="zh-CN" altLang="en-US" sz="2000" dirty="0"/>
              <a:t>设置</a:t>
            </a:r>
            <a:r>
              <a:rPr lang="en-US" altLang="zh-CN" sz="2000" dirty="0" err="1"/>
              <a:t>es:di</a:t>
            </a:r>
            <a:r>
              <a:rPr lang="zh-CN" altLang="en-US" sz="2000" dirty="0"/>
              <a:t>指向目的地址</a:t>
            </a:r>
          </a:p>
          <a:p>
            <a:pPr marL="342900" indent="-342900">
              <a:lnSpc>
                <a:spcPct val="90000"/>
              </a:lnSpc>
              <a:spcBef>
                <a:spcPct val="20000"/>
              </a:spcBef>
              <a:buClr>
                <a:schemeClr val="folHlink"/>
              </a:buClr>
              <a:buSzPct val="60000"/>
              <a:buFont typeface="Wingdings" pitchFamily="2" charset="2"/>
              <a:buNone/>
            </a:pPr>
            <a:endParaRPr lang="zh-CN" altLang="en-US" sz="2000" dirty="0"/>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cx, </a:t>
            </a:r>
            <a:r>
              <a:rPr lang="en-US" altLang="zh-CN" sz="2000" b="1" dirty="0">
                <a:solidFill>
                  <a:srgbClr val="0070C0"/>
                </a:solidFill>
              </a:rPr>
              <a:t>do0</a:t>
            </a:r>
            <a:r>
              <a:rPr lang="zh-CN" altLang="en-US" sz="2000" b="1" dirty="0">
                <a:solidFill>
                  <a:srgbClr val="0070C0"/>
                </a:solidFill>
              </a:rPr>
              <a:t>部分代码的长度        </a:t>
            </a:r>
            <a:r>
              <a:rPr lang="en-US" altLang="zh-CN" sz="2000" dirty="0"/>
              <a:t>;</a:t>
            </a:r>
            <a:r>
              <a:rPr lang="zh-CN" altLang="en-US" sz="2000" dirty="0"/>
              <a:t>设置</a:t>
            </a:r>
            <a:r>
              <a:rPr lang="en-US" altLang="zh-CN" sz="2000" dirty="0"/>
              <a:t>cx</a:t>
            </a:r>
            <a:r>
              <a:rPr lang="zh-CN" altLang="en-US" sz="2000" dirty="0"/>
              <a:t>为传输长度</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err="1"/>
              <a:t>cld</a:t>
            </a:r>
            <a:r>
              <a:rPr lang="en-US" altLang="zh-CN" sz="2000" dirty="0"/>
              <a:t>                     ;</a:t>
            </a:r>
            <a:r>
              <a:rPr lang="zh-CN" altLang="en-US" sz="2000" dirty="0"/>
              <a:t>设置传输方向为正</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rep </a:t>
            </a:r>
            <a:r>
              <a:rPr lang="en-US" altLang="zh-CN" sz="2000" dirty="0" err="1"/>
              <a:t>movsb</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zh-CN" altLang="en-US" sz="2000" dirty="0"/>
              <a:t>设置中断向量表 </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ax,4c00h</a:t>
            </a:r>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en-US" altLang="zh-CN" sz="2000" dirty="0" err="1"/>
              <a:t>int</a:t>
            </a:r>
            <a:r>
              <a:rPr lang="en-US" altLang="zh-CN" sz="2000" dirty="0"/>
              <a:t> 21h</a:t>
            </a:r>
          </a:p>
          <a:p>
            <a:pPr marL="342900" indent="-342900">
              <a:lnSpc>
                <a:spcPct val="90000"/>
              </a:lnSpc>
              <a:spcBef>
                <a:spcPct val="20000"/>
              </a:spcBef>
              <a:buClr>
                <a:schemeClr val="folHlink"/>
              </a:buClr>
              <a:buSzPct val="60000"/>
              <a:buFont typeface="Wingdings" pitchFamily="2" charset="2"/>
              <a:buNone/>
            </a:pPr>
            <a:r>
              <a:rPr lang="en-US" altLang="zh-CN" sz="2000" dirty="0"/>
              <a:t>  do0: </a:t>
            </a:r>
            <a:r>
              <a:rPr lang="zh-CN" altLang="en-US" sz="2000" dirty="0"/>
              <a:t>显示字符串</a:t>
            </a:r>
            <a:r>
              <a:rPr lang="zh-CN" altLang="en-US" sz="2000" dirty="0">
                <a:latin typeface="Arial"/>
              </a:rPr>
              <a:t>“</a:t>
            </a:r>
            <a:r>
              <a:rPr lang="en-US" altLang="zh-CN" sz="2000" dirty="0"/>
              <a:t>overflow</a:t>
            </a:r>
            <a:r>
              <a:rPr lang="zh-CN" altLang="en-US" sz="2000" dirty="0"/>
              <a:t>！</a:t>
            </a:r>
            <a:r>
              <a:rPr lang="zh-CN" altLang="en-US" sz="2000" dirty="0">
                <a:latin typeface="Arial"/>
              </a:rPr>
              <a:t>”</a:t>
            </a:r>
            <a:r>
              <a:rPr lang="zh-CN" altLang="en-US" sz="2000" dirty="0"/>
              <a:t> </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ax,4c00h</a:t>
            </a:r>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en-US" altLang="zh-CN" sz="2000" dirty="0" err="1"/>
              <a:t>int</a:t>
            </a:r>
            <a:r>
              <a:rPr lang="en-US" altLang="zh-CN" sz="2000" dirty="0"/>
              <a:t> 21h</a:t>
            </a:r>
          </a:p>
          <a:p>
            <a:pPr marL="342900" indent="-342900">
              <a:lnSpc>
                <a:spcPct val="90000"/>
              </a:lnSpc>
              <a:spcBef>
                <a:spcPct val="20000"/>
              </a:spcBef>
              <a:buClr>
                <a:schemeClr val="folHlink"/>
              </a:buClr>
              <a:buSzPct val="60000"/>
              <a:buFont typeface="Wingdings" pitchFamily="2" charset="2"/>
              <a:buNone/>
            </a:pPr>
            <a:r>
              <a:rPr lang="en-US" altLang="zh-CN" sz="2000" dirty="0"/>
              <a:t>code ends</a:t>
            </a:r>
          </a:p>
          <a:p>
            <a:pPr marL="342900" indent="-342900">
              <a:lnSpc>
                <a:spcPct val="90000"/>
              </a:lnSpc>
              <a:spcBef>
                <a:spcPct val="20000"/>
              </a:spcBef>
              <a:buClr>
                <a:schemeClr val="folHlink"/>
              </a:buClr>
              <a:buSzPct val="60000"/>
              <a:buFont typeface="Wingdings" pitchFamily="2" charset="2"/>
              <a:buNone/>
            </a:pPr>
            <a:r>
              <a:rPr lang="en-US" altLang="zh-CN" sz="2000" dirty="0"/>
              <a:t>end start</a:t>
            </a:r>
          </a:p>
        </p:txBody>
      </p:sp>
    </p:spTree>
    <p:extLst>
      <p:ext uri="{BB962C8B-B14F-4D97-AF65-F5344CB8AC3E}">
        <p14:creationId xmlns:p14="http://schemas.microsoft.com/office/powerpoint/2010/main" val="3014514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1" name="Rectangle 3"/>
          <p:cNvSpPr>
            <a:spLocks noGrp="1" noChangeArrowheads="1"/>
          </p:cNvSpPr>
          <p:nvPr>
            <p:ph idx="1"/>
          </p:nvPr>
        </p:nvSpPr>
        <p:spPr>
          <a:xfrm>
            <a:off x="971600" y="1484784"/>
            <a:ext cx="7199312" cy="4114800"/>
          </a:xfrm>
        </p:spPr>
        <p:txBody>
          <a:bodyPr/>
          <a:lstStyle/>
          <a:p>
            <a:r>
              <a:rPr lang="zh-CN" altLang="en-US" dirty="0"/>
              <a:t>如何知道</a:t>
            </a:r>
            <a:r>
              <a:rPr lang="en-US" altLang="zh-CN" dirty="0"/>
              <a:t>do0</a:t>
            </a:r>
            <a:r>
              <a:rPr lang="zh-CN" altLang="en-US" dirty="0"/>
              <a:t>代码的长度？</a:t>
            </a:r>
            <a:endParaRPr lang="en-US" altLang="zh-CN" dirty="0"/>
          </a:p>
          <a:p>
            <a:pPr marL="0" indent="0">
              <a:buNone/>
            </a:pPr>
            <a:r>
              <a:rPr lang="en-US" altLang="zh-CN" dirty="0"/>
              <a:t>——</a:t>
            </a:r>
            <a:r>
              <a:rPr lang="zh-CN" altLang="en-US" dirty="0"/>
              <a:t>利用编译器来计算</a:t>
            </a:r>
            <a:r>
              <a:rPr lang="en-US" altLang="zh-CN" dirty="0"/>
              <a:t>do0</a:t>
            </a:r>
            <a:r>
              <a:rPr lang="zh-CN" altLang="en-US" dirty="0"/>
              <a:t>的长度。</a:t>
            </a:r>
          </a:p>
          <a:p>
            <a:endParaRPr lang="zh-CN" altLang="en-US" dirty="0"/>
          </a:p>
        </p:txBody>
      </p:sp>
      <p:sp>
        <p:nvSpPr>
          <p:cNvPr id="1159170" name="Rectangle 2"/>
          <p:cNvSpPr>
            <a:spLocks noGrp="1" noChangeArrowheads="1"/>
          </p:cNvSpPr>
          <p:nvPr>
            <p:ph type="title"/>
          </p:nvPr>
        </p:nvSpPr>
        <p:spPr/>
        <p:txBody>
          <a:bodyPr/>
          <a:lstStyle/>
          <a:p>
            <a:r>
              <a:rPr lang="en-US" altLang="zh-CN"/>
              <a:t>12.8 </a:t>
            </a:r>
            <a:r>
              <a:rPr lang="zh-CN" altLang="en-US"/>
              <a:t>安装</a:t>
            </a:r>
          </a:p>
        </p:txBody>
      </p:sp>
      <p:sp>
        <p:nvSpPr>
          <p:cNvPr id="4" name="Rectangle 3"/>
          <p:cNvSpPr txBox="1">
            <a:spLocks noChangeArrowheads="1"/>
          </p:cNvSpPr>
          <p:nvPr/>
        </p:nvSpPr>
        <p:spPr>
          <a:xfrm>
            <a:off x="1115616" y="2996952"/>
            <a:ext cx="7123112" cy="280831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latin typeface="Arial"/>
              </a:rPr>
              <a:t>“</a:t>
            </a:r>
            <a:r>
              <a:rPr lang="en-US" altLang="zh-CN" dirty="0"/>
              <a:t>-</a:t>
            </a:r>
            <a:r>
              <a:rPr lang="en-US" altLang="zh-CN" dirty="0">
                <a:latin typeface="Arial"/>
              </a:rPr>
              <a:t>”</a:t>
            </a:r>
            <a:r>
              <a:rPr lang="zh-CN" altLang="en-US" dirty="0"/>
              <a:t>是编译器识别的运算符号，编译器可以用它来进行两个</a:t>
            </a:r>
            <a:r>
              <a:rPr lang="zh-CN" altLang="en-US" b="1" dirty="0">
                <a:solidFill>
                  <a:srgbClr val="FF0000"/>
                </a:solidFill>
              </a:rPr>
              <a:t>常数</a:t>
            </a:r>
            <a:r>
              <a:rPr lang="zh-CN" altLang="en-US" dirty="0"/>
              <a:t>的减法。</a:t>
            </a:r>
          </a:p>
          <a:p>
            <a:pPr lvl="1"/>
            <a:r>
              <a:rPr lang="zh-CN" altLang="en-US" dirty="0"/>
              <a:t>比如：</a:t>
            </a:r>
            <a:r>
              <a:rPr lang="en-US" altLang="zh-CN" dirty="0"/>
              <a:t>mov ax,8-4</a:t>
            </a:r>
            <a:endParaRPr lang="zh-CN" altLang="en-US" dirty="0"/>
          </a:p>
          <a:p>
            <a:pPr lvl="1"/>
            <a:r>
              <a:rPr lang="zh-CN" altLang="en-US" dirty="0"/>
              <a:t>编译器可以处理</a:t>
            </a:r>
            <a:r>
              <a:rPr lang="zh-CN" altLang="en-US" dirty="0">
                <a:solidFill>
                  <a:srgbClr val="FF0000"/>
                </a:solidFill>
              </a:rPr>
              <a:t>表达式</a:t>
            </a:r>
            <a:r>
              <a:rPr lang="zh-CN" altLang="en-US" dirty="0"/>
              <a:t>，比如：</a:t>
            </a:r>
          </a:p>
          <a:p>
            <a:pPr lvl="1">
              <a:buFont typeface="Wingdings" pitchFamily="2" charset="2"/>
              <a:buNone/>
            </a:pPr>
            <a:r>
              <a:rPr lang="zh-CN" altLang="en-US" dirty="0"/>
              <a:t>  指令： </a:t>
            </a:r>
            <a:r>
              <a:rPr lang="en-US" altLang="zh-CN" dirty="0"/>
              <a:t>mov ax,(5+3)*5/10</a:t>
            </a:r>
            <a:r>
              <a:rPr lang="zh-CN" altLang="en-US" dirty="0"/>
              <a:t>，</a:t>
            </a:r>
            <a:endParaRPr lang="en-US" altLang="zh-CN" dirty="0"/>
          </a:p>
        </p:txBody>
      </p:sp>
    </p:spTree>
    <p:extLst>
      <p:ext uri="{BB962C8B-B14F-4D97-AF65-F5344CB8AC3E}">
        <p14:creationId xmlns:p14="http://schemas.microsoft.com/office/powerpoint/2010/main" val="364705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Rectangle 2"/>
          <p:cNvSpPr>
            <a:spLocks noChangeArrowheads="1"/>
          </p:cNvSpPr>
          <p:nvPr/>
        </p:nvSpPr>
        <p:spPr bwMode="auto">
          <a:xfrm>
            <a:off x="611560" y="55712"/>
            <a:ext cx="7783760" cy="6802288"/>
          </a:xfrm>
          <a:prstGeom prst="rect">
            <a:avLst/>
          </a:prstGeom>
          <a:solidFill>
            <a:schemeClr val="bg2"/>
          </a:solidFill>
          <a:ln>
            <a:solidFill>
              <a:srgbClr val="FF0000"/>
            </a:solidFill>
          </a:ln>
          <a:effectLs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2000" dirty="0"/>
              <a:t> assume </a:t>
            </a:r>
            <a:r>
              <a:rPr lang="en-US" altLang="zh-CN" sz="2000" dirty="0" err="1"/>
              <a:t>cs:code</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code segment</a:t>
            </a:r>
          </a:p>
          <a:p>
            <a:pPr marL="342900" indent="-342900">
              <a:lnSpc>
                <a:spcPct val="90000"/>
              </a:lnSpc>
              <a:spcBef>
                <a:spcPct val="20000"/>
              </a:spcBef>
              <a:buClr>
                <a:schemeClr val="folHlink"/>
              </a:buClr>
              <a:buSzPct val="60000"/>
              <a:buFont typeface="Wingdings" pitchFamily="2" charset="2"/>
              <a:buNone/>
            </a:pPr>
            <a:r>
              <a:rPr lang="en-US" altLang="zh-CN" sz="2000" dirty="0"/>
              <a:t> start: mov </a:t>
            </a:r>
            <a:r>
              <a:rPr lang="en-US" altLang="zh-CN" sz="2000" dirty="0" err="1"/>
              <a:t>ax,cs</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ds,ax</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si,offset</a:t>
            </a:r>
            <a:r>
              <a:rPr lang="en-US" altLang="zh-CN" sz="2000" dirty="0"/>
              <a:t> do0;</a:t>
            </a:r>
            <a:r>
              <a:rPr lang="zh-CN" altLang="en-US" sz="2000" dirty="0"/>
              <a:t>设置</a:t>
            </a:r>
            <a:r>
              <a:rPr lang="en-US" altLang="zh-CN" sz="2000" dirty="0" err="1"/>
              <a:t>ds:si</a:t>
            </a:r>
            <a:r>
              <a:rPr lang="zh-CN" altLang="en-US" sz="2000" dirty="0"/>
              <a:t>指向源地址</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ax,0</a:t>
            </a:r>
          </a:p>
          <a:p>
            <a:pPr marL="342900" indent="-342900">
              <a:lnSpc>
                <a:spcPct val="90000"/>
              </a:lnSpc>
              <a:spcBef>
                <a:spcPct val="20000"/>
              </a:spcBef>
              <a:buClr>
                <a:schemeClr val="folHlink"/>
              </a:buClr>
              <a:buSzPct val="60000"/>
              <a:buFont typeface="Wingdings" pitchFamily="2" charset="2"/>
              <a:buNone/>
            </a:pPr>
            <a:r>
              <a:rPr lang="en-US" altLang="zh-CN" sz="2000" dirty="0"/>
              <a:t>          mov </a:t>
            </a:r>
            <a:r>
              <a:rPr lang="en-US" altLang="zh-CN" sz="2000" dirty="0" err="1"/>
              <a:t>es,ax</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mov di,200h       ;</a:t>
            </a:r>
            <a:r>
              <a:rPr lang="zh-CN" altLang="en-US" sz="2000" dirty="0"/>
              <a:t>设置</a:t>
            </a:r>
            <a:r>
              <a:rPr lang="en-US" altLang="zh-CN" sz="2000" dirty="0" err="1"/>
              <a:t>es:di</a:t>
            </a:r>
            <a:r>
              <a:rPr lang="zh-CN" altLang="en-US" sz="2000" dirty="0"/>
              <a:t>指向目的地址</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solidFill>
                  <a:schemeClr val="hlink"/>
                </a:solidFill>
              </a:rPr>
              <a:t>mov </a:t>
            </a:r>
            <a:r>
              <a:rPr lang="en-US" altLang="zh-CN" sz="2000" dirty="0" err="1">
                <a:solidFill>
                  <a:schemeClr val="hlink"/>
                </a:solidFill>
              </a:rPr>
              <a:t>cx,offset</a:t>
            </a:r>
            <a:r>
              <a:rPr lang="en-US" altLang="zh-CN" sz="2000" dirty="0">
                <a:solidFill>
                  <a:schemeClr val="hlink"/>
                </a:solidFill>
              </a:rPr>
              <a:t> do0end-offset do0</a:t>
            </a:r>
            <a:r>
              <a:rPr lang="en-US" altLang="zh-CN" sz="2000" dirty="0"/>
              <a:t>;</a:t>
            </a:r>
            <a:r>
              <a:rPr lang="zh-CN" altLang="en-US" sz="2000" dirty="0"/>
              <a:t>设置</a:t>
            </a:r>
            <a:r>
              <a:rPr lang="en-US" altLang="zh-CN" sz="2000" dirty="0"/>
              <a:t>cx</a:t>
            </a:r>
            <a:r>
              <a:rPr lang="zh-CN" altLang="en-US" sz="2000" dirty="0"/>
              <a:t>为传输长度</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err="1"/>
              <a:t>cld</a:t>
            </a:r>
            <a:r>
              <a:rPr lang="en-US" altLang="zh-CN" sz="2000" dirty="0"/>
              <a:t>                     ;</a:t>
            </a:r>
            <a:r>
              <a:rPr lang="zh-CN" altLang="en-US" sz="2000" dirty="0"/>
              <a:t>设置传输方向为正</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rep </a:t>
            </a:r>
            <a:r>
              <a:rPr lang="en-US" altLang="zh-CN" sz="2000" dirty="0" err="1"/>
              <a:t>movsb</a:t>
            </a:r>
            <a:endParaRPr lang="en-US" altLang="zh-CN" sz="2000" dirty="0"/>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zh-CN" altLang="en-US" sz="2000" dirty="0"/>
              <a:t>设置中断向量表 </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ax,4c00h</a:t>
            </a:r>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en-US" altLang="zh-CN" sz="2000" dirty="0" err="1"/>
              <a:t>int</a:t>
            </a:r>
            <a:r>
              <a:rPr lang="en-US" altLang="zh-CN" sz="2000" dirty="0"/>
              <a:t> 21h</a:t>
            </a:r>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en-US" altLang="zh-CN" sz="2000" dirty="0">
                <a:solidFill>
                  <a:schemeClr val="hlink"/>
                </a:solidFill>
              </a:rPr>
              <a:t>do0:</a:t>
            </a:r>
            <a:r>
              <a:rPr lang="en-US" altLang="zh-CN" sz="2000" dirty="0"/>
              <a:t> </a:t>
            </a:r>
            <a:r>
              <a:rPr lang="zh-CN" altLang="en-US" sz="2000" dirty="0"/>
              <a:t>显示字符串</a:t>
            </a:r>
            <a:r>
              <a:rPr lang="zh-CN" altLang="en-US" sz="2000" dirty="0">
                <a:latin typeface="Arial"/>
              </a:rPr>
              <a:t>“</a:t>
            </a:r>
            <a:r>
              <a:rPr lang="en-US" altLang="zh-CN" sz="2000" dirty="0"/>
              <a:t>overflow</a:t>
            </a:r>
            <a:r>
              <a:rPr lang="zh-CN" altLang="en-US" sz="2000" dirty="0"/>
              <a:t>！</a:t>
            </a:r>
            <a:r>
              <a:rPr lang="zh-CN" altLang="en-US" sz="2000" dirty="0">
                <a:latin typeface="Arial"/>
              </a:rPr>
              <a:t>”</a:t>
            </a:r>
            <a:r>
              <a:rPr lang="zh-CN" altLang="en-US" sz="2000" dirty="0"/>
              <a:t> </a:t>
            </a:r>
          </a:p>
          <a:p>
            <a:pPr marL="342900" indent="-342900">
              <a:lnSpc>
                <a:spcPct val="90000"/>
              </a:lnSpc>
              <a:spcBef>
                <a:spcPct val="20000"/>
              </a:spcBef>
              <a:buClr>
                <a:schemeClr val="folHlink"/>
              </a:buClr>
              <a:buSzPct val="60000"/>
              <a:buFont typeface="Wingdings" pitchFamily="2" charset="2"/>
              <a:buNone/>
            </a:pPr>
            <a:r>
              <a:rPr lang="zh-CN" altLang="en-US" sz="2000" dirty="0"/>
              <a:t>          </a:t>
            </a:r>
            <a:r>
              <a:rPr lang="en-US" altLang="zh-CN" sz="2000" dirty="0"/>
              <a:t>mov ax,4c00h</a:t>
            </a:r>
          </a:p>
          <a:p>
            <a:pPr marL="342900" indent="-342900">
              <a:lnSpc>
                <a:spcPct val="90000"/>
              </a:lnSpc>
              <a:spcBef>
                <a:spcPct val="20000"/>
              </a:spcBef>
              <a:buClr>
                <a:schemeClr val="folHlink"/>
              </a:buClr>
              <a:buSzPct val="60000"/>
              <a:buFont typeface="Wingdings" pitchFamily="2" charset="2"/>
              <a:buNone/>
            </a:pPr>
            <a:r>
              <a:rPr lang="en-US" altLang="zh-CN" sz="2000" dirty="0"/>
              <a:t>          </a:t>
            </a:r>
            <a:r>
              <a:rPr lang="en-US" altLang="zh-CN" sz="2000" dirty="0" err="1"/>
              <a:t>int</a:t>
            </a:r>
            <a:r>
              <a:rPr lang="en-US" altLang="zh-CN" sz="2000" dirty="0"/>
              <a:t> 21h</a:t>
            </a:r>
          </a:p>
          <a:p>
            <a:pPr marL="342900" indent="-342900">
              <a:lnSpc>
                <a:spcPct val="90000"/>
              </a:lnSpc>
              <a:spcBef>
                <a:spcPct val="20000"/>
              </a:spcBef>
              <a:buClr>
                <a:schemeClr val="folHlink"/>
              </a:buClr>
              <a:buSzPct val="60000"/>
              <a:buFont typeface="Wingdings" pitchFamily="2" charset="2"/>
              <a:buNone/>
            </a:pPr>
            <a:r>
              <a:rPr lang="en-US" altLang="zh-CN" sz="2000" dirty="0">
                <a:solidFill>
                  <a:schemeClr val="hlink"/>
                </a:solidFill>
              </a:rPr>
              <a:t>do0end:nop</a:t>
            </a:r>
          </a:p>
          <a:p>
            <a:pPr marL="342900" indent="-342900">
              <a:lnSpc>
                <a:spcPct val="90000"/>
              </a:lnSpc>
              <a:spcBef>
                <a:spcPct val="20000"/>
              </a:spcBef>
              <a:buClr>
                <a:schemeClr val="folHlink"/>
              </a:buClr>
              <a:buSzPct val="60000"/>
              <a:buFont typeface="Wingdings" pitchFamily="2" charset="2"/>
              <a:buNone/>
            </a:pPr>
            <a:r>
              <a:rPr lang="en-US" altLang="zh-CN" sz="2000" dirty="0"/>
              <a:t>code ends</a:t>
            </a:r>
          </a:p>
          <a:p>
            <a:pPr marL="342900" indent="-342900">
              <a:lnSpc>
                <a:spcPct val="90000"/>
              </a:lnSpc>
              <a:spcBef>
                <a:spcPct val="20000"/>
              </a:spcBef>
              <a:buClr>
                <a:schemeClr val="folHlink"/>
              </a:buClr>
              <a:buSzPct val="60000"/>
              <a:buFont typeface="Wingdings" pitchFamily="2" charset="2"/>
              <a:buNone/>
            </a:pPr>
            <a:r>
              <a:rPr lang="en-US" altLang="zh-CN" sz="2000" dirty="0"/>
              <a:t>end start</a:t>
            </a:r>
          </a:p>
        </p:txBody>
      </p:sp>
    </p:spTree>
    <p:extLst>
      <p:ext uri="{BB962C8B-B14F-4D97-AF65-F5344CB8AC3E}">
        <p14:creationId xmlns:p14="http://schemas.microsoft.com/office/powerpoint/2010/main" val="387144879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1" name="Rectangle 3"/>
          <p:cNvSpPr>
            <a:spLocks noGrp="1" noChangeArrowheads="1"/>
          </p:cNvSpPr>
          <p:nvPr>
            <p:ph sz="half" idx="4294967295"/>
          </p:nvPr>
        </p:nvSpPr>
        <p:spPr>
          <a:xfrm>
            <a:off x="755576" y="1052736"/>
            <a:ext cx="7848600" cy="720725"/>
          </a:xfrm>
        </p:spPr>
        <p:txBody>
          <a:bodyPr/>
          <a:lstStyle/>
          <a:p>
            <a:pPr algn="ctr">
              <a:lnSpc>
                <a:spcPct val="80000"/>
              </a:lnSpc>
            </a:pPr>
            <a:r>
              <a:rPr lang="en-US" altLang="zh-CN" dirty="0"/>
              <a:t>do0</a:t>
            </a:r>
            <a:r>
              <a:rPr lang="zh-CN" altLang="en-US" dirty="0"/>
              <a:t>程序的主要任务是显示字符串，程序如下：</a:t>
            </a:r>
          </a:p>
        </p:txBody>
      </p:sp>
      <p:sp>
        <p:nvSpPr>
          <p:cNvPr id="1164292" name="Rectangle 4"/>
          <p:cNvSpPr>
            <a:spLocks noGrp="1" noChangeArrowheads="1"/>
          </p:cNvSpPr>
          <p:nvPr>
            <p:ph sz="half" idx="4294967295"/>
          </p:nvPr>
        </p:nvSpPr>
        <p:spPr>
          <a:xfrm>
            <a:off x="1115616" y="1700808"/>
            <a:ext cx="7696200" cy="4824536"/>
          </a:xfrm>
          <a:solidFill>
            <a:schemeClr val="bg2"/>
          </a:solidFill>
          <a:ln>
            <a:solidFill>
              <a:srgbClr val="FF0000"/>
            </a:solidFill>
          </a:ln>
        </p:spPr>
        <p:txBody>
          <a:bodyPr>
            <a:noAutofit/>
          </a:bodyPr>
          <a:lstStyle/>
          <a:p>
            <a:pPr>
              <a:lnSpc>
                <a:spcPct val="80000"/>
              </a:lnSpc>
              <a:buFont typeface="Wingdings" pitchFamily="2" charset="2"/>
              <a:buNone/>
            </a:pPr>
            <a:r>
              <a:rPr lang="en-US" altLang="zh-CN" sz="2200" dirty="0"/>
              <a:t> do0:</a:t>
            </a:r>
            <a:r>
              <a:rPr lang="zh-CN" altLang="en-US" sz="2200" dirty="0">
                <a:solidFill>
                  <a:schemeClr val="hlink"/>
                </a:solidFill>
              </a:rPr>
              <a:t>设置</a:t>
            </a:r>
            <a:r>
              <a:rPr lang="en-US" altLang="zh-CN" sz="2200" dirty="0" err="1">
                <a:solidFill>
                  <a:schemeClr val="hlink"/>
                </a:solidFill>
              </a:rPr>
              <a:t>ds:si</a:t>
            </a:r>
            <a:r>
              <a:rPr lang="zh-CN" altLang="en-US" sz="2200" dirty="0">
                <a:solidFill>
                  <a:schemeClr val="hlink"/>
                </a:solidFill>
              </a:rPr>
              <a:t>指向字符串</a:t>
            </a:r>
            <a:r>
              <a:rPr lang="zh-CN" altLang="en-US" sz="2200" dirty="0"/>
              <a:t>        </a:t>
            </a:r>
          </a:p>
          <a:p>
            <a:pPr>
              <a:lnSpc>
                <a:spcPct val="80000"/>
              </a:lnSpc>
              <a:buFont typeface="Wingdings" pitchFamily="2" charset="2"/>
              <a:buNone/>
            </a:pPr>
            <a:r>
              <a:rPr lang="zh-CN" altLang="en-US" sz="2200" dirty="0"/>
              <a:t>        </a:t>
            </a:r>
            <a:r>
              <a:rPr lang="en-US" altLang="zh-CN" sz="2200" dirty="0"/>
              <a:t>mov ax,</a:t>
            </a:r>
            <a:r>
              <a:rPr lang="en-US" altLang="zh-CN" sz="2200" dirty="0">
                <a:solidFill>
                  <a:srgbClr val="FF0000"/>
                </a:solidFill>
              </a:rPr>
              <a:t>0b800</a:t>
            </a:r>
            <a:r>
              <a:rPr lang="en-US" altLang="zh-CN" sz="2200" dirty="0"/>
              <a:t>h</a:t>
            </a:r>
          </a:p>
          <a:p>
            <a:pPr>
              <a:lnSpc>
                <a:spcPct val="80000"/>
              </a:lnSpc>
              <a:buFont typeface="Wingdings" pitchFamily="2" charset="2"/>
              <a:buNone/>
            </a:pPr>
            <a:r>
              <a:rPr lang="en-US" altLang="zh-CN" sz="2200" dirty="0"/>
              <a:t>        mov </a:t>
            </a:r>
            <a:r>
              <a:rPr lang="en-US" altLang="zh-CN" sz="2200" dirty="0" err="1"/>
              <a:t>es,ax</a:t>
            </a:r>
            <a:endParaRPr lang="en-US" altLang="zh-CN" sz="2200" dirty="0"/>
          </a:p>
          <a:p>
            <a:pPr>
              <a:lnSpc>
                <a:spcPct val="80000"/>
              </a:lnSpc>
              <a:buFont typeface="Wingdings" pitchFamily="2" charset="2"/>
              <a:buNone/>
            </a:pPr>
            <a:r>
              <a:rPr lang="en-US" altLang="zh-CN" sz="2200" dirty="0"/>
              <a:t>        mov di,</a:t>
            </a:r>
            <a:r>
              <a:rPr lang="en-US" altLang="zh-CN" sz="2200" dirty="0">
                <a:solidFill>
                  <a:srgbClr val="FF0000"/>
                </a:solidFill>
              </a:rPr>
              <a:t>12*160+36*2</a:t>
            </a:r>
            <a:r>
              <a:rPr lang="en-US" altLang="zh-CN" sz="2200" dirty="0"/>
              <a:t>;</a:t>
            </a:r>
            <a:r>
              <a:rPr lang="zh-CN" altLang="en-US" sz="2200" dirty="0"/>
              <a:t>设置</a:t>
            </a:r>
            <a:r>
              <a:rPr lang="en-US" altLang="zh-CN" sz="2200" dirty="0" err="1"/>
              <a:t>es:di</a:t>
            </a:r>
            <a:r>
              <a:rPr lang="zh-CN" altLang="en-US" sz="2200" dirty="0"/>
              <a:t>指向显存空间的中间位置</a:t>
            </a:r>
          </a:p>
          <a:p>
            <a:pPr>
              <a:lnSpc>
                <a:spcPct val="80000"/>
              </a:lnSpc>
              <a:buFont typeface="Wingdings" pitchFamily="2" charset="2"/>
              <a:buNone/>
            </a:pPr>
            <a:r>
              <a:rPr lang="zh-CN" altLang="en-US" sz="2200" dirty="0"/>
              <a:t>        </a:t>
            </a:r>
            <a:r>
              <a:rPr lang="en-US" altLang="zh-CN" sz="2200" dirty="0"/>
              <a:t>mov cx,9                 ;</a:t>
            </a:r>
            <a:r>
              <a:rPr lang="zh-CN" altLang="en-US" sz="2200" dirty="0"/>
              <a:t>设置</a:t>
            </a:r>
            <a:r>
              <a:rPr lang="en-US" altLang="zh-CN" sz="2200" dirty="0"/>
              <a:t>cx</a:t>
            </a:r>
            <a:r>
              <a:rPr lang="zh-CN" altLang="en-US" sz="2200" dirty="0"/>
              <a:t>为字符串长度</a:t>
            </a:r>
          </a:p>
          <a:p>
            <a:pPr>
              <a:lnSpc>
                <a:spcPct val="80000"/>
              </a:lnSpc>
              <a:buFont typeface="Wingdings" pitchFamily="2" charset="2"/>
              <a:buNone/>
            </a:pPr>
            <a:r>
              <a:rPr lang="zh-CN" altLang="en-US" sz="2200" dirty="0"/>
              <a:t>    </a:t>
            </a:r>
            <a:r>
              <a:rPr lang="en-US" altLang="zh-CN" sz="2200" dirty="0"/>
              <a:t>s: mov al,[</a:t>
            </a:r>
            <a:r>
              <a:rPr lang="en-US" altLang="zh-CN" sz="2200" dirty="0" err="1"/>
              <a:t>si</a:t>
            </a:r>
            <a:r>
              <a:rPr lang="en-US" altLang="zh-CN" sz="2200" dirty="0"/>
              <a:t>]</a:t>
            </a:r>
          </a:p>
          <a:p>
            <a:pPr>
              <a:lnSpc>
                <a:spcPct val="80000"/>
              </a:lnSpc>
              <a:buFont typeface="Wingdings" pitchFamily="2" charset="2"/>
              <a:buNone/>
            </a:pPr>
            <a:r>
              <a:rPr lang="en-US" altLang="zh-CN" sz="2200" dirty="0"/>
              <a:t>        mov </a:t>
            </a:r>
            <a:r>
              <a:rPr lang="en-US" altLang="zh-CN" sz="2200" dirty="0" err="1"/>
              <a:t>es</a:t>
            </a:r>
            <a:r>
              <a:rPr lang="en-US" altLang="zh-CN" sz="2200" dirty="0"/>
              <a:t>:[di],al</a:t>
            </a:r>
          </a:p>
          <a:p>
            <a:pPr>
              <a:lnSpc>
                <a:spcPct val="80000"/>
              </a:lnSpc>
              <a:buFont typeface="Wingdings" pitchFamily="2" charset="2"/>
              <a:buNone/>
            </a:pPr>
            <a:r>
              <a:rPr lang="en-US" altLang="zh-CN" sz="2200" dirty="0"/>
              <a:t>        </a:t>
            </a:r>
            <a:r>
              <a:rPr lang="en-US" altLang="zh-CN" sz="2200" dirty="0" err="1"/>
              <a:t>inc</a:t>
            </a:r>
            <a:r>
              <a:rPr lang="en-US" altLang="zh-CN" sz="2200" dirty="0"/>
              <a:t> </a:t>
            </a:r>
            <a:r>
              <a:rPr lang="en-US" altLang="zh-CN" sz="2200" dirty="0" err="1"/>
              <a:t>si</a:t>
            </a:r>
            <a:endParaRPr lang="en-US" altLang="zh-CN" sz="2200" dirty="0"/>
          </a:p>
          <a:p>
            <a:pPr>
              <a:lnSpc>
                <a:spcPct val="80000"/>
              </a:lnSpc>
              <a:buFont typeface="Wingdings" pitchFamily="2" charset="2"/>
              <a:buNone/>
            </a:pPr>
            <a:r>
              <a:rPr lang="en-US" altLang="zh-CN" sz="2200" dirty="0"/>
              <a:t>        add di,2</a:t>
            </a:r>
          </a:p>
          <a:p>
            <a:pPr>
              <a:lnSpc>
                <a:spcPct val="80000"/>
              </a:lnSpc>
              <a:buFont typeface="Wingdings" pitchFamily="2" charset="2"/>
              <a:buNone/>
            </a:pPr>
            <a:r>
              <a:rPr lang="en-US" altLang="zh-CN" sz="2200" dirty="0"/>
              <a:t>        loop s</a:t>
            </a:r>
          </a:p>
          <a:p>
            <a:pPr>
              <a:lnSpc>
                <a:spcPct val="80000"/>
              </a:lnSpc>
              <a:buFont typeface="Wingdings" pitchFamily="2" charset="2"/>
              <a:buNone/>
            </a:pPr>
            <a:r>
              <a:rPr lang="en-US" altLang="zh-CN" sz="2200" dirty="0"/>
              <a:t>        mov ax,4c00h</a:t>
            </a:r>
          </a:p>
          <a:p>
            <a:pPr>
              <a:lnSpc>
                <a:spcPct val="80000"/>
              </a:lnSpc>
              <a:buFont typeface="Wingdings" pitchFamily="2" charset="2"/>
              <a:buNone/>
            </a:pPr>
            <a:r>
              <a:rPr lang="en-US" altLang="zh-CN" sz="2200" dirty="0"/>
              <a:t>        </a:t>
            </a:r>
            <a:r>
              <a:rPr lang="en-US" altLang="zh-CN" sz="2200" dirty="0" err="1"/>
              <a:t>int</a:t>
            </a:r>
            <a:r>
              <a:rPr lang="en-US" altLang="zh-CN" sz="2200" dirty="0"/>
              <a:t> 21h</a:t>
            </a:r>
          </a:p>
          <a:p>
            <a:pPr>
              <a:lnSpc>
                <a:spcPct val="80000"/>
              </a:lnSpc>
              <a:buFont typeface="Wingdings" pitchFamily="2" charset="2"/>
              <a:buNone/>
            </a:pPr>
            <a:r>
              <a:rPr lang="en-US" altLang="zh-CN" sz="2200" dirty="0"/>
              <a:t>do0end:nop</a:t>
            </a:r>
          </a:p>
        </p:txBody>
      </p:sp>
      <p:sp>
        <p:nvSpPr>
          <p:cNvPr id="1164290" name="Rectangle 2"/>
          <p:cNvSpPr>
            <a:spLocks noGrp="1" noChangeArrowheads="1"/>
          </p:cNvSpPr>
          <p:nvPr>
            <p:ph type="title" idx="4294967295"/>
          </p:nvPr>
        </p:nvSpPr>
        <p:spPr>
          <a:xfrm>
            <a:off x="914400" y="28575"/>
            <a:ext cx="8229600" cy="1143000"/>
          </a:xfrm>
        </p:spPr>
        <p:txBody>
          <a:bodyPr/>
          <a:lstStyle/>
          <a:p>
            <a:r>
              <a:rPr lang="en-US" altLang="zh-CN" dirty="0"/>
              <a:t>12.9 do0</a:t>
            </a:r>
          </a:p>
        </p:txBody>
      </p:sp>
    </p:spTree>
    <p:extLst>
      <p:ext uri="{BB962C8B-B14F-4D97-AF65-F5344CB8AC3E}">
        <p14:creationId xmlns:p14="http://schemas.microsoft.com/office/powerpoint/2010/main" val="435853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64292">
                                            <p:bg/>
                                          </p:spTgt>
                                        </p:tgtEl>
                                        <p:attrNameLst>
                                          <p:attrName>style.visibility</p:attrName>
                                        </p:attrNameLst>
                                      </p:cBhvr>
                                      <p:to>
                                        <p:strVal val="visible"/>
                                      </p:to>
                                    </p:set>
                                    <p:animEffect transition="in" filter="checkerboard(across)">
                                      <p:cBhvr>
                                        <p:cTn id="7" dur="500"/>
                                        <p:tgtEl>
                                          <p:spTgt spid="1164292">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64292">
                                            <p:txEl>
                                              <p:pRg st="0" end="0"/>
                                            </p:txEl>
                                          </p:spTgt>
                                        </p:tgtEl>
                                        <p:attrNameLst>
                                          <p:attrName>style.visibility</p:attrName>
                                        </p:attrNameLst>
                                      </p:cBhvr>
                                      <p:to>
                                        <p:strVal val="visible"/>
                                      </p:to>
                                    </p:set>
                                    <p:animEffect transition="in" filter="checkerboard(across)">
                                      <p:cBhvr>
                                        <p:cTn id="12" dur="500"/>
                                        <p:tgtEl>
                                          <p:spTgt spid="116429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64292">
                                            <p:txEl>
                                              <p:pRg st="1" end="1"/>
                                            </p:txEl>
                                          </p:spTgt>
                                        </p:tgtEl>
                                        <p:attrNameLst>
                                          <p:attrName>style.visibility</p:attrName>
                                        </p:attrNameLst>
                                      </p:cBhvr>
                                      <p:to>
                                        <p:strVal val="visible"/>
                                      </p:to>
                                    </p:set>
                                    <p:animEffect transition="in" filter="checkerboard(across)">
                                      <p:cBhvr>
                                        <p:cTn id="17" dur="500"/>
                                        <p:tgtEl>
                                          <p:spTgt spid="116429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64292">
                                            <p:txEl>
                                              <p:pRg st="2" end="2"/>
                                            </p:txEl>
                                          </p:spTgt>
                                        </p:tgtEl>
                                        <p:attrNameLst>
                                          <p:attrName>style.visibility</p:attrName>
                                        </p:attrNameLst>
                                      </p:cBhvr>
                                      <p:to>
                                        <p:strVal val="visible"/>
                                      </p:to>
                                    </p:set>
                                    <p:animEffect transition="in" filter="checkerboard(across)">
                                      <p:cBhvr>
                                        <p:cTn id="22" dur="500"/>
                                        <p:tgtEl>
                                          <p:spTgt spid="116429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64292">
                                            <p:txEl>
                                              <p:pRg st="3" end="3"/>
                                            </p:txEl>
                                          </p:spTgt>
                                        </p:tgtEl>
                                        <p:attrNameLst>
                                          <p:attrName>style.visibility</p:attrName>
                                        </p:attrNameLst>
                                      </p:cBhvr>
                                      <p:to>
                                        <p:strVal val="visible"/>
                                      </p:to>
                                    </p:set>
                                    <p:animEffect transition="in" filter="checkerboard(across)">
                                      <p:cBhvr>
                                        <p:cTn id="27" dur="500"/>
                                        <p:tgtEl>
                                          <p:spTgt spid="116429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64292">
                                            <p:txEl>
                                              <p:pRg st="4" end="4"/>
                                            </p:txEl>
                                          </p:spTgt>
                                        </p:tgtEl>
                                        <p:attrNameLst>
                                          <p:attrName>style.visibility</p:attrName>
                                        </p:attrNameLst>
                                      </p:cBhvr>
                                      <p:to>
                                        <p:strVal val="visible"/>
                                      </p:to>
                                    </p:set>
                                    <p:animEffect transition="in" filter="checkerboard(across)">
                                      <p:cBhvr>
                                        <p:cTn id="32" dur="500"/>
                                        <p:tgtEl>
                                          <p:spTgt spid="116429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64292">
                                            <p:txEl>
                                              <p:pRg st="5" end="5"/>
                                            </p:txEl>
                                          </p:spTgt>
                                        </p:tgtEl>
                                        <p:attrNameLst>
                                          <p:attrName>style.visibility</p:attrName>
                                        </p:attrNameLst>
                                      </p:cBhvr>
                                      <p:to>
                                        <p:strVal val="visible"/>
                                      </p:to>
                                    </p:set>
                                    <p:animEffect transition="in" filter="checkerboard(across)">
                                      <p:cBhvr>
                                        <p:cTn id="37" dur="500"/>
                                        <p:tgtEl>
                                          <p:spTgt spid="1164292">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164292">
                                            <p:txEl>
                                              <p:pRg st="6" end="6"/>
                                            </p:txEl>
                                          </p:spTgt>
                                        </p:tgtEl>
                                        <p:attrNameLst>
                                          <p:attrName>style.visibility</p:attrName>
                                        </p:attrNameLst>
                                      </p:cBhvr>
                                      <p:to>
                                        <p:strVal val="visible"/>
                                      </p:to>
                                    </p:set>
                                    <p:animEffect transition="in" filter="checkerboard(across)">
                                      <p:cBhvr>
                                        <p:cTn id="42" dur="500"/>
                                        <p:tgtEl>
                                          <p:spTgt spid="1164292">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64292">
                                            <p:txEl>
                                              <p:pRg st="7" end="7"/>
                                            </p:txEl>
                                          </p:spTgt>
                                        </p:tgtEl>
                                        <p:attrNameLst>
                                          <p:attrName>style.visibility</p:attrName>
                                        </p:attrNameLst>
                                      </p:cBhvr>
                                      <p:to>
                                        <p:strVal val="visible"/>
                                      </p:to>
                                    </p:set>
                                    <p:animEffect transition="in" filter="checkerboard(across)">
                                      <p:cBhvr>
                                        <p:cTn id="47" dur="500"/>
                                        <p:tgtEl>
                                          <p:spTgt spid="1164292">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1164292">
                                            <p:txEl>
                                              <p:pRg st="8" end="8"/>
                                            </p:txEl>
                                          </p:spTgt>
                                        </p:tgtEl>
                                        <p:attrNameLst>
                                          <p:attrName>style.visibility</p:attrName>
                                        </p:attrNameLst>
                                      </p:cBhvr>
                                      <p:to>
                                        <p:strVal val="visible"/>
                                      </p:to>
                                    </p:set>
                                    <p:animEffect transition="in" filter="checkerboard(across)">
                                      <p:cBhvr>
                                        <p:cTn id="52" dur="500"/>
                                        <p:tgtEl>
                                          <p:spTgt spid="1164292">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164292">
                                            <p:txEl>
                                              <p:pRg st="9" end="9"/>
                                            </p:txEl>
                                          </p:spTgt>
                                        </p:tgtEl>
                                        <p:attrNameLst>
                                          <p:attrName>style.visibility</p:attrName>
                                        </p:attrNameLst>
                                      </p:cBhvr>
                                      <p:to>
                                        <p:strVal val="visible"/>
                                      </p:to>
                                    </p:set>
                                    <p:animEffect transition="in" filter="checkerboard(across)">
                                      <p:cBhvr>
                                        <p:cTn id="57" dur="500"/>
                                        <p:tgtEl>
                                          <p:spTgt spid="1164292">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1164292">
                                            <p:txEl>
                                              <p:pRg st="10" end="10"/>
                                            </p:txEl>
                                          </p:spTgt>
                                        </p:tgtEl>
                                        <p:attrNameLst>
                                          <p:attrName>style.visibility</p:attrName>
                                        </p:attrNameLst>
                                      </p:cBhvr>
                                      <p:to>
                                        <p:strVal val="visible"/>
                                      </p:to>
                                    </p:set>
                                    <p:animEffect transition="in" filter="checkerboard(across)">
                                      <p:cBhvr>
                                        <p:cTn id="62" dur="500"/>
                                        <p:tgtEl>
                                          <p:spTgt spid="1164292">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164292">
                                            <p:txEl>
                                              <p:pRg st="11" end="11"/>
                                            </p:txEl>
                                          </p:spTgt>
                                        </p:tgtEl>
                                        <p:attrNameLst>
                                          <p:attrName>style.visibility</p:attrName>
                                        </p:attrNameLst>
                                      </p:cBhvr>
                                      <p:to>
                                        <p:strVal val="visible"/>
                                      </p:to>
                                    </p:set>
                                    <p:animEffect transition="in" filter="checkerboard(across)">
                                      <p:cBhvr>
                                        <p:cTn id="67" dur="500"/>
                                        <p:tgtEl>
                                          <p:spTgt spid="1164292">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ntr" presetSubtype="10" fill="hold" grpId="0" nodeType="clickEffect">
                                  <p:stCondLst>
                                    <p:cond delay="0"/>
                                  </p:stCondLst>
                                  <p:childTnLst>
                                    <p:set>
                                      <p:cBhvr>
                                        <p:cTn id="71" dur="1" fill="hold">
                                          <p:stCondLst>
                                            <p:cond delay="0"/>
                                          </p:stCondLst>
                                        </p:cTn>
                                        <p:tgtEl>
                                          <p:spTgt spid="1164292">
                                            <p:txEl>
                                              <p:pRg st="12" end="12"/>
                                            </p:txEl>
                                          </p:spTgt>
                                        </p:tgtEl>
                                        <p:attrNameLst>
                                          <p:attrName>style.visibility</p:attrName>
                                        </p:attrNameLst>
                                      </p:cBhvr>
                                      <p:to>
                                        <p:strVal val="visible"/>
                                      </p:to>
                                    </p:set>
                                    <p:animEffect transition="in" filter="checkerboard(across)">
                                      <p:cBhvr>
                                        <p:cTn id="72" dur="500"/>
                                        <p:tgtEl>
                                          <p:spTgt spid="116429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2" grpId="0" build="p"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5" name="Rectangle 3"/>
          <p:cNvSpPr>
            <a:spLocks noGrp="1" noChangeArrowheads="1"/>
          </p:cNvSpPr>
          <p:nvPr>
            <p:ph idx="1"/>
          </p:nvPr>
        </p:nvSpPr>
        <p:spPr>
          <a:xfrm>
            <a:off x="1182688" y="2017713"/>
            <a:ext cx="7275512" cy="2563415"/>
          </a:xfrm>
        </p:spPr>
        <p:txBody>
          <a:bodyPr/>
          <a:lstStyle/>
          <a:p>
            <a:r>
              <a:rPr lang="zh-CN" altLang="en-US" dirty="0"/>
              <a:t>程序写好了，可要显示的字符串放在哪里呢？</a:t>
            </a:r>
          </a:p>
          <a:p>
            <a:endParaRPr lang="zh-CN" altLang="en-US" dirty="0"/>
          </a:p>
        </p:txBody>
      </p:sp>
      <p:sp>
        <p:nvSpPr>
          <p:cNvPr id="1165314" name="Rectangle 2"/>
          <p:cNvSpPr>
            <a:spLocks noGrp="1" noChangeArrowheads="1"/>
          </p:cNvSpPr>
          <p:nvPr>
            <p:ph type="title"/>
          </p:nvPr>
        </p:nvSpPr>
        <p:spPr/>
        <p:txBody>
          <a:bodyPr/>
          <a:lstStyle/>
          <a:p>
            <a:r>
              <a:rPr lang="en-US" altLang="zh-CN"/>
              <a:t>12.9 do0</a:t>
            </a:r>
          </a:p>
        </p:txBody>
      </p:sp>
      <p:sp>
        <p:nvSpPr>
          <p:cNvPr id="2" name="矩形 1"/>
          <p:cNvSpPr/>
          <p:nvPr/>
        </p:nvSpPr>
        <p:spPr>
          <a:xfrm>
            <a:off x="1403648" y="3671446"/>
            <a:ext cx="6928500" cy="523220"/>
          </a:xfrm>
          <a:prstGeom prst="rect">
            <a:avLst/>
          </a:prstGeom>
        </p:spPr>
        <p:txBody>
          <a:bodyPr wrap="none">
            <a:spAutoFit/>
          </a:bodyPr>
          <a:lstStyle/>
          <a:p>
            <a:r>
              <a:rPr lang="zh-CN" altLang="en-US" sz="2800" dirty="0"/>
              <a:t>程序</a:t>
            </a:r>
            <a:r>
              <a:rPr lang="en-US" altLang="zh-CN" sz="2800" dirty="0"/>
              <a:t>12.2</a:t>
            </a:r>
            <a:r>
              <a:rPr lang="zh-CN" altLang="en-US" sz="2800" dirty="0">
                <a:solidFill>
                  <a:srgbClr val="FF0000"/>
                </a:solidFill>
              </a:rPr>
              <a:t>看似合理</a:t>
            </a:r>
            <a:r>
              <a:rPr lang="zh-CN" altLang="en-US" sz="2800" dirty="0"/>
              <a:t>，可实际上却大错特错。</a:t>
            </a:r>
          </a:p>
        </p:txBody>
      </p:sp>
    </p:spTree>
    <p:extLst>
      <p:ext uri="{BB962C8B-B14F-4D97-AF65-F5344CB8AC3E}">
        <p14:creationId xmlns:p14="http://schemas.microsoft.com/office/powerpoint/2010/main" val="20871394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1" name="Rectangle 3"/>
          <p:cNvSpPr>
            <a:spLocks noGrp="1" noChangeArrowheads="1"/>
          </p:cNvSpPr>
          <p:nvPr>
            <p:ph idx="1"/>
          </p:nvPr>
        </p:nvSpPr>
        <p:spPr>
          <a:xfrm>
            <a:off x="899592" y="1484784"/>
            <a:ext cx="7632848" cy="4752528"/>
          </a:xfrm>
        </p:spPr>
        <p:txBody>
          <a:bodyPr>
            <a:normAutofit/>
          </a:bodyPr>
          <a:lstStyle/>
          <a:p>
            <a:pPr>
              <a:lnSpc>
                <a:spcPct val="150000"/>
              </a:lnSpc>
            </a:pPr>
            <a:r>
              <a:rPr lang="zh-CN" altLang="en-US" sz="3200" dirty="0"/>
              <a:t>因为 </a:t>
            </a:r>
            <a:r>
              <a:rPr lang="en-US" altLang="zh-CN" sz="3200" dirty="0"/>
              <a:t>do0 </a:t>
            </a:r>
            <a:r>
              <a:rPr lang="zh-CN" altLang="en-US" sz="3200" dirty="0"/>
              <a:t>程序随时可能被执行，而它要用到字符串</a:t>
            </a:r>
            <a:r>
              <a:rPr lang="zh-CN" altLang="en-US" sz="3200" dirty="0">
                <a:latin typeface="Arial"/>
              </a:rPr>
              <a:t>“</a:t>
            </a:r>
            <a:r>
              <a:rPr lang="en-US" altLang="zh-CN" sz="3200" dirty="0"/>
              <a:t>overflow</a:t>
            </a:r>
            <a:r>
              <a:rPr lang="en-US" altLang="zh-CN" sz="3200" dirty="0">
                <a:latin typeface="Arial"/>
              </a:rPr>
              <a:t>”</a:t>
            </a:r>
            <a:r>
              <a:rPr lang="zh-CN" altLang="en-US" sz="3200" dirty="0"/>
              <a:t>，所以该字符串也应该</a:t>
            </a:r>
            <a:r>
              <a:rPr lang="zh-CN" altLang="en-US" sz="3200" dirty="0">
                <a:solidFill>
                  <a:srgbClr val="FF0000"/>
                </a:solidFill>
              </a:rPr>
              <a:t>存放在一段不会被覆盖的空间中。</a:t>
            </a:r>
          </a:p>
          <a:p>
            <a:pPr>
              <a:lnSpc>
                <a:spcPct val="150000"/>
              </a:lnSpc>
            </a:pPr>
            <a:r>
              <a:rPr lang="zh-CN" altLang="en-US" sz="3200" dirty="0"/>
              <a:t>正确的程序如下：</a:t>
            </a:r>
          </a:p>
          <a:p>
            <a:pPr lvl="1">
              <a:lnSpc>
                <a:spcPct val="150000"/>
              </a:lnSpc>
            </a:pPr>
            <a:r>
              <a:rPr lang="zh-CN" altLang="en-US" sz="2800" dirty="0">
                <a:hlinkClick r:id="rId3" action="ppaction://hlinkfile"/>
              </a:rPr>
              <a:t>程序</a:t>
            </a:r>
            <a:r>
              <a:rPr lang="en-US" altLang="zh-CN" sz="2800" dirty="0">
                <a:hlinkClick r:id="rId3" action="ppaction://hlinkfile"/>
              </a:rPr>
              <a:t>12.3</a:t>
            </a:r>
            <a:r>
              <a:rPr lang="zh-CN" altLang="en-US" sz="2800" dirty="0">
                <a:hlinkClick r:id="rId3" action="ppaction://hlinkfile"/>
              </a:rPr>
              <a:t>源码</a:t>
            </a:r>
            <a:endParaRPr lang="zh-CN" altLang="en-US" sz="2800" dirty="0"/>
          </a:p>
        </p:txBody>
      </p:sp>
      <p:sp>
        <p:nvSpPr>
          <p:cNvPr id="1169410" name="Rectangle 2"/>
          <p:cNvSpPr>
            <a:spLocks noGrp="1" noChangeArrowheads="1"/>
          </p:cNvSpPr>
          <p:nvPr>
            <p:ph type="title"/>
          </p:nvPr>
        </p:nvSpPr>
        <p:spPr/>
        <p:txBody>
          <a:bodyPr/>
          <a:lstStyle/>
          <a:p>
            <a:r>
              <a:rPr lang="en-US" altLang="zh-CN" dirty="0"/>
              <a:t>12.9 do0</a:t>
            </a:r>
          </a:p>
        </p:txBody>
      </p:sp>
    </p:spTree>
    <p:extLst>
      <p:ext uri="{BB962C8B-B14F-4D97-AF65-F5344CB8AC3E}">
        <p14:creationId xmlns:p14="http://schemas.microsoft.com/office/powerpoint/2010/main" val="1494037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69411">
                                            <p:txEl>
                                              <p:pRg st="1" end="1"/>
                                            </p:txEl>
                                          </p:spTgt>
                                        </p:tgtEl>
                                        <p:attrNameLst>
                                          <p:attrName>style.visibility</p:attrName>
                                        </p:attrNameLst>
                                      </p:cBhvr>
                                      <p:to>
                                        <p:strVal val="visible"/>
                                      </p:to>
                                    </p:set>
                                    <p:animEffect transition="in" filter="checkerboard(across)">
                                      <p:cBhvr>
                                        <p:cTn id="7" dur="500"/>
                                        <p:tgtEl>
                                          <p:spTgt spid="1169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69411">
                                            <p:txEl>
                                              <p:pRg st="2" end="2"/>
                                            </p:txEl>
                                          </p:spTgt>
                                        </p:tgtEl>
                                        <p:attrNameLst>
                                          <p:attrName>style.visibility</p:attrName>
                                        </p:attrNameLst>
                                      </p:cBhvr>
                                      <p:to>
                                        <p:strVal val="visible"/>
                                      </p:to>
                                    </p:set>
                                    <p:animEffect transition="in" filter="checkerboard(across)">
                                      <p:cBhvr>
                                        <p:cTn id="12" dur="500"/>
                                        <p:tgtEl>
                                          <p:spTgt spid="1169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35696" y="1556792"/>
            <a:ext cx="6480720" cy="5040560"/>
          </a:xfrm>
        </p:spPr>
        <p:txBody>
          <a:bodyPr>
            <a:normAutofit/>
          </a:bodyPr>
          <a:lstStyle/>
          <a:p>
            <a:r>
              <a:rPr lang="en-US" altLang="zh-CN" sz="3200" dirty="0"/>
              <a:t>Do0</a:t>
            </a:r>
            <a:r>
              <a:rPr lang="zh-CN" altLang="en-US" sz="3200" dirty="0"/>
              <a:t>：</a:t>
            </a:r>
            <a:endParaRPr lang="en-US" altLang="zh-CN" sz="3200" dirty="0"/>
          </a:p>
          <a:p>
            <a:pPr marL="0" indent="0">
              <a:buNone/>
            </a:pPr>
            <a:r>
              <a:rPr lang="en-US" altLang="zh-CN" sz="3200" dirty="0"/>
              <a:t>            </a:t>
            </a:r>
            <a:r>
              <a:rPr lang="en-US" altLang="zh-CN" sz="3200" dirty="0" err="1"/>
              <a:t>jmp</a:t>
            </a:r>
            <a:r>
              <a:rPr lang="en-US" altLang="zh-CN" sz="3200" dirty="0"/>
              <a:t> short do0start</a:t>
            </a:r>
          </a:p>
          <a:p>
            <a:pPr marL="0" indent="0">
              <a:buNone/>
            </a:pPr>
            <a:r>
              <a:rPr lang="en-US" altLang="zh-CN" sz="3200" dirty="0"/>
              <a:t> 	    db   “overflow!”</a:t>
            </a:r>
          </a:p>
          <a:p>
            <a:pPr marL="0" indent="0">
              <a:buNone/>
            </a:pPr>
            <a:r>
              <a:rPr lang="en-US" altLang="zh-CN" sz="3200" dirty="0"/>
              <a:t>  Do0start:  </a:t>
            </a:r>
            <a:r>
              <a:rPr lang="zh-CN" altLang="en-US" sz="3200" dirty="0"/>
              <a:t>　</a:t>
            </a:r>
            <a:r>
              <a:rPr lang="en-US" altLang="zh-CN" sz="3200" dirty="0" err="1"/>
              <a:t>mov</a:t>
            </a:r>
            <a:r>
              <a:rPr lang="en-US" altLang="zh-CN" sz="3200" dirty="0"/>
              <a:t> </a:t>
            </a:r>
            <a:r>
              <a:rPr lang="en-US" altLang="zh-CN" sz="3200" dirty="0" err="1"/>
              <a:t>ax,cs</a:t>
            </a:r>
            <a:endParaRPr lang="en-US" altLang="zh-CN" sz="3200" dirty="0"/>
          </a:p>
          <a:p>
            <a:pPr marL="0" indent="0">
              <a:buNone/>
            </a:pPr>
            <a:r>
              <a:rPr lang="en-US" altLang="zh-CN" sz="3200" dirty="0"/>
              <a:t>                     mov  </a:t>
            </a:r>
            <a:r>
              <a:rPr lang="en-US" altLang="zh-CN" sz="3200" dirty="0" err="1"/>
              <a:t>ds,as</a:t>
            </a:r>
            <a:endParaRPr lang="en-US" altLang="zh-CN" sz="3200" dirty="0"/>
          </a:p>
          <a:p>
            <a:pPr marL="0" indent="0">
              <a:buNone/>
            </a:pPr>
            <a:r>
              <a:rPr lang="en-US" altLang="zh-CN" sz="3200" dirty="0"/>
              <a:t>                     mov </a:t>
            </a:r>
            <a:r>
              <a:rPr lang="en-US" altLang="zh-CN" sz="3200" dirty="0">
                <a:solidFill>
                  <a:srgbClr val="FF0000"/>
                </a:solidFill>
              </a:rPr>
              <a:t>si,202h</a:t>
            </a:r>
          </a:p>
          <a:p>
            <a:pPr marL="0" indent="0">
              <a:buNone/>
            </a:pPr>
            <a:r>
              <a:rPr lang="en-US" altLang="zh-CN" sz="3200" dirty="0"/>
              <a:t>                        ……..</a:t>
            </a:r>
            <a:endParaRPr lang="zh-CN" altLang="en-US" sz="3200" dirty="0"/>
          </a:p>
        </p:txBody>
      </p:sp>
      <p:sp>
        <p:nvSpPr>
          <p:cNvPr id="2" name="标题 1"/>
          <p:cNvSpPr>
            <a:spLocks noGrp="1"/>
          </p:cNvSpPr>
          <p:nvPr>
            <p:ph type="title"/>
          </p:nvPr>
        </p:nvSpPr>
        <p:spPr/>
        <p:txBody>
          <a:bodyPr/>
          <a:lstStyle/>
          <a:p>
            <a:r>
              <a:rPr lang="en-US" altLang="zh-CN" dirty="0"/>
              <a:t>12.9 do0</a:t>
            </a:r>
            <a:endParaRPr lang="zh-CN" altLang="en-US" dirty="0"/>
          </a:p>
        </p:txBody>
      </p:sp>
    </p:spTree>
    <p:extLst>
      <p:ext uri="{BB962C8B-B14F-4D97-AF65-F5344CB8AC3E}">
        <p14:creationId xmlns:p14="http://schemas.microsoft.com/office/powerpoint/2010/main" val="334700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idx="1"/>
          </p:nvPr>
        </p:nvSpPr>
        <p:spPr>
          <a:xfrm>
            <a:off x="827584" y="1628800"/>
            <a:ext cx="7632848" cy="3931567"/>
          </a:xfrm>
        </p:spPr>
        <p:txBody>
          <a:bodyPr>
            <a:normAutofit/>
          </a:bodyPr>
          <a:lstStyle/>
          <a:p>
            <a:pPr lvl="1">
              <a:lnSpc>
                <a:spcPct val="200000"/>
              </a:lnSpc>
            </a:pPr>
            <a:r>
              <a:rPr lang="en-US" altLang="zh-CN" sz="2800" dirty="0"/>
              <a:t>——</a:t>
            </a:r>
            <a:r>
              <a:rPr lang="zh-CN" altLang="en-US" sz="2800" dirty="0"/>
              <a:t>在子程序的开始前将自己将用到的寄存器的内容都保存起来，返回前再恢复。</a:t>
            </a:r>
            <a:endParaRPr lang="en-US" altLang="zh-CN" sz="2800" dirty="0"/>
          </a:p>
          <a:p>
            <a:pPr marL="393192" lvl="1" indent="0">
              <a:lnSpc>
                <a:spcPct val="200000"/>
              </a:lnSpc>
              <a:buNone/>
            </a:pPr>
            <a:r>
              <a:rPr lang="en-US" altLang="zh-CN" dirty="0"/>
              <a:t>       </a:t>
            </a:r>
            <a:r>
              <a:rPr lang="zh-CN" altLang="en-US" dirty="0"/>
              <a:t>用</a:t>
            </a:r>
            <a:r>
              <a:rPr lang="zh-CN" altLang="en-US" sz="4000" dirty="0">
                <a:solidFill>
                  <a:srgbClr val="FF0000"/>
                </a:solidFill>
              </a:rPr>
              <a:t>堆栈</a:t>
            </a:r>
            <a:r>
              <a:rPr lang="zh-CN" altLang="en-US" dirty="0"/>
              <a:t>来实现！</a:t>
            </a:r>
          </a:p>
          <a:p>
            <a:pPr>
              <a:lnSpc>
                <a:spcPct val="200000"/>
              </a:lnSpc>
            </a:pPr>
            <a:endParaRPr lang="en-US" altLang="zh-CN" dirty="0"/>
          </a:p>
        </p:txBody>
      </p:sp>
      <p:sp>
        <p:nvSpPr>
          <p:cNvPr id="912386" name="Rectangle 2"/>
          <p:cNvSpPr>
            <a:spLocks noGrp="1" noChangeArrowheads="1"/>
          </p:cNvSpPr>
          <p:nvPr>
            <p:ph type="title"/>
          </p:nvPr>
        </p:nvSpPr>
        <p:spPr/>
        <p:txBody>
          <a:bodyPr/>
          <a:lstStyle/>
          <a:p>
            <a:r>
              <a:rPr lang="en-US" altLang="zh-CN" dirty="0"/>
              <a:t>10.5.4 </a:t>
            </a:r>
            <a:r>
              <a:rPr lang="zh-CN" altLang="en-US" dirty="0"/>
              <a:t>寄存器冲突的问题</a:t>
            </a:r>
          </a:p>
        </p:txBody>
      </p:sp>
    </p:spTree>
    <p:extLst>
      <p:ext uri="{BB962C8B-B14F-4D97-AF65-F5344CB8AC3E}">
        <p14:creationId xmlns:p14="http://schemas.microsoft.com/office/powerpoint/2010/main" val="17334392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2387">
                                            <p:txEl>
                                              <p:pRg st="0" end="0"/>
                                            </p:txEl>
                                          </p:spTgt>
                                        </p:tgtEl>
                                        <p:attrNameLst>
                                          <p:attrName>style.visibility</p:attrName>
                                        </p:attrNameLst>
                                      </p:cBhvr>
                                      <p:to>
                                        <p:strVal val="visible"/>
                                      </p:to>
                                    </p:set>
                                    <p:animEffect transition="in" filter="checkerboard(across)">
                                      <p:cBhvr>
                                        <p:cTn id="7" dur="500"/>
                                        <p:tgtEl>
                                          <p:spTgt spid="912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12387">
                                            <p:txEl>
                                              <p:pRg st="1" end="1"/>
                                            </p:txEl>
                                          </p:spTgt>
                                        </p:tgtEl>
                                        <p:attrNameLst>
                                          <p:attrName>style.visibility</p:attrName>
                                        </p:attrNameLst>
                                      </p:cBhvr>
                                      <p:to>
                                        <p:strVal val="visible"/>
                                      </p:to>
                                    </p:set>
                                    <p:animEffect transition="in" filter="checkerboard(across)">
                                      <p:cBhvr>
                                        <p:cTn id="12" dur="500"/>
                                        <p:tgtEl>
                                          <p:spTgt spid="912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1" name="Rectangle 3"/>
          <p:cNvSpPr>
            <a:spLocks noGrp="1" noChangeArrowheads="1"/>
          </p:cNvSpPr>
          <p:nvPr>
            <p:ph idx="1"/>
          </p:nvPr>
        </p:nvSpPr>
        <p:spPr>
          <a:xfrm>
            <a:off x="971600" y="1988840"/>
            <a:ext cx="7560840" cy="3600400"/>
          </a:xfrm>
        </p:spPr>
        <p:txBody>
          <a:bodyPr>
            <a:noAutofit/>
          </a:bodyPr>
          <a:lstStyle/>
          <a:p>
            <a:pPr>
              <a:lnSpc>
                <a:spcPct val="150000"/>
              </a:lnSpc>
            </a:pPr>
            <a:r>
              <a:rPr lang="zh-CN" altLang="en-US" sz="3200" dirty="0"/>
              <a:t>下面，我们将</a:t>
            </a:r>
            <a:r>
              <a:rPr lang="en-US" altLang="zh-CN" sz="3200" dirty="0"/>
              <a:t>do0</a:t>
            </a:r>
            <a:r>
              <a:rPr lang="zh-CN" altLang="en-US" sz="3200" dirty="0"/>
              <a:t>的入口地址</a:t>
            </a:r>
            <a:r>
              <a:rPr lang="en-US" altLang="zh-CN" sz="3200" dirty="0"/>
              <a:t>0:200</a:t>
            </a:r>
            <a:r>
              <a:rPr lang="zh-CN" altLang="en-US" sz="3200" dirty="0"/>
              <a:t>，写入中断向量表的 </a:t>
            </a:r>
            <a:r>
              <a:rPr lang="en-US" altLang="zh-CN" sz="3200" dirty="0"/>
              <a:t>0 </a:t>
            </a:r>
            <a:r>
              <a:rPr lang="zh-CN" altLang="en-US" sz="3200" dirty="0"/>
              <a:t>号表项中，使</a:t>
            </a:r>
            <a:r>
              <a:rPr lang="en-US" altLang="zh-CN" sz="3200" dirty="0"/>
              <a:t>do0</a:t>
            </a:r>
            <a:r>
              <a:rPr lang="zh-CN" altLang="en-US" sz="3200" dirty="0"/>
              <a:t>成为</a:t>
            </a:r>
            <a:r>
              <a:rPr lang="en-US" altLang="zh-CN" sz="3200" dirty="0"/>
              <a:t>0 </a:t>
            </a:r>
            <a:r>
              <a:rPr lang="zh-CN" altLang="en-US" sz="3200" dirty="0"/>
              <a:t>号中断的中断处理程序。</a:t>
            </a:r>
            <a:br>
              <a:rPr lang="zh-CN" altLang="en-US" sz="3200" dirty="0"/>
            </a:br>
            <a:endParaRPr lang="zh-CN" altLang="en-US" sz="3200" dirty="0"/>
          </a:p>
        </p:txBody>
      </p:sp>
      <p:sp>
        <p:nvSpPr>
          <p:cNvPr id="1174530" name="Rectangle 2"/>
          <p:cNvSpPr>
            <a:spLocks noGrp="1" noChangeArrowheads="1"/>
          </p:cNvSpPr>
          <p:nvPr>
            <p:ph type="title"/>
          </p:nvPr>
        </p:nvSpPr>
        <p:spPr/>
        <p:txBody>
          <a:bodyPr/>
          <a:lstStyle/>
          <a:p>
            <a:r>
              <a:rPr lang="en-US" altLang="zh-CN"/>
              <a:t>12.10 </a:t>
            </a:r>
            <a:r>
              <a:rPr lang="zh-CN" altLang="en-US"/>
              <a:t>设置中断向量</a:t>
            </a:r>
          </a:p>
        </p:txBody>
      </p:sp>
    </p:spTree>
    <p:extLst>
      <p:ext uri="{BB962C8B-B14F-4D97-AF65-F5344CB8AC3E}">
        <p14:creationId xmlns:p14="http://schemas.microsoft.com/office/powerpoint/2010/main" val="41283173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5" name="Rectangle 3"/>
          <p:cNvSpPr>
            <a:spLocks noGrp="1" noChangeArrowheads="1"/>
          </p:cNvSpPr>
          <p:nvPr>
            <p:ph idx="1"/>
          </p:nvPr>
        </p:nvSpPr>
        <p:spPr>
          <a:xfrm>
            <a:off x="755576" y="1412776"/>
            <a:ext cx="7560840" cy="5112568"/>
          </a:xfrm>
        </p:spPr>
        <p:txBody>
          <a:bodyPr>
            <a:normAutofit lnSpcReduction="10000"/>
          </a:bodyPr>
          <a:lstStyle/>
          <a:p>
            <a:pPr>
              <a:lnSpc>
                <a:spcPct val="150000"/>
              </a:lnSpc>
            </a:pPr>
            <a:r>
              <a:rPr lang="en-US" altLang="zh-CN" sz="3200" dirty="0"/>
              <a:t>0</a:t>
            </a:r>
            <a:r>
              <a:rPr lang="zh-CN" altLang="en-US" sz="3200" dirty="0"/>
              <a:t>号表项的地址为</a:t>
            </a:r>
            <a:r>
              <a:rPr lang="en-US" altLang="zh-CN" sz="3200" dirty="0"/>
              <a:t>0:0</a:t>
            </a:r>
            <a:r>
              <a:rPr lang="zh-CN" altLang="en-US" sz="3200" dirty="0"/>
              <a:t>，其中</a:t>
            </a:r>
            <a:r>
              <a:rPr lang="en-US" altLang="zh-CN" sz="3200" dirty="0"/>
              <a:t>0:0</a:t>
            </a:r>
            <a:r>
              <a:rPr lang="zh-CN" altLang="en-US" sz="3200" dirty="0"/>
              <a:t>字单元存放偏移地址，</a:t>
            </a:r>
            <a:r>
              <a:rPr lang="en-US" altLang="zh-CN" sz="3200" dirty="0"/>
              <a:t>0:2</a:t>
            </a:r>
            <a:r>
              <a:rPr lang="zh-CN" altLang="en-US" sz="3200" dirty="0"/>
              <a:t>字单元存放段地址。</a:t>
            </a:r>
          </a:p>
          <a:p>
            <a:pPr>
              <a:lnSpc>
                <a:spcPct val="150000"/>
              </a:lnSpc>
            </a:pPr>
            <a:r>
              <a:rPr lang="zh-CN" altLang="en-US" sz="3200" dirty="0"/>
              <a:t>程序如下：</a:t>
            </a:r>
          </a:p>
          <a:p>
            <a:pPr>
              <a:lnSpc>
                <a:spcPct val="150000"/>
              </a:lnSpc>
              <a:buFont typeface="Wingdings" pitchFamily="2" charset="2"/>
              <a:buNone/>
            </a:pPr>
            <a:r>
              <a:rPr lang="zh-CN" altLang="en-US" sz="3200" dirty="0"/>
              <a:t>       </a:t>
            </a:r>
            <a:r>
              <a:rPr lang="en-US" altLang="zh-CN" sz="3200" dirty="0"/>
              <a:t>mov ax,0</a:t>
            </a:r>
          </a:p>
          <a:p>
            <a:pPr>
              <a:lnSpc>
                <a:spcPct val="150000"/>
              </a:lnSpc>
              <a:buFont typeface="Wingdings" pitchFamily="2" charset="2"/>
              <a:buNone/>
            </a:pPr>
            <a:r>
              <a:rPr lang="en-US" altLang="zh-CN" sz="3200" dirty="0"/>
              <a:t>       mov </a:t>
            </a:r>
            <a:r>
              <a:rPr lang="en-US" altLang="zh-CN" sz="3200" dirty="0" err="1"/>
              <a:t>es,ax</a:t>
            </a:r>
            <a:endParaRPr lang="en-US" altLang="zh-CN" sz="3200" dirty="0"/>
          </a:p>
          <a:p>
            <a:pPr>
              <a:lnSpc>
                <a:spcPct val="150000"/>
              </a:lnSpc>
              <a:buFont typeface="Wingdings" pitchFamily="2" charset="2"/>
              <a:buNone/>
            </a:pPr>
            <a:r>
              <a:rPr lang="en-US" altLang="zh-CN" sz="3200" dirty="0"/>
              <a:t>       mov word </a:t>
            </a:r>
            <a:r>
              <a:rPr lang="en-US" altLang="zh-CN" sz="3200" dirty="0" err="1"/>
              <a:t>ptr</a:t>
            </a:r>
            <a:r>
              <a:rPr lang="en-US" altLang="zh-CN" sz="3200" dirty="0"/>
              <a:t> </a:t>
            </a:r>
            <a:r>
              <a:rPr lang="en-US" altLang="zh-CN" sz="3200" dirty="0" err="1"/>
              <a:t>es</a:t>
            </a:r>
            <a:r>
              <a:rPr lang="en-US" altLang="zh-CN" sz="3200" dirty="0"/>
              <a:t>:[0*4],200h</a:t>
            </a:r>
          </a:p>
          <a:p>
            <a:pPr>
              <a:lnSpc>
                <a:spcPct val="150000"/>
              </a:lnSpc>
              <a:buFont typeface="Wingdings" pitchFamily="2" charset="2"/>
              <a:buNone/>
            </a:pPr>
            <a:r>
              <a:rPr lang="en-US" altLang="zh-CN" sz="3200" dirty="0"/>
              <a:t>       mov word </a:t>
            </a:r>
            <a:r>
              <a:rPr lang="en-US" altLang="zh-CN" sz="3200" dirty="0" err="1"/>
              <a:t>ptr</a:t>
            </a:r>
            <a:r>
              <a:rPr lang="en-US" altLang="zh-CN" sz="3200" dirty="0"/>
              <a:t> </a:t>
            </a:r>
            <a:r>
              <a:rPr lang="en-US" altLang="zh-CN" sz="3200" dirty="0" err="1"/>
              <a:t>es</a:t>
            </a:r>
            <a:r>
              <a:rPr lang="en-US" altLang="zh-CN" sz="3200" dirty="0"/>
              <a:t>:[0*4+2],0</a:t>
            </a:r>
          </a:p>
        </p:txBody>
      </p:sp>
      <p:sp>
        <p:nvSpPr>
          <p:cNvPr id="1175554" name="Rectangle 2"/>
          <p:cNvSpPr>
            <a:spLocks noGrp="1" noChangeArrowheads="1"/>
          </p:cNvSpPr>
          <p:nvPr>
            <p:ph type="title"/>
          </p:nvPr>
        </p:nvSpPr>
        <p:spPr/>
        <p:txBody>
          <a:bodyPr/>
          <a:lstStyle/>
          <a:p>
            <a:r>
              <a:rPr lang="en-US" altLang="zh-CN"/>
              <a:t>12.10 </a:t>
            </a:r>
            <a:r>
              <a:rPr lang="zh-CN" altLang="en-US"/>
              <a:t>设置中断向量</a:t>
            </a:r>
          </a:p>
        </p:txBody>
      </p:sp>
    </p:spTree>
    <p:extLst>
      <p:ext uri="{BB962C8B-B14F-4D97-AF65-F5344CB8AC3E}">
        <p14:creationId xmlns:p14="http://schemas.microsoft.com/office/powerpoint/2010/main" val="1572705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75555">
                                            <p:txEl>
                                              <p:pRg st="1" end="1"/>
                                            </p:txEl>
                                          </p:spTgt>
                                        </p:tgtEl>
                                        <p:attrNameLst>
                                          <p:attrName>style.visibility</p:attrName>
                                        </p:attrNameLst>
                                      </p:cBhvr>
                                      <p:to>
                                        <p:strVal val="visible"/>
                                      </p:to>
                                    </p:set>
                                    <p:animEffect transition="in" filter="checkerboard(across)">
                                      <p:cBhvr>
                                        <p:cTn id="7" dur="500"/>
                                        <p:tgtEl>
                                          <p:spTgt spid="11755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75555">
                                            <p:txEl>
                                              <p:pRg st="2" end="2"/>
                                            </p:txEl>
                                          </p:spTgt>
                                        </p:tgtEl>
                                        <p:attrNameLst>
                                          <p:attrName>style.visibility</p:attrName>
                                        </p:attrNameLst>
                                      </p:cBhvr>
                                      <p:to>
                                        <p:strVal val="visible"/>
                                      </p:to>
                                    </p:set>
                                    <p:animEffect transition="in" filter="checkerboard(across)">
                                      <p:cBhvr>
                                        <p:cTn id="12" dur="500"/>
                                        <p:tgtEl>
                                          <p:spTgt spid="1175555">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75555">
                                            <p:txEl>
                                              <p:pRg st="3" end="3"/>
                                            </p:txEl>
                                          </p:spTgt>
                                        </p:tgtEl>
                                        <p:attrNameLst>
                                          <p:attrName>style.visibility</p:attrName>
                                        </p:attrNameLst>
                                      </p:cBhvr>
                                      <p:to>
                                        <p:strVal val="visible"/>
                                      </p:to>
                                    </p:set>
                                    <p:animEffect transition="in" filter="checkerboard(across)">
                                      <p:cBhvr>
                                        <p:cTn id="15" dur="500"/>
                                        <p:tgtEl>
                                          <p:spTgt spid="1175555">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175555">
                                            <p:txEl>
                                              <p:pRg st="4" end="4"/>
                                            </p:txEl>
                                          </p:spTgt>
                                        </p:tgtEl>
                                        <p:attrNameLst>
                                          <p:attrName>style.visibility</p:attrName>
                                        </p:attrNameLst>
                                      </p:cBhvr>
                                      <p:to>
                                        <p:strVal val="visible"/>
                                      </p:to>
                                    </p:set>
                                    <p:animEffect transition="in" filter="checkerboard(across)">
                                      <p:cBhvr>
                                        <p:cTn id="18" dur="500"/>
                                        <p:tgtEl>
                                          <p:spTgt spid="117555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75555">
                                            <p:txEl>
                                              <p:pRg st="5" end="5"/>
                                            </p:txEl>
                                          </p:spTgt>
                                        </p:tgtEl>
                                        <p:attrNameLst>
                                          <p:attrName>style.visibility</p:attrName>
                                        </p:attrNameLst>
                                      </p:cBhvr>
                                      <p:to>
                                        <p:strVal val="visible"/>
                                      </p:to>
                                    </p:set>
                                    <p:animEffect transition="in" filter="checkerboard(across)">
                                      <p:cBhvr>
                                        <p:cTn id="23" dur="500"/>
                                        <p:tgtEl>
                                          <p:spTgt spid="1175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9" name="Rectangle 3"/>
          <p:cNvSpPr>
            <a:spLocks noGrp="1" noChangeArrowheads="1"/>
          </p:cNvSpPr>
          <p:nvPr>
            <p:ph idx="1"/>
          </p:nvPr>
        </p:nvSpPr>
        <p:spPr>
          <a:xfrm>
            <a:off x="683568" y="1196752"/>
            <a:ext cx="7704856" cy="5040560"/>
          </a:xfrm>
        </p:spPr>
        <p:txBody>
          <a:bodyPr>
            <a:normAutofit fontScale="92500" lnSpcReduction="10000"/>
          </a:bodyPr>
          <a:lstStyle/>
          <a:p>
            <a:pPr>
              <a:lnSpc>
                <a:spcPct val="150000"/>
              </a:lnSpc>
            </a:pPr>
            <a:r>
              <a:rPr lang="en-US" altLang="zh-CN" sz="3200" dirty="0"/>
              <a:t>CPU</a:t>
            </a:r>
            <a:r>
              <a:rPr lang="zh-CN" altLang="en-US" sz="3200" dirty="0"/>
              <a:t>在执行完一条指令之后，如果检测到标志寄存器的</a:t>
            </a:r>
            <a:r>
              <a:rPr lang="en-US" altLang="zh-CN" sz="3200" dirty="0"/>
              <a:t>TF</a:t>
            </a:r>
            <a:r>
              <a:rPr lang="zh-CN" altLang="en-US" sz="3200" dirty="0"/>
              <a:t>位为</a:t>
            </a:r>
            <a:r>
              <a:rPr lang="en-US" altLang="zh-CN" sz="3200" dirty="0"/>
              <a:t>1</a:t>
            </a:r>
            <a:r>
              <a:rPr lang="zh-CN" altLang="en-US" sz="3200" dirty="0"/>
              <a:t>，则产生单步中断，引发中断过程。单步中断的中断类型码为</a:t>
            </a:r>
            <a:r>
              <a:rPr lang="en-US" altLang="zh-CN" sz="3200" dirty="0"/>
              <a:t>1</a:t>
            </a:r>
            <a:r>
              <a:rPr lang="zh-CN" altLang="en-US" sz="3200" dirty="0"/>
              <a:t>，则它所引发的中断过程如下：</a:t>
            </a:r>
          </a:p>
          <a:p>
            <a:pPr lvl="1">
              <a:lnSpc>
                <a:spcPct val="150000"/>
              </a:lnSpc>
            </a:pPr>
            <a:r>
              <a:rPr lang="zh-CN" altLang="en-US" sz="2800" dirty="0"/>
              <a:t>（</a:t>
            </a:r>
            <a:r>
              <a:rPr lang="en-US" altLang="zh-CN" sz="2800" dirty="0"/>
              <a:t>1</a:t>
            </a:r>
            <a:r>
              <a:rPr lang="zh-CN" altLang="en-US" sz="2800" dirty="0"/>
              <a:t>）取得中断类型码</a:t>
            </a:r>
            <a:r>
              <a:rPr lang="en-US" altLang="zh-CN" sz="2800" dirty="0"/>
              <a:t>1</a:t>
            </a:r>
            <a:r>
              <a:rPr lang="zh-CN" altLang="en-US" sz="2800" dirty="0"/>
              <a:t>；</a:t>
            </a:r>
          </a:p>
          <a:p>
            <a:pPr lvl="1">
              <a:lnSpc>
                <a:spcPct val="150000"/>
              </a:lnSpc>
            </a:pPr>
            <a:r>
              <a:rPr lang="zh-CN" altLang="en-US" sz="2800" dirty="0"/>
              <a:t>（</a:t>
            </a:r>
            <a:r>
              <a:rPr lang="en-US" altLang="zh-CN" sz="2800" dirty="0"/>
              <a:t>2</a:t>
            </a:r>
            <a:r>
              <a:rPr lang="zh-CN" altLang="en-US" sz="2800" dirty="0"/>
              <a:t>）标志寄存器入栈，</a:t>
            </a:r>
            <a:r>
              <a:rPr lang="en-US" altLang="zh-CN" sz="2800" dirty="0"/>
              <a:t>TF</a:t>
            </a:r>
            <a:r>
              <a:rPr lang="zh-CN" altLang="en-US" sz="2800" dirty="0"/>
              <a:t>、</a:t>
            </a:r>
            <a:r>
              <a:rPr lang="en-US" altLang="zh-CN" sz="2800" dirty="0"/>
              <a:t>IF</a:t>
            </a:r>
            <a:r>
              <a:rPr lang="zh-CN" altLang="en-US" sz="2800" dirty="0"/>
              <a:t>设置为</a:t>
            </a:r>
            <a:r>
              <a:rPr lang="en-US" altLang="zh-CN" sz="2800" dirty="0"/>
              <a:t>0</a:t>
            </a:r>
            <a:r>
              <a:rPr lang="zh-CN" altLang="en-US" sz="2800" dirty="0"/>
              <a:t>；</a:t>
            </a:r>
          </a:p>
          <a:p>
            <a:pPr lvl="1">
              <a:lnSpc>
                <a:spcPct val="150000"/>
              </a:lnSpc>
            </a:pPr>
            <a:r>
              <a:rPr lang="zh-CN" altLang="en-US" sz="2800" dirty="0"/>
              <a:t>（</a:t>
            </a:r>
            <a:r>
              <a:rPr lang="en-US" altLang="zh-CN" sz="2800" dirty="0"/>
              <a:t>3</a:t>
            </a:r>
            <a:r>
              <a:rPr lang="zh-CN" altLang="en-US" sz="2800" dirty="0"/>
              <a:t>） </a:t>
            </a:r>
            <a:r>
              <a:rPr lang="en-US" altLang="zh-CN" sz="2800" dirty="0"/>
              <a:t>CS</a:t>
            </a:r>
            <a:r>
              <a:rPr lang="zh-CN" altLang="en-US" sz="2800" dirty="0"/>
              <a:t>、</a:t>
            </a:r>
            <a:r>
              <a:rPr lang="en-US" altLang="zh-CN" sz="2800" dirty="0"/>
              <a:t>IP</a:t>
            </a:r>
            <a:r>
              <a:rPr lang="zh-CN" altLang="en-US" sz="2800" dirty="0"/>
              <a:t>入栈；</a:t>
            </a:r>
          </a:p>
          <a:p>
            <a:pPr lvl="1">
              <a:lnSpc>
                <a:spcPct val="150000"/>
              </a:lnSpc>
            </a:pPr>
            <a:r>
              <a:rPr lang="zh-CN" altLang="en-US" sz="2800" dirty="0"/>
              <a:t>（</a:t>
            </a:r>
            <a:r>
              <a:rPr lang="en-US" altLang="zh-CN" sz="2800" dirty="0"/>
              <a:t>4</a:t>
            </a:r>
            <a:r>
              <a:rPr lang="zh-CN" altLang="en-US" sz="2800" dirty="0"/>
              <a:t>）</a:t>
            </a:r>
            <a:r>
              <a:rPr lang="en-US" altLang="zh-CN" sz="2800" dirty="0"/>
              <a:t>(IP)=(1*4)</a:t>
            </a:r>
            <a:r>
              <a:rPr lang="zh-CN" altLang="en-US" sz="2800" dirty="0"/>
              <a:t>，</a:t>
            </a:r>
            <a:r>
              <a:rPr lang="en-US" altLang="zh-CN" sz="2800" dirty="0"/>
              <a:t>(CS)=(1*4+2)</a:t>
            </a:r>
            <a:r>
              <a:rPr lang="zh-CN" altLang="en-US" sz="2800" dirty="0"/>
              <a:t>。</a:t>
            </a:r>
          </a:p>
        </p:txBody>
      </p:sp>
      <p:sp>
        <p:nvSpPr>
          <p:cNvPr id="1176578" name="Rectangle 2"/>
          <p:cNvSpPr>
            <a:spLocks noGrp="1" noChangeArrowheads="1"/>
          </p:cNvSpPr>
          <p:nvPr>
            <p:ph type="title"/>
          </p:nvPr>
        </p:nvSpPr>
        <p:spPr>
          <a:xfrm>
            <a:off x="179512" y="188640"/>
            <a:ext cx="8229600" cy="1143000"/>
          </a:xfrm>
        </p:spPr>
        <p:txBody>
          <a:bodyPr/>
          <a:lstStyle/>
          <a:p>
            <a:r>
              <a:rPr lang="en-US" altLang="zh-CN" dirty="0"/>
              <a:t>12.11 </a:t>
            </a:r>
            <a:r>
              <a:rPr lang="zh-CN" altLang="en-US" dirty="0"/>
              <a:t>单步中断</a:t>
            </a:r>
          </a:p>
        </p:txBody>
      </p:sp>
    </p:spTree>
    <p:extLst>
      <p:ext uri="{BB962C8B-B14F-4D97-AF65-F5344CB8AC3E}">
        <p14:creationId xmlns:p14="http://schemas.microsoft.com/office/powerpoint/2010/main" val="2067934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76579">
                                            <p:txEl>
                                              <p:pRg st="1" end="1"/>
                                            </p:txEl>
                                          </p:spTgt>
                                        </p:tgtEl>
                                        <p:attrNameLst>
                                          <p:attrName>style.visibility</p:attrName>
                                        </p:attrNameLst>
                                      </p:cBhvr>
                                      <p:to>
                                        <p:strVal val="visible"/>
                                      </p:to>
                                    </p:set>
                                    <p:animEffect transition="in" filter="checkerboard(across)">
                                      <p:cBhvr>
                                        <p:cTn id="7" dur="500"/>
                                        <p:tgtEl>
                                          <p:spTgt spid="1176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76579">
                                            <p:txEl>
                                              <p:pRg st="2" end="2"/>
                                            </p:txEl>
                                          </p:spTgt>
                                        </p:tgtEl>
                                        <p:attrNameLst>
                                          <p:attrName>style.visibility</p:attrName>
                                        </p:attrNameLst>
                                      </p:cBhvr>
                                      <p:to>
                                        <p:strVal val="visible"/>
                                      </p:to>
                                    </p:set>
                                    <p:animEffect transition="in" filter="checkerboard(across)">
                                      <p:cBhvr>
                                        <p:cTn id="12" dur="500"/>
                                        <p:tgtEl>
                                          <p:spTgt spid="11765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76579">
                                            <p:txEl>
                                              <p:pRg st="3" end="3"/>
                                            </p:txEl>
                                          </p:spTgt>
                                        </p:tgtEl>
                                        <p:attrNameLst>
                                          <p:attrName>style.visibility</p:attrName>
                                        </p:attrNameLst>
                                      </p:cBhvr>
                                      <p:to>
                                        <p:strVal val="visible"/>
                                      </p:to>
                                    </p:set>
                                    <p:animEffect transition="in" filter="checkerboard(across)">
                                      <p:cBhvr>
                                        <p:cTn id="17" dur="500"/>
                                        <p:tgtEl>
                                          <p:spTgt spid="11765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76579">
                                            <p:txEl>
                                              <p:pRg st="4" end="4"/>
                                            </p:txEl>
                                          </p:spTgt>
                                        </p:tgtEl>
                                        <p:attrNameLst>
                                          <p:attrName>style.visibility</p:attrName>
                                        </p:attrNameLst>
                                      </p:cBhvr>
                                      <p:to>
                                        <p:strVal val="visible"/>
                                      </p:to>
                                    </p:set>
                                    <p:animEffect transition="in" filter="checkerboard(across)">
                                      <p:cBhvr>
                                        <p:cTn id="22" dur="500"/>
                                        <p:tgtEl>
                                          <p:spTgt spid="1176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3" name="Rectangle 3"/>
          <p:cNvSpPr>
            <a:spLocks noGrp="1" noChangeArrowheads="1"/>
          </p:cNvSpPr>
          <p:nvPr>
            <p:ph idx="1"/>
          </p:nvPr>
        </p:nvSpPr>
        <p:spPr>
          <a:xfrm>
            <a:off x="683568" y="1988840"/>
            <a:ext cx="7560840" cy="2952328"/>
          </a:xfrm>
        </p:spPr>
        <p:txBody>
          <a:bodyPr>
            <a:normAutofit/>
          </a:bodyPr>
          <a:lstStyle/>
          <a:p>
            <a:pPr>
              <a:lnSpc>
                <a:spcPct val="200000"/>
              </a:lnSpc>
            </a:pPr>
            <a:r>
              <a:rPr lang="zh-CN" altLang="en-US" sz="2800" dirty="0"/>
              <a:t>如上所述，如果</a:t>
            </a:r>
            <a:r>
              <a:rPr lang="en-US" altLang="zh-CN" sz="2800" dirty="0"/>
              <a:t>TF=1</a:t>
            </a:r>
            <a:r>
              <a:rPr lang="zh-CN" altLang="en-US" sz="2800" dirty="0"/>
              <a:t>，则执行一条指令后，</a:t>
            </a:r>
            <a:r>
              <a:rPr lang="en-US" altLang="zh-CN" sz="2800" dirty="0"/>
              <a:t>CPU</a:t>
            </a:r>
            <a:r>
              <a:rPr lang="zh-CN" altLang="en-US" sz="2800" dirty="0"/>
              <a:t>就要转去执行</a:t>
            </a:r>
            <a:r>
              <a:rPr lang="en-US" altLang="zh-CN" sz="2800" dirty="0"/>
              <a:t>1</a:t>
            </a:r>
            <a:r>
              <a:rPr lang="zh-CN" altLang="en-US" sz="2800" dirty="0"/>
              <a:t>号中断处理程序。</a:t>
            </a:r>
          </a:p>
        </p:txBody>
      </p:sp>
      <p:sp>
        <p:nvSpPr>
          <p:cNvPr id="1177602" name="Rectangle 2"/>
          <p:cNvSpPr>
            <a:spLocks noGrp="1" noChangeArrowheads="1"/>
          </p:cNvSpPr>
          <p:nvPr>
            <p:ph type="title"/>
          </p:nvPr>
        </p:nvSpPr>
        <p:spPr/>
        <p:txBody>
          <a:bodyPr/>
          <a:lstStyle/>
          <a:p>
            <a:r>
              <a:rPr lang="en-US" altLang="zh-CN"/>
              <a:t>12.11 </a:t>
            </a:r>
            <a:r>
              <a:rPr lang="zh-CN" altLang="en-US"/>
              <a:t>单步中断</a:t>
            </a:r>
          </a:p>
        </p:txBody>
      </p:sp>
    </p:spTree>
    <p:extLst>
      <p:ext uri="{BB962C8B-B14F-4D97-AF65-F5344CB8AC3E}">
        <p14:creationId xmlns:p14="http://schemas.microsoft.com/office/powerpoint/2010/main" val="16144247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5" name="Rectangle 3"/>
          <p:cNvSpPr>
            <a:spLocks noGrp="1" noChangeArrowheads="1"/>
          </p:cNvSpPr>
          <p:nvPr>
            <p:ph idx="1"/>
          </p:nvPr>
        </p:nvSpPr>
        <p:spPr>
          <a:xfrm>
            <a:off x="1182688" y="2017713"/>
            <a:ext cx="7046912" cy="4114800"/>
          </a:xfrm>
        </p:spPr>
        <p:txBody>
          <a:bodyPr/>
          <a:lstStyle/>
          <a:p>
            <a:r>
              <a:rPr lang="zh-CN" altLang="en-US" dirty="0"/>
              <a:t>我们在</a:t>
            </a:r>
            <a:r>
              <a:rPr lang="en-US" altLang="zh-CN" dirty="0"/>
              <a:t>Debug</a:t>
            </a:r>
            <a:r>
              <a:rPr lang="zh-CN" altLang="en-US" dirty="0"/>
              <a:t>中看到的情况是，</a:t>
            </a:r>
            <a:r>
              <a:rPr lang="en-US" altLang="zh-CN" dirty="0"/>
              <a:t>Debug</a:t>
            </a:r>
            <a:r>
              <a:rPr lang="zh-CN" altLang="en-US" dirty="0"/>
              <a:t>可以控制</a:t>
            </a:r>
            <a:r>
              <a:rPr lang="en-US" altLang="zh-CN" dirty="0"/>
              <a:t>CPU</a:t>
            </a:r>
            <a:r>
              <a:rPr lang="zh-CN" altLang="en-US" dirty="0"/>
              <a:t>执行被加载程序中的一条指令，然后让它停下来，显示寄存器的状态。</a:t>
            </a:r>
          </a:p>
          <a:p>
            <a:endParaRPr lang="zh-CN" altLang="en-US" dirty="0"/>
          </a:p>
          <a:p>
            <a:r>
              <a:rPr lang="en-US" altLang="zh-CN" dirty="0"/>
              <a:t>Debug</a:t>
            </a:r>
            <a:r>
              <a:rPr lang="zh-CN" altLang="en-US" dirty="0"/>
              <a:t>有特殊的能力吗？</a:t>
            </a:r>
          </a:p>
        </p:txBody>
      </p:sp>
      <p:sp>
        <p:nvSpPr>
          <p:cNvPr id="1180674" name="Rectangle 2"/>
          <p:cNvSpPr>
            <a:spLocks noGrp="1" noChangeArrowheads="1"/>
          </p:cNvSpPr>
          <p:nvPr>
            <p:ph type="title"/>
          </p:nvPr>
        </p:nvSpPr>
        <p:spPr/>
        <p:txBody>
          <a:bodyPr/>
          <a:lstStyle/>
          <a:p>
            <a:r>
              <a:rPr lang="en-US" altLang="zh-CN"/>
              <a:t>12.11 </a:t>
            </a:r>
            <a:r>
              <a:rPr lang="zh-CN" altLang="en-US"/>
              <a:t>单步中断</a:t>
            </a:r>
          </a:p>
        </p:txBody>
      </p:sp>
    </p:spTree>
    <p:extLst>
      <p:ext uri="{BB962C8B-B14F-4D97-AF65-F5344CB8AC3E}">
        <p14:creationId xmlns:p14="http://schemas.microsoft.com/office/powerpoint/2010/main" val="41887506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0675">
                                            <p:txEl>
                                              <p:pRg st="2" end="2"/>
                                            </p:txEl>
                                          </p:spTgt>
                                        </p:tgtEl>
                                        <p:attrNameLst>
                                          <p:attrName>style.visibility</p:attrName>
                                        </p:attrNameLst>
                                      </p:cBhvr>
                                      <p:to>
                                        <p:strVal val="visible"/>
                                      </p:to>
                                    </p:set>
                                    <p:animEffect transition="in" filter="checkerboard(across)">
                                      <p:cBhvr>
                                        <p:cTn id="7" dur="500"/>
                                        <p:tgtEl>
                                          <p:spTgt spid="1180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Rectangle 3"/>
          <p:cNvSpPr>
            <a:spLocks noGrp="1" noChangeArrowheads="1"/>
          </p:cNvSpPr>
          <p:nvPr>
            <p:ph idx="1"/>
          </p:nvPr>
        </p:nvSpPr>
        <p:spPr>
          <a:xfrm>
            <a:off x="1182688" y="2017713"/>
            <a:ext cx="7275512" cy="4114800"/>
          </a:xfrm>
        </p:spPr>
        <p:txBody>
          <a:bodyPr/>
          <a:lstStyle/>
          <a:p>
            <a:r>
              <a:rPr lang="zh-CN" altLang="en-US" dirty="0"/>
              <a:t>使用 </a:t>
            </a:r>
            <a:r>
              <a:rPr lang="en-US" altLang="zh-CN" dirty="0"/>
              <a:t>T </a:t>
            </a:r>
            <a:r>
              <a:rPr lang="zh-CN" altLang="en-US" dirty="0"/>
              <a:t>命令执行指令时，</a:t>
            </a:r>
            <a:r>
              <a:rPr lang="en-US" altLang="zh-CN" dirty="0"/>
              <a:t>Debug </a:t>
            </a:r>
            <a:r>
              <a:rPr lang="zh-CN" altLang="en-US" dirty="0"/>
              <a:t>将</a:t>
            </a:r>
            <a:r>
              <a:rPr lang="en-US" altLang="zh-CN" dirty="0"/>
              <a:t>TF</a:t>
            </a:r>
            <a:r>
              <a:rPr lang="zh-CN" altLang="en-US" dirty="0"/>
              <a:t>设置为 </a:t>
            </a:r>
            <a:r>
              <a:rPr lang="en-US" altLang="zh-CN" dirty="0"/>
              <a:t>1</a:t>
            </a:r>
            <a:r>
              <a:rPr lang="zh-CN" altLang="en-US" dirty="0"/>
              <a:t>，使得</a:t>
            </a:r>
            <a:r>
              <a:rPr lang="en-US" altLang="zh-CN" dirty="0"/>
              <a:t>CPU</a:t>
            </a:r>
            <a:r>
              <a:rPr lang="zh-CN" altLang="en-US" dirty="0"/>
              <a:t>执行完这条指令后就引发单步中断</a:t>
            </a:r>
            <a:endParaRPr lang="en-US" altLang="zh-CN" dirty="0"/>
          </a:p>
          <a:p>
            <a:r>
              <a:rPr lang="zh-CN" altLang="en-US" dirty="0"/>
              <a:t>执行单步中断的中断处理程序，所有寄存器中的内容被显示在屏幕上，并且等待输入命令。</a:t>
            </a:r>
            <a:br>
              <a:rPr lang="zh-CN" altLang="en-US" dirty="0"/>
            </a:br>
            <a:endParaRPr lang="zh-CN" altLang="en-US" dirty="0"/>
          </a:p>
        </p:txBody>
      </p:sp>
      <p:sp>
        <p:nvSpPr>
          <p:cNvPr id="1183746" name="Rectangle 2"/>
          <p:cNvSpPr>
            <a:spLocks noGrp="1" noChangeArrowheads="1"/>
          </p:cNvSpPr>
          <p:nvPr>
            <p:ph type="title"/>
          </p:nvPr>
        </p:nvSpPr>
        <p:spPr/>
        <p:txBody>
          <a:bodyPr/>
          <a:lstStyle/>
          <a:p>
            <a:r>
              <a:rPr lang="en-US" altLang="zh-CN"/>
              <a:t>12.11 </a:t>
            </a:r>
            <a:r>
              <a:rPr lang="zh-CN" altLang="en-US"/>
              <a:t>单步中断</a:t>
            </a:r>
          </a:p>
        </p:txBody>
      </p:sp>
    </p:spTree>
    <p:extLst>
      <p:ext uri="{BB962C8B-B14F-4D97-AF65-F5344CB8AC3E}">
        <p14:creationId xmlns:p14="http://schemas.microsoft.com/office/powerpoint/2010/main" val="6491121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5" name="Rectangle 3"/>
          <p:cNvSpPr>
            <a:spLocks noGrp="1" noChangeArrowheads="1"/>
          </p:cNvSpPr>
          <p:nvPr>
            <p:ph idx="1"/>
          </p:nvPr>
        </p:nvSpPr>
        <p:spPr>
          <a:xfrm>
            <a:off x="755576" y="1700808"/>
            <a:ext cx="7344816" cy="3888432"/>
          </a:xfrm>
        </p:spPr>
        <p:txBody>
          <a:bodyPr>
            <a:normAutofit/>
          </a:bodyPr>
          <a:lstStyle/>
          <a:p>
            <a:pPr>
              <a:lnSpc>
                <a:spcPct val="150000"/>
              </a:lnSpc>
            </a:pPr>
            <a:r>
              <a:rPr lang="zh-CN" altLang="en-US" b="1" dirty="0">
                <a:solidFill>
                  <a:srgbClr val="FF0000"/>
                </a:solidFill>
              </a:rPr>
              <a:t>注意</a:t>
            </a:r>
            <a:r>
              <a:rPr lang="zh-CN" altLang="en-US" dirty="0"/>
              <a:t>：中断处理程序也是由一条条指令组成的，如果在执行中断处理程序之前，</a:t>
            </a:r>
            <a:r>
              <a:rPr lang="en-US" altLang="zh-CN" dirty="0"/>
              <a:t>TF=1</a:t>
            </a:r>
            <a:r>
              <a:rPr lang="zh-CN" altLang="en-US" dirty="0"/>
              <a:t>，则</a:t>
            </a:r>
            <a:r>
              <a:rPr lang="en-US" altLang="zh-CN" dirty="0"/>
              <a:t>CPU</a:t>
            </a:r>
            <a:r>
              <a:rPr lang="zh-CN" altLang="en-US" dirty="0"/>
              <a:t>在执行完中断处理程序的第一条指令后，又要产生单步中断，则又要转去执行单步中断的中断处理程序</a:t>
            </a:r>
            <a:r>
              <a:rPr lang="en-US" altLang="zh-CN" dirty="0">
                <a:latin typeface="Arial"/>
              </a:rPr>
              <a:t>……</a:t>
            </a:r>
            <a:r>
              <a:rPr lang="en-US" altLang="zh-CN" dirty="0"/>
              <a:t> ?</a:t>
            </a:r>
            <a:br>
              <a:rPr lang="en-US" altLang="zh-CN" dirty="0"/>
            </a:br>
            <a:endParaRPr lang="en-US" altLang="zh-CN" dirty="0"/>
          </a:p>
        </p:txBody>
      </p:sp>
      <p:sp>
        <p:nvSpPr>
          <p:cNvPr id="1185794" name="Rectangle 2"/>
          <p:cNvSpPr>
            <a:spLocks noGrp="1" noChangeArrowheads="1"/>
          </p:cNvSpPr>
          <p:nvPr>
            <p:ph type="title"/>
          </p:nvPr>
        </p:nvSpPr>
        <p:spPr/>
        <p:txBody>
          <a:bodyPr/>
          <a:lstStyle/>
          <a:p>
            <a:r>
              <a:rPr lang="en-US" altLang="zh-CN"/>
              <a:t>12.11 </a:t>
            </a:r>
            <a:r>
              <a:rPr lang="zh-CN" altLang="en-US"/>
              <a:t>单步中断</a:t>
            </a:r>
          </a:p>
        </p:txBody>
      </p:sp>
    </p:spTree>
    <p:extLst>
      <p:ext uri="{BB962C8B-B14F-4D97-AF65-F5344CB8AC3E}">
        <p14:creationId xmlns:p14="http://schemas.microsoft.com/office/powerpoint/2010/main" val="353987912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Rectangle 3"/>
          <p:cNvSpPr>
            <a:spLocks noGrp="1" noChangeArrowheads="1"/>
          </p:cNvSpPr>
          <p:nvPr>
            <p:ph idx="1"/>
          </p:nvPr>
        </p:nvSpPr>
        <p:spPr>
          <a:xfrm>
            <a:off x="899592" y="2060848"/>
            <a:ext cx="7046912" cy="2851447"/>
          </a:xfrm>
        </p:spPr>
        <p:txBody>
          <a:bodyPr/>
          <a:lstStyle/>
          <a:p>
            <a:r>
              <a:rPr lang="zh-CN" altLang="en-US" dirty="0"/>
              <a:t>解决的办法就是，在进入中断处理程序之前，设置</a:t>
            </a:r>
            <a:r>
              <a:rPr lang="en-US" altLang="zh-CN" dirty="0"/>
              <a:t>TF=0</a:t>
            </a:r>
            <a:r>
              <a:rPr lang="zh-CN" altLang="en-US" dirty="0"/>
              <a:t>。</a:t>
            </a:r>
          </a:p>
          <a:p>
            <a:endParaRPr lang="en-US" altLang="zh-CN" dirty="0"/>
          </a:p>
          <a:p>
            <a:r>
              <a:rPr lang="zh-CN" altLang="en-US" dirty="0"/>
              <a:t>这就是为什么在中断过程中有 </a:t>
            </a:r>
            <a:r>
              <a:rPr lang="en-US" altLang="zh-CN" dirty="0"/>
              <a:t>TF=0</a:t>
            </a:r>
            <a:r>
              <a:rPr lang="zh-CN" altLang="en-US" dirty="0"/>
              <a:t>这个步骤。</a:t>
            </a:r>
          </a:p>
        </p:txBody>
      </p:sp>
      <p:sp>
        <p:nvSpPr>
          <p:cNvPr id="1187842" name="Rectangle 2"/>
          <p:cNvSpPr>
            <a:spLocks noGrp="1" noChangeArrowheads="1"/>
          </p:cNvSpPr>
          <p:nvPr>
            <p:ph type="title"/>
          </p:nvPr>
        </p:nvSpPr>
        <p:spPr/>
        <p:txBody>
          <a:bodyPr/>
          <a:lstStyle/>
          <a:p>
            <a:r>
              <a:rPr lang="en-US" altLang="zh-CN"/>
              <a:t>12.11 </a:t>
            </a:r>
            <a:r>
              <a:rPr lang="zh-CN" altLang="en-US"/>
              <a:t>单步中断</a:t>
            </a:r>
          </a:p>
        </p:txBody>
      </p:sp>
    </p:spTree>
    <p:extLst>
      <p:ext uri="{BB962C8B-B14F-4D97-AF65-F5344CB8AC3E}">
        <p14:creationId xmlns:p14="http://schemas.microsoft.com/office/powerpoint/2010/main" val="3008279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7843">
                                            <p:txEl>
                                              <p:pRg st="2" end="2"/>
                                            </p:txEl>
                                          </p:spTgt>
                                        </p:tgtEl>
                                        <p:attrNameLst>
                                          <p:attrName>style.visibility</p:attrName>
                                        </p:attrNameLst>
                                      </p:cBhvr>
                                      <p:to>
                                        <p:strVal val="visible"/>
                                      </p:to>
                                    </p:set>
                                    <p:animEffect transition="in" filter="checkerboard(across)">
                                      <p:cBhvr>
                                        <p:cTn id="7" dur="500"/>
                                        <p:tgtEl>
                                          <p:spTgt spid="1187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7" name="Rectangle 3"/>
          <p:cNvSpPr>
            <a:spLocks noGrp="1" noChangeArrowheads="1"/>
          </p:cNvSpPr>
          <p:nvPr>
            <p:ph idx="1"/>
          </p:nvPr>
        </p:nvSpPr>
        <p:spPr>
          <a:xfrm>
            <a:off x="467544" y="1412776"/>
            <a:ext cx="8280920" cy="4968552"/>
          </a:xfrm>
        </p:spPr>
        <p:txBody>
          <a:bodyPr>
            <a:normAutofit/>
          </a:bodyPr>
          <a:lstStyle/>
          <a:p>
            <a:pPr marL="109728" indent="0">
              <a:lnSpc>
                <a:spcPct val="150000"/>
              </a:lnSpc>
              <a:buNone/>
            </a:pPr>
            <a:r>
              <a:rPr lang="zh-CN" altLang="en-US" dirty="0"/>
              <a:t>我们再来看一下中断过程</a:t>
            </a:r>
          </a:p>
          <a:p>
            <a:pPr marL="393192" lvl="1" indent="0">
              <a:lnSpc>
                <a:spcPct val="150000"/>
              </a:lnSpc>
              <a:buNone/>
            </a:pPr>
            <a:r>
              <a:rPr lang="zh-CN" altLang="en-US" dirty="0"/>
              <a:t>（</a:t>
            </a:r>
            <a:r>
              <a:rPr lang="en-US" altLang="zh-CN" dirty="0"/>
              <a:t>1</a:t>
            </a:r>
            <a:r>
              <a:rPr lang="zh-CN" altLang="en-US" dirty="0"/>
              <a:t>）取得中断类型码</a:t>
            </a:r>
            <a:r>
              <a:rPr lang="en-US" altLang="zh-CN" dirty="0"/>
              <a:t>N</a:t>
            </a:r>
            <a:r>
              <a:rPr lang="zh-CN" altLang="en-US" dirty="0"/>
              <a:t>；</a:t>
            </a:r>
          </a:p>
          <a:p>
            <a:pPr marL="393192" lvl="1" indent="0">
              <a:lnSpc>
                <a:spcPct val="150000"/>
              </a:lnSpc>
              <a:buNone/>
            </a:pPr>
            <a:r>
              <a:rPr lang="zh-CN" altLang="en-US" dirty="0"/>
              <a:t>（</a:t>
            </a:r>
            <a:r>
              <a:rPr lang="en-US" altLang="zh-CN" dirty="0"/>
              <a:t>2</a:t>
            </a:r>
            <a:r>
              <a:rPr lang="zh-CN" altLang="en-US" dirty="0"/>
              <a:t>）标志寄存器入栈，</a:t>
            </a:r>
            <a:r>
              <a:rPr lang="en-US" altLang="zh-CN" dirty="0">
                <a:solidFill>
                  <a:srgbClr val="FF0000"/>
                </a:solidFill>
              </a:rPr>
              <a:t>TF=0</a:t>
            </a:r>
            <a:r>
              <a:rPr lang="zh-CN" altLang="en-US" dirty="0"/>
              <a:t>、</a:t>
            </a:r>
            <a:r>
              <a:rPr lang="en-US" altLang="zh-CN" dirty="0"/>
              <a:t>IF=0</a:t>
            </a:r>
            <a:r>
              <a:rPr lang="zh-CN" altLang="en-US" dirty="0"/>
              <a:t>；</a:t>
            </a:r>
          </a:p>
          <a:p>
            <a:pPr marL="393192" lvl="1" indent="0">
              <a:lnSpc>
                <a:spcPct val="150000"/>
              </a:lnSpc>
              <a:buNone/>
            </a:pPr>
            <a:r>
              <a:rPr lang="zh-CN" altLang="en-US" dirty="0"/>
              <a:t>（</a:t>
            </a:r>
            <a:r>
              <a:rPr lang="en-US" altLang="zh-CN" dirty="0"/>
              <a:t>3</a:t>
            </a:r>
            <a:r>
              <a:rPr lang="zh-CN" altLang="en-US" dirty="0"/>
              <a:t>）</a:t>
            </a:r>
            <a:r>
              <a:rPr lang="en-US" altLang="zh-CN" dirty="0"/>
              <a:t>CS</a:t>
            </a:r>
            <a:r>
              <a:rPr lang="zh-CN" altLang="en-US" dirty="0"/>
              <a:t>、</a:t>
            </a:r>
            <a:r>
              <a:rPr lang="en-US" altLang="zh-CN" dirty="0"/>
              <a:t>IP</a:t>
            </a:r>
            <a:r>
              <a:rPr lang="zh-CN" altLang="en-US" dirty="0"/>
              <a:t>入栈；</a:t>
            </a:r>
          </a:p>
          <a:p>
            <a:pPr marL="393192" lvl="1" indent="0">
              <a:lnSpc>
                <a:spcPct val="150000"/>
              </a:lnSpc>
              <a:buNone/>
            </a:pPr>
            <a:r>
              <a:rPr lang="zh-CN" altLang="en-US" dirty="0"/>
              <a:t>（</a:t>
            </a:r>
            <a:r>
              <a:rPr lang="en-US" altLang="zh-CN" dirty="0"/>
              <a:t>4</a:t>
            </a:r>
            <a:r>
              <a:rPr lang="zh-CN" altLang="en-US" dirty="0"/>
              <a:t>）</a:t>
            </a:r>
            <a:r>
              <a:rPr lang="en-US" altLang="zh-CN" dirty="0"/>
              <a:t>(IP) = (N*4)</a:t>
            </a:r>
            <a:r>
              <a:rPr lang="zh-CN" altLang="en-US" dirty="0"/>
              <a:t>，</a:t>
            </a:r>
            <a:r>
              <a:rPr lang="en-US" altLang="zh-CN" dirty="0"/>
              <a:t>(CS) = (N*4+2)</a:t>
            </a:r>
          </a:p>
          <a:p>
            <a:pPr marL="109728" indent="0">
              <a:lnSpc>
                <a:spcPct val="150000"/>
              </a:lnSpc>
              <a:buNone/>
            </a:pPr>
            <a:r>
              <a:rPr lang="zh-CN" altLang="en-US" dirty="0"/>
              <a:t>所以，</a:t>
            </a:r>
            <a:r>
              <a:rPr lang="en-US" altLang="zh-CN" dirty="0"/>
              <a:t>CPU</a:t>
            </a:r>
            <a:r>
              <a:rPr lang="zh-CN" altLang="en-US" dirty="0"/>
              <a:t>提供单步中断功能的原因就是，为单步跟踪的执行过程，提供了实现机制。</a:t>
            </a:r>
          </a:p>
        </p:txBody>
      </p:sp>
      <p:sp>
        <p:nvSpPr>
          <p:cNvPr id="1188866" name="Rectangle 2"/>
          <p:cNvSpPr>
            <a:spLocks noGrp="1" noChangeArrowheads="1"/>
          </p:cNvSpPr>
          <p:nvPr>
            <p:ph type="title"/>
          </p:nvPr>
        </p:nvSpPr>
        <p:spPr/>
        <p:txBody>
          <a:bodyPr/>
          <a:lstStyle/>
          <a:p>
            <a:r>
              <a:rPr lang="en-US" altLang="zh-CN" dirty="0"/>
              <a:t>12.11 </a:t>
            </a:r>
            <a:r>
              <a:rPr lang="zh-CN" altLang="en-US" dirty="0"/>
              <a:t>单步中断</a:t>
            </a:r>
          </a:p>
        </p:txBody>
      </p:sp>
    </p:spTree>
    <p:extLst>
      <p:ext uri="{BB962C8B-B14F-4D97-AF65-F5344CB8AC3E}">
        <p14:creationId xmlns:p14="http://schemas.microsoft.com/office/powerpoint/2010/main" val="12344878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8867">
                                            <p:txEl>
                                              <p:pRg st="1" end="1"/>
                                            </p:txEl>
                                          </p:spTgt>
                                        </p:tgtEl>
                                        <p:attrNameLst>
                                          <p:attrName>style.visibility</p:attrName>
                                        </p:attrNameLst>
                                      </p:cBhvr>
                                      <p:to>
                                        <p:strVal val="visible"/>
                                      </p:to>
                                    </p:set>
                                    <p:animEffect transition="in" filter="checkerboard(across)">
                                      <p:cBhvr>
                                        <p:cTn id="7" dur="500"/>
                                        <p:tgtEl>
                                          <p:spTgt spid="1188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88867">
                                            <p:txEl>
                                              <p:pRg st="2" end="2"/>
                                            </p:txEl>
                                          </p:spTgt>
                                        </p:tgtEl>
                                        <p:attrNameLst>
                                          <p:attrName>style.visibility</p:attrName>
                                        </p:attrNameLst>
                                      </p:cBhvr>
                                      <p:to>
                                        <p:strVal val="visible"/>
                                      </p:to>
                                    </p:set>
                                    <p:animEffect transition="in" filter="checkerboard(across)">
                                      <p:cBhvr>
                                        <p:cTn id="12" dur="500"/>
                                        <p:tgtEl>
                                          <p:spTgt spid="1188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188867">
                                            <p:txEl>
                                              <p:pRg st="3" end="3"/>
                                            </p:txEl>
                                          </p:spTgt>
                                        </p:tgtEl>
                                        <p:attrNameLst>
                                          <p:attrName>style.visibility</p:attrName>
                                        </p:attrNameLst>
                                      </p:cBhvr>
                                      <p:to>
                                        <p:strVal val="visible"/>
                                      </p:to>
                                    </p:set>
                                    <p:animEffect transition="in" filter="checkerboard(across)">
                                      <p:cBhvr>
                                        <p:cTn id="17" dur="500"/>
                                        <p:tgtEl>
                                          <p:spTgt spid="1188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88867">
                                            <p:txEl>
                                              <p:pRg st="4" end="4"/>
                                            </p:txEl>
                                          </p:spTgt>
                                        </p:tgtEl>
                                        <p:attrNameLst>
                                          <p:attrName>style.visibility</p:attrName>
                                        </p:attrNameLst>
                                      </p:cBhvr>
                                      <p:to>
                                        <p:strVal val="visible"/>
                                      </p:to>
                                    </p:set>
                                    <p:animEffect transition="in" filter="checkerboard(across)">
                                      <p:cBhvr>
                                        <p:cTn id="22" dur="500"/>
                                        <p:tgtEl>
                                          <p:spTgt spid="1188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188867">
                                            <p:txEl>
                                              <p:pRg st="5" end="5"/>
                                            </p:txEl>
                                          </p:spTgt>
                                        </p:tgtEl>
                                        <p:attrNameLst>
                                          <p:attrName>style.visibility</p:attrName>
                                        </p:attrNameLst>
                                      </p:cBhvr>
                                      <p:to>
                                        <p:strVal val="visible"/>
                                      </p:to>
                                    </p:set>
                                    <p:animEffect transition="in" filter="checkerboard(across)">
                                      <p:cBhvr>
                                        <p:cTn id="27" dur="500"/>
                                        <p:tgtEl>
                                          <p:spTgt spid="1188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1" name="Rectangle 3"/>
          <p:cNvSpPr>
            <a:spLocks noGrp="1" noChangeArrowheads="1"/>
          </p:cNvSpPr>
          <p:nvPr>
            <p:ph idx="1"/>
          </p:nvPr>
        </p:nvSpPr>
        <p:spPr>
          <a:xfrm>
            <a:off x="899592" y="1700808"/>
            <a:ext cx="7427912" cy="4535487"/>
          </a:xfrm>
        </p:spPr>
        <p:txBody>
          <a:bodyPr/>
          <a:lstStyle/>
          <a:p>
            <a:pPr>
              <a:lnSpc>
                <a:spcPct val="150000"/>
              </a:lnSpc>
            </a:pPr>
            <a:r>
              <a:rPr lang="zh-CN" altLang="en-US" dirty="0"/>
              <a:t>一般情况下，</a:t>
            </a:r>
            <a:r>
              <a:rPr lang="en-US" altLang="zh-CN" dirty="0"/>
              <a:t>CPU</a:t>
            </a:r>
            <a:r>
              <a:rPr lang="zh-CN" altLang="en-US" dirty="0"/>
              <a:t>在执行完当前指令后，如果检测到中断信息，就响应中断，引发中断过程。</a:t>
            </a:r>
          </a:p>
          <a:p>
            <a:pPr>
              <a:lnSpc>
                <a:spcPct val="150000"/>
              </a:lnSpc>
            </a:pPr>
            <a:r>
              <a:rPr lang="zh-CN" altLang="en-US" dirty="0"/>
              <a:t>可是，在有些情况下，</a:t>
            </a:r>
            <a:r>
              <a:rPr lang="en-US" altLang="zh-CN" dirty="0"/>
              <a:t>CPU </a:t>
            </a:r>
            <a:r>
              <a:rPr lang="zh-CN" altLang="en-US" dirty="0"/>
              <a:t>在执行完当前指令后，即便是发生中断，也不会响应。</a:t>
            </a:r>
          </a:p>
          <a:p>
            <a:pPr>
              <a:lnSpc>
                <a:spcPct val="150000"/>
              </a:lnSpc>
            </a:pPr>
            <a:r>
              <a:rPr lang="zh-CN" altLang="en-US" dirty="0"/>
              <a:t>如：</a:t>
            </a:r>
          </a:p>
        </p:txBody>
      </p:sp>
      <p:sp>
        <p:nvSpPr>
          <p:cNvPr id="1189890"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139516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89891">
                                            <p:txEl>
                                              <p:pRg st="1" end="1"/>
                                            </p:txEl>
                                          </p:spTgt>
                                        </p:tgtEl>
                                        <p:attrNameLst>
                                          <p:attrName>style.visibility</p:attrName>
                                        </p:attrNameLst>
                                      </p:cBhvr>
                                      <p:to>
                                        <p:strVal val="visible"/>
                                      </p:to>
                                    </p:set>
                                    <p:animEffect transition="in" filter="checkerboard(across)">
                                      <p:cBhvr>
                                        <p:cTn id="7" dur="500"/>
                                        <p:tgtEl>
                                          <p:spTgt spid="11898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89891">
                                            <p:txEl>
                                              <p:pRg st="2" end="2"/>
                                            </p:txEl>
                                          </p:spTgt>
                                        </p:tgtEl>
                                        <p:attrNameLst>
                                          <p:attrName>style.visibility</p:attrName>
                                        </p:attrNameLst>
                                      </p:cBhvr>
                                      <p:to>
                                        <p:strVal val="visible"/>
                                      </p:to>
                                    </p:set>
                                    <p:animEffect transition="in" filter="checkerboard(across)">
                                      <p:cBhvr>
                                        <p:cTn id="12" dur="500"/>
                                        <p:tgtEl>
                                          <p:spTgt spid="11898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1" name="Rectangle 3"/>
          <p:cNvSpPr>
            <a:spLocks noGrp="1" noChangeArrowheads="1"/>
          </p:cNvSpPr>
          <p:nvPr>
            <p:ph idx="1"/>
          </p:nvPr>
        </p:nvSpPr>
        <p:spPr>
          <a:xfrm>
            <a:off x="467544" y="1268760"/>
            <a:ext cx="7920880" cy="4104456"/>
          </a:xfrm>
        </p:spPr>
        <p:txBody>
          <a:bodyPr>
            <a:normAutofit/>
          </a:bodyPr>
          <a:lstStyle/>
          <a:p>
            <a:pPr>
              <a:lnSpc>
                <a:spcPct val="150000"/>
              </a:lnSpc>
            </a:pPr>
            <a:r>
              <a:rPr lang="zh-CN" altLang="en-US" sz="2800" dirty="0"/>
              <a:t>框架如下：</a:t>
            </a:r>
          </a:p>
          <a:p>
            <a:pPr lvl="1">
              <a:lnSpc>
                <a:spcPct val="150000"/>
              </a:lnSpc>
              <a:buFont typeface="Wingdings" pitchFamily="2" charset="2"/>
              <a:buNone/>
            </a:pPr>
            <a:r>
              <a:rPr lang="zh-CN" altLang="en-US" dirty="0"/>
              <a:t> </a:t>
            </a:r>
            <a:r>
              <a:rPr lang="zh-CN" altLang="en-US" sz="2400" dirty="0">
                <a:latin typeface="黑体" pitchFamily="2" charset="-122"/>
                <a:ea typeface="黑体" pitchFamily="2" charset="-122"/>
              </a:rPr>
              <a:t>子程序开始：</a:t>
            </a:r>
            <a:r>
              <a:rPr lang="zh-CN" altLang="en-US" sz="2400" dirty="0">
                <a:solidFill>
                  <a:srgbClr val="FF0000"/>
                </a:solidFill>
                <a:latin typeface="黑体" pitchFamily="2" charset="-122"/>
                <a:ea typeface="黑体" pitchFamily="2" charset="-122"/>
              </a:rPr>
              <a:t>子程序中使用的寄存器入栈</a:t>
            </a:r>
          </a:p>
          <a:p>
            <a:pPr lvl="1">
              <a:lnSpc>
                <a:spcPct val="150000"/>
              </a:lnSpc>
              <a:buFont typeface="Wingdings" pitchFamily="2" charset="2"/>
              <a:buNone/>
            </a:pPr>
            <a:r>
              <a:rPr lang="zh-CN" altLang="en-US" sz="2400" dirty="0">
                <a:latin typeface="黑体" pitchFamily="2" charset="-122"/>
                <a:ea typeface="黑体" pitchFamily="2" charset="-122"/>
              </a:rPr>
              <a:t>                    子程序内容</a:t>
            </a:r>
          </a:p>
          <a:p>
            <a:pPr lvl="1">
              <a:lnSpc>
                <a:spcPct val="150000"/>
              </a:lnSpc>
              <a:buFont typeface="Wingdings" pitchFamily="2" charset="2"/>
              <a:buNone/>
            </a:pPr>
            <a:r>
              <a:rPr lang="zh-CN" altLang="en-US" sz="2400" dirty="0">
                <a:solidFill>
                  <a:srgbClr val="FF0000"/>
                </a:solidFill>
                <a:latin typeface="黑体" pitchFamily="2" charset="-122"/>
                <a:ea typeface="黑体" pitchFamily="2" charset="-122"/>
              </a:rPr>
              <a:t>             子程序使用的寄存器出栈</a:t>
            </a:r>
          </a:p>
          <a:p>
            <a:pPr lvl="1">
              <a:lnSpc>
                <a:spcPct val="150000"/>
              </a:lnSpc>
              <a:buFont typeface="Wingdings" pitchFamily="2" charset="2"/>
              <a:buNone/>
            </a:pPr>
            <a:r>
              <a:rPr lang="zh-CN" altLang="en-US" sz="2400" dirty="0">
                <a:latin typeface="黑体" pitchFamily="2" charset="-122"/>
                <a:ea typeface="黑体" pitchFamily="2" charset="-122"/>
              </a:rPr>
              <a:t>             返回（</a:t>
            </a:r>
            <a:r>
              <a:rPr lang="en-US" altLang="zh-CN" sz="2400" dirty="0">
                <a:latin typeface="黑体" pitchFamily="2" charset="-122"/>
                <a:ea typeface="黑体" pitchFamily="2" charset="-122"/>
              </a:rPr>
              <a:t>ret</a:t>
            </a:r>
            <a:r>
              <a:rPr lang="zh-CN" altLang="en-US" sz="2400" dirty="0">
                <a:latin typeface="黑体" pitchFamily="2" charset="-122"/>
                <a:ea typeface="黑体" pitchFamily="2" charset="-122"/>
              </a:rPr>
              <a:t>、</a:t>
            </a:r>
            <a:r>
              <a:rPr lang="en-US" altLang="zh-CN" sz="2400" dirty="0" err="1">
                <a:latin typeface="黑体" pitchFamily="2" charset="-122"/>
                <a:ea typeface="黑体" pitchFamily="2" charset="-122"/>
              </a:rPr>
              <a:t>retf</a:t>
            </a:r>
            <a:r>
              <a:rPr lang="zh-CN" altLang="en-US" sz="2400" dirty="0">
                <a:latin typeface="黑体" pitchFamily="2" charset="-122"/>
                <a:ea typeface="黑体" pitchFamily="2" charset="-122"/>
              </a:rPr>
              <a:t>）</a:t>
            </a:r>
          </a:p>
          <a:p>
            <a:pPr lvl="1">
              <a:lnSpc>
                <a:spcPct val="150000"/>
              </a:lnSpc>
              <a:buFont typeface="Wingdings" pitchFamily="2" charset="2"/>
              <a:buNone/>
            </a:pPr>
            <a:r>
              <a:rPr lang="zh-CN" altLang="en-US" dirty="0"/>
              <a:t>改进</a:t>
            </a:r>
            <a:r>
              <a:rPr lang="zh-CN" altLang="en-US" dirty="0">
                <a:hlinkClick r:id="" action="ppaction://noaction"/>
              </a:rPr>
              <a:t>子程序</a:t>
            </a:r>
            <a:r>
              <a:rPr lang="en-US" altLang="zh-CN" dirty="0">
                <a:hlinkClick r:id="" action="ppaction://noaction"/>
              </a:rPr>
              <a:t>capital</a:t>
            </a:r>
            <a:r>
              <a:rPr lang="zh-CN" altLang="en-US" dirty="0">
                <a:hlinkClick r:id="" action="ppaction://noaction"/>
              </a:rPr>
              <a:t>的设计</a:t>
            </a:r>
            <a:endParaRPr lang="zh-CN" altLang="en-US" dirty="0"/>
          </a:p>
        </p:txBody>
      </p:sp>
      <p:sp>
        <p:nvSpPr>
          <p:cNvPr id="913410" name="Rectangle 2"/>
          <p:cNvSpPr>
            <a:spLocks noGrp="1" noChangeArrowheads="1"/>
          </p:cNvSpPr>
          <p:nvPr>
            <p:ph type="title"/>
          </p:nvPr>
        </p:nvSpPr>
        <p:spPr>
          <a:xfrm>
            <a:off x="467544" y="116632"/>
            <a:ext cx="8229600" cy="1143000"/>
          </a:xfrm>
        </p:spPr>
        <p:txBody>
          <a:bodyPr/>
          <a:lstStyle/>
          <a:p>
            <a:r>
              <a:rPr lang="en-US" altLang="zh-CN" dirty="0"/>
              <a:t>10.5.4</a:t>
            </a:r>
            <a:r>
              <a:rPr lang="zh-CN" altLang="en-US" dirty="0"/>
              <a:t>寄存器冲突的问题</a:t>
            </a:r>
          </a:p>
        </p:txBody>
      </p:sp>
    </p:spTree>
    <p:extLst>
      <p:ext uri="{BB962C8B-B14F-4D97-AF65-F5344CB8AC3E}">
        <p14:creationId xmlns:p14="http://schemas.microsoft.com/office/powerpoint/2010/main" val="141845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3411">
                                            <p:txEl>
                                              <p:pRg st="1" end="1"/>
                                            </p:txEl>
                                          </p:spTgt>
                                        </p:tgtEl>
                                        <p:attrNameLst>
                                          <p:attrName>style.visibility</p:attrName>
                                        </p:attrNameLst>
                                      </p:cBhvr>
                                      <p:to>
                                        <p:strVal val="visible"/>
                                      </p:to>
                                    </p:set>
                                    <p:animEffect transition="in" filter="checkerboard(across)">
                                      <p:cBhvr>
                                        <p:cTn id="7" dur="500"/>
                                        <p:tgtEl>
                                          <p:spTgt spid="91341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13411">
                                            <p:txEl>
                                              <p:pRg st="2" end="2"/>
                                            </p:txEl>
                                          </p:spTgt>
                                        </p:tgtEl>
                                        <p:attrNameLst>
                                          <p:attrName>style.visibility</p:attrName>
                                        </p:attrNameLst>
                                      </p:cBhvr>
                                      <p:to>
                                        <p:strVal val="visible"/>
                                      </p:to>
                                    </p:set>
                                    <p:animEffect transition="in" filter="checkerboard(across)">
                                      <p:cBhvr>
                                        <p:cTn id="10" dur="500"/>
                                        <p:tgtEl>
                                          <p:spTgt spid="913411">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13411">
                                            <p:txEl>
                                              <p:pRg st="3" end="3"/>
                                            </p:txEl>
                                          </p:spTgt>
                                        </p:tgtEl>
                                        <p:attrNameLst>
                                          <p:attrName>style.visibility</p:attrName>
                                        </p:attrNameLst>
                                      </p:cBhvr>
                                      <p:to>
                                        <p:strVal val="visible"/>
                                      </p:to>
                                    </p:set>
                                    <p:animEffect transition="in" filter="checkerboard(across)">
                                      <p:cBhvr>
                                        <p:cTn id="13" dur="500"/>
                                        <p:tgtEl>
                                          <p:spTgt spid="913411">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13411">
                                            <p:txEl>
                                              <p:pRg st="4" end="4"/>
                                            </p:txEl>
                                          </p:spTgt>
                                        </p:tgtEl>
                                        <p:attrNameLst>
                                          <p:attrName>style.visibility</p:attrName>
                                        </p:attrNameLst>
                                      </p:cBhvr>
                                      <p:to>
                                        <p:strVal val="visible"/>
                                      </p:to>
                                    </p:set>
                                    <p:animEffect transition="in" filter="checkerboard(across)">
                                      <p:cBhvr>
                                        <p:cTn id="16" dur="500"/>
                                        <p:tgtEl>
                                          <p:spTgt spid="913411">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913411">
                                            <p:txEl>
                                              <p:pRg st="5" end="5"/>
                                            </p:txEl>
                                          </p:spTgt>
                                        </p:tgtEl>
                                        <p:attrNameLst>
                                          <p:attrName>style.visibility</p:attrName>
                                        </p:attrNameLst>
                                      </p:cBhvr>
                                      <p:to>
                                        <p:strVal val="visible"/>
                                      </p:to>
                                    </p:set>
                                    <p:animEffect transition="in" filter="checkerboard(across)">
                                      <p:cBhvr>
                                        <p:cTn id="21" dur="500"/>
                                        <p:tgtEl>
                                          <p:spTgt spid="913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5" name="Rectangle 3"/>
          <p:cNvSpPr>
            <a:spLocks noGrp="1" noChangeArrowheads="1"/>
          </p:cNvSpPr>
          <p:nvPr>
            <p:ph idx="1"/>
          </p:nvPr>
        </p:nvSpPr>
        <p:spPr>
          <a:xfrm>
            <a:off x="1182688" y="2017713"/>
            <a:ext cx="6818312" cy="3499519"/>
          </a:xfrm>
        </p:spPr>
        <p:txBody>
          <a:bodyPr/>
          <a:lstStyle/>
          <a:p>
            <a:pPr>
              <a:lnSpc>
                <a:spcPct val="150000"/>
              </a:lnSpc>
            </a:pPr>
            <a:r>
              <a:rPr lang="zh-CN" altLang="en-US" dirty="0"/>
              <a:t>在执行完向 </a:t>
            </a:r>
            <a:r>
              <a:rPr lang="en-US" altLang="zh-CN" dirty="0" err="1"/>
              <a:t>ss</a:t>
            </a:r>
            <a:r>
              <a:rPr lang="zh-CN" altLang="en-US" dirty="0"/>
              <a:t>寄存器传送数据的指令后，即便是发生中断，</a:t>
            </a:r>
            <a:r>
              <a:rPr lang="en-US" altLang="zh-CN" dirty="0"/>
              <a:t>CPU </a:t>
            </a:r>
            <a:r>
              <a:rPr lang="zh-CN" altLang="en-US" dirty="0"/>
              <a:t>也不会响应。</a:t>
            </a:r>
          </a:p>
          <a:p>
            <a:pPr>
              <a:lnSpc>
                <a:spcPct val="150000"/>
              </a:lnSpc>
            </a:pPr>
            <a:r>
              <a:rPr lang="zh-CN" altLang="en-US" dirty="0"/>
              <a:t>这样做的主要原因是，</a:t>
            </a:r>
            <a:r>
              <a:rPr lang="en-US" altLang="zh-CN" dirty="0" err="1"/>
              <a:t>ss:sp</a:t>
            </a:r>
            <a:r>
              <a:rPr lang="zh-CN" altLang="en-US" dirty="0"/>
              <a:t>联合指向栈顶，而对它们的设置应该连续完成。</a:t>
            </a:r>
          </a:p>
        </p:txBody>
      </p:sp>
      <p:sp>
        <p:nvSpPr>
          <p:cNvPr id="1190914"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3050015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0915">
                                            <p:txEl>
                                              <p:pRg st="1" end="1"/>
                                            </p:txEl>
                                          </p:spTgt>
                                        </p:tgtEl>
                                        <p:attrNameLst>
                                          <p:attrName>style.visibility</p:attrName>
                                        </p:attrNameLst>
                                      </p:cBhvr>
                                      <p:to>
                                        <p:strVal val="visible"/>
                                      </p:to>
                                    </p:set>
                                    <p:animEffect transition="in" filter="checkerboard(across)">
                                      <p:cBhvr>
                                        <p:cTn id="7" dur="500"/>
                                        <p:tgtEl>
                                          <p:spTgt spid="1190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9" name="Rectangle 3"/>
          <p:cNvSpPr>
            <a:spLocks noGrp="1" noChangeArrowheads="1"/>
          </p:cNvSpPr>
          <p:nvPr>
            <p:ph idx="1"/>
          </p:nvPr>
        </p:nvSpPr>
        <p:spPr>
          <a:xfrm>
            <a:off x="611560" y="1700808"/>
            <a:ext cx="7776864" cy="3960440"/>
          </a:xfrm>
        </p:spPr>
        <p:txBody>
          <a:bodyPr>
            <a:normAutofit/>
          </a:bodyPr>
          <a:lstStyle/>
          <a:p>
            <a:pPr>
              <a:lnSpc>
                <a:spcPct val="150000"/>
              </a:lnSpc>
            </a:pPr>
            <a:r>
              <a:rPr lang="zh-CN" altLang="en-US" dirty="0"/>
              <a:t>如果在执行完设置</a:t>
            </a:r>
            <a:r>
              <a:rPr lang="en-US" altLang="zh-CN" dirty="0" err="1"/>
              <a:t>ss</a:t>
            </a:r>
            <a:r>
              <a:rPr lang="zh-CN" altLang="en-US" dirty="0"/>
              <a:t>的指令后，</a:t>
            </a:r>
            <a:r>
              <a:rPr lang="en-US" altLang="zh-CN" dirty="0"/>
              <a:t>CPU</a:t>
            </a:r>
            <a:r>
              <a:rPr lang="zh-CN" altLang="en-US" dirty="0"/>
              <a:t>响应中断，引发中断过程，要在栈中压入标志寄存器、</a:t>
            </a:r>
            <a:r>
              <a:rPr lang="en-US" altLang="zh-CN" dirty="0"/>
              <a:t>CS</a:t>
            </a:r>
            <a:r>
              <a:rPr lang="zh-CN" altLang="en-US" dirty="0"/>
              <a:t>和</a:t>
            </a:r>
            <a:r>
              <a:rPr lang="en-US" altLang="zh-CN" dirty="0"/>
              <a:t>IP</a:t>
            </a:r>
            <a:r>
              <a:rPr lang="zh-CN" altLang="en-US" dirty="0"/>
              <a:t>的值。</a:t>
            </a:r>
          </a:p>
          <a:p>
            <a:pPr>
              <a:lnSpc>
                <a:spcPct val="150000"/>
              </a:lnSpc>
              <a:buFont typeface="Wingdings" pitchFamily="2" charset="2"/>
              <a:buNone/>
            </a:pPr>
            <a:r>
              <a:rPr lang="zh-CN" altLang="en-US" dirty="0"/>
              <a:t>   而</a:t>
            </a:r>
            <a:r>
              <a:rPr lang="en-US" altLang="zh-CN" dirty="0" err="1"/>
              <a:t>ss</a:t>
            </a:r>
            <a:r>
              <a:rPr lang="zh-CN" altLang="en-US" dirty="0"/>
              <a:t>改变，</a:t>
            </a:r>
            <a:r>
              <a:rPr lang="en-US" altLang="zh-CN" dirty="0" err="1"/>
              <a:t>sp</a:t>
            </a:r>
            <a:r>
              <a:rPr lang="zh-CN" altLang="en-US" dirty="0"/>
              <a:t>并未改变，</a:t>
            </a:r>
            <a:r>
              <a:rPr lang="en-US" altLang="zh-CN" dirty="0" err="1"/>
              <a:t>ss:sp</a:t>
            </a:r>
            <a:r>
              <a:rPr lang="zh-CN" altLang="en-US" dirty="0"/>
              <a:t>指向的不是正确的栈顶，将引起错误。</a:t>
            </a:r>
          </a:p>
        </p:txBody>
      </p:sp>
      <p:sp>
        <p:nvSpPr>
          <p:cNvPr id="1191938"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3244583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1939">
                                            <p:txEl>
                                              <p:pRg st="1" end="1"/>
                                            </p:txEl>
                                          </p:spTgt>
                                        </p:tgtEl>
                                        <p:attrNameLst>
                                          <p:attrName>style.visibility</p:attrName>
                                        </p:attrNameLst>
                                      </p:cBhvr>
                                      <p:to>
                                        <p:strVal val="visible"/>
                                      </p:to>
                                    </p:set>
                                    <p:animEffect transition="in" filter="checkerboard(across)">
                                      <p:cBhvr>
                                        <p:cTn id="7" dur="500"/>
                                        <p:tgtEl>
                                          <p:spTgt spid="11919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3" name="Rectangle 3"/>
          <p:cNvSpPr>
            <a:spLocks noGrp="1" noChangeArrowheads="1"/>
          </p:cNvSpPr>
          <p:nvPr>
            <p:ph idx="1"/>
          </p:nvPr>
        </p:nvSpPr>
        <p:spPr>
          <a:xfrm>
            <a:off x="683568" y="1484784"/>
            <a:ext cx="7848872" cy="4392488"/>
          </a:xfrm>
        </p:spPr>
        <p:txBody>
          <a:bodyPr>
            <a:normAutofit/>
          </a:bodyPr>
          <a:lstStyle/>
          <a:p>
            <a:pPr>
              <a:lnSpc>
                <a:spcPct val="150000"/>
              </a:lnSpc>
            </a:pPr>
            <a:r>
              <a:rPr lang="zh-CN" altLang="en-US" dirty="0"/>
              <a:t>所以</a:t>
            </a:r>
            <a:r>
              <a:rPr lang="en-US" altLang="zh-CN" dirty="0"/>
              <a:t>CPU</a:t>
            </a:r>
            <a:r>
              <a:rPr lang="zh-CN" altLang="en-US" dirty="0"/>
              <a:t>在执行完设置</a:t>
            </a:r>
            <a:r>
              <a:rPr lang="en-US" altLang="zh-CN" dirty="0" err="1"/>
              <a:t>ss</a:t>
            </a:r>
            <a:r>
              <a:rPr lang="zh-CN" altLang="en-US" dirty="0"/>
              <a:t>的指令后，不响应中断。</a:t>
            </a:r>
          </a:p>
          <a:p>
            <a:pPr>
              <a:lnSpc>
                <a:spcPct val="150000"/>
              </a:lnSpc>
            </a:pPr>
            <a:r>
              <a:rPr lang="zh-CN" altLang="en-US" dirty="0"/>
              <a:t>这给连续设置 </a:t>
            </a:r>
            <a:r>
              <a:rPr lang="en-US" altLang="zh-CN" dirty="0" err="1"/>
              <a:t>ss</a:t>
            </a:r>
            <a:r>
              <a:rPr lang="zh-CN" altLang="en-US" dirty="0"/>
              <a:t>和</a:t>
            </a:r>
            <a:r>
              <a:rPr lang="en-US" altLang="zh-CN" dirty="0" err="1"/>
              <a:t>sp</a:t>
            </a:r>
            <a:r>
              <a:rPr lang="zh-CN" altLang="en-US" dirty="0"/>
              <a:t>，指向正确的栈顶提供了一个时机。</a:t>
            </a:r>
          </a:p>
          <a:p>
            <a:pPr>
              <a:lnSpc>
                <a:spcPct val="150000"/>
              </a:lnSpc>
              <a:buFont typeface="Wingdings" pitchFamily="2" charset="2"/>
              <a:buNone/>
            </a:pPr>
            <a:r>
              <a:rPr lang="zh-CN" altLang="en-US" dirty="0"/>
              <a:t>  即，我们应该利用这个特性，将设置</a:t>
            </a:r>
            <a:r>
              <a:rPr lang="en-US" altLang="zh-CN" dirty="0" err="1"/>
              <a:t>ss</a:t>
            </a:r>
            <a:r>
              <a:rPr lang="zh-CN" altLang="en-US" dirty="0"/>
              <a:t>和</a:t>
            </a:r>
            <a:r>
              <a:rPr lang="en-US" altLang="zh-CN" dirty="0" err="1"/>
              <a:t>sp</a:t>
            </a:r>
            <a:r>
              <a:rPr lang="zh-CN" altLang="en-US" dirty="0"/>
              <a:t>的指令连续存放，使得设置</a:t>
            </a:r>
            <a:r>
              <a:rPr lang="en-US" altLang="zh-CN" dirty="0" err="1"/>
              <a:t>sp</a:t>
            </a:r>
            <a:r>
              <a:rPr lang="zh-CN" altLang="en-US" dirty="0"/>
              <a:t>的指令紧接着设置</a:t>
            </a:r>
            <a:r>
              <a:rPr lang="en-US" altLang="zh-CN" dirty="0" err="1"/>
              <a:t>ss</a:t>
            </a:r>
            <a:r>
              <a:rPr lang="zh-CN" altLang="en-US" dirty="0"/>
              <a:t>的指令执行，而在此之间，</a:t>
            </a:r>
            <a:r>
              <a:rPr lang="en-US" altLang="zh-CN" dirty="0"/>
              <a:t>CPU</a:t>
            </a:r>
            <a:r>
              <a:rPr lang="zh-CN" altLang="en-US" dirty="0"/>
              <a:t>不会引发中断过程。</a:t>
            </a:r>
          </a:p>
        </p:txBody>
      </p:sp>
      <p:sp>
        <p:nvSpPr>
          <p:cNvPr id="1192962"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38364455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2963">
                                            <p:txEl>
                                              <p:pRg st="1" end="1"/>
                                            </p:txEl>
                                          </p:spTgt>
                                        </p:tgtEl>
                                        <p:attrNameLst>
                                          <p:attrName>style.visibility</p:attrName>
                                        </p:attrNameLst>
                                      </p:cBhvr>
                                      <p:to>
                                        <p:strVal val="visible"/>
                                      </p:to>
                                    </p:set>
                                    <p:animEffect transition="in" filter="checkerboard(across)">
                                      <p:cBhvr>
                                        <p:cTn id="7" dur="500"/>
                                        <p:tgtEl>
                                          <p:spTgt spid="1192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92963">
                                            <p:txEl>
                                              <p:pRg st="2" end="2"/>
                                            </p:txEl>
                                          </p:spTgt>
                                        </p:tgtEl>
                                        <p:attrNameLst>
                                          <p:attrName>style.visibility</p:attrName>
                                        </p:attrNameLst>
                                      </p:cBhvr>
                                      <p:to>
                                        <p:strVal val="visible"/>
                                      </p:to>
                                    </p:set>
                                    <p:animEffect transition="in" filter="checkerboard(across)">
                                      <p:cBhvr>
                                        <p:cTn id="12" dur="500"/>
                                        <p:tgtEl>
                                          <p:spTgt spid="11929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7" name="Rectangle 3"/>
          <p:cNvSpPr>
            <a:spLocks noGrp="1" noChangeArrowheads="1"/>
          </p:cNvSpPr>
          <p:nvPr>
            <p:ph sz="half" idx="4294967295"/>
          </p:nvPr>
        </p:nvSpPr>
        <p:spPr>
          <a:xfrm>
            <a:off x="1371600" y="1628800"/>
            <a:ext cx="7016824" cy="4114800"/>
          </a:xfrm>
        </p:spPr>
        <p:txBody>
          <a:bodyPr/>
          <a:lstStyle/>
          <a:p>
            <a:r>
              <a:rPr lang="zh-CN" altLang="en-US" dirty="0"/>
              <a:t>比如，我们要将栈顶设为</a:t>
            </a:r>
            <a:r>
              <a:rPr lang="en-US" altLang="zh-CN" dirty="0"/>
              <a:t>1000:0</a:t>
            </a:r>
            <a:r>
              <a:rPr lang="zh-CN" altLang="en-US" dirty="0"/>
              <a:t>，</a:t>
            </a:r>
          </a:p>
          <a:p>
            <a:pPr>
              <a:buFont typeface="Wingdings" pitchFamily="2" charset="2"/>
              <a:buNone/>
            </a:pPr>
            <a:r>
              <a:rPr lang="zh-CN" altLang="en-US" dirty="0"/>
              <a:t>   应该                         而不应该</a:t>
            </a:r>
          </a:p>
        </p:txBody>
      </p:sp>
      <p:sp>
        <p:nvSpPr>
          <p:cNvPr id="1193988" name="Rectangle 4"/>
          <p:cNvSpPr>
            <a:spLocks noGrp="1" noChangeArrowheads="1"/>
          </p:cNvSpPr>
          <p:nvPr>
            <p:ph sz="half" idx="4294967295"/>
          </p:nvPr>
        </p:nvSpPr>
        <p:spPr>
          <a:xfrm>
            <a:off x="4932040" y="3124200"/>
            <a:ext cx="3084512" cy="1944688"/>
          </a:xfrm>
        </p:spPr>
        <p:txBody>
          <a:bodyPr/>
          <a:lstStyle/>
          <a:p>
            <a:pPr>
              <a:buFont typeface="Wingdings" pitchFamily="2" charset="2"/>
              <a:buNone/>
            </a:pPr>
            <a:r>
              <a:rPr lang="en-US" altLang="zh-CN" sz="2400" dirty="0"/>
              <a:t> mov ax,1000h</a:t>
            </a:r>
          </a:p>
          <a:p>
            <a:pPr>
              <a:buFont typeface="Wingdings" pitchFamily="2" charset="2"/>
              <a:buNone/>
            </a:pPr>
            <a:r>
              <a:rPr lang="en-US" altLang="zh-CN" sz="2400" dirty="0"/>
              <a:t> mov </a:t>
            </a:r>
            <a:r>
              <a:rPr lang="en-US" altLang="zh-CN" sz="2400" dirty="0" err="1"/>
              <a:t>ss,ax</a:t>
            </a:r>
            <a:endParaRPr lang="en-US" altLang="zh-CN" sz="2400" dirty="0"/>
          </a:p>
          <a:p>
            <a:pPr>
              <a:buFont typeface="Wingdings" pitchFamily="2" charset="2"/>
              <a:buNone/>
            </a:pPr>
            <a:r>
              <a:rPr lang="en-US" altLang="zh-CN" sz="2400" dirty="0"/>
              <a:t> mov ax,0</a:t>
            </a:r>
          </a:p>
          <a:p>
            <a:pPr>
              <a:buFont typeface="Wingdings" pitchFamily="2" charset="2"/>
              <a:buNone/>
            </a:pPr>
            <a:r>
              <a:rPr lang="en-US" altLang="zh-CN" sz="2400" dirty="0"/>
              <a:t> mov sp,0</a:t>
            </a:r>
          </a:p>
        </p:txBody>
      </p:sp>
      <p:sp>
        <p:nvSpPr>
          <p:cNvPr id="1193986" name="Rectangle 2"/>
          <p:cNvSpPr>
            <a:spLocks noGrp="1" noChangeArrowheads="1"/>
          </p:cNvSpPr>
          <p:nvPr>
            <p:ph type="title" idx="4294967295"/>
          </p:nvPr>
        </p:nvSpPr>
        <p:spPr>
          <a:xfrm>
            <a:off x="0" y="274638"/>
            <a:ext cx="8229600" cy="1143000"/>
          </a:xfrm>
        </p:spPr>
        <p:txBody>
          <a:bodyPr/>
          <a:lstStyle/>
          <a:p>
            <a:r>
              <a:rPr lang="en-US" altLang="zh-CN"/>
              <a:t>12.12 </a:t>
            </a:r>
            <a:r>
              <a:rPr lang="zh-CN" altLang="en-US"/>
              <a:t>响应中断的特殊情况</a:t>
            </a:r>
          </a:p>
        </p:txBody>
      </p:sp>
      <p:sp>
        <p:nvSpPr>
          <p:cNvPr id="1193989" name="Rectangle 5"/>
          <p:cNvSpPr>
            <a:spLocks noChangeArrowheads="1"/>
          </p:cNvSpPr>
          <p:nvPr/>
        </p:nvSpPr>
        <p:spPr bwMode="auto">
          <a:xfrm>
            <a:off x="1371600" y="3124200"/>
            <a:ext cx="31242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folHlink"/>
              </a:buClr>
              <a:buSzPct val="60000"/>
              <a:buFont typeface="Wingdings" pitchFamily="2" charset="2"/>
              <a:buNone/>
            </a:pPr>
            <a:r>
              <a:rPr lang="en-US" altLang="zh-CN" sz="2400" dirty="0"/>
              <a:t> mov ax,1000h</a:t>
            </a:r>
          </a:p>
          <a:p>
            <a:pPr marL="342900" indent="-342900">
              <a:lnSpc>
                <a:spcPct val="90000"/>
              </a:lnSpc>
              <a:spcBef>
                <a:spcPct val="20000"/>
              </a:spcBef>
              <a:buClr>
                <a:schemeClr val="folHlink"/>
              </a:buClr>
              <a:buSzPct val="60000"/>
              <a:buFont typeface="Wingdings" pitchFamily="2" charset="2"/>
              <a:buNone/>
            </a:pPr>
            <a:r>
              <a:rPr lang="en-US" altLang="zh-CN" sz="2400" dirty="0"/>
              <a:t> mov </a:t>
            </a:r>
            <a:r>
              <a:rPr lang="en-US" altLang="zh-CN" sz="2400" dirty="0" err="1"/>
              <a:t>ss,ax</a:t>
            </a:r>
            <a:endParaRPr lang="en-US" altLang="zh-CN" sz="2400" dirty="0"/>
          </a:p>
          <a:p>
            <a:pPr marL="342900" indent="-342900">
              <a:lnSpc>
                <a:spcPct val="90000"/>
              </a:lnSpc>
              <a:spcBef>
                <a:spcPct val="20000"/>
              </a:spcBef>
              <a:buClr>
                <a:schemeClr val="folHlink"/>
              </a:buClr>
              <a:buSzPct val="60000"/>
              <a:buFont typeface="Wingdings" pitchFamily="2" charset="2"/>
              <a:buNone/>
            </a:pPr>
            <a:r>
              <a:rPr lang="en-US" altLang="zh-CN" sz="2400" dirty="0"/>
              <a:t> </a:t>
            </a:r>
            <a:r>
              <a:rPr lang="en-US" altLang="zh-CN" sz="2400" dirty="0" err="1"/>
              <a:t>mov</a:t>
            </a:r>
            <a:r>
              <a:rPr lang="en-US" altLang="zh-CN" sz="2400" dirty="0"/>
              <a:t> sp,0</a:t>
            </a:r>
          </a:p>
        </p:txBody>
      </p:sp>
    </p:spTree>
    <p:extLst>
      <p:ext uri="{BB962C8B-B14F-4D97-AF65-F5344CB8AC3E}">
        <p14:creationId xmlns:p14="http://schemas.microsoft.com/office/powerpoint/2010/main" val="556476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3987">
                                            <p:txEl>
                                              <p:pRg st="1" end="1"/>
                                            </p:txEl>
                                          </p:spTgt>
                                        </p:tgtEl>
                                        <p:attrNameLst>
                                          <p:attrName>style.visibility</p:attrName>
                                        </p:attrNameLst>
                                      </p:cBhvr>
                                      <p:to>
                                        <p:strVal val="visible"/>
                                      </p:to>
                                    </p:set>
                                    <p:animEffect transition="in" filter="checkerboard(across)">
                                      <p:cBhvr>
                                        <p:cTn id="7" dur="500"/>
                                        <p:tgtEl>
                                          <p:spTgt spid="11939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93989">
                                            <p:txEl>
                                              <p:pRg st="0" end="0"/>
                                            </p:txEl>
                                          </p:spTgt>
                                        </p:tgtEl>
                                        <p:attrNameLst>
                                          <p:attrName>style.visibility</p:attrName>
                                        </p:attrNameLst>
                                      </p:cBhvr>
                                      <p:to>
                                        <p:strVal val="visible"/>
                                      </p:to>
                                    </p:set>
                                    <p:animEffect transition="in" filter="checkerboard(across)">
                                      <p:cBhvr>
                                        <p:cTn id="12" dur="500"/>
                                        <p:tgtEl>
                                          <p:spTgt spid="1193989">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1193989">
                                            <p:txEl>
                                              <p:pRg st="1" end="1"/>
                                            </p:txEl>
                                          </p:spTgt>
                                        </p:tgtEl>
                                        <p:attrNameLst>
                                          <p:attrName>style.visibility</p:attrName>
                                        </p:attrNameLst>
                                      </p:cBhvr>
                                      <p:to>
                                        <p:strVal val="visible"/>
                                      </p:to>
                                    </p:set>
                                    <p:animEffect transition="in" filter="checkerboard(across)">
                                      <p:cBhvr>
                                        <p:cTn id="15" dur="500"/>
                                        <p:tgtEl>
                                          <p:spTgt spid="1193989">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193989">
                                            <p:txEl>
                                              <p:pRg st="2" end="2"/>
                                            </p:txEl>
                                          </p:spTgt>
                                        </p:tgtEl>
                                        <p:attrNameLst>
                                          <p:attrName>style.visibility</p:attrName>
                                        </p:attrNameLst>
                                      </p:cBhvr>
                                      <p:to>
                                        <p:strVal val="visible"/>
                                      </p:to>
                                    </p:set>
                                    <p:animEffect transition="in" filter="checkerboard(across)">
                                      <p:cBhvr>
                                        <p:cTn id="18" dur="500"/>
                                        <p:tgtEl>
                                          <p:spTgt spid="1193989">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193988">
                                            <p:txEl>
                                              <p:pRg st="0" end="0"/>
                                            </p:txEl>
                                          </p:spTgt>
                                        </p:tgtEl>
                                        <p:attrNameLst>
                                          <p:attrName>style.visibility</p:attrName>
                                        </p:attrNameLst>
                                      </p:cBhvr>
                                      <p:to>
                                        <p:strVal val="visible"/>
                                      </p:to>
                                    </p:set>
                                    <p:animEffect transition="in" filter="checkerboard(across)">
                                      <p:cBhvr>
                                        <p:cTn id="23" dur="500"/>
                                        <p:tgtEl>
                                          <p:spTgt spid="1193988">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193988">
                                            <p:txEl>
                                              <p:pRg st="1" end="1"/>
                                            </p:txEl>
                                          </p:spTgt>
                                        </p:tgtEl>
                                        <p:attrNameLst>
                                          <p:attrName>style.visibility</p:attrName>
                                        </p:attrNameLst>
                                      </p:cBhvr>
                                      <p:to>
                                        <p:strVal val="visible"/>
                                      </p:to>
                                    </p:set>
                                    <p:animEffect transition="in" filter="checkerboard(across)">
                                      <p:cBhvr>
                                        <p:cTn id="26" dur="500"/>
                                        <p:tgtEl>
                                          <p:spTgt spid="1193988">
                                            <p:txEl>
                                              <p:pRg st="1" end="1"/>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193988">
                                            <p:txEl>
                                              <p:pRg st="2" end="2"/>
                                            </p:txEl>
                                          </p:spTgt>
                                        </p:tgtEl>
                                        <p:attrNameLst>
                                          <p:attrName>style.visibility</p:attrName>
                                        </p:attrNameLst>
                                      </p:cBhvr>
                                      <p:to>
                                        <p:strVal val="visible"/>
                                      </p:to>
                                    </p:set>
                                    <p:animEffect transition="in" filter="checkerboard(across)">
                                      <p:cBhvr>
                                        <p:cTn id="29" dur="500"/>
                                        <p:tgtEl>
                                          <p:spTgt spid="1193988">
                                            <p:txEl>
                                              <p:pRg st="2" end="2"/>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193988">
                                            <p:txEl>
                                              <p:pRg st="3" end="3"/>
                                            </p:txEl>
                                          </p:spTgt>
                                        </p:tgtEl>
                                        <p:attrNameLst>
                                          <p:attrName>style.visibility</p:attrName>
                                        </p:attrNameLst>
                                      </p:cBhvr>
                                      <p:to>
                                        <p:strVal val="visible"/>
                                      </p:to>
                                    </p:set>
                                    <p:animEffect transition="in" filter="checkerboard(across)">
                                      <p:cBhvr>
                                        <p:cTn id="32" dur="500"/>
                                        <p:tgtEl>
                                          <p:spTgt spid="119398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1" name="Rectangle 3"/>
          <p:cNvSpPr>
            <a:spLocks noGrp="1" noChangeArrowheads="1"/>
          </p:cNvSpPr>
          <p:nvPr>
            <p:ph idx="1"/>
          </p:nvPr>
        </p:nvSpPr>
        <p:spPr>
          <a:xfrm>
            <a:off x="1043608" y="1988840"/>
            <a:ext cx="6742112" cy="3024336"/>
          </a:xfrm>
        </p:spPr>
        <p:txBody>
          <a:bodyPr/>
          <a:lstStyle/>
          <a:p>
            <a:r>
              <a:rPr lang="zh-CN" altLang="en-US" dirty="0"/>
              <a:t>好了，现在我们回过来看一下，实验</a:t>
            </a:r>
            <a:r>
              <a:rPr lang="en-US" altLang="zh-CN" dirty="0"/>
              <a:t>2 </a:t>
            </a:r>
            <a:r>
              <a:rPr lang="zh-CN" altLang="en-US" dirty="0"/>
              <a:t>中的</a:t>
            </a:r>
            <a:r>
              <a:rPr lang="zh-CN" altLang="en-US" dirty="0">
                <a:latin typeface="Arial"/>
              </a:rPr>
              <a:t>“</a:t>
            </a:r>
            <a:r>
              <a:rPr lang="zh-CN" altLang="en-US" dirty="0"/>
              <a:t>（</a:t>
            </a:r>
            <a:r>
              <a:rPr lang="en-US" altLang="zh-CN" dirty="0"/>
              <a:t>3</a:t>
            </a:r>
            <a:r>
              <a:rPr lang="zh-CN" altLang="en-US" dirty="0"/>
              <a:t>）下一条指令执行了吗？</a:t>
            </a:r>
            <a:r>
              <a:rPr lang="zh-CN" altLang="en-US" dirty="0">
                <a:latin typeface="Arial"/>
              </a:rPr>
              <a:t>”</a:t>
            </a:r>
            <a:r>
              <a:rPr lang="zh-CN" altLang="en-US" dirty="0"/>
              <a:t>。</a:t>
            </a:r>
          </a:p>
          <a:p>
            <a:pPr>
              <a:buFont typeface="Wingdings" pitchFamily="2" charset="2"/>
              <a:buNone/>
            </a:pPr>
            <a:endParaRPr lang="zh-CN" altLang="en-US" dirty="0"/>
          </a:p>
          <a:p>
            <a:pPr>
              <a:buFont typeface="Wingdings" pitchFamily="2" charset="2"/>
              <a:buNone/>
            </a:pPr>
            <a:r>
              <a:rPr lang="zh-CN" altLang="en-US" dirty="0"/>
              <a:t>  现在你知道原因了吗？ </a:t>
            </a:r>
          </a:p>
          <a:p>
            <a:endParaRPr lang="en-US" altLang="zh-CN" dirty="0"/>
          </a:p>
        </p:txBody>
      </p:sp>
      <p:sp>
        <p:nvSpPr>
          <p:cNvPr id="1195010"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228658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5011">
                                            <p:txEl>
                                              <p:pRg st="2" end="2"/>
                                            </p:txEl>
                                          </p:spTgt>
                                        </p:tgtEl>
                                        <p:attrNameLst>
                                          <p:attrName>style.visibility</p:attrName>
                                        </p:attrNameLst>
                                      </p:cBhvr>
                                      <p:to>
                                        <p:strVal val="visible"/>
                                      </p:to>
                                    </p:set>
                                    <p:animEffect transition="in" filter="checkerboard(across)">
                                      <p:cBhvr>
                                        <p:cTn id="7" dur="500"/>
                                        <p:tgtEl>
                                          <p:spTgt spid="11950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5" name="Rectangle 3"/>
          <p:cNvSpPr>
            <a:spLocks noGrp="1" noChangeArrowheads="1"/>
          </p:cNvSpPr>
          <p:nvPr>
            <p:ph idx="1"/>
          </p:nvPr>
        </p:nvSpPr>
        <p:spPr>
          <a:xfrm>
            <a:off x="990600" y="2017713"/>
            <a:ext cx="7239000" cy="3427511"/>
          </a:xfrm>
        </p:spPr>
        <p:txBody>
          <a:bodyPr/>
          <a:lstStyle/>
          <a:p>
            <a:pPr>
              <a:lnSpc>
                <a:spcPct val="150000"/>
              </a:lnSpc>
            </a:pPr>
            <a:r>
              <a:rPr lang="en-US" altLang="zh-CN" dirty="0"/>
              <a:t>Debug </a:t>
            </a:r>
            <a:r>
              <a:rPr lang="zh-CN" altLang="en-US" dirty="0"/>
              <a:t>利用单步中断来实现</a:t>
            </a:r>
            <a:r>
              <a:rPr lang="en-US" altLang="zh-CN" dirty="0"/>
              <a:t>T</a:t>
            </a:r>
            <a:r>
              <a:rPr lang="zh-CN" altLang="en-US" dirty="0"/>
              <a:t>命令的功能，</a:t>
            </a:r>
          </a:p>
          <a:p>
            <a:pPr>
              <a:lnSpc>
                <a:spcPct val="150000"/>
              </a:lnSpc>
              <a:buFont typeface="Wingdings" pitchFamily="2" charset="2"/>
              <a:buNone/>
            </a:pPr>
            <a:r>
              <a:rPr lang="zh-CN" altLang="en-US" dirty="0"/>
              <a:t>  也就是说，用</a:t>
            </a:r>
            <a:r>
              <a:rPr lang="en-US" altLang="zh-CN" dirty="0"/>
              <a:t>T</a:t>
            </a:r>
            <a:r>
              <a:rPr lang="zh-CN" altLang="en-US" dirty="0"/>
              <a:t>命令执行一条指令后，</a:t>
            </a:r>
            <a:r>
              <a:rPr lang="en-US" altLang="zh-CN" dirty="0"/>
              <a:t>CPU</a:t>
            </a:r>
            <a:r>
              <a:rPr lang="zh-CN" altLang="en-US" dirty="0"/>
              <a:t>响应单步中断，执行</a:t>
            </a:r>
            <a:r>
              <a:rPr lang="en-US" altLang="zh-CN" dirty="0"/>
              <a:t>Debug</a:t>
            </a:r>
            <a:r>
              <a:rPr lang="zh-CN" altLang="en-US" dirty="0"/>
              <a:t>设置好的处理程序，才能在屏幕上显示寄存器的状态，并等待命令的输入。</a:t>
            </a:r>
          </a:p>
        </p:txBody>
      </p:sp>
      <p:sp>
        <p:nvSpPr>
          <p:cNvPr id="1196034"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486042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6035">
                                            <p:txEl>
                                              <p:pRg st="1" end="1"/>
                                            </p:txEl>
                                          </p:spTgt>
                                        </p:tgtEl>
                                        <p:attrNameLst>
                                          <p:attrName>style.visibility</p:attrName>
                                        </p:attrNameLst>
                                      </p:cBhvr>
                                      <p:to>
                                        <p:strVal val="visible"/>
                                      </p:to>
                                    </p:set>
                                    <p:animEffect transition="in" filter="checkerboard(across)">
                                      <p:cBhvr>
                                        <p:cTn id="7" dur="500"/>
                                        <p:tgtEl>
                                          <p:spTgt spid="11960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9" name="Rectangle 3"/>
          <p:cNvSpPr>
            <a:spLocks noGrp="1" noChangeArrowheads="1"/>
          </p:cNvSpPr>
          <p:nvPr>
            <p:ph idx="1"/>
          </p:nvPr>
        </p:nvSpPr>
        <p:spPr>
          <a:xfrm>
            <a:off x="971600" y="1844825"/>
            <a:ext cx="7275513" cy="3600400"/>
          </a:xfrm>
        </p:spPr>
        <p:txBody>
          <a:bodyPr/>
          <a:lstStyle/>
          <a:p>
            <a:pPr>
              <a:lnSpc>
                <a:spcPct val="150000"/>
              </a:lnSpc>
            </a:pPr>
            <a:r>
              <a:rPr lang="zh-CN" altLang="en-US" dirty="0"/>
              <a:t>而在</a:t>
            </a:r>
            <a:r>
              <a:rPr lang="en-US" altLang="zh-CN" dirty="0"/>
              <a:t>mov </a:t>
            </a:r>
            <a:r>
              <a:rPr lang="en-US" altLang="zh-CN" dirty="0" err="1"/>
              <a:t>ss,ax</a:t>
            </a:r>
            <a:r>
              <a:rPr lang="zh-CN" altLang="en-US" dirty="0"/>
              <a:t>指令执行后，</a:t>
            </a:r>
            <a:r>
              <a:rPr lang="en-US" altLang="zh-CN" dirty="0"/>
              <a:t>CPU</a:t>
            </a:r>
            <a:r>
              <a:rPr lang="zh-CN" altLang="en-US" dirty="0"/>
              <a:t>根本就不响应任何中断，其中也包括单步中断，</a:t>
            </a:r>
          </a:p>
          <a:p>
            <a:pPr>
              <a:lnSpc>
                <a:spcPct val="150000"/>
              </a:lnSpc>
              <a:buFont typeface="Wingdings" pitchFamily="2" charset="2"/>
              <a:buNone/>
            </a:pPr>
            <a:r>
              <a:rPr lang="zh-CN" altLang="en-US" dirty="0"/>
              <a:t>   所以</a:t>
            </a:r>
            <a:r>
              <a:rPr lang="en-US" altLang="zh-CN" dirty="0"/>
              <a:t>Debug</a:t>
            </a:r>
            <a:r>
              <a:rPr lang="zh-CN" altLang="en-US" dirty="0"/>
              <a:t>设置好的用来显示寄存器状态和等待输入命令的中断处理程序根本没有得到执行，所以我们看不到预期的结果。</a:t>
            </a:r>
          </a:p>
        </p:txBody>
      </p:sp>
      <p:sp>
        <p:nvSpPr>
          <p:cNvPr id="1197058"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129380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97059">
                                            <p:txEl>
                                              <p:pRg st="1" end="1"/>
                                            </p:txEl>
                                          </p:spTgt>
                                        </p:tgtEl>
                                        <p:attrNameLst>
                                          <p:attrName>style.visibility</p:attrName>
                                        </p:attrNameLst>
                                      </p:cBhvr>
                                      <p:to>
                                        <p:strVal val="visible"/>
                                      </p:to>
                                    </p:set>
                                    <p:animEffect transition="in" filter="checkerboard(across)">
                                      <p:cBhvr>
                                        <p:cTn id="7" dur="500"/>
                                        <p:tgtEl>
                                          <p:spTgt spid="1197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3" name="Rectangle 3"/>
          <p:cNvSpPr>
            <a:spLocks noGrp="1" noChangeArrowheads="1"/>
          </p:cNvSpPr>
          <p:nvPr>
            <p:ph idx="1"/>
          </p:nvPr>
        </p:nvSpPr>
        <p:spPr>
          <a:xfrm>
            <a:off x="683568" y="2060848"/>
            <a:ext cx="7275513" cy="1843335"/>
          </a:xfrm>
        </p:spPr>
        <p:txBody>
          <a:bodyPr/>
          <a:lstStyle/>
          <a:p>
            <a:pPr>
              <a:lnSpc>
                <a:spcPct val="150000"/>
              </a:lnSpc>
            </a:pPr>
            <a:r>
              <a:rPr lang="en-US" altLang="zh-CN" dirty="0"/>
              <a:t>CPU</a:t>
            </a:r>
            <a:r>
              <a:rPr lang="zh-CN" altLang="en-US" dirty="0"/>
              <a:t>接着向下执行后面的指令</a:t>
            </a:r>
            <a:r>
              <a:rPr lang="en-US" altLang="zh-CN" dirty="0"/>
              <a:t>mov sp,10h</a:t>
            </a:r>
            <a:r>
              <a:rPr lang="zh-CN" altLang="en-US" dirty="0"/>
              <a:t>，然后响应单步中断，我们才看到正常的结果。 </a:t>
            </a:r>
          </a:p>
        </p:txBody>
      </p:sp>
      <p:sp>
        <p:nvSpPr>
          <p:cNvPr id="1198082" name="Rectangle 2"/>
          <p:cNvSpPr>
            <a:spLocks noGrp="1" noChangeArrowheads="1"/>
          </p:cNvSpPr>
          <p:nvPr>
            <p:ph type="title"/>
          </p:nvPr>
        </p:nvSpPr>
        <p:spPr/>
        <p:txBody>
          <a:bodyPr/>
          <a:lstStyle/>
          <a:p>
            <a:r>
              <a:rPr lang="en-US" altLang="zh-CN"/>
              <a:t>12.12 </a:t>
            </a:r>
            <a:r>
              <a:rPr lang="zh-CN" altLang="en-US"/>
              <a:t>响应中断的特殊情况</a:t>
            </a:r>
          </a:p>
        </p:txBody>
      </p:sp>
    </p:spTree>
    <p:extLst>
      <p:ext uri="{BB962C8B-B14F-4D97-AF65-F5344CB8AC3E}">
        <p14:creationId xmlns:p14="http://schemas.microsoft.com/office/powerpoint/2010/main" val="312934012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385610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04800" y="228600"/>
            <a:ext cx="7386638" cy="76200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just">
              <a:lnSpc>
                <a:spcPct val="110000"/>
              </a:lnSpc>
            </a:pPr>
            <a:r>
              <a:rPr lang="zh-CN" altLang="en-US" b="1">
                <a:solidFill>
                  <a:srgbClr val="000000"/>
                </a:solidFill>
                <a:latin typeface="宋体" charset="-122"/>
              </a:rPr>
              <a:t>有几种特殊情况</a:t>
            </a:r>
            <a:r>
              <a:rPr lang="en-US" altLang="zh-CN" b="1">
                <a:solidFill>
                  <a:srgbClr val="000000"/>
                </a:solidFill>
                <a:latin typeface="Times New Roman" pitchFamily="18" charset="0"/>
                <a:cs typeface="Times New Roman" pitchFamily="18" charset="0"/>
              </a:rPr>
              <a:t>CPU</a:t>
            </a:r>
            <a:r>
              <a:rPr lang="zh-CN" altLang="en-US" b="1">
                <a:solidFill>
                  <a:srgbClr val="000000"/>
                </a:solidFill>
                <a:latin typeface="宋体" charset="-122"/>
              </a:rPr>
              <a:t>不能响应中断：</a:t>
            </a:r>
            <a:endParaRPr lang="zh-CN" altLang="en-US" b="1">
              <a:latin typeface="Times New Roman" pitchFamily="18" charset="0"/>
              <a:cs typeface="Times New Roman" pitchFamily="18" charset="0"/>
            </a:endParaRPr>
          </a:p>
        </p:txBody>
      </p:sp>
      <p:sp>
        <p:nvSpPr>
          <p:cNvPr id="5" name="Text Box 4"/>
          <p:cNvSpPr txBox="1">
            <a:spLocks noChangeArrowheads="1"/>
          </p:cNvSpPr>
          <p:nvPr/>
        </p:nvSpPr>
        <p:spPr bwMode="auto">
          <a:xfrm>
            <a:off x="381000" y="4267200"/>
            <a:ext cx="7391400" cy="2009775"/>
          </a:xfrm>
          <a:prstGeom prst="rect">
            <a:avLst/>
          </a:prstGeom>
          <a:solidFill>
            <a:srgbClr val="99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zh-CN" altLang="en-US" sz="2800" b="1">
                <a:solidFill>
                  <a:srgbClr val="000000"/>
                </a:solidFill>
                <a:latin typeface="宋体" charset="-122"/>
              </a:rPr>
              <a:t>（</a:t>
            </a:r>
            <a:r>
              <a:rPr lang="en-US" altLang="zh-CN" sz="2800" b="1">
                <a:solidFill>
                  <a:srgbClr val="000000"/>
                </a:solidFill>
                <a:latin typeface="宋体" charset="-122"/>
              </a:rPr>
              <a:t>3</a:t>
            </a:r>
            <a:r>
              <a:rPr lang="zh-CN" altLang="en-US" sz="2800" b="1">
                <a:solidFill>
                  <a:srgbClr val="000000"/>
                </a:solidFill>
                <a:latin typeface="宋体" charset="-122"/>
              </a:rPr>
              <a:t>）当执行</a:t>
            </a:r>
            <a:r>
              <a:rPr lang="en-US" altLang="zh-CN" sz="2800" b="1">
                <a:solidFill>
                  <a:srgbClr val="000000"/>
                </a:solidFill>
                <a:latin typeface="Times New Roman" pitchFamily="18" charset="0"/>
                <a:cs typeface="Times New Roman" pitchFamily="18" charset="0"/>
              </a:rPr>
              <a:t>MOV SS,AX</a:t>
            </a:r>
            <a:r>
              <a:rPr lang="zh-CN" altLang="en-US" sz="2800" b="1">
                <a:solidFill>
                  <a:srgbClr val="000000"/>
                </a:solidFill>
                <a:latin typeface="宋体" charset="-122"/>
              </a:rPr>
              <a:t>指令，即向</a:t>
            </a:r>
            <a:r>
              <a:rPr lang="en-US" altLang="zh-CN" sz="2800" b="1">
                <a:solidFill>
                  <a:srgbClr val="000000"/>
                </a:solidFill>
                <a:latin typeface="Times New Roman" pitchFamily="18" charset="0"/>
                <a:cs typeface="Times New Roman" pitchFamily="18" charset="0"/>
              </a:rPr>
              <a:t>SS</a:t>
            </a:r>
            <a:r>
              <a:rPr lang="zh-CN" altLang="en-US" sz="2800" b="1">
                <a:solidFill>
                  <a:srgbClr val="000000"/>
                </a:solidFill>
                <a:latin typeface="宋体" charset="-122"/>
              </a:rPr>
              <a:t>段寄存器传送数据时，即使发生了中断，</a:t>
            </a:r>
            <a:r>
              <a:rPr lang="en-US" altLang="zh-CN" sz="2800" b="1">
                <a:solidFill>
                  <a:srgbClr val="000000"/>
                </a:solidFill>
                <a:latin typeface="Times New Roman" pitchFamily="18" charset="0"/>
                <a:cs typeface="Times New Roman" pitchFamily="18" charset="0"/>
              </a:rPr>
              <a:t>CPU</a:t>
            </a:r>
            <a:r>
              <a:rPr lang="zh-CN" altLang="en-US" sz="2800" b="1">
                <a:solidFill>
                  <a:srgbClr val="000000"/>
                </a:solidFill>
                <a:latin typeface="宋体" charset="-122"/>
              </a:rPr>
              <a:t>也不会响应</a:t>
            </a:r>
            <a:r>
              <a:rPr lang="zh-CN" altLang="en-US" sz="2800" b="1">
                <a:solidFill>
                  <a:srgbClr val="080808"/>
                </a:solidFill>
                <a:latin typeface="宋体" charset="-122"/>
              </a:rPr>
              <a:t>；直到本条执行完后，接着再执行一条指令才响应中断。</a:t>
            </a:r>
            <a:endParaRPr lang="zh-CN" altLang="en-US"/>
          </a:p>
        </p:txBody>
      </p:sp>
      <p:sp>
        <p:nvSpPr>
          <p:cNvPr id="6" name="Text Box 5"/>
          <p:cNvSpPr txBox="1">
            <a:spLocks noChangeArrowheads="1"/>
          </p:cNvSpPr>
          <p:nvPr/>
        </p:nvSpPr>
        <p:spPr bwMode="auto">
          <a:xfrm>
            <a:off x="1447800" y="2667000"/>
            <a:ext cx="7315200" cy="1539875"/>
          </a:xfrm>
          <a:prstGeom prst="rect">
            <a:avLst/>
          </a:prstGeom>
          <a:solidFill>
            <a:srgbClr val="FFFFCC"/>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zh-CN" altLang="en-US" sz="2800" b="1">
                <a:solidFill>
                  <a:srgbClr val="000000"/>
                </a:solidFill>
                <a:latin typeface="宋体" charset="-122"/>
              </a:rPr>
              <a:t>（</a:t>
            </a:r>
            <a:r>
              <a:rPr lang="en-US" altLang="zh-CN" sz="2800" b="1">
                <a:solidFill>
                  <a:srgbClr val="000000"/>
                </a:solidFill>
                <a:latin typeface="宋体" charset="-122"/>
              </a:rPr>
              <a:t>2</a:t>
            </a:r>
            <a:r>
              <a:rPr lang="zh-CN" altLang="en-US" sz="2800" b="1">
                <a:solidFill>
                  <a:srgbClr val="000000"/>
                </a:solidFill>
                <a:latin typeface="宋体" charset="-122"/>
              </a:rPr>
              <a:t>）</a:t>
            </a:r>
            <a:r>
              <a:rPr lang="zh-CN" altLang="en-US" sz="2800" b="1">
                <a:solidFill>
                  <a:srgbClr val="000000"/>
                </a:solidFill>
                <a:latin typeface="Times New Roman" pitchFamily="18" charset="0"/>
                <a:cs typeface="Times New Roman" pitchFamily="18" charset="0"/>
              </a:rPr>
              <a:t> </a:t>
            </a:r>
            <a:r>
              <a:rPr lang="en-US" altLang="zh-CN" sz="2800" b="1">
                <a:solidFill>
                  <a:srgbClr val="000000"/>
                </a:solidFill>
                <a:latin typeface="Times New Roman" pitchFamily="18" charset="0"/>
                <a:cs typeface="Times New Roman" pitchFamily="18" charset="0"/>
              </a:rPr>
              <a:t>IRET</a:t>
            </a:r>
            <a:r>
              <a:rPr lang="zh-CN" altLang="en-US" sz="2800" b="1">
                <a:solidFill>
                  <a:srgbClr val="000000"/>
                </a:solidFill>
                <a:latin typeface="宋体" charset="-122"/>
              </a:rPr>
              <a:t>指令是中断子程序返回指令，它也要求再执行一条后续指令后才能响应中断。这样做的目的是保护系统能够正常运行；</a:t>
            </a:r>
            <a:endParaRPr lang="zh-CN" altLang="en-US"/>
          </a:p>
        </p:txBody>
      </p:sp>
      <p:sp>
        <p:nvSpPr>
          <p:cNvPr id="7" name="Text Box 6"/>
          <p:cNvSpPr txBox="1">
            <a:spLocks noChangeArrowheads="1"/>
          </p:cNvSpPr>
          <p:nvPr/>
        </p:nvSpPr>
        <p:spPr bwMode="auto">
          <a:xfrm>
            <a:off x="381000" y="685800"/>
            <a:ext cx="7162800" cy="2009775"/>
          </a:xfrm>
          <a:prstGeom prst="rect">
            <a:avLst/>
          </a:prstGeom>
          <a:solidFill>
            <a:srgbClr val="FFE9FF"/>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zh-CN" altLang="en-US" sz="2800" b="1" dirty="0">
                <a:solidFill>
                  <a:srgbClr val="000000"/>
                </a:solidFill>
                <a:latin typeface="宋体" charset="-122"/>
              </a:rPr>
              <a:t>（</a:t>
            </a:r>
            <a:r>
              <a:rPr lang="en-US" altLang="zh-CN" sz="2800" b="1" dirty="0">
                <a:solidFill>
                  <a:srgbClr val="000000"/>
                </a:solidFill>
                <a:latin typeface="宋体" charset="-122"/>
              </a:rPr>
              <a:t>1</a:t>
            </a:r>
            <a:r>
              <a:rPr lang="zh-CN" altLang="en-US" sz="2800" b="1" dirty="0">
                <a:solidFill>
                  <a:srgbClr val="000000"/>
                </a:solidFill>
                <a:latin typeface="宋体" charset="-122"/>
              </a:rPr>
              <a:t>）</a:t>
            </a:r>
            <a:r>
              <a:rPr lang="zh-CN" altLang="en-US" sz="2800" b="1" dirty="0">
                <a:solidFill>
                  <a:srgbClr val="000000"/>
                </a:solidFill>
                <a:latin typeface="Times New Roman" pitchFamily="18" charset="0"/>
                <a:cs typeface="Times New Roman" pitchFamily="18" charset="0"/>
              </a:rPr>
              <a:t> </a:t>
            </a:r>
            <a:r>
              <a:rPr lang="zh-CN" altLang="en-US" sz="2800" b="1" dirty="0">
                <a:solidFill>
                  <a:srgbClr val="000000"/>
                </a:solidFill>
                <a:latin typeface="宋体" charset="-122"/>
              </a:rPr>
              <a:t>当执行到</a:t>
            </a:r>
            <a:r>
              <a:rPr lang="en-US" altLang="zh-CN" sz="2800" b="1" dirty="0">
                <a:solidFill>
                  <a:srgbClr val="000000"/>
                </a:solidFill>
                <a:latin typeface="Times New Roman" pitchFamily="18" charset="0"/>
                <a:cs typeface="Times New Roman" pitchFamily="18" charset="0"/>
              </a:rPr>
              <a:t>STI</a:t>
            </a:r>
            <a:r>
              <a:rPr lang="zh-CN" altLang="en-US" sz="2800" b="1" dirty="0">
                <a:solidFill>
                  <a:srgbClr val="000000"/>
                </a:solidFill>
                <a:latin typeface="宋体" charset="-122"/>
              </a:rPr>
              <a:t>指令时，</a:t>
            </a:r>
            <a:r>
              <a:rPr lang="en-US" altLang="zh-CN" sz="2800" b="1" dirty="0">
                <a:solidFill>
                  <a:srgbClr val="000000"/>
                </a:solidFill>
                <a:latin typeface="Times New Roman" pitchFamily="18" charset="0"/>
                <a:cs typeface="Times New Roman" pitchFamily="18" charset="0"/>
              </a:rPr>
              <a:t>CPU</a:t>
            </a:r>
            <a:r>
              <a:rPr lang="zh-CN" altLang="en-US" sz="2800" b="1" dirty="0">
                <a:solidFill>
                  <a:srgbClr val="000000"/>
                </a:solidFill>
                <a:latin typeface="宋体" charset="-122"/>
              </a:rPr>
              <a:t>不会马上响应中断。</a:t>
            </a:r>
            <a:r>
              <a:rPr lang="en-US" altLang="zh-CN" sz="2800" b="1" dirty="0">
                <a:solidFill>
                  <a:srgbClr val="000000"/>
                </a:solidFill>
                <a:latin typeface="Times New Roman" pitchFamily="18" charset="0"/>
                <a:cs typeface="Times New Roman" pitchFamily="18" charset="0"/>
              </a:rPr>
              <a:t>STI</a:t>
            </a:r>
            <a:r>
              <a:rPr lang="zh-CN" altLang="en-US" sz="2800" b="1" dirty="0">
                <a:solidFill>
                  <a:srgbClr val="000000"/>
                </a:solidFill>
                <a:latin typeface="宋体" charset="-122"/>
              </a:rPr>
              <a:t>指令是开中断指令，要求在开放中断后再执行后续的一条指令后才能响应中断；</a:t>
            </a:r>
            <a:endParaRPr lang="zh-CN" altLang="en-US" dirty="0"/>
          </a:p>
        </p:txBody>
      </p:sp>
    </p:spTree>
    <p:extLst>
      <p:ext uri="{BB962C8B-B14F-4D97-AF65-F5344CB8AC3E}">
        <p14:creationId xmlns:p14="http://schemas.microsoft.com/office/powerpoint/2010/main" val="349702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
                                        </p:tgtEl>
                                        <p:attrNameLst>
                                          <p:attrName>style.visibility</p:attrName>
                                        </p:attrNameLst>
                                      </p:cBhvr>
                                      <p:to>
                                        <p:strVal val="visible"/>
                                      </p:to>
                                    </p:set>
                                    <p:anim to="" calcmode="lin" valueType="num">
                                      <p:cBhvr>
                                        <p:cTn id="17" dur="1" fill="hold"/>
                                        <p:tgtEl>
                                          <p:spTgt spid="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5" name="Rectangle 3"/>
          <p:cNvSpPr>
            <a:spLocks noGrp="1" noChangeArrowheads="1"/>
          </p:cNvSpPr>
          <p:nvPr>
            <p:ph idx="1"/>
          </p:nvPr>
        </p:nvSpPr>
        <p:spPr>
          <a:xfrm>
            <a:off x="1259632" y="1484784"/>
            <a:ext cx="6264696" cy="4680520"/>
          </a:xfrm>
          <a:solidFill>
            <a:schemeClr val="bg2"/>
          </a:solidFill>
        </p:spPr>
        <p:txBody>
          <a:bodyPr>
            <a:normAutofit/>
          </a:bodyPr>
          <a:lstStyle/>
          <a:p>
            <a:pPr marL="109728" indent="0">
              <a:lnSpc>
                <a:spcPct val="80000"/>
              </a:lnSpc>
              <a:buNone/>
            </a:pPr>
            <a:r>
              <a:rPr lang="en-US" altLang="zh-CN" sz="2400" dirty="0"/>
              <a:t>capital</a:t>
            </a:r>
            <a:r>
              <a:rPr lang="en-US" altLang="zh-CN" sz="2400" dirty="0">
                <a:solidFill>
                  <a:srgbClr val="FF0000"/>
                </a:solidFill>
              </a:rPr>
              <a:t>:       push cx</a:t>
            </a:r>
          </a:p>
          <a:p>
            <a:pPr>
              <a:lnSpc>
                <a:spcPct val="80000"/>
              </a:lnSpc>
              <a:buFont typeface="Wingdings" pitchFamily="2" charset="2"/>
              <a:buNone/>
            </a:pPr>
            <a:r>
              <a:rPr lang="en-US" altLang="zh-CN" sz="2400" dirty="0">
                <a:solidFill>
                  <a:srgbClr val="FF0000"/>
                </a:solidFill>
              </a:rPr>
              <a:t>                  push </a:t>
            </a:r>
            <a:r>
              <a:rPr lang="en-US" altLang="zh-CN" sz="2400" dirty="0" err="1">
                <a:solidFill>
                  <a:srgbClr val="FF0000"/>
                </a:solidFill>
              </a:rPr>
              <a:t>si</a:t>
            </a:r>
            <a:endParaRPr lang="en-US" altLang="zh-CN" sz="2400" dirty="0">
              <a:solidFill>
                <a:srgbClr val="FF0000"/>
              </a:solidFill>
            </a:endParaRPr>
          </a:p>
          <a:p>
            <a:pPr>
              <a:lnSpc>
                <a:spcPct val="80000"/>
              </a:lnSpc>
              <a:buFont typeface="Wingdings" pitchFamily="2" charset="2"/>
              <a:buNone/>
            </a:pPr>
            <a:r>
              <a:rPr lang="en-US" altLang="zh-CN" sz="2400" dirty="0"/>
              <a:t>     change: mov cl,[</a:t>
            </a:r>
            <a:r>
              <a:rPr lang="en-US" altLang="zh-CN" sz="2400" dirty="0" err="1"/>
              <a:t>si</a:t>
            </a:r>
            <a:r>
              <a:rPr lang="en-US" altLang="zh-CN" sz="2400" dirty="0"/>
              <a:t>]</a:t>
            </a:r>
          </a:p>
          <a:p>
            <a:pPr>
              <a:lnSpc>
                <a:spcPct val="80000"/>
              </a:lnSpc>
              <a:buFont typeface="Wingdings" pitchFamily="2" charset="2"/>
              <a:buNone/>
            </a:pPr>
            <a:r>
              <a:rPr lang="en-US" altLang="zh-CN" sz="2400" dirty="0"/>
              <a:t>                  </a:t>
            </a:r>
            <a:r>
              <a:rPr lang="en-US" altLang="zh-CN" sz="2400" dirty="0" err="1"/>
              <a:t>mov</a:t>
            </a:r>
            <a:r>
              <a:rPr lang="en-US" altLang="zh-CN" sz="2400" dirty="0"/>
              <a:t> ch,0</a:t>
            </a:r>
          </a:p>
          <a:p>
            <a:pPr>
              <a:lnSpc>
                <a:spcPct val="80000"/>
              </a:lnSpc>
              <a:buFont typeface="Wingdings" pitchFamily="2" charset="2"/>
              <a:buNone/>
            </a:pPr>
            <a:r>
              <a:rPr lang="en-US" altLang="zh-CN" sz="2400" dirty="0"/>
              <a:t>	               </a:t>
            </a:r>
            <a:r>
              <a:rPr lang="en-US" altLang="zh-CN" sz="2400" dirty="0" err="1"/>
              <a:t>jcxz</a:t>
            </a:r>
            <a:r>
              <a:rPr lang="en-US" altLang="zh-CN" sz="2400" dirty="0"/>
              <a:t> ok</a:t>
            </a:r>
          </a:p>
          <a:p>
            <a:pPr>
              <a:lnSpc>
                <a:spcPct val="80000"/>
              </a:lnSpc>
              <a:buFont typeface="Wingdings" pitchFamily="2" charset="2"/>
              <a:buNone/>
            </a:pPr>
            <a:r>
              <a:rPr lang="en-US" altLang="zh-CN" sz="2400" dirty="0"/>
              <a:t>  	               and byte </a:t>
            </a:r>
            <a:r>
              <a:rPr lang="en-US" altLang="zh-CN" sz="2400" dirty="0" err="1"/>
              <a:t>ptr</a:t>
            </a:r>
            <a:r>
              <a:rPr lang="en-US" altLang="zh-CN" sz="2400" dirty="0"/>
              <a:t> [</a:t>
            </a:r>
            <a:r>
              <a:rPr lang="en-US" altLang="zh-CN" sz="2400" dirty="0" err="1"/>
              <a:t>si</a:t>
            </a:r>
            <a:r>
              <a:rPr lang="en-US" altLang="zh-CN" sz="2400" dirty="0"/>
              <a:t>],11011111b</a:t>
            </a:r>
          </a:p>
          <a:p>
            <a:pPr>
              <a:lnSpc>
                <a:spcPct val="80000"/>
              </a:lnSpc>
              <a:buFont typeface="Wingdings" pitchFamily="2" charset="2"/>
              <a:buNone/>
            </a:pPr>
            <a:r>
              <a:rPr lang="en-US" altLang="zh-CN" sz="2400" dirty="0"/>
              <a:t>	               </a:t>
            </a:r>
            <a:r>
              <a:rPr lang="en-US" altLang="zh-CN" sz="2400" dirty="0" err="1"/>
              <a:t>inc</a:t>
            </a:r>
            <a:r>
              <a:rPr lang="en-US" altLang="zh-CN" sz="2400" dirty="0"/>
              <a:t> </a:t>
            </a:r>
            <a:r>
              <a:rPr lang="en-US" altLang="zh-CN" sz="2400" dirty="0" err="1"/>
              <a:t>si</a:t>
            </a:r>
            <a:endParaRPr lang="en-US" altLang="zh-CN" sz="2400" dirty="0"/>
          </a:p>
          <a:p>
            <a:pPr>
              <a:lnSpc>
                <a:spcPct val="80000"/>
              </a:lnSpc>
              <a:buFont typeface="Wingdings" pitchFamily="2" charset="2"/>
              <a:buNone/>
            </a:pPr>
            <a:r>
              <a:rPr lang="en-US" altLang="zh-CN" sz="2400" dirty="0"/>
              <a:t>	               </a:t>
            </a:r>
            <a:r>
              <a:rPr lang="en-US" altLang="zh-CN" sz="2400" dirty="0" err="1"/>
              <a:t>jmp</a:t>
            </a:r>
            <a:r>
              <a:rPr lang="en-US" altLang="zh-CN" sz="2400" dirty="0"/>
              <a:t> short change</a:t>
            </a:r>
          </a:p>
          <a:p>
            <a:pPr>
              <a:lnSpc>
                <a:spcPct val="80000"/>
              </a:lnSpc>
              <a:buFont typeface="Wingdings" pitchFamily="2" charset="2"/>
              <a:buNone/>
            </a:pPr>
            <a:r>
              <a:rPr lang="en-US" altLang="zh-CN" sz="2400" dirty="0"/>
              <a:t>             ok: </a:t>
            </a:r>
          </a:p>
          <a:p>
            <a:pPr>
              <a:lnSpc>
                <a:spcPct val="80000"/>
              </a:lnSpc>
              <a:buFont typeface="Wingdings" pitchFamily="2" charset="2"/>
              <a:buNone/>
            </a:pPr>
            <a:r>
              <a:rPr lang="en-US" altLang="zh-CN" sz="2400" dirty="0"/>
              <a:t>			</a:t>
            </a:r>
            <a:r>
              <a:rPr lang="en-US" altLang="zh-CN" sz="2400" dirty="0">
                <a:solidFill>
                  <a:srgbClr val="FF0000"/>
                </a:solidFill>
              </a:rPr>
              <a:t>pop </a:t>
            </a:r>
            <a:r>
              <a:rPr lang="en-US" altLang="zh-CN" sz="2400" dirty="0" err="1">
                <a:solidFill>
                  <a:srgbClr val="FF0000"/>
                </a:solidFill>
              </a:rPr>
              <a:t>si</a:t>
            </a:r>
            <a:endParaRPr lang="en-US" altLang="zh-CN" sz="2400" dirty="0">
              <a:solidFill>
                <a:srgbClr val="FF0000"/>
              </a:solidFill>
            </a:endParaRPr>
          </a:p>
          <a:p>
            <a:pPr>
              <a:lnSpc>
                <a:spcPct val="80000"/>
              </a:lnSpc>
              <a:buFont typeface="Wingdings" pitchFamily="2" charset="2"/>
              <a:buNone/>
            </a:pPr>
            <a:r>
              <a:rPr lang="en-US" altLang="zh-CN" sz="2400" dirty="0">
                <a:solidFill>
                  <a:srgbClr val="FF0000"/>
                </a:solidFill>
              </a:rPr>
              <a:t>                  pop cx</a:t>
            </a:r>
          </a:p>
          <a:p>
            <a:pPr>
              <a:lnSpc>
                <a:spcPct val="80000"/>
              </a:lnSpc>
              <a:buFont typeface="Wingdings" pitchFamily="2" charset="2"/>
              <a:buNone/>
            </a:pPr>
            <a:r>
              <a:rPr lang="en-US" altLang="zh-CN" sz="2400" dirty="0"/>
              <a:t>                  ret</a:t>
            </a:r>
          </a:p>
        </p:txBody>
      </p:sp>
      <p:sp>
        <p:nvSpPr>
          <p:cNvPr id="914434" name="Rectangle 2"/>
          <p:cNvSpPr>
            <a:spLocks noGrp="1" noChangeArrowheads="1"/>
          </p:cNvSpPr>
          <p:nvPr>
            <p:ph type="title"/>
          </p:nvPr>
        </p:nvSpPr>
        <p:spPr/>
        <p:txBody>
          <a:bodyPr/>
          <a:lstStyle/>
          <a:p>
            <a:r>
              <a:rPr lang="en-US" altLang="zh-CN" dirty="0"/>
              <a:t>10.5.4 </a:t>
            </a:r>
            <a:r>
              <a:rPr lang="zh-CN" altLang="en-US" dirty="0"/>
              <a:t>寄存器冲突的问题</a:t>
            </a:r>
          </a:p>
        </p:txBody>
      </p:sp>
    </p:spTree>
    <p:extLst>
      <p:ext uri="{BB962C8B-B14F-4D97-AF65-F5344CB8AC3E}">
        <p14:creationId xmlns:p14="http://schemas.microsoft.com/office/powerpoint/2010/main" val="69627620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4665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7845A7-0500-A441-AE87-9A3D8132709E}"/>
              </a:ext>
            </a:extLst>
          </p:cNvPr>
          <p:cNvSpPr>
            <a:spLocks noGrp="1"/>
          </p:cNvSpPr>
          <p:nvPr>
            <p:ph idx="1"/>
          </p:nvPr>
        </p:nvSpPr>
        <p:spPr>
          <a:xfrm>
            <a:off x="480526" y="2959220"/>
            <a:ext cx="6971794" cy="939560"/>
          </a:xfrm>
        </p:spPr>
        <p:txBody>
          <a:bodyPr>
            <a:normAutofit/>
          </a:bodyPr>
          <a:lstStyle/>
          <a:p>
            <a:r>
              <a:rPr kumimoji="1" lang="zh-CN" altLang="en-US" sz="4400" dirty="0"/>
              <a:t>保护模式下的过程级调用</a:t>
            </a:r>
          </a:p>
        </p:txBody>
      </p:sp>
      <p:sp>
        <p:nvSpPr>
          <p:cNvPr id="3" name="标题 2">
            <a:extLst>
              <a:ext uri="{FF2B5EF4-FFF2-40B4-BE49-F238E27FC236}">
                <a16:creationId xmlns:a16="http://schemas.microsoft.com/office/drawing/2014/main" id="{7916E0FA-92B2-2D4B-9F14-A3A276743D81}"/>
              </a:ext>
            </a:extLst>
          </p:cNvPr>
          <p:cNvSpPr>
            <a:spLocks noGrp="1"/>
          </p:cNvSpPr>
          <p:nvPr>
            <p:ph type="title"/>
          </p:nvPr>
        </p:nvSpPr>
        <p:spPr/>
        <p:txBody>
          <a:bodyPr/>
          <a:lstStyle/>
          <a:p>
            <a:r>
              <a:rPr kumimoji="1" lang="zh-CN" altLang="en-US" dirty="0"/>
              <a:t>扩展内容（**）</a:t>
            </a:r>
          </a:p>
        </p:txBody>
      </p:sp>
    </p:spTree>
    <p:extLst>
      <p:ext uri="{BB962C8B-B14F-4D97-AF65-F5344CB8AC3E}">
        <p14:creationId xmlns:p14="http://schemas.microsoft.com/office/powerpoint/2010/main" val="2186524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FAEB16C-5CC1-B34C-BD61-CB156F3916A1}"/>
              </a:ext>
            </a:extLst>
          </p:cNvPr>
          <p:cNvSpPr>
            <a:spLocks noGrp="1"/>
          </p:cNvSpPr>
          <p:nvPr>
            <p:ph idx="1"/>
          </p:nvPr>
        </p:nvSpPr>
        <p:spPr>
          <a:xfrm>
            <a:off x="457200" y="1052736"/>
            <a:ext cx="8229600" cy="4525963"/>
          </a:xfrm>
        </p:spPr>
        <p:txBody>
          <a:bodyPr/>
          <a:lstStyle/>
          <a:p>
            <a:pPr marL="109728" indent="0">
              <a:buNone/>
            </a:pPr>
            <a:r>
              <a:rPr lang="zh-CN" altLang="en-US" dirty="0"/>
              <a:t>以下过程（函数）调用对应的机器级代码是什么？</a:t>
            </a:r>
          </a:p>
          <a:p>
            <a:pPr marL="109728" indent="0">
              <a:buNone/>
            </a:pPr>
            <a:r>
              <a:rPr lang="en-US" altLang="zh-CN" dirty="0"/>
              <a:t>• </a:t>
            </a:r>
            <a:r>
              <a:rPr lang="zh-CN" altLang="en-US" dirty="0"/>
              <a:t>如何将</a:t>
            </a:r>
            <a:r>
              <a:rPr lang="en-US" altLang="zh-CN" dirty="0"/>
              <a:t>t1(125)</a:t>
            </a:r>
            <a:r>
              <a:rPr lang="zh-CN" altLang="en-US" dirty="0"/>
              <a:t>、</a:t>
            </a:r>
            <a:r>
              <a:rPr lang="en-US" altLang="zh-CN" dirty="0"/>
              <a:t>t2(80)</a:t>
            </a:r>
            <a:r>
              <a:rPr lang="zh-CN" altLang="en-US" dirty="0"/>
              <a:t>分别传递给</a:t>
            </a:r>
            <a:r>
              <a:rPr lang="en-US" altLang="zh-CN" dirty="0"/>
              <a:t>add</a:t>
            </a:r>
            <a:r>
              <a:rPr lang="zh-CN" altLang="en-US" dirty="0"/>
              <a:t>中的形式参数</a:t>
            </a:r>
            <a:r>
              <a:rPr lang="en-US" altLang="zh-CN" dirty="0"/>
              <a:t>x</a:t>
            </a:r>
            <a:r>
              <a:rPr lang="zh-CN" altLang="en-US" dirty="0"/>
              <a:t>、</a:t>
            </a:r>
            <a:r>
              <a:rPr lang="en-US" altLang="zh-CN" dirty="0"/>
              <a:t>y</a:t>
            </a:r>
          </a:p>
          <a:p>
            <a:pPr marL="109728" indent="0">
              <a:buNone/>
            </a:pPr>
            <a:r>
              <a:rPr lang="en-US" altLang="zh-CN" dirty="0"/>
              <a:t>• add</a:t>
            </a:r>
            <a:r>
              <a:rPr lang="zh-CN" altLang="en-US" dirty="0"/>
              <a:t>函数执行的结果如何返回给</a:t>
            </a:r>
            <a:r>
              <a:rPr lang="en-US" altLang="zh-CN" dirty="0"/>
              <a:t>caller?</a:t>
            </a:r>
          </a:p>
          <a:p>
            <a:pPr marL="109728" indent="0">
              <a:buNone/>
            </a:pPr>
            <a:endParaRPr kumimoji="1" lang="zh-CN" altLang="en-US" dirty="0"/>
          </a:p>
        </p:txBody>
      </p:sp>
      <p:sp>
        <p:nvSpPr>
          <p:cNvPr id="3" name="标题 2">
            <a:extLst>
              <a:ext uri="{FF2B5EF4-FFF2-40B4-BE49-F238E27FC236}">
                <a16:creationId xmlns:a16="http://schemas.microsoft.com/office/drawing/2014/main" id="{E9611D92-7391-9E4B-8E5D-9D7BA0CCE6E6}"/>
              </a:ext>
            </a:extLst>
          </p:cNvPr>
          <p:cNvSpPr>
            <a:spLocks noGrp="1"/>
          </p:cNvSpPr>
          <p:nvPr>
            <p:ph type="title"/>
          </p:nvPr>
        </p:nvSpPr>
        <p:spPr>
          <a:xfrm>
            <a:off x="251520" y="23018"/>
            <a:ext cx="8229600" cy="1143000"/>
          </a:xfrm>
        </p:spPr>
        <p:txBody>
          <a:bodyPr>
            <a:normAutofit/>
          </a:bodyPr>
          <a:lstStyle/>
          <a:p>
            <a:r>
              <a:rPr lang="zh-CN" altLang="en-US" dirty="0">
                <a:solidFill>
                  <a:srgbClr val="FF0000"/>
                </a:solidFill>
                <a:effectLst/>
              </a:rPr>
              <a:t>过程调用的机器级表示</a:t>
            </a:r>
            <a:endParaRPr kumimoji="1" lang="zh-CN" altLang="en-US" dirty="0">
              <a:solidFill>
                <a:srgbClr val="FF0000"/>
              </a:solidFill>
            </a:endParaRPr>
          </a:p>
        </p:txBody>
      </p:sp>
      <p:pic>
        <p:nvPicPr>
          <p:cNvPr id="4" name="图片 3">
            <a:extLst>
              <a:ext uri="{FF2B5EF4-FFF2-40B4-BE49-F238E27FC236}">
                <a16:creationId xmlns:a16="http://schemas.microsoft.com/office/drawing/2014/main" id="{84DE8759-8ED4-F94A-827C-7993BBD9D1D3}"/>
              </a:ext>
            </a:extLst>
          </p:cNvPr>
          <p:cNvPicPr>
            <a:picLocks noChangeAspect="1"/>
          </p:cNvPicPr>
          <p:nvPr/>
        </p:nvPicPr>
        <p:blipFill>
          <a:blip r:embed="rId3"/>
          <a:stretch>
            <a:fillRect/>
          </a:stretch>
        </p:blipFill>
        <p:spPr>
          <a:xfrm>
            <a:off x="251520" y="2852936"/>
            <a:ext cx="4089400" cy="3746500"/>
          </a:xfrm>
          <a:prstGeom prst="rect">
            <a:avLst/>
          </a:prstGeom>
        </p:spPr>
      </p:pic>
      <p:pic>
        <p:nvPicPr>
          <p:cNvPr id="5" name="图片 4">
            <a:extLst>
              <a:ext uri="{FF2B5EF4-FFF2-40B4-BE49-F238E27FC236}">
                <a16:creationId xmlns:a16="http://schemas.microsoft.com/office/drawing/2014/main" id="{16F7C274-B74F-644E-AACF-386817AF7B34}"/>
              </a:ext>
            </a:extLst>
          </p:cNvPr>
          <p:cNvPicPr>
            <a:picLocks noChangeAspect="1"/>
          </p:cNvPicPr>
          <p:nvPr/>
        </p:nvPicPr>
        <p:blipFill>
          <a:blip r:embed="rId4"/>
          <a:stretch>
            <a:fillRect/>
          </a:stretch>
        </p:blipFill>
        <p:spPr>
          <a:xfrm>
            <a:off x="4527938" y="3144360"/>
            <a:ext cx="3657600" cy="2806700"/>
          </a:xfrm>
          <a:prstGeom prst="rect">
            <a:avLst/>
          </a:prstGeom>
        </p:spPr>
      </p:pic>
      <p:sp>
        <p:nvSpPr>
          <p:cNvPr id="6" name="矩形 5">
            <a:extLst>
              <a:ext uri="{FF2B5EF4-FFF2-40B4-BE49-F238E27FC236}">
                <a16:creationId xmlns:a16="http://schemas.microsoft.com/office/drawing/2014/main" id="{75A0E751-8F45-6C45-AF37-C41BF40F4924}"/>
              </a:ext>
            </a:extLst>
          </p:cNvPr>
          <p:cNvSpPr/>
          <p:nvPr/>
        </p:nvSpPr>
        <p:spPr>
          <a:xfrm>
            <a:off x="4292691" y="6188650"/>
            <a:ext cx="4572000" cy="707886"/>
          </a:xfrm>
          <a:prstGeom prst="rect">
            <a:avLst/>
          </a:prstGeom>
        </p:spPr>
        <p:txBody>
          <a:bodyPr>
            <a:spAutoFit/>
          </a:bodyPr>
          <a:lstStyle/>
          <a:p>
            <a:r>
              <a:rPr lang="zh-CN" altLang="en-US" sz="2000" b="1" dirty="0">
                <a:solidFill>
                  <a:srgbClr val="FF3300"/>
                </a:solidFill>
                <a:latin typeface="Helvetica" pitchFamily="2" charset="0"/>
              </a:rPr>
              <a:t>参数通过</a:t>
            </a:r>
            <a:r>
              <a:rPr lang="zh-CN" altLang="en-US" sz="2000" b="1" dirty="0">
                <a:solidFill>
                  <a:srgbClr val="3333CD"/>
                </a:solidFill>
                <a:latin typeface="Helvetica" pitchFamily="2" charset="0"/>
              </a:rPr>
              <a:t>栈（</a:t>
            </a:r>
            <a:r>
              <a:rPr lang="en-US" altLang="zh-CN" sz="2000" b="1" dirty="0">
                <a:solidFill>
                  <a:srgbClr val="3333CD"/>
                </a:solidFill>
                <a:latin typeface="Helvetica" pitchFamily="2" charset="0"/>
              </a:rPr>
              <a:t>stack</a:t>
            </a:r>
            <a:r>
              <a:rPr lang="zh-CN" altLang="en-US" sz="2000" b="1" dirty="0">
                <a:solidFill>
                  <a:srgbClr val="3333CD"/>
                </a:solidFill>
                <a:latin typeface="Helvetica" pitchFamily="2" charset="0"/>
              </a:rPr>
              <a:t>）</a:t>
            </a:r>
            <a:r>
              <a:rPr lang="zh-CN" altLang="en-US" sz="2000" b="1" dirty="0">
                <a:solidFill>
                  <a:srgbClr val="FF3300"/>
                </a:solidFill>
                <a:latin typeface="Helvetica" pitchFamily="2" charset="0"/>
              </a:rPr>
              <a:t>来传递！</a:t>
            </a:r>
          </a:p>
          <a:p>
            <a:r>
              <a:rPr lang="zh-CN" altLang="en-US" sz="2000" b="1" dirty="0">
                <a:solidFill>
                  <a:srgbClr val="3333CD"/>
                </a:solidFill>
                <a:latin typeface="Helvetica" pitchFamily="2" charset="0"/>
              </a:rPr>
              <a:t>栈（</a:t>
            </a:r>
            <a:r>
              <a:rPr lang="en-US" altLang="zh-CN" sz="2000" b="1" dirty="0">
                <a:solidFill>
                  <a:srgbClr val="3333CD"/>
                </a:solidFill>
                <a:latin typeface="Helvetica" pitchFamily="2" charset="0"/>
              </a:rPr>
              <a:t>stack</a:t>
            </a:r>
            <a:r>
              <a:rPr lang="zh-CN" altLang="en-US" sz="2000" b="1" dirty="0">
                <a:solidFill>
                  <a:srgbClr val="3333CD"/>
                </a:solidFill>
                <a:latin typeface="Helvetica" pitchFamily="2" charset="0"/>
              </a:rPr>
              <a:t>）</a:t>
            </a:r>
            <a:r>
              <a:rPr lang="zh-CN" altLang="en-US" sz="2000" b="1" dirty="0">
                <a:solidFill>
                  <a:srgbClr val="FF3300"/>
                </a:solidFill>
                <a:latin typeface="Helvetica" pitchFamily="2" charset="0"/>
              </a:rPr>
              <a:t>在哪里？</a:t>
            </a:r>
            <a:endParaRPr lang="zh-CN" altLang="en-US" sz="2000" b="1" dirty="0">
              <a:solidFill>
                <a:srgbClr val="3333CD"/>
              </a:solidFill>
              <a:effectLst/>
              <a:latin typeface="Helvetica" pitchFamily="2" charset="0"/>
            </a:endParaRPr>
          </a:p>
        </p:txBody>
      </p:sp>
    </p:spTree>
    <p:extLst>
      <p:ext uri="{BB962C8B-B14F-4D97-AF65-F5344CB8AC3E}">
        <p14:creationId xmlns:p14="http://schemas.microsoft.com/office/powerpoint/2010/main" val="417977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9" name="Rectangle 3"/>
          <p:cNvSpPr>
            <a:spLocks noGrp="1" noChangeArrowheads="1"/>
          </p:cNvSpPr>
          <p:nvPr>
            <p:ph idx="1"/>
          </p:nvPr>
        </p:nvSpPr>
        <p:spPr>
          <a:xfrm>
            <a:off x="899592" y="1484784"/>
            <a:ext cx="7275512" cy="4114800"/>
          </a:xfrm>
        </p:spPr>
        <p:txBody>
          <a:bodyPr/>
          <a:lstStyle/>
          <a:p>
            <a:pPr>
              <a:lnSpc>
                <a:spcPct val="150000"/>
              </a:lnSpc>
            </a:pPr>
            <a:r>
              <a:rPr lang="zh-CN" altLang="en-US" dirty="0"/>
              <a:t>设计一个子程序，根据提供的</a:t>
            </a:r>
            <a:r>
              <a:rPr lang="en-US" altLang="zh-CN" dirty="0"/>
              <a:t>N</a:t>
            </a:r>
            <a:r>
              <a:rPr lang="zh-CN" altLang="en-US" dirty="0"/>
              <a:t>计算</a:t>
            </a:r>
            <a:r>
              <a:rPr lang="en-US" altLang="zh-CN" dirty="0"/>
              <a:t>N</a:t>
            </a:r>
            <a:r>
              <a:rPr lang="zh-CN" altLang="en-US" dirty="0"/>
              <a:t>的</a:t>
            </a:r>
            <a:r>
              <a:rPr lang="en-US" altLang="zh-CN" dirty="0"/>
              <a:t>3</a:t>
            </a:r>
            <a:r>
              <a:rPr lang="zh-CN" altLang="en-US" dirty="0"/>
              <a:t>次方。</a:t>
            </a:r>
          </a:p>
          <a:p>
            <a:pPr>
              <a:lnSpc>
                <a:spcPct val="150000"/>
              </a:lnSpc>
            </a:pPr>
            <a:r>
              <a:rPr lang="zh-CN" altLang="en-US" dirty="0"/>
              <a:t>两个问题：</a:t>
            </a:r>
          </a:p>
          <a:p>
            <a:pPr lvl="1">
              <a:lnSpc>
                <a:spcPct val="150000"/>
              </a:lnSpc>
            </a:pPr>
            <a:r>
              <a:rPr lang="zh-CN" altLang="en-US" dirty="0"/>
              <a:t>（</a:t>
            </a:r>
            <a:r>
              <a:rPr lang="en-US" altLang="zh-CN" dirty="0"/>
              <a:t>1</a:t>
            </a:r>
            <a:r>
              <a:rPr lang="zh-CN" altLang="en-US" dirty="0"/>
              <a:t>）我们将参数</a:t>
            </a:r>
            <a:r>
              <a:rPr lang="en-US" altLang="zh-CN" dirty="0"/>
              <a:t>N</a:t>
            </a:r>
            <a:r>
              <a:rPr lang="zh-CN" altLang="en-US" dirty="0"/>
              <a:t>存储在什么地方？</a:t>
            </a:r>
          </a:p>
          <a:p>
            <a:pPr lvl="1">
              <a:lnSpc>
                <a:spcPct val="150000"/>
              </a:lnSpc>
            </a:pPr>
            <a:r>
              <a:rPr lang="zh-CN" altLang="en-US" dirty="0"/>
              <a:t>（</a:t>
            </a:r>
            <a:r>
              <a:rPr lang="en-US" altLang="zh-CN" dirty="0"/>
              <a:t>2</a:t>
            </a:r>
            <a:r>
              <a:rPr lang="zh-CN" altLang="en-US" dirty="0"/>
              <a:t>）计算得到的数值，我们存储在什么地方？</a:t>
            </a:r>
          </a:p>
        </p:txBody>
      </p:sp>
      <p:sp>
        <p:nvSpPr>
          <p:cNvPr id="884738" name="Rectangle 2"/>
          <p:cNvSpPr>
            <a:spLocks noGrp="1" noChangeArrowheads="1"/>
          </p:cNvSpPr>
          <p:nvPr>
            <p:ph type="title"/>
          </p:nvPr>
        </p:nvSpPr>
        <p:spPr/>
        <p:txBody>
          <a:bodyPr/>
          <a:lstStyle/>
          <a:p>
            <a:r>
              <a:rPr lang="en-US" altLang="zh-CN" dirty="0"/>
              <a:t>10.5.3 </a:t>
            </a:r>
            <a:r>
              <a:rPr lang="zh-CN" altLang="en-US" dirty="0"/>
              <a:t>参数和结果传递的问题</a:t>
            </a:r>
          </a:p>
        </p:txBody>
      </p:sp>
    </p:spTree>
    <p:extLst>
      <p:ext uri="{BB962C8B-B14F-4D97-AF65-F5344CB8AC3E}">
        <p14:creationId xmlns:p14="http://schemas.microsoft.com/office/powerpoint/2010/main" val="3092188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4739">
                                            <p:txEl>
                                              <p:pRg st="1" end="1"/>
                                            </p:txEl>
                                          </p:spTgt>
                                        </p:tgtEl>
                                        <p:attrNameLst>
                                          <p:attrName>style.visibility</p:attrName>
                                        </p:attrNameLst>
                                      </p:cBhvr>
                                      <p:to>
                                        <p:strVal val="visible"/>
                                      </p:to>
                                    </p:set>
                                    <p:animEffect transition="in" filter="checkerboard(across)">
                                      <p:cBhvr>
                                        <p:cTn id="7" dur="500"/>
                                        <p:tgtEl>
                                          <p:spTgt spid="88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84739">
                                            <p:txEl>
                                              <p:pRg st="2" end="2"/>
                                            </p:txEl>
                                          </p:spTgt>
                                        </p:tgtEl>
                                        <p:attrNameLst>
                                          <p:attrName>style.visibility</p:attrName>
                                        </p:attrNameLst>
                                      </p:cBhvr>
                                      <p:to>
                                        <p:strVal val="visible"/>
                                      </p:to>
                                    </p:set>
                                    <p:animEffect transition="in" filter="checkerboard(across)">
                                      <p:cBhvr>
                                        <p:cTn id="12" dur="500"/>
                                        <p:tgtEl>
                                          <p:spTgt spid="8847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84739">
                                            <p:txEl>
                                              <p:pRg st="3" end="3"/>
                                            </p:txEl>
                                          </p:spTgt>
                                        </p:tgtEl>
                                        <p:attrNameLst>
                                          <p:attrName>style.visibility</p:attrName>
                                        </p:attrNameLst>
                                      </p:cBhvr>
                                      <p:to>
                                        <p:strVal val="visible"/>
                                      </p:to>
                                    </p:set>
                                    <p:animEffect transition="in" filter="checkerboard(across)">
                                      <p:cBhvr>
                                        <p:cTn id="17" dur="500"/>
                                        <p:tgtEl>
                                          <p:spTgt spid="884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26DF32-25C2-7141-BC86-AD09D4F4D1D5}"/>
              </a:ext>
            </a:extLst>
          </p:cNvPr>
          <p:cNvSpPr>
            <a:spLocks noGrp="1"/>
          </p:cNvSpPr>
          <p:nvPr>
            <p:ph idx="1"/>
          </p:nvPr>
        </p:nvSpPr>
        <p:spPr>
          <a:xfrm>
            <a:off x="113271" y="1484784"/>
            <a:ext cx="8229600" cy="3888432"/>
          </a:xfrm>
        </p:spPr>
        <p:txBody>
          <a:bodyPr>
            <a:normAutofit/>
          </a:bodyPr>
          <a:lstStyle/>
          <a:p>
            <a:pPr marL="109728" indent="0">
              <a:buNone/>
            </a:pPr>
            <a:r>
              <a:rPr lang="zh-CN" altLang="en-US" sz="2800" dirty="0"/>
              <a:t>过程调用的执行步骤</a:t>
            </a:r>
            <a:r>
              <a:rPr lang="en-US" altLang="zh-CN" sz="2800" dirty="0"/>
              <a:t>(P</a:t>
            </a:r>
            <a:r>
              <a:rPr lang="zh-CN" altLang="en-US" sz="2800" dirty="0"/>
              <a:t>为调用者，</a:t>
            </a:r>
            <a:r>
              <a:rPr lang="en-US" altLang="zh-CN" sz="2800" dirty="0"/>
              <a:t>Q</a:t>
            </a:r>
            <a:r>
              <a:rPr lang="zh-CN" altLang="en-US" sz="2800" dirty="0"/>
              <a:t>为被调用者</a:t>
            </a:r>
            <a:r>
              <a:rPr lang="en-US" altLang="zh-CN" sz="2800" dirty="0"/>
              <a:t>)</a:t>
            </a:r>
          </a:p>
          <a:p>
            <a:pPr marL="109728" indent="0">
              <a:buNone/>
            </a:pP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a:t>
            </a:r>
            <a:r>
              <a:rPr lang="en-US" altLang="zh-CN" sz="2800" dirty="0">
                <a:solidFill>
                  <a:srgbClr val="FF0000"/>
                </a:solidFill>
              </a:rPr>
              <a:t>P</a:t>
            </a:r>
            <a:r>
              <a:rPr lang="zh-CN" altLang="en-US" sz="2800" dirty="0">
                <a:solidFill>
                  <a:srgbClr val="FF0000"/>
                </a:solidFill>
              </a:rPr>
              <a:t>将入口参数（实参）放到</a:t>
            </a:r>
            <a:r>
              <a:rPr lang="en-US" altLang="zh-CN" sz="2800" dirty="0">
                <a:solidFill>
                  <a:srgbClr val="FF0000"/>
                </a:solidFill>
              </a:rPr>
              <a:t>Q</a:t>
            </a:r>
            <a:r>
              <a:rPr lang="zh-CN" altLang="en-US" sz="2800" dirty="0">
                <a:solidFill>
                  <a:srgbClr val="FF0000"/>
                </a:solidFill>
              </a:rPr>
              <a:t>能访问到的地方；</a:t>
            </a:r>
          </a:p>
          <a:p>
            <a:pPr marL="109728" indent="0">
              <a:buNone/>
            </a:pP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a:t>
            </a:r>
            <a:r>
              <a:rPr lang="en-US" altLang="zh-CN" sz="2800" dirty="0">
                <a:solidFill>
                  <a:srgbClr val="FF0000"/>
                </a:solidFill>
              </a:rPr>
              <a:t>P</a:t>
            </a:r>
            <a:r>
              <a:rPr lang="zh-CN" altLang="en-US" sz="2800" dirty="0">
                <a:solidFill>
                  <a:srgbClr val="FF0000"/>
                </a:solidFill>
              </a:rPr>
              <a:t>保存返回地址，然后将控制转移到</a:t>
            </a:r>
            <a:r>
              <a:rPr lang="en-US" altLang="zh-CN" sz="2800" dirty="0">
                <a:solidFill>
                  <a:srgbClr val="FF0000"/>
                </a:solidFill>
              </a:rPr>
              <a:t>Q</a:t>
            </a:r>
            <a:r>
              <a:rPr lang="zh-CN" altLang="en-US" sz="2800" dirty="0">
                <a:solidFill>
                  <a:srgbClr val="FF0000"/>
                </a:solidFill>
              </a:rPr>
              <a:t>；</a:t>
            </a:r>
          </a:p>
          <a:p>
            <a:pPr marL="109728" indent="0">
              <a:buNone/>
            </a:pPr>
            <a:r>
              <a:rPr lang="zh-CN" altLang="en-US" sz="2800" dirty="0"/>
              <a:t>（</a:t>
            </a:r>
            <a:r>
              <a:rPr lang="en-US" altLang="zh-CN" sz="2800" dirty="0"/>
              <a:t>3</a:t>
            </a:r>
            <a:r>
              <a:rPr lang="zh-CN" altLang="en-US" sz="2800" dirty="0"/>
              <a:t>）</a:t>
            </a:r>
            <a:r>
              <a:rPr lang="en-US" altLang="zh-CN" sz="2800" dirty="0"/>
              <a:t>Q</a:t>
            </a:r>
            <a:r>
              <a:rPr lang="zh-CN" altLang="en-US" sz="2800" dirty="0"/>
              <a:t>保存</a:t>
            </a:r>
            <a:r>
              <a:rPr lang="en-US" altLang="zh-CN" sz="2800" dirty="0"/>
              <a:t>P</a:t>
            </a:r>
            <a:r>
              <a:rPr lang="zh-CN" altLang="en-US" sz="2800" dirty="0"/>
              <a:t>的现场，并为自己的非静态局部变量分配空间；</a:t>
            </a:r>
          </a:p>
          <a:p>
            <a:pPr marL="109728" indent="0">
              <a:buNone/>
            </a:pPr>
            <a:r>
              <a:rPr lang="zh-CN" altLang="en-US" sz="2800" dirty="0"/>
              <a:t>（</a:t>
            </a:r>
            <a:r>
              <a:rPr lang="en-US" altLang="zh-CN" sz="2800" dirty="0"/>
              <a:t>4</a:t>
            </a:r>
            <a:r>
              <a:rPr lang="zh-CN" altLang="en-US" sz="2800" dirty="0"/>
              <a:t>）执行</a:t>
            </a:r>
            <a:r>
              <a:rPr lang="en-US" altLang="zh-CN" sz="2800" dirty="0"/>
              <a:t>Q</a:t>
            </a:r>
            <a:r>
              <a:rPr lang="zh-CN" altLang="en-US" sz="2800" dirty="0"/>
              <a:t>的过程体（函数体）；</a:t>
            </a:r>
          </a:p>
          <a:p>
            <a:pPr marL="109728" indent="0">
              <a:buNone/>
            </a:pPr>
            <a:r>
              <a:rPr lang="zh-CN" altLang="en-US" sz="2800" dirty="0"/>
              <a:t>（</a:t>
            </a:r>
            <a:r>
              <a:rPr lang="en-US" altLang="zh-CN" sz="2800" dirty="0"/>
              <a:t>5</a:t>
            </a:r>
            <a:r>
              <a:rPr lang="zh-CN" altLang="en-US" sz="2800" dirty="0"/>
              <a:t>）</a:t>
            </a:r>
            <a:r>
              <a:rPr lang="en-US" altLang="zh-CN" sz="2800" dirty="0"/>
              <a:t>Q</a:t>
            </a:r>
            <a:r>
              <a:rPr lang="zh-CN" altLang="en-US" sz="2800" dirty="0"/>
              <a:t>恢复</a:t>
            </a:r>
            <a:r>
              <a:rPr lang="en-US" altLang="zh-CN" sz="2800" dirty="0"/>
              <a:t>P</a:t>
            </a:r>
            <a:r>
              <a:rPr lang="zh-CN" altLang="en-US" sz="2800" dirty="0"/>
              <a:t>的现场，释放局部变量空间；</a:t>
            </a:r>
          </a:p>
          <a:p>
            <a:pPr marL="109728" indent="0">
              <a:buNone/>
            </a:pPr>
            <a:r>
              <a:rPr lang="zh-CN" altLang="en-US" sz="2800" dirty="0"/>
              <a:t>（</a:t>
            </a:r>
            <a:r>
              <a:rPr lang="en-US" altLang="zh-CN" sz="2800" dirty="0"/>
              <a:t>6</a:t>
            </a:r>
            <a:r>
              <a:rPr lang="zh-CN" altLang="en-US" sz="2800" dirty="0"/>
              <a:t>）</a:t>
            </a:r>
            <a:r>
              <a:rPr lang="en-US" altLang="zh-CN" sz="2800" dirty="0"/>
              <a:t>Q</a:t>
            </a:r>
            <a:r>
              <a:rPr lang="zh-CN" altLang="en-US" sz="2800" dirty="0"/>
              <a:t>取出返回地址，将控制转移到</a:t>
            </a:r>
            <a:r>
              <a:rPr lang="en-US" altLang="zh-CN" sz="2800" dirty="0"/>
              <a:t>P</a:t>
            </a:r>
            <a:r>
              <a:rPr lang="zh-CN" altLang="en-US" sz="2800" dirty="0"/>
              <a:t>。</a:t>
            </a:r>
          </a:p>
          <a:p>
            <a:pPr marL="109728" indent="0">
              <a:buNone/>
            </a:pPr>
            <a:endParaRPr kumimoji="1" lang="zh-CN" altLang="en-US" sz="2800" dirty="0"/>
          </a:p>
        </p:txBody>
      </p:sp>
      <p:sp>
        <p:nvSpPr>
          <p:cNvPr id="4" name="矩形 3">
            <a:extLst>
              <a:ext uri="{FF2B5EF4-FFF2-40B4-BE49-F238E27FC236}">
                <a16:creationId xmlns:a16="http://schemas.microsoft.com/office/drawing/2014/main" id="{60D4451B-A748-F243-A6EE-95D0704B0D85}"/>
              </a:ext>
            </a:extLst>
          </p:cNvPr>
          <p:cNvSpPr/>
          <p:nvPr/>
        </p:nvSpPr>
        <p:spPr>
          <a:xfrm>
            <a:off x="7519837" y="2420888"/>
            <a:ext cx="1624163" cy="461665"/>
          </a:xfrm>
          <a:prstGeom prst="rect">
            <a:avLst/>
          </a:prstGeom>
        </p:spPr>
        <p:txBody>
          <a:bodyPr wrap="none">
            <a:spAutoFit/>
          </a:bodyPr>
          <a:lstStyle/>
          <a:p>
            <a:r>
              <a:rPr lang="en-US" altLang="zh-CN" sz="2400" b="1" dirty="0">
                <a:solidFill>
                  <a:srgbClr val="0000FF"/>
                </a:solidFill>
                <a:effectLst/>
                <a:latin typeface="Helvetica" pitchFamily="2" charset="0"/>
              </a:rPr>
              <a:t>CA</a:t>
            </a:r>
            <a:r>
              <a:rPr lang="en-US" altLang="zh-CN" sz="2400" b="1" dirty="0">
                <a:solidFill>
                  <a:srgbClr val="0000FF"/>
                </a:solidFill>
                <a:latin typeface="Helvetica" pitchFamily="2" charset="0"/>
              </a:rPr>
              <a:t>LL</a:t>
            </a:r>
            <a:r>
              <a:rPr lang="zh-CN" altLang="en-US" sz="2400" b="1" dirty="0">
                <a:solidFill>
                  <a:srgbClr val="0000FF"/>
                </a:solidFill>
                <a:latin typeface="Helvetica" pitchFamily="2" charset="0"/>
              </a:rPr>
              <a:t>指令</a:t>
            </a:r>
            <a:endParaRPr lang="zh-CN" altLang="en-US" sz="2400" b="1" dirty="0">
              <a:solidFill>
                <a:srgbClr val="0000FF"/>
              </a:solidFill>
              <a:effectLst/>
              <a:latin typeface="Helvetica" pitchFamily="2" charset="0"/>
            </a:endParaRPr>
          </a:p>
        </p:txBody>
      </p:sp>
      <p:sp>
        <p:nvSpPr>
          <p:cNvPr id="5" name="矩形 4">
            <a:extLst>
              <a:ext uri="{FF2B5EF4-FFF2-40B4-BE49-F238E27FC236}">
                <a16:creationId xmlns:a16="http://schemas.microsoft.com/office/drawing/2014/main" id="{1CA91188-E0D2-8649-817D-16595ADB63E1}"/>
              </a:ext>
            </a:extLst>
          </p:cNvPr>
          <p:cNvSpPr/>
          <p:nvPr/>
        </p:nvSpPr>
        <p:spPr>
          <a:xfrm>
            <a:off x="6614969" y="4797152"/>
            <a:ext cx="1418978" cy="461665"/>
          </a:xfrm>
          <a:prstGeom prst="rect">
            <a:avLst/>
          </a:prstGeom>
        </p:spPr>
        <p:txBody>
          <a:bodyPr wrap="none">
            <a:spAutoFit/>
          </a:bodyPr>
          <a:lstStyle/>
          <a:p>
            <a:r>
              <a:rPr lang="en-US" altLang="zh-CN" sz="2400" b="1" dirty="0">
                <a:solidFill>
                  <a:srgbClr val="0000FF"/>
                </a:solidFill>
                <a:effectLst/>
                <a:latin typeface="Helvetica" pitchFamily="2" charset="0"/>
              </a:rPr>
              <a:t>RET</a:t>
            </a:r>
            <a:r>
              <a:rPr lang="zh-CN" altLang="en-US" sz="2400" b="1" dirty="0">
                <a:solidFill>
                  <a:srgbClr val="0000FF"/>
                </a:solidFill>
                <a:latin typeface="Helvetica" pitchFamily="2" charset="0"/>
              </a:rPr>
              <a:t>指令</a:t>
            </a:r>
            <a:endParaRPr lang="zh-CN" altLang="en-US" sz="2400" b="1" dirty="0">
              <a:solidFill>
                <a:srgbClr val="0000FF"/>
              </a:solidFill>
              <a:effectLst/>
              <a:latin typeface="Helvetica" pitchFamily="2" charset="0"/>
            </a:endParaRPr>
          </a:p>
        </p:txBody>
      </p:sp>
    </p:spTree>
    <p:extLst>
      <p:ext uri="{BB962C8B-B14F-4D97-AF65-F5344CB8AC3E}">
        <p14:creationId xmlns:p14="http://schemas.microsoft.com/office/powerpoint/2010/main" val="3109041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CB43E28-D01C-4343-850E-7941CD4EA31D}"/>
              </a:ext>
            </a:extLst>
          </p:cNvPr>
          <p:cNvPicPr>
            <a:picLocks noChangeAspect="1"/>
          </p:cNvPicPr>
          <p:nvPr/>
        </p:nvPicPr>
        <p:blipFill>
          <a:blip r:embed="rId2"/>
          <a:stretch>
            <a:fillRect/>
          </a:stretch>
        </p:blipFill>
        <p:spPr>
          <a:xfrm>
            <a:off x="266700" y="107950"/>
            <a:ext cx="8610600" cy="6642100"/>
          </a:xfrm>
          <a:prstGeom prst="rect">
            <a:avLst/>
          </a:prstGeom>
        </p:spPr>
      </p:pic>
    </p:spTree>
    <p:extLst>
      <p:ext uri="{BB962C8B-B14F-4D97-AF65-F5344CB8AC3E}">
        <p14:creationId xmlns:p14="http://schemas.microsoft.com/office/powerpoint/2010/main" val="1702506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F0451BB-8C13-444F-800B-9057B98554F8}"/>
              </a:ext>
            </a:extLst>
          </p:cNvPr>
          <p:cNvPicPr>
            <a:picLocks noChangeAspect="1"/>
          </p:cNvPicPr>
          <p:nvPr/>
        </p:nvPicPr>
        <p:blipFill>
          <a:blip r:embed="rId2"/>
          <a:stretch>
            <a:fillRect/>
          </a:stretch>
        </p:blipFill>
        <p:spPr>
          <a:xfrm>
            <a:off x="298450" y="0"/>
            <a:ext cx="8547100" cy="6515100"/>
          </a:xfrm>
          <a:prstGeom prst="rect">
            <a:avLst/>
          </a:prstGeom>
        </p:spPr>
      </p:pic>
    </p:spTree>
    <p:extLst>
      <p:ext uri="{BB962C8B-B14F-4D97-AF65-F5344CB8AC3E}">
        <p14:creationId xmlns:p14="http://schemas.microsoft.com/office/powerpoint/2010/main" val="159411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DBF305C-11CE-0244-BB77-734F9285945C}"/>
              </a:ext>
            </a:extLst>
          </p:cNvPr>
          <p:cNvPicPr>
            <a:picLocks noChangeAspect="1"/>
          </p:cNvPicPr>
          <p:nvPr/>
        </p:nvPicPr>
        <p:blipFill>
          <a:blip r:embed="rId2"/>
          <a:stretch>
            <a:fillRect/>
          </a:stretch>
        </p:blipFill>
        <p:spPr>
          <a:xfrm>
            <a:off x="0" y="27434"/>
            <a:ext cx="8873567" cy="6858000"/>
          </a:xfrm>
          <a:prstGeom prst="rect">
            <a:avLst/>
          </a:prstGeom>
        </p:spPr>
      </p:pic>
    </p:spTree>
    <p:extLst>
      <p:ext uri="{BB962C8B-B14F-4D97-AF65-F5344CB8AC3E}">
        <p14:creationId xmlns:p14="http://schemas.microsoft.com/office/powerpoint/2010/main" val="228527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8D82E3-030F-8342-AEB8-3F0207A9F805}"/>
              </a:ext>
            </a:extLst>
          </p:cNvPr>
          <p:cNvSpPr>
            <a:spLocks noGrp="1"/>
          </p:cNvSpPr>
          <p:nvPr>
            <p:ph idx="1"/>
          </p:nvPr>
        </p:nvSpPr>
        <p:spPr>
          <a:xfrm>
            <a:off x="457200" y="1481329"/>
            <a:ext cx="3638183" cy="1731648"/>
          </a:xfrm>
          <a:ln>
            <a:solidFill>
              <a:schemeClr val="accent1"/>
            </a:solidFill>
          </a:ln>
        </p:spPr>
        <p:txBody>
          <a:bodyPr>
            <a:normAutofit lnSpcReduction="10000"/>
          </a:bodyPr>
          <a:lstStyle/>
          <a:p>
            <a:pPr marL="109728" indent="0">
              <a:buNone/>
            </a:pPr>
            <a:r>
              <a:rPr lang="en-US" altLang="zh-CN" dirty="0" err="1"/>
              <a:t>movl</a:t>
            </a:r>
            <a:r>
              <a:rPr lang="en-US" altLang="zh-CN" dirty="0"/>
              <a:t> </a:t>
            </a:r>
            <a:r>
              <a:rPr lang="zh-CN" altLang="en-US" dirty="0"/>
              <a:t>参数</a:t>
            </a:r>
            <a:r>
              <a:rPr lang="en-US" altLang="zh-CN" dirty="0"/>
              <a:t>3</a:t>
            </a:r>
            <a:r>
              <a:rPr lang="zh-CN" altLang="en-US" dirty="0"/>
              <a:t>，</a:t>
            </a:r>
            <a:r>
              <a:rPr lang="en-US" altLang="zh-CN" dirty="0"/>
              <a:t>8(%</a:t>
            </a:r>
            <a:r>
              <a:rPr lang="en-US" altLang="zh-CN" dirty="0" err="1"/>
              <a:t>esp</a:t>
            </a:r>
            <a:r>
              <a:rPr lang="en-US" altLang="zh-CN" dirty="0"/>
              <a:t>)</a:t>
            </a:r>
          </a:p>
          <a:p>
            <a:pPr marL="109728" indent="0">
              <a:buNone/>
            </a:pPr>
            <a:r>
              <a:rPr lang="en-US" altLang="zh-CN" dirty="0"/>
              <a:t>………..</a:t>
            </a:r>
          </a:p>
          <a:p>
            <a:pPr marL="109728" indent="0">
              <a:buNone/>
            </a:pPr>
            <a:r>
              <a:rPr lang="en-US" altLang="zh-CN" dirty="0" err="1"/>
              <a:t>movl</a:t>
            </a:r>
            <a:r>
              <a:rPr lang="en-US" altLang="zh-CN" dirty="0"/>
              <a:t> </a:t>
            </a:r>
            <a:r>
              <a:rPr lang="zh-CN" altLang="en-US" dirty="0"/>
              <a:t>参数</a:t>
            </a:r>
            <a:r>
              <a:rPr lang="en-US" altLang="zh-CN" dirty="0"/>
              <a:t>1, (%</a:t>
            </a:r>
            <a:r>
              <a:rPr lang="en-US" altLang="zh-CN" dirty="0" err="1"/>
              <a:t>esp</a:t>
            </a:r>
            <a:r>
              <a:rPr lang="en-US" altLang="zh-CN" dirty="0"/>
              <a:t>)</a:t>
            </a:r>
          </a:p>
          <a:p>
            <a:pPr marL="109728" indent="0">
              <a:buNone/>
            </a:pPr>
            <a:r>
              <a:rPr lang="en-US" altLang="zh-CN" dirty="0"/>
              <a:t>call add</a:t>
            </a:r>
          </a:p>
          <a:p>
            <a:pPr marL="109728" indent="0">
              <a:buNone/>
            </a:pPr>
            <a:endParaRPr kumimoji="1" lang="zh-CN" altLang="en-US" dirty="0"/>
          </a:p>
        </p:txBody>
      </p:sp>
      <p:sp>
        <p:nvSpPr>
          <p:cNvPr id="3" name="标题 2">
            <a:extLst>
              <a:ext uri="{FF2B5EF4-FFF2-40B4-BE49-F238E27FC236}">
                <a16:creationId xmlns:a16="http://schemas.microsoft.com/office/drawing/2014/main" id="{1931007B-8556-7E42-BB79-85F1FB00964C}"/>
              </a:ext>
            </a:extLst>
          </p:cNvPr>
          <p:cNvSpPr>
            <a:spLocks noGrp="1"/>
          </p:cNvSpPr>
          <p:nvPr>
            <p:ph type="title"/>
          </p:nvPr>
        </p:nvSpPr>
        <p:spPr/>
        <p:txBody>
          <a:bodyPr>
            <a:normAutofit/>
          </a:bodyPr>
          <a:lstStyle/>
          <a:p>
            <a:r>
              <a:rPr lang="zh-CN" altLang="en-US" dirty="0">
                <a:effectLst/>
              </a:rPr>
              <a:t>入口参数的位置</a:t>
            </a:r>
            <a:endParaRPr kumimoji="1" lang="zh-CN" altLang="en-US" dirty="0"/>
          </a:p>
        </p:txBody>
      </p:sp>
      <p:sp>
        <p:nvSpPr>
          <p:cNvPr id="4" name="矩形 3">
            <a:extLst>
              <a:ext uri="{FF2B5EF4-FFF2-40B4-BE49-F238E27FC236}">
                <a16:creationId xmlns:a16="http://schemas.microsoft.com/office/drawing/2014/main" id="{D0AC8E2B-8D3E-964E-9C4A-A65898A7501C}"/>
              </a:ext>
            </a:extLst>
          </p:cNvPr>
          <p:cNvSpPr/>
          <p:nvPr/>
        </p:nvSpPr>
        <p:spPr>
          <a:xfrm>
            <a:off x="4175028" y="1592965"/>
            <a:ext cx="989856" cy="1200329"/>
          </a:xfrm>
          <a:prstGeom prst="rect">
            <a:avLst/>
          </a:prstGeom>
        </p:spPr>
        <p:txBody>
          <a:bodyPr wrap="square">
            <a:spAutoFit/>
          </a:bodyPr>
          <a:lstStyle/>
          <a:p>
            <a:r>
              <a:rPr lang="zh-CN" altLang="en-US" sz="2400" dirty="0">
                <a:solidFill>
                  <a:srgbClr val="CD3300"/>
                </a:solidFill>
                <a:latin typeface="Helvetica" pitchFamily="2" charset="0"/>
              </a:rPr>
              <a:t>准备</a:t>
            </a:r>
          </a:p>
          <a:p>
            <a:r>
              <a:rPr lang="zh-CN" altLang="en-US" sz="2400" dirty="0">
                <a:solidFill>
                  <a:srgbClr val="CD3300"/>
                </a:solidFill>
                <a:latin typeface="Helvetica" pitchFamily="2" charset="0"/>
              </a:rPr>
              <a:t>入口</a:t>
            </a:r>
          </a:p>
          <a:p>
            <a:r>
              <a:rPr lang="zh-CN" altLang="en-US" sz="2400" dirty="0">
                <a:solidFill>
                  <a:srgbClr val="CD3300"/>
                </a:solidFill>
                <a:latin typeface="Helvetica" pitchFamily="2" charset="0"/>
              </a:rPr>
              <a:t>参数</a:t>
            </a:r>
            <a:endParaRPr lang="zh-CN" altLang="en-US" sz="2400" dirty="0">
              <a:solidFill>
                <a:srgbClr val="CD3300"/>
              </a:solidFill>
              <a:effectLst/>
              <a:latin typeface="Helvetica" pitchFamily="2" charset="0"/>
            </a:endParaRPr>
          </a:p>
        </p:txBody>
      </p:sp>
      <p:sp>
        <p:nvSpPr>
          <p:cNvPr id="5" name="矩形 4">
            <a:extLst>
              <a:ext uri="{FF2B5EF4-FFF2-40B4-BE49-F238E27FC236}">
                <a16:creationId xmlns:a16="http://schemas.microsoft.com/office/drawing/2014/main" id="{AB25780D-6073-3347-8D86-5996776A1143}"/>
              </a:ext>
            </a:extLst>
          </p:cNvPr>
          <p:cNvSpPr/>
          <p:nvPr/>
        </p:nvSpPr>
        <p:spPr>
          <a:xfrm>
            <a:off x="5244529" y="1333056"/>
            <a:ext cx="2646878" cy="461665"/>
          </a:xfrm>
          <a:prstGeom prst="rect">
            <a:avLst/>
          </a:prstGeom>
        </p:spPr>
        <p:txBody>
          <a:bodyPr wrap="none">
            <a:spAutoFit/>
          </a:bodyPr>
          <a:lstStyle/>
          <a:p>
            <a:r>
              <a:rPr lang="zh-CN" altLang="en-US" sz="2400" dirty="0">
                <a:solidFill>
                  <a:srgbClr val="0000FF"/>
                </a:solidFill>
                <a:latin typeface="Helvetica" pitchFamily="2" charset="0"/>
              </a:rPr>
              <a:t>返回地址是什么？</a:t>
            </a:r>
            <a:endParaRPr lang="zh-CN" altLang="en-US" sz="2400" dirty="0">
              <a:solidFill>
                <a:srgbClr val="0000FF"/>
              </a:solidFill>
              <a:effectLst/>
              <a:latin typeface="Helvetica" pitchFamily="2" charset="0"/>
            </a:endParaRPr>
          </a:p>
        </p:txBody>
      </p:sp>
      <p:sp>
        <p:nvSpPr>
          <p:cNvPr id="6" name="矩形 5">
            <a:extLst>
              <a:ext uri="{FF2B5EF4-FFF2-40B4-BE49-F238E27FC236}">
                <a16:creationId xmlns:a16="http://schemas.microsoft.com/office/drawing/2014/main" id="{430215AC-86DB-8C4B-8BA1-BC6B05981D01}"/>
              </a:ext>
            </a:extLst>
          </p:cNvPr>
          <p:cNvSpPr/>
          <p:nvPr/>
        </p:nvSpPr>
        <p:spPr>
          <a:xfrm>
            <a:off x="255098" y="3487998"/>
            <a:ext cx="4042386" cy="1200329"/>
          </a:xfrm>
          <a:prstGeom prst="rect">
            <a:avLst/>
          </a:prstGeom>
          <a:ln>
            <a:solidFill>
              <a:schemeClr val="accent1"/>
            </a:solidFill>
          </a:ln>
        </p:spPr>
        <p:txBody>
          <a:bodyPr wrap="square">
            <a:spAutoFit/>
          </a:bodyPr>
          <a:lstStyle/>
          <a:p>
            <a:r>
              <a:rPr lang="en-US" altLang="zh-CN" sz="2400" dirty="0">
                <a:solidFill>
                  <a:srgbClr val="CD3300"/>
                </a:solidFill>
                <a:latin typeface="Helvetica" pitchFamily="2" charset="0"/>
              </a:rPr>
              <a:t>R[</a:t>
            </a:r>
            <a:r>
              <a:rPr lang="en-US" altLang="zh-CN" sz="2400" dirty="0" err="1">
                <a:solidFill>
                  <a:srgbClr val="CD3300"/>
                </a:solidFill>
                <a:latin typeface="Helvetica" pitchFamily="2" charset="0"/>
              </a:rPr>
              <a:t>esp</a:t>
            </a:r>
            <a:r>
              <a:rPr lang="en-US" altLang="zh-CN" sz="2400" dirty="0">
                <a:solidFill>
                  <a:srgbClr val="CD3300"/>
                </a:solidFill>
                <a:latin typeface="Helvetica" pitchFamily="2" charset="0"/>
              </a:rPr>
              <a:t>]←R[</a:t>
            </a:r>
            <a:r>
              <a:rPr lang="en-US" altLang="zh-CN" sz="2400" dirty="0" err="1">
                <a:solidFill>
                  <a:srgbClr val="CD3300"/>
                </a:solidFill>
                <a:latin typeface="Helvetica" pitchFamily="2" charset="0"/>
              </a:rPr>
              <a:t>esp</a:t>
            </a:r>
            <a:r>
              <a:rPr lang="en-US" altLang="zh-CN" sz="2400" dirty="0">
                <a:solidFill>
                  <a:srgbClr val="CD3300"/>
                </a:solidFill>
                <a:latin typeface="Helvetica" pitchFamily="2" charset="0"/>
              </a:rPr>
              <a:t>]-4</a:t>
            </a:r>
          </a:p>
          <a:p>
            <a:r>
              <a:rPr lang="en-US" altLang="zh-CN" sz="2400" dirty="0">
                <a:solidFill>
                  <a:srgbClr val="CD3300"/>
                </a:solidFill>
                <a:latin typeface="Helvetica" pitchFamily="2" charset="0"/>
              </a:rPr>
              <a:t>M[R[</a:t>
            </a:r>
            <a:r>
              <a:rPr lang="en-US" altLang="zh-CN" sz="2400" dirty="0" err="1">
                <a:solidFill>
                  <a:srgbClr val="CD3300"/>
                </a:solidFill>
                <a:latin typeface="Helvetica" pitchFamily="2" charset="0"/>
              </a:rPr>
              <a:t>esp</a:t>
            </a:r>
            <a:r>
              <a:rPr lang="en-US" altLang="zh-CN" sz="2400" dirty="0">
                <a:solidFill>
                  <a:srgbClr val="CD3300"/>
                </a:solidFill>
                <a:latin typeface="Helvetica" pitchFamily="2" charset="0"/>
              </a:rPr>
              <a:t>]]←</a:t>
            </a:r>
            <a:r>
              <a:rPr lang="zh-CN" altLang="en-US" sz="2400" dirty="0">
                <a:solidFill>
                  <a:srgbClr val="CD3300"/>
                </a:solidFill>
                <a:latin typeface="Helvetica" pitchFamily="2" charset="0"/>
              </a:rPr>
              <a:t>返回地址</a:t>
            </a:r>
          </a:p>
          <a:p>
            <a:r>
              <a:rPr lang="en-US" altLang="zh-CN" sz="2400" dirty="0">
                <a:solidFill>
                  <a:srgbClr val="CD3300"/>
                </a:solidFill>
                <a:latin typeface="Helvetica" pitchFamily="2" charset="0"/>
              </a:rPr>
              <a:t>R[</a:t>
            </a:r>
            <a:r>
              <a:rPr lang="en-US" altLang="zh-CN" sz="2400" dirty="0" err="1">
                <a:solidFill>
                  <a:srgbClr val="CD3300"/>
                </a:solidFill>
                <a:latin typeface="Helvetica" pitchFamily="2" charset="0"/>
              </a:rPr>
              <a:t>eip</a:t>
            </a:r>
            <a:r>
              <a:rPr lang="en-US" altLang="zh-CN" sz="2400" dirty="0">
                <a:solidFill>
                  <a:srgbClr val="CD3300"/>
                </a:solidFill>
                <a:latin typeface="Helvetica" pitchFamily="2" charset="0"/>
              </a:rPr>
              <a:t>]←add</a:t>
            </a:r>
            <a:r>
              <a:rPr lang="zh-CN" altLang="en-US" sz="2400" dirty="0">
                <a:solidFill>
                  <a:srgbClr val="CD3300"/>
                </a:solidFill>
                <a:latin typeface="Helvetica" pitchFamily="2" charset="0"/>
              </a:rPr>
              <a:t>函数首地址</a:t>
            </a:r>
            <a:endParaRPr lang="zh-CN" altLang="en-US" sz="2400" dirty="0">
              <a:solidFill>
                <a:srgbClr val="CD3300"/>
              </a:solidFill>
              <a:effectLst/>
              <a:latin typeface="Helvetica" pitchFamily="2" charset="0"/>
            </a:endParaRPr>
          </a:p>
        </p:txBody>
      </p:sp>
      <p:sp>
        <p:nvSpPr>
          <p:cNvPr id="7" name="矩形 6">
            <a:extLst>
              <a:ext uri="{FF2B5EF4-FFF2-40B4-BE49-F238E27FC236}">
                <a16:creationId xmlns:a16="http://schemas.microsoft.com/office/drawing/2014/main" id="{A133BDF8-E8DB-4E45-8F4F-E3253CF2866F}"/>
              </a:ext>
            </a:extLst>
          </p:cNvPr>
          <p:cNvSpPr/>
          <p:nvPr/>
        </p:nvSpPr>
        <p:spPr>
          <a:xfrm>
            <a:off x="5227897" y="1870906"/>
            <a:ext cx="4033476" cy="461665"/>
          </a:xfrm>
          <a:prstGeom prst="rect">
            <a:avLst/>
          </a:prstGeom>
        </p:spPr>
        <p:txBody>
          <a:bodyPr wrap="none">
            <a:spAutoFit/>
          </a:bodyPr>
          <a:lstStyle/>
          <a:p>
            <a:r>
              <a:rPr lang="en-US" altLang="zh-CN" sz="2400" dirty="0">
                <a:latin typeface="Helvetica" pitchFamily="2" charset="0"/>
              </a:rPr>
              <a:t>call</a:t>
            </a:r>
            <a:r>
              <a:rPr lang="zh-CN" altLang="en-US" sz="2400" dirty="0">
                <a:latin typeface="Helvetica" pitchFamily="2" charset="0"/>
              </a:rPr>
              <a:t>指令的下一条指令地址！</a:t>
            </a:r>
            <a:endParaRPr lang="zh-CN" altLang="en-US" sz="2400" dirty="0">
              <a:effectLst/>
              <a:latin typeface="Helvetica" pitchFamily="2" charset="0"/>
            </a:endParaRPr>
          </a:p>
        </p:txBody>
      </p:sp>
      <p:pic>
        <p:nvPicPr>
          <p:cNvPr id="8" name="图片 7">
            <a:extLst>
              <a:ext uri="{FF2B5EF4-FFF2-40B4-BE49-F238E27FC236}">
                <a16:creationId xmlns:a16="http://schemas.microsoft.com/office/drawing/2014/main" id="{A88922A2-124E-3A45-A339-2632F0D701EC}"/>
              </a:ext>
            </a:extLst>
          </p:cNvPr>
          <p:cNvPicPr>
            <a:picLocks noChangeAspect="1"/>
          </p:cNvPicPr>
          <p:nvPr/>
        </p:nvPicPr>
        <p:blipFill>
          <a:blip r:embed="rId3"/>
          <a:stretch>
            <a:fillRect/>
          </a:stretch>
        </p:blipFill>
        <p:spPr>
          <a:xfrm>
            <a:off x="4898886" y="2476056"/>
            <a:ext cx="3787914" cy="4034388"/>
          </a:xfrm>
          <a:prstGeom prst="rect">
            <a:avLst/>
          </a:prstGeom>
        </p:spPr>
      </p:pic>
      <p:sp>
        <p:nvSpPr>
          <p:cNvPr id="9" name="矩形 8">
            <a:extLst>
              <a:ext uri="{FF2B5EF4-FFF2-40B4-BE49-F238E27FC236}">
                <a16:creationId xmlns:a16="http://schemas.microsoft.com/office/drawing/2014/main" id="{FCE75513-FD10-D343-A2EA-5D0F13DE6BF8}"/>
              </a:ext>
            </a:extLst>
          </p:cNvPr>
          <p:cNvSpPr/>
          <p:nvPr/>
        </p:nvSpPr>
        <p:spPr>
          <a:xfrm>
            <a:off x="827584" y="5063278"/>
            <a:ext cx="3787914" cy="1200329"/>
          </a:xfrm>
          <a:prstGeom prst="rect">
            <a:avLst/>
          </a:prstGeom>
        </p:spPr>
        <p:txBody>
          <a:bodyPr wrap="square">
            <a:spAutoFit/>
          </a:bodyPr>
          <a:lstStyle/>
          <a:p>
            <a:r>
              <a:rPr lang="zh-CN" altLang="en-US" sz="2400" dirty="0">
                <a:solidFill>
                  <a:srgbClr val="CD3300"/>
                </a:solidFill>
                <a:latin typeface="Helvetica" pitchFamily="2" charset="0"/>
              </a:rPr>
              <a:t>每个过程开始两条指令</a:t>
            </a:r>
          </a:p>
          <a:p>
            <a:r>
              <a:rPr lang="en-US" altLang="zh-CN" sz="2400" dirty="0" err="1">
                <a:solidFill>
                  <a:srgbClr val="0000CD"/>
                </a:solidFill>
                <a:latin typeface="Helvetica" pitchFamily="2" charset="0"/>
              </a:rPr>
              <a:t>pushl</a:t>
            </a:r>
            <a:r>
              <a:rPr lang="en-US" altLang="zh-CN" sz="2400" dirty="0">
                <a:solidFill>
                  <a:srgbClr val="0000CD"/>
                </a:solidFill>
                <a:latin typeface="Helvetica" pitchFamily="2" charset="0"/>
              </a:rPr>
              <a:t> %</a:t>
            </a:r>
            <a:r>
              <a:rPr lang="en-US" altLang="zh-CN" sz="2400" dirty="0" err="1">
                <a:solidFill>
                  <a:srgbClr val="0000CD"/>
                </a:solidFill>
                <a:latin typeface="Helvetica" pitchFamily="2" charset="0"/>
              </a:rPr>
              <a:t>ebp</a:t>
            </a:r>
            <a:endParaRPr lang="en-US" altLang="zh-CN" sz="2400" dirty="0">
              <a:solidFill>
                <a:srgbClr val="0000CD"/>
              </a:solidFill>
              <a:latin typeface="Helvetica" pitchFamily="2" charset="0"/>
            </a:endParaRPr>
          </a:p>
          <a:p>
            <a:r>
              <a:rPr lang="en-US" altLang="zh-CN" sz="2400" dirty="0" err="1">
                <a:solidFill>
                  <a:srgbClr val="0000CD"/>
                </a:solidFill>
                <a:latin typeface="Helvetica" pitchFamily="2" charset="0"/>
              </a:rPr>
              <a:t>movl</a:t>
            </a:r>
            <a:r>
              <a:rPr lang="en-US" altLang="zh-CN" sz="2400" dirty="0">
                <a:solidFill>
                  <a:srgbClr val="0000CD"/>
                </a:solidFill>
                <a:latin typeface="Helvetica" pitchFamily="2" charset="0"/>
              </a:rPr>
              <a:t> %</a:t>
            </a:r>
            <a:r>
              <a:rPr lang="en-US" altLang="zh-CN" sz="2400" dirty="0" err="1">
                <a:solidFill>
                  <a:srgbClr val="0000CD"/>
                </a:solidFill>
                <a:latin typeface="Helvetica" pitchFamily="2" charset="0"/>
              </a:rPr>
              <a:t>esp</a:t>
            </a:r>
            <a:r>
              <a:rPr lang="en-US" altLang="zh-CN" sz="2400" dirty="0">
                <a:solidFill>
                  <a:srgbClr val="0000CD"/>
                </a:solidFill>
                <a:latin typeface="Helvetica" pitchFamily="2" charset="0"/>
              </a:rPr>
              <a:t>, %</a:t>
            </a:r>
            <a:r>
              <a:rPr lang="en-US" altLang="zh-CN" sz="2400" dirty="0" err="1">
                <a:solidFill>
                  <a:srgbClr val="0000CD"/>
                </a:solidFill>
                <a:latin typeface="Helvetica" pitchFamily="2" charset="0"/>
              </a:rPr>
              <a:t>ebp</a:t>
            </a:r>
            <a:endParaRPr lang="en-US" altLang="zh-CN" sz="2400" dirty="0">
              <a:solidFill>
                <a:srgbClr val="0000CD"/>
              </a:solidFill>
              <a:effectLst/>
              <a:latin typeface="Helvetica" pitchFamily="2" charset="0"/>
            </a:endParaRPr>
          </a:p>
        </p:txBody>
      </p:sp>
      <p:cxnSp>
        <p:nvCxnSpPr>
          <p:cNvPr id="11" name="直线箭头连接符 10">
            <a:extLst>
              <a:ext uri="{FF2B5EF4-FFF2-40B4-BE49-F238E27FC236}">
                <a16:creationId xmlns:a16="http://schemas.microsoft.com/office/drawing/2014/main" id="{F73C2069-B647-1545-87DA-936F49B06C41}"/>
              </a:ext>
            </a:extLst>
          </p:cNvPr>
          <p:cNvCxnSpPr>
            <a:cxnSpLocks/>
          </p:cNvCxnSpPr>
          <p:nvPr/>
        </p:nvCxnSpPr>
        <p:spPr>
          <a:xfrm flipV="1">
            <a:off x="3459539" y="5949280"/>
            <a:ext cx="2840653" cy="138164"/>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850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9552" y="2132856"/>
            <a:ext cx="8136904" cy="3384376"/>
          </a:xfrm>
        </p:spPr>
        <p:txBody>
          <a:bodyPr>
            <a:normAutofit/>
          </a:bodyPr>
          <a:lstStyle/>
          <a:p>
            <a:pPr>
              <a:lnSpc>
                <a:spcPct val="150000"/>
              </a:lnSpc>
            </a:pPr>
            <a:r>
              <a:rPr lang="zh-CN" altLang="zh-CN" sz="2800" dirty="0"/>
              <a:t>将</a:t>
            </a:r>
            <a:r>
              <a:rPr lang="en-US" altLang="zh-CN" sz="2800" dirty="0"/>
              <a:t>data</a:t>
            </a:r>
            <a:r>
              <a:rPr lang="zh-CN" altLang="zh-CN" sz="2800" dirty="0"/>
              <a:t>段中的数据按如下格式写入到</a:t>
            </a:r>
            <a:r>
              <a:rPr lang="en-US" altLang="zh-CN" sz="2800" dirty="0"/>
              <a:t>table</a:t>
            </a:r>
            <a:r>
              <a:rPr lang="zh-CN" altLang="zh-CN" sz="2800" dirty="0"/>
              <a:t>段中，并计算</a:t>
            </a:r>
            <a:r>
              <a:rPr lang="en-US" altLang="zh-CN" sz="2800" dirty="0"/>
              <a:t>21</a:t>
            </a:r>
            <a:r>
              <a:rPr lang="zh-CN" altLang="zh-CN" sz="2800" dirty="0"/>
              <a:t>年中的人均收入</a:t>
            </a:r>
            <a:r>
              <a:rPr lang="en-US" altLang="zh-CN" sz="2800" dirty="0"/>
              <a:t>(</a:t>
            </a:r>
            <a:r>
              <a:rPr lang="zh-CN" altLang="zh-CN" sz="2800" dirty="0"/>
              <a:t>取整</a:t>
            </a:r>
            <a:r>
              <a:rPr lang="en-US" altLang="zh-CN" sz="2800" dirty="0"/>
              <a:t>),</a:t>
            </a:r>
            <a:r>
              <a:rPr lang="zh-CN" altLang="zh-CN" sz="2800" dirty="0"/>
              <a:t>结果也按照下面的格式保存在</a:t>
            </a:r>
            <a:r>
              <a:rPr lang="en-US" altLang="zh-CN" sz="2800" dirty="0"/>
              <a:t>table</a:t>
            </a:r>
            <a:r>
              <a:rPr lang="zh-CN" altLang="zh-CN" sz="2800" dirty="0"/>
              <a:t>段中。</a:t>
            </a:r>
          </a:p>
          <a:p>
            <a:pPr>
              <a:lnSpc>
                <a:spcPct val="150000"/>
              </a:lnSpc>
            </a:pPr>
            <a:endParaRPr lang="zh-CN" altLang="en-US" sz="2800" dirty="0"/>
          </a:p>
        </p:txBody>
      </p:sp>
      <p:sp>
        <p:nvSpPr>
          <p:cNvPr id="3" name="标题 2"/>
          <p:cNvSpPr>
            <a:spLocks noGrp="1"/>
          </p:cNvSpPr>
          <p:nvPr>
            <p:ph type="title"/>
          </p:nvPr>
        </p:nvSpPr>
        <p:spPr>
          <a:xfrm>
            <a:off x="467544" y="548680"/>
            <a:ext cx="8229600" cy="1143000"/>
          </a:xfrm>
        </p:spPr>
        <p:txBody>
          <a:bodyPr>
            <a:normAutofit fontScale="90000"/>
          </a:bodyPr>
          <a:lstStyle/>
          <a:p>
            <a:r>
              <a:rPr lang="zh-CN" altLang="en-US" dirty="0"/>
              <a:t>实验</a:t>
            </a:r>
            <a:r>
              <a:rPr lang="en-US" altLang="zh-CN" dirty="0"/>
              <a:t>7</a:t>
            </a:r>
            <a:r>
              <a:rPr lang="zh-CN" altLang="en-US" dirty="0"/>
              <a:t>（</a:t>
            </a:r>
            <a:r>
              <a:rPr lang="zh-CN" altLang="en-US" sz="3200" dirty="0"/>
              <a:t>书</a:t>
            </a:r>
            <a:r>
              <a:rPr lang="en-US" altLang="zh-CN" sz="3200" dirty="0"/>
              <a:t>P72</a:t>
            </a:r>
            <a:r>
              <a:rPr lang="zh-CN" altLang="en-US" dirty="0"/>
              <a:t>）</a:t>
            </a:r>
            <a:br>
              <a:rPr lang="en-US" altLang="zh-CN" dirty="0"/>
            </a:br>
            <a:r>
              <a:rPr lang="en-US" altLang="zh-CN" dirty="0"/>
              <a:t>   </a:t>
            </a:r>
            <a:r>
              <a:rPr lang="zh-CN" altLang="zh-CN" sz="3600" dirty="0">
                <a:effectLst/>
              </a:rPr>
              <a:t>寻址方式在结构化数据访问中的应用</a:t>
            </a:r>
            <a:endParaRPr lang="zh-CN" altLang="en-US" sz="3600" dirty="0"/>
          </a:p>
        </p:txBody>
      </p:sp>
    </p:spTree>
    <p:extLst>
      <p:ext uri="{BB962C8B-B14F-4D97-AF65-F5344CB8AC3E}">
        <p14:creationId xmlns:p14="http://schemas.microsoft.com/office/powerpoint/2010/main" val="3329299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51520" y="476672"/>
            <a:ext cx="8784976" cy="5940088"/>
          </a:xfrm>
          <a:prstGeom prst="rect">
            <a:avLst/>
          </a:prstGeom>
        </p:spPr>
        <p:txBody>
          <a:bodyPr wrap="square">
            <a:spAutoFit/>
          </a:bodyPr>
          <a:lstStyle/>
          <a:p>
            <a:r>
              <a:rPr lang="en-US" altLang="zh-CN" sz="2000" dirty="0"/>
              <a:t>assume </a:t>
            </a:r>
            <a:r>
              <a:rPr lang="en-US" altLang="zh-CN" sz="2000" dirty="0" err="1"/>
              <a:t>cs:codesg,ds:data,es:table</a:t>
            </a:r>
            <a:endParaRPr lang="zh-CN" altLang="zh-CN" sz="2000" dirty="0"/>
          </a:p>
          <a:p>
            <a:r>
              <a:rPr lang="en-US" altLang="zh-CN" sz="2000" dirty="0"/>
              <a:t>data segment</a:t>
            </a:r>
            <a:endParaRPr lang="zh-CN" altLang="zh-CN" sz="2000" dirty="0"/>
          </a:p>
          <a:p>
            <a:r>
              <a:rPr lang="en-US" altLang="zh-CN" sz="2000" dirty="0" err="1"/>
              <a:t>db</a:t>
            </a:r>
            <a:r>
              <a:rPr lang="en-US" altLang="zh-CN" sz="2000" dirty="0"/>
              <a:t> '1975','1976','1977','1978','1979','1980','1981','1982','1983'</a:t>
            </a:r>
            <a:endParaRPr lang="zh-CN" altLang="zh-CN" sz="2000" dirty="0"/>
          </a:p>
          <a:p>
            <a:r>
              <a:rPr lang="en-US" altLang="zh-CN" sz="2000" dirty="0" err="1"/>
              <a:t>db</a:t>
            </a:r>
            <a:r>
              <a:rPr lang="en-US" altLang="zh-CN" sz="2000" dirty="0"/>
              <a:t> '1984','1985','1986','1987','1988','1989','1990','1991','1992'</a:t>
            </a:r>
            <a:endParaRPr lang="zh-CN" altLang="zh-CN" sz="2000" dirty="0"/>
          </a:p>
          <a:p>
            <a:r>
              <a:rPr lang="en-US" altLang="zh-CN" sz="2000" dirty="0" err="1"/>
              <a:t>db</a:t>
            </a:r>
            <a:r>
              <a:rPr lang="en-US" altLang="zh-CN" sz="2000" dirty="0"/>
              <a:t> '1993','1994','1995'</a:t>
            </a:r>
            <a:endParaRPr lang="zh-CN" altLang="zh-CN" sz="2000" dirty="0"/>
          </a:p>
          <a:p>
            <a:r>
              <a:rPr lang="en-US" altLang="zh-CN" sz="2000" dirty="0"/>
              <a:t>             ;</a:t>
            </a:r>
            <a:r>
              <a:rPr lang="zh-CN" altLang="zh-CN" sz="2000" dirty="0"/>
              <a:t>以上是表示</a:t>
            </a:r>
            <a:r>
              <a:rPr lang="en-US" altLang="zh-CN" sz="2000" dirty="0"/>
              <a:t>21</a:t>
            </a:r>
            <a:r>
              <a:rPr lang="zh-CN" altLang="zh-CN" sz="2000" dirty="0"/>
              <a:t>年的</a:t>
            </a:r>
            <a:r>
              <a:rPr lang="en-US" altLang="zh-CN" sz="2000" dirty="0"/>
              <a:t>21</a:t>
            </a:r>
            <a:r>
              <a:rPr lang="zh-CN" altLang="zh-CN" sz="2000" dirty="0"/>
              <a:t>个字符串</a:t>
            </a:r>
          </a:p>
          <a:p>
            <a:r>
              <a:rPr lang="en-US" altLang="zh-CN" sz="2000" dirty="0" err="1"/>
              <a:t>dd</a:t>
            </a:r>
            <a:r>
              <a:rPr lang="en-US" altLang="zh-CN" sz="2000" dirty="0"/>
              <a:t> 16,22,382,1356,2390,8000,16000,24486,50065,97479,140417,197514</a:t>
            </a:r>
            <a:endParaRPr lang="zh-CN" altLang="zh-CN" sz="2000" dirty="0"/>
          </a:p>
          <a:p>
            <a:r>
              <a:rPr lang="en-US" altLang="zh-CN" sz="2000" dirty="0" err="1"/>
              <a:t>dd</a:t>
            </a:r>
            <a:r>
              <a:rPr lang="en-US" altLang="zh-CN" sz="2000" dirty="0"/>
              <a:t> 345980,590827,803530,1183000,1843000,2759000,3753000,4649000,5937000</a:t>
            </a:r>
            <a:endParaRPr lang="zh-CN" altLang="zh-CN" sz="2000" dirty="0"/>
          </a:p>
          <a:p>
            <a:r>
              <a:rPr lang="en-US" altLang="zh-CN" sz="2000" dirty="0"/>
              <a:t>              ;</a:t>
            </a:r>
            <a:r>
              <a:rPr lang="zh-CN" altLang="zh-CN" sz="2000" dirty="0"/>
              <a:t>以上是表示</a:t>
            </a:r>
            <a:r>
              <a:rPr lang="en-US" altLang="zh-CN" sz="2000" dirty="0"/>
              <a:t>21</a:t>
            </a:r>
            <a:r>
              <a:rPr lang="zh-CN" altLang="zh-CN" sz="2000" dirty="0"/>
              <a:t>年公司总收的</a:t>
            </a:r>
            <a:r>
              <a:rPr lang="en-US" altLang="zh-CN" sz="2000" dirty="0"/>
              <a:t>21</a:t>
            </a:r>
            <a:r>
              <a:rPr lang="zh-CN" altLang="zh-CN" sz="2000" dirty="0"/>
              <a:t>个</a:t>
            </a:r>
            <a:r>
              <a:rPr lang="en-US" altLang="zh-CN" sz="2000" dirty="0" err="1"/>
              <a:t>dword</a:t>
            </a:r>
            <a:r>
              <a:rPr lang="zh-CN" altLang="zh-CN" sz="2000" dirty="0"/>
              <a:t>型数据</a:t>
            </a:r>
          </a:p>
          <a:p>
            <a:r>
              <a:rPr lang="en-US" altLang="zh-CN" sz="2000" dirty="0" err="1"/>
              <a:t>dw</a:t>
            </a:r>
            <a:r>
              <a:rPr lang="en-US" altLang="zh-CN" sz="2000" dirty="0"/>
              <a:t> 3,7,9,13,28,38,130,220,476,778,1001,1442,2258,2793,4037,5635,8226</a:t>
            </a:r>
            <a:endParaRPr lang="zh-CN" altLang="zh-CN" sz="2000" dirty="0"/>
          </a:p>
          <a:p>
            <a:r>
              <a:rPr lang="en-US" altLang="zh-CN" sz="2000" dirty="0" err="1"/>
              <a:t>dw</a:t>
            </a:r>
            <a:r>
              <a:rPr lang="en-US" altLang="zh-CN" sz="2000" dirty="0"/>
              <a:t> 11542,14430,45257,17800</a:t>
            </a:r>
            <a:endParaRPr lang="zh-CN" altLang="zh-CN" sz="2000" dirty="0"/>
          </a:p>
          <a:p>
            <a:r>
              <a:rPr lang="en-US" altLang="zh-CN" sz="2000" dirty="0"/>
              <a:t>             ;</a:t>
            </a:r>
            <a:r>
              <a:rPr lang="zh-CN" altLang="zh-CN" sz="2000" dirty="0"/>
              <a:t>以上是表示</a:t>
            </a:r>
            <a:r>
              <a:rPr lang="en-US" altLang="zh-CN" sz="2000" dirty="0"/>
              <a:t>21</a:t>
            </a:r>
            <a:r>
              <a:rPr lang="zh-CN" altLang="zh-CN" sz="2000" dirty="0"/>
              <a:t>年公司雇员人数的</a:t>
            </a:r>
            <a:r>
              <a:rPr lang="en-US" altLang="zh-CN" sz="2000" dirty="0"/>
              <a:t>21</a:t>
            </a:r>
            <a:r>
              <a:rPr lang="zh-CN" altLang="zh-CN" sz="2000" dirty="0"/>
              <a:t>个</a:t>
            </a:r>
            <a:r>
              <a:rPr lang="en-US" altLang="zh-CN" sz="2000" dirty="0"/>
              <a:t>word</a:t>
            </a:r>
            <a:r>
              <a:rPr lang="zh-CN" altLang="zh-CN" sz="2000" dirty="0"/>
              <a:t>型数据</a:t>
            </a:r>
          </a:p>
          <a:p>
            <a:r>
              <a:rPr lang="en-US" altLang="zh-CN" sz="2000" dirty="0"/>
              <a:t>data ends</a:t>
            </a:r>
            <a:endParaRPr lang="zh-CN" altLang="zh-CN" sz="2000" dirty="0"/>
          </a:p>
        </p:txBody>
      </p:sp>
    </p:spTree>
    <p:extLst>
      <p:ext uri="{BB962C8B-B14F-4D97-AF65-F5344CB8AC3E}">
        <p14:creationId xmlns:p14="http://schemas.microsoft.com/office/powerpoint/2010/main" val="3566590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C:\Users\blh\Documents\Tencent Files\827912277\Image\C2C\7CAB897CF5BF5B9771721B1DFC2DC0B8.jpg"/>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3581" r="9437"/>
          <a:stretch/>
        </p:blipFill>
        <p:spPr bwMode="auto">
          <a:xfrm rot="10800000">
            <a:off x="395536" y="332656"/>
            <a:ext cx="6680961" cy="4320481"/>
          </a:xfrm>
          <a:prstGeom prst="rect">
            <a:avLst/>
          </a:prstGeom>
          <a:noFill/>
          <a:scene3d>
            <a:camera prst="orthographicFront">
              <a:rot lat="20999999" lon="0" rev="0"/>
            </a:camera>
            <a:lightRig rig="threePt" dir="t"/>
          </a:scene3d>
          <a:extLst>
            <a:ext uri="{909E8E84-426E-40DD-AFC4-6F175D3DCCD1}">
              <a14:hiddenFill xmlns:a14="http://schemas.microsoft.com/office/drawing/2010/main">
                <a:solidFill>
                  <a:srgbClr val="FFFFFF"/>
                </a:solidFill>
              </a14:hiddenFill>
            </a:ext>
          </a:extLst>
        </p:spPr>
      </p:pic>
      <p:sp>
        <p:nvSpPr>
          <p:cNvPr id="5" name="矩形 4"/>
          <p:cNvSpPr/>
          <p:nvPr/>
        </p:nvSpPr>
        <p:spPr>
          <a:xfrm>
            <a:off x="1638125" y="4869160"/>
            <a:ext cx="7128792" cy="1384995"/>
          </a:xfrm>
          <a:prstGeom prst="rect">
            <a:avLst/>
          </a:prstGeom>
          <a:solidFill>
            <a:schemeClr val="accent1">
              <a:lumMod val="20000"/>
              <a:lumOff val="80000"/>
            </a:schemeClr>
          </a:solidFill>
          <a:ln>
            <a:solidFill>
              <a:schemeClr val="accent2"/>
            </a:solidFill>
          </a:ln>
        </p:spPr>
        <p:txBody>
          <a:bodyPr wrap="square">
            <a:spAutoFit/>
          </a:bodyPr>
          <a:lstStyle/>
          <a:p>
            <a:r>
              <a:rPr lang="en-US" altLang="zh-CN" sz="2800" dirty="0"/>
              <a:t>table segment</a:t>
            </a:r>
            <a:endParaRPr lang="zh-CN" altLang="zh-CN" sz="2800" dirty="0"/>
          </a:p>
          <a:p>
            <a:r>
              <a:rPr lang="en-US" altLang="zh-CN" sz="2800" dirty="0"/>
              <a:t>    </a:t>
            </a:r>
            <a:r>
              <a:rPr lang="en-US" altLang="zh-CN" sz="2800" dirty="0" err="1"/>
              <a:t>db</a:t>
            </a:r>
            <a:r>
              <a:rPr lang="en-US" altLang="zh-CN" sz="2800" dirty="0"/>
              <a:t> 21 dup('year </a:t>
            </a:r>
            <a:r>
              <a:rPr lang="en-US" altLang="zh-CN" sz="2800" dirty="0" err="1"/>
              <a:t>summ</a:t>
            </a:r>
            <a:r>
              <a:rPr lang="en-US" altLang="zh-CN" sz="2800" dirty="0"/>
              <a:t> ne ?? ')</a:t>
            </a:r>
            <a:endParaRPr lang="zh-CN" altLang="zh-CN" sz="2800" dirty="0"/>
          </a:p>
          <a:p>
            <a:r>
              <a:rPr lang="en-US" altLang="zh-CN" sz="2800" dirty="0"/>
              <a:t>table ends</a:t>
            </a:r>
            <a:endParaRPr lang="zh-CN" altLang="zh-CN" sz="2800" dirty="0"/>
          </a:p>
        </p:txBody>
      </p:sp>
    </p:spTree>
    <p:extLst>
      <p:ext uri="{BB962C8B-B14F-4D97-AF65-F5344CB8AC3E}">
        <p14:creationId xmlns:p14="http://schemas.microsoft.com/office/powerpoint/2010/main" val="307302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19972" y="197346"/>
            <a:ext cx="4536504" cy="6463308"/>
          </a:xfrm>
          <a:prstGeom prst="rect">
            <a:avLst/>
          </a:prstGeom>
        </p:spPr>
        <p:txBody>
          <a:bodyPr wrap="square">
            <a:spAutoFit/>
          </a:bodyPr>
          <a:lstStyle/>
          <a:p>
            <a:r>
              <a:rPr lang="en-US" altLang="zh-CN" dirty="0"/>
              <a:t>s:</a:t>
            </a:r>
            <a:br>
              <a:rPr lang="en-US" altLang="zh-CN" dirty="0"/>
            </a:br>
            <a:r>
              <a:rPr lang="en-US" altLang="zh-CN" dirty="0" err="1"/>
              <a:t>mov</a:t>
            </a:r>
            <a:r>
              <a:rPr lang="en-US" altLang="zh-CN" dirty="0"/>
              <a:t> </a:t>
            </a:r>
            <a:r>
              <a:rPr lang="en-US" altLang="zh-CN" dirty="0" err="1"/>
              <a:t>ax,ds</a:t>
            </a:r>
            <a:r>
              <a:rPr lang="en-US" altLang="zh-CN" dirty="0"/>
              <a:t>:[</a:t>
            </a:r>
            <a:r>
              <a:rPr lang="en-US" altLang="zh-CN" dirty="0" err="1"/>
              <a:t>si</a:t>
            </a:r>
            <a:r>
              <a:rPr lang="en-US" altLang="zh-CN" dirty="0"/>
              <a:t>] ;</a:t>
            </a:r>
            <a:r>
              <a:rPr lang="zh-CN" altLang="zh-CN" dirty="0"/>
              <a:t>年份转送</a:t>
            </a:r>
            <a:br>
              <a:rPr lang="en-US" altLang="zh-CN" dirty="0"/>
            </a:br>
            <a:r>
              <a:rPr lang="en-US" altLang="zh-CN" dirty="0" err="1"/>
              <a:t>mov</a:t>
            </a:r>
            <a:r>
              <a:rPr lang="en-US" altLang="zh-CN" dirty="0"/>
              <a:t> </a:t>
            </a:r>
            <a:r>
              <a:rPr lang="en-US" altLang="zh-CN" dirty="0" err="1"/>
              <a:t>es</a:t>
            </a:r>
            <a:r>
              <a:rPr lang="en-US" altLang="zh-CN" dirty="0"/>
              <a:t>:[di],ax</a:t>
            </a:r>
            <a:br>
              <a:rPr lang="en-US" altLang="zh-CN" dirty="0"/>
            </a:br>
            <a:r>
              <a:rPr lang="en-US" altLang="zh-CN" dirty="0" err="1"/>
              <a:t>mov</a:t>
            </a:r>
            <a:r>
              <a:rPr lang="en-US" altLang="zh-CN" dirty="0"/>
              <a:t> </a:t>
            </a:r>
            <a:r>
              <a:rPr lang="en-US" altLang="zh-CN" dirty="0" err="1"/>
              <a:t>ax,ds</a:t>
            </a:r>
            <a:r>
              <a:rPr lang="en-US" altLang="zh-CN" dirty="0"/>
              <a:t>:[si+2]</a:t>
            </a:r>
            <a:br>
              <a:rPr lang="en-US" altLang="zh-CN" dirty="0"/>
            </a:br>
            <a:r>
              <a:rPr lang="en-US" altLang="zh-CN" dirty="0" err="1"/>
              <a:t>mov</a:t>
            </a:r>
            <a:r>
              <a:rPr lang="en-US" altLang="zh-CN" dirty="0"/>
              <a:t> </a:t>
            </a:r>
            <a:r>
              <a:rPr lang="en-US" altLang="zh-CN" dirty="0" err="1"/>
              <a:t>es</a:t>
            </a:r>
            <a:r>
              <a:rPr lang="en-US" altLang="zh-CN" dirty="0"/>
              <a:t>:[di+2],ax</a:t>
            </a:r>
            <a:endParaRPr lang="zh-CN" altLang="zh-CN" dirty="0"/>
          </a:p>
          <a:p>
            <a:r>
              <a:rPr lang="en-US" altLang="zh-CN" dirty="0" err="1"/>
              <a:t>mov</a:t>
            </a:r>
            <a:r>
              <a:rPr lang="en-US" altLang="zh-CN" dirty="0"/>
              <a:t> </a:t>
            </a:r>
            <a:r>
              <a:rPr lang="en-US" altLang="zh-CN" dirty="0" err="1"/>
              <a:t>ax,ds</a:t>
            </a:r>
            <a:r>
              <a:rPr lang="en-US" altLang="zh-CN" dirty="0"/>
              <a:t>:[si+84] ;</a:t>
            </a:r>
            <a:r>
              <a:rPr lang="zh-CN" altLang="zh-CN" dirty="0"/>
              <a:t>收入转送</a:t>
            </a:r>
            <a:br>
              <a:rPr lang="en-US" altLang="zh-CN" dirty="0"/>
            </a:br>
            <a:r>
              <a:rPr lang="en-US" altLang="zh-CN" dirty="0" err="1"/>
              <a:t>mov</a:t>
            </a:r>
            <a:r>
              <a:rPr lang="en-US" altLang="zh-CN" dirty="0"/>
              <a:t> </a:t>
            </a:r>
            <a:r>
              <a:rPr lang="en-US" altLang="zh-CN" dirty="0" err="1"/>
              <a:t>es</a:t>
            </a:r>
            <a:r>
              <a:rPr lang="en-US" altLang="zh-CN" dirty="0"/>
              <a:t>:[di+5],ax</a:t>
            </a:r>
            <a:br>
              <a:rPr lang="en-US" altLang="zh-CN" dirty="0"/>
            </a:br>
            <a:r>
              <a:rPr lang="en-US" altLang="zh-CN" dirty="0" err="1"/>
              <a:t>mov</a:t>
            </a:r>
            <a:r>
              <a:rPr lang="en-US" altLang="zh-CN" dirty="0"/>
              <a:t> </a:t>
            </a:r>
            <a:r>
              <a:rPr lang="en-US" altLang="zh-CN" dirty="0" err="1"/>
              <a:t>dx,ds</a:t>
            </a:r>
            <a:r>
              <a:rPr lang="en-US" altLang="zh-CN" dirty="0"/>
              <a:t>:[si+84+2]</a:t>
            </a:r>
            <a:br>
              <a:rPr lang="en-US" altLang="zh-CN" dirty="0"/>
            </a:br>
            <a:r>
              <a:rPr lang="en-US" altLang="zh-CN" dirty="0" err="1"/>
              <a:t>mov</a:t>
            </a:r>
            <a:r>
              <a:rPr lang="en-US" altLang="zh-CN" dirty="0"/>
              <a:t> </a:t>
            </a:r>
            <a:r>
              <a:rPr lang="en-US" altLang="zh-CN" dirty="0" err="1"/>
              <a:t>es</a:t>
            </a:r>
            <a:r>
              <a:rPr lang="en-US" altLang="zh-CN" dirty="0"/>
              <a:t>:[di+7],dx</a:t>
            </a:r>
            <a:endParaRPr lang="zh-CN" altLang="zh-CN" dirty="0"/>
          </a:p>
          <a:p>
            <a:r>
              <a:rPr lang="en-US" altLang="zh-CN" dirty="0"/>
              <a:t>push cx ;</a:t>
            </a:r>
            <a:r>
              <a:rPr lang="zh-CN" altLang="zh-CN" dirty="0"/>
              <a:t>保护</a:t>
            </a:r>
            <a:r>
              <a:rPr lang="en-US" altLang="zh-CN" dirty="0"/>
              <a:t>cx</a:t>
            </a:r>
            <a:br>
              <a:rPr lang="en-US" altLang="zh-CN" dirty="0"/>
            </a:br>
            <a:r>
              <a:rPr lang="en-US" altLang="zh-CN" dirty="0" err="1"/>
              <a:t>mov</a:t>
            </a:r>
            <a:r>
              <a:rPr lang="en-US" altLang="zh-CN" dirty="0"/>
              <a:t> </a:t>
            </a:r>
            <a:r>
              <a:rPr lang="en-US" altLang="zh-CN" dirty="0" err="1"/>
              <a:t>cx,ds</a:t>
            </a:r>
            <a:r>
              <a:rPr lang="en-US" altLang="zh-CN" dirty="0"/>
              <a:t>:[84+84+bx] ;</a:t>
            </a:r>
            <a:r>
              <a:rPr lang="zh-CN" altLang="zh-CN" dirty="0"/>
              <a:t>雇员数转送</a:t>
            </a:r>
            <a:br>
              <a:rPr lang="en-US" altLang="zh-CN" dirty="0"/>
            </a:br>
            <a:r>
              <a:rPr lang="en-US" altLang="zh-CN" dirty="0" err="1"/>
              <a:t>mov</a:t>
            </a:r>
            <a:r>
              <a:rPr lang="en-US" altLang="zh-CN" dirty="0"/>
              <a:t> </a:t>
            </a:r>
            <a:r>
              <a:rPr lang="en-US" altLang="zh-CN" dirty="0" err="1"/>
              <a:t>es</a:t>
            </a:r>
            <a:r>
              <a:rPr lang="en-US" altLang="zh-CN" dirty="0"/>
              <a:t>:[di+0ah],cx</a:t>
            </a:r>
            <a:endParaRPr lang="zh-CN" altLang="zh-CN" dirty="0"/>
          </a:p>
          <a:p>
            <a:r>
              <a:rPr lang="en-US" altLang="zh-CN" b="1" dirty="0">
                <a:solidFill>
                  <a:srgbClr val="FF0000"/>
                </a:solidFill>
              </a:rPr>
              <a:t>div cx</a:t>
            </a:r>
            <a:r>
              <a:rPr lang="en-US" altLang="zh-CN" dirty="0"/>
              <a:t>                ;</a:t>
            </a:r>
            <a:r>
              <a:rPr lang="zh-CN" altLang="zh-CN" dirty="0"/>
              <a:t>计算人均收入</a:t>
            </a:r>
            <a:br>
              <a:rPr lang="en-US" altLang="zh-CN" dirty="0"/>
            </a:br>
            <a:r>
              <a:rPr lang="en-US" altLang="zh-CN" dirty="0"/>
              <a:t>pop cx</a:t>
            </a:r>
            <a:endParaRPr lang="zh-CN" altLang="zh-CN" dirty="0"/>
          </a:p>
          <a:p>
            <a:r>
              <a:rPr lang="en-US" altLang="zh-CN" dirty="0" err="1"/>
              <a:t>mov</a:t>
            </a:r>
            <a:r>
              <a:rPr lang="en-US" altLang="zh-CN" dirty="0"/>
              <a:t> </a:t>
            </a:r>
            <a:r>
              <a:rPr lang="en-US" altLang="zh-CN" dirty="0" err="1"/>
              <a:t>es</a:t>
            </a:r>
            <a:r>
              <a:rPr lang="en-US" altLang="zh-CN" dirty="0"/>
              <a:t>:[di+0dh],ax ;</a:t>
            </a:r>
            <a:r>
              <a:rPr lang="zh-CN" altLang="zh-CN" dirty="0"/>
              <a:t>人均收入转送</a:t>
            </a:r>
          </a:p>
          <a:p>
            <a:r>
              <a:rPr lang="en-US" altLang="zh-CN" dirty="0"/>
              <a:t>add si,4</a:t>
            </a:r>
            <a:br>
              <a:rPr lang="en-US" altLang="zh-CN" dirty="0"/>
            </a:br>
            <a:r>
              <a:rPr lang="en-US" altLang="zh-CN" dirty="0"/>
              <a:t>add bx,2</a:t>
            </a:r>
            <a:br>
              <a:rPr lang="en-US" altLang="zh-CN" dirty="0"/>
            </a:br>
            <a:r>
              <a:rPr lang="en-US" altLang="zh-CN" dirty="0"/>
              <a:t>add di,16</a:t>
            </a:r>
            <a:endParaRPr lang="zh-CN" altLang="zh-CN" dirty="0"/>
          </a:p>
          <a:p>
            <a:r>
              <a:rPr lang="en-US" altLang="zh-CN" dirty="0"/>
              <a:t>loop s</a:t>
            </a:r>
            <a:endParaRPr lang="zh-CN" altLang="zh-CN" dirty="0"/>
          </a:p>
          <a:p>
            <a:r>
              <a:rPr lang="en-US" altLang="zh-CN" dirty="0" err="1"/>
              <a:t>mov</a:t>
            </a:r>
            <a:r>
              <a:rPr lang="en-US" altLang="zh-CN" dirty="0"/>
              <a:t> ax,4c00h</a:t>
            </a:r>
            <a:endParaRPr lang="zh-CN" altLang="zh-CN" dirty="0"/>
          </a:p>
          <a:p>
            <a:r>
              <a:rPr lang="en-US" altLang="zh-CN" dirty="0" err="1"/>
              <a:t>int</a:t>
            </a:r>
            <a:r>
              <a:rPr lang="en-US" altLang="zh-CN" dirty="0"/>
              <a:t> 21h</a:t>
            </a:r>
            <a:endParaRPr lang="zh-CN" altLang="zh-CN" dirty="0"/>
          </a:p>
          <a:p>
            <a:r>
              <a:rPr lang="en-US" altLang="zh-CN" dirty="0"/>
              <a:t>codesg ends</a:t>
            </a:r>
            <a:endParaRPr lang="zh-CN" altLang="zh-CN" dirty="0"/>
          </a:p>
          <a:p>
            <a:r>
              <a:rPr lang="en-US" altLang="zh-CN" dirty="0"/>
              <a:t>end start</a:t>
            </a:r>
            <a:endParaRPr lang="zh-CN" altLang="zh-CN" dirty="0"/>
          </a:p>
        </p:txBody>
      </p:sp>
      <p:sp>
        <p:nvSpPr>
          <p:cNvPr id="6" name="矩形 5"/>
          <p:cNvSpPr/>
          <p:nvPr/>
        </p:nvSpPr>
        <p:spPr>
          <a:xfrm>
            <a:off x="611560" y="1196752"/>
            <a:ext cx="2286000" cy="4154984"/>
          </a:xfrm>
          <a:prstGeom prst="rect">
            <a:avLst/>
          </a:prstGeom>
        </p:spPr>
        <p:txBody>
          <a:bodyPr wrap="square">
            <a:spAutoFit/>
          </a:bodyPr>
          <a:lstStyle/>
          <a:p>
            <a:r>
              <a:rPr lang="en-US" altLang="zh-CN" sz="2400" dirty="0"/>
              <a:t>codesg segment</a:t>
            </a:r>
            <a:endParaRPr lang="zh-CN" altLang="zh-CN" sz="2400" dirty="0"/>
          </a:p>
          <a:p>
            <a:r>
              <a:rPr lang="en-US" altLang="zh-CN" sz="2400" dirty="0"/>
              <a:t>start:</a:t>
            </a:r>
            <a:br>
              <a:rPr lang="en-US" altLang="zh-CN" sz="2400" dirty="0"/>
            </a:br>
            <a:r>
              <a:rPr lang="en-US" altLang="zh-CN" sz="2400" dirty="0" err="1"/>
              <a:t>mov</a:t>
            </a:r>
            <a:r>
              <a:rPr lang="en-US" altLang="zh-CN" sz="2400" dirty="0"/>
              <a:t> </a:t>
            </a:r>
            <a:r>
              <a:rPr lang="en-US" altLang="zh-CN" sz="2400" dirty="0" err="1"/>
              <a:t>ax,data</a:t>
            </a:r>
            <a:br>
              <a:rPr lang="en-US" altLang="zh-CN" sz="2400" dirty="0"/>
            </a:br>
            <a:r>
              <a:rPr lang="en-US" altLang="zh-CN" sz="2400" dirty="0" err="1"/>
              <a:t>mov</a:t>
            </a:r>
            <a:r>
              <a:rPr lang="en-US" altLang="zh-CN" sz="2400" dirty="0"/>
              <a:t> </a:t>
            </a:r>
            <a:r>
              <a:rPr lang="en-US" altLang="zh-CN" sz="2400" dirty="0" err="1"/>
              <a:t>ds,ax</a:t>
            </a:r>
            <a:br>
              <a:rPr lang="en-US" altLang="zh-CN" sz="2400" dirty="0"/>
            </a:br>
            <a:r>
              <a:rPr lang="en-US" altLang="zh-CN" sz="2400" dirty="0" err="1"/>
              <a:t>mov</a:t>
            </a:r>
            <a:r>
              <a:rPr lang="en-US" altLang="zh-CN" sz="2400" dirty="0"/>
              <a:t> si,0</a:t>
            </a:r>
            <a:endParaRPr lang="zh-CN" altLang="zh-CN" sz="2400" dirty="0"/>
          </a:p>
          <a:p>
            <a:r>
              <a:rPr lang="en-US" altLang="zh-CN" sz="2400" dirty="0" err="1"/>
              <a:t>mov</a:t>
            </a:r>
            <a:r>
              <a:rPr lang="en-US" altLang="zh-CN" sz="2400" dirty="0"/>
              <a:t> </a:t>
            </a:r>
            <a:r>
              <a:rPr lang="en-US" altLang="zh-CN" sz="2400" dirty="0" err="1"/>
              <a:t>ax,table</a:t>
            </a:r>
            <a:br>
              <a:rPr lang="en-US" altLang="zh-CN" sz="2400" dirty="0"/>
            </a:br>
            <a:r>
              <a:rPr lang="en-US" altLang="zh-CN" sz="2400" dirty="0" err="1"/>
              <a:t>mov</a:t>
            </a:r>
            <a:r>
              <a:rPr lang="en-US" altLang="zh-CN" sz="2400" dirty="0"/>
              <a:t> </a:t>
            </a:r>
            <a:r>
              <a:rPr lang="en-US" altLang="zh-CN" sz="2400" dirty="0" err="1"/>
              <a:t>es,ax</a:t>
            </a:r>
            <a:br>
              <a:rPr lang="en-US" altLang="zh-CN" sz="2400" dirty="0"/>
            </a:br>
            <a:r>
              <a:rPr lang="en-US" altLang="zh-CN" sz="2400" dirty="0" err="1"/>
              <a:t>mov</a:t>
            </a:r>
            <a:r>
              <a:rPr lang="en-US" altLang="zh-CN" sz="2400" dirty="0"/>
              <a:t> di,0</a:t>
            </a:r>
            <a:endParaRPr lang="zh-CN" altLang="zh-CN" sz="2400" dirty="0"/>
          </a:p>
          <a:p>
            <a:r>
              <a:rPr lang="en-US" altLang="zh-CN" sz="2400" dirty="0" err="1"/>
              <a:t>mov</a:t>
            </a:r>
            <a:r>
              <a:rPr lang="en-US" altLang="zh-CN" sz="2400" dirty="0"/>
              <a:t> cx,21</a:t>
            </a:r>
            <a:br>
              <a:rPr lang="en-US" altLang="zh-CN" sz="2400" dirty="0"/>
            </a:br>
            <a:endParaRPr lang="zh-CN" altLang="en-US" sz="2400" dirty="0"/>
          </a:p>
        </p:txBody>
      </p:sp>
    </p:spTree>
    <p:extLst>
      <p:ext uri="{BB962C8B-B14F-4D97-AF65-F5344CB8AC3E}">
        <p14:creationId xmlns:p14="http://schemas.microsoft.com/office/powerpoint/2010/main" val="399903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563888" y="332656"/>
            <a:ext cx="4546900" cy="6192688"/>
          </a:xfrm>
        </p:spPr>
        <p:txBody>
          <a:bodyPr>
            <a:noAutofit/>
          </a:bodyPr>
          <a:lstStyle/>
          <a:p>
            <a:pPr marL="109728" indent="0">
              <a:buNone/>
            </a:pPr>
            <a:r>
              <a:rPr lang="en-US" altLang="zh-CN" sz="2000" dirty="0"/>
              <a:t>assume </a:t>
            </a:r>
            <a:r>
              <a:rPr lang="en-US" altLang="zh-CN" sz="2000" dirty="0" err="1"/>
              <a:t>cs:codesg</a:t>
            </a:r>
            <a:endParaRPr lang="zh-CN" altLang="zh-CN" sz="2000" dirty="0"/>
          </a:p>
          <a:p>
            <a:pPr marL="109728" indent="0">
              <a:buNone/>
            </a:pPr>
            <a:r>
              <a:rPr lang="en-US" altLang="zh-CN" sz="2000" dirty="0"/>
              <a:t>codesg segment</a:t>
            </a:r>
            <a:endParaRPr lang="zh-CN" altLang="zh-CN" sz="2000" dirty="0"/>
          </a:p>
          <a:p>
            <a:pPr marL="109728" indent="0">
              <a:buNone/>
            </a:pPr>
            <a:r>
              <a:rPr lang="en-US" altLang="zh-CN" sz="2000" dirty="0"/>
              <a:t>   </a:t>
            </a:r>
            <a:r>
              <a:rPr lang="en-US" altLang="zh-CN" sz="2000" dirty="0" err="1"/>
              <a:t>mov</a:t>
            </a:r>
            <a:r>
              <a:rPr lang="en-US" altLang="zh-CN" sz="2000" dirty="0"/>
              <a:t> ax,4c00h</a:t>
            </a:r>
            <a:br>
              <a:rPr lang="en-US" altLang="zh-CN" sz="2000" dirty="0"/>
            </a:br>
            <a:r>
              <a:rPr lang="en-US" altLang="zh-CN" sz="2000" dirty="0"/>
              <a:t>   </a:t>
            </a:r>
            <a:r>
              <a:rPr lang="en-US" altLang="zh-CN" sz="2000" dirty="0" err="1"/>
              <a:t>int</a:t>
            </a:r>
            <a:r>
              <a:rPr lang="en-US" altLang="zh-CN" sz="2000" dirty="0"/>
              <a:t> 21h</a:t>
            </a:r>
            <a:endParaRPr lang="zh-CN" altLang="zh-CN" sz="2000" dirty="0"/>
          </a:p>
          <a:p>
            <a:pPr marL="109728" indent="0">
              <a:buNone/>
            </a:pPr>
            <a:r>
              <a:rPr lang="en-US" altLang="zh-CN" sz="2000" dirty="0"/>
              <a:t>start: </a:t>
            </a:r>
            <a:r>
              <a:rPr lang="en-US" altLang="zh-CN" sz="2000" dirty="0" err="1"/>
              <a:t>mov</a:t>
            </a:r>
            <a:r>
              <a:rPr lang="en-US" altLang="zh-CN" sz="2000" dirty="0"/>
              <a:t> ax,0</a:t>
            </a:r>
            <a:br>
              <a:rPr lang="en-US" altLang="zh-CN" sz="2000" dirty="0"/>
            </a:br>
            <a:r>
              <a:rPr lang="en-US" altLang="zh-CN" sz="2000" b="1" dirty="0">
                <a:solidFill>
                  <a:srgbClr val="0000FF"/>
                </a:solidFill>
              </a:rPr>
              <a:t>s</a:t>
            </a:r>
            <a:r>
              <a:rPr lang="en-US" altLang="zh-CN" sz="2000" dirty="0"/>
              <a:t>: </a:t>
            </a:r>
            <a:r>
              <a:rPr lang="en-US" altLang="zh-CN" sz="2000" dirty="0" err="1"/>
              <a:t>nop</a:t>
            </a:r>
            <a:br>
              <a:rPr lang="en-US" altLang="zh-CN" sz="2000" dirty="0"/>
            </a:br>
            <a:r>
              <a:rPr lang="en-US" altLang="zh-CN" sz="2000" dirty="0"/>
              <a:t>    </a:t>
            </a:r>
            <a:r>
              <a:rPr lang="en-US" altLang="zh-CN" sz="2000" dirty="0" err="1"/>
              <a:t>nop</a:t>
            </a:r>
            <a:endParaRPr lang="zh-CN" altLang="zh-CN" sz="2000" dirty="0"/>
          </a:p>
          <a:p>
            <a:pPr marL="109728" indent="0">
              <a:buNone/>
            </a:pPr>
            <a:r>
              <a:rPr lang="en-US" altLang="zh-CN" sz="2000" dirty="0"/>
              <a:t>   </a:t>
            </a:r>
            <a:r>
              <a:rPr lang="en-US" altLang="zh-CN" sz="2000" dirty="0" err="1"/>
              <a:t>mov</a:t>
            </a:r>
            <a:r>
              <a:rPr lang="en-US" altLang="zh-CN" sz="2000" dirty="0"/>
              <a:t> </a:t>
            </a:r>
            <a:r>
              <a:rPr lang="en-US" altLang="zh-CN" sz="2000" dirty="0" err="1"/>
              <a:t>di,offset</a:t>
            </a:r>
            <a:r>
              <a:rPr lang="en-US" altLang="zh-CN" sz="2000" dirty="0"/>
              <a:t> s</a:t>
            </a:r>
            <a:br>
              <a:rPr lang="en-US" altLang="zh-CN" sz="2000" dirty="0"/>
            </a:br>
            <a:r>
              <a:rPr lang="en-US" altLang="zh-CN" sz="2000" dirty="0"/>
              <a:t>   </a:t>
            </a:r>
            <a:r>
              <a:rPr lang="en-US" altLang="zh-CN" sz="2000" dirty="0" err="1"/>
              <a:t>mov</a:t>
            </a:r>
            <a:r>
              <a:rPr lang="en-US" altLang="zh-CN" sz="2000" dirty="0"/>
              <a:t> </a:t>
            </a:r>
            <a:r>
              <a:rPr lang="en-US" altLang="zh-CN" sz="2000" dirty="0" err="1"/>
              <a:t>si,offset</a:t>
            </a:r>
            <a:r>
              <a:rPr lang="en-US" altLang="zh-CN" sz="2000" dirty="0"/>
              <a:t> s2</a:t>
            </a:r>
            <a:br>
              <a:rPr lang="en-US" altLang="zh-CN" sz="2000" dirty="0"/>
            </a:br>
            <a:r>
              <a:rPr lang="en-US" altLang="zh-CN" sz="2000" dirty="0"/>
              <a:t>   </a:t>
            </a:r>
            <a:r>
              <a:rPr lang="en-US" altLang="zh-CN" sz="2000" dirty="0" err="1"/>
              <a:t>mov</a:t>
            </a:r>
            <a:r>
              <a:rPr lang="en-US" altLang="zh-CN" sz="2000" dirty="0"/>
              <a:t> </a:t>
            </a:r>
            <a:r>
              <a:rPr lang="en-US" altLang="zh-CN" sz="2000" dirty="0" err="1"/>
              <a:t>ax,cs</a:t>
            </a:r>
            <a:r>
              <a:rPr lang="en-US" altLang="zh-CN" sz="2000" dirty="0"/>
              <a:t>:[</a:t>
            </a:r>
            <a:r>
              <a:rPr lang="en-US" altLang="zh-CN" sz="2000" dirty="0" err="1"/>
              <a:t>si</a:t>
            </a:r>
            <a:r>
              <a:rPr lang="en-US" altLang="zh-CN" sz="2000" dirty="0"/>
              <a:t>]</a:t>
            </a:r>
            <a:br>
              <a:rPr lang="en-US" altLang="zh-CN" sz="2000" dirty="0"/>
            </a:br>
            <a:r>
              <a:rPr lang="en-US" altLang="zh-CN" sz="2000" dirty="0"/>
              <a:t>   </a:t>
            </a:r>
            <a:r>
              <a:rPr lang="en-US" altLang="zh-CN" sz="2000" dirty="0" err="1"/>
              <a:t>mov</a:t>
            </a:r>
            <a:r>
              <a:rPr lang="en-US" altLang="zh-CN" sz="2000" dirty="0"/>
              <a:t> </a:t>
            </a:r>
            <a:r>
              <a:rPr lang="en-US" altLang="zh-CN" sz="2000" dirty="0" err="1"/>
              <a:t>cs</a:t>
            </a:r>
            <a:r>
              <a:rPr lang="en-US" altLang="zh-CN" sz="2000" dirty="0"/>
              <a:t>:[di],ax</a:t>
            </a:r>
            <a:endParaRPr lang="zh-CN" altLang="zh-CN" sz="2000" dirty="0"/>
          </a:p>
          <a:p>
            <a:pPr marL="109728" indent="0">
              <a:buNone/>
            </a:pPr>
            <a:r>
              <a:rPr lang="en-US" altLang="zh-CN" sz="2000" dirty="0"/>
              <a:t>s0: </a:t>
            </a:r>
            <a:r>
              <a:rPr lang="en-US" altLang="zh-CN" sz="2000" b="1" dirty="0" err="1">
                <a:solidFill>
                  <a:srgbClr val="FF0000"/>
                </a:solidFill>
              </a:rPr>
              <a:t>jmp</a:t>
            </a:r>
            <a:r>
              <a:rPr lang="en-US" altLang="zh-CN" sz="2000" b="1" dirty="0">
                <a:solidFill>
                  <a:srgbClr val="FF0000"/>
                </a:solidFill>
              </a:rPr>
              <a:t> short s</a:t>
            </a:r>
            <a:endParaRPr lang="zh-CN" altLang="zh-CN" sz="2000" b="1" dirty="0">
              <a:solidFill>
                <a:srgbClr val="FF0000"/>
              </a:solidFill>
            </a:endParaRPr>
          </a:p>
          <a:p>
            <a:pPr marL="109728" indent="0">
              <a:buNone/>
            </a:pPr>
            <a:r>
              <a:rPr lang="en-US" altLang="zh-CN" sz="2000" dirty="0"/>
              <a:t>s1: </a:t>
            </a:r>
            <a:r>
              <a:rPr lang="en-US" altLang="zh-CN" sz="2000" dirty="0" err="1"/>
              <a:t>mov</a:t>
            </a:r>
            <a:r>
              <a:rPr lang="en-US" altLang="zh-CN" sz="2000" dirty="0"/>
              <a:t> ax,0</a:t>
            </a:r>
            <a:br>
              <a:rPr lang="en-US" altLang="zh-CN" sz="2000" dirty="0"/>
            </a:br>
            <a:r>
              <a:rPr lang="en-US" altLang="zh-CN" sz="2000" dirty="0"/>
              <a:t>    </a:t>
            </a:r>
            <a:r>
              <a:rPr lang="en-US" altLang="zh-CN" sz="2000" dirty="0" err="1"/>
              <a:t>int</a:t>
            </a:r>
            <a:r>
              <a:rPr lang="en-US" altLang="zh-CN" sz="2000" dirty="0"/>
              <a:t> 21h</a:t>
            </a:r>
            <a:br>
              <a:rPr lang="en-US" altLang="zh-CN" sz="2000" dirty="0"/>
            </a:br>
            <a:r>
              <a:rPr lang="en-US" altLang="zh-CN" sz="2000" dirty="0"/>
              <a:t>    </a:t>
            </a:r>
            <a:r>
              <a:rPr lang="en-US" altLang="zh-CN" sz="2000" dirty="0" err="1"/>
              <a:t>mov</a:t>
            </a:r>
            <a:r>
              <a:rPr lang="en-US" altLang="zh-CN" sz="2000" dirty="0"/>
              <a:t> ax,0</a:t>
            </a:r>
            <a:endParaRPr lang="zh-CN" altLang="zh-CN" sz="2000" dirty="0"/>
          </a:p>
          <a:p>
            <a:pPr marL="109728" indent="0">
              <a:buNone/>
            </a:pPr>
            <a:r>
              <a:rPr lang="en-US" altLang="zh-CN" sz="2000" dirty="0"/>
              <a:t>s2: </a:t>
            </a:r>
            <a:r>
              <a:rPr lang="en-US" altLang="zh-CN" sz="2000" b="1" dirty="0" err="1">
                <a:solidFill>
                  <a:srgbClr val="0000FF"/>
                </a:solidFill>
              </a:rPr>
              <a:t>jmp</a:t>
            </a:r>
            <a:r>
              <a:rPr lang="en-US" altLang="zh-CN" sz="2000" b="1" dirty="0">
                <a:solidFill>
                  <a:srgbClr val="0000FF"/>
                </a:solidFill>
              </a:rPr>
              <a:t> short s1</a:t>
            </a:r>
            <a:br>
              <a:rPr lang="en-US" altLang="zh-CN" sz="2000" dirty="0"/>
            </a:br>
            <a:r>
              <a:rPr lang="en-US" altLang="zh-CN" sz="2000" dirty="0"/>
              <a:t>     </a:t>
            </a:r>
            <a:r>
              <a:rPr lang="en-US" altLang="zh-CN" sz="2000" dirty="0" err="1"/>
              <a:t>nop</a:t>
            </a:r>
            <a:br>
              <a:rPr lang="en-US" altLang="zh-CN" sz="2000" dirty="0"/>
            </a:br>
            <a:r>
              <a:rPr lang="en-US" altLang="zh-CN" sz="2000" dirty="0"/>
              <a:t>codesg ends</a:t>
            </a:r>
            <a:endParaRPr lang="zh-CN" altLang="zh-CN" sz="2000" dirty="0"/>
          </a:p>
          <a:p>
            <a:pPr marL="109728" indent="0">
              <a:buNone/>
            </a:pPr>
            <a:r>
              <a:rPr lang="en-US" altLang="zh-CN" sz="2000" dirty="0"/>
              <a:t>end start</a:t>
            </a:r>
            <a:endParaRPr lang="zh-CN" altLang="zh-CN" sz="2000" dirty="0"/>
          </a:p>
        </p:txBody>
      </p:sp>
      <p:sp>
        <p:nvSpPr>
          <p:cNvPr id="3" name="标题 2"/>
          <p:cNvSpPr>
            <a:spLocks noGrp="1"/>
          </p:cNvSpPr>
          <p:nvPr>
            <p:ph type="title"/>
          </p:nvPr>
        </p:nvSpPr>
        <p:spPr/>
        <p:txBody>
          <a:bodyPr/>
          <a:lstStyle/>
          <a:p>
            <a:r>
              <a:rPr lang="zh-CN" altLang="en-US" dirty="0"/>
              <a:t>实验</a:t>
            </a:r>
            <a:r>
              <a:rPr lang="en-US" altLang="zh-CN" dirty="0"/>
              <a:t>8 </a:t>
            </a:r>
            <a:endParaRPr lang="zh-CN" altLang="en-US" dirty="0"/>
          </a:p>
        </p:txBody>
      </p:sp>
    </p:spTree>
    <p:extLst>
      <p:ext uri="{BB962C8B-B14F-4D97-AF65-F5344CB8AC3E}">
        <p14:creationId xmlns:p14="http://schemas.microsoft.com/office/powerpoint/2010/main" val="388094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1" name="Rectangle 3"/>
          <p:cNvSpPr>
            <a:spLocks noGrp="1" noChangeArrowheads="1"/>
          </p:cNvSpPr>
          <p:nvPr>
            <p:ph idx="1"/>
          </p:nvPr>
        </p:nvSpPr>
        <p:spPr>
          <a:xfrm>
            <a:off x="539552" y="1484784"/>
            <a:ext cx="5338936" cy="2592288"/>
          </a:xfrm>
        </p:spPr>
        <p:txBody>
          <a:bodyPr>
            <a:normAutofit/>
          </a:bodyPr>
          <a:lstStyle/>
          <a:p>
            <a:pPr>
              <a:lnSpc>
                <a:spcPct val="150000"/>
              </a:lnSpc>
            </a:pPr>
            <a:r>
              <a:rPr lang="zh-CN" altLang="en-US" sz="2800" dirty="0"/>
              <a:t>子程序</a:t>
            </a:r>
            <a:r>
              <a:rPr lang="en-US" altLang="zh-CN" sz="2800" dirty="0"/>
              <a:t>cube</a:t>
            </a:r>
            <a:endParaRPr lang="zh-CN" altLang="en-US" sz="2800" dirty="0"/>
          </a:p>
          <a:p>
            <a:pPr lvl="1">
              <a:lnSpc>
                <a:spcPct val="150000"/>
              </a:lnSpc>
            </a:pPr>
            <a:r>
              <a:rPr lang="zh-CN" altLang="en-US" sz="2400" dirty="0"/>
              <a:t>说明：计算</a:t>
            </a:r>
            <a:r>
              <a:rPr lang="en-US" altLang="zh-CN" sz="2400" dirty="0"/>
              <a:t>N</a:t>
            </a:r>
            <a:r>
              <a:rPr lang="zh-CN" altLang="en-US" sz="2400" dirty="0"/>
              <a:t>的</a:t>
            </a:r>
            <a:r>
              <a:rPr lang="en-US" altLang="zh-CN" sz="2400" dirty="0"/>
              <a:t>3</a:t>
            </a:r>
            <a:r>
              <a:rPr lang="zh-CN" altLang="en-US" sz="2400" dirty="0"/>
              <a:t>次方</a:t>
            </a:r>
          </a:p>
          <a:p>
            <a:pPr lvl="1">
              <a:lnSpc>
                <a:spcPct val="150000"/>
              </a:lnSpc>
            </a:pPr>
            <a:r>
              <a:rPr lang="zh-CN" altLang="en-US" sz="2400" dirty="0"/>
              <a:t>参数： </a:t>
            </a:r>
            <a:r>
              <a:rPr lang="en-US" altLang="zh-CN" sz="2400" dirty="0"/>
              <a:t>(</a:t>
            </a:r>
            <a:r>
              <a:rPr lang="en-US" altLang="zh-CN" sz="2400" dirty="0" err="1"/>
              <a:t>bx</a:t>
            </a:r>
            <a:r>
              <a:rPr lang="en-US" altLang="zh-CN" sz="2400" dirty="0"/>
              <a:t>)=N</a:t>
            </a:r>
          </a:p>
          <a:p>
            <a:pPr lvl="1">
              <a:lnSpc>
                <a:spcPct val="150000"/>
              </a:lnSpc>
            </a:pPr>
            <a:r>
              <a:rPr lang="zh-CN" altLang="en-US" sz="2400" dirty="0"/>
              <a:t>结果： </a:t>
            </a:r>
            <a:r>
              <a:rPr lang="en-US" altLang="zh-CN" sz="2400" dirty="0"/>
              <a:t>(</a:t>
            </a:r>
            <a:r>
              <a:rPr lang="en-US" altLang="zh-CN" sz="2400" dirty="0" err="1"/>
              <a:t>dx:ax</a:t>
            </a:r>
            <a:r>
              <a:rPr lang="en-US" altLang="zh-CN" sz="2400" dirty="0"/>
              <a:t>)=N</a:t>
            </a:r>
            <a:r>
              <a:rPr lang="en-US" altLang="zh-CN" sz="2400" baseline="30000" dirty="0"/>
              <a:t>∧</a:t>
            </a:r>
            <a:r>
              <a:rPr lang="en-US" altLang="zh-CN" sz="2400" dirty="0"/>
              <a:t>3</a:t>
            </a:r>
          </a:p>
        </p:txBody>
      </p:sp>
      <p:sp>
        <p:nvSpPr>
          <p:cNvPr id="887810" name="Rectangle 2"/>
          <p:cNvSpPr>
            <a:spLocks noGrp="1" noChangeArrowheads="1"/>
          </p:cNvSpPr>
          <p:nvPr>
            <p:ph type="title"/>
          </p:nvPr>
        </p:nvSpPr>
        <p:spPr/>
        <p:txBody>
          <a:bodyPr/>
          <a:lstStyle/>
          <a:p>
            <a:r>
              <a:rPr lang="en-US" altLang="zh-CN" dirty="0"/>
              <a:t>10.5.3 </a:t>
            </a:r>
            <a:r>
              <a:rPr lang="zh-CN" altLang="en-US" dirty="0"/>
              <a:t>参数和结果传递的问题</a:t>
            </a:r>
          </a:p>
        </p:txBody>
      </p:sp>
      <p:sp>
        <p:nvSpPr>
          <p:cNvPr id="2" name="矩形 1"/>
          <p:cNvSpPr/>
          <p:nvPr/>
        </p:nvSpPr>
        <p:spPr>
          <a:xfrm>
            <a:off x="4776841" y="2564904"/>
            <a:ext cx="3888432" cy="2327560"/>
          </a:xfrm>
          <a:prstGeom prst="rect">
            <a:avLst/>
          </a:prstGeom>
          <a:solidFill>
            <a:schemeClr val="bg2"/>
          </a:solidFill>
          <a:ln>
            <a:solidFill>
              <a:schemeClr val="accent2"/>
            </a:solidFill>
          </a:ln>
        </p:spPr>
        <p:txBody>
          <a:bodyPr wrap="square">
            <a:spAutoFit/>
          </a:bodyPr>
          <a:lstStyle/>
          <a:p>
            <a:pPr marL="393192" lvl="1" indent="0">
              <a:lnSpc>
                <a:spcPct val="150000"/>
              </a:lnSpc>
              <a:buNone/>
            </a:pPr>
            <a:r>
              <a:rPr lang="en-US" altLang="zh-CN" sz="2800" dirty="0"/>
              <a:t> cube: </a:t>
            </a:r>
          </a:p>
          <a:p>
            <a:pPr marL="393192" lvl="1" indent="0">
              <a:lnSpc>
                <a:spcPct val="150000"/>
              </a:lnSpc>
              <a:buNone/>
            </a:pPr>
            <a:endParaRPr lang="en-US" altLang="zh-CN" sz="2800" dirty="0"/>
          </a:p>
          <a:p>
            <a:pPr marL="393192" lvl="1" indent="0">
              <a:lnSpc>
                <a:spcPct val="150000"/>
              </a:lnSpc>
              <a:buNone/>
            </a:pPr>
            <a:endParaRPr lang="en-US" altLang="zh-CN" sz="2800" dirty="0"/>
          </a:p>
          <a:p>
            <a:pPr marL="393192" lvl="1" indent="0">
              <a:lnSpc>
                <a:spcPct val="150000"/>
              </a:lnSpc>
              <a:buNone/>
            </a:pPr>
            <a:endParaRPr lang="en-US" altLang="zh-CN" sz="1400" dirty="0"/>
          </a:p>
        </p:txBody>
      </p:sp>
    </p:spTree>
    <p:extLst>
      <p:ext uri="{BB962C8B-B14F-4D97-AF65-F5344CB8AC3E}">
        <p14:creationId xmlns:p14="http://schemas.microsoft.com/office/powerpoint/2010/main" val="235405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87811">
                                            <p:txEl>
                                              <p:pRg st="1" end="1"/>
                                            </p:txEl>
                                          </p:spTgt>
                                        </p:tgtEl>
                                        <p:attrNameLst>
                                          <p:attrName>style.visibility</p:attrName>
                                        </p:attrNameLst>
                                      </p:cBhvr>
                                      <p:to>
                                        <p:strVal val="visible"/>
                                      </p:to>
                                    </p:set>
                                    <p:animEffect transition="in" filter="checkerboard(across)">
                                      <p:cBhvr>
                                        <p:cTn id="7" dur="500"/>
                                        <p:tgtEl>
                                          <p:spTgt spid="88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87811">
                                            <p:txEl>
                                              <p:pRg st="2" end="2"/>
                                            </p:txEl>
                                          </p:spTgt>
                                        </p:tgtEl>
                                        <p:attrNameLst>
                                          <p:attrName>style.visibility</p:attrName>
                                        </p:attrNameLst>
                                      </p:cBhvr>
                                      <p:to>
                                        <p:strVal val="visible"/>
                                      </p:to>
                                    </p:set>
                                    <p:animEffect transition="in" filter="checkerboard(across)">
                                      <p:cBhvr>
                                        <p:cTn id="12" dur="500"/>
                                        <p:tgtEl>
                                          <p:spTgt spid="887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87811">
                                            <p:txEl>
                                              <p:pRg st="3" end="3"/>
                                            </p:txEl>
                                          </p:spTgt>
                                        </p:tgtEl>
                                        <p:attrNameLst>
                                          <p:attrName>style.visibility</p:attrName>
                                        </p:attrNameLst>
                                      </p:cBhvr>
                                      <p:to>
                                        <p:strVal val="visible"/>
                                      </p:to>
                                    </p:set>
                                    <p:animEffect transition="in" filter="checkerboard(across)">
                                      <p:cBhvr>
                                        <p:cTn id="17" dur="500"/>
                                        <p:tgtEl>
                                          <p:spTgt spid="887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06770B7-4799-3047-B7DC-59DA8E1DD4F2}"/>
              </a:ext>
            </a:extLst>
          </p:cNvPr>
          <p:cNvSpPr>
            <a:spLocks noGrp="1" noChangeArrowheads="1"/>
          </p:cNvSpPr>
          <p:nvPr>
            <p:ph type="body" idx="1"/>
          </p:nvPr>
        </p:nvSpPr>
        <p:spPr>
          <a:xfrm>
            <a:off x="457200" y="949325"/>
            <a:ext cx="8229600" cy="4856163"/>
          </a:xfrm>
        </p:spPr>
        <p:txBody>
          <a:bodyPr/>
          <a:lstStyle/>
          <a:p>
            <a:pPr eaLnBrk="1" hangingPunct="1"/>
            <a:r>
              <a:rPr lang="zh-CN" altLang="en-US" sz="3600" dirty="0">
                <a:solidFill>
                  <a:srgbClr val="FF0000"/>
                </a:solidFill>
                <a:latin typeface="仿宋_GB2312" pitchFamily="49" charset="-122"/>
              </a:rPr>
              <a:t>ＯＲＧ伪指令</a:t>
            </a:r>
          </a:p>
          <a:p>
            <a:pPr eaLnBrk="1" hangingPunct="1"/>
            <a:endParaRPr lang="zh-CN" altLang="en-US" sz="1400" dirty="0">
              <a:latin typeface="仿宋_GB2312" pitchFamily="49" charset="-122"/>
            </a:endParaRPr>
          </a:p>
          <a:p>
            <a:pPr marL="109728" indent="0" eaLnBrk="1" hangingPunct="1">
              <a:buNone/>
            </a:pPr>
            <a:r>
              <a:rPr lang="zh-CN" altLang="en-US" sz="2800" dirty="0">
                <a:latin typeface="仿宋_GB2312" pitchFamily="49" charset="-122"/>
              </a:rPr>
              <a:t>ＯＲＧ伪指令用来指出其后的程序段或数据块存放的起始地址的偏移量。</a:t>
            </a:r>
          </a:p>
          <a:p>
            <a:pPr marL="109728" indent="0" eaLnBrk="1" hangingPunct="1">
              <a:buNone/>
            </a:pPr>
            <a:r>
              <a:rPr lang="zh-CN" altLang="en-US" sz="2800" dirty="0">
                <a:latin typeface="仿宋_GB2312" pitchFamily="49" charset="-122"/>
              </a:rPr>
              <a:t>	其格式为：</a:t>
            </a:r>
          </a:p>
          <a:p>
            <a:pPr marL="109728" indent="0" eaLnBrk="1" hangingPunct="1">
              <a:buNone/>
            </a:pPr>
            <a:r>
              <a:rPr lang="zh-CN" altLang="en-US" sz="2800" dirty="0">
                <a:latin typeface="仿宋_GB2312" pitchFamily="49" charset="-122"/>
              </a:rPr>
              <a:t>			ＯＲＧ 表达式</a:t>
            </a:r>
          </a:p>
          <a:p>
            <a:pPr marL="109728" indent="0" eaLnBrk="1" hangingPunct="1">
              <a:buNone/>
            </a:pPr>
            <a:r>
              <a:rPr lang="zh-CN" altLang="en-US" sz="2800" dirty="0">
                <a:latin typeface="仿宋_GB2312" pitchFamily="49" charset="-122"/>
              </a:rPr>
              <a:t>		汇编程序把语句中表达式之值作为起始地址</a:t>
            </a:r>
            <a:r>
              <a:rPr lang="en-US" altLang="zh-CN" sz="2800" dirty="0">
                <a:latin typeface="仿宋_GB2312" pitchFamily="49" charset="-122"/>
              </a:rPr>
              <a:t>,</a:t>
            </a:r>
            <a:r>
              <a:rPr lang="zh-CN" altLang="en-US" sz="2800" dirty="0">
                <a:latin typeface="仿宋_GB2312" pitchFamily="49" charset="-122"/>
              </a:rPr>
              <a:t>连续存放程序和数据，直到出现一个新的ＯＲＧ指令。若省略ＯＲＧ，则从本段起始地址开始连续存放。</a:t>
            </a:r>
          </a:p>
        </p:txBody>
      </p:sp>
    </p:spTree>
    <p:extLst>
      <p:ext uri="{BB962C8B-B14F-4D97-AF65-F5344CB8AC3E}">
        <p14:creationId xmlns:p14="http://schemas.microsoft.com/office/powerpoint/2010/main" val="17112920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36ACF544-3E19-EB45-9F47-6D63424617E7}"/>
              </a:ext>
            </a:extLst>
          </p:cNvPr>
          <p:cNvSpPr>
            <a:spLocks noGrp="1" noChangeArrowheads="1"/>
          </p:cNvSpPr>
          <p:nvPr>
            <p:ph type="body" idx="1"/>
          </p:nvPr>
        </p:nvSpPr>
        <p:spPr>
          <a:xfrm>
            <a:off x="186734" y="442912"/>
            <a:ext cx="8075612" cy="5434013"/>
          </a:xfrm>
        </p:spPr>
        <p:txBody>
          <a:bodyPr/>
          <a:lstStyle/>
          <a:p>
            <a:pPr marL="109728" indent="0" eaLnBrk="1" hangingPunct="1">
              <a:buNone/>
              <a:defRPr/>
            </a:pPr>
            <a:r>
              <a:rPr lang="zh-CN" altLang="en-US" dirty="0"/>
              <a:t>例如</a:t>
            </a:r>
            <a:r>
              <a:rPr lang="en-US" altLang="zh-CN" dirty="0"/>
              <a:t>:    DATA  SEGMENT</a:t>
            </a:r>
          </a:p>
          <a:p>
            <a:pPr marL="109728" indent="0" eaLnBrk="1" hangingPunct="1">
              <a:buNone/>
              <a:defRPr/>
            </a:pPr>
            <a:r>
              <a:rPr lang="en-US" altLang="zh-CN" dirty="0"/>
              <a:t>                ORG  6</a:t>
            </a:r>
          </a:p>
          <a:p>
            <a:pPr marL="109728" indent="0" eaLnBrk="1" hangingPunct="1">
              <a:buNone/>
              <a:defRPr/>
            </a:pPr>
            <a:r>
              <a:rPr lang="en-US" altLang="zh-CN" dirty="0"/>
              <a:t>            A   DW   1234H</a:t>
            </a:r>
          </a:p>
          <a:p>
            <a:pPr marL="109728" indent="0" eaLnBrk="1" hangingPunct="1">
              <a:buNone/>
              <a:defRPr/>
            </a:pPr>
            <a:r>
              <a:rPr lang="en-US" altLang="zh-CN" dirty="0"/>
              <a:t>                ORG  $+4</a:t>
            </a:r>
          </a:p>
          <a:p>
            <a:pPr marL="109728" indent="0" eaLnBrk="1" hangingPunct="1">
              <a:buNone/>
              <a:defRPr/>
            </a:pPr>
            <a:r>
              <a:rPr lang="en-US" altLang="zh-CN" dirty="0"/>
              <a:t>            B   DW   5678H</a:t>
            </a:r>
          </a:p>
          <a:p>
            <a:pPr marL="109728" indent="0" eaLnBrk="1" hangingPunct="1">
              <a:buNone/>
              <a:defRPr/>
            </a:pPr>
            <a:r>
              <a:rPr lang="en-US" altLang="zh-CN" dirty="0"/>
              <a:t>            DATA  ENDS</a:t>
            </a:r>
          </a:p>
        </p:txBody>
      </p:sp>
      <p:sp>
        <p:nvSpPr>
          <p:cNvPr id="94211" name="Rectangle 4">
            <a:extLst>
              <a:ext uri="{FF2B5EF4-FFF2-40B4-BE49-F238E27FC236}">
                <a16:creationId xmlns:a16="http://schemas.microsoft.com/office/drawing/2014/main" id="{13CF09C7-CF00-F94E-B09D-E301C37A068E}"/>
              </a:ext>
            </a:extLst>
          </p:cNvPr>
          <p:cNvSpPr>
            <a:spLocks noChangeArrowheads="1"/>
          </p:cNvSpPr>
          <p:nvPr/>
        </p:nvSpPr>
        <p:spPr bwMode="auto">
          <a:xfrm>
            <a:off x="4716463" y="2133600"/>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2" name="Rectangle 5">
            <a:extLst>
              <a:ext uri="{FF2B5EF4-FFF2-40B4-BE49-F238E27FC236}">
                <a16:creationId xmlns:a16="http://schemas.microsoft.com/office/drawing/2014/main" id="{9130922D-A926-CF40-8946-06B52F3A7DAA}"/>
              </a:ext>
            </a:extLst>
          </p:cNvPr>
          <p:cNvSpPr>
            <a:spLocks noChangeArrowheads="1"/>
          </p:cNvSpPr>
          <p:nvPr/>
        </p:nvSpPr>
        <p:spPr bwMode="auto">
          <a:xfrm>
            <a:off x="4716463" y="2420938"/>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3" name="Rectangle 6">
            <a:extLst>
              <a:ext uri="{FF2B5EF4-FFF2-40B4-BE49-F238E27FC236}">
                <a16:creationId xmlns:a16="http://schemas.microsoft.com/office/drawing/2014/main" id="{8598145E-0F87-324C-8289-EC4E14494183}"/>
              </a:ext>
            </a:extLst>
          </p:cNvPr>
          <p:cNvSpPr>
            <a:spLocks noChangeArrowheads="1"/>
          </p:cNvSpPr>
          <p:nvPr/>
        </p:nvSpPr>
        <p:spPr bwMode="auto">
          <a:xfrm>
            <a:off x="4716463" y="2708275"/>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4" name="Rectangle 7">
            <a:extLst>
              <a:ext uri="{FF2B5EF4-FFF2-40B4-BE49-F238E27FC236}">
                <a16:creationId xmlns:a16="http://schemas.microsoft.com/office/drawing/2014/main" id="{82F5B3C5-8191-D94B-9EC5-EFDA56D6538E}"/>
              </a:ext>
            </a:extLst>
          </p:cNvPr>
          <p:cNvSpPr>
            <a:spLocks noChangeArrowheads="1"/>
          </p:cNvSpPr>
          <p:nvPr/>
        </p:nvSpPr>
        <p:spPr bwMode="auto">
          <a:xfrm>
            <a:off x="4716463" y="2997200"/>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5" name="Rectangle 8">
            <a:extLst>
              <a:ext uri="{FF2B5EF4-FFF2-40B4-BE49-F238E27FC236}">
                <a16:creationId xmlns:a16="http://schemas.microsoft.com/office/drawing/2014/main" id="{CC21E5F7-9797-664E-BC97-25C6D9F6FE4D}"/>
              </a:ext>
            </a:extLst>
          </p:cNvPr>
          <p:cNvSpPr>
            <a:spLocks noChangeArrowheads="1"/>
          </p:cNvSpPr>
          <p:nvPr/>
        </p:nvSpPr>
        <p:spPr bwMode="auto">
          <a:xfrm>
            <a:off x="4716463" y="3284538"/>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6" name="Rectangle 9">
            <a:extLst>
              <a:ext uri="{FF2B5EF4-FFF2-40B4-BE49-F238E27FC236}">
                <a16:creationId xmlns:a16="http://schemas.microsoft.com/office/drawing/2014/main" id="{2DBA91E1-F3CB-AE46-B7E2-424ACEC219E2}"/>
              </a:ext>
            </a:extLst>
          </p:cNvPr>
          <p:cNvSpPr>
            <a:spLocks noChangeArrowheads="1"/>
          </p:cNvSpPr>
          <p:nvPr/>
        </p:nvSpPr>
        <p:spPr bwMode="auto">
          <a:xfrm>
            <a:off x="4716463" y="3573463"/>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algn="ctr" eaLnBrk="1" hangingPunct="1"/>
            <a:r>
              <a:rPr lang="en-US" altLang="zh-CN"/>
              <a:t>34</a:t>
            </a:r>
          </a:p>
        </p:txBody>
      </p:sp>
      <p:sp>
        <p:nvSpPr>
          <p:cNvPr id="94217" name="Rectangle 10">
            <a:extLst>
              <a:ext uri="{FF2B5EF4-FFF2-40B4-BE49-F238E27FC236}">
                <a16:creationId xmlns:a16="http://schemas.microsoft.com/office/drawing/2014/main" id="{FA94A5EA-9F2E-1B48-8FF8-6961BF0C82EF}"/>
              </a:ext>
            </a:extLst>
          </p:cNvPr>
          <p:cNvSpPr>
            <a:spLocks noChangeArrowheads="1"/>
          </p:cNvSpPr>
          <p:nvPr/>
        </p:nvSpPr>
        <p:spPr bwMode="auto">
          <a:xfrm>
            <a:off x="4716463" y="3860800"/>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algn="ctr" eaLnBrk="1" hangingPunct="1"/>
            <a:r>
              <a:rPr lang="en-US" altLang="zh-CN"/>
              <a:t>12</a:t>
            </a:r>
          </a:p>
        </p:txBody>
      </p:sp>
      <p:sp>
        <p:nvSpPr>
          <p:cNvPr id="94218" name="Rectangle 11">
            <a:extLst>
              <a:ext uri="{FF2B5EF4-FFF2-40B4-BE49-F238E27FC236}">
                <a16:creationId xmlns:a16="http://schemas.microsoft.com/office/drawing/2014/main" id="{C8B5FDFE-C492-CA4D-81F7-67A3852ADDE1}"/>
              </a:ext>
            </a:extLst>
          </p:cNvPr>
          <p:cNvSpPr>
            <a:spLocks noChangeArrowheads="1"/>
          </p:cNvSpPr>
          <p:nvPr/>
        </p:nvSpPr>
        <p:spPr bwMode="auto">
          <a:xfrm>
            <a:off x="4716463" y="4149725"/>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19" name="Rectangle 12">
            <a:extLst>
              <a:ext uri="{FF2B5EF4-FFF2-40B4-BE49-F238E27FC236}">
                <a16:creationId xmlns:a16="http://schemas.microsoft.com/office/drawing/2014/main" id="{3715212D-D947-C849-ACB7-72FA372033E8}"/>
              </a:ext>
            </a:extLst>
          </p:cNvPr>
          <p:cNvSpPr>
            <a:spLocks noChangeArrowheads="1"/>
          </p:cNvSpPr>
          <p:nvPr/>
        </p:nvSpPr>
        <p:spPr bwMode="auto">
          <a:xfrm>
            <a:off x="4716463" y="4437063"/>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20" name="Rectangle 13">
            <a:extLst>
              <a:ext uri="{FF2B5EF4-FFF2-40B4-BE49-F238E27FC236}">
                <a16:creationId xmlns:a16="http://schemas.microsoft.com/office/drawing/2014/main" id="{C2829200-D1D3-AD41-9295-95FF3B1C3B0B}"/>
              </a:ext>
            </a:extLst>
          </p:cNvPr>
          <p:cNvSpPr>
            <a:spLocks noChangeArrowheads="1"/>
          </p:cNvSpPr>
          <p:nvPr/>
        </p:nvSpPr>
        <p:spPr bwMode="auto">
          <a:xfrm>
            <a:off x="4716463" y="4724400"/>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21" name="Rectangle 14">
            <a:extLst>
              <a:ext uri="{FF2B5EF4-FFF2-40B4-BE49-F238E27FC236}">
                <a16:creationId xmlns:a16="http://schemas.microsoft.com/office/drawing/2014/main" id="{08B68A07-4800-7044-8A47-4F607F5AA839}"/>
              </a:ext>
            </a:extLst>
          </p:cNvPr>
          <p:cNvSpPr>
            <a:spLocks noChangeArrowheads="1"/>
          </p:cNvSpPr>
          <p:nvPr/>
        </p:nvSpPr>
        <p:spPr bwMode="auto">
          <a:xfrm>
            <a:off x="4716463" y="5013325"/>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22" name="Rectangle 15">
            <a:extLst>
              <a:ext uri="{FF2B5EF4-FFF2-40B4-BE49-F238E27FC236}">
                <a16:creationId xmlns:a16="http://schemas.microsoft.com/office/drawing/2014/main" id="{CB5946E5-ADBF-EC46-A2ED-7EEFE0DAED5D}"/>
              </a:ext>
            </a:extLst>
          </p:cNvPr>
          <p:cNvSpPr>
            <a:spLocks noChangeArrowheads="1"/>
          </p:cNvSpPr>
          <p:nvPr/>
        </p:nvSpPr>
        <p:spPr bwMode="auto">
          <a:xfrm>
            <a:off x="4716463" y="5300663"/>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algn="ctr" eaLnBrk="1" hangingPunct="1"/>
            <a:r>
              <a:rPr lang="en-US" altLang="zh-CN"/>
              <a:t>78</a:t>
            </a:r>
          </a:p>
        </p:txBody>
      </p:sp>
      <p:sp>
        <p:nvSpPr>
          <p:cNvPr id="94223" name="Rectangle 16">
            <a:extLst>
              <a:ext uri="{FF2B5EF4-FFF2-40B4-BE49-F238E27FC236}">
                <a16:creationId xmlns:a16="http://schemas.microsoft.com/office/drawing/2014/main" id="{CD1637FF-952A-7041-856F-430D8E2DA6A1}"/>
              </a:ext>
            </a:extLst>
          </p:cNvPr>
          <p:cNvSpPr>
            <a:spLocks noChangeArrowheads="1"/>
          </p:cNvSpPr>
          <p:nvPr/>
        </p:nvSpPr>
        <p:spPr bwMode="auto">
          <a:xfrm>
            <a:off x="4716463" y="5589588"/>
            <a:ext cx="1223962" cy="287337"/>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algn="ctr" eaLnBrk="1" hangingPunct="1"/>
            <a:r>
              <a:rPr lang="en-US" altLang="zh-CN"/>
              <a:t>56</a:t>
            </a:r>
          </a:p>
        </p:txBody>
      </p:sp>
      <p:sp>
        <p:nvSpPr>
          <p:cNvPr id="94224" name="Rectangle 17">
            <a:extLst>
              <a:ext uri="{FF2B5EF4-FFF2-40B4-BE49-F238E27FC236}">
                <a16:creationId xmlns:a16="http://schemas.microsoft.com/office/drawing/2014/main" id="{B8EE4BAB-5175-9D41-845E-F3DAF03B5518}"/>
              </a:ext>
            </a:extLst>
          </p:cNvPr>
          <p:cNvSpPr>
            <a:spLocks noChangeArrowheads="1"/>
          </p:cNvSpPr>
          <p:nvPr/>
        </p:nvSpPr>
        <p:spPr bwMode="auto">
          <a:xfrm>
            <a:off x="4716463" y="1844675"/>
            <a:ext cx="1223962" cy="287338"/>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endParaRPr lang="zh-CN" altLang="en-US"/>
          </a:p>
        </p:txBody>
      </p:sp>
      <p:sp>
        <p:nvSpPr>
          <p:cNvPr id="94225" name="Text Box 18">
            <a:extLst>
              <a:ext uri="{FF2B5EF4-FFF2-40B4-BE49-F238E27FC236}">
                <a16:creationId xmlns:a16="http://schemas.microsoft.com/office/drawing/2014/main" id="{C8D368B8-53DB-C14A-83F5-2390E18DA615}"/>
              </a:ext>
            </a:extLst>
          </p:cNvPr>
          <p:cNvSpPr txBox="1">
            <a:spLocks noChangeArrowheads="1"/>
          </p:cNvSpPr>
          <p:nvPr/>
        </p:nvSpPr>
        <p:spPr bwMode="auto">
          <a:xfrm>
            <a:off x="6300788" y="1773238"/>
            <a:ext cx="1943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a:solidFill>
                  <a:srgbClr val="000000"/>
                </a:solidFill>
              </a:rPr>
              <a:t>DATA</a:t>
            </a:r>
            <a:r>
              <a:rPr lang="zh-CN" altLang="en-US" sz="2000">
                <a:solidFill>
                  <a:srgbClr val="000000"/>
                </a:solidFill>
              </a:rPr>
              <a:t>，</a:t>
            </a:r>
            <a:r>
              <a:rPr lang="en-US" altLang="zh-CN" sz="2000">
                <a:solidFill>
                  <a:srgbClr val="000000"/>
                </a:solidFill>
              </a:rPr>
              <a:t>1000H</a:t>
            </a:r>
          </a:p>
        </p:txBody>
      </p:sp>
      <p:sp>
        <p:nvSpPr>
          <p:cNvPr id="94226" name="Text Box 19">
            <a:extLst>
              <a:ext uri="{FF2B5EF4-FFF2-40B4-BE49-F238E27FC236}">
                <a16:creationId xmlns:a16="http://schemas.microsoft.com/office/drawing/2014/main" id="{70FAB5D1-2BA1-844B-A502-B8DC6722C435}"/>
              </a:ext>
            </a:extLst>
          </p:cNvPr>
          <p:cNvSpPr txBox="1">
            <a:spLocks noChangeArrowheads="1"/>
          </p:cNvSpPr>
          <p:nvPr/>
        </p:nvSpPr>
        <p:spPr bwMode="auto">
          <a:xfrm>
            <a:off x="6156325" y="3500438"/>
            <a:ext cx="1944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a:solidFill>
                  <a:srgbClr val="000000"/>
                </a:solidFill>
              </a:rPr>
              <a:t>0006H+1000H</a:t>
            </a:r>
          </a:p>
        </p:txBody>
      </p:sp>
      <p:sp>
        <p:nvSpPr>
          <p:cNvPr id="94227" name="Text Box 20">
            <a:extLst>
              <a:ext uri="{FF2B5EF4-FFF2-40B4-BE49-F238E27FC236}">
                <a16:creationId xmlns:a16="http://schemas.microsoft.com/office/drawing/2014/main" id="{E43A6F5A-DEE5-DC4F-8619-778CBBA999FC}"/>
              </a:ext>
            </a:extLst>
          </p:cNvPr>
          <p:cNvSpPr txBox="1">
            <a:spLocks noChangeArrowheads="1"/>
          </p:cNvSpPr>
          <p:nvPr/>
        </p:nvSpPr>
        <p:spPr bwMode="auto">
          <a:xfrm>
            <a:off x="6156325" y="5229225"/>
            <a:ext cx="201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仿宋_GB2312" pitchFamily="49" charset="-122"/>
              </a:defRPr>
            </a:lvl1pPr>
            <a:lvl2pPr marL="742950" indent="-285750" eaLnBrk="0" hangingPunct="0">
              <a:defRPr sz="2400">
                <a:solidFill>
                  <a:schemeClr val="tx1"/>
                </a:solidFill>
                <a:latin typeface="Arial" panose="020B0604020202020204" pitchFamily="34" charset="0"/>
                <a:ea typeface="仿宋_GB2312" pitchFamily="49" charset="-122"/>
              </a:defRPr>
            </a:lvl2pPr>
            <a:lvl3pPr marL="1143000" indent="-228600" eaLnBrk="0" hangingPunct="0">
              <a:defRPr sz="2400">
                <a:solidFill>
                  <a:schemeClr val="tx1"/>
                </a:solidFill>
                <a:latin typeface="Arial" panose="020B0604020202020204" pitchFamily="34" charset="0"/>
                <a:ea typeface="仿宋_GB2312" pitchFamily="49" charset="-122"/>
              </a:defRPr>
            </a:lvl3pPr>
            <a:lvl4pPr marL="1600200" indent="-228600" eaLnBrk="0" hangingPunct="0">
              <a:defRPr sz="2400">
                <a:solidFill>
                  <a:schemeClr val="tx1"/>
                </a:solidFill>
                <a:latin typeface="Arial" panose="020B0604020202020204" pitchFamily="34" charset="0"/>
                <a:ea typeface="仿宋_GB2312" pitchFamily="49" charset="-122"/>
              </a:defRPr>
            </a:lvl4pPr>
            <a:lvl5pPr marL="2057400" indent="-228600" eaLnBrk="0" hangingPunct="0">
              <a:defRPr sz="2400">
                <a:solidFill>
                  <a:schemeClr val="tx1"/>
                </a:solidFill>
                <a:latin typeface="Arial" panose="020B0604020202020204" pitchFamily="34" charset="0"/>
                <a:ea typeface="仿宋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仿宋_GB2312" pitchFamily="49" charset="-122"/>
              </a:defRPr>
            </a:lvl9pPr>
          </a:lstStyle>
          <a:p>
            <a:pPr eaLnBrk="1" hangingPunct="1">
              <a:spcBef>
                <a:spcPct val="50000"/>
              </a:spcBef>
            </a:pPr>
            <a:r>
              <a:rPr lang="en-US" altLang="zh-CN" sz="2000">
                <a:solidFill>
                  <a:srgbClr val="000000"/>
                </a:solidFill>
              </a:rPr>
              <a:t>000CH+1000H</a:t>
            </a:r>
          </a:p>
        </p:txBody>
      </p:sp>
    </p:spTree>
    <p:extLst>
      <p:ext uri="{BB962C8B-B14F-4D97-AF65-F5344CB8AC3E}">
        <p14:creationId xmlns:p14="http://schemas.microsoft.com/office/powerpoint/2010/main" val="29680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7" name="Rectangle 3"/>
          <p:cNvSpPr>
            <a:spLocks noGrp="1" noChangeArrowheads="1"/>
          </p:cNvSpPr>
          <p:nvPr>
            <p:ph idx="1"/>
          </p:nvPr>
        </p:nvSpPr>
        <p:spPr>
          <a:xfrm>
            <a:off x="899592" y="1556792"/>
            <a:ext cx="7772400" cy="4535487"/>
          </a:xfrm>
        </p:spPr>
        <p:txBody>
          <a:bodyPr/>
          <a:lstStyle/>
          <a:p>
            <a:pPr>
              <a:lnSpc>
                <a:spcPct val="80000"/>
              </a:lnSpc>
            </a:pPr>
            <a:r>
              <a:rPr lang="en-US" altLang="zh-CN" sz="2400" dirty="0"/>
              <a:t>11.1  ZF</a:t>
            </a:r>
            <a:r>
              <a:rPr lang="zh-CN" altLang="en-US" sz="2400" dirty="0"/>
              <a:t>标志</a:t>
            </a:r>
          </a:p>
          <a:p>
            <a:pPr>
              <a:lnSpc>
                <a:spcPct val="80000"/>
              </a:lnSpc>
            </a:pPr>
            <a:r>
              <a:rPr lang="en-US" altLang="zh-CN" sz="2400" dirty="0"/>
              <a:t>11.2  PF</a:t>
            </a:r>
            <a:r>
              <a:rPr lang="zh-CN" altLang="en-US" sz="2400" dirty="0"/>
              <a:t>标志</a:t>
            </a:r>
          </a:p>
          <a:p>
            <a:pPr>
              <a:lnSpc>
                <a:spcPct val="80000"/>
              </a:lnSpc>
            </a:pPr>
            <a:r>
              <a:rPr lang="en-US" altLang="zh-CN" sz="2400" dirty="0"/>
              <a:t>11.3  SF</a:t>
            </a:r>
            <a:r>
              <a:rPr lang="zh-CN" altLang="en-US" sz="2400" dirty="0"/>
              <a:t>标志</a:t>
            </a:r>
          </a:p>
          <a:p>
            <a:pPr>
              <a:lnSpc>
                <a:spcPct val="80000"/>
              </a:lnSpc>
            </a:pPr>
            <a:r>
              <a:rPr lang="en-US" altLang="zh-CN" sz="2400" dirty="0"/>
              <a:t>11.4  CF</a:t>
            </a:r>
            <a:r>
              <a:rPr lang="zh-CN" altLang="en-US" sz="2400" dirty="0"/>
              <a:t>标志</a:t>
            </a:r>
          </a:p>
          <a:p>
            <a:pPr>
              <a:lnSpc>
                <a:spcPct val="80000"/>
              </a:lnSpc>
            </a:pPr>
            <a:r>
              <a:rPr lang="en-US" altLang="zh-CN" sz="2400" dirty="0"/>
              <a:t>11.5  OF</a:t>
            </a:r>
            <a:r>
              <a:rPr lang="zh-CN" altLang="en-US" sz="2400" dirty="0"/>
              <a:t>标志</a:t>
            </a:r>
          </a:p>
          <a:p>
            <a:pPr>
              <a:lnSpc>
                <a:spcPct val="80000"/>
              </a:lnSpc>
            </a:pPr>
            <a:r>
              <a:rPr lang="en-US" altLang="zh-CN" sz="2400" dirty="0"/>
              <a:t>11.6  adc</a:t>
            </a:r>
            <a:r>
              <a:rPr lang="zh-CN" altLang="en-US" sz="2400" dirty="0"/>
              <a:t>指令</a:t>
            </a:r>
          </a:p>
          <a:p>
            <a:pPr>
              <a:lnSpc>
                <a:spcPct val="80000"/>
              </a:lnSpc>
            </a:pPr>
            <a:r>
              <a:rPr lang="en-US" altLang="zh-CN" sz="2400" dirty="0"/>
              <a:t>11.7  </a:t>
            </a:r>
            <a:r>
              <a:rPr lang="en-US" altLang="zh-CN" sz="2400" dirty="0" err="1"/>
              <a:t>sbb</a:t>
            </a:r>
            <a:r>
              <a:rPr lang="zh-CN" altLang="en-US" sz="2400" dirty="0"/>
              <a:t>指令</a:t>
            </a:r>
          </a:p>
          <a:p>
            <a:pPr>
              <a:lnSpc>
                <a:spcPct val="80000"/>
              </a:lnSpc>
            </a:pPr>
            <a:r>
              <a:rPr lang="en-US" altLang="zh-CN" sz="2400" dirty="0"/>
              <a:t>11.8  cmp</a:t>
            </a:r>
            <a:r>
              <a:rPr lang="zh-CN" altLang="en-US" sz="2400" dirty="0"/>
              <a:t>指令</a:t>
            </a:r>
          </a:p>
          <a:p>
            <a:pPr>
              <a:lnSpc>
                <a:spcPct val="80000"/>
              </a:lnSpc>
            </a:pPr>
            <a:r>
              <a:rPr lang="en-US" altLang="zh-CN" sz="2400" dirty="0"/>
              <a:t>11.9  </a:t>
            </a:r>
            <a:r>
              <a:rPr lang="zh-CN" altLang="en-US" sz="2400" dirty="0"/>
              <a:t>检测比较结果的条件转移指令</a:t>
            </a:r>
          </a:p>
          <a:p>
            <a:pPr>
              <a:lnSpc>
                <a:spcPct val="80000"/>
              </a:lnSpc>
            </a:pPr>
            <a:r>
              <a:rPr lang="en-US" altLang="zh-CN" sz="2400" dirty="0"/>
              <a:t>11.10  DF</a:t>
            </a:r>
            <a:r>
              <a:rPr lang="zh-CN" altLang="en-US" sz="2400" dirty="0"/>
              <a:t>标志和串传送指令</a:t>
            </a:r>
          </a:p>
          <a:p>
            <a:pPr>
              <a:lnSpc>
                <a:spcPct val="80000"/>
              </a:lnSpc>
            </a:pPr>
            <a:r>
              <a:rPr lang="en-US" altLang="zh-CN" sz="2400" dirty="0"/>
              <a:t>11.11  </a:t>
            </a:r>
            <a:r>
              <a:rPr lang="en-US" altLang="zh-CN" sz="2400" dirty="0" err="1"/>
              <a:t>pushf</a:t>
            </a:r>
            <a:r>
              <a:rPr lang="zh-CN" altLang="en-US" sz="2400" dirty="0"/>
              <a:t>和</a:t>
            </a:r>
            <a:r>
              <a:rPr lang="en-US" altLang="zh-CN" sz="2400" dirty="0" err="1"/>
              <a:t>popf</a:t>
            </a:r>
            <a:endParaRPr lang="en-US" altLang="zh-CN" sz="2400" dirty="0"/>
          </a:p>
          <a:p>
            <a:pPr>
              <a:lnSpc>
                <a:spcPct val="80000"/>
              </a:lnSpc>
            </a:pPr>
            <a:r>
              <a:rPr lang="en-US" altLang="zh-CN" sz="2400" dirty="0"/>
              <a:t>11.12  </a:t>
            </a:r>
            <a:r>
              <a:rPr lang="zh-CN" altLang="en-US" sz="2400" dirty="0"/>
              <a:t>标志寄存器在</a:t>
            </a:r>
            <a:r>
              <a:rPr lang="en-US" altLang="zh-CN" sz="2400" dirty="0"/>
              <a:t>Debug</a:t>
            </a:r>
            <a:r>
              <a:rPr lang="zh-CN" altLang="en-US" sz="2400" dirty="0"/>
              <a:t>中的表示</a:t>
            </a:r>
          </a:p>
        </p:txBody>
      </p:sp>
      <p:sp>
        <p:nvSpPr>
          <p:cNvPr id="917506" name="Rectangle 2"/>
          <p:cNvSpPr>
            <a:spLocks noGrp="1" noChangeArrowheads="1"/>
          </p:cNvSpPr>
          <p:nvPr>
            <p:ph type="title"/>
          </p:nvPr>
        </p:nvSpPr>
        <p:spPr>
          <a:xfrm>
            <a:off x="467544" y="404664"/>
            <a:ext cx="8229600" cy="1143000"/>
          </a:xfrm>
        </p:spPr>
        <p:txBody>
          <a:bodyPr/>
          <a:lstStyle/>
          <a:p>
            <a:r>
              <a:rPr lang="zh-CN" altLang="en-US"/>
              <a:t>第</a:t>
            </a:r>
            <a:r>
              <a:rPr lang="en-US" altLang="zh-CN"/>
              <a:t>11</a:t>
            </a:r>
            <a:r>
              <a:rPr lang="zh-CN" altLang="en-US"/>
              <a:t>章 标志寄存器	</a:t>
            </a:r>
          </a:p>
        </p:txBody>
      </p:sp>
    </p:spTree>
    <p:extLst>
      <p:ext uri="{BB962C8B-B14F-4D97-AF65-F5344CB8AC3E}">
        <p14:creationId xmlns:p14="http://schemas.microsoft.com/office/powerpoint/2010/main" val="1544799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1" name="Rectangle 3"/>
          <p:cNvSpPr>
            <a:spLocks noGrp="1" noChangeArrowheads="1"/>
          </p:cNvSpPr>
          <p:nvPr>
            <p:ph idx="1"/>
          </p:nvPr>
        </p:nvSpPr>
        <p:spPr>
          <a:xfrm>
            <a:off x="971600" y="1268760"/>
            <a:ext cx="7344816" cy="4752528"/>
          </a:xfrm>
        </p:spPr>
        <p:txBody>
          <a:bodyPr>
            <a:normAutofit/>
          </a:bodyPr>
          <a:lstStyle/>
          <a:p>
            <a:pPr>
              <a:lnSpc>
                <a:spcPct val="150000"/>
              </a:lnSpc>
            </a:pPr>
            <a:r>
              <a:rPr lang="en-US" altLang="zh-CN" sz="2800" dirty="0"/>
              <a:t>8086CPU</a:t>
            </a:r>
            <a:r>
              <a:rPr lang="zh-CN" altLang="en-US" sz="2800" dirty="0"/>
              <a:t>的标志寄存器有</a:t>
            </a:r>
            <a:r>
              <a:rPr lang="en-US" altLang="zh-CN" sz="2800" dirty="0"/>
              <a:t>16</a:t>
            </a:r>
            <a:r>
              <a:rPr lang="zh-CN" altLang="en-US" sz="2800" dirty="0"/>
              <a:t>位，存储的信息被称为程序状态字（</a:t>
            </a:r>
            <a:r>
              <a:rPr lang="en-US" altLang="zh-CN" sz="2800" dirty="0"/>
              <a:t>PSW</a:t>
            </a:r>
            <a:r>
              <a:rPr lang="zh-CN" altLang="en-US" sz="2800" dirty="0"/>
              <a:t>）。</a:t>
            </a:r>
          </a:p>
          <a:p>
            <a:pPr>
              <a:lnSpc>
                <a:spcPct val="150000"/>
              </a:lnSpc>
            </a:pPr>
            <a:r>
              <a:rPr lang="zh-CN" altLang="en-US" sz="2800" dirty="0"/>
              <a:t>我们己经使用过</a:t>
            </a:r>
            <a:r>
              <a:rPr lang="en-US" altLang="zh-CN" sz="2800" dirty="0"/>
              <a:t>8086CPU</a:t>
            </a:r>
            <a:r>
              <a:rPr lang="zh-CN" altLang="en-US" sz="2800" dirty="0"/>
              <a:t>的</a:t>
            </a:r>
            <a:r>
              <a:rPr lang="en-US" altLang="zh-CN" sz="2800" dirty="0"/>
              <a:t>ax</a:t>
            </a:r>
            <a:r>
              <a:rPr lang="zh-CN" altLang="en-US" sz="2800" dirty="0"/>
              <a:t>、</a:t>
            </a:r>
            <a:r>
              <a:rPr lang="en-US" altLang="zh-CN" sz="2800" dirty="0" err="1"/>
              <a:t>bx</a:t>
            </a:r>
            <a:r>
              <a:rPr lang="zh-CN" altLang="en-US" sz="2800" dirty="0"/>
              <a:t>、</a:t>
            </a:r>
            <a:r>
              <a:rPr lang="en-US" altLang="zh-CN" sz="2800" dirty="0"/>
              <a:t>cx</a:t>
            </a:r>
            <a:r>
              <a:rPr lang="zh-CN" altLang="en-US" sz="2800" dirty="0"/>
              <a:t>、</a:t>
            </a:r>
            <a:r>
              <a:rPr lang="en-US" altLang="zh-CN" sz="2800" dirty="0"/>
              <a:t>dx</a:t>
            </a:r>
            <a:r>
              <a:rPr lang="zh-CN" altLang="en-US" sz="2800" dirty="0"/>
              <a:t>、</a:t>
            </a:r>
            <a:r>
              <a:rPr lang="en-US" altLang="zh-CN" sz="2800" dirty="0" err="1"/>
              <a:t>si</a:t>
            </a:r>
            <a:r>
              <a:rPr lang="zh-CN" altLang="en-US" sz="2800" dirty="0"/>
              <a:t>、</a:t>
            </a:r>
            <a:r>
              <a:rPr lang="en-US" altLang="zh-CN" sz="2800" dirty="0"/>
              <a:t>di</a:t>
            </a:r>
            <a:r>
              <a:rPr lang="zh-CN" altLang="en-US" sz="2800" dirty="0"/>
              <a:t>、</a:t>
            </a:r>
            <a:r>
              <a:rPr lang="en-US" altLang="zh-CN" sz="2800" dirty="0" err="1"/>
              <a:t>bp</a:t>
            </a:r>
            <a:r>
              <a:rPr lang="zh-CN" altLang="en-US" sz="2800" dirty="0"/>
              <a:t>、</a:t>
            </a:r>
            <a:r>
              <a:rPr lang="en-US" altLang="zh-CN" sz="2800" dirty="0" err="1"/>
              <a:t>sp</a:t>
            </a:r>
            <a:r>
              <a:rPr lang="zh-CN" altLang="en-US" sz="2800" dirty="0"/>
              <a:t>、</a:t>
            </a:r>
            <a:r>
              <a:rPr lang="en-US" altLang="zh-CN" sz="2800" dirty="0" err="1"/>
              <a:t>ip</a:t>
            </a:r>
            <a:r>
              <a:rPr lang="zh-CN" altLang="en-US" sz="2800" dirty="0"/>
              <a:t>、</a:t>
            </a:r>
            <a:r>
              <a:rPr lang="en-US" altLang="zh-CN" sz="2800" dirty="0" err="1"/>
              <a:t>cs</a:t>
            </a:r>
            <a:r>
              <a:rPr lang="zh-CN" altLang="en-US" sz="2800" dirty="0"/>
              <a:t>、</a:t>
            </a:r>
            <a:r>
              <a:rPr lang="en-US" altLang="zh-CN" sz="2800" dirty="0" err="1"/>
              <a:t>ss</a:t>
            </a:r>
            <a:r>
              <a:rPr lang="zh-CN" altLang="en-US" sz="2800" dirty="0"/>
              <a:t>、</a:t>
            </a:r>
            <a:r>
              <a:rPr lang="en-US" altLang="zh-CN" sz="2800" dirty="0"/>
              <a:t>ds</a:t>
            </a:r>
            <a:r>
              <a:rPr lang="zh-CN" altLang="en-US" sz="2800" dirty="0"/>
              <a:t>、</a:t>
            </a:r>
            <a:r>
              <a:rPr lang="en-US" altLang="zh-CN" sz="2800" dirty="0" err="1"/>
              <a:t>es</a:t>
            </a:r>
            <a:r>
              <a:rPr lang="zh-CN" altLang="en-US" sz="2800" dirty="0"/>
              <a:t>等</a:t>
            </a:r>
            <a:r>
              <a:rPr lang="en-US" altLang="zh-CN" sz="2800" dirty="0"/>
              <a:t>13</a:t>
            </a:r>
            <a:r>
              <a:rPr lang="zh-CN" altLang="en-US" sz="2800" dirty="0"/>
              <a:t>个寄存器了。</a:t>
            </a:r>
          </a:p>
          <a:p>
            <a:pPr>
              <a:lnSpc>
                <a:spcPct val="150000"/>
              </a:lnSpc>
            </a:pPr>
            <a:r>
              <a:rPr lang="zh-CN" altLang="en-US" sz="2800" dirty="0"/>
              <a:t>标志寄存器（简称</a:t>
            </a:r>
            <a:r>
              <a:rPr lang="en-US" altLang="zh-CN" sz="2800" dirty="0"/>
              <a:t>flag</a:t>
            </a:r>
            <a:r>
              <a:rPr lang="zh-CN" altLang="en-US" sz="2800" dirty="0"/>
              <a:t>）是我们要学习的最后一个寄存器。</a:t>
            </a:r>
          </a:p>
        </p:txBody>
      </p:sp>
      <p:sp>
        <p:nvSpPr>
          <p:cNvPr id="918530" name="Rectangle 2"/>
          <p:cNvSpPr>
            <a:spLocks noGrp="1" noChangeArrowheads="1"/>
          </p:cNvSpPr>
          <p:nvPr>
            <p:ph type="title"/>
          </p:nvPr>
        </p:nvSpPr>
        <p:spPr/>
        <p:txBody>
          <a:bodyPr/>
          <a:lstStyle/>
          <a:p>
            <a:r>
              <a:rPr lang="zh-CN" altLang="en-US"/>
              <a:t>引言</a:t>
            </a:r>
          </a:p>
        </p:txBody>
      </p:sp>
    </p:spTree>
    <p:extLst>
      <p:ext uri="{BB962C8B-B14F-4D97-AF65-F5344CB8AC3E}">
        <p14:creationId xmlns:p14="http://schemas.microsoft.com/office/powerpoint/2010/main" val="1615544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8531">
                                            <p:txEl>
                                              <p:pRg st="1" end="1"/>
                                            </p:txEl>
                                          </p:spTgt>
                                        </p:tgtEl>
                                        <p:attrNameLst>
                                          <p:attrName>style.visibility</p:attrName>
                                        </p:attrNameLst>
                                      </p:cBhvr>
                                      <p:to>
                                        <p:strVal val="visible"/>
                                      </p:to>
                                    </p:set>
                                    <p:animEffect transition="in" filter="checkerboard(across)">
                                      <p:cBhvr>
                                        <p:cTn id="7" dur="500"/>
                                        <p:tgtEl>
                                          <p:spTgt spid="9185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18531">
                                            <p:txEl>
                                              <p:pRg st="2" end="2"/>
                                            </p:txEl>
                                          </p:spTgt>
                                        </p:tgtEl>
                                        <p:attrNameLst>
                                          <p:attrName>style.visibility</p:attrName>
                                        </p:attrNameLst>
                                      </p:cBhvr>
                                      <p:to>
                                        <p:strVal val="visible"/>
                                      </p:to>
                                    </p:set>
                                    <p:animEffect transition="in" filter="checkerboard(across)">
                                      <p:cBhvr>
                                        <p:cTn id="12" dur="500"/>
                                        <p:tgtEl>
                                          <p:spTgt spid="918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5" name="Rectangle 3"/>
          <p:cNvSpPr>
            <a:spLocks noGrp="1" noChangeArrowheads="1"/>
          </p:cNvSpPr>
          <p:nvPr>
            <p:ph idx="1"/>
          </p:nvPr>
        </p:nvSpPr>
        <p:spPr>
          <a:xfrm>
            <a:off x="1043608" y="2060848"/>
            <a:ext cx="7123112" cy="2664296"/>
          </a:xfrm>
        </p:spPr>
        <p:txBody>
          <a:bodyPr/>
          <a:lstStyle/>
          <a:p>
            <a:pPr>
              <a:lnSpc>
                <a:spcPct val="150000"/>
              </a:lnSpc>
            </a:pPr>
            <a:r>
              <a:rPr lang="en-US" altLang="zh-CN" dirty="0">
                <a:latin typeface="黑体" pitchFamily="2" charset="-122"/>
                <a:ea typeface="黑体" pitchFamily="2" charset="-122"/>
              </a:rPr>
              <a:t>flag </a:t>
            </a:r>
            <a:r>
              <a:rPr lang="zh-CN" altLang="en-US" dirty="0">
                <a:latin typeface="黑体" pitchFamily="2" charset="-122"/>
                <a:ea typeface="黑体" pitchFamily="2" charset="-122"/>
              </a:rPr>
              <a:t>和其他寄存器不一样，是按位起作用的，它的每一位都有专门的含义，记录特定的信息。</a:t>
            </a:r>
            <a:endParaRPr lang="zh-CN" altLang="en-US" sz="4000" dirty="0">
              <a:latin typeface="黑体" pitchFamily="2" charset="-122"/>
              <a:ea typeface="黑体" pitchFamily="2" charset="-122"/>
            </a:endParaRPr>
          </a:p>
        </p:txBody>
      </p:sp>
      <p:sp>
        <p:nvSpPr>
          <p:cNvPr id="919554" name="Rectangle 2"/>
          <p:cNvSpPr>
            <a:spLocks noGrp="1" noChangeArrowheads="1"/>
          </p:cNvSpPr>
          <p:nvPr>
            <p:ph type="title"/>
          </p:nvPr>
        </p:nvSpPr>
        <p:spPr/>
        <p:txBody>
          <a:bodyPr/>
          <a:lstStyle/>
          <a:p>
            <a:r>
              <a:rPr lang="zh-CN" altLang="en-US"/>
              <a:t>引言</a:t>
            </a:r>
          </a:p>
        </p:txBody>
      </p:sp>
    </p:spTree>
    <p:extLst>
      <p:ext uri="{BB962C8B-B14F-4D97-AF65-F5344CB8AC3E}">
        <p14:creationId xmlns:p14="http://schemas.microsoft.com/office/powerpoint/2010/main" val="497487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9" name="Rectangle 3"/>
          <p:cNvSpPr>
            <a:spLocks noGrp="1" noChangeArrowheads="1"/>
          </p:cNvSpPr>
          <p:nvPr>
            <p:ph idx="1"/>
          </p:nvPr>
        </p:nvSpPr>
        <p:spPr>
          <a:xfrm>
            <a:off x="1115616" y="1772816"/>
            <a:ext cx="7407696" cy="4392488"/>
          </a:xfrm>
        </p:spPr>
        <p:txBody>
          <a:bodyPr/>
          <a:lstStyle/>
          <a:p>
            <a:pPr>
              <a:lnSpc>
                <a:spcPct val="90000"/>
              </a:lnSpc>
            </a:pPr>
            <a:r>
              <a:rPr lang="en-US" altLang="zh-CN" dirty="0"/>
              <a:t>8086CPU</a:t>
            </a:r>
            <a:r>
              <a:rPr lang="zh-CN" altLang="en-US" dirty="0"/>
              <a:t>的</a:t>
            </a:r>
            <a:r>
              <a:rPr lang="en-US" altLang="zh-CN" dirty="0"/>
              <a:t>flag</a:t>
            </a:r>
            <a:r>
              <a:rPr lang="zh-CN" altLang="en-US" dirty="0"/>
              <a:t>寄存器的结构：</a:t>
            </a:r>
          </a:p>
          <a:p>
            <a:pPr>
              <a:lnSpc>
                <a:spcPct val="90000"/>
              </a:lnSpc>
            </a:pPr>
            <a:endParaRPr lang="zh-CN" altLang="en-US" dirty="0"/>
          </a:p>
          <a:p>
            <a:pPr>
              <a:lnSpc>
                <a:spcPct val="90000"/>
              </a:lnSpc>
            </a:pPr>
            <a:endParaRPr lang="zh-CN" altLang="en-US" sz="3600" dirty="0"/>
          </a:p>
          <a:p>
            <a:pPr>
              <a:lnSpc>
                <a:spcPct val="90000"/>
              </a:lnSpc>
            </a:pPr>
            <a:endParaRPr lang="en-US" altLang="zh-CN" sz="2800" dirty="0"/>
          </a:p>
          <a:p>
            <a:pPr>
              <a:lnSpc>
                <a:spcPct val="90000"/>
              </a:lnSpc>
            </a:pPr>
            <a:r>
              <a:rPr lang="en-US" altLang="zh-CN" sz="2800" dirty="0"/>
              <a:t>flag</a:t>
            </a:r>
            <a:r>
              <a:rPr lang="zh-CN" altLang="en-US" sz="2800" dirty="0"/>
              <a:t>的</a:t>
            </a:r>
            <a:r>
              <a:rPr lang="en-US" altLang="zh-CN" sz="2800" dirty="0"/>
              <a:t>1</a:t>
            </a:r>
            <a:r>
              <a:rPr lang="zh-CN" altLang="en-US" sz="2800" dirty="0"/>
              <a:t>、</a:t>
            </a:r>
            <a:r>
              <a:rPr lang="en-US" altLang="zh-CN" sz="2800" dirty="0"/>
              <a:t>3</a:t>
            </a:r>
            <a:r>
              <a:rPr lang="zh-CN" altLang="en-US" sz="2800" dirty="0"/>
              <a:t>、</a:t>
            </a:r>
            <a:r>
              <a:rPr lang="en-US" altLang="zh-CN" sz="2800" dirty="0"/>
              <a:t>5</a:t>
            </a:r>
            <a:r>
              <a:rPr lang="zh-CN" altLang="en-US" sz="2800" dirty="0"/>
              <a:t>、</a:t>
            </a:r>
            <a:r>
              <a:rPr lang="en-US" altLang="zh-CN" sz="2800" dirty="0"/>
              <a:t>12</a:t>
            </a:r>
            <a:r>
              <a:rPr lang="zh-CN" altLang="en-US" sz="2800" dirty="0"/>
              <a:t>、</a:t>
            </a:r>
            <a:r>
              <a:rPr lang="en-US" altLang="zh-CN" sz="2800" dirty="0"/>
              <a:t>13</a:t>
            </a:r>
            <a:r>
              <a:rPr lang="zh-CN" altLang="en-US" sz="2800" dirty="0"/>
              <a:t>、</a:t>
            </a:r>
            <a:r>
              <a:rPr lang="en-US" altLang="zh-CN" sz="2800" dirty="0"/>
              <a:t>14</a:t>
            </a:r>
            <a:r>
              <a:rPr lang="zh-CN" altLang="en-US" sz="2800" dirty="0"/>
              <a:t>、</a:t>
            </a:r>
            <a:r>
              <a:rPr lang="en-US" altLang="zh-CN" sz="2800" dirty="0"/>
              <a:t>15</a:t>
            </a:r>
            <a:r>
              <a:rPr lang="zh-CN" altLang="en-US" sz="2800" dirty="0"/>
              <a:t>位在</a:t>
            </a:r>
            <a:r>
              <a:rPr lang="en-US" altLang="zh-CN" sz="2800" dirty="0"/>
              <a:t>8086CPU</a:t>
            </a:r>
            <a:r>
              <a:rPr lang="zh-CN" altLang="en-US" sz="2800" dirty="0"/>
              <a:t>中没有使用，不具有任何含义。而</a:t>
            </a:r>
            <a:r>
              <a:rPr lang="en-US" altLang="zh-CN" sz="2800" dirty="0">
                <a:solidFill>
                  <a:srgbClr val="FF0000"/>
                </a:solidFill>
              </a:rPr>
              <a:t>0</a:t>
            </a: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a:t>
            </a:r>
            <a:r>
              <a:rPr lang="en-US" altLang="zh-CN" sz="2800" dirty="0">
                <a:solidFill>
                  <a:srgbClr val="FF0000"/>
                </a:solidFill>
              </a:rPr>
              <a:t>4</a:t>
            </a:r>
            <a:r>
              <a:rPr lang="zh-CN" altLang="en-US" sz="2800" dirty="0">
                <a:solidFill>
                  <a:srgbClr val="FF0000"/>
                </a:solidFill>
              </a:rPr>
              <a:t>、</a:t>
            </a:r>
            <a:r>
              <a:rPr lang="en-US" altLang="zh-CN" sz="2800" dirty="0">
                <a:solidFill>
                  <a:srgbClr val="FF0000"/>
                </a:solidFill>
              </a:rPr>
              <a:t>6</a:t>
            </a:r>
            <a:r>
              <a:rPr lang="zh-CN" altLang="en-US" sz="2800" dirty="0">
                <a:solidFill>
                  <a:srgbClr val="FF0000"/>
                </a:solidFill>
              </a:rPr>
              <a:t>、</a:t>
            </a:r>
            <a:r>
              <a:rPr lang="en-US" altLang="zh-CN" sz="2800" dirty="0">
                <a:solidFill>
                  <a:srgbClr val="FF0000"/>
                </a:solidFill>
              </a:rPr>
              <a:t>7</a:t>
            </a:r>
            <a:r>
              <a:rPr lang="zh-CN" altLang="en-US" sz="2800" dirty="0">
                <a:solidFill>
                  <a:srgbClr val="FF0000"/>
                </a:solidFill>
              </a:rPr>
              <a:t>、</a:t>
            </a:r>
            <a:r>
              <a:rPr lang="en-US" altLang="zh-CN" sz="2800" dirty="0">
                <a:solidFill>
                  <a:srgbClr val="FF0000"/>
                </a:solidFill>
              </a:rPr>
              <a:t>8</a:t>
            </a:r>
            <a:r>
              <a:rPr lang="zh-CN" altLang="en-US" sz="2800" dirty="0">
                <a:solidFill>
                  <a:srgbClr val="FF0000"/>
                </a:solidFill>
              </a:rPr>
              <a:t>、</a:t>
            </a:r>
            <a:r>
              <a:rPr lang="en-US" altLang="zh-CN" sz="2800" dirty="0">
                <a:solidFill>
                  <a:srgbClr val="FF0000"/>
                </a:solidFill>
              </a:rPr>
              <a:t>9</a:t>
            </a:r>
            <a:r>
              <a:rPr lang="zh-CN" altLang="en-US" sz="2800" dirty="0">
                <a:solidFill>
                  <a:srgbClr val="FF0000"/>
                </a:solidFill>
              </a:rPr>
              <a:t>、</a:t>
            </a:r>
            <a:r>
              <a:rPr lang="en-US" altLang="zh-CN" sz="2800" dirty="0">
                <a:solidFill>
                  <a:srgbClr val="FF0000"/>
                </a:solidFill>
              </a:rPr>
              <a:t>10</a:t>
            </a:r>
            <a:r>
              <a:rPr lang="zh-CN" altLang="en-US" sz="2800" dirty="0">
                <a:solidFill>
                  <a:srgbClr val="FF0000"/>
                </a:solidFill>
              </a:rPr>
              <a:t>、</a:t>
            </a:r>
            <a:r>
              <a:rPr lang="en-US" altLang="zh-CN" sz="2800" dirty="0">
                <a:solidFill>
                  <a:srgbClr val="FF0000"/>
                </a:solidFill>
              </a:rPr>
              <a:t>11</a:t>
            </a:r>
            <a:r>
              <a:rPr lang="zh-CN" altLang="en-US" sz="2800" dirty="0"/>
              <a:t>位都具有特殊的含义。</a:t>
            </a:r>
          </a:p>
        </p:txBody>
      </p:sp>
      <p:sp>
        <p:nvSpPr>
          <p:cNvPr id="920578" name="Rectangle 2"/>
          <p:cNvSpPr>
            <a:spLocks noGrp="1" noChangeArrowheads="1"/>
          </p:cNvSpPr>
          <p:nvPr>
            <p:ph type="title"/>
          </p:nvPr>
        </p:nvSpPr>
        <p:spPr/>
        <p:txBody>
          <a:bodyPr/>
          <a:lstStyle/>
          <a:p>
            <a:r>
              <a:rPr lang="zh-CN" altLang="en-US"/>
              <a:t>引言</a:t>
            </a:r>
          </a:p>
        </p:txBody>
      </p:sp>
      <p:pic>
        <p:nvPicPr>
          <p:cNvPr id="920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169" y="2564904"/>
            <a:ext cx="6705600" cy="72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217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0580"/>
                                        </p:tgtEl>
                                        <p:attrNameLst>
                                          <p:attrName>style.visibility</p:attrName>
                                        </p:attrNameLst>
                                      </p:cBhvr>
                                      <p:to>
                                        <p:strVal val="visible"/>
                                      </p:to>
                                    </p:set>
                                    <p:animEffect transition="in" filter="checkerboard(across)">
                                      <p:cBhvr>
                                        <p:cTn id="7" dur="500"/>
                                        <p:tgtEl>
                                          <p:spTgt spid="920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0579">
                                            <p:txEl>
                                              <p:pRg st="4" end="4"/>
                                            </p:txEl>
                                          </p:spTgt>
                                        </p:tgtEl>
                                        <p:attrNameLst>
                                          <p:attrName>style.visibility</p:attrName>
                                        </p:attrNameLst>
                                      </p:cBhvr>
                                      <p:to>
                                        <p:strVal val="visible"/>
                                      </p:to>
                                    </p:set>
                                    <p:animEffect transition="in" filter="checkerboard(across)">
                                      <p:cBhvr>
                                        <p:cTn id="12" dur="500"/>
                                        <p:tgtEl>
                                          <p:spTgt spid="920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407700" cy="388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5004048" y="2420888"/>
            <a:ext cx="2952328" cy="451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1770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297" t="19625" r="39312" b="24687"/>
          <a:stretch/>
        </p:blipFill>
        <p:spPr bwMode="auto">
          <a:xfrm>
            <a:off x="1115616" y="332656"/>
            <a:ext cx="6912768" cy="6092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5176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3" name="Rectangle 3"/>
          <p:cNvSpPr>
            <a:spLocks noGrp="1" noChangeArrowheads="1"/>
          </p:cNvSpPr>
          <p:nvPr>
            <p:ph idx="1"/>
          </p:nvPr>
        </p:nvSpPr>
        <p:spPr>
          <a:xfrm>
            <a:off x="1187624" y="1772816"/>
            <a:ext cx="6818312" cy="2491407"/>
          </a:xfrm>
        </p:spPr>
        <p:txBody>
          <a:bodyPr/>
          <a:lstStyle/>
          <a:p>
            <a:pPr>
              <a:lnSpc>
                <a:spcPct val="150000"/>
              </a:lnSpc>
            </a:pPr>
            <a:r>
              <a:rPr lang="zh-CN" altLang="en-US" sz="2800" dirty="0"/>
              <a:t>在这一章中，我们学习标志寄存器中的</a:t>
            </a:r>
            <a:r>
              <a:rPr lang="en-US" altLang="zh-CN" sz="2800" dirty="0"/>
              <a:t>CF</a:t>
            </a:r>
            <a:r>
              <a:rPr lang="zh-CN" altLang="en-US" sz="2800" dirty="0"/>
              <a:t>、</a:t>
            </a:r>
            <a:r>
              <a:rPr lang="en-US" altLang="zh-CN" sz="2800" dirty="0"/>
              <a:t>PF</a:t>
            </a:r>
            <a:r>
              <a:rPr lang="zh-CN" altLang="en-US" sz="2800" dirty="0"/>
              <a:t>、</a:t>
            </a:r>
            <a:r>
              <a:rPr lang="en-US" altLang="zh-CN" sz="2800" dirty="0"/>
              <a:t>ZF</a:t>
            </a:r>
            <a:r>
              <a:rPr lang="zh-CN" altLang="en-US" sz="2800" dirty="0"/>
              <a:t>、</a:t>
            </a:r>
            <a:r>
              <a:rPr lang="en-US" altLang="zh-CN" sz="2800" dirty="0"/>
              <a:t>SF</a:t>
            </a:r>
            <a:r>
              <a:rPr lang="zh-CN" altLang="en-US" sz="2800" dirty="0"/>
              <a:t>、</a:t>
            </a:r>
            <a:r>
              <a:rPr lang="en-US" altLang="zh-CN" sz="2800" dirty="0"/>
              <a:t>OF</a:t>
            </a:r>
            <a:r>
              <a:rPr lang="zh-CN" altLang="en-US" sz="2800" dirty="0"/>
              <a:t>、</a:t>
            </a:r>
            <a:r>
              <a:rPr lang="en-US" altLang="zh-CN" sz="2800" dirty="0"/>
              <a:t>DF </a:t>
            </a:r>
            <a:r>
              <a:rPr lang="zh-CN" altLang="en-US" sz="2800" dirty="0"/>
              <a:t>标志位，和一些与其相关的典型指令。</a:t>
            </a:r>
          </a:p>
        </p:txBody>
      </p:sp>
    </p:spTree>
    <p:extLst>
      <p:ext uri="{BB962C8B-B14F-4D97-AF65-F5344CB8AC3E}">
        <p14:creationId xmlns:p14="http://schemas.microsoft.com/office/powerpoint/2010/main" val="3789987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27" name="Rectangle 3"/>
          <p:cNvSpPr>
            <a:spLocks noGrp="1" noChangeArrowheads="1"/>
          </p:cNvSpPr>
          <p:nvPr>
            <p:ph idx="1"/>
          </p:nvPr>
        </p:nvSpPr>
        <p:spPr>
          <a:xfrm>
            <a:off x="683568" y="2852936"/>
            <a:ext cx="7427168" cy="2376264"/>
          </a:xfrm>
        </p:spPr>
        <p:txBody>
          <a:bodyPr/>
          <a:lstStyle/>
          <a:p>
            <a:r>
              <a:rPr lang="en-US" altLang="zh-CN" dirty="0"/>
              <a:t>flag</a:t>
            </a:r>
            <a:r>
              <a:rPr lang="zh-CN" altLang="en-US" dirty="0"/>
              <a:t>的第</a:t>
            </a:r>
            <a:r>
              <a:rPr lang="en-US" altLang="zh-CN" dirty="0"/>
              <a:t>6</a:t>
            </a:r>
            <a:r>
              <a:rPr lang="zh-CN" altLang="en-US" dirty="0"/>
              <a:t>位是</a:t>
            </a:r>
            <a:r>
              <a:rPr lang="en-US" altLang="zh-CN" dirty="0"/>
              <a:t>ZF</a:t>
            </a:r>
            <a:r>
              <a:rPr lang="zh-CN" altLang="en-US" dirty="0"/>
              <a:t>，零标志位。</a:t>
            </a:r>
          </a:p>
          <a:p>
            <a:pPr>
              <a:buFont typeface="Wingdings" pitchFamily="2" charset="2"/>
              <a:buNone/>
            </a:pPr>
            <a:r>
              <a:rPr lang="zh-CN" altLang="en-US" dirty="0"/>
              <a:t>   它记录相关指令执行后，</a:t>
            </a:r>
          </a:p>
          <a:p>
            <a:pPr lvl="1"/>
            <a:r>
              <a:rPr lang="zh-CN" altLang="en-US" dirty="0"/>
              <a:t>结果为</a:t>
            </a:r>
            <a:r>
              <a:rPr lang="en-US" altLang="zh-CN" dirty="0"/>
              <a:t>0 </a:t>
            </a:r>
            <a:r>
              <a:rPr lang="zh-CN" altLang="en-US" dirty="0"/>
              <a:t>，</a:t>
            </a:r>
            <a:r>
              <a:rPr lang="en-US" altLang="zh-CN" dirty="0"/>
              <a:t>ZF = 1</a:t>
            </a:r>
          </a:p>
          <a:p>
            <a:pPr lvl="1"/>
            <a:r>
              <a:rPr lang="zh-CN" altLang="en-US" dirty="0"/>
              <a:t>结果不为</a:t>
            </a:r>
            <a:r>
              <a:rPr lang="en-US" altLang="zh-CN" dirty="0"/>
              <a:t>0</a:t>
            </a:r>
            <a:r>
              <a:rPr lang="zh-CN" altLang="en-US" dirty="0"/>
              <a:t>，</a:t>
            </a:r>
            <a:r>
              <a:rPr lang="en-US" altLang="zh-CN" dirty="0"/>
              <a:t>ZF = 0</a:t>
            </a:r>
          </a:p>
          <a:p>
            <a:pPr lvl="1"/>
            <a:r>
              <a:rPr lang="zh-CN" altLang="en-US" dirty="0">
                <a:hlinkClick r:id="" action="ppaction://noaction"/>
              </a:rPr>
              <a:t>示例</a:t>
            </a:r>
            <a:endParaRPr lang="zh-CN" altLang="en-US" dirty="0"/>
          </a:p>
        </p:txBody>
      </p:sp>
      <p:sp>
        <p:nvSpPr>
          <p:cNvPr id="922626" name="Rectangle 2"/>
          <p:cNvSpPr>
            <a:spLocks noGrp="1" noChangeArrowheads="1"/>
          </p:cNvSpPr>
          <p:nvPr>
            <p:ph type="title"/>
          </p:nvPr>
        </p:nvSpPr>
        <p:spPr>
          <a:xfrm>
            <a:off x="323528" y="260648"/>
            <a:ext cx="8229600" cy="1143000"/>
          </a:xfrm>
        </p:spPr>
        <p:txBody>
          <a:bodyPr/>
          <a:lstStyle/>
          <a:p>
            <a:r>
              <a:rPr lang="en-US" altLang="zh-CN" dirty="0"/>
              <a:t>11.1 ZF</a:t>
            </a:r>
            <a:r>
              <a:rPr lang="zh-CN" altLang="en-US" dirty="0"/>
              <a:t>标志</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66" y="1651396"/>
            <a:ext cx="6705600" cy="728663"/>
          </a:xfrm>
          <a:prstGeom prst="rect">
            <a:avLst/>
          </a:prstGeom>
          <a:noFill/>
          <a:extLst>
            <a:ext uri="{909E8E84-426E-40DD-AFC4-6F175D3DCCD1}">
              <a14:hiddenFill xmlns:a14="http://schemas.microsoft.com/office/drawing/2010/main">
                <a:solidFill>
                  <a:srgbClr val="FFFFFF"/>
                </a:solidFill>
              </a14:hiddenFill>
            </a:ext>
          </a:extLst>
        </p:spPr>
      </p:pic>
      <p:sp>
        <p:nvSpPr>
          <p:cNvPr id="2" name="椭圆 1"/>
          <p:cNvSpPr/>
          <p:nvPr/>
        </p:nvSpPr>
        <p:spPr>
          <a:xfrm>
            <a:off x="4544566" y="1813644"/>
            <a:ext cx="576064" cy="607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197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2627">
                                            <p:txEl>
                                              <p:pRg st="2" end="2"/>
                                            </p:txEl>
                                          </p:spTgt>
                                        </p:tgtEl>
                                        <p:attrNameLst>
                                          <p:attrName>style.visibility</p:attrName>
                                        </p:attrNameLst>
                                      </p:cBhvr>
                                      <p:to>
                                        <p:strVal val="visible"/>
                                      </p:to>
                                    </p:set>
                                    <p:animEffect transition="in" filter="checkerboard(across)">
                                      <p:cBhvr>
                                        <p:cTn id="7" dur="500"/>
                                        <p:tgtEl>
                                          <p:spTgt spid="922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2627">
                                            <p:txEl>
                                              <p:pRg st="3" end="3"/>
                                            </p:txEl>
                                          </p:spTgt>
                                        </p:tgtEl>
                                        <p:attrNameLst>
                                          <p:attrName>style.visibility</p:attrName>
                                        </p:attrNameLst>
                                      </p:cBhvr>
                                      <p:to>
                                        <p:strVal val="visible"/>
                                      </p:to>
                                    </p:set>
                                    <p:animEffect transition="in" filter="checkerboard(across)">
                                      <p:cBhvr>
                                        <p:cTn id="12" dur="500"/>
                                        <p:tgtEl>
                                          <p:spTgt spid="92262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22627">
                                            <p:txEl>
                                              <p:pRg st="4" end="4"/>
                                            </p:txEl>
                                          </p:spTgt>
                                        </p:tgtEl>
                                        <p:attrNameLst>
                                          <p:attrName>style.visibility</p:attrName>
                                        </p:attrNameLst>
                                      </p:cBhvr>
                                      <p:to>
                                        <p:strVal val="visible"/>
                                      </p:to>
                                    </p:set>
                                    <p:animEffect transition="in" filter="checkerboard(across)">
                                      <p:cBhvr>
                                        <p:cTn id="17" dur="500"/>
                                        <p:tgtEl>
                                          <p:spTgt spid="9226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3" name="Rectangle 3"/>
          <p:cNvSpPr>
            <a:spLocks noGrp="1" noChangeArrowheads="1"/>
          </p:cNvSpPr>
          <p:nvPr>
            <p:ph idx="1"/>
          </p:nvPr>
        </p:nvSpPr>
        <p:spPr>
          <a:xfrm>
            <a:off x="1043608" y="1556792"/>
            <a:ext cx="7056784" cy="4608512"/>
          </a:xfrm>
        </p:spPr>
        <p:txBody>
          <a:bodyPr>
            <a:normAutofit/>
          </a:bodyPr>
          <a:lstStyle/>
          <a:p>
            <a:pPr>
              <a:lnSpc>
                <a:spcPct val="150000"/>
              </a:lnSpc>
            </a:pPr>
            <a:r>
              <a:rPr lang="zh-CN" altLang="en-US" dirty="0">
                <a:latin typeface="黑体" pitchFamily="2" charset="-122"/>
                <a:ea typeface="黑体" pitchFamily="2" charset="-122"/>
              </a:rPr>
              <a:t>用寄存器来存储参数和结果是最常使用的方法。</a:t>
            </a:r>
            <a:endParaRPr lang="en-US" altLang="zh-CN" dirty="0">
              <a:latin typeface="黑体" pitchFamily="2" charset="-122"/>
              <a:ea typeface="黑体" pitchFamily="2" charset="-122"/>
            </a:endParaRPr>
          </a:p>
          <a:p>
            <a:pPr>
              <a:lnSpc>
                <a:spcPct val="150000"/>
              </a:lnSpc>
            </a:pPr>
            <a:r>
              <a:rPr lang="zh-CN" altLang="en-US" dirty="0">
                <a:solidFill>
                  <a:srgbClr val="FF0000"/>
                </a:solidFill>
                <a:latin typeface="黑体" pitchFamily="2" charset="-122"/>
                <a:ea typeface="黑体" pitchFamily="2" charset="-122"/>
              </a:rPr>
              <a:t>调用者将参数送入参数寄存器，从结果寄存器中取到返回值</a:t>
            </a:r>
            <a:r>
              <a:rPr lang="zh-CN" altLang="en-US" dirty="0">
                <a:latin typeface="黑体" pitchFamily="2" charset="-122"/>
                <a:ea typeface="黑体" pitchFamily="2" charset="-122"/>
              </a:rPr>
              <a:t>；</a:t>
            </a:r>
          </a:p>
          <a:p>
            <a:pPr>
              <a:lnSpc>
                <a:spcPct val="150000"/>
              </a:lnSpc>
            </a:pPr>
            <a:r>
              <a:rPr lang="zh-CN" altLang="en-US" dirty="0">
                <a:latin typeface="黑体" pitchFamily="2" charset="-122"/>
                <a:ea typeface="黑体" pitchFamily="2" charset="-122"/>
              </a:rPr>
              <a:t>子程序从参数寄存器中取到参数，将返回值送入结果寄存器。 </a:t>
            </a:r>
          </a:p>
        </p:txBody>
      </p:sp>
      <p:sp>
        <p:nvSpPr>
          <p:cNvPr id="890882" name="Rectangle 2"/>
          <p:cNvSpPr>
            <a:spLocks noGrp="1" noChangeArrowheads="1"/>
          </p:cNvSpPr>
          <p:nvPr>
            <p:ph type="title"/>
          </p:nvPr>
        </p:nvSpPr>
        <p:spPr/>
        <p:txBody>
          <a:bodyPr/>
          <a:lstStyle/>
          <a:p>
            <a:r>
              <a:rPr lang="en-US" altLang="zh-CN" dirty="0"/>
              <a:t>10.5.3 </a:t>
            </a:r>
            <a:r>
              <a:rPr lang="zh-CN" altLang="en-US" dirty="0"/>
              <a:t>参数和结果传递的问题</a:t>
            </a:r>
          </a:p>
        </p:txBody>
      </p:sp>
    </p:spTree>
    <p:extLst>
      <p:ext uri="{BB962C8B-B14F-4D97-AF65-F5344CB8AC3E}">
        <p14:creationId xmlns:p14="http://schemas.microsoft.com/office/powerpoint/2010/main" val="3107692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90883">
                                            <p:txEl>
                                              <p:pRg st="2" end="2"/>
                                            </p:txEl>
                                          </p:spTgt>
                                        </p:tgtEl>
                                        <p:attrNameLst>
                                          <p:attrName>style.visibility</p:attrName>
                                        </p:attrNameLst>
                                      </p:cBhvr>
                                      <p:to>
                                        <p:strVal val="visible"/>
                                      </p:to>
                                    </p:set>
                                    <p:animEffect transition="in" filter="checkerboard(across)">
                                      <p:cBhvr>
                                        <p:cTn id="7" dur="500"/>
                                        <p:tgtEl>
                                          <p:spTgt spid="8908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1" name="Rectangle 3"/>
          <p:cNvSpPr>
            <a:spLocks noGrp="1" noChangeArrowheads="1"/>
          </p:cNvSpPr>
          <p:nvPr>
            <p:ph idx="1"/>
          </p:nvPr>
        </p:nvSpPr>
        <p:spPr>
          <a:xfrm>
            <a:off x="1115616" y="1556793"/>
            <a:ext cx="6707088" cy="3240360"/>
          </a:xfrm>
        </p:spPr>
        <p:txBody>
          <a:bodyPr/>
          <a:lstStyle/>
          <a:p>
            <a:r>
              <a:rPr lang="zh-CN" altLang="en-US" dirty="0"/>
              <a:t>比如：</a:t>
            </a:r>
          </a:p>
          <a:p>
            <a:pPr lvl="1">
              <a:buFont typeface="Wingdings" pitchFamily="2" charset="2"/>
              <a:buNone/>
            </a:pPr>
            <a:r>
              <a:rPr lang="zh-CN" altLang="en-US" dirty="0"/>
              <a:t>     </a:t>
            </a:r>
            <a:r>
              <a:rPr lang="en-US" altLang="zh-CN" dirty="0"/>
              <a:t>mov ax,1           mov ax,1</a:t>
            </a:r>
          </a:p>
          <a:p>
            <a:pPr lvl="1">
              <a:buFont typeface="Wingdings" pitchFamily="2" charset="2"/>
              <a:buNone/>
            </a:pPr>
            <a:r>
              <a:rPr lang="en-US" altLang="zh-CN" dirty="0"/>
              <a:t>     sub ax,1             and ax,0</a:t>
            </a:r>
          </a:p>
          <a:p>
            <a:pPr lvl="1">
              <a:buFont typeface="Wingdings" pitchFamily="2" charset="2"/>
              <a:buNone/>
            </a:pPr>
            <a:r>
              <a:rPr lang="en-US" altLang="zh-CN" dirty="0"/>
              <a:t>   </a:t>
            </a:r>
            <a:r>
              <a:rPr lang="zh-CN" altLang="en-US" dirty="0"/>
              <a:t>指令执行后，结果为</a:t>
            </a:r>
            <a:r>
              <a:rPr lang="en-US" altLang="zh-CN" dirty="0"/>
              <a:t>0</a:t>
            </a:r>
            <a:r>
              <a:rPr lang="zh-CN" altLang="en-US" dirty="0"/>
              <a:t>，则</a:t>
            </a:r>
            <a:r>
              <a:rPr lang="en-US" altLang="zh-CN" dirty="0"/>
              <a:t>ZF = 1</a:t>
            </a:r>
            <a:r>
              <a:rPr lang="zh-CN" altLang="en-US" dirty="0"/>
              <a:t>。</a:t>
            </a:r>
          </a:p>
          <a:p>
            <a:pPr>
              <a:buFont typeface="Wingdings" pitchFamily="2" charset="2"/>
              <a:buNone/>
            </a:pPr>
            <a:r>
              <a:rPr lang="zh-CN" altLang="en-US" dirty="0"/>
              <a:t>        </a:t>
            </a:r>
            <a:r>
              <a:rPr lang="en-US" altLang="zh-CN" sz="2800" dirty="0"/>
              <a:t>mov ax,2             mov ax,1</a:t>
            </a:r>
          </a:p>
          <a:p>
            <a:pPr lvl="1">
              <a:buFont typeface="Wingdings" pitchFamily="2" charset="2"/>
              <a:buNone/>
            </a:pPr>
            <a:r>
              <a:rPr lang="en-US" altLang="zh-CN" dirty="0"/>
              <a:t>      sub ax,1                    or ax,1</a:t>
            </a:r>
          </a:p>
          <a:p>
            <a:pPr lvl="1">
              <a:buFont typeface="Wingdings" pitchFamily="2" charset="2"/>
              <a:buNone/>
            </a:pPr>
            <a:r>
              <a:rPr lang="en-US" altLang="zh-CN" dirty="0"/>
              <a:t>   </a:t>
            </a:r>
            <a:r>
              <a:rPr lang="zh-CN" altLang="en-US" dirty="0"/>
              <a:t>指令执行后，结果为</a:t>
            </a:r>
            <a:r>
              <a:rPr lang="en-US" altLang="zh-CN" dirty="0"/>
              <a:t>1</a:t>
            </a:r>
            <a:r>
              <a:rPr lang="zh-CN" altLang="en-US" dirty="0"/>
              <a:t>，则</a:t>
            </a:r>
            <a:r>
              <a:rPr lang="en-US" altLang="zh-CN" dirty="0"/>
              <a:t>ZF = 0</a:t>
            </a:r>
            <a:r>
              <a:rPr lang="zh-CN" altLang="en-US" dirty="0"/>
              <a:t>。</a:t>
            </a:r>
          </a:p>
        </p:txBody>
      </p:sp>
      <p:sp>
        <p:nvSpPr>
          <p:cNvPr id="923650" name="Rectangle 2"/>
          <p:cNvSpPr>
            <a:spLocks noGrp="1" noChangeArrowheads="1"/>
          </p:cNvSpPr>
          <p:nvPr>
            <p:ph type="title"/>
          </p:nvPr>
        </p:nvSpPr>
        <p:spPr/>
        <p:txBody>
          <a:bodyPr/>
          <a:lstStyle/>
          <a:p>
            <a:r>
              <a:rPr lang="en-US" altLang="zh-CN"/>
              <a:t>11.1 ZF</a:t>
            </a:r>
            <a:r>
              <a:rPr lang="zh-CN" altLang="en-US"/>
              <a:t>标志</a:t>
            </a:r>
          </a:p>
        </p:txBody>
      </p:sp>
    </p:spTree>
    <p:extLst>
      <p:ext uri="{BB962C8B-B14F-4D97-AF65-F5344CB8AC3E}">
        <p14:creationId xmlns:p14="http://schemas.microsoft.com/office/powerpoint/2010/main" val="17821351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3651">
                                            <p:txEl>
                                              <p:pRg st="1" end="1"/>
                                            </p:txEl>
                                          </p:spTgt>
                                        </p:tgtEl>
                                        <p:attrNameLst>
                                          <p:attrName>style.visibility</p:attrName>
                                        </p:attrNameLst>
                                      </p:cBhvr>
                                      <p:to>
                                        <p:strVal val="visible"/>
                                      </p:to>
                                    </p:set>
                                    <p:animEffect transition="in" filter="checkerboard(across)">
                                      <p:cBhvr>
                                        <p:cTn id="7" dur="500"/>
                                        <p:tgtEl>
                                          <p:spTgt spid="92365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3651">
                                            <p:txEl>
                                              <p:pRg st="2" end="2"/>
                                            </p:txEl>
                                          </p:spTgt>
                                        </p:tgtEl>
                                        <p:attrNameLst>
                                          <p:attrName>style.visibility</p:attrName>
                                        </p:attrNameLst>
                                      </p:cBhvr>
                                      <p:to>
                                        <p:strVal val="visible"/>
                                      </p:to>
                                    </p:set>
                                    <p:animEffect transition="in" filter="checkerboard(across)">
                                      <p:cBhvr>
                                        <p:cTn id="10" dur="500"/>
                                        <p:tgtEl>
                                          <p:spTgt spid="9236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23651">
                                            <p:txEl>
                                              <p:pRg st="3" end="3"/>
                                            </p:txEl>
                                          </p:spTgt>
                                        </p:tgtEl>
                                        <p:attrNameLst>
                                          <p:attrName>style.visibility</p:attrName>
                                        </p:attrNameLst>
                                      </p:cBhvr>
                                      <p:to>
                                        <p:strVal val="visible"/>
                                      </p:to>
                                    </p:set>
                                    <p:animEffect transition="in" filter="checkerboard(across)">
                                      <p:cBhvr>
                                        <p:cTn id="15" dur="500"/>
                                        <p:tgtEl>
                                          <p:spTgt spid="92365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23651">
                                            <p:txEl>
                                              <p:pRg st="4" end="4"/>
                                            </p:txEl>
                                          </p:spTgt>
                                        </p:tgtEl>
                                        <p:attrNameLst>
                                          <p:attrName>style.visibility</p:attrName>
                                        </p:attrNameLst>
                                      </p:cBhvr>
                                      <p:to>
                                        <p:strVal val="visible"/>
                                      </p:to>
                                    </p:set>
                                    <p:animEffect transition="in" filter="checkerboard(across)">
                                      <p:cBhvr>
                                        <p:cTn id="20" dur="500"/>
                                        <p:tgtEl>
                                          <p:spTgt spid="923651">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3651">
                                            <p:txEl>
                                              <p:pRg st="5" end="5"/>
                                            </p:txEl>
                                          </p:spTgt>
                                        </p:tgtEl>
                                        <p:attrNameLst>
                                          <p:attrName>style.visibility</p:attrName>
                                        </p:attrNameLst>
                                      </p:cBhvr>
                                      <p:to>
                                        <p:strVal val="visible"/>
                                      </p:to>
                                    </p:set>
                                    <p:animEffect transition="in" filter="checkerboard(across)">
                                      <p:cBhvr>
                                        <p:cTn id="23" dur="500"/>
                                        <p:tgtEl>
                                          <p:spTgt spid="923651">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23651">
                                            <p:txEl>
                                              <p:pRg st="6" end="6"/>
                                            </p:txEl>
                                          </p:spTgt>
                                        </p:tgtEl>
                                        <p:attrNameLst>
                                          <p:attrName>style.visibility</p:attrName>
                                        </p:attrNameLst>
                                      </p:cBhvr>
                                      <p:to>
                                        <p:strVal val="visible"/>
                                      </p:to>
                                    </p:set>
                                    <p:animEffect transition="in" filter="checkerboard(across)">
                                      <p:cBhvr>
                                        <p:cTn id="28" dur="500"/>
                                        <p:tgtEl>
                                          <p:spTgt spid="923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idx="1"/>
          </p:nvPr>
        </p:nvSpPr>
        <p:spPr>
          <a:xfrm>
            <a:off x="899592" y="1484785"/>
            <a:ext cx="7275512" cy="3528391"/>
          </a:xfrm>
        </p:spPr>
        <p:txBody>
          <a:bodyPr>
            <a:normAutofit/>
          </a:bodyPr>
          <a:lstStyle/>
          <a:p>
            <a:pPr>
              <a:lnSpc>
                <a:spcPct val="150000"/>
              </a:lnSpc>
            </a:pPr>
            <a:r>
              <a:rPr lang="zh-CN" altLang="en-US" dirty="0"/>
              <a:t>注意：</a:t>
            </a:r>
          </a:p>
          <a:p>
            <a:pPr lvl="1">
              <a:lnSpc>
                <a:spcPct val="150000"/>
              </a:lnSpc>
            </a:pPr>
            <a:r>
              <a:rPr lang="zh-CN" altLang="en-US" dirty="0"/>
              <a:t>   在</a:t>
            </a:r>
            <a:r>
              <a:rPr lang="en-US" altLang="zh-CN" dirty="0"/>
              <a:t>8086CPU</a:t>
            </a:r>
            <a:r>
              <a:rPr lang="zh-CN" altLang="en-US" dirty="0"/>
              <a:t>的指令集中，有的指令的执行是影响标志寄存器的，比如：</a:t>
            </a:r>
            <a:r>
              <a:rPr lang="en-US" altLang="zh-CN" dirty="0"/>
              <a:t>add</a:t>
            </a:r>
            <a:r>
              <a:rPr lang="zh-CN" altLang="en-US" dirty="0"/>
              <a:t>、</a:t>
            </a:r>
            <a:r>
              <a:rPr lang="en-US" altLang="zh-CN" dirty="0"/>
              <a:t>sub</a:t>
            </a:r>
            <a:r>
              <a:rPr lang="zh-CN" altLang="en-US" dirty="0"/>
              <a:t>、</a:t>
            </a:r>
            <a:r>
              <a:rPr lang="en-US" altLang="zh-CN" dirty="0" err="1"/>
              <a:t>mul</a:t>
            </a:r>
            <a:r>
              <a:rPr lang="zh-CN" altLang="en-US" dirty="0"/>
              <a:t>、</a:t>
            </a:r>
            <a:r>
              <a:rPr lang="en-US" altLang="zh-CN" dirty="0"/>
              <a:t>div</a:t>
            </a:r>
            <a:r>
              <a:rPr lang="zh-CN" altLang="en-US" dirty="0"/>
              <a:t>、</a:t>
            </a:r>
            <a:r>
              <a:rPr lang="en-US" altLang="zh-CN" dirty="0" err="1"/>
              <a:t>inc</a:t>
            </a:r>
            <a:r>
              <a:rPr lang="zh-CN" altLang="en-US" dirty="0"/>
              <a:t>、</a:t>
            </a:r>
            <a:r>
              <a:rPr lang="en-US" altLang="zh-CN" dirty="0"/>
              <a:t>or</a:t>
            </a:r>
            <a:r>
              <a:rPr lang="zh-CN" altLang="en-US" dirty="0"/>
              <a:t>、</a:t>
            </a:r>
            <a:r>
              <a:rPr lang="en-US" altLang="zh-CN" dirty="0"/>
              <a:t>and</a:t>
            </a:r>
            <a:r>
              <a:rPr lang="zh-CN" altLang="en-US" dirty="0"/>
              <a:t>等</a:t>
            </a:r>
            <a:r>
              <a:rPr lang="en-US" altLang="zh-CN" dirty="0"/>
              <a:t>.</a:t>
            </a:r>
          </a:p>
          <a:p>
            <a:pPr lvl="1">
              <a:lnSpc>
                <a:spcPct val="150000"/>
              </a:lnSpc>
            </a:pPr>
            <a:r>
              <a:rPr lang="zh-CN" altLang="en-US" dirty="0"/>
              <a:t>   有的指令的执行对标志寄存器没有影响，比如：</a:t>
            </a:r>
            <a:r>
              <a:rPr lang="en-US" altLang="zh-CN" dirty="0"/>
              <a:t>mov</a:t>
            </a:r>
            <a:r>
              <a:rPr lang="zh-CN" altLang="en-US" dirty="0"/>
              <a:t>、</a:t>
            </a:r>
            <a:r>
              <a:rPr lang="en-US" altLang="zh-CN" dirty="0"/>
              <a:t>push</a:t>
            </a:r>
            <a:r>
              <a:rPr lang="zh-CN" altLang="en-US" dirty="0"/>
              <a:t>、</a:t>
            </a:r>
            <a:r>
              <a:rPr lang="en-US" altLang="zh-CN" dirty="0"/>
              <a:t>pop</a:t>
            </a:r>
            <a:r>
              <a:rPr lang="zh-CN" altLang="en-US" dirty="0"/>
              <a:t>等，它们大都是传送指令。</a:t>
            </a:r>
          </a:p>
        </p:txBody>
      </p:sp>
      <p:sp>
        <p:nvSpPr>
          <p:cNvPr id="926722" name="Rectangle 2"/>
          <p:cNvSpPr>
            <a:spLocks noGrp="1" noChangeArrowheads="1"/>
          </p:cNvSpPr>
          <p:nvPr>
            <p:ph type="title"/>
          </p:nvPr>
        </p:nvSpPr>
        <p:spPr>
          <a:xfrm>
            <a:off x="467544" y="116632"/>
            <a:ext cx="8229600" cy="1143000"/>
          </a:xfrm>
        </p:spPr>
        <p:txBody>
          <a:bodyPr/>
          <a:lstStyle/>
          <a:p>
            <a:r>
              <a:rPr lang="en-US" altLang="zh-CN" dirty="0"/>
              <a:t>11.1 ZF</a:t>
            </a:r>
            <a:r>
              <a:rPr lang="zh-CN" altLang="en-US" dirty="0"/>
              <a:t>标志</a:t>
            </a:r>
          </a:p>
        </p:txBody>
      </p:sp>
    </p:spTree>
    <p:extLst>
      <p:ext uri="{BB962C8B-B14F-4D97-AF65-F5344CB8AC3E}">
        <p14:creationId xmlns:p14="http://schemas.microsoft.com/office/powerpoint/2010/main" val="1595230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1" name="Rectangle 3"/>
          <p:cNvSpPr>
            <a:spLocks noGrp="1" noChangeArrowheads="1"/>
          </p:cNvSpPr>
          <p:nvPr>
            <p:ph idx="1"/>
          </p:nvPr>
        </p:nvSpPr>
        <p:spPr>
          <a:xfrm>
            <a:off x="1115616" y="2492896"/>
            <a:ext cx="6984776" cy="3960440"/>
          </a:xfrm>
        </p:spPr>
        <p:txBody>
          <a:bodyPr>
            <a:normAutofit/>
          </a:bodyPr>
          <a:lstStyle/>
          <a:p>
            <a:pPr>
              <a:lnSpc>
                <a:spcPct val="150000"/>
              </a:lnSpc>
            </a:pPr>
            <a:r>
              <a:rPr lang="en-US" altLang="zh-CN" dirty="0"/>
              <a:t>flag</a:t>
            </a:r>
            <a:r>
              <a:rPr lang="zh-CN" altLang="en-US" dirty="0"/>
              <a:t>的第</a:t>
            </a:r>
            <a:r>
              <a:rPr lang="en-US" altLang="zh-CN" dirty="0"/>
              <a:t>2</a:t>
            </a:r>
            <a:r>
              <a:rPr lang="zh-CN" altLang="en-US" dirty="0"/>
              <a:t>位是</a:t>
            </a:r>
            <a:r>
              <a:rPr lang="en-US" altLang="zh-CN" dirty="0"/>
              <a:t>PF</a:t>
            </a:r>
            <a:r>
              <a:rPr lang="zh-CN" altLang="en-US" dirty="0"/>
              <a:t>，奇偶标志位。</a:t>
            </a:r>
          </a:p>
          <a:p>
            <a:pPr>
              <a:lnSpc>
                <a:spcPct val="150000"/>
              </a:lnSpc>
              <a:buFont typeface="Wingdings" pitchFamily="2" charset="2"/>
              <a:buNone/>
            </a:pPr>
            <a:r>
              <a:rPr lang="zh-CN" altLang="en-US" dirty="0"/>
              <a:t>   它记录指令执行后，结果的所有二进制位中</a:t>
            </a:r>
            <a:r>
              <a:rPr lang="en-US" altLang="zh-CN" dirty="0"/>
              <a:t>1</a:t>
            </a:r>
            <a:r>
              <a:rPr lang="zh-CN" altLang="en-US" dirty="0"/>
              <a:t>的个数：</a:t>
            </a:r>
          </a:p>
          <a:p>
            <a:pPr lvl="1">
              <a:lnSpc>
                <a:spcPct val="150000"/>
              </a:lnSpc>
            </a:pPr>
            <a:r>
              <a:rPr lang="zh-CN" altLang="en-US" dirty="0"/>
              <a:t>为偶数，</a:t>
            </a:r>
            <a:r>
              <a:rPr lang="en-US" altLang="zh-CN" dirty="0"/>
              <a:t>PF = 1</a:t>
            </a:r>
            <a:r>
              <a:rPr lang="zh-CN" altLang="en-US" dirty="0"/>
              <a:t>；</a:t>
            </a:r>
          </a:p>
          <a:p>
            <a:pPr lvl="1">
              <a:lnSpc>
                <a:spcPct val="150000"/>
              </a:lnSpc>
            </a:pPr>
            <a:r>
              <a:rPr lang="zh-CN" altLang="en-US" dirty="0"/>
              <a:t>为奇数，</a:t>
            </a:r>
            <a:r>
              <a:rPr lang="en-US" altLang="zh-CN" dirty="0"/>
              <a:t>PF = 0</a:t>
            </a:r>
            <a:r>
              <a:rPr lang="zh-CN" altLang="en-US" dirty="0"/>
              <a:t>。</a:t>
            </a:r>
          </a:p>
        </p:txBody>
      </p:sp>
      <p:sp>
        <p:nvSpPr>
          <p:cNvPr id="928770" name="Rectangle 2"/>
          <p:cNvSpPr>
            <a:spLocks noGrp="1" noChangeArrowheads="1"/>
          </p:cNvSpPr>
          <p:nvPr>
            <p:ph type="title"/>
          </p:nvPr>
        </p:nvSpPr>
        <p:spPr/>
        <p:txBody>
          <a:bodyPr/>
          <a:lstStyle/>
          <a:p>
            <a:r>
              <a:rPr lang="en-US" altLang="zh-CN"/>
              <a:t>11.2 PF</a:t>
            </a:r>
            <a:r>
              <a:rPr lang="zh-CN" altLang="en-US"/>
              <a:t>标志</a:t>
            </a: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166" y="1651396"/>
            <a:ext cx="6705600" cy="72866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6228184" y="1813644"/>
            <a:ext cx="576064" cy="607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2536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8771">
                                            <p:txEl>
                                              <p:pRg st="2" end="2"/>
                                            </p:txEl>
                                          </p:spTgt>
                                        </p:tgtEl>
                                        <p:attrNameLst>
                                          <p:attrName>style.visibility</p:attrName>
                                        </p:attrNameLst>
                                      </p:cBhvr>
                                      <p:to>
                                        <p:strVal val="visible"/>
                                      </p:to>
                                    </p:set>
                                    <p:animEffect transition="in" filter="checkerboard(across)">
                                      <p:cBhvr>
                                        <p:cTn id="7" dur="500"/>
                                        <p:tgtEl>
                                          <p:spTgt spid="928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28771">
                                            <p:txEl>
                                              <p:pRg st="3" end="3"/>
                                            </p:txEl>
                                          </p:spTgt>
                                        </p:tgtEl>
                                        <p:attrNameLst>
                                          <p:attrName>style.visibility</p:attrName>
                                        </p:attrNameLst>
                                      </p:cBhvr>
                                      <p:to>
                                        <p:strVal val="visible"/>
                                      </p:to>
                                    </p:set>
                                    <p:animEffect transition="in" filter="checkerboard(across)">
                                      <p:cBhvr>
                                        <p:cTn id="12" dur="500"/>
                                        <p:tgtEl>
                                          <p:spTgt spid="92877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5" name="Rectangle 3"/>
          <p:cNvSpPr>
            <a:spLocks noGrp="1" noChangeArrowheads="1"/>
          </p:cNvSpPr>
          <p:nvPr>
            <p:ph idx="1"/>
          </p:nvPr>
        </p:nvSpPr>
        <p:spPr>
          <a:xfrm>
            <a:off x="1043608" y="1556792"/>
            <a:ext cx="7272808" cy="3168352"/>
          </a:xfrm>
        </p:spPr>
        <p:txBody>
          <a:bodyPr/>
          <a:lstStyle/>
          <a:p>
            <a:r>
              <a:rPr lang="zh-CN" altLang="en-US" sz="2800" dirty="0"/>
              <a:t>示例</a:t>
            </a:r>
          </a:p>
          <a:p>
            <a:pPr lvl="1"/>
            <a:r>
              <a:rPr lang="zh-CN" altLang="en-US" sz="2400" dirty="0"/>
              <a:t>指令：</a:t>
            </a:r>
            <a:r>
              <a:rPr lang="en-US" altLang="zh-CN" sz="2400" dirty="0"/>
              <a:t>mov al,1</a:t>
            </a:r>
          </a:p>
          <a:p>
            <a:pPr lvl="1">
              <a:buFont typeface="Wingdings" pitchFamily="2" charset="2"/>
              <a:buNone/>
            </a:pPr>
            <a:r>
              <a:rPr lang="en-US" altLang="zh-CN" sz="2400" dirty="0"/>
              <a:t>            add al,10</a:t>
            </a:r>
          </a:p>
          <a:p>
            <a:pPr lvl="1">
              <a:buFont typeface="Wingdings" pitchFamily="2" charset="2"/>
              <a:buNone/>
            </a:pPr>
            <a:r>
              <a:rPr lang="en-US" altLang="zh-CN" sz="2400" dirty="0"/>
              <a:t>   </a:t>
            </a:r>
            <a:r>
              <a:rPr lang="zh-CN" altLang="en-US" sz="2400" dirty="0"/>
              <a:t>执行后，</a:t>
            </a:r>
            <a:r>
              <a:rPr lang="en-US" altLang="zh-CN" sz="2400" dirty="0"/>
              <a:t>PF=0</a:t>
            </a:r>
            <a:r>
              <a:rPr lang="zh-CN" altLang="en-US" sz="2400" dirty="0"/>
              <a:t>；</a:t>
            </a:r>
          </a:p>
          <a:p>
            <a:pPr lvl="1"/>
            <a:r>
              <a:rPr lang="zh-CN" altLang="en-US" sz="2400" dirty="0"/>
              <a:t>指令：</a:t>
            </a:r>
            <a:r>
              <a:rPr lang="en-US" altLang="zh-CN" sz="2400" dirty="0"/>
              <a:t>mov al,1</a:t>
            </a:r>
          </a:p>
          <a:p>
            <a:pPr lvl="1">
              <a:buFont typeface="Wingdings" pitchFamily="2" charset="2"/>
              <a:buNone/>
            </a:pPr>
            <a:r>
              <a:rPr lang="en-US" altLang="zh-CN" sz="2400" dirty="0"/>
              <a:t>             or al,10</a:t>
            </a:r>
          </a:p>
          <a:p>
            <a:pPr lvl="1">
              <a:buFont typeface="Wingdings" pitchFamily="2" charset="2"/>
              <a:buNone/>
            </a:pPr>
            <a:r>
              <a:rPr lang="en-US" altLang="zh-CN" sz="2400" dirty="0"/>
              <a:t>   </a:t>
            </a:r>
            <a:r>
              <a:rPr lang="zh-CN" altLang="en-US" sz="2400" dirty="0"/>
              <a:t>执行后，</a:t>
            </a:r>
            <a:r>
              <a:rPr lang="en-US" altLang="zh-CN" sz="2400" dirty="0"/>
              <a:t>PF=1</a:t>
            </a:r>
            <a:r>
              <a:rPr lang="zh-CN" altLang="en-US" sz="2400" dirty="0"/>
              <a:t>；</a:t>
            </a:r>
          </a:p>
        </p:txBody>
      </p:sp>
      <p:sp>
        <p:nvSpPr>
          <p:cNvPr id="929794" name="Rectangle 2"/>
          <p:cNvSpPr>
            <a:spLocks noGrp="1" noChangeArrowheads="1"/>
          </p:cNvSpPr>
          <p:nvPr>
            <p:ph type="title"/>
          </p:nvPr>
        </p:nvSpPr>
        <p:spPr/>
        <p:txBody>
          <a:bodyPr/>
          <a:lstStyle/>
          <a:p>
            <a:r>
              <a:rPr lang="en-US" altLang="zh-CN"/>
              <a:t>11.2 PF</a:t>
            </a:r>
            <a:r>
              <a:rPr lang="zh-CN" altLang="en-US"/>
              <a:t>标志</a:t>
            </a:r>
          </a:p>
        </p:txBody>
      </p:sp>
    </p:spTree>
    <p:extLst>
      <p:ext uri="{BB962C8B-B14F-4D97-AF65-F5344CB8AC3E}">
        <p14:creationId xmlns:p14="http://schemas.microsoft.com/office/powerpoint/2010/main" val="1050524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9795">
                                            <p:txEl>
                                              <p:pRg st="1" end="1"/>
                                            </p:txEl>
                                          </p:spTgt>
                                        </p:tgtEl>
                                        <p:attrNameLst>
                                          <p:attrName>style.visibility</p:attrName>
                                        </p:attrNameLst>
                                      </p:cBhvr>
                                      <p:to>
                                        <p:strVal val="visible"/>
                                      </p:to>
                                    </p:set>
                                    <p:animEffect transition="in" filter="checkerboard(across)">
                                      <p:cBhvr>
                                        <p:cTn id="7" dur="500"/>
                                        <p:tgtEl>
                                          <p:spTgt spid="929795">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29795">
                                            <p:txEl>
                                              <p:pRg st="2" end="2"/>
                                            </p:txEl>
                                          </p:spTgt>
                                        </p:tgtEl>
                                        <p:attrNameLst>
                                          <p:attrName>style.visibility</p:attrName>
                                        </p:attrNameLst>
                                      </p:cBhvr>
                                      <p:to>
                                        <p:strVal val="visible"/>
                                      </p:to>
                                    </p:set>
                                    <p:animEffect transition="in" filter="checkerboard(across)">
                                      <p:cBhvr>
                                        <p:cTn id="10" dur="500"/>
                                        <p:tgtEl>
                                          <p:spTgt spid="9297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29795">
                                            <p:txEl>
                                              <p:pRg st="3" end="3"/>
                                            </p:txEl>
                                          </p:spTgt>
                                        </p:tgtEl>
                                        <p:attrNameLst>
                                          <p:attrName>style.visibility</p:attrName>
                                        </p:attrNameLst>
                                      </p:cBhvr>
                                      <p:to>
                                        <p:strVal val="visible"/>
                                      </p:to>
                                    </p:set>
                                    <p:animEffect transition="in" filter="checkerboard(across)">
                                      <p:cBhvr>
                                        <p:cTn id="15" dur="500"/>
                                        <p:tgtEl>
                                          <p:spTgt spid="929795">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29795">
                                            <p:txEl>
                                              <p:pRg st="4" end="4"/>
                                            </p:txEl>
                                          </p:spTgt>
                                        </p:tgtEl>
                                        <p:attrNameLst>
                                          <p:attrName>style.visibility</p:attrName>
                                        </p:attrNameLst>
                                      </p:cBhvr>
                                      <p:to>
                                        <p:strVal val="visible"/>
                                      </p:to>
                                    </p:set>
                                    <p:animEffect transition="in" filter="checkerboard(across)">
                                      <p:cBhvr>
                                        <p:cTn id="20" dur="500"/>
                                        <p:tgtEl>
                                          <p:spTgt spid="929795">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929795">
                                            <p:txEl>
                                              <p:pRg st="5" end="5"/>
                                            </p:txEl>
                                          </p:spTgt>
                                        </p:tgtEl>
                                        <p:attrNameLst>
                                          <p:attrName>style.visibility</p:attrName>
                                        </p:attrNameLst>
                                      </p:cBhvr>
                                      <p:to>
                                        <p:strVal val="visible"/>
                                      </p:to>
                                    </p:set>
                                    <p:animEffect transition="in" filter="checkerboard(across)">
                                      <p:cBhvr>
                                        <p:cTn id="23" dur="500"/>
                                        <p:tgtEl>
                                          <p:spTgt spid="92979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29795">
                                            <p:txEl>
                                              <p:pRg st="6" end="6"/>
                                            </p:txEl>
                                          </p:spTgt>
                                        </p:tgtEl>
                                        <p:attrNameLst>
                                          <p:attrName>style.visibility</p:attrName>
                                        </p:attrNameLst>
                                      </p:cBhvr>
                                      <p:to>
                                        <p:strVal val="visible"/>
                                      </p:to>
                                    </p:set>
                                    <p:animEffect transition="in" filter="checkerboard(across)">
                                      <p:cBhvr>
                                        <p:cTn id="28" dur="500"/>
                                        <p:tgtEl>
                                          <p:spTgt spid="9297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0819" name="Rectangle 3"/>
          <p:cNvSpPr>
            <a:spLocks noGrp="1" noChangeArrowheads="1"/>
          </p:cNvSpPr>
          <p:nvPr>
            <p:ph idx="1"/>
          </p:nvPr>
        </p:nvSpPr>
        <p:spPr>
          <a:xfrm>
            <a:off x="1187624" y="2132856"/>
            <a:ext cx="6984776" cy="4176464"/>
          </a:xfrm>
        </p:spPr>
        <p:txBody>
          <a:bodyPr/>
          <a:lstStyle/>
          <a:p>
            <a:r>
              <a:rPr lang="en-US" altLang="zh-CN" sz="2800" dirty="0"/>
              <a:t>flag</a:t>
            </a:r>
            <a:r>
              <a:rPr lang="zh-CN" altLang="en-US" sz="2800" dirty="0"/>
              <a:t>的第</a:t>
            </a:r>
            <a:r>
              <a:rPr lang="en-US" altLang="zh-CN" sz="2800" dirty="0"/>
              <a:t>7</a:t>
            </a:r>
            <a:r>
              <a:rPr lang="zh-CN" altLang="en-US" sz="2800" dirty="0"/>
              <a:t>位是</a:t>
            </a:r>
            <a:r>
              <a:rPr lang="en-US" altLang="zh-CN" sz="2800" dirty="0"/>
              <a:t>SF</a:t>
            </a:r>
            <a:r>
              <a:rPr lang="zh-CN" altLang="en-US" sz="2800" dirty="0"/>
              <a:t>，符号标志位。</a:t>
            </a:r>
          </a:p>
          <a:p>
            <a:pPr>
              <a:buFont typeface="Wingdings" pitchFamily="2" charset="2"/>
              <a:buNone/>
            </a:pPr>
            <a:r>
              <a:rPr lang="zh-CN" altLang="en-US" sz="2800" dirty="0"/>
              <a:t>   它记录指令执行后，</a:t>
            </a:r>
          </a:p>
          <a:p>
            <a:pPr lvl="1"/>
            <a:r>
              <a:rPr lang="zh-CN" altLang="en-US" sz="2400" dirty="0"/>
              <a:t>结果为负，</a:t>
            </a:r>
            <a:r>
              <a:rPr lang="en-US" altLang="zh-CN" sz="2400" dirty="0"/>
              <a:t>SF = 1</a:t>
            </a:r>
            <a:r>
              <a:rPr lang="zh-CN" altLang="en-US" sz="2400" dirty="0"/>
              <a:t>；</a:t>
            </a:r>
          </a:p>
          <a:p>
            <a:pPr lvl="1"/>
            <a:r>
              <a:rPr lang="zh-CN" altLang="en-US" sz="2400" dirty="0"/>
              <a:t>结果为正，</a:t>
            </a:r>
            <a:r>
              <a:rPr lang="en-US" altLang="zh-CN" sz="2400" dirty="0"/>
              <a:t>SF = 0</a:t>
            </a:r>
            <a:r>
              <a:rPr lang="zh-CN" altLang="en-US" sz="2400" dirty="0"/>
              <a:t>。</a:t>
            </a:r>
          </a:p>
          <a:p>
            <a:pPr lvl="1"/>
            <a:r>
              <a:rPr lang="zh-CN" altLang="en-US" sz="2400" dirty="0">
                <a:hlinkClick r:id="" action="ppaction://noaction"/>
              </a:rPr>
              <a:t>有符号数与补码</a:t>
            </a:r>
            <a:endParaRPr lang="zh-CN" altLang="en-US" sz="2400" dirty="0"/>
          </a:p>
          <a:p>
            <a:pPr lvl="1"/>
            <a:r>
              <a:rPr lang="zh-CN" altLang="en-US" sz="2400" dirty="0"/>
              <a:t>示例</a:t>
            </a:r>
          </a:p>
          <a:p>
            <a:pPr lvl="1">
              <a:buFont typeface="Wingdings" pitchFamily="2" charset="2"/>
              <a:buNone/>
            </a:pPr>
            <a:r>
              <a:rPr lang="zh-CN" altLang="en-US" sz="2400" dirty="0"/>
              <a:t>      </a:t>
            </a:r>
            <a:r>
              <a:rPr lang="en-US" altLang="zh-CN" sz="2400" dirty="0"/>
              <a:t>mov al,10000001B</a:t>
            </a:r>
          </a:p>
          <a:p>
            <a:pPr lvl="1">
              <a:buFont typeface="Wingdings" pitchFamily="2" charset="2"/>
              <a:buNone/>
            </a:pPr>
            <a:r>
              <a:rPr lang="en-US" altLang="zh-CN" sz="2400" dirty="0"/>
              <a:t>      add al,1</a:t>
            </a:r>
          </a:p>
          <a:p>
            <a:pPr lvl="1">
              <a:buFont typeface="Wingdings" pitchFamily="2" charset="2"/>
              <a:buNone/>
            </a:pPr>
            <a:r>
              <a:rPr lang="en-US" altLang="zh-CN" sz="2400" dirty="0"/>
              <a:t>      </a:t>
            </a:r>
            <a:r>
              <a:rPr lang="zh-CN" altLang="en-US" sz="2400" dirty="0"/>
              <a:t>结果： </a:t>
            </a:r>
            <a:r>
              <a:rPr lang="en-US" altLang="zh-CN" sz="2400" dirty="0"/>
              <a:t>(al)=10000010B</a:t>
            </a:r>
          </a:p>
        </p:txBody>
      </p:sp>
      <p:sp>
        <p:nvSpPr>
          <p:cNvPr id="930818" name="Rectangle 2"/>
          <p:cNvSpPr>
            <a:spLocks noGrp="1" noChangeArrowheads="1"/>
          </p:cNvSpPr>
          <p:nvPr>
            <p:ph type="title"/>
          </p:nvPr>
        </p:nvSpPr>
        <p:spPr>
          <a:xfrm>
            <a:off x="435506" y="79126"/>
            <a:ext cx="8229600" cy="1143000"/>
          </a:xfrm>
        </p:spPr>
        <p:txBody>
          <a:bodyPr/>
          <a:lstStyle/>
          <a:p>
            <a:r>
              <a:rPr lang="en-US" altLang="zh-CN" dirty="0"/>
              <a:t>11.3 SF</a:t>
            </a:r>
            <a:r>
              <a:rPr lang="zh-CN" altLang="en-US" dirty="0"/>
              <a:t>标志</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906" y="1247228"/>
            <a:ext cx="6705600" cy="72866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4222706" y="1409476"/>
            <a:ext cx="576064" cy="607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0603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30819">
                                            <p:txEl>
                                              <p:pRg st="2" end="2"/>
                                            </p:txEl>
                                          </p:spTgt>
                                        </p:tgtEl>
                                        <p:attrNameLst>
                                          <p:attrName>style.visibility</p:attrName>
                                        </p:attrNameLst>
                                      </p:cBhvr>
                                      <p:to>
                                        <p:strVal val="visible"/>
                                      </p:to>
                                    </p:set>
                                    <p:animEffect transition="in" filter="checkerboard(across)">
                                      <p:cBhvr>
                                        <p:cTn id="7" dur="500"/>
                                        <p:tgtEl>
                                          <p:spTgt spid="9308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30819">
                                            <p:txEl>
                                              <p:pRg st="3" end="3"/>
                                            </p:txEl>
                                          </p:spTgt>
                                        </p:tgtEl>
                                        <p:attrNameLst>
                                          <p:attrName>style.visibility</p:attrName>
                                        </p:attrNameLst>
                                      </p:cBhvr>
                                      <p:to>
                                        <p:strVal val="visible"/>
                                      </p:to>
                                    </p:set>
                                    <p:animEffect transition="in" filter="checkerboard(across)">
                                      <p:cBhvr>
                                        <p:cTn id="12" dur="500"/>
                                        <p:tgtEl>
                                          <p:spTgt spid="9308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30819">
                                            <p:txEl>
                                              <p:pRg st="4" end="4"/>
                                            </p:txEl>
                                          </p:spTgt>
                                        </p:tgtEl>
                                        <p:attrNameLst>
                                          <p:attrName>style.visibility</p:attrName>
                                        </p:attrNameLst>
                                      </p:cBhvr>
                                      <p:to>
                                        <p:strVal val="visible"/>
                                      </p:to>
                                    </p:set>
                                    <p:animEffect transition="in" filter="checkerboard(across)">
                                      <p:cBhvr>
                                        <p:cTn id="17" dur="500"/>
                                        <p:tgtEl>
                                          <p:spTgt spid="93081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30819">
                                            <p:txEl>
                                              <p:pRg st="5" end="5"/>
                                            </p:txEl>
                                          </p:spTgt>
                                        </p:tgtEl>
                                        <p:attrNameLst>
                                          <p:attrName>style.visibility</p:attrName>
                                        </p:attrNameLst>
                                      </p:cBhvr>
                                      <p:to>
                                        <p:strVal val="visible"/>
                                      </p:to>
                                    </p:set>
                                    <p:animEffect transition="in" filter="checkerboard(across)">
                                      <p:cBhvr>
                                        <p:cTn id="22" dur="500"/>
                                        <p:tgtEl>
                                          <p:spTgt spid="93081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30819">
                                            <p:txEl>
                                              <p:pRg st="6" end="6"/>
                                            </p:txEl>
                                          </p:spTgt>
                                        </p:tgtEl>
                                        <p:attrNameLst>
                                          <p:attrName>style.visibility</p:attrName>
                                        </p:attrNameLst>
                                      </p:cBhvr>
                                      <p:to>
                                        <p:strVal val="visible"/>
                                      </p:to>
                                    </p:set>
                                    <p:animEffect transition="in" filter="checkerboard(across)">
                                      <p:cBhvr>
                                        <p:cTn id="27" dur="500"/>
                                        <p:tgtEl>
                                          <p:spTgt spid="93081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30819">
                                            <p:txEl>
                                              <p:pRg st="7" end="7"/>
                                            </p:txEl>
                                          </p:spTgt>
                                        </p:tgtEl>
                                        <p:attrNameLst>
                                          <p:attrName>style.visibility</p:attrName>
                                        </p:attrNameLst>
                                      </p:cBhvr>
                                      <p:to>
                                        <p:strVal val="visible"/>
                                      </p:to>
                                    </p:set>
                                    <p:animEffect transition="in" filter="checkerboard(across)">
                                      <p:cBhvr>
                                        <p:cTn id="32" dur="500"/>
                                        <p:tgtEl>
                                          <p:spTgt spid="93081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930819">
                                            <p:txEl>
                                              <p:pRg st="8" end="8"/>
                                            </p:txEl>
                                          </p:spTgt>
                                        </p:tgtEl>
                                        <p:attrNameLst>
                                          <p:attrName>style.visibility</p:attrName>
                                        </p:attrNameLst>
                                      </p:cBhvr>
                                      <p:to>
                                        <p:strVal val="visible"/>
                                      </p:to>
                                    </p:set>
                                    <p:animEffect transition="in" filter="checkerboard(across)">
                                      <p:cBhvr>
                                        <p:cTn id="37" dur="500"/>
                                        <p:tgtEl>
                                          <p:spTgt spid="93081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heckerboard(across)">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3891" name="Rectangle 3"/>
          <p:cNvSpPr>
            <a:spLocks noGrp="1" noChangeArrowheads="1"/>
          </p:cNvSpPr>
          <p:nvPr>
            <p:ph idx="1"/>
          </p:nvPr>
        </p:nvSpPr>
        <p:spPr>
          <a:xfrm>
            <a:off x="1115616" y="1988840"/>
            <a:ext cx="6917704" cy="2160240"/>
          </a:xfrm>
        </p:spPr>
        <p:txBody>
          <a:bodyPr/>
          <a:lstStyle/>
          <a:p>
            <a:pPr>
              <a:lnSpc>
                <a:spcPct val="150000"/>
              </a:lnSpc>
            </a:pPr>
            <a:r>
              <a:rPr lang="zh-CN" altLang="en-US" dirty="0"/>
              <a:t>对于同一个二进制数据，计算机可以将它当作无符号数据来运算，也可以当作有符号数据来运算。 </a:t>
            </a:r>
          </a:p>
        </p:txBody>
      </p:sp>
      <p:sp>
        <p:nvSpPr>
          <p:cNvPr id="933890" name="Rectangle 2"/>
          <p:cNvSpPr>
            <a:spLocks noGrp="1" noChangeArrowheads="1"/>
          </p:cNvSpPr>
          <p:nvPr>
            <p:ph type="title"/>
          </p:nvPr>
        </p:nvSpPr>
        <p:spPr/>
        <p:txBody>
          <a:bodyPr/>
          <a:lstStyle/>
          <a:p>
            <a:r>
              <a:rPr lang="zh-CN" altLang="en-US"/>
              <a:t>有符号数与补码</a:t>
            </a:r>
          </a:p>
        </p:txBody>
      </p:sp>
    </p:spTree>
    <p:extLst>
      <p:ext uri="{BB962C8B-B14F-4D97-AF65-F5344CB8AC3E}">
        <p14:creationId xmlns:p14="http://schemas.microsoft.com/office/powerpoint/2010/main" val="407854287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3" name="Rectangle 3"/>
          <p:cNvSpPr>
            <a:spLocks noGrp="1" noChangeArrowheads="1"/>
          </p:cNvSpPr>
          <p:nvPr>
            <p:ph idx="1"/>
          </p:nvPr>
        </p:nvSpPr>
        <p:spPr>
          <a:xfrm>
            <a:off x="1115616" y="2564904"/>
            <a:ext cx="6818312" cy="1872208"/>
          </a:xfrm>
        </p:spPr>
        <p:txBody>
          <a:bodyPr/>
          <a:lstStyle/>
          <a:p>
            <a:pPr>
              <a:lnSpc>
                <a:spcPct val="150000"/>
              </a:lnSpc>
            </a:pPr>
            <a:r>
              <a:rPr lang="en-US" altLang="zh-CN" dirty="0"/>
              <a:t>SF </a:t>
            </a:r>
            <a:r>
              <a:rPr lang="zh-CN" altLang="en-US" dirty="0"/>
              <a:t>标志，</a:t>
            </a:r>
            <a:r>
              <a:rPr lang="en-US" altLang="zh-CN" dirty="0"/>
              <a:t>CPU</a:t>
            </a:r>
            <a:r>
              <a:rPr lang="zh-CN" altLang="en-US" dirty="0"/>
              <a:t>对有符号数运算结果的一种记录 ，它记录数据的正负。</a:t>
            </a:r>
          </a:p>
        </p:txBody>
      </p:sp>
      <p:sp>
        <p:nvSpPr>
          <p:cNvPr id="936962" name="Rectangle 2"/>
          <p:cNvSpPr>
            <a:spLocks noGrp="1" noChangeArrowheads="1"/>
          </p:cNvSpPr>
          <p:nvPr>
            <p:ph type="title"/>
          </p:nvPr>
        </p:nvSpPr>
        <p:spPr/>
        <p:txBody>
          <a:bodyPr/>
          <a:lstStyle/>
          <a:p>
            <a:r>
              <a:rPr lang="en-US" altLang="zh-CN"/>
              <a:t>11.3 SF</a:t>
            </a:r>
            <a:r>
              <a:rPr lang="zh-CN" altLang="en-US"/>
              <a:t>标志</a:t>
            </a:r>
          </a:p>
        </p:txBody>
      </p:sp>
    </p:spTree>
    <p:extLst>
      <p:ext uri="{BB962C8B-B14F-4D97-AF65-F5344CB8AC3E}">
        <p14:creationId xmlns:p14="http://schemas.microsoft.com/office/powerpoint/2010/main" val="2143498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1" name="Rectangle 3"/>
          <p:cNvSpPr>
            <a:spLocks noGrp="1" noChangeArrowheads="1"/>
          </p:cNvSpPr>
          <p:nvPr>
            <p:ph idx="1"/>
          </p:nvPr>
        </p:nvSpPr>
        <p:spPr>
          <a:xfrm>
            <a:off x="1115616" y="1844824"/>
            <a:ext cx="6894512" cy="3096344"/>
          </a:xfrm>
        </p:spPr>
        <p:txBody>
          <a:bodyPr>
            <a:normAutofit fontScale="92500" lnSpcReduction="10000"/>
          </a:bodyPr>
          <a:lstStyle/>
          <a:p>
            <a:pPr>
              <a:lnSpc>
                <a:spcPct val="150000"/>
              </a:lnSpc>
            </a:pPr>
            <a:r>
              <a:rPr lang="zh-CN" altLang="en-US" sz="3600" dirty="0"/>
              <a:t>如：</a:t>
            </a:r>
          </a:p>
          <a:p>
            <a:pPr>
              <a:lnSpc>
                <a:spcPct val="150000"/>
              </a:lnSpc>
              <a:buFont typeface="Wingdings" pitchFamily="2" charset="2"/>
              <a:buNone/>
            </a:pPr>
            <a:r>
              <a:rPr lang="zh-CN" altLang="en-US" dirty="0"/>
              <a:t>   </a:t>
            </a:r>
            <a:r>
              <a:rPr lang="en-US" altLang="zh-CN" dirty="0"/>
              <a:t>mov al,10000001B </a:t>
            </a:r>
            <a:br>
              <a:rPr lang="en-US" altLang="zh-CN" dirty="0"/>
            </a:br>
            <a:r>
              <a:rPr lang="en-US" altLang="zh-CN" dirty="0"/>
              <a:t>add al,1</a:t>
            </a:r>
          </a:p>
          <a:p>
            <a:pPr>
              <a:lnSpc>
                <a:spcPct val="150000"/>
              </a:lnSpc>
              <a:buFont typeface="Wingdings" pitchFamily="2" charset="2"/>
              <a:buNone/>
            </a:pPr>
            <a:r>
              <a:rPr lang="en-US" altLang="zh-CN" dirty="0"/>
              <a:t>   </a:t>
            </a:r>
            <a:r>
              <a:rPr lang="zh-CN" altLang="en-US" dirty="0"/>
              <a:t>执行后，结果为</a:t>
            </a:r>
            <a:r>
              <a:rPr lang="en-US" altLang="zh-CN" dirty="0"/>
              <a:t>10000010B</a:t>
            </a:r>
            <a:r>
              <a:rPr lang="zh-CN" altLang="en-US" dirty="0"/>
              <a:t>，</a:t>
            </a:r>
            <a:r>
              <a:rPr lang="en-US" altLang="zh-CN" dirty="0"/>
              <a:t>SF=1</a:t>
            </a:r>
            <a:r>
              <a:rPr lang="zh-CN" altLang="en-US" dirty="0"/>
              <a:t>，</a:t>
            </a:r>
          </a:p>
          <a:p>
            <a:pPr>
              <a:lnSpc>
                <a:spcPct val="150000"/>
              </a:lnSpc>
              <a:buFont typeface="Wingdings" pitchFamily="2" charset="2"/>
              <a:buNone/>
            </a:pPr>
            <a:r>
              <a:rPr lang="zh-CN" altLang="en-US" dirty="0"/>
              <a:t>   </a:t>
            </a:r>
          </a:p>
        </p:txBody>
      </p:sp>
      <p:sp>
        <p:nvSpPr>
          <p:cNvPr id="939010" name="Rectangle 2"/>
          <p:cNvSpPr>
            <a:spLocks noGrp="1" noChangeArrowheads="1"/>
          </p:cNvSpPr>
          <p:nvPr>
            <p:ph type="title"/>
          </p:nvPr>
        </p:nvSpPr>
        <p:spPr/>
        <p:txBody>
          <a:bodyPr/>
          <a:lstStyle/>
          <a:p>
            <a:r>
              <a:rPr lang="en-US" altLang="zh-CN"/>
              <a:t>11.3 SF</a:t>
            </a:r>
            <a:r>
              <a:rPr lang="zh-CN" altLang="en-US"/>
              <a:t>标志</a:t>
            </a:r>
          </a:p>
        </p:txBody>
      </p:sp>
    </p:spTree>
    <p:extLst>
      <p:ext uri="{BB962C8B-B14F-4D97-AF65-F5344CB8AC3E}">
        <p14:creationId xmlns:p14="http://schemas.microsoft.com/office/powerpoint/2010/main" val="1163043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39011">
                                            <p:txEl>
                                              <p:pRg st="1" end="1"/>
                                            </p:txEl>
                                          </p:spTgt>
                                        </p:tgtEl>
                                        <p:attrNameLst>
                                          <p:attrName>style.visibility</p:attrName>
                                        </p:attrNameLst>
                                      </p:cBhvr>
                                      <p:to>
                                        <p:strVal val="visible"/>
                                      </p:to>
                                    </p:set>
                                    <p:animEffect transition="in" filter="checkerboard(across)">
                                      <p:cBhvr>
                                        <p:cTn id="7" dur="500"/>
                                        <p:tgtEl>
                                          <p:spTgt spid="939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39011">
                                            <p:txEl>
                                              <p:pRg st="2" end="2"/>
                                            </p:txEl>
                                          </p:spTgt>
                                        </p:tgtEl>
                                        <p:attrNameLst>
                                          <p:attrName>style.visibility</p:attrName>
                                        </p:attrNameLst>
                                      </p:cBhvr>
                                      <p:to>
                                        <p:strVal val="visible"/>
                                      </p:to>
                                    </p:set>
                                    <p:animEffect transition="in" filter="checkerboard(across)">
                                      <p:cBhvr>
                                        <p:cTn id="12" dur="500"/>
                                        <p:tgtEl>
                                          <p:spTgt spid="9390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39011">
                                            <p:txEl>
                                              <p:pRg st="3" end="3"/>
                                            </p:txEl>
                                          </p:spTgt>
                                        </p:tgtEl>
                                        <p:attrNameLst>
                                          <p:attrName>style.visibility</p:attrName>
                                        </p:attrNameLst>
                                      </p:cBhvr>
                                      <p:to>
                                        <p:strVal val="visible"/>
                                      </p:to>
                                    </p:set>
                                    <p:animEffect transition="in" filter="checkerboard(across)">
                                      <p:cBhvr>
                                        <p:cTn id="17" dur="500"/>
                                        <p:tgtEl>
                                          <p:spTgt spid="9390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9" name="Rectangle 3"/>
          <p:cNvSpPr>
            <a:spLocks noGrp="1" noChangeArrowheads="1"/>
          </p:cNvSpPr>
          <p:nvPr>
            <p:ph idx="1"/>
          </p:nvPr>
        </p:nvSpPr>
        <p:spPr>
          <a:xfrm>
            <a:off x="899592" y="1844824"/>
            <a:ext cx="7272808" cy="2664296"/>
          </a:xfrm>
        </p:spPr>
        <p:txBody>
          <a:bodyPr/>
          <a:lstStyle/>
          <a:p>
            <a:pPr>
              <a:lnSpc>
                <a:spcPct val="150000"/>
              </a:lnSpc>
            </a:pPr>
            <a:r>
              <a:rPr lang="zh-CN" altLang="en-US" dirty="0"/>
              <a:t>某些指令将影响标志寄存器中的多个标志位。</a:t>
            </a:r>
          </a:p>
          <a:p>
            <a:pPr>
              <a:lnSpc>
                <a:spcPct val="150000"/>
              </a:lnSpc>
            </a:pPr>
            <a:r>
              <a:rPr lang="zh-CN" altLang="en-US" dirty="0"/>
              <a:t>比如指令</a:t>
            </a:r>
            <a:r>
              <a:rPr lang="en-US" altLang="zh-CN" dirty="0"/>
              <a:t>sub </a:t>
            </a:r>
            <a:r>
              <a:rPr lang="en-US" altLang="zh-CN" dirty="0" err="1"/>
              <a:t>al,al</a:t>
            </a:r>
            <a:r>
              <a:rPr lang="zh-CN" altLang="en-US" dirty="0"/>
              <a:t>执行后，</a:t>
            </a:r>
            <a:r>
              <a:rPr lang="en-US" altLang="zh-CN" dirty="0"/>
              <a:t>ZF</a:t>
            </a:r>
            <a:r>
              <a:rPr lang="zh-CN" altLang="en-US" dirty="0"/>
              <a:t>、</a:t>
            </a:r>
            <a:r>
              <a:rPr lang="en-US" altLang="zh-CN" dirty="0"/>
              <a:t>PF</a:t>
            </a:r>
            <a:r>
              <a:rPr lang="zh-CN" altLang="en-US" dirty="0"/>
              <a:t>、</a:t>
            </a:r>
            <a:r>
              <a:rPr lang="en-US" altLang="zh-CN" dirty="0"/>
              <a:t>SF</a:t>
            </a:r>
            <a:r>
              <a:rPr lang="zh-CN" altLang="en-US" dirty="0"/>
              <a:t>等标志位都要受到影响，它们分别为：</a:t>
            </a:r>
            <a:r>
              <a:rPr lang="en-US" altLang="zh-CN" dirty="0"/>
              <a:t>1</a:t>
            </a:r>
            <a:r>
              <a:rPr lang="zh-CN" altLang="en-US" dirty="0"/>
              <a:t>、</a:t>
            </a:r>
            <a:r>
              <a:rPr lang="en-US" altLang="zh-CN" dirty="0"/>
              <a:t>1</a:t>
            </a:r>
            <a:r>
              <a:rPr lang="zh-CN" altLang="en-US" dirty="0"/>
              <a:t>、</a:t>
            </a:r>
            <a:r>
              <a:rPr lang="en-US" altLang="zh-CN" dirty="0"/>
              <a:t>0</a:t>
            </a:r>
            <a:r>
              <a:rPr lang="zh-CN" altLang="en-US" dirty="0"/>
              <a:t>。 </a:t>
            </a:r>
          </a:p>
        </p:txBody>
      </p:sp>
      <p:sp>
        <p:nvSpPr>
          <p:cNvPr id="941058" name="Rectangle 2"/>
          <p:cNvSpPr>
            <a:spLocks noGrp="1" noChangeArrowheads="1"/>
          </p:cNvSpPr>
          <p:nvPr>
            <p:ph type="title"/>
          </p:nvPr>
        </p:nvSpPr>
        <p:spPr/>
        <p:txBody>
          <a:bodyPr/>
          <a:lstStyle/>
          <a:p>
            <a:r>
              <a:rPr lang="en-US" altLang="zh-CN"/>
              <a:t>11.3 SF</a:t>
            </a:r>
            <a:r>
              <a:rPr lang="zh-CN" altLang="en-US"/>
              <a:t>标志</a:t>
            </a:r>
          </a:p>
        </p:txBody>
      </p:sp>
    </p:spTree>
    <p:extLst>
      <p:ext uri="{BB962C8B-B14F-4D97-AF65-F5344CB8AC3E}">
        <p14:creationId xmlns:p14="http://schemas.microsoft.com/office/powerpoint/2010/main" val="27794292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1059">
                                            <p:txEl>
                                              <p:pRg st="1" end="1"/>
                                            </p:txEl>
                                          </p:spTgt>
                                        </p:tgtEl>
                                        <p:attrNameLst>
                                          <p:attrName>style.visibility</p:attrName>
                                        </p:attrNameLst>
                                      </p:cBhvr>
                                      <p:to>
                                        <p:strVal val="visible"/>
                                      </p:to>
                                    </p:set>
                                    <p:animEffect transition="in" filter="checkerboard(across)">
                                      <p:cBhvr>
                                        <p:cTn id="7" dur="500"/>
                                        <p:tgtEl>
                                          <p:spTgt spid="9410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83" name="Rectangle 3"/>
          <p:cNvSpPr>
            <a:spLocks noGrp="1" noChangeArrowheads="1"/>
          </p:cNvSpPr>
          <p:nvPr>
            <p:ph idx="1"/>
          </p:nvPr>
        </p:nvSpPr>
        <p:spPr>
          <a:xfrm>
            <a:off x="1182688" y="2017713"/>
            <a:ext cx="7580312" cy="1987351"/>
          </a:xfrm>
        </p:spPr>
        <p:txBody>
          <a:bodyPr/>
          <a:lstStyle/>
          <a:p>
            <a:r>
              <a:rPr lang="zh-CN" altLang="en-US" dirty="0"/>
              <a:t>检测点</a:t>
            </a:r>
            <a:r>
              <a:rPr lang="en-US" altLang="zh-CN" dirty="0"/>
              <a:t>11.1</a:t>
            </a:r>
            <a:r>
              <a:rPr lang="zh-CN" altLang="en-US" dirty="0"/>
              <a:t>（</a:t>
            </a:r>
            <a:r>
              <a:rPr lang="en-US" altLang="zh-CN" dirty="0"/>
              <a:t>p205</a:t>
            </a:r>
            <a:r>
              <a:rPr lang="zh-CN" altLang="en-US" dirty="0"/>
              <a:t>）</a:t>
            </a:r>
          </a:p>
          <a:p>
            <a:endParaRPr lang="zh-CN" altLang="en-US" dirty="0"/>
          </a:p>
          <a:p>
            <a:r>
              <a:rPr lang="zh-CN" altLang="en-US" dirty="0">
                <a:solidFill>
                  <a:schemeClr val="hlink"/>
                </a:solidFill>
              </a:rPr>
              <a:t>没有完成此检测点，请不要向下进行。</a:t>
            </a:r>
          </a:p>
        </p:txBody>
      </p:sp>
      <p:sp>
        <p:nvSpPr>
          <p:cNvPr id="942082" name="Rectangle 2"/>
          <p:cNvSpPr>
            <a:spLocks noGrp="1" noChangeArrowheads="1"/>
          </p:cNvSpPr>
          <p:nvPr>
            <p:ph type="title"/>
          </p:nvPr>
        </p:nvSpPr>
        <p:spPr/>
        <p:txBody>
          <a:bodyPr/>
          <a:lstStyle/>
          <a:p>
            <a:r>
              <a:rPr lang="zh-CN" altLang="en-US"/>
              <a:t>特别提示</a:t>
            </a:r>
          </a:p>
        </p:txBody>
      </p:sp>
    </p:spTree>
    <p:extLst>
      <p:ext uri="{BB962C8B-B14F-4D97-AF65-F5344CB8AC3E}">
        <p14:creationId xmlns:p14="http://schemas.microsoft.com/office/powerpoint/2010/main" val="3342450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7" name="Rectangle 3"/>
          <p:cNvSpPr>
            <a:spLocks noGrp="1" noChangeArrowheads="1"/>
          </p:cNvSpPr>
          <p:nvPr>
            <p:ph idx="1"/>
          </p:nvPr>
        </p:nvSpPr>
        <p:spPr>
          <a:xfrm>
            <a:off x="1043608" y="1556792"/>
            <a:ext cx="6894512" cy="4114800"/>
          </a:xfrm>
        </p:spPr>
        <p:txBody>
          <a:bodyPr>
            <a:normAutofit fontScale="92500" lnSpcReduction="20000"/>
          </a:bodyPr>
          <a:lstStyle/>
          <a:p>
            <a:pPr>
              <a:lnSpc>
                <a:spcPct val="150000"/>
              </a:lnSpc>
            </a:pPr>
            <a:r>
              <a:rPr lang="zh-CN" altLang="en-US" sz="2800" dirty="0">
                <a:latin typeface="+mn-ea"/>
              </a:rPr>
              <a:t>编程：计算</a:t>
            </a:r>
            <a:r>
              <a:rPr lang="en-US" altLang="zh-CN" sz="2800" dirty="0">
                <a:latin typeface="+mn-ea"/>
              </a:rPr>
              <a:t>data</a:t>
            </a:r>
            <a:r>
              <a:rPr lang="zh-CN" altLang="en-US" sz="2800" dirty="0">
                <a:latin typeface="+mn-ea"/>
              </a:rPr>
              <a:t>段中第一组数据的 </a:t>
            </a:r>
            <a:r>
              <a:rPr lang="en-US" altLang="zh-CN" sz="2800" dirty="0">
                <a:latin typeface="+mn-ea"/>
              </a:rPr>
              <a:t>3 </a:t>
            </a:r>
            <a:r>
              <a:rPr lang="zh-CN" altLang="en-US" sz="2800" dirty="0">
                <a:latin typeface="+mn-ea"/>
              </a:rPr>
              <a:t>次方，结果保存在后面一组</a:t>
            </a:r>
            <a:r>
              <a:rPr lang="en-US" altLang="zh-CN" sz="2800" dirty="0" err="1">
                <a:latin typeface="+mn-ea"/>
              </a:rPr>
              <a:t>dword</a:t>
            </a:r>
            <a:r>
              <a:rPr lang="zh-CN" altLang="en-US" sz="2800" dirty="0">
                <a:latin typeface="+mn-ea"/>
              </a:rPr>
              <a:t>单元中。</a:t>
            </a:r>
          </a:p>
          <a:p>
            <a:pPr>
              <a:lnSpc>
                <a:spcPct val="150000"/>
              </a:lnSpc>
              <a:buFont typeface="Wingdings" pitchFamily="2" charset="2"/>
              <a:buNone/>
            </a:pPr>
            <a:r>
              <a:rPr lang="zh-CN" altLang="en-US" sz="2800" dirty="0">
                <a:latin typeface="+mn-ea"/>
              </a:rPr>
              <a:t>     </a:t>
            </a:r>
            <a:r>
              <a:rPr lang="en-US" altLang="zh-CN" sz="2800" dirty="0">
                <a:latin typeface="+mn-ea"/>
              </a:rPr>
              <a:t>assume </a:t>
            </a:r>
            <a:r>
              <a:rPr lang="en-US" altLang="zh-CN" sz="2800" dirty="0" err="1">
                <a:latin typeface="+mn-ea"/>
              </a:rPr>
              <a:t>cs:code</a:t>
            </a:r>
            <a:endParaRPr lang="en-US" altLang="zh-CN" sz="2800" dirty="0">
              <a:latin typeface="+mn-ea"/>
            </a:endParaRPr>
          </a:p>
          <a:p>
            <a:pPr>
              <a:lnSpc>
                <a:spcPct val="150000"/>
              </a:lnSpc>
              <a:buFont typeface="Wingdings" pitchFamily="2" charset="2"/>
              <a:buNone/>
            </a:pPr>
            <a:r>
              <a:rPr lang="en-US" altLang="zh-CN" sz="2800" dirty="0">
                <a:latin typeface="+mn-ea"/>
              </a:rPr>
              <a:t>     data segment</a:t>
            </a:r>
          </a:p>
          <a:p>
            <a:pPr>
              <a:lnSpc>
                <a:spcPct val="150000"/>
              </a:lnSpc>
              <a:buFont typeface="Wingdings" pitchFamily="2" charset="2"/>
              <a:buNone/>
            </a:pPr>
            <a:r>
              <a:rPr lang="en-US" altLang="zh-CN" sz="2800" dirty="0">
                <a:latin typeface="+mn-ea"/>
              </a:rPr>
              <a:t>        </a:t>
            </a:r>
            <a:r>
              <a:rPr lang="en-US" altLang="zh-CN" sz="2800" dirty="0" err="1">
                <a:latin typeface="+mn-ea"/>
              </a:rPr>
              <a:t>dw</a:t>
            </a:r>
            <a:r>
              <a:rPr lang="en-US" altLang="zh-CN" sz="2800" dirty="0">
                <a:latin typeface="+mn-ea"/>
              </a:rPr>
              <a:t> 1,2,3,4,5,6,7,8</a:t>
            </a:r>
          </a:p>
          <a:p>
            <a:pPr>
              <a:lnSpc>
                <a:spcPct val="150000"/>
              </a:lnSpc>
              <a:buFont typeface="Wingdings" pitchFamily="2" charset="2"/>
              <a:buNone/>
            </a:pPr>
            <a:r>
              <a:rPr lang="en-US" altLang="zh-CN" sz="2800" dirty="0">
                <a:latin typeface="+mn-ea"/>
              </a:rPr>
              <a:t>        </a:t>
            </a:r>
            <a:r>
              <a:rPr lang="en-US" altLang="zh-CN" sz="2800" dirty="0" err="1">
                <a:latin typeface="+mn-ea"/>
              </a:rPr>
              <a:t>dd</a:t>
            </a:r>
            <a:r>
              <a:rPr lang="en-US" altLang="zh-CN" sz="2800" dirty="0">
                <a:latin typeface="+mn-ea"/>
              </a:rPr>
              <a:t>  0,0,0,0,0,0,0,0</a:t>
            </a:r>
          </a:p>
          <a:p>
            <a:pPr>
              <a:lnSpc>
                <a:spcPct val="150000"/>
              </a:lnSpc>
              <a:buFont typeface="Wingdings" pitchFamily="2" charset="2"/>
              <a:buNone/>
            </a:pPr>
            <a:r>
              <a:rPr lang="en-US" altLang="zh-CN" sz="2800" dirty="0">
                <a:latin typeface="+mn-ea"/>
              </a:rPr>
              <a:t>    data ends</a:t>
            </a:r>
          </a:p>
        </p:txBody>
      </p:sp>
      <p:sp>
        <p:nvSpPr>
          <p:cNvPr id="891906" name="Rectangle 2"/>
          <p:cNvSpPr>
            <a:spLocks noGrp="1" noChangeArrowheads="1"/>
          </p:cNvSpPr>
          <p:nvPr>
            <p:ph type="title"/>
          </p:nvPr>
        </p:nvSpPr>
        <p:spPr/>
        <p:txBody>
          <a:bodyPr/>
          <a:lstStyle/>
          <a:p>
            <a:r>
              <a:rPr lang="en-US" altLang="zh-CN" b="0" dirty="0">
                <a:effectLst/>
              </a:rPr>
              <a:t>10.5.3 </a:t>
            </a:r>
            <a:r>
              <a:rPr lang="zh-CN" altLang="en-US" b="0" dirty="0">
                <a:effectLst/>
              </a:rPr>
              <a:t>参数和结果传递的问题</a:t>
            </a:r>
          </a:p>
        </p:txBody>
      </p:sp>
    </p:spTree>
    <p:extLst>
      <p:ext uri="{BB962C8B-B14F-4D97-AF65-F5344CB8AC3E}">
        <p14:creationId xmlns:p14="http://schemas.microsoft.com/office/powerpoint/2010/main" val="1502224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7" name="Rectangle 3"/>
          <p:cNvSpPr>
            <a:spLocks noGrp="1" noChangeArrowheads="1"/>
          </p:cNvSpPr>
          <p:nvPr>
            <p:ph idx="1"/>
          </p:nvPr>
        </p:nvSpPr>
        <p:spPr>
          <a:xfrm>
            <a:off x="1043608" y="2780928"/>
            <a:ext cx="7128792" cy="2952328"/>
          </a:xfrm>
        </p:spPr>
        <p:txBody>
          <a:bodyPr>
            <a:normAutofit/>
          </a:bodyPr>
          <a:lstStyle/>
          <a:p>
            <a:pPr>
              <a:lnSpc>
                <a:spcPct val="150000"/>
              </a:lnSpc>
            </a:pPr>
            <a:r>
              <a:rPr lang="en-US" altLang="zh-CN" dirty="0"/>
              <a:t>flag</a:t>
            </a:r>
            <a:r>
              <a:rPr lang="zh-CN" altLang="en-US" dirty="0"/>
              <a:t>的第</a:t>
            </a:r>
            <a:r>
              <a:rPr lang="en-US" altLang="zh-CN" dirty="0"/>
              <a:t>0</a:t>
            </a:r>
            <a:r>
              <a:rPr lang="zh-CN" altLang="en-US" dirty="0"/>
              <a:t>位是</a:t>
            </a:r>
            <a:r>
              <a:rPr lang="en-US" altLang="zh-CN" dirty="0"/>
              <a:t>CF</a:t>
            </a:r>
            <a:r>
              <a:rPr lang="zh-CN" altLang="en-US" dirty="0"/>
              <a:t>，进位标志位。</a:t>
            </a:r>
          </a:p>
          <a:p>
            <a:pPr>
              <a:lnSpc>
                <a:spcPct val="150000"/>
              </a:lnSpc>
            </a:pPr>
            <a:r>
              <a:rPr lang="zh-CN" altLang="en-US" dirty="0"/>
              <a:t>一般，在进行</a:t>
            </a:r>
            <a:r>
              <a:rPr lang="zh-CN" altLang="en-US" dirty="0">
                <a:solidFill>
                  <a:srgbClr val="FF0000"/>
                </a:solidFill>
              </a:rPr>
              <a:t>无符号数运算</a:t>
            </a:r>
            <a:r>
              <a:rPr lang="zh-CN" altLang="en-US" dirty="0"/>
              <a:t>的时候，它记录运算结果的最高有效位向更高位的</a:t>
            </a:r>
            <a:r>
              <a:rPr lang="zh-CN" altLang="en-US" dirty="0">
                <a:solidFill>
                  <a:srgbClr val="FF0000"/>
                </a:solidFill>
              </a:rPr>
              <a:t>进位值</a:t>
            </a:r>
            <a:r>
              <a:rPr lang="zh-CN" altLang="en-US" dirty="0"/>
              <a:t>，或从更高位的</a:t>
            </a:r>
            <a:r>
              <a:rPr lang="zh-CN" altLang="en-US" dirty="0">
                <a:solidFill>
                  <a:srgbClr val="FF0000"/>
                </a:solidFill>
              </a:rPr>
              <a:t>借位值</a:t>
            </a:r>
            <a:r>
              <a:rPr lang="zh-CN" altLang="en-US" dirty="0"/>
              <a:t>。</a:t>
            </a:r>
          </a:p>
        </p:txBody>
      </p:sp>
      <p:sp>
        <p:nvSpPr>
          <p:cNvPr id="943106" name="Rectangle 2"/>
          <p:cNvSpPr>
            <a:spLocks noGrp="1" noChangeArrowheads="1"/>
          </p:cNvSpPr>
          <p:nvPr>
            <p:ph type="title"/>
          </p:nvPr>
        </p:nvSpPr>
        <p:spPr/>
        <p:txBody>
          <a:bodyPr/>
          <a:lstStyle/>
          <a:p>
            <a:r>
              <a:rPr lang="en-US" altLang="zh-CN"/>
              <a:t>11.4 CF</a:t>
            </a:r>
            <a:r>
              <a:rPr lang="zh-CN" altLang="en-US"/>
              <a:t>标志</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66" y="1651396"/>
            <a:ext cx="6705600" cy="72866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7009666" y="1787474"/>
            <a:ext cx="576064" cy="607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976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3107">
                                            <p:txEl>
                                              <p:pRg st="1" end="1"/>
                                            </p:txEl>
                                          </p:spTgt>
                                        </p:tgtEl>
                                        <p:attrNameLst>
                                          <p:attrName>style.visibility</p:attrName>
                                        </p:attrNameLst>
                                      </p:cBhvr>
                                      <p:to>
                                        <p:strVal val="visible"/>
                                      </p:to>
                                    </p:set>
                                    <p:animEffect transition="in" filter="checkerboard(across)">
                                      <p:cBhvr>
                                        <p:cTn id="7" dur="500"/>
                                        <p:tgtEl>
                                          <p:spTgt spid="94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across)">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lstStyle/>
          <a:p>
            <a:r>
              <a:rPr lang="en-US" altLang="zh-CN"/>
              <a:t>11.4 CF</a:t>
            </a:r>
            <a:r>
              <a:rPr lang="zh-CN" altLang="en-US"/>
              <a:t>标志</a:t>
            </a:r>
          </a:p>
        </p:txBody>
      </p:sp>
      <p:pic>
        <p:nvPicPr>
          <p:cNvPr id="9451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660" y="1916832"/>
            <a:ext cx="6191250" cy="141446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985454" y="4127511"/>
            <a:ext cx="7123112" cy="105124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8086CPU </a:t>
            </a:r>
            <a:r>
              <a:rPr lang="zh-CN" altLang="en-US" dirty="0"/>
              <a:t>用</a:t>
            </a:r>
            <a:r>
              <a:rPr lang="en-US" altLang="zh-CN" dirty="0"/>
              <a:t>flag</a:t>
            </a:r>
            <a:r>
              <a:rPr lang="zh-CN" altLang="en-US" dirty="0"/>
              <a:t>的</a:t>
            </a:r>
            <a:r>
              <a:rPr lang="en-US" altLang="zh-CN" dirty="0"/>
              <a:t>CF</a:t>
            </a:r>
            <a:r>
              <a:rPr lang="zh-CN" altLang="en-US" dirty="0"/>
              <a:t>位来记录这个进位值。 </a:t>
            </a:r>
          </a:p>
        </p:txBody>
      </p:sp>
    </p:spTree>
    <p:extLst>
      <p:ext uri="{BB962C8B-B14F-4D97-AF65-F5344CB8AC3E}">
        <p14:creationId xmlns:p14="http://schemas.microsoft.com/office/powerpoint/2010/main" val="15757592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45156"/>
                                        </p:tgtEl>
                                        <p:attrNameLst>
                                          <p:attrName>style.visibility</p:attrName>
                                        </p:attrNameLst>
                                      </p:cBhvr>
                                      <p:to>
                                        <p:strVal val="visible"/>
                                      </p:to>
                                    </p:set>
                                    <p:animEffect transition="in" filter="checkerboard(across)">
                                      <p:cBhvr>
                                        <p:cTn id="7" dur="500"/>
                                        <p:tgtEl>
                                          <p:spTgt spid="94515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299" name="Rectangle 3"/>
          <p:cNvSpPr>
            <a:spLocks noGrp="1" noChangeArrowheads="1"/>
          </p:cNvSpPr>
          <p:nvPr>
            <p:ph idx="1"/>
          </p:nvPr>
        </p:nvSpPr>
        <p:spPr>
          <a:xfrm>
            <a:off x="1182688" y="2017713"/>
            <a:ext cx="7351712" cy="3211487"/>
          </a:xfrm>
        </p:spPr>
        <p:txBody>
          <a:bodyPr>
            <a:noAutofit/>
          </a:bodyPr>
          <a:lstStyle/>
          <a:p>
            <a:pPr>
              <a:lnSpc>
                <a:spcPct val="150000"/>
              </a:lnSpc>
            </a:pPr>
            <a:r>
              <a:rPr lang="zh-CN" altLang="en-US" sz="2800" dirty="0"/>
              <a:t>如：</a:t>
            </a:r>
          </a:p>
          <a:p>
            <a:pPr>
              <a:lnSpc>
                <a:spcPct val="150000"/>
              </a:lnSpc>
              <a:buFont typeface="Wingdings" pitchFamily="2" charset="2"/>
              <a:buNone/>
            </a:pPr>
            <a:r>
              <a:rPr lang="zh-CN" altLang="en-US" sz="3200" dirty="0"/>
              <a:t>   </a:t>
            </a:r>
            <a:r>
              <a:rPr lang="en-US" altLang="zh-CN" sz="2800" dirty="0"/>
              <a:t>mov al,98H</a:t>
            </a:r>
          </a:p>
          <a:p>
            <a:pPr>
              <a:lnSpc>
                <a:spcPct val="150000"/>
              </a:lnSpc>
              <a:buFont typeface="Wingdings" pitchFamily="2" charset="2"/>
              <a:buNone/>
            </a:pPr>
            <a:r>
              <a:rPr lang="en-US" altLang="zh-CN" sz="2800" dirty="0"/>
              <a:t>    add </a:t>
            </a:r>
            <a:r>
              <a:rPr lang="en-US" altLang="zh-CN" sz="2800" dirty="0" err="1"/>
              <a:t>al,al</a:t>
            </a:r>
            <a:r>
              <a:rPr lang="en-US" altLang="zh-CN" sz="2800" dirty="0"/>
              <a:t>  ;</a:t>
            </a:r>
            <a:r>
              <a:rPr lang="zh-CN" altLang="en-US" sz="2800" dirty="0"/>
              <a:t>执行后</a:t>
            </a:r>
            <a:r>
              <a:rPr lang="zh-CN" altLang="en-US" sz="2800" dirty="0">
                <a:sym typeface="Wingdings" pitchFamily="2" charset="2"/>
              </a:rPr>
              <a:t>： </a:t>
            </a:r>
            <a:r>
              <a:rPr lang="en-US" altLang="zh-CN" sz="2800" dirty="0">
                <a:sym typeface="Wingdings" pitchFamily="2" charset="2"/>
              </a:rPr>
              <a:t>(al)=30H</a:t>
            </a:r>
            <a:r>
              <a:rPr lang="zh-CN" altLang="en-US" sz="2800" dirty="0">
                <a:sym typeface="Wingdings" pitchFamily="2" charset="2"/>
              </a:rPr>
              <a:t>，</a:t>
            </a:r>
            <a:r>
              <a:rPr lang="en-US" altLang="zh-CN" sz="2800" dirty="0"/>
              <a:t>CF=1</a:t>
            </a:r>
            <a:r>
              <a:rPr lang="zh-CN" altLang="en-US" sz="2800" dirty="0"/>
              <a:t>，</a:t>
            </a:r>
          </a:p>
          <a:p>
            <a:pPr>
              <a:lnSpc>
                <a:spcPct val="150000"/>
              </a:lnSpc>
              <a:buFont typeface="Wingdings" pitchFamily="2" charset="2"/>
              <a:buNone/>
            </a:pPr>
            <a:r>
              <a:rPr lang="en-US" altLang="zh-CN" sz="2800" dirty="0"/>
              <a:t>    add </a:t>
            </a:r>
            <a:r>
              <a:rPr lang="en-US" altLang="zh-CN" sz="2800" dirty="0" err="1"/>
              <a:t>al,al</a:t>
            </a:r>
            <a:r>
              <a:rPr lang="en-US" altLang="zh-CN" sz="2800" dirty="0"/>
              <a:t>  ;</a:t>
            </a:r>
            <a:r>
              <a:rPr lang="zh-CN" altLang="en-US" sz="2800" dirty="0"/>
              <a:t>执行后</a:t>
            </a:r>
            <a:r>
              <a:rPr lang="zh-CN" altLang="en-US" sz="2800" dirty="0">
                <a:sym typeface="Wingdings" pitchFamily="2" charset="2"/>
              </a:rPr>
              <a:t>： </a:t>
            </a:r>
            <a:r>
              <a:rPr lang="en-US" altLang="zh-CN" sz="2800" dirty="0">
                <a:sym typeface="Wingdings" pitchFamily="2" charset="2"/>
              </a:rPr>
              <a:t>(al)=30H</a:t>
            </a:r>
            <a:r>
              <a:rPr lang="zh-CN" altLang="en-US" sz="2800" dirty="0">
                <a:sym typeface="Wingdings" pitchFamily="2" charset="2"/>
              </a:rPr>
              <a:t>，</a:t>
            </a:r>
            <a:r>
              <a:rPr lang="en-US" altLang="zh-CN" sz="2800" dirty="0"/>
              <a:t>CF=1</a:t>
            </a:r>
            <a:r>
              <a:rPr lang="zh-CN" altLang="en-US" sz="2800" dirty="0"/>
              <a:t>，</a:t>
            </a:r>
          </a:p>
          <a:p>
            <a:pPr>
              <a:lnSpc>
                <a:spcPct val="150000"/>
              </a:lnSpc>
              <a:buFont typeface="Wingdings" pitchFamily="2" charset="2"/>
              <a:buNone/>
            </a:pPr>
            <a:r>
              <a:rPr lang="en-US" altLang="zh-CN" sz="2800" dirty="0"/>
              <a:t> </a:t>
            </a:r>
            <a:endParaRPr lang="zh-CN" altLang="en-US" sz="2800" dirty="0"/>
          </a:p>
        </p:txBody>
      </p:sp>
      <p:sp>
        <p:nvSpPr>
          <p:cNvPr id="951298" name="Rectangle 2"/>
          <p:cNvSpPr>
            <a:spLocks noGrp="1" noChangeArrowheads="1"/>
          </p:cNvSpPr>
          <p:nvPr>
            <p:ph type="title"/>
          </p:nvPr>
        </p:nvSpPr>
        <p:spPr/>
        <p:txBody>
          <a:bodyPr/>
          <a:lstStyle/>
          <a:p>
            <a:r>
              <a:rPr lang="en-US" altLang="zh-CN"/>
              <a:t>11.4 CF</a:t>
            </a:r>
            <a:r>
              <a:rPr lang="zh-CN" altLang="en-US"/>
              <a:t>标志</a:t>
            </a:r>
          </a:p>
        </p:txBody>
      </p:sp>
    </p:spTree>
    <p:extLst>
      <p:ext uri="{BB962C8B-B14F-4D97-AF65-F5344CB8AC3E}">
        <p14:creationId xmlns:p14="http://schemas.microsoft.com/office/powerpoint/2010/main" val="245356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1299">
                                            <p:txEl>
                                              <p:pRg st="1" end="1"/>
                                            </p:txEl>
                                          </p:spTgt>
                                        </p:tgtEl>
                                        <p:attrNameLst>
                                          <p:attrName>style.visibility</p:attrName>
                                        </p:attrNameLst>
                                      </p:cBhvr>
                                      <p:to>
                                        <p:strVal val="visible"/>
                                      </p:to>
                                    </p:set>
                                    <p:animEffect transition="in" filter="checkerboard(across)">
                                      <p:cBhvr>
                                        <p:cTn id="7" dur="500"/>
                                        <p:tgtEl>
                                          <p:spTgt spid="951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1299">
                                            <p:txEl>
                                              <p:pRg st="2" end="2"/>
                                            </p:txEl>
                                          </p:spTgt>
                                        </p:tgtEl>
                                        <p:attrNameLst>
                                          <p:attrName>style.visibility</p:attrName>
                                        </p:attrNameLst>
                                      </p:cBhvr>
                                      <p:to>
                                        <p:strVal val="visible"/>
                                      </p:to>
                                    </p:set>
                                    <p:animEffect transition="in" filter="checkerboard(across)">
                                      <p:cBhvr>
                                        <p:cTn id="12" dur="500"/>
                                        <p:tgtEl>
                                          <p:spTgt spid="951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51299">
                                            <p:txEl>
                                              <p:pRg st="3" end="3"/>
                                            </p:txEl>
                                          </p:spTgt>
                                        </p:tgtEl>
                                        <p:attrNameLst>
                                          <p:attrName>style.visibility</p:attrName>
                                        </p:attrNameLst>
                                      </p:cBhvr>
                                      <p:to>
                                        <p:strVal val="visible"/>
                                      </p:to>
                                    </p:set>
                                    <p:animEffect transition="in" filter="checkerboard(across)">
                                      <p:cBhvr>
                                        <p:cTn id="17" dur="500"/>
                                        <p:tgtEl>
                                          <p:spTgt spid="951299">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951299">
                                            <p:txEl>
                                              <p:pRg st="4" end="4"/>
                                            </p:txEl>
                                          </p:spTgt>
                                        </p:tgtEl>
                                        <p:attrNameLst>
                                          <p:attrName>style.visibility</p:attrName>
                                        </p:attrNameLst>
                                      </p:cBhvr>
                                      <p:to>
                                        <p:strVal val="visible"/>
                                      </p:to>
                                    </p:set>
                                    <p:animEffect transition="in" filter="checkerboard(across)">
                                      <p:cBhvr>
                                        <p:cTn id="20" dur="500"/>
                                        <p:tgtEl>
                                          <p:spTgt spid="951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371" name="Rectangle 3"/>
          <p:cNvSpPr>
            <a:spLocks noGrp="1" noChangeArrowheads="1"/>
          </p:cNvSpPr>
          <p:nvPr>
            <p:ph idx="1"/>
          </p:nvPr>
        </p:nvSpPr>
        <p:spPr>
          <a:xfrm>
            <a:off x="1187624" y="2924944"/>
            <a:ext cx="6894512" cy="2016224"/>
          </a:xfrm>
        </p:spPr>
        <p:txBody>
          <a:bodyPr>
            <a:normAutofit/>
          </a:bodyPr>
          <a:lstStyle/>
          <a:p>
            <a:r>
              <a:rPr lang="zh-CN" altLang="en-US" dirty="0"/>
              <a:t>溢出</a:t>
            </a:r>
            <a:r>
              <a:rPr lang="en-US" altLang="zh-CN" dirty="0"/>
              <a:t>:</a:t>
            </a:r>
            <a:endParaRPr lang="zh-CN" altLang="en-US" dirty="0"/>
          </a:p>
          <a:p>
            <a:pPr>
              <a:buFont typeface="Wingdings" pitchFamily="2" charset="2"/>
              <a:buNone/>
            </a:pPr>
            <a:r>
              <a:rPr lang="zh-CN" altLang="en-US" dirty="0"/>
              <a:t>   在进行有符号数运算的时候，如结果超过了机器所能表示的范围称为溢出。</a:t>
            </a:r>
          </a:p>
          <a:p>
            <a:r>
              <a:rPr lang="zh-CN" altLang="en-US" dirty="0"/>
              <a:t>那么，什么是机器所能表示的范围呢？</a:t>
            </a:r>
          </a:p>
        </p:txBody>
      </p:sp>
      <p:sp>
        <p:nvSpPr>
          <p:cNvPr id="954370" name="Rectangle 2"/>
          <p:cNvSpPr>
            <a:spLocks noGrp="1" noChangeArrowheads="1"/>
          </p:cNvSpPr>
          <p:nvPr>
            <p:ph type="title"/>
          </p:nvPr>
        </p:nvSpPr>
        <p:spPr/>
        <p:txBody>
          <a:bodyPr/>
          <a:lstStyle/>
          <a:p>
            <a:r>
              <a:rPr lang="en-US" altLang="zh-CN"/>
              <a:t>11.5 OF</a:t>
            </a:r>
            <a:r>
              <a:rPr lang="zh-CN" altLang="en-US"/>
              <a:t>标志</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166" y="1651396"/>
            <a:ext cx="6705600" cy="728663"/>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2483768" y="1813644"/>
            <a:ext cx="576064" cy="6072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03624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54371">
                                            <p:txEl>
                                              <p:pRg st="1" end="1"/>
                                            </p:txEl>
                                          </p:spTgt>
                                        </p:tgtEl>
                                        <p:attrNameLst>
                                          <p:attrName>style.visibility</p:attrName>
                                        </p:attrNameLst>
                                      </p:cBhvr>
                                      <p:to>
                                        <p:strVal val="visible"/>
                                      </p:to>
                                    </p:set>
                                    <p:anim calcmode="lin" valueType="num">
                                      <p:cBhvr additive="base">
                                        <p:cTn id="7" dur="500" fill="hold"/>
                                        <p:tgtEl>
                                          <p:spTgt spid="954371">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4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54371">
                                            <p:txEl>
                                              <p:pRg st="2" end="2"/>
                                            </p:txEl>
                                          </p:spTgt>
                                        </p:tgtEl>
                                        <p:attrNameLst>
                                          <p:attrName>style.visibility</p:attrName>
                                        </p:attrNameLst>
                                      </p:cBhvr>
                                      <p:to>
                                        <p:strVal val="visible"/>
                                      </p:to>
                                    </p:set>
                                    <p:anim calcmode="lin" valueType="num">
                                      <p:cBhvr additive="base">
                                        <p:cTn id="13" dur="500" fill="hold"/>
                                        <p:tgtEl>
                                          <p:spTgt spid="95437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4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heckerboard(across)">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5" name="Rectangle 3"/>
          <p:cNvSpPr>
            <a:spLocks noGrp="1" noChangeArrowheads="1"/>
          </p:cNvSpPr>
          <p:nvPr>
            <p:ph idx="1"/>
          </p:nvPr>
        </p:nvSpPr>
        <p:spPr>
          <a:xfrm>
            <a:off x="1115616" y="1556792"/>
            <a:ext cx="7560840" cy="4824536"/>
          </a:xfrm>
        </p:spPr>
        <p:txBody>
          <a:bodyPr>
            <a:normAutofit/>
          </a:bodyPr>
          <a:lstStyle/>
          <a:p>
            <a:pPr>
              <a:lnSpc>
                <a:spcPct val="150000"/>
              </a:lnSpc>
            </a:pPr>
            <a:r>
              <a:rPr lang="zh-CN" altLang="en-US" dirty="0"/>
              <a:t>如；</a:t>
            </a:r>
            <a:r>
              <a:rPr lang="en-US" altLang="zh-CN" dirty="0"/>
              <a:t>mov al,98</a:t>
            </a:r>
            <a:br>
              <a:rPr lang="en-US" altLang="zh-CN" dirty="0"/>
            </a:br>
            <a:r>
              <a:rPr lang="en-US" altLang="zh-CN" dirty="0"/>
              <a:t>      add al,99</a:t>
            </a:r>
          </a:p>
          <a:p>
            <a:pPr>
              <a:lnSpc>
                <a:spcPct val="150000"/>
              </a:lnSpc>
              <a:buFont typeface="Wingdings" pitchFamily="2" charset="2"/>
              <a:buNone/>
            </a:pPr>
            <a:r>
              <a:rPr lang="en-US" altLang="zh-CN" dirty="0"/>
              <a:t>   </a:t>
            </a:r>
            <a:r>
              <a:rPr lang="zh-CN" altLang="en-US" dirty="0"/>
              <a:t>执行后将产生溢出。</a:t>
            </a:r>
          </a:p>
          <a:p>
            <a:pPr>
              <a:lnSpc>
                <a:spcPct val="150000"/>
              </a:lnSpc>
              <a:buFont typeface="Wingdings" pitchFamily="2" charset="2"/>
              <a:buNone/>
            </a:pPr>
            <a:r>
              <a:rPr lang="zh-CN" altLang="en-US" dirty="0">
                <a:solidFill>
                  <a:srgbClr val="0000FF"/>
                </a:solidFill>
              </a:rPr>
              <a:t>   </a:t>
            </a:r>
            <a:r>
              <a:rPr lang="zh-CN" altLang="en-US" sz="2400" dirty="0"/>
              <a:t> </a:t>
            </a:r>
            <a:r>
              <a:rPr lang="en-US" altLang="zh-CN" sz="2400" dirty="0" err="1"/>
              <a:t>mov</a:t>
            </a:r>
            <a:r>
              <a:rPr lang="en-US" altLang="zh-CN" sz="2400" dirty="0"/>
              <a:t> al,0F0H    ;0F0H</a:t>
            </a:r>
            <a:r>
              <a:rPr lang="zh-CN" altLang="en-US" sz="2400" dirty="0"/>
              <a:t>，为</a:t>
            </a:r>
            <a:r>
              <a:rPr lang="en-US" altLang="zh-CN" sz="2400" dirty="0"/>
              <a:t>-16</a:t>
            </a:r>
            <a:r>
              <a:rPr lang="zh-CN" altLang="en-US" sz="2400" dirty="0"/>
              <a:t>的补码</a:t>
            </a:r>
            <a:br>
              <a:rPr lang="zh-CN" altLang="en-US" sz="2400" dirty="0"/>
            </a:br>
            <a:r>
              <a:rPr lang="zh-CN" altLang="en-US" sz="2400" dirty="0"/>
              <a:t> </a:t>
            </a:r>
            <a:r>
              <a:rPr lang="en-US" altLang="zh-CN" sz="2400" dirty="0"/>
              <a:t>add al,88H        ;88H</a:t>
            </a:r>
            <a:r>
              <a:rPr lang="zh-CN" altLang="en-US" sz="2400" dirty="0"/>
              <a:t>，为</a:t>
            </a:r>
            <a:r>
              <a:rPr lang="en-US" altLang="zh-CN" sz="2400" dirty="0"/>
              <a:t>-120</a:t>
            </a:r>
            <a:r>
              <a:rPr lang="zh-CN" altLang="en-US" sz="2400" dirty="0"/>
              <a:t>的补码</a:t>
            </a:r>
          </a:p>
          <a:p>
            <a:pPr>
              <a:lnSpc>
                <a:spcPct val="150000"/>
              </a:lnSpc>
              <a:buFont typeface="Wingdings" pitchFamily="2" charset="2"/>
              <a:buNone/>
            </a:pPr>
            <a:r>
              <a:rPr lang="zh-CN" altLang="en-US" dirty="0"/>
              <a:t>   执行后将产生溢出。</a:t>
            </a:r>
          </a:p>
        </p:txBody>
      </p:sp>
      <p:sp>
        <p:nvSpPr>
          <p:cNvPr id="960514" name="Rectangle 2"/>
          <p:cNvSpPr>
            <a:spLocks noGrp="1" noChangeArrowheads="1"/>
          </p:cNvSpPr>
          <p:nvPr>
            <p:ph type="title"/>
          </p:nvPr>
        </p:nvSpPr>
        <p:spPr/>
        <p:txBody>
          <a:bodyPr/>
          <a:lstStyle/>
          <a:p>
            <a:r>
              <a:rPr lang="en-US" altLang="zh-CN"/>
              <a:t>11.5 OF</a:t>
            </a:r>
            <a:r>
              <a:rPr lang="zh-CN" altLang="en-US"/>
              <a:t>标志</a:t>
            </a:r>
          </a:p>
        </p:txBody>
      </p:sp>
    </p:spTree>
    <p:extLst>
      <p:ext uri="{BB962C8B-B14F-4D97-AF65-F5344CB8AC3E}">
        <p14:creationId xmlns:p14="http://schemas.microsoft.com/office/powerpoint/2010/main" val="2280884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60515">
                                            <p:txEl>
                                              <p:pRg st="0" end="0"/>
                                            </p:txEl>
                                          </p:spTgt>
                                        </p:tgtEl>
                                        <p:attrNameLst>
                                          <p:attrName>style.visibility</p:attrName>
                                        </p:attrNameLst>
                                      </p:cBhvr>
                                      <p:to>
                                        <p:strVal val="visible"/>
                                      </p:to>
                                    </p:set>
                                    <p:animEffect transition="in" filter="checkerboard(across)">
                                      <p:cBhvr>
                                        <p:cTn id="7" dur="500"/>
                                        <p:tgtEl>
                                          <p:spTgt spid="960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60515">
                                            <p:txEl>
                                              <p:pRg st="1" end="1"/>
                                            </p:txEl>
                                          </p:spTgt>
                                        </p:tgtEl>
                                        <p:attrNameLst>
                                          <p:attrName>style.visibility</p:attrName>
                                        </p:attrNameLst>
                                      </p:cBhvr>
                                      <p:to>
                                        <p:strVal val="visible"/>
                                      </p:to>
                                    </p:set>
                                    <p:animEffect transition="in" filter="checkerboard(across)">
                                      <p:cBhvr>
                                        <p:cTn id="12" dur="500"/>
                                        <p:tgtEl>
                                          <p:spTgt spid="960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60515">
                                            <p:txEl>
                                              <p:pRg st="2" end="2"/>
                                            </p:txEl>
                                          </p:spTgt>
                                        </p:tgtEl>
                                        <p:attrNameLst>
                                          <p:attrName>style.visibility</p:attrName>
                                        </p:attrNameLst>
                                      </p:cBhvr>
                                      <p:to>
                                        <p:strVal val="visible"/>
                                      </p:to>
                                    </p:set>
                                    <p:animEffect transition="in" filter="checkerboard(across)">
                                      <p:cBhvr>
                                        <p:cTn id="17" dur="500"/>
                                        <p:tgtEl>
                                          <p:spTgt spid="960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60515">
                                            <p:txEl>
                                              <p:pRg st="3" end="3"/>
                                            </p:txEl>
                                          </p:spTgt>
                                        </p:tgtEl>
                                        <p:attrNameLst>
                                          <p:attrName>style.visibility</p:attrName>
                                        </p:attrNameLst>
                                      </p:cBhvr>
                                      <p:to>
                                        <p:strVal val="visible"/>
                                      </p:to>
                                    </p:set>
                                    <p:animEffect transition="in" filter="checkerboard(across)">
                                      <p:cBhvr>
                                        <p:cTn id="22" dur="500"/>
                                        <p:tgtEl>
                                          <p:spTgt spid="960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1" name="Rectangle 3"/>
          <p:cNvSpPr>
            <a:spLocks noGrp="1" noChangeArrowheads="1"/>
          </p:cNvSpPr>
          <p:nvPr>
            <p:ph idx="1"/>
          </p:nvPr>
        </p:nvSpPr>
        <p:spPr>
          <a:xfrm>
            <a:off x="1043608" y="1916832"/>
            <a:ext cx="6970712" cy="2664296"/>
          </a:xfrm>
        </p:spPr>
        <p:txBody>
          <a:bodyPr/>
          <a:lstStyle/>
          <a:p>
            <a:pPr>
              <a:lnSpc>
                <a:spcPct val="150000"/>
              </a:lnSpc>
            </a:pPr>
            <a:r>
              <a:rPr lang="zh-CN" altLang="en-US" dirty="0"/>
              <a:t>如果在进行有符号数运算时发生溢出，那么运算的结果将不正确。</a:t>
            </a:r>
          </a:p>
          <a:p>
            <a:pPr marL="0" indent="0">
              <a:lnSpc>
                <a:spcPct val="150000"/>
              </a:lnSpc>
              <a:buNone/>
            </a:pPr>
            <a:endParaRPr lang="zh-CN" altLang="en-US" dirty="0"/>
          </a:p>
        </p:txBody>
      </p:sp>
      <p:sp>
        <p:nvSpPr>
          <p:cNvPr id="964610" name="Rectangle 2"/>
          <p:cNvSpPr>
            <a:spLocks noGrp="1" noChangeArrowheads="1"/>
          </p:cNvSpPr>
          <p:nvPr>
            <p:ph type="title"/>
          </p:nvPr>
        </p:nvSpPr>
        <p:spPr/>
        <p:txBody>
          <a:bodyPr/>
          <a:lstStyle/>
          <a:p>
            <a:r>
              <a:rPr lang="en-US" altLang="zh-CN"/>
              <a:t>11.5 OF</a:t>
            </a:r>
            <a:r>
              <a:rPr lang="zh-CN" altLang="en-US"/>
              <a:t>标志</a:t>
            </a:r>
          </a:p>
        </p:txBody>
      </p:sp>
      <p:sp>
        <p:nvSpPr>
          <p:cNvPr id="2" name="矩形 1"/>
          <p:cNvSpPr/>
          <p:nvPr/>
        </p:nvSpPr>
        <p:spPr>
          <a:xfrm>
            <a:off x="971600" y="3789040"/>
            <a:ext cx="7416824" cy="1338828"/>
          </a:xfrm>
          <a:prstGeom prst="rect">
            <a:avLst/>
          </a:prstGeom>
        </p:spPr>
        <p:txBody>
          <a:bodyPr wrap="square">
            <a:spAutoFit/>
          </a:bodyPr>
          <a:lstStyle/>
          <a:p>
            <a:pPr>
              <a:buFont typeface="Wingdings" pitchFamily="2" charset="2"/>
              <a:buNone/>
            </a:pPr>
            <a:r>
              <a:rPr lang="en-US" altLang="zh-CN" sz="2700" dirty="0"/>
              <a:t>—— CPU</a:t>
            </a:r>
            <a:r>
              <a:rPr lang="zh-CN" altLang="en-US" sz="2700" dirty="0"/>
              <a:t>需要对指令执行后是否产生溢出进行记录。</a:t>
            </a:r>
          </a:p>
          <a:p>
            <a:r>
              <a:rPr lang="en-US" altLang="zh-CN" sz="2700" dirty="0"/>
              <a:t>flag</a:t>
            </a:r>
            <a:r>
              <a:rPr lang="zh-CN" altLang="en-US" sz="2700" dirty="0"/>
              <a:t>的第</a:t>
            </a:r>
            <a:r>
              <a:rPr lang="en-US" altLang="zh-CN" sz="2700" dirty="0"/>
              <a:t>11</a:t>
            </a:r>
            <a:r>
              <a:rPr lang="zh-CN" altLang="en-US" sz="2700" dirty="0"/>
              <a:t>位是</a:t>
            </a:r>
            <a:r>
              <a:rPr lang="en-US" altLang="zh-CN" sz="2700" dirty="0"/>
              <a:t>OF</a:t>
            </a:r>
            <a:r>
              <a:rPr lang="zh-CN" altLang="en-US" sz="2700" dirty="0"/>
              <a:t>，溢出标志位。</a:t>
            </a:r>
          </a:p>
        </p:txBody>
      </p:sp>
    </p:spTree>
    <p:extLst>
      <p:ext uri="{BB962C8B-B14F-4D97-AF65-F5344CB8AC3E}">
        <p14:creationId xmlns:p14="http://schemas.microsoft.com/office/powerpoint/2010/main" val="5052995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9" name="Rectangle 3"/>
          <p:cNvSpPr>
            <a:spLocks noGrp="1" noChangeArrowheads="1"/>
          </p:cNvSpPr>
          <p:nvPr>
            <p:ph idx="1"/>
          </p:nvPr>
        </p:nvSpPr>
        <p:spPr>
          <a:xfrm>
            <a:off x="971600" y="2132856"/>
            <a:ext cx="7580312" cy="2275383"/>
          </a:xfrm>
        </p:spPr>
        <p:txBody>
          <a:bodyPr/>
          <a:lstStyle/>
          <a:p>
            <a:pPr>
              <a:lnSpc>
                <a:spcPct val="150000"/>
              </a:lnSpc>
            </a:pPr>
            <a:r>
              <a:rPr lang="zh-CN" altLang="en-US" dirty="0"/>
              <a:t>注意</a:t>
            </a:r>
            <a:r>
              <a:rPr lang="en-US" altLang="zh-CN" dirty="0"/>
              <a:t>CF</a:t>
            </a:r>
            <a:r>
              <a:rPr lang="zh-CN" altLang="en-US" dirty="0"/>
              <a:t>和</a:t>
            </a:r>
            <a:r>
              <a:rPr lang="en-US" altLang="zh-CN" dirty="0"/>
              <a:t>OF</a:t>
            </a:r>
            <a:r>
              <a:rPr lang="zh-CN" altLang="en-US" dirty="0"/>
              <a:t>的区别：</a:t>
            </a:r>
          </a:p>
          <a:p>
            <a:pPr>
              <a:lnSpc>
                <a:spcPct val="150000"/>
              </a:lnSpc>
              <a:buFont typeface="Wingdings" pitchFamily="2" charset="2"/>
              <a:buNone/>
            </a:pPr>
            <a:r>
              <a:rPr lang="zh-CN" altLang="en-US" dirty="0"/>
              <a:t>   </a:t>
            </a:r>
            <a:r>
              <a:rPr lang="en-US" altLang="zh-CN" dirty="0"/>
              <a:t>CF</a:t>
            </a:r>
            <a:r>
              <a:rPr lang="zh-CN" altLang="en-US" dirty="0"/>
              <a:t>是对</a:t>
            </a:r>
            <a:r>
              <a:rPr lang="zh-CN" altLang="en-US" dirty="0">
                <a:solidFill>
                  <a:srgbClr val="FF0000"/>
                </a:solidFill>
              </a:rPr>
              <a:t>无符号数</a:t>
            </a:r>
            <a:r>
              <a:rPr lang="zh-CN" altLang="en-US" dirty="0"/>
              <a:t>运算有意义的标志位；</a:t>
            </a:r>
          </a:p>
          <a:p>
            <a:pPr>
              <a:lnSpc>
                <a:spcPct val="150000"/>
              </a:lnSpc>
              <a:buFont typeface="Wingdings" pitchFamily="2" charset="2"/>
              <a:buNone/>
            </a:pPr>
            <a:r>
              <a:rPr lang="zh-CN" altLang="en-US" dirty="0"/>
              <a:t>   而</a:t>
            </a:r>
            <a:r>
              <a:rPr lang="en-US" altLang="zh-CN" dirty="0"/>
              <a:t>OF</a:t>
            </a:r>
            <a:r>
              <a:rPr lang="zh-CN" altLang="en-US" dirty="0"/>
              <a:t>是对</a:t>
            </a:r>
            <a:r>
              <a:rPr lang="zh-CN" altLang="en-US" dirty="0">
                <a:solidFill>
                  <a:srgbClr val="FF0000"/>
                </a:solidFill>
              </a:rPr>
              <a:t>有符号数</a:t>
            </a:r>
            <a:r>
              <a:rPr lang="zh-CN" altLang="en-US" dirty="0"/>
              <a:t>运算有意义的标志位。 </a:t>
            </a:r>
          </a:p>
        </p:txBody>
      </p:sp>
      <p:sp>
        <p:nvSpPr>
          <p:cNvPr id="971778" name="Rectangle 2"/>
          <p:cNvSpPr>
            <a:spLocks noGrp="1" noChangeArrowheads="1"/>
          </p:cNvSpPr>
          <p:nvPr>
            <p:ph type="title"/>
          </p:nvPr>
        </p:nvSpPr>
        <p:spPr/>
        <p:txBody>
          <a:bodyPr/>
          <a:lstStyle/>
          <a:p>
            <a:r>
              <a:rPr lang="en-US" altLang="zh-CN"/>
              <a:t>11.5 OF</a:t>
            </a:r>
            <a:r>
              <a:rPr lang="zh-CN" altLang="en-US"/>
              <a:t>标志</a:t>
            </a:r>
          </a:p>
        </p:txBody>
      </p:sp>
    </p:spTree>
    <p:extLst>
      <p:ext uri="{BB962C8B-B14F-4D97-AF65-F5344CB8AC3E}">
        <p14:creationId xmlns:p14="http://schemas.microsoft.com/office/powerpoint/2010/main" val="944784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71779">
                                            <p:txEl>
                                              <p:pRg st="1" end="1"/>
                                            </p:txEl>
                                          </p:spTgt>
                                        </p:tgtEl>
                                        <p:attrNameLst>
                                          <p:attrName>style.visibility</p:attrName>
                                        </p:attrNameLst>
                                      </p:cBhvr>
                                      <p:to>
                                        <p:strVal val="visible"/>
                                      </p:to>
                                    </p:set>
                                    <p:animEffect transition="in" filter="checkerboard(across)">
                                      <p:cBhvr>
                                        <p:cTn id="7" dur="500"/>
                                        <p:tgtEl>
                                          <p:spTgt spid="971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71779">
                                            <p:txEl>
                                              <p:pRg st="2" end="2"/>
                                            </p:txEl>
                                          </p:spTgt>
                                        </p:tgtEl>
                                        <p:attrNameLst>
                                          <p:attrName>style.visibility</p:attrName>
                                        </p:attrNameLst>
                                      </p:cBhvr>
                                      <p:to>
                                        <p:strVal val="visible"/>
                                      </p:to>
                                    </p:set>
                                    <p:animEffect transition="in" filter="checkerboard(across)">
                                      <p:cBhvr>
                                        <p:cTn id="12" dur="500"/>
                                        <p:tgtEl>
                                          <p:spTgt spid="971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875" name="Rectangle 3"/>
          <p:cNvSpPr>
            <a:spLocks noGrp="1" noChangeArrowheads="1"/>
          </p:cNvSpPr>
          <p:nvPr>
            <p:ph idx="1"/>
          </p:nvPr>
        </p:nvSpPr>
        <p:spPr>
          <a:xfrm>
            <a:off x="755576" y="1628800"/>
            <a:ext cx="7560840" cy="4114800"/>
          </a:xfrm>
        </p:spPr>
        <p:txBody>
          <a:bodyPr/>
          <a:lstStyle/>
          <a:p>
            <a:pPr>
              <a:lnSpc>
                <a:spcPct val="150000"/>
              </a:lnSpc>
              <a:buFont typeface="Wingdings" pitchFamily="2" charset="2"/>
              <a:buNone/>
            </a:pPr>
            <a:r>
              <a:rPr lang="en-US" altLang="zh-CN" dirty="0"/>
              <a:t>        mov al,0F0H </a:t>
            </a:r>
            <a:br>
              <a:rPr lang="en-US" altLang="zh-CN" dirty="0"/>
            </a:br>
            <a:r>
              <a:rPr lang="en-US" altLang="zh-CN" dirty="0"/>
              <a:t>      add al,88H </a:t>
            </a:r>
            <a:br>
              <a:rPr lang="en-US" altLang="zh-CN" dirty="0"/>
            </a:br>
            <a:r>
              <a:rPr lang="en-US" altLang="zh-CN" dirty="0"/>
              <a:t>      </a:t>
            </a:r>
            <a:r>
              <a:rPr lang="zh-CN" altLang="en-US" dirty="0"/>
              <a:t>执行后：</a:t>
            </a:r>
            <a:r>
              <a:rPr lang="en-US" altLang="zh-CN" dirty="0"/>
              <a:t>CF=1</a:t>
            </a:r>
            <a:r>
              <a:rPr lang="zh-CN" altLang="en-US" dirty="0"/>
              <a:t>，</a:t>
            </a:r>
            <a:r>
              <a:rPr lang="en-US" altLang="zh-CN" dirty="0"/>
              <a:t>OF=1</a:t>
            </a:r>
            <a:r>
              <a:rPr lang="zh-CN" altLang="en-US" dirty="0"/>
              <a:t>。</a:t>
            </a:r>
          </a:p>
          <a:p>
            <a:pPr lvl="1">
              <a:lnSpc>
                <a:spcPct val="150000"/>
              </a:lnSpc>
            </a:pPr>
            <a:r>
              <a:rPr lang="zh-CN" altLang="en-US" dirty="0"/>
              <a:t>对于无符号数运算，</a:t>
            </a:r>
            <a:r>
              <a:rPr lang="en-US" altLang="zh-CN" dirty="0"/>
              <a:t>0F0H+88H</a:t>
            </a:r>
            <a:r>
              <a:rPr lang="zh-CN" altLang="en-US" dirty="0"/>
              <a:t>有进位，</a:t>
            </a:r>
            <a:r>
              <a:rPr lang="en-US" altLang="zh-CN" dirty="0"/>
              <a:t>CF=1</a:t>
            </a:r>
            <a:r>
              <a:rPr lang="zh-CN" altLang="en-US" dirty="0"/>
              <a:t>；</a:t>
            </a:r>
          </a:p>
          <a:p>
            <a:pPr lvl="1">
              <a:lnSpc>
                <a:spcPct val="150000"/>
              </a:lnSpc>
            </a:pPr>
            <a:r>
              <a:rPr lang="zh-CN" altLang="en-US" dirty="0"/>
              <a:t>对于有符号数运算，</a:t>
            </a:r>
            <a:r>
              <a:rPr lang="en-US" altLang="zh-CN" dirty="0"/>
              <a:t>0F0H+88H</a:t>
            </a:r>
            <a:r>
              <a:rPr lang="zh-CN" altLang="en-US" dirty="0"/>
              <a:t>发生溢出，</a:t>
            </a:r>
            <a:r>
              <a:rPr lang="en-US" altLang="zh-CN" dirty="0"/>
              <a:t>OF=1</a:t>
            </a:r>
            <a:r>
              <a:rPr lang="zh-CN" altLang="en-US" dirty="0"/>
              <a:t>。   </a:t>
            </a:r>
          </a:p>
        </p:txBody>
      </p:sp>
      <p:sp>
        <p:nvSpPr>
          <p:cNvPr id="975874" name="Rectangle 2"/>
          <p:cNvSpPr>
            <a:spLocks noGrp="1" noChangeArrowheads="1"/>
          </p:cNvSpPr>
          <p:nvPr>
            <p:ph type="title"/>
          </p:nvPr>
        </p:nvSpPr>
        <p:spPr/>
        <p:txBody>
          <a:bodyPr/>
          <a:lstStyle/>
          <a:p>
            <a:r>
              <a:rPr lang="en-US" altLang="zh-CN"/>
              <a:t>11.5 OF</a:t>
            </a:r>
            <a:r>
              <a:rPr lang="zh-CN" altLang="en-US"/>
              <a:t>标志</a:t>
            </a:r>
          </a:p>
        </p:txBody>
      </p:sp>
    </p:spTree>
    <p:extLst>
      <p:ext uri="{BB962C8B-B14F-4D97-AF65-F5344CB8AC3E}">
        <p14:creationId xmlns:p14="http://schemas.microsoft.com/office/powerpoint/2010/main" val="337687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75875">
                                            <p:txEl>
                                              <p:pRg st="1" end="1"/>
                                            </p:txEl>
                                          </p:spTgt>
                                        </p:tgtEl>
                                        <p:attrNameLst>
                                          <p:attrName>style.visibility</p:attrName>
                                        </p:attrNameLst>
                                      </p:cBhvr>
                                      <p:to>
                                        <p:strVal val="visible"/>
                                      </p:to>
                                    </p:set>
                                    <p:animEffect transition="in" filter="checkerboard(across)">
                                      <p:cBhvr>
                                        <p:cTn id="7" dur="500"/>
                                        <p:tgtEl>
                                          <p:spTgt spid="9758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75875">
                                            <p:txEl>
                                              <p:pRg st="2" end="2"/>
                                            </p:txEl>
                                          </p:spTgt>
                                        </p:tgtEl>
                                        <p:attrNameLst>
                                          <p:attrName>style.visibility</p:attrName>
                                        </p:attrNameLst>
                                      </p:cBhvr>
                                      <p:to>
                                        <p:strVal val="visible"/>
                                      </p:to>
                                    </p:set>
                                    <p:animEffect transition="in" filter="checkerboard(across)">
                                      <p:cBhvr>
                                        <p:cTn id="12" dur="500"/>
                                        <p:tgtEl>
                                          <p:spTgt spid="9758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7" name="Rectangle 3"/>
          <p:cNvSpPr>
            <a:spLocks noGrp="1" noChangeArrowheads="1"/>
          </p:cNvSpPr>
          <p:nvPr>
            <p:ph idx="1"/>
          </p:nvPr>
        </p:nvSpPr>
        <p:spPr/>
        <p:txBody>
          <a:bodyPr/>
          <a:lstStyle/>
          <a:p>
            <a:r>
              <a:rPr lang="zh-CN" altLang="en-US"/>
              <a:t>检测点</a:t>
            </a:r>
            <a:r>
              <a:rPr lang="en-US" altLang="zh-CN"/>
              <a:t>11.2 </a:t>
            </a:r>
            <a:r>
              <a:rPr lang="zh-CN" altLang="en-US"/>
              <a:t>（</a:t>
            </a:r>
            <a:r>
              <a:rPr lang="en-US" altLang="zh-CN"/>
              <a:t>page207</a:t>
            </a:r>
            <a:r>
              <a:rPr lang="zh-CN" altLang="en-US"/>
              <a:t>）</a:t>
            </a:r>
          </a:p>
          <a:p>
            <a:endParaRPr lang="zh-CN" altLang="en-US"/>
          </a:p>
          <a:p>
            <a:r>
              <a:rPr lang="zh-CN" altLang="en-US">
                <a:solidFill>
                  <a:schemeClr val="hlink"/>
                </a:solidFill>
              </a:rPr>
              <a:t>没有完成此检测点，请不要向下进行。</a:t>
            </a:r>
            <a:endParaRPr lang="zh-CN" altLang="en-US"/>
          </a:p>
          <a:p>
            <a:endParaRPr lang="zh-CN" altLang="en-US"/>
          </a:p>
          <a:p>
            <a:endParaRPr lang="en-US" altLang="zh-CN"/>
          </a:p>
        </p:txBody>
      </p:sp>
      <p:sp>
        <p:nvSpPr>
          <p:cNvPr id="978946" name="Rectangle 2"/>
          <p:cNvSpPr>
            <a:spLocks noGrp="1" noChangeArrowheads="1"/>
          </p:cNvSpPr>
          <p:nvPr>
            <p:ph type="title"/>
          </p:nvPr>
        </p:nvSpPr>
        <p:spPr/>
        <p:txBody>
          <a:bodyPr/>
          <a:lstStyle/>
          <a:p>
            <a:r>
              <a:rPr lang="zh-CN" altLang="en-US"/>
              <a:t>特别提示</a:t>
            </a:r>
          </a:p>
        </p:txBody>
      </p:sp>
    </p:spTree>
    <p:extLst>
      <p:ext uri="{BB962C8B-B14F-4D97-AF65-F5344CB8AC3E}">
        <p14:creationId xmlns:p14="http://schemas.microsoft.com/office/powerpoint/2010/main" val="1323198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1" name="Rectangle 3"/>
          <p:cNvSpPr>
            <a:spLocks noGrp="1" noChangeArrowheads="1"/>
          </p:cNvSpPr>
          <p:nvPr>
            <p:ph idx="1"/>
          </p:nvPr>
        </p:nvSpPr>
        <p:spPr>
          <a:xfrm>
            <a:off x="467544" y="1412776"/>
            <a:ext cx="8352928" cy="5112568"/>
          </a:xfrm>
        </p:spPr>
        <p:txBody>
          <a:bodyPr>
            <a:normAutofit/>
          </a:bodyPr>
          <a:lstStyle/>
          <a:p>
            <a:pPr>
              <a:lnSpc>
                <a:spcPct val="150000"/>
              </a:lnSpc>
            </a:pPr>
            <a:r>
              <a:rPr lang="en-US" altLang="zh-CN" sz="2800" dirty="0"/>
              <a:t>adc</a:t>
            </a:r>
            <a:r>
              <a:rPr lang="zh-CN" altLang="en-US" sz="2800" dirty="0"/>
              <a:t>是带进位加法指令 ，它利用了</a:t>
            </a:r>
            <a:r>
              <a:rPr lang="en-US" altLang="zh-CN" sz="2800" dirty="0"/>
              <a:t>CF</a:t>
            </a:r>
            <a:r>
              <a:rPr lang="zh-CN" altLang="en-US" sz="2800" dirty="0"/>
              <a:t>位上记录的进位值。</a:t>
            </a:r>
          </a:p>
          <a:p>
            <a:pPr lvl="1">
              <a:lnSpc>
                <a:spcPct val="150000"/>
              </a:lnSpc>
            </a:pPr>
            <a:r>
              <a:rPr lang="zh-CN" altLang="en-US" sz="2400" dirty="0"/>
              <a:t>格式： </a:t>
            </a:r>
            <a:endParaRPr lang="en-US" altLang="zh-CN" sz="2400" dirty="0"/>
          </a:p>
          <a:p>
            <a:pPr marL="457200" lvl="1" indent="0">
              <a:lnSpc>
                <a:spcPct val="150000"/>
              </a:lnSpc>
              <a:buNone/>
            </a:pPr>
            <a:r>
              <a:rPr lang="en-US" altLang="zh-CN" sz="2400" dirty="0"/>
              <a:t>       </a:t>
            </a:r>
            <a:r>
              <a:rPr lang="zh-CN" altLang="en-US" sz="2400" dirty="0"/>
              <a:t> </a:t>
            </a:r>
            <a:r>
              <a:rPr lang="en-US" altLang="zh-CN" sz="2400" b="1" dirty="0">
                <a:solidFill>
                  <a:srgbClr val="002060"/>
                </a:solidFill>
              </a:rPr>
              <a:t>adc </a:t>
            </a:r>
            <a:r>
              <a:rPr lang="zh-CN" altLang="en-US" sz="2400" b="1" dirty="0">
                <a:solidFill>
                  <a:srgbClr val="002060"/>
                </a:solidFill>
              </a:rPr>
              <a:t>操作对象</a:t>
            </a:r>
            <a:r>
              <a:rPr lang="en-US" altLang="zh-CN" sz="2400" b="1" dirty="0">
                <a:solidFill>
                  <a:srgbClr val="002060"/>
                </a:solidFill>
              </a:rPr>
              <a:t>1,</a:t>
            </a:r>
            <a:r>
              <a:rPr lang="zh-CN" altLang="en-US" sz="2400" b="1" dirty="0">
                <a:solidFill>
                  <a:srgbClr val="002060"/>
                </a:solidFill>
              </a:rPr>
              <a:t>操作对象</a:t>
            </a:r>
            <a:r>
              <a:rPr lang="en-US" altLang="zh-CN" sz="2400" b="1" dirty="0">
                <a:solidFill>
                  <a:srgbClr val="002060"/>
                </a:solidFill>
              </a:rPr>
              <a:t>2</a:t>
            </a:r>
          </a:p>
          <a:p>
            <a:pPr lvl="1">
              <a:lnSpc>
                <a:spcPct val="150000"/>
              </a:lnSpc>
            </a:pPr>
            <a:r>
              <a:rPr lang="zh-CN" altLang="en-US" sz="2400" dirty="0"/>
              <a:t>功能：</a:t>
            </a:r>
          </a:p>
          <a:p>
            <a:pPr lvl="1">
              <a:lnSpc>
                <a:spcPct val="150000"/>
              </a:lnSpc>
              <a:buFont typeface="Wingdings" pitchFamily="2" charset="2"/>
              <a:buNone/>
            </a:pPr>
            <a:r>
              <a:rPr lang="zh-CN" altLang="en-US" sz="2400" dirty="0"/>
              <a:t>       操作对象</a:t>
            </a:r>
            <a:r>
              <a:rPr lang="en-US" altLang="zh-CN" sz="2400" dirty="0"/>
              <a:t>1=</a:t>
            </a:r>
            <a:r>
              <a:rPr lang="zh-CN" altLang="en-US" sz="2400" dirty="0"/>
              <a:t>操作对象</a:t>
            </a:r>
            <a:r>
              <a:rPr lang="en-US" altLang="zh-CN" sz="2400" dirty="0"/>
              <a:t>1+</a:t>
            </a:r>
            <a:r>
              <a:rPr lang="zh-CN" altLang="en-US" sz="2400" dirty="0"/>
              <a:t>操作对象</a:t>
            </a:r>
            <a:r>
              <a:rPr lang="en-US" altLang="zh-CN" sz="2400" dirty="0"/>
              <a:t>2+ </a:t>
            </a:r>
            <a:r>
              <a:rPr lang="en-US" altLang="zh-CN" sz="2400" dirty="0">
                <a:solidFill>
                  <a:srgbClr val="FF0000"/>
                </a:solidFill>
              </a:rPr>
              <a:t>CF</a:t>
            </a:r>
          </a:p>
          <a:p>
            <a:pPr lvl="1">
              <a:lnSpc>
                <a:spcPct val="150000"/>
              </a:lnSpc>
            </a:pPr>
            <a:r>
              <a:rPr lang="zh-CN" altLang="en-US" sz="2400" dirty="0"/>
              <a:t>如：</a:t>
            </a:r>
            <a:r>
              <a:rPr lang="en-US" altLang="zh-CN" sz="2400" dirty="0"/>
              <a:t>adc </a:t>
            </a:r>
            <a:r>
              <a:rPr lang="en-US" altLang="zh-CN" sz="2400" dirty="0" err="1"/>
              <a:t>ax,bx</a:t>
            </a:r>
            <a:r>
              <a:rPr lang="en-US" altLang="zh-CN" sz="2400" dirty="0"/>
              <a:t> </a:t>
            </a:r>
            <a:r>
              <a:rPr lang="zh-CN" altLang="en-US" sz="2400" dirty="0"/>
              <a:t>实现的功能是：</a:t>
            </a:r>
          </a:p>
          <a:p>
            <a:pPr lvl="1">
              <a:lnSpc>
                <a:spcPct val="150000"/>
              </a:lnSpc>
              <a:buFont typeface="Wingdings" pitchFamily="2" charset="2"/>
              <a:buNone/>
            </a:pPr>
            <a:r>
              <a:rPr lang="zh-CN" altLang="en-US" sz="2400" dirty="0"/>
              <a:t>   </a:t>
            </a:r>
            <a:r>
              <a:rPr lang="en-US" altLang="zh-CN" sz="2400" dirty="0"/>
              <a:t>(ax)=(ax)+(</a:t>
            </a:r>
            <a:r>
              <a:rPr lang="en-US" altLang="zh-CN" sz="2400" dirty="0" err="1"/>
              <a:t>bx</a:t>
            </a:r>
            <a:r>
              <a:rPr lang="en-US" altLang="zh-CN" sz="2400" dirty="0"/>
              <a:t>)+CF</a:t>
            </a:r>
          </a:p>
        </p:txBody>
      </p:sp>
      <p:sp>
        <p:nvSpPr>
          <p:cNvPr id="979970"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4127904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79971">
                                            <p:txEl>
                                              <p:pRg st="1" end="1"/>
                                            </p:txEl>
                                          </p:spTgt>
                                        </p:tgtEl>
                                        <p:attrNameLst>
                                          <p:attrName>style.visibility</p:attrName>
                                        </p:attrNameLst>
                                      </p:cBhvr>
                                      <p:to>
                                        <p:strVal val="visible"/>
                                      </p:to>
                                    </p:set>
                                    <p:animEffect transition="in" filter="checkerboard(across)">
                                      <p:cBhvr>
                                        <p:cTn id="7" dur="500"/>
                                        <p:tgtEl>
                                          <p:spTgt spid="979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79971">
                                            <p:txEl>
                                              <p:pRg st="2" end="2"/>
                                            </p:txEl>
                                          </p:spTgt>
                                        </p:tgtEl>
                                        <p:attrNameLst>
                                          <p:attrName>style.visibility</p:attrName>
                                        </p:attrNameLst>
                                      </p:cBhvr>
                                      <p:to>
                                        <p:strVal val="visible"/>
                                      </p:to>
                                    </p:set>
                                    <p:animEffect transition="in" filter="checkerboard(across)">
                                      <p:cBhvr>
                                        <p:cTn id="12" dur="500"/>
                                        <p:tgtEl>
                                          <p:spTgt spid="979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79971">
                                            <p:txEl>
                                              <p:pRg st="3" end="3"/>
                                            </p:txEl>
                                          </p:spTgt>
                                        </p:tgtEl>
                                        <p:attrNameLst>
                                          <p:attrName>style.visibility</p:attrName>
                                        </p:attrNameLst>
                                      </p:cBhvr>
                                      <p:to>
                                        <p:strVal val="visible"/>
                                      </p:to>
                                    </p:set>
                                    <p:animEffect transition="in" filter="checkerboard(across)">
                                      <p:cBhvr>
                                        <p:cTn id="17" dur="500"/>
                                        <p:tgtEl>
                                          <p:spTgt spid="97997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79971">
                                            <p:txEl>
                                              <p:pRg st="4" end="4"/>
                                            </p:txEl>
                                          </p:spTgt>
                                        </p:tgtEl>
                                        <p:attrNameLst>
                                          <p:attrName>style.visibility</p:attrName>
                                        </p:attrNameLst>
                                      </p:cBhvr>
                                      <p:to>
                                        <p:strVal val="visible"/>
                                      </p:to>
                                    </p:set>
                                    <p:animEffect transition="in" filter="checkerboard(across)">
                                      <p:cBhvr>
                                        <p:cTn id="22" dur="500"/>
                                        <p:tgtEl>
                                          <p:spTgt spid="97997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79971">
                                            <p:txEl>
                                              <p:pRg st="5" end="5"/>
                                            </p:txEl>
                                          </p:spTgt>
                                        </p:tgtEl>
                                        <p:attrNameLst>
                                          <p:attrName>style.visibility</p:attrName>
                                        </p:attrNameLst>
                                      </p:cBhvr>
                                      <p:to>
                                        <p:strVal val="visible"/>
                                      </p:to>
                                    </p:set>
                                    <p:animEffect transition="in" filter="checkerboard(across)">
                                      <p:cBhvr>
                                        <p:cTn id="27" dur="500"/>
                                        <p:tgtEl>
                                          <p:spTgt spid="97997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79971">
                                            <p:txEl>
                                              <p:pRg st="6" end="6"/>
                                            </p:txEl>
                                          </p:spTgt>
                                        </p:tgtEl>
                                        <p:attrNameLst>
                                          <p:attrName>style.visibility</p:attrName>
                                        </p:attrNameLst>
                                      </p:cBhvr>
                                      <p:to>
                                        <p:strVal val="visible"/>
                                      </p:to>
                                    </p:set>
                                    <p:animEffect transition="in" filter="checkerboard(across)">
                                      <p:cBhvr>
                                        <p:cTn id="32" dur="500"/>
                                        <p:tgtEl>
                                          <p:spTgt spid="9799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12160" y="836712"/>
            <a:ext cx="4320480" cy="5832648"/>
          </a:xfrm>
          <a:ln>
            <a:solidFill>
              <a:schemeClr val="accent1"/>
            </a:solidFill>
          </a:ln>
        </p:spPr>
        <p:txBody>
          <a:bodyPr>
            <a:noAutofit/>
          </a:bodyPr>
          <a:lstStyle/>
          <a:p>
            <a:pPr marL="109728" indent="0">
              <a:buNone/>
            </a:pPr>
            <a:r>
              <a:rPr lang="en-US" altLang="zh-CN" sz="2200" dirty="0"/>
              <a:t>Code segment</a:t>
            </a:r>
          </a:p>
          <a:p>
            <a:pPr marL="109728" indent="0">
              <a:buNone/>
            </a:pPr>
            <a:r>
              <a:rPr lang="en-US" altLang="zh-CN" sz="2200" dirty="0"/>
              <a:t> start:  mov </a:t>
            </a:r>
            <a:r>
              <a:rPr lang="en-US" altLang="zh-CN" sz="2200" dirty="0" err="1"/>
              <a:t>ax,data</a:t>
            </a:r>
            <a:endParaRPr lang="en-US" altLang="zh-CN" sz="2200" dirty="0"/>
          </a:p>
          <a:p>
            <a:pPr marL="109728" indent="0">
              <a:buNone/>
            </a:pPr>
            <a:r>
              <a:rPr lang="en-US" altLang="zh-CN" sz="2200" dirty="0"/>
              <a:t>           mov </a:t>
            </a:r>
            <a:r>
              <a:rPr lang="en-US" altLang="zh-CN" sz="2200" dirty="0" err="1"/>
              <a:t>ds,as</a:t>
            </a:r>
            <a:endParaRPr lang="en-US" altLang="zh-CN" sz="2200" dirty="0"/>
          </a:p>
          <a:p>
            <a:pPr marL="109728" indent="0">
              <a:buNone/>
            </a:pPr>
            <a:endParaRPr lang="en-US" altLang="zh-CN" sz="2200" dirty="0"/>
          </a:p>
          <a:p>
            <a:pPr marL="109728" indent="0">
              <a:buNone/>
            </a:pPr>
            <a:r>
              <a:rPr lang="en-US" altLang="zh-CN" sz="2200" dirty="0"/>
              <a:t>   s:     </a:t>
            </a:r>
          </a:p>
          <a:p>
            <a:pPr marL="109728" indent="0">
              <a:buNone/>
            </a:pPr>
            <a:endParaRPr lang="en-US" altLang="zh-CN" sz="2200" dirty="0"/>
          </a:p>
          <a:p>
            <a:pPr marL="109728" indent="0">
              <a:buNone/>
            </a:pPr>
            <a:endParaRPr lang="en-US" altLang="zh-CN" sz="2200" dirty="0"/>
          </a:p>
          <a:p>
            <a:pPr marL="109728" indent="0">
              <a:buNone/>
            </a:pPr>
            <a:endParaRPr lang="en-US" altLang="zh-CN" sz="2200" dirty="0"/>
          </a:p>
          <a:p>
            <a:pPr marL="109728" indent="0">
              <a:buNone/>
            </a:pPr>
            <a:endParaRPr lang="en-US" altLang="zh-CN" sz="2200" dirty="0"/>
          </a:p>
          <a:p>
            <a:pPr marL="109728" indent="0">
              <a:buNone/>
            </a:pPr>
            <a:r>
              <a:rPr lang="en-US" altLang="zh-CN" sz="2200" dirty="0"/>
              <a:t>         </a:t>
            </a:r>
            <a:r>
              <a:rPr lang="en-US" altLang="zh-CN" sz="2200" dirty="0" err="1"/>
              <a:t>mov</a:t>
            </a:r>
            <a:r>
              <a:rPr lang="en-US" altLang="zh-CN" sz="2200" dirty="0"/>
              <a:t> ax,4c00h</a:t>
            </a:r>
          </a:p>
          <a:p>
            <a:pPr marL="109728" indent="0">
              <a:buNone/>
            </a:pPr>
            <a:r>
              <a:rPr lang="en-US" altLang="zh-CN" sz="2200" dirty="0"/>
              <a:t>         </a:t>
            </a:r>
            <a:r>
              <a:rPr lang="en-US" altLang="zh-CN" sz="2200" dirty="0" err="1"/>
              <a:t>int</a:t>
            </a:r>
            <a:r>
              <a:rPr lang="en-US" altLang="zh-CN" sz="2200" dirty="0"/>
              <a:t> 21h</a:t>
            </a:r>
          </a:p>
          <a:p>
            <a:pPr marL="109728" indent="0">
              <a:buNone/>
            </a:pPr>
            <a:r>
              <a:rPr lang="en-US" altLang="zh-CN" sz="2200" dirty="0"/>
              <a:t>code ends</a:t>
            </a:r>
          </a:p>
          <a:p>
            <a:pPr marL="109728" indent="0">
              <a:buNone/>
            </a:pPr>
            <a:r>
              <a:rPr lang="en-US" altLang="zh-CN" sz="2200" dirty="0"/>
              <a:t>End start</a:t>
            </a:r>
            <a:endParaRPr lang="zh-CN" altLang="en-US" sz="2200" dirty="0"/>
          </a:p>
          <a:p>
            <a:pPr marL="109728" indent="0">
              <a:buNone/>
            </a:pPr>
            <a:endParaRPr lang="en-US" altLang="zh-CN" sz="2200" dirty="0"/>
          </a:p>
        </p:txBody>
      </p:sp>
      <p:sp>
        <p:nvSpPr>
          <p:cNvPr id="3" name="标题 2"/>
          <p:cNvSpPr>
            <a:spLocks noGrp="1"/>
          </p:cNvSpPr>
          <p:nvPr>
            <p:ph type="title"/>
          </p:nvPr>
        </p:nvSpPr>
        <p:spPr>
          <a:xfrm>
            <a:off x="251520" y="0"/>
            <a:ext cx="8229600" cy="1143000"/>
          </a:xfrm>
        </p:spPr>
        <p:txBody>
          <a:bodyPr/>
          <a:lstStyle/>
          <a:p>
            <a:r>
              <a:rPr lang="en-US" altLang="zh-CN" b="0" dirty="0">
                <a:effectLst/>
              </a:rPr>
              <a:t>10.5.3 </a:t>
            </a:r>
            <a:r>
              <a:rPr lang="zh-CN" altLang="en-US" b="0" dirty="0">
                <a:effectLst/>
              </a:rPr>
              <a:t>参数和结果传递的问题</a:t>
            </a:r>
            <a:endParaRPr lang="zh-CN" altLang="en-US" dirty="0"/>
          </a:p>
        </p:txBody>
      </p:sp>
      <p:sp>
        <p:nvSpPr>
          <p:cNvPr id="4" name="矩形 3"/>
          <p:cNvSpPr/>
          <p:nvPr/>
        </p:nvSpPr>
        <p:spPr>
          <a:xfrm>
            <a:off x="539552" y="3273424"/>
            <a:ext cx="2448272" cy="1785104"/>
          </a:xfrm>
          <a:prstGeom prst="rect">
            <a:avLst/>
          </a:prstGeom>
        </p:spPr>
        <p:txBody>
          <a:bodyPr wrap="square">
            <a:spAutoFit/>
          </a:bodyPr>
          <a:lstStyle/>
          <a:p>
            <a:pPr marL="109728" indent="0">
              <a:buNone/>
            </a:pPr>
            <a:r>
              <a:rPr lang="en-US" altLang="zh-CN" sz="2200" dirty="0"/>
              <a:t>Cube:</a:t>
            </a:r>
          </a:p>
          <a:p>
            <a:pPr marL="109728" indent="0">
              <a:buNone/>
            </a:pPr>
            <a:r>
              <a:rPr lang="en-US" altLang="zh-CN" sz="2200" dirty="0"/>
              <a:t>      mov </a:t>
            </a:r>
            <a:r>
              <a:rPr lang="en-US" altLang="zh-CN" sz="2200" dirty="0" err="1"/>
              <a:t>ax,bx</a:t>
            </a:r>
            <a:endParaRPr lang="en-US" altLang="zh-CN" sz="2200" dirty="0"/>
          </a:p>
          <a:p>
            <a:pPr marL="109728" indent="0">
              <a:buNone/>
            </a:pPr>
            <a:r>
              <a:rPr lang="en-US" altLang="zh-CN" sz="2200" dirty="0"/>
              <a:t>      </a:t>
            </a:r>
            <a:r>
              <a:rPr lang="en-US" altLang="zh-CN" sz="2200" dirty="0" err="1"/>
              <a:t>mul</a:t>
            </a:r>
            <a:r>
              <a:rPr lang="en-US" altLang="zh-CN" sz="2200" dirty="0"/>
              <a:t> </a:t>
            </a:r>
            <a:r>
              <a:rPr lang="en-US" altLang="zh-CN" sz="2200" dirty="0" err="1"/>
              <a:t>bx</a:t>
            </a:r>
            <a:endParaRPr lang="en-US" altLang="zh-CN" sz="2200" dirty="0"/>
          </a:p>
          <a:p>
            <a:pPr marL="109728" indent="0">
              <a:buNone/>
            </a:pPr>
            <a:r>
              <a:rPr lang="en-US" altLang="zh-CN" sz="2200" dirty="0"/>
              <a:t>      </a:t>
            </a:r>
            <a:r>
              <a:rPr lang="en-US" altLang="zh-CN" sz="2200" dirty="0" err="1"/>
              <a:t>mul</a:t>
            </a:r>
            <a:r>
              <a:rPr lang="en-US" altLang="zh-CN" sz="2200" dirty="0"/>
              <a:t> </a:t>
            </a:r>
            <a:r>
              <a:rPr lang="en-US" altLang="zh-CN" sz="2200" dirty="0" err="1"/>
              <a:t>bx</a:t>
            </a:r>
            <a:endParaRPr lang="en-US" altLang="zh-CN" sz="2200" dirty="0"/>
          </a:p>
          <a:p>
            <a:pPr marL="109728" indent="0">
              <a:buNone/>
            </a:pPr>
            <a:r>
              <a:rPr lang="en-US" altLang="zh-CN" sz="2200" dirty="0">
                <a:solidFill>
                  <a:srgbClr val="FF0000"/>
                </a:solidFill>
              </a:rPr>
              <a:t>     ret</a:t>
            </a:r>
          </a:p>
        </p:txBody>
      </p:sp>
      <p:pic>
        <p:nvPicPr>
          <p:cNvPr id="5" name="图片 4">
            <a:extLst>
              <a:ext uri="{FF2B5EF4-FFF2-40B4-BE49-F238E27FC236}">
                <a16:creationId xmlns:a16="http://schemas.microsoft.com/office/drawing/2014/main" id="{593541FE-2E95-BE4A-80E2-B2C78AD89121}"/>
              </a:ext>
            </a:extLst>
          </p:cNvPr>
          <p:cNvPicPr>
            <a:picLocks noChangeAspect="1"/>
          </p:cNvPicPr>
          <p:nvPr/>
        </p:nvPicPr>
        <p:blipFill>
          <a:blip r:embed="rId3"/>
          <a:stretch>
            <a:fillRect/>
          </a:stretch>
        </p:blipFill>
        <p:spPr>
          <a:xfrm>
            <a:off x="0" y="1102865"/>
            <a:ext cx="3797300" cy="1841500"/>
          </a:xfrm>
          <a:prstGeom prst="rect">
            <a:avLst/>
          </a:prstGeom>
        </p:spPr>
      </p:pic>
    </p:spTree>
    <p:extLst>
      <p:ext uri="{BB962C8B-B14F-4D97-AF65-F5344CB8AC3E}">
        <p14:creationId xmlns:p14="http://schemas.microsoft.com/office/powerpoint/2010/main" val="32979765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9" name="Rectangle 3"/>
          <p:cNvSpPr>
            <a:spLocks noGrp="1" noChangeArrowheads="1"/>
          </p:cNvSpPr>
          <p:nvPr>
            <p:ph idx="1"/>
          </p:nvPr>
        </p:nvSpPr>
        <p:spPr>
          <a:xfrm>
            <a:off x="1547664" y="1772816"/>
            <a:ext cx="5688632" cy="4392488"/>
          </a:xfrm>
        </p:spPr>
        <p:txBody>
          <a:bodyPr>
            <a:normAutofit/>
          </a:bodyPr>
          <a:lstStyle/>
          <a:p>
            <a:pPr>
              <a:lnSpc>
                <a:spcPct val="150000"/>
              </a:lnSpc>
            </a:pPr>
            <a:r>
              <a:rPr lang="en-US" altLang="zh-CN" dirty="0"/>
              <a:t>adc</a:t>
            </a:r>
            <a:r>
              <a:rPr lang="zh-CN" altLang="en-US" dirty="0"/>
              <a:t>指令示例（一）</a:t>
            </a:r>
          </a:p>
          <a:p>
            <a:pPr lvl="1">
              <a:lnSpc>
                <a:spcPct val="150000"/>
              </a:lnSpc>
            </a:pPr>
            <a:r>
              <a:rPr lang="en-US" altLang="zh-CN" dirty="0"/>
              <a:t>mov ax,2 </a:t>
            </a:r>
            <a:br>
              <a:rPr lang="en-US" altLang="zh-CN" dirty="0"/>
            </a:br>
            <a:r>
              <a:rPr lang="en-US" altLang="zh-CN" dirty="0"/>
              <a:t>mov bx,1 </a:t>
            </a:r>
            <a:br>
              <a:rPr lang="en-US" altLang="zh-CN" dirty="0"/>
            </a:br>
            <a:r>
              <a:rPr lang="en-US" altLang="zh-CN" dirty="0"/>
              <a:t>sub </a:t>
            </a:r>
            <a:r>
              <a:rPr lang="en-US" altLang="zh-CN" dirty="0" err="1"/>
              <a:t>bx,ax</a:t>
            </a:r>
            <a:r>
              <a:rPr lang="en-US" altLang="zh-CN" dirty="0"/>
              <a:t> </a:t>
            </a:r>
            <a:br>
              <a:rPr lang="en-US" altLang="zh-CN" dirty="0"/>
            </a:br>
            <a:r>
              <a:rPr lang="en-US" altLang="zh-CN" dirty="0" err="1"/>
              <a:t>adc</a:t>
            </a:r>
            <a:r>
              <a:rPr lang="en-US" altLang="zh-CN" dirty="0"/>
              <a:t> </a:t>
            </a:r>
            <a:r>
              <a:rPr lang="en-US" altLang="zh-CN" dirty="0" err="1"/>
              <a:t>ax,l</a:t>
            </a:r>
            <a:endParaRPr lang="en-US" altLang="zh-CN" dirty="0"/>
          </a:p>
          <a:p>
            <a:pPr lvl="1">
              <a:lnSpc>
                <a:spcPct val="150000"/>
              </a:lnSpc>
              <a:buFont typeface="Wingdings" pitchFamily="2" charset="2"/>
              <a:buNone/>
            </a:pPr>
            <a:r>
              <a:rPr lang="en-US" altLang="zh-CN" dirty="0"/>
              <a:t>  </a:t>
            </a:r>
            <a:r>
              <a:rPr lang="zh-CN" altLang="en-US" dirty="0"/>
              <a:t>执行后，</a:t>
            </a:r>
            <a:r>
              <a:rPr lang="en-US" altLang="zh-CN" dirty="0"/>
              <a:t>(ax)=4</a:t>
            </a:r>
            <a:r>
              <a:rPr lang="zh-CN" altLang="en-US" dirty="0"/>
              <a:t>。  </a:t>
            </a:r>
          </a:p>
        </p:txBody>
      </p:sp>
      <p:sp>
        <p:nvSpPr>
          <p:cNvPr id="982018"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3983030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82019">
                                            <p:txEl>
                                              <p:pRg st="2" end="2"/>
                                            </p:txEl>
                                          </p:spTgt>
                                        </p:tgtEl>
                                        <p:attrNameLst>
                                          <p:attrName>style.visibility</p:attrName>
                                        </p:attrNameLst>
                                      </p:cBhvr>
                                      <p:to>
                                        <p:strVal val="visible"/>
                                      </p:to>
                                    </p:set>
                                    <p:animEffect transition="in" filter="checkerboard(across)">
                                      <p:cBhvr>
                                        <p:cTn id="7" dur="500"/>
                                        <p:tgtEl>
                                          <p:spTgt spid="982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067" name="Rectangle 3"/>
          <p:cNvSpPr>
            <a:spLocks noGrp="1" noChangeArrowheads="1"/>
          </p:cNvSpPr>
          <p:nvPr>
            <p:ph idx="1"/>
          </p:nvPr>
        </p:nvSpPr>
        <p:spPr>
          <a:xfrm>
            <a:off x="1182688" y="2017713"/>
            <a:ext cx="5693568" cy="3211487"/>
          </a:xfrm>
        </p:spPr>
        <p:txBody>
          <a:bodyPr/>
          <a:lstStyle/>
          <a:p>
            <a:pPr>
              <a:lnSpc>
                <a:spcPct val="150000"/>
              </a:lnSpc>
            </a:pPr>
            <a:r>
              <a:rPr lang="en-US" altLang="zh-CN" dirty="0"/>
              <a:t>adc</a:t>
            </a:r>
            <a:r>
              <a:rPr lang="zh-CN" altLang="en-US" dirty="0"/>
              <a:t>指令示例（二）</a:t>
            </a:r>
          </a:p>
          <a:p>
            <a:pPr lvl="1">
              <a:lnSpc>
                <a:spcPct val="150000"/>
              </a:lnSpc>
            </a:pPr>
            <a:r>
              <a:rPr lang="en-US" altLang="zh-CN" dirty="0"/>
              <a:t>mov al,98H </a:t>
            </a:r>
            <a:br>
              <a:rPr lang="en-US" altLang="zh-CN" dirty="0"/>
            </a:br>
            <a:r>
              <a:rPr lang="en-US" altLang="zh-CN" dirty="0"/>
              <a:t>add </a:t>
            </a:r>
            <a:r>
              <a:rPr lang="en-US" altLang="zh-CN" dirty="0" err="1"/>
              <a:t>al,al</a:t>
            </a:r>
            <a:br>
              <a:rPr lang="en-US" altLang="zh-CN" dirty="0"/>
            </a:br>
            <a:r>
              <a:rPr lang="en-US" altLang="zh-CN" dirty="0" err="1"/>
              <a:t>adc</a:t>
            </a:r>
            <a:r>
              <a:rPr lang="en-US" altLang="zh-CN" dirty="0"/>
              <a:t> al,3</a:t>
            </a:r>
          </a:p>
          <a:p>
            <a:pPr lvl="1">
              <a:lnSpc>
                <a:spcPct val="150000"/>
              </a:lnSpc>
              <a:buFont typeface="Wingdings" pitchFamily="2" charset="2"/>
              <a:buNone/>
            </a:pPr>
            <a:r>
              <a:rPr lang="en-US" altLang="zh-CN" dirty="0"/>
              <a:t>  </a:t>
            </a:r>
            <a:r>
              <a:rPr lang="zh-CN" altLang="en-US" dirty="0"/>
              <a:t>执行后，</a:t>
            </a:r>
            <a:r>
              <a:rPr lang="en-US" altLang="zh-CN" dirty="0"/>
              <a:t>(ax)=34H</a:t>
            </a:r>
            <a:r>
              <a:rPr lang="zh-CN" altLang="en-US" dirty="0"/>
              <a:t>。</a:t>
            </a:r>
          </a:p>
        </p:txBody>
      </p:sp>
      <p:sp>
        <p:nvSpPr>
          <p:cNvPr id="984066"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1428576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84067">
                                            <p:txEl>
                                              <p:pRg st="2" end="2"/>
                                            </p:txEl>
                                          </p:spTgt>
                                        </p:tgtEl>
                                        <p:attrNameLst>
                                          <p:attrName>style.visibility</p:attrName>
                                        </p:attrNameLst>
                                      </p:cBhvr>
                                      <p:to>
                                        <p:strVal val="visible"/>
                                      </p:to>
                                    </p:set>
                                    <p:animEffect transition="in" filter="checkerboard(across)">
                                      <p:cBhvr>
                                        <p:cTn id="7" dur="500"/>
                                        <p:tgtEl>
                                          <p:spTgt spid="9840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1" name="Rectangle 3"/>
          <p:cNvSpPr>
            <a:spLocks noGrp="1" noChangeArrowheads="1"/>
          </p:cNvSpPr>
          <p:nvPr>
            <p:ph idx="1"/>
          </p:nvPr>
        </p:nvSpPr>
        <p:spPr>
          <a:xfrm>
            <a:off x="1182688" y="2017713"/>
            <a:ext cx="7205736" cy="3067471"/>
          </a:xfrm>
        </p:spPr>
        <p:txBody>
          <a:bodyPr/>
          <a:lstStyle/>
          <a:p>
            <a:r>
              <a:rPr lang="zh-CN" altLang="en-US" dirty="0"/>
              <a:t>可以看出，</a:t>
            </a:r>
            <a:r>
              <a:rPr lang="en-US" altLang="zh-CN" dirty="0"/>
              <a:t>adc</a:t>
            </a:r>
            <a:r>
              <a:rPr lang="zh-CN" altLang="en-US" dirty="0"/>
              <a:t>指令比</a:t>
            </a:r>
            <a:r>
              <a:rPr lang="en-US" altLang="zh-CN" dirty="0"/>
              <a:t>add</a:t>
            </a:r>
            <a:r>
              <a:rPr lang="zh-CN" altLang="en-US" dirty="0"/>
              <a:t>指令多加了一个</a:t>
            </a:r>
            <a:r>
              <a:rPr lang="en-US" altLang="zh-CN" dirty="0"/>
              <a:t>CF</a:t>
            </a:r>
            <a:r>
              <a:rPr lang="zh-CN" altLang="en-US" dirty="0"/>
              <a:t>位的值。</a:t>
            </a:r>
          </a:p>
          <a:p>
            <a:pPr>
              <a:buFont typeface="Wingdings" pitchFamily="2" charset="2"/>
              <a:buNone/>
            </a:pPr>
            <a:r>
              <a:rPr lang="zh-CN" altLang="en-US" dirty="0"/>
              <a:t>   </a:t>
            </a:r>
            <a:r>
              <a:rPr lang="en-US" altLang="zh-CN" dirty="0"/>
              <a:t>------</a:t>
            </a:r>
            <a:r>
              <a:rPr lang="zh-CN" altLang="en-US" dirty="0"/>
              <a:t>为什么要加上</a:t>
            </a:r>
            <a:r>
              <a:rPr lang="en-US" altLang="zh-CN" dirty="0"/>
              <a:t>CF</a:t>
            </a:r>
            <a:r>
              <a:rPr lang="zh-CN" altLang="en-US" dirty="0"/>
              <a:t>的值呢？</a:t>
            </a:r>
          </a:p>
        </p:txBody>
      </p:sp>
      <p:sp>
        <p:nvSpPr>
          <p:cNvPr id="985090"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911334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85091">
                                            <p:txEl>
                                              <p:pRg st="1" end="1"/>
                                            </p:txEl>
                                          </p:spTgt>
                                        </p:tgtEl>
                                        <p:attrNameLst>
                                          <p:attrName>style.visibility</p:attrName>
                                        </p:attrNameLst>
                                      </p:cBhvr>
                                      <p:to>
                                        <p:strVal val="visible"/>
                                      </p:to>
                                    </p:set>
                                    <p:animEffect transition="in" filter="checkerboard(across)">
                                      <p:cBhvr>
                                        <p:cTn id="7" dur="500"/>
                                        <p:tgtEl>
                                          <p:spTgt spid="9850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139" name="Rectangle 3"/>
          <p:cNvSpPr>
            <a:spLocks noGrp="1" noChangeArrowheads="1"/>
          </p:cNvSpPr>
          <p:nvPr>
            <p:ph idx="1"/>
          </p:nvPr>
        </p:nvSpPr>
        <p:spPr>
          <a:xfrm>
            <a:off x="971600" y="1340768"/>
            <a:ext cx="7351712" cy="4114800"/>
          </a:xfrm>
        </p:spPr>
        <p:txBody>
          <a:bodyPr/>
          <a:lstStyle/>
          <a:p>
            <a:pPr>
              <a:lnSpc>
                <a:spcPct val="80000"/>
              </a:lnSpc>
            </a:pPr>
            <a:r>
              <a:rPr lang="zh-CN" altLang="en-US" sz="2800" dirty="0"/>
              <a:t>两个数据：</a:t>
            </a:r>
            <a:r>
              <a:rPr lang="en-US" altLang="zh-CN" sz="2800" dirty="0"/>
              <a:t>0198H</a:t>
            </a:r>
            <a:r>
              <a:rPr lang="zh-CN" altLang="en-US" sz="2800" dirty="0"/>
              <a:t>和</a:t>
            </a:r>
            <a:r>
              <a:rPr lang="en-US" altLang="zh-CN" sz="2800" dirty="0"/>
              <a:t>0183H</a:t>
            </a:r>
            <a:r>
              <a:rPr lang="zh-CN" altLang="en-US" sz="2800" dirty="0"/>
              <a:t>的相加：</a:t>
            </a:r>
          </a:p>
          <a:p>
            <a:pPr>
              <a:lnSpc>
                <a:spcPct val="80000"/>
              </a:lnSpc>
              <a:buFont typeface="Wingdings" pitchFamily="2" charset="2"/>
              <a:buNone/>
            </a:pPr>
            <a:r>
              <a:rPr lang="zh-CN" altLang="en-US" sz="2800" dirty="0"/>
              <a:t>         </a:t>
            </a:r>
            <a:r>
              <a:rPr lang="en-US" altLang="zh-CN" sz="2800" dirty="0"/>
              <a:t>01 98 </a:t>
            </a:r>
            <a:br>
              <a:rPr lang="en-US" altLang="zh-CN" sz="2800" dirty="0"/>
            </a:br>
            <a:r>
              <a:rPr lang="en-US" altLang="zh-CN" sz="2800" dirty="0"/>
              <a:t>+    01 83 </a:t>
            </a:r>
            <a:br>
              <a:rPr lang="en-US" altLang="zh-CN" sz="2800" dirty="0"/>
            </a:br>
            <a:r>
              <a:rPr lang="en-US" altLang="zh-CN" sz="2800" dirty="0"/>
              <a:t>              1</a:t>
            </a:r>
          </a:p>
          <a:p>
            <a:pPr>
              <a:lnSpc>
                <a:spcPct val="80000"/>
              </a:lnSpc>
              <a:buFont typeface="Wingdings" pitchFamily="2" charset="2"/>
              <a:buNone/>
            </a:pPr>
            <a:r>
              <a:rPr lang="en-US" altLang="zh-CN" sz="2800" dirty="0"/>
              <a:t>  -----------------  </a:t>
            </a:r>
            <a:br>
              <a:rPr lang="en-US" altLang="zh-CN" sz="2800" dirty="0"/>
            </a:br>
            <a:r>
              <a:rPr lang="en-US" altLang="zh-CN" sz="2800" dirty="0"/>
              <a:t>      03 1B</a:t>
            </a:r>
          </a:p>
          <a:p>
            <a:pPr>
              <a:lnSpc>
                <a:spcPct val="80000"/>
              </a:lnSpc>
              <a:buFont typeface="Wingdings" pitchFamily="2" charset="2"/>
              <a:buNone/>
            </a:pPr>
            <a:r>
              <a:rPr lang="en-US" altLang="zh-CN" sz="2800" dirty="0"/>
              <a:t>    </a:t>
            </a:r>
            <a:r>
              <a:rPr lang="zh-CN" altLang="en-US" sz="2800" dirty="0"/>
              <a:t>可以看出，加法可以分两步来进行：</a:t>
            </a:r>
          </a:p>
          <a:p>
            <a:pPr lvl="1">
              <a:lnSpc>
                <a:spcPct val="80000"/>
              </a:lnSpc>
            </a:pPr>
            <a:r>
              <a:rPr lang="zh-CN" altLang="en-US" sz="2400" dirty="0"/>
              <a:t>（</a:t>
            </a:r>
            <a:r>
              <a:rPr lang="en-US" altLang="zh-CN" sz="2400" dirty="0"/>
              <a:t>1</a:t>
            </a:r>
            <a:r>
              <a:rPr lang="zh-CN" altLang="en-US" sz="2400" dirty="0"/>
              <a:t>）低位相加；</a:t>
            </a:r>
          </a:p>
          <a:p>
            <a:pPr lvl="1">
              <a:lnSpc>
                <a:spcPct val="80000"/>
              </a:lnSpc>
            </a:pPr>
            <a:r>
              <a:rPr lang="zh-CN" altLang="en-US" sz="2400" dirty="0"/>
              <a:t>（</a:t>
            </a:r>
            <a:r>
              <a:rPr lang="en-US" altLang="zh-CN" sz="2400" dirty="0"/>
              <a:t>2</a:t>
            </a:r>
            <a:r>
              <a:rPr lang="zh-CN" altLang="en-US" sz="2400" dirty="0"/>
              <a:t>）高位相加再加上低位相加产生的进位值。</a:t>
            </a:r>
            <a:br>
              <a:rPr lang="zh-CN" altLang="en-US" sz="2400" dirty="0"/>
            </a:br>
            <a:endParaRPr lang="zh-CN" altLang="en-US" sz="2400" dirty="0"/>
          </a:p>
        </p:txBody>
      </p:sp>
      <p:sp>
        <p:nvSpPr>
          <p:cNvPr id="987138" name="Rectangle 2"/>
          <p:cNvSpPr>
            <a:spLocks noGrp="1" noChangeArrowheads="1"/>
          </p:cNvSpPr>
          <p:nvPr>
            <p:ph type="title"/>
          </p:nvPr>
        </p:nvSpPr>
        <p:spPr/>
        <p:txBody>
          <a:bodyPr/>
          <a:lstStyle/>
          <a:p>
            <a:r>
              <a:rPr lang="en-US" altLang="zh-CN" dirty="0"/>
              <a:t>11.6 adc</a:t>
            </a:r>
            <a:r>
              <a:rPr lang="zh-CN" altLang="en-US" dirty="0"/>
              <a:t>指令</a:t>
            </a:r>
          </a:p>
        </p:txBody>
      </p:sp>
      <p:sp>
        <p:nvSpPr>
          <p:cNvPr id="4" name="Rectangle 3"/>
          <p:cNvSpPr txBox="1">
            <a:spLocks noChangeArrowheads="1"/>
          </p:cNvSpPr>
          <p:nvPr/>
        </p:nvSpPr>
        <p:spPr>
          <a:xfrm>
            <a:off x="1331640" y="4869160"/>
            <a:ext cx="6995120" cy="1440160"/>
          </a:xfrm>
          <a:prstGeom prst="rect">
            <a:avLst/>
          </a:prstGeom>
          <a:solidFill>
            <a:schemeClr val="bg2"/>
          </a:solidFill>
          <a:ln>
            <a:solidFill>
              <a:schemeClr val="accent2"/>
            </a:solidFill>
          </a:ln>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nSpc>
                <a:spcPct val="150000"/>
              </a:lnSpc>
              <a:buNone/>
            </a:pPr>
            <a:r>
              <a:rPr lang="en-US" altLang="zh-CN" dirty="0" err="1"/>
              <a:t>adc</a:t>
            </a:r>
            <a:r>
              <a:rPr lang="zh-CN" altLang="en-US" dirty="0"/>
              <a:t>指令和</a:t>
            </a:r>
            <a:r>
              <a:rPr lang="en-US" altLang="zh-CN" dirty="0"/>
              <a:t>add</a:t>
            </a:r>
            <a:r>
              <a:rPr lang="zh-CN" altLang="en-US" dirty="0"/>
              <a:t>指令相配合可以对更大的数据进行加法运算。</a:t>
            </a:r>
          </a:p>
        </p:txBody>
      </p:sp>
    </p:spTree>
    <p:extLst>
      <p:ext uri="{BB962C8B-B14F-4D97-AF65-F5344CB8AC3E}">
        <p14:creationId xmlns:p14="http://schemas.microsoft.com/office/powerpoint/2010/main" val="2020666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87139">
                                            <p:txEl>
                                              <p:pRg st="1" end="1"/>
                                            </p:txEl>
                                          </p:spTgt>
                                        </p:tgtEl>
                                        <p:attrNameLst>
                                          <p:attrName>style.visibility</p:attrName>
                                        </p:attrNameLst>
                                      </p:cBhvr>
                                      <p:to>
                                        <p:strVal val="visible"/>
                                      </p:to>
                                    </p:set>
                                    <p:animEffect transition="in" filter="checkerboard(across)">
                                      <p:cBhvr>
                                        <p:cTn id="7" dur="500"/>
                                        <p:tgtEl>
                                          <p:spTgt spid="98713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87139">
                                            <p:txEl>
                                              <p:pRg st="2" end="2"/>
                                            </p:txEl>
                                          </p:spTgt>
                                        </p:tgtEl>
                                        <p:attrNameLst>
                                          <p:attrName>style.visibility</p:attrName>
                                        </p:attrNameLst>
                                      </p:cBhvr>
                                      <p:to>
                                        <p:strVal val="visible"/>
                                      </p:to>
                                    </p:set>
                                    <p:animEffect transition="in" filter="checkerboard(across)">
                                      <p:cBhvr>
                                        <p:cTn id="10" dur="500"/>
                                        <p:tgtEl>
                                          <p:spTgt spid="98713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987139">
                                            <p:txEl>
                                              <p:pRg st="3" end="3"/>
                                            </p:txEl>
                                          </p:spTgt>
                                        </p:tgtEl>
                                        <p:attrNameLst>
                                          <p:attrName>style.visibility</p:attrName>
                                        </p:attrNameLst>
                                      </p:cBhvr>
                                      <p:to>
                                        <p:strVal val="visible"/>
                                      </p:to>
                                    </p:set>
                                    <p:animEffect transition="in" filter="checkerboard(across)">
                                      <p:cBhvr>
                                        <p:cTn id="15" dur="500"/>
                                        <p:tgtEl>
                                          <p:spTgt spid="98713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987139">
                                            <p:txEl>
                                              <p:pRg st="4" end="4"/>
                                            </p:txEl>
                                          </p:spTgt>
                                        </p:tgtEl>
                                        <p:attrNameLst>
                                          <p:attrName>style.visibility</p:attrName>
                                        </p:attrNameLst>
                                      </p:cBhvr>
                                      <p:to>
                                        <p:strVal val="visible"/>
                                      </p:to>
                                    </p:set>
                                    <p:animEffect transition="in" filter="checkerboard(across)">
                                      <p:cBhvr>
                                        <p:cTn id="20" dur="500"/>
                                        <p:tgtEl>
                                          <p:spTgt spid="98713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987139">
                                            <p:txEl>
                                              <p:pRg st="5" end="5"/>
                                            </p:txEl>
                                          </p:spTgt>
                                        </p:tgtEl>
                                        <p:attrNameLst>
                                          <p:attrName>style.visibility</p:attrName>
                                        </p:attrNameLst>
                                      </p:cBhvr>
                                      <p:to>
                                        <p:strVal val="visible"/>
                                      </p:to>
                                    </p:set>
                                    <p:animEffect transition="in" filter="checkerboard(across)">
                                      <p:cBhvr>
                                        <p:cTn id="25" dur="500"/>
                                        <p:tgtEl>
                                          <p:spTgt spid="987139">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checkerboard(across)">
                                      <p:cBhvr>
                                        <p:cTn id="3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9187" name="Rectangle 3"/>
          <p:cNvSpPr>
            <a:spLocks noGrp="1" noChangeArrowheads="1"/>
          </p:cNvSpPr>
          <p:nvPr>
            <p:ph idx="1"/>
          </p:nvPr>
        </p:nvSpPr>
        <p:spPr>
          <a:xfrm>
            <a:off x="1187624" y="2492896"/>
            <a:ext cx="7123112" cy="1411287"/>
          </a:xfrm>
          <a:ln>
            <a:solidFill>
              <a:srgbClr val="002060"/>
            </a:solidFill>
          </a:ln>
        </p:spPr>
        <p:txBody>
          <a:bodyPr/>
          <a:lstStyle/>
          <a:p>
            <a:pPr>
              <a:lnSpc>
                <a:spcPct val="150000"/>
              </a:lnSpc>
            </a:pPr>
            <a:r>
              <a:rPr lang="zh-CN" altLang="en-US" dirty="0"/>
              <a:t>编程计算</a:t>
            </a:r>
            <a:r>
              <a:rPr lang="en-US" altLang="zh-CN" dirty="0"/>
              <a:t>1EF000H+201000H</a:t>
            </a:r>
            <a:r>
              <a:rPr lang="zh-CN" altLang="en-US" dirty="0"/>
              <a:t>，结果放在</a:t>
            </a:r>
            <a:r>
              <a:rPr lang="en-US" altLang="zh-CN" dirty="0"/>
              <a:t>ax</a:t>
            </a:r>
            <a:r>
              <a:rPr lang="zh-CN" altLang="en-US" dirty="0"/>
              <a:t>（高</a:t>
            </a:r>
            <a:r>
              <a:rPr lang="en-US" altLang="zh-CN" dirty="0"/>
              <a:t>16</a:t>
            </a:r>
            <a:r>
              <a:rPr lang="zh-CN" altLang="en-US" dirty="0"/>
              <a:t>位）和</a:t>
            </a:r>
            <a:r>
              <a:rPr lang="en-US" altLang="zh-CN" dirty="0" err="1"/>
              <a:t>bx</a:t>
            </a:r>
            <a:r>
              <a:rPr lang="zh-CN" altLang="en-US" dirty="0"/>
              <a:t>（低</a:t>
            </a:r>
            <a:r>
              <a:rPr lang="en-US" altLang="zh-CN" dirty="0"/>
              <a:t>16</a:t>
            </a:r>
            <a:r>
              <a:rPr lang="zh-CN" altLang="en-US" dirty="0"/>
              <a:t>位）中。</a:t>
            </a:r>
          </a:p>
        </p:txBody>
      </p:sp>
      <p:sp>
        <p:nvSpPr>
          <p:cNvPr id="989186"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1459992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5" name="Rectangle 3"/>
          <p:cNvSpPr>
            <a:spLocks noGrp="1" noChangeArrowheads="1"/>
          </p:cNvSpPr>
          <p:nvPr>
            <p:ph idx="1"/>
          </p:nvPr>
        </p:nvSpPr>
        <p:spPr>
          <a:xfrm>
            <a:off x="1403648" y="1700808"/>
            <a:ext cx="7351712" cy="2808312"/>
          </a:xfrm>
        </p:spPr>
        <p:txBody>
          <a:bodyPr/>
          <a:lstStyle/>
          <a:p>
            <a:r>
              <a:rPr lang="zh-CN" altLang="en-US" dirty="0"/>
              <a:t>程序：</a:t>
            </a:r>
          </a:p>
          <a:p>
            <a:pPr>
              <a:buFont typeface="Wingdings" pitchFamily="2" charset="2"/>
              <a:buNone/>
            </a:pPr>
            <a:r>
              <a:rPr lang="zh-CN" altLang="en-US" dirty="0"/>
              <a:t>        </a:t>
            </a:r>
            <a:r>
              <a:rPr lang="en-US" altLang="zh-CN" dirty="0"/>
              <a:t>mov ax,001EH </a:t>
            </a:r>
            <a:br>
              <a:rPr lang="en-US" altLang="zh-CN" dirty="0"/>
            </a:br>
            <a:r>
              <a:rPr lang="en-US" altLang="zh-CN" dirty="0"/>
              <a:t>     mov bx,0F000H </a:t>
            </a:r>
            <a:br>
              <a:rPr lang="en-US" altLang="zh-CN" dirty="0"/>
            </a:br>
            <a:r>
              <a:rPr lang="en-US" altLang="zh-CN" dirty="0"/>
              <a:t>     add bx,1000H </a:t>
            </a:r>
            <a:br>
              <a:rPr lang="en-US" altLang="zh-CN" dirty="0"/>
            </a:br>
            <a:r>
              <a:rPr lang="en-US" altLang="zh-CN" dirty="0">
                <a:solidFill>
                  <a:srgbClr val="FF0000"/>
                </a:solidFill>
              </a:rPr>
              <a:t>     adc ax,0020H </a:t>
            </a:r>
          </a:p>
        </p:txBody>
      </p:sp>
      <p:sp>
        <p:nvSpPr>
          <p:cNvPr id="991234" name="Rectangle 2"/>
          <p:cNvSpPr>
            <a:spLocks noGrp="1" noChangeArrowheads="1"/>
          </p:cNvSpPr>
          <p:nvPr>
            <p:ph type="title"/>
          </p:nvPr>
        </p:nvSpPr>
        <p:spPr/>
        <p:txBody>
          <a:bodyPr/>
          <a:lstStyle/>
          <a:p>
            <a:r>
              <a:rPr lang="en-US" altLang="zh-CN" dirty="0"/>
              <a:t>11.6 adc</a:t>
            </a:r>
            <a:r>
              <a:rPr lang="zh-CN" altLang="en-US" dirty="0"/>
              <a:t>指令</a:t>
            </a:r>
          </a:p>
        </p:txBody>
      </p:sp>
      <p:sp>
        <p:nvSpPr>
          <p:cNvPr id="2" name="矩形 1"/>
          <p:cNvSpPr/>
          <p:nvPr/>
        </p:nvSpPr>
        <p:spPr>
          <a:xfrm>
            <a:off x="1115616" y="4221088"/>
            <a:ext cx="7272808" cy="954107"/>
          </a:xfrm>
          <a:prstGeom prst="rect">
            <a:avLst/>
          </a:prstGeom>
        </p:spPr>
        <p:txBody>
          <a:bodyPr wrap="square">
            <a:spAutoFit/>
          </a:bodyPr>
          <a:lstStyle/>
          <a:p>
            <a:r>
              <a:rPr lang="en-US" altLang="zh-CN" sz="2800" dirty="0">
                <a:latin typeface="黑体" panose="02010609060101010101" pitchFamily="49" charset="-122"/>
                <a:ea typeface="黑体" panose="02010609060101010101" pitchFamily="49" charset="-122"/>
              </a:rPr>
              <a:t>PS</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 adc </a:t>
            </a:r>
            <a:r>
              <a:rPr lang="zh-CN" altLang="en-US" sz="2800" dirty="0">
                <a:latin typeface="黑体" panose="02010609060101010101" pitchFamily="49" charset="-122"/>
                <a:ea typeface="黑体" panose="02010609060101010101" pitchFamily="49" charset="-122"/>
              </a:rPr>
              <a:t>指令执行后，也可能产生进位值，所以也会对</a:t>
            </a:r>
            <a:r>
              <a:rPr lang="en-US" altLang="zh-CN" sz="2800" dirty="0">
                <a:latin typeface="黑体" panose="02010609060101010101" pitchFamily="49" charset="-122"/>
                <a:ea typeface="黑体" panose="02010609060101010101" pitchFamily="49" charset="-122"/>
              </a:rPr>
              <a:t>CF</a:t>
            </a:r>
            <a:r>
              <a:rPr lang="zh-CN" altLang="en-US" sz="2800" dirty="0">
                <a:latin typeface="黑体" panose="02010609060101010101" pitchFamily="49" charset="-122"/>
                <a:ea typeface="黑体" panose="02010609060101010101" pitchFamily="49" charset="-122"/>
              </a:rPr>
              <a:t>位进行设置。</a:t>
            </a:r>
          </a:p>
        </p:txBody>
      </p:sp>
    </p:spTree>
    <p:extLst>
      <p:ext uri="{BB962C8B-B14F-4D97-AF65-F5344CB8AC3E}">
        <p14:creationId xmlns:p14="http://schemas.microsoft.com/office/powerpoint/2010/main" val="1017136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1235">
                                            <p:txEl>
                                              <p:pRg st="1" end="1"/>
                                            </p:txEl>
                                          </p:spTgt>
                                        </p:tgtEl>
                                        <p:attrNameLst>
                                          <p:attrName>style.visibility</p:attrName>
                                        </p:attrNameLst>
                                      </p:cBhvr>
                                      <p:to>
                                        <p:strVal val="visible"/>
                                      </p:to>
                                    </p:set>
                                    <p:animEffect transition="in" filter="checkerboard(across)">
                                      <p:cBhvr>
                                        <p:cTn id="7" dur="500"/>
                                        <p:tgtEl>
                                          <p:spTgt spid="9912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Rectangle 3"/>
          <p:cNvSpPr>
            <a:spLocks noGrp="1" noChangeArrowheads="1"/>
          </p:cNvSpPr>
          <p:nvPr>
            <p:ph idx="1"/>
          </p:nvPr>
        </p:nvSpPr>
        <p:spPr>
          <a:xfrm>
            <a:off x="858044" y="3068960"/>
            <a:ext cx="7427912" cy="2347391"/>
          </a:xfrm>
        </p:spPr>
        <p:txBody>
          <a:bodyPr/>
          <a:lstStyle/>
          <a:p>
            <a:r>
              <a:rPr lang="zh-CN" altLang="en-US" dirty="0"/>
              <a:t>编程计算</a:t>
            </a:r>
          </a:p>
          <a:p>
            <a:pPr>
              <a:buFont typeface="Wingdings" pitchFamily="2" charset="2"/>
              <a:buNone/>
            </a:pPr>
            <a:r>
              <a:rPr lang="zh-CN" altLang="en-US" dirty="0"/>
              <a:t>   </a:t>
            </a:r>
            <a:r>
              <a:rPr lang="en-US" altLang="zh-CN" dirty="0"/>
              <a:t>1EF0001000H+2010001EF0H</a:t>
            </a:r>
            <a:r>
              <a:rPr lang="zh-CN" altLang="en-US" dirty="0"/>
              <a:t>，结果放在</a:t>
            </a:r>
            <a:r>
              <a:rPr lang="en-US" altLang="zh-CN" dirty="0"/>
              <a:t>ax</a:t>
            </a:r>
            <a:r>
              <a:rPr lang="zh-CN" altLang="en-US" dirty="0"/>
              <a:t>（高</a:t>
            </a:r>
            <a:r>
              <a:rPr lang="en-US" altLang="zh-CN" dirty="0"/>
              <a:t>16</a:t>
            </a:r>
            <a:r>
              <a:rPr lang="zh-CN" altLang="en-US" dirty="0"/>
              <a:t>位），</a:t>
            </a:r>
            <a:r>
              <a:rPr lang="en-US" altLang="zh-CN" dirty="0" err="1"/>
              <a:t>bx</a:t>
            </a:r>
            <a:r>
              <a:rPr lang="zh-CN" altLang="en-US" dirty="0"/>
              <a:t>（次高</a:t>
            </a:r>
            <a:r>
              <a:rPr lang="en-US" altLang="zh-CN" dirty="0"/>
              <a:t>16</a:t>
            </a:r>
            <a:r>
              <a:rPr lang="zh-CN" altLang="en-US" dirty="0"/>
              <a:t>位），</a:t>
            </a:r>
            <a:r>
              <a:rPr lang="en-US" altLang="zh-CN" dirty="0"/>
              <a:t>cx</a:t>
            </a:r>
            <a:r>
              <a:rPr lang="zh-CN" altLang="en-US" dirty="0"/>
              <a:t>（低</a:t>
            </a:r>
            <a:r>
              <a:rPr lang="en-US" altLang="zh-CN" dirty="0"/>
              <a:t>16</a:t>
            </a:r>
            <a:r>
              <a:rPr lang="zh-CN" altLang="en-US" dirty="0"/>
              <a:t>位）中。</a:t>
            </a:r>
          </a:p>
        </p:txBody>
      </p:sp>
      <p:sp>
        <p:nvSpPr>
          <p:cNvPr id="993282" name="Rectangle 2"/>
          <p:cNvSpPr>
            <a:spLocks noGrp="1" noChangeArrowheads="1"/>
          </p:cNvSpPr>
          <p:nvPr>
            <p:ph type="title"/>
          </p:nvPr>
        </p:nvSpPr>
        <p:spPr/>
        <p:txBody>
          <a:bodyPr/>
          <a:lstStyle/>
          <a:p>
            <a:r>
              <a:rPr lang="en-US" altLang="zh-CN" dirty="0"/>
              <a:t>11.6 adc</a:t>
            </a:r>
            <a:r>
              <a:rPr lang="zh-CN" altLang="en-US" dirty="0"/>
              <a:t>指令</a:t>
            </a:r>
          </a:p>
        </p:txBody>
      </p:sp>
      <p:sp>
        <p:nvSpPr>
          <p:cNvPr id="2" name="矩形 1"/>
          <p:cNvSpPr/>
          <p:nvPr/>
        </p:nvSpPr>
        <p:spPr>
          <a:xfrm>
            <a:off x="1187624" y="1628800"/>
            <a:ext cx="6768752" cy="954107"/>
          </a:xfrm>
          <a:prstGeom prst="rect">
            <a:avLst/>
          </a:prstGeom>
        </p:spPr>
        <p:txBody>
          <a:bodyPr wrap="square">
            <a:spAutoFit/>
          </a:bodyPr>
          <a:lstStyle/>
          <a:p>
            <a:r>
              <a:rPr lang="en-US" altLang="zh-CN"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由于有这样的功能，我们可以对任意大的数据进行加法运算。 </a:t>
            </a:r>
          </a:p>
        </p:txBody>
      </p:sp>
    </p:spTree>
    <p:extLst>
      <p:ext uri="{BB962C8B-B14F-4D97-AF65-F5344CB8AC3E}">
        <p14:creationId xmlns:p14="http://schemas.microsoft.com/office/powerpoint/2010/main" val="6350943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Rectangle 3"/>
          <p:cNvSpPr>
            <a:spLocks noGrp="1" noChangeArrowheads="1"/>
          </p:cNvSpPr>
          <p:nvPr>
            <p:ph idx="1"/>
          </p:nvPr>
        </p:nvSpPr>
        <p:spPr>
          <a:xfrm>
            <a:off x="1547664" y="1772816"/>
            <a:ext cx="4690864" cy="3315823"/>
          </a:xfrm>
        </p:spPr>
        <p:txBody>
          <a:bodyPr/>
          <a:lstStyle/>
          <a:p>
            <a:r>
              <a:rPr lang="zh-CN" altLang="en-US" dirty="0"/>
              <a:t>程序代码</a:t>
            </a:r>
          </a:p>
          <a:p>
            <a:pPr lvl="1">
              <a:buFont typeface="Wingdings" pitchFamily="2" charset="2"/>
              <a:buNone/>
            </a:pPr>
            <a:r>
              <a:rPr lang="zh-CN" altLang="en-US" dirty="0"/>
              <a:t>      </a:t>
            </a:r>
            <a:r>
              <a:rPr lang="en-US" altLang="zh-CN" dirty="0"/>
              <a:t>mov ax,001EH</a:t>
            </a:r>
          </a:p>
          <a:p>
            <a:pPr lvl="1">
              <a:buFont typeface="Wingdings" pitchFamily="2" charset="2"/>
              <a:buNone/>
            </a:pPr>
            <a:r>
              <a:rPr lang="en-US" altLang="zh-CN" dirty="0"/>
              <a:t>      mov bx,0F000H</a:t>
            </a:r>
          </a:p>
          <a:p>
            <a:pPr lvl="1">
              <a:buFont typeface="Wingdings" pitchFamily="2" charset="2"/>
              <a:buNone/>
            </a:pPr>
            <a:r>
              <a:rPr lang="en-US" altLang="zh-CN" dirty="0"/>
              <a:t>      mov cx,1000H</a:t>
            </a:r>
          </a:p>
          <a:p>
            <a:pPr lvl="1">
              <a:buFont typeface="Wingdings" pitchFamily="2" charset="2"/>
              <a:buNone/>
            </a:pPr>
            <a:r>
              <a:rPr lang="en-US" altLang="zh-CN" dirty="0"/>
              <a:t>      add cx,1EF0H</a:t>
            </a:r>
          </a:p>
          <a:p>
            <a:pPr lvl="1">
              <a:buFont typeface="Wingdings" pitchFamily="2" charset="2"/>
              <a:buNone/>
            </a:pPr>
            <a:r>
              <a:rPr lang="en-US" altLang="zh-CN" dirty="0"/>
              <a:t>      adc bx,1000H</a:t>
            </a:r>
          </a:p>
          <a:p>
            <a:pPr lvl="1">
              <a:buFont typeface="Wingdings" pitchFamily="2" charset="2"/>
              <a:buNone/>
            </a:pPr>
            <a:r>
              <a:rPr lang="en-US" altLang="zh-CN" dirty="0"/>
              <a:t>      adc ax,0020H</a:t>
            </a:r>
          </a:p>
        </p:txBody>
      </p:sp>
      <p:sp>
        <p:nvSpPr>
          <p:cNvPr id="995330"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1158642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5331">
                                            <p:txEl>
                                              <p:pRg st="1" end="1"/>
                                            </p:txEl>
                                          </p:spTgt>
                                        </p:tgtEl>
                                        <p:attrNameLst>
                                          <p:attrName>style.visibility</p:attrName>
                                        </p:attrNameLst>
                                      </p:cBhvr>
                                      <p:to>
                                        <p:strVal val="visible"/>
                                      </p:to>
                                    </p:set>
                                    <p:animEffect transition="in" filter="checkerboard(across)">
                                      <p:cBhvr>
                                        <p:cTn id="7" dur="500"/>
                                        <p:tgtEl>
                                          <p:spTgt spid="9953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95331">
                                            <p:txEl>
                                              <p:pRg st="2" end="2"/>
                                            </p:txEl>
                                          </p:spTgt>
                                        </p:tgtEl>
                                        <p:attrNameLst>
                                          <p:attrName>style.visibility</p:attrName>
                                        </p:attrNameLst>
                                      </p:cBhvr>
                                      <p:to>
                                        <p:strVal val="visible"/>
                                      </p:to>
                                    </p:set>
                                    <p:animEffect transition="in" filter="checkerboard(across)">
                                      <p:cBhvr>
                                        <p:cTn id="12" dur="500"/>
                                        <p:tgtEl>
                                          <p:spTgt spid="9953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95331">
                                            <p:txEl>
                                              <p:pRg st="3" end="3"/>
                                            </p:txEl>
                                          </p:spTgt>
                                        </p:tgtEl>
                                        <p:attrNameLst>
                                          <p:attrName>style.visibility</p:attrName>
                                        </p:attrNameLst>
                                      </p:cBhvr>
                                      <p:to>
                                        <p:strVal val="visible"/>
                                      </p:to>
                                    </p:set>
                                    <p:animEffect transition="in" filter="checkerboard(across)">
                                      <p:cBhvr>
                                        <p:cTn id="17" dur="500"/>
                                        <p:tgtEl>
                                          <p:spTgt spid="9953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95331">
                                            <p:txEl>
                                              <p:pRg st="4" end="4"/>
                                            </p:txEl>
                                          </p:spTgt>
                                        </p:tgtEl>
                                        <p:attrNameLst>
                                          <p:attrName>style.visibility</p:attrName>
                                        </p:attrNameLst>
                                      </p:cBhvr>
                                      <p:to>
                                        <p:strVal val="visible"/>
                                      </p:to>
                                    </p:set>
                                    <p:animEffect transition="in" filter="checkerboard(across)">
                                      <p:cBhvr>
                                        <p:cTn id="22" dur="500"/>
                                        <p:tgtEl>
                                          <p:spTgt spid="9953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95331">
                                            <p:txEl>
                                              <p:pRg st="5" end="5"/>
                                            </p:txEl>
                                          </p:spTgt>
                                        </p:tgtEl>
                                        <p:attrNameLst>
                                          <p:attrName>style.visibility</p:attrName>
                                        </p:attrNameLst>
                                      </p:cBhvr>
                                      <p:to>
                                        <p:strVal val="visible"/>
                                      </p:to>
                                    </p:set>
                                    <p:animEffect transition="in" filter="checkerboard(across)">
                                      <p:cBhvr>
                                        <p:cTn id="27" dur="500"/>
                                        <p:tgtEl>
                                          <p:spTgt spid="9953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995331">
                                            <p:txEl>
                                              <p:pRg st="6" end="6"/>
                                            </p:txEl>
                                          </p:spTgt>
                                        </p:tgtEl>
                                        <p:attrNameLst>
                                          <p:attrName>style.visibility</p:attrName>
                                        </p:attrNameLst>
                                      </p:cBhvr>
                                      <p:to>
                                        <p:strVal val="visible"/>
                                      </p:to>
                                    </p:set>
                                    <p:animEffect transition="in" filter="checkerboard(across)">
                                      <p:cBhvr>
                                        <p:cTn id="32" dur="500"/>
                                        <p:tgtEl>
                                          <p:spTgt spid="9953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5" name="Rectangle 3"/>
          <p:cNvSpPr>
            <a:spLocks noGrp="1" noChangeArrowheads="1"/>
          </p:cNvSpPr>
          <p:nvPr>
            <p:ph idx="1"/>
          </p:nvPr>
        </p:nvSpPr>
        <p:spPr>
          <a:xfrm>
            <a:off x="971600" y="2060848"/>
            <a:ext cx="7199312" cy="1699319"/>
          </a:xfrm>
        </p:spPr>
        <p:txBody>
          <a:bodyPr>
            <a:normAutofit fontScale="92500"/>
          </a:bodyPr>
          <a:lstStyle/>
          <a:p>
            <a:r>
              <a:rPr lang="zh-CN" altLang="en-US" dirty="0"/>
              <a:t>编写子程序，对两个</a:t>
            </a:r>
            <a:r>
              <a:rPr lang="en-US" altLang="zh-CN" dirty="0"/>
              <a:t>128</a:t>
            </a:r>
            <a:r>
              <a:rPr lang="zh-CN" altLang="en-US" dirty="0"/>
              <a:t>位二进制数据进行相加。</a:t>
            </a:r>
          </a:p>
          <a:p>
            <a:pPr lvl="1"/>
            <a:r>
              <a:rPr lang="zh-CN" altLang="en-US" dirty="0"/>
              <a:t>名称：</a:t>
            </a:r>
            <a:r>
              <a:rPr lang="en-US" altLang="zh-CN" dirty="0"/>
              <a:t>add128</a:t>
            </a:r>
          </a:p>
          <a:p>
            <a:pPr lvl="1"/>
            <a:r>
              <a:rPr lang="zh-CN" altLang="en-US" dirty="0"/>
              <a:t>功能：两个</a:t>
            </a:r>
            <a:r>
              <a:rPr lang="en-US" altLang="zh-CN" dirty="0"/>
              <a:t>128</a:t>
            </a:r>
            <a:r>
              <a:rPr lang="zh-CN" altLang="en-US" dirty="0"/>
              <a:t>位数据进行相加</a:t>
            </a:r>
          </a:p>
          <a:p>
            <a:pPr lvl="1"/>
            <a:r>
              <a:rPr lang="zh-CN" altLang="en-US" dirty="0">
                <a:hlinkClick r:id="" action="ppaction://noaction"/>
              </a:rPr>
              <a:t>参数</a:t>
            </a:r>
            <a:endParaRPr lang="zh-CN" altLang="en-US" dirty="0"/>
          </a:p>
        </p:txBody>
      </p:sp>
      <p:sp>
        <p:nvSpPr>
          <p:cNvPr id="996354"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2303413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6355">
                                            <p:txEl>
                                              <p:pRg st="1" end="1"/>
                                            </p:txEl>
                                          </p:spTgt>
                                        </p:tgtEl>
                                        <p:attrNameLst>
                                          <p:attrName>style.visibility</p:attrName>
                                        </p:attrNameLst>
                                      </p:cBhvr>
                                      <p:to>
                                        <p:strVal val="visible"/>
                                      </p:to>
                                    </p:set>
                                    <p:animEffect transition="in" filter="checkerboard(across)">
                                      <p:cBhvr>
                                        <p:cTn id="7" dur="500"/>
                                        <p:tgtEl>
                                          <p:spTgt spid="99635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96355">
                                            <p:txEl>
                                              <p:pRg st="2" end="2"/>
                                            </p:txEl>
                                          </p:spTgt>
                                        </p:tgtEl>
                                        <p:attrNameLst>
                                          <p:attrName>style.visibility</p:attrName>
                                        </p:attrNameLst>
                                      </p:cBhvr>
                                      <p:to>
                                        <p:strVal val="visible"/>
                                      </p:to>
                                    </p:set>
                                    <p:animEffect transition="in" filter="checkerboard(across)">
                                      <p:cBhvr>
                                        <p:cTn id="12" dur="500"/>
                                        <p:tgtEl>
                                          <p:spTgt spid="99635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96355">
                                            <p:txEl>
                                              <p:pRg st="3" end="3"/>
                                            </p:txEl>
                                          </p:spTgt>
                                        </p:tgtEl>
                                        <p:attrNameLst>
                                          <p:attrName>style.visibility</p:attrName>
                                        </p:attrNameLst>
                                      </p:cBhvr>
                                      <p:to>
                                        <p:strVal val="visible"/>
                                      </p:to>
                                    </p:set>
                                    <p:animEffect transition="in" filter="checkerboard(across)">
                                      <p:cBhvr>
                                        <p:cTn id="17" dur="500"/>
                                        <p:tgtEl>
                                          <p:spTgt spid="9963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9" name="Rectangle 3"/>
          <p:cNvSpPr>
            <a:spLocks noGrp="1" noChangeArrowheads="1"/>
          </p:cNvSpPr>
          <p:nvPr>
            <p:ph idx="1"/>
          </p:nvPr>
        </p:nvSpPr>
        <p:spPr>
          <a:xfrm>
            <a:off x="1115616" y="1700808"/>
            <a:ext cx="7128792" cy="3672408"/>
          </a:xfrm>
        </p:spPr>
        <p:txBody>
          <a:bodyPr/>
          <a:lstStyle/>
          <a:p>
            <a:pPr>
              <a:lnSpc>
                <a:spcPct val="150000"/>
              </a:lnSpc>
            </a:pPr>
            <a:r>
              <a:rPr lang="zh-CN" altLang="en-US" dirty="0"/>
              <a:t>参数：</a:t>
            </a:r>
          </a:p>
          <a:p>
            <a:pPr lvl="1">
              <a:lnSpc>
                <a:spcPct val="150000"/>
              </a:lnSpc>
            </a:pPr>
            <a:r>
              <a:rPr lang="en-US" altLang="zh-CN" dirty="0" err="1"/>
              <a:t>ds:si</a:t>
            </a:r>
            <a:r>
              <a:rPr lang="zh-CN" altLang="en-US" dirty="0"/>
              <a:t>指向存储第一个数的内存空间，运算结果存储在第一个数的存储空间中。</a:t>
            </a:r>
            <a:r>
              <a:rPr lang="zh-CN" altLang="en-US" sz="2400" dirty="0"/>
              <a:t> </a:t>
            </a:r>
          </a:p>
          <a:p>
            <a:pPr lvl="1">
              <a:lnSpc>
                <a:spcPct val="150000"/>
              </a:lnSpc>
            </a:pPr>
            <a:r>
              <a:rPr lang="en-US" altLang="zh-CN" dirty="0" err="1"/>
              <a:t>ds:di</a:t>
            </a:r>
            <a:r>
              <a:rPr lang="zh-CN" altLang="en-US" dirty="0"/>
              <a:t>指向存储第二个数的内存空间</a:t>
            </a:r>
          </a:p>
        </p:txBody>
      </p:sp>
      <p:sp>
        <p:nvSpPr>
          <p:cNvPr id="997378"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1184479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7379">
                                            <p:txEl>
                                              <p:pRg st="1" end="1"/>
                                            </p:txEl>
                                          </p:spTgt>
                                        </p:tgtEl>
                                        <p:attrNameLst>
                                          <p:attrName>style.visibility</p:attrName>
                                        </p:attrNameLst>
                                      </p:cBhvr>
                                      <p:to>
                                        <p:strVal val="visible"/>
                                      </p:to>
                                    </p:set>
                                    <p:animEffect transition="in" filter="checkerboard(across)">
                                      <p:cBhvr>
                                        <p:cTn id="7" dur="500"/>
                                        <p:tgtEl>
                                          <p:spTgt spid="9973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97379">
                                            <p:txEl>
                                              <p:pRg st="2" end="2"/>
                                            </p:txEl>
                                          </p:spTgt>
                                        </p:tgtEl>
                                        <p:attrNameLst>
                                          <p:attrName>style.visibility</p:attrName>
                                        </p:attrNameLst>
                                      </p:cBhvr>
                                      <p:to>
                                        <p:strVal val="visible"/>
                                      </p:to>
                                    </p:set>
                                    <p:animEffect transition="in" filter="checkerboard(across)">
                                      <p:cBhvr>
                                        <p:cTn id="12" dur="500"/>
                                        <p:tgtEl>
                                          <p:spTgt spid="997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1" name="Rectangle 3"/>
          <p:cNvSpPr>
            <a:spLocks noGrp="1" noChangeArrowheads="1"/>
          </p:cNvSpPr>
          <p:nvPr>
            <p:ph idx="1"/>
          </p:nvPr>
        </p:nvSpPr>
        <p:spPr>
          <a:xfrm>
            <a:off x="899592" y="2348880"/>
            <a:ext cx="7123112" cy="1296144"/>
          </a:xfrm>
        </p:spPr>
        <p:txBody>
          <a:bodyPr/>
          <a:lstStyle/>
          <a:p>
            <a:r>
              <a:rPr lang="zh-CN" altLang="en-US" sz="2800" dirty="0"/>
              <a:t>寄存器的数量终究有限，批量数据的传递？</a:t>
            </a:r>
          </a:p>
        </p:txBody>
      </p:sp>
      <p:sp>
        <p:nvSpPr>
          <p:cNvPr id="892930" name="Rectangle 2"/>
          <p:cNvSpPr>
            <a:spLocks noGrp="1" noChangeArrowheads="1"/>
          </p:cNvSpPr>
          <p:nvPr>
            <p:ph type="title"/>
          </p:nvPr>
        </p:nvSpPr>
        <p:spPr>
          <a:xfrm>
            <a:off x="467544" y="404664"/>
            <a:ext cx="8229600" cy="1143000"/>
          </a:xfrm>
        </p:spPr>
        <p:txBody>
          <a:bodyPr/>
          <a:lstStyle/>
          <a:p>
            <a:r>
              <a:rPr lang="en-US" altLang="zh-CN" dirty="0"/>
              <a:t>10.5.4 </a:t>
            </a:r>
            <a:r>
              <a:rPr lang="zh-CN" altLang="en-US" dirty="0"/>
              <a:t>批量数据的传递</a:t>
            </a:r>
          </a:p>
        </p:txBody>
      </p:sp>
    </p:spTree>
    <p:extLst>
      <p:ext uri="{BB962C8B-B14F-4D97-AF65-F5344CB8AC3E}">
        <p14:creationId xmlns:p14="http://schemas.microsoft.com/office/powerpoint/2010/main" val="23421972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268761"/>
            <a:ext cx="4608512" cy="3528392"/>
          </a:xfrm>
        </p:spPr>
        <p:txBody>
          <a:bodyPr/>
          <a:lstStyle/>
          <a:p>
            <a:pPr marL="109728" indent="0">
              <a:buNone/>
            </a:pPr>
            <a:r>
              <a:rPr lang="en-US" altLang="zh-CN" dirty="0"/>
              <a:t>Add128:</a:t>
            </a:r>
          </a:p>
          <a:p>
            <a:pPr marL="109728" indent="0">
              <a:buNone/>
            </a:pPr>
            <a:r>
              <a:rPr lang="en-US" altLang="zh-CN" dirty="0"/>
              <a:t>    push ax</a:t>
            </a:r>
          </a:p>
          <a:p>
            <a:pPr marL="109728" indent="0">
              <a:buNone/>
            </a:pPr>
            <a:r>
              <a:rPr lang="en-US" altLang="zh-CN" dirty="0"/>
              <a:t>    push cx</a:t>
            </a:r>
          </a:p>
          <a:p>
            <a:pPr marL="109728" indent="0">
              <a:buNone/>
            </a:pPr>
            <a:r>
              <a:rPr lang="en-US" altLang="zh-CN" dirty="0"/>
              <a:t>    push </a:t>
            </a:r>
            <a:r>
              <a:rPr lang="en-US" altLang="zh-CN" dirty="0" err="1"/>
              <a:t>si</a:t>
            </a:r>
            <a:endParaRPr lang="en-US" altLang="zh-CN" dirty="0"/>
          </a:p>
          <a:p>
            <a:pPr marL="109728" indent="0">
              <a:buNone/>
            </a:pPr>
            <a:r>
              <a:rPr lang="en-US" altLang="zh-CN" dirty="0"/>
              <a:t>    push di</a:t>
            </a:r>
          </a:p>
          <a:p>
            <a:pPr marL="109728" indent="0">
              <a:buNone/>
            </a:pPr>
            <a:r>
              <a:rPr lang="en-US" altLang="zh-CN" dirty="0"/>
              <a:t>    sub </a:t>
            </a:r>
            <a:r>
              <a:rPr lang="en-US" altLang="zh-CN" dirty="0" err="1"/>
              <a:t>ax,ax</a:t>
            </a:r>
            <a:r>
              <a:rPr lang="en-US" altLang="zh-CN" dirty="0"/>
              <a:t> ;</a:t>
            </a:r>
            <a:r>
              <a:rPr lang="zh-CN" altLang="en-US" dirty="0"/>
              <a:t>将</a:t>
            </a:r>
            <a:r>
              <a:rPr lang="en-US" altLang="zh-CN" dirty="0"/>
              <a:t>CF</a:t>
            </a:r>
            <a:r>
              <a:rPr lang="zh-CN" altLang="en-US" dirty="0"/>
              <a:t>设置为</a:t>
            </a:r>
            <a:r>
              <a:rPr lang="en-US" altLang="zh-CN" dirty="0"/>
              <a:t>0</a:t>
            </a:r>
          </a:p>
          <a:p>
            <a:pPr marL="109728" indent="0">
              <a:buNone/>
            </a:pPr>
            <a:r>
              <a:rPr lang="en-US" altLang="zh-CN" dirty="0"/>
              <a:t>    </a:t>
            </a:r>
            <a:r>
              <a:rPr lang="en-US" altLang="zh-CN" dirty="0" err="1"/>
              <a:t>mov</a:t>
            </a:r>
            <a:r>
              <a:rPr lang="en-US" altLang="zh-CN" dirty="0"/>
              <a:t> cx,8</a:t>
            </a:r>
          </a:p>
        </p:txBody>
      </p:sp>
      <p:sp>
        <p:nvSpPr>
          <p:cNvPr id="3" name="标题 2"/>
          <p:cNvSpPr>
            <a:spLocks noGrp="1"/>
          </p:cNvSpPr>
          <p:nvPr>
            <p:ph type="title"/>
          </p:nvPr>
        </p:nvSpPr>
        <p:spPr/>
        <p:txBody>
          <a:bodyPr>
            <a:normAutofit/>
          </a:bodyPr>
          <a:lstStyle/>
          <a:p>
            <a:r>
              <a:rPr lang="zh-CN" altLang="en-US" sz="2800" b="0" dirty="0">
                <a:effectLst/>
              </a:rPr>
              <a:t>代码如下：</a:t>
            </a:r>
          </a:p>
        </p:txBody>
      </p:sp>
      <p:sp>
        <p:nvSpPr>
          <p:cNvPr id="4" name="内容占位符 1"/>
          <p:cNvSpPr txBox="1">
            <a:spLocks/>
          </p:cNvSpPr>
          <p:nvPr/>
        </p:nvSpPr>
        <p:spPr>
          <a:xfrm>
            <a:off x="5364088" y="1157667"/>
            <a:ext cx="3024336" cy="4525963"/>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altLang="zh-CN" dirty="0"/>
              <a:t>S:  </a:t>
            </a:r>
            <a:r>
              <a:rPr lang="en-US" altLang="zh-CN" dirty="0" err="1"/>
              <a:t>mov</a:t>
            </a:r>
            <a:r>
              <a:rPr lang="en-US" altLang="zh-CN" dirty="0"/>
              <a:t> ax,[</a:t>
            </a:r>
            <a:r>
              <a:rPr lang="en-US" altLang="zh-CN" dirty="0" err="1"/>
              <a:t>si</a:t>
            </a:r>
            <a:r>
              <a:rPr lang="en-US" altLang="zh-CN" dirty="0"/>
              <a:t>]</a:t>
            </a:r>
          </a:p>
          <a:p>
            <a:pPr marL="109728" indent="0">
              <a:buFont typeface="Wingdings 3"/>
              <a:buNone/>
            </a:pPr>
            <a:r>
              <a:rPr lang="en-US" altLang="zh-CN" dirty="0"/>
              <a:t>     </a:t>
            </a:r>
            <a:r>
              <a:rPr lang="en-US" altLang="zh-CN" dirty="0" err="1"/>
              <a:t>adc</a:t>
            </a:r>
            <a:r>
              <a:rPr lang="en-US" altLang="zh-CN" dirty="0"/>
              <a:t> ax,[di]</a:t>
            </a:r>
          </a:p>
          <a:p>
            <a:pPr marL="109728" indent="0">
              <a:buFont typeface="Wingdings 3"/>
              <a:buNone/>
            </a:pPr>
            <a:r>
              <a:rPr lang="en-US" altLang="zh-CN" dirty="0"/>
              <a:t>     </a:t>
            </a:r>
            <a:r>
              <a:rPr lang="en-US" altLang="zh-CN" dirty="0" err="1"/>
              <a:t>mov</a:t>
            </a:r>
            <a:r>
              <a:rPr lang="en-US" altLang="zh-CN" dirty="0"/>
              <a:t>  [</a:t>
            </a:r>
            <a:r>
              <a:rPr lang="en-US" altLang="zh-CN" dirty="0" err="1"/>
              <a:t>si</a:t>
            </a:r>
            <a:r>
              <a:rPr lang="en-US" altLang="zh-CN" dirty="0"/>
              <a:t>],ax</a:t>
            </a:r>
          </a:p>
          <a:p>
            <a:pPr marL="109728" indent="0">
              <a:buFont typeface="Wingdings 3"/>
              <a:buNone/>
            </a:pPr>
            <a:r>
              <a:rPr lang="en-US" altLang="zh-CN" dirty="0">
                <a:solidFill>
                  <a:srgbClr val="FF0000"/>
                </a:solidFill>
              </a:rPr>
              <a:t>     </a:t>
            </a:r>
            <a:r>
              <a:rPr lang="en-US" altLang="zh-CN" dirty="0" err="1">
                <a:solidFill>
                  <a:srgbClr val="FF0000"/>
                </a:solidFill>
              </a:rPr>
              <a:t>inc</a:t>
            </a:r>
            <a:r>
              <a:rPr lang="en-US" altLang="zh-CN" dirty="0">
                <a:solidFill>
                  <a:srgbClr val="FF0000"/>
                </a:solidFill>
              </a:rPr>
              <a:t> </a:t>
            </a:r>
            <a:r>
              <a:rPr lang="en-US" altLang="zh-CN" dirty="0" err="1">
                <a:solidFill>
                  <a:srgbClr val="FF0000"/>
                </a:solidFill>
              </a:rPr>
              <a:t>si</a:t>
            </a:r>
            <a:endParaRPr lang="en-US" altLang="zh-CN" dirty="0">
              <a:solidFill>
                <a:srgbClr val="FF0000"/>
              </a:solidFill>
            </a:endParaRPr>
          </a:p>
          <a:p>
            <a:pPr marL="109728" indent="0">
              <a:buFont typeface="Wingdings 3"/>
              <a:buNone/>
            </a:pPr>
            <a:r>
              <a:rPr lang="en-US" altLang="zh-CN" dirty="0">
                <a:solidFill>
                  <a:srgbClr val="FF0000"/>
                </a:solidFill>
              </a:rPr>
              <a:t>     </a:t>
            </a:r>
            <a:r>
              <a:rPr lang="en-US" altLang="zh-CN" dirty="0" err="1">
                <a:solidFill>
                  <a:srgbClr val="FF0000"/>
                </a:solidFill>
              </a:rPr>
              <a:t>inc</a:t>
            </a:r>
            <a:r>
              <a:rPr lang="en-US" altLang="zh-CN" dirty="0">
                <a:solidFill>
                  <a:srgbClr val="FF0000"/>
                </a:solidFill>
              </a:rPr>
              <a:t> </a:t>
            </a:r>
            <a:r>
              <a:rPr lang="en-US" altLang="zh-CN" dirty="0" err="1">
                <a:solidFill>
                  <a:srgbClr val="FF0000"/>
                </a:solidFill>
              </a:rPr>
              <a:t>si</a:t>
            </a:r>
            <a:endParaRPr lang="en-US" altLang="zh-CN" dirty="0">
              <a:solidFill>
                <a:srgbClr val="FF0000"/>
              </a:solidFill>
            </a:endParaRPr>
          </a:p>
          <a:p>
            <a:pPr marL="109728" indent="0">
              <a:buFont typeface="Wingdings 3"/>
              <a:buNone/>
            </a:pPr>
            <a:r>
              <a:rPr lang="en-US" altLang="zh-CN" dirty="0">
                <a:solidFill>
                  <a:srgbClr val="FF0000"/>
                </a:solidFill>
              </a:rPr>
              <a:t>     </a:t>
            </a:r>
            <a:r>
              <a:rPr lang="en-US" altLang="zh-CN" dirty="0" err="1">
                <a:solidFill>
                  <a:srgbClr val="FF0000"/>
                </a:solidFill>
              </a:rPr>
              <a:t>inc</a:t>
            </a:r>
            <a:r>
              <a:rPr lang="en-US" altLang="zh-CN" dirty="0">
                <a:solidFill>
                  <a:srgbClr val="FF0000"/>
                </a:solidFill>
              </a:rPr>
              <a:t> di</a:t>
            </a:r>
          </a:p>
          <a:p>
            <a:pPr marL="109728" indent="0">
              <a:buFont typeface="Wingdings 3"/>
              <a:buNone/>
            </a:pPr>
            <a:r>
              <a:rPr lang="en-US" altLang="zh-CN" dirty="0">
                <a:solidFill>
                  <a:srgbClr val="FF0000"/>
                </a:solidFill>
              </a:rPr>
              <a:t>     </a:t>
            </a:r>
            <a:r>
              <a:rPr lang="en-US" altLang="zh-CN" dirty="0" err="1">
                <a:solidFill>
                  <a:srgbClr val="FF0000"/>
                </a:solidFill>
              </a:rPr>
              <a:t>inc</a:t>
            </a:r>
            <a:r>
              <a:rPr lang="en-US" altLang="zh-CN" dirty="0">
                <a:solidFill>
                  <a:srgbClr val="FF0000"/>
                </a:solidFill>
              </a:rPr>
              <a:t> di</a:t>
            </a:r>
          </a:p>
          <a:p>
            <a:pPr marL="109728" indent="0">
              <a:buFont typeface="Wingdings 3"/>
              <a:buNone/>
            </a:pPr>
            <a:r>
              <a:rPr lang="en-US" altLang="zh-CN" dirty="0"/>
              <a:t>  loop s</a:t>
            </a:r>
          </a:p>
          <a:p>
            <a:pPr marL="109728" indent="0">
              <a:buFont typeface="Wingdings 3"/>
              <a:buNone/>
            </a:pPr>
            <a:r>
              <a:rPr lang="en-US" altLang="zh-CN" dirty="0"/>
              <a:t>      pop di</a:t>
            </a:r>
          </a:p>
          <a:p>
            <a:pPr marL="109728" indent="0">
              <a:buFont typeface="Wingdings 3"/>
              <a:buNone/>
            </a:pPr>
            <a:r>
              <a:rPr lang="en-US" altLang="zh-CN" dirty="0"/>
              <a:t>      pop </a:t>
            </a:r>
            <a:r>
              <a:rPr lang="en-US" altLang="zh-CN" dirty="0" err="1"/>
              <a:t>si</a:t>
            </a:r>
            <a:endParaRPr lang="en-US" altLang="zh-CN" dirty="0"/>
          </a:p>
          <a:p>
            <a:pPr marL="109728" indent="0">
              <a:buFont typeface="Wingdings 3"/>
              <a:buNone/>
            </a:pPr>
            <a:r>
              <a:rPr lang="en-US" altLang="zh-CN" dirty="0"/>
              <a:t>      pop cx</a:t>
            </a:r>
          </a:p>
          <a:p>
            <a:pPr marL="109728" indent="0">
              <a:buFont typeface="Wingdings 3"/>
              <a:buNone/>
            </a:pPr>
            <a:r>
              <a:rPr lang="en-US" altLang="zh-CN" dirty="0"/>
              <a:t>      pop ax</a:t>
            </a:r>
          </a:p>
        </p:txBody>
      </p:sp>
    </p:spTree>
    <p:extLst>
      <p:ext uri="{BB962C8B-B14F-4D97-AF65-F5344CB8AC3E}">
        <p14:creationId xmlns:p14="http://schemas.microsoft.com/office/powerpoint/2010/main" val="1062211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3" name="Rectangle 3"/>
          <p:cNvSpPr>
            <a:spLocks noGrp="1" noChangeArrowheads="1"/>
          </p:cNvSpPr>
          <p:nvPr>
            <p:ph idx="1"/>
          </p:nvPr>
        </p:nvSpPr>
        <p:spPr>
          <a:xfrm>
            <a:off x="1187624" y="1628800"/>
            <a:ext cx="7199312" cy="4114800"/>
          </a:xfrm>
        </p:spPr>
        <p:txBody>
          <a:bodyPr/>
          <a:lstStyle/>
          <a:p>
            <a:r>
              <a:rPr lang="zh-CN" altLang="en-US" dirty="0"/>
              <a:t>思考：</a:t>
            </a:r>
          </a:p>
          <a:p>
            <a:pPr>
              <a:buFont typeface="Wingdings" pitchFamily="2" charset="2"/>
              <a:buNone/>
            </a:pPr>
            <a:r>
              <a:rPr lang="zh-CN" altLang="en-US" dirty="0">
                <a:solidFill>
                  <a:srgbClr val="FF0000"/>
                </a:solidFill>
              </a:rPr>
              <a:t>   </a:t>
            </a:r>
            <a:r>
              <a:rPr lang="en-US" altLang="zh-CN" dirty="0" err="1">
                <a:solidFill>
                  <a:srgbClr val="FF0000"/>
                </a:solidFill>
              </a:rPr>
              <a:t>inc</a:t>
            </a:r>
            <a:r>
              <a:rPr lang="zh-CN" altLang="en-US" dirty="0">
                <a:solidFill>
                  <a:srgbClr val="FF0000"/>
                </a:solidFill>
              </a:rPr>
              <a:t>和</a:t>
            </a:r>
            <a:r>
              <a:rPr lang="en-US" altLang="zh-CN" dirty="0">
                <a:solidFill>
                  <a:srgbClr val="FF0000"/>
                </a:solidFill>
              </a:rPr>
              <a:t>loop</a:t>
            </a:r>
            <a:r>
              <a:rPr lang="zh-CN" altLang="en-US" dirty="0">
                <a:solidFill>
                  <a:srgbClr val="FF0000"/>
                </a:solidFill>
              </a:rPr>
              <a:t>指令不影响</a:t>
            </a:r>
            <a:r>
              <a:rPr lang="en-US" altLang="zh-CN" dirty="0">
                <a:solidFill>
                  <a:srgbClr val="FF0000"/>
                </a:solidFill>
              </a:rPr>
              <a:t>CF</a:t>
            </a:r>
            <a:r>
              <a:rPr lang="zh-CN" altLang="en-US" dirty="0">
                <a:solidFill>
                  <a:srgbClr val="FF0000"/>
                </a:solidFill>
              </a:rPr>
              <a:t>位</a:t>
            </a:r>
            <a:r>
              <a:rPr lang="zh-CN" altLang="en-US" dirty="0"/>
              <a:t>，上面的程序中，能不能将</a:t>
            </a:r>
            <a:r>
              <a:rPr lang="en-US" altLang="zh-CN" dirty="0"/>
              <a:t>4</a:t>
            </a:r>
            <a:r>
              <a:rPr lang="zh-CN" altLang="en-US" dirty="0"/>
              <a:t>个</a:t>
            </a:r>
            <a:r>
              <a:rPr lang="en-US" altLang="zh-CN" dirty="0" err="1"/>
              <a:t>inc</a:t>
            </a:r>
            <a:r>
              <a:rPr lang="zh-CN" altLang="en-US" dirty="0"/>
              <a:t>指令，用：</a:t>
            </a:r>
          </a:p>
          <a:p>
            <a:pPr>
              <a:buFont typeface="Wingdings" pitchFamily="2" charset="2"/>
              <a:buNone/>
            </a:pPr>
            <a:r>
              <a:rPr lang="zh-CN" altLang="en-US" dirty="0"/>
              <a:t>         </a:t>
            </a:r>
            <a:r>
              <a:rPr lang="en-US" altLang="zh-CN" dirty="0"/>
              <a:t>add si,2</a:t>
            </a:r>
          </a:p>
          <a:p>
            <a:pPr>
              <a:buFont typeface="Wingdings" pitchFamily="2" charset="2"/>
              <a:buNone/>
            </a:pPr>
            <a:r>
              <a:rPr lang="en-US" altLang="zh-CN" dirty="0"/>
              <a:t>         add si,2</a:t>
            </a:r>
          </a:p>
          <a:p>
            <a:pPr>
              <a:buFont typeface="Wingdings" pitchFamily="2" charset="2"/>
              <a:buNone/>
            </a:pPr>
            <a:r>
              <a:rPr lang="en-US" altLang="zh-CN" dirty="0"/>
              <a:t>   </a:t>
            </a:r>
            <a:r>
              <a:rPr lang="zh-CN" altLang="en-US" dirty="0"/>
              <a:t>取代？</a:t>
            </a:r>
          </a:p>
        </p:txBody>
      </p:sp>
      <p:sp>
        <p:nvSpPr>
          <p:cNvPr id="998402" name="Rectangle 2"/>
          <p:cNvSpPr>
            <a:spLocks noGrp="1" noChangeArrowheads="1"/>
          </p:cNvSpPr>
          <p:nvPr>
            <p:ph type="title"/>
          </p:nvPr>
        </p:nvSpPr>
        <p:spPr/>
        <p:txBody>
          <a:bodyPr/>
          <a:lstStyle/>
          <a:p>
            <a:r>
              <a:rPr lang="en-US" altLang="zh-CN" dirty="0"/>
              <a:t>11.6 adc</a:t>
            </a:r>
            <a:r>
              <a:rPr lang="zh-CN" altLang="en-US" dirty="0"/>
              <a:t>指令</a:t>
            </a:r>
          </a:p>
        </p:txBody>
      </p:sp>
    </p:spTree>
    <p:extLst>
      <p:ext uri="{BB962C8B-B14F-4D97-AF65-F5344CB8AC3E}">
        <p14:creationId xmlns:p14="http://schemas.microsoft.com/office/powerpoint/2010/main" val="20456293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7" name="Rectangle 3"/>
          <p:cNvSpPr>
            <a:spLocks noGrp="1" noChangeArrowheads="1"/>
          </p:cNvSpPr>
          <p:nvPr>
            <p:ph idx="1"/>
          </p:nvPr>
        </p:nvSpPr>
        <p:spPr>
          <a:xfrm>
            <a:off x="838200" y="2017713"/>
            <a:ext cx="7543800" cy="4114800"/>
          </a:xfrm>
        </p:spPr>
        <p:txBody>
          <a:bodyPr/>
          <a:lstStyle/>
          <a:p>
            <a:r>
              <a:rPr lang="en-US" altLang="zh-CN" dirty="0" err="1"/>
              <a:t>sbb</a:t>
            </a:r>
            <a:r>
              <a:rPr lang="zh-CN" altLang="en-US" dirty="0"/>
              <a:t>是带借位减法指令，它利用了</a:t>
            </a:r>
            <a:r>
              <a:rPr lang="en-US" altLang="zh-CN" dirty="0"/>
              <a:t>CF</a:t>
            </a:r>
            <a:r>
              <a:rPr lang="zh-CN" altLang="en-US" dirty="0"/>
              <a:t>位上记录的借位值。</a:t>
            </a:r>
          </a:p>
          <a:p>
            <a:pPr lvl="1"/>
            <a:r>
              <a:rPr lang="zh-CN" altLang="en-US" dirty="0"/>
              <a:t>格式：</a:t>
            </a:r>
            <a:r>
              <a:rPr lang="en-US" altLang="zh-CN" dirty="0" err="1"/>
              <a:t>sbb</a:t>
            </a:r>
            <a:r>
              <a:rPr lang="en-US" altLang="zh-CN" dirty="0"/>
              <a:t> </a:t>
            </a:r>
            <a:r>
              <a:rPr lang="zh-CN" altLang="en-US" dirty="0"/>
              <a:t>操作对象</a:t>
            </a:r>
            <a:r>
              <a:rPr lang="en-US" altLang="zh-CN" dirty="0"/>
              <a:t>1,</a:t>
            </a:r>
            <a:r>
              <a:rPr lang="zh-CN" altLang="en-US" dirty="0"/>
              <a:t>操作对象</a:t>
            </a:r>
            <a:r>
              <a:rPr lang="en-US" altLang="zh-CN" dirty="0"/>
              <a:t>2</a:t>
            </a:r>
          </a:p>
          <a:p>
            <a:pPr lvl="1"/>
            <a:r>
              <a:rPr lang="zh-CN" altLang="en-US" dirty="0"/>
              <a:t>功能：</a:t>
            </a:r>
          </a:p>
          <a:p>
            <a:pPr lvl="1">
              <a:buFont typeface="Wingdings" pitchFamily="2" charset="2"/>
              <a:buNone/>
            </a:pPr>
            <a:r>
              <a:rPr lang="zh-CN" altLang="en-US" dirty="0"/>
              <a:t>   操作对象</a:t>
            </a:r>
            <a:r>
              <a:rPr lang="en-US" altLang="zh-CN" dirty="0"/>
              <a:t>1=</a:t>
            </a:r>
            <a:r>
              <a:rPr lang="zh-CN" altLang="en-US" dirty="0"/>
              <a:t>操作对象</a:t>
            </a:r>
            <a:r>
              <a:rPr lang="en-US" altLang="zh-CN" dirty="0"/>
              <a:t>1</a:t>
            </a:r>
            <a:r>
              <a:rPr lang="en-US" altLang="zh-CN" dirty="0">
                <a:latin typeface="Arial"/>
              </a:rPr>
              <a:t>–</a:t>
            </a:r>
            <a:r>
              <a:rPr lang="zh-CN" altLang="en-US" dirty="0"/>
              <a:t>操作对象</a:t>
            </a:r>
            <a:r>
              <a:rPr lang="en-US" altLang="zh-CN" dirty="0"/>
              <a:t>2</a:t>
            </a:r>
            <a:r>
              <a:rPr lang="en-US" altLang="zh-CN" dirty="0">
                <a:latin typeface="Arial"/>
              </a:rPr>
              <a:t>–</a:t>
            </a:r>
            <a:r>
              <a:rPr lang="en-US" altLang="zh-CN" dirty="0"/>
              <a:t>CF</a:t>
            </a:r>
          </a:p>
          <a:p>
            <a:pPr lvl="1"/>
            <a:r>
              <a:rPr lang="zh-CN" altLang="en-US" dirty="0"/>
              <a:t>比如：</a:t>
            </a:r>
            <a:r>
              <a:rPr lang="en-US" altLang="zh-CN" dirty="0" err="1"/>
              <a:t>sbb</a:t>
            </a:r>
            <a:r>
              <a:rPr lang="en-US" altLang="zh-CN" dirty="0"/>
              <a:t> </a:t>
            </a:r>
            <a:r>
              <a:rPr lang="en-US" altLang="zh-CN" dirty="0" err="1"/>
              <a:t>ax,bx</a:t>
            </a:r>
            <a:endParaRPr lang="en-US" altLang="zh-CN" dirty="0"/>
          </a:p>
          <a:p>
            <a:pPr lvl="1">
              <a:buFont typeface="Wingdings" pitchFamily="2" charset="2"/>
              <a:buNone/>
            </a:pPr>
            <a:r>
              <a:rPr lang="en-US" altLang="zh-CN" dirty="0"/>
              <a:t>   </a:t>
            </a:r>
            <a:r>
              <a:rPr lang="zh-CN" altLang="en-US" dirty="0"/>
              <a:t>实现功能： </a:t>
            </a:r>
            <a:r>
              <a:rPr lang="en-US" altLang="zh-CN" dirty="0"/>
              <a:t>(ax) = (ax) </a:t>
            </a:r>
            <a:r>
              <a:rPr lang="en-US" altLang="zh-CN" dirty="0">
                <a:latin typeface="Arial"/>
              </a:rPr>
              <a:t>–</a:t>
            </a:r>
            <a:r>
              <a:rPr lang="en-US" altLang="zh-CN" dirty="0"/>
              <a:t> (</a:t>
            </a:r>
            <a:r>
              <a:rPr lang="en-US" altLang="zh-CN" dirty="0" err="1"/>
              <a:t>bx</a:t>
            </a:r>
            <a:r>
              <a:rPr lang="en-US" altLang="zh-CN" dirty="0"/>
              <a:t>) </a:t>
            </a:r>
            <a:r>
              <a:rPr lang="en-US" altLang="zh-CN" dirty="0">
                <a:latin typeface="Arial"/>
              </a:rPr>
              <a:t>–</a:t>
            </a:r>
            <a:r>
              <a:rPr lang="en-US" altLang="zh-CN" dirty="0"/>
              <a:t> CF</a:t>
            </a:r>
          </a:p>
        </p:txBody>
      </p:sp>
      <p:sp>
        <p:nvSpPr>
          <p:cNvPr id="999426" name="Rectangle 2"/>
          <p:cNvSpPr>
            <a:spLocks noGrp="1" noChangeArrowheads="1"/>
          </p:cNvSpPr>
          <p:nvPr>
            <p:ph type="title"/>
          </p:nvPr>
        </p:nvSpPr>
        <p:spPr/>
        <p:txBody>
          <a:bodyPr/>
          <a:lstStyle/>
          <a:p>
            <a:r>
              <a:rPr lang="en-US" altLang="zh-CN" dirty="0"/>
              <a:t>11.7 </a:t>
            </a:r>
            <a:r>
              <a:rPr lang="en-US" altLang="zh-CN" dirty="0" err="1"/>
              <a:t>sbb</a:t>
            </a:r>
            <a:r>
              <a:rPr lang="zh-CN" altLang="en-US" dirty="0"/>
              <a:t>指令</a:t>
            </a:r>
          </a:p>
        </p:txBody>
      </p:sp>
    </p:spTree>
    <p:extLst>
      <p:ext uri="{BB962C8B-B14F-4D97-AF65-F5344CB8AC3E}">
        <p14:creationId xmlns:p14="http://schemas.microsoft.com/office/powerpoint/2010/main" val="4092639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99427">
                                            <p:txEl>
                                              <p:pRg st="1" end="1"/>
                                            </p:txEl>
                                          </p:spTgt>
                                        </p:tgtEl>
                                        <p:attrNameLst>
                                          <p:attrName>style.visibility</p:attrName>
                                        </p:attrNameLst>
                                      </p:cBhvr>
                                      <p:to>
                                        <p:strVal val="visible"/>
                                      </p:to>
                                    </p:set>
                                    <p:animEffect transition="in" filter="checkerboard(across)">
                                      <p:cBhvr>
                                        <p:cTn id="7" dur="500"/>
                                        <p:tgtEl>
                                          <p:spTgt spid="9994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99427">
                                            <p:txEl>
                                              <p:pRg st="2" end="2"/>
                                            </p:txEl>
                                          </p:spTgt>
                                        </p:tgtEl>
                                        <p:attrNameLst>
                                          <p:attrName>style.visibility</p:attrName>
                                        </p:attrNameLst>
                                      </p:cBhvr>
                                      <p:to>
                                        <p:strVal val="visible"/>
                                      </p:to>
                                    </p:set>
                                    <p:animEffect transition="in" filter="checkerboard(across)">
                                      <p:cBhvr>
                                        <p:cTn id="12" dur="500"/>
                                        <p:tgtEl>
                                          <p:spTgt spid="999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animEffect transition="in" filter="checkerboard(across)">
                                      <p:cBhvr>
                                        <p:cTn id="17" dur="500"/>
                                        <p:tgtEl>
                                          <p:spTgt spid="999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999427">
                                            <p:txEl>
                                              <p:pRg st="4" end="4"/>
                                            </p:txEl>
                                          </p:spTgt>
                                        </p:tgtEl>
                                        <p:attrNameLst>
                                          <p:attrName>style.visibility</p:attrName>
                                        </p:attrNameLst>
                                      </p:cBhvr>
                                      <p:to>
                                        <p:strVal val="visible"/>
                                      </p:to>
                                    </p:set>
                                    <p:animEffect transition="in" filter="checkerboard(across)">
                                      <p:cBhvr>
                                        <p:cTn id="22" dur="500"/>
                                        <p:tgtEl>
                                          <p:spTgt spid="9994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999427">
                                            <p:txEl>
                                              <p:pRg st="5" end="5"/>
                                            </p:txEl>
                                          </p:spTgt>
                                        </p:tgtEl>
                                        <p:attrNameLst>
                                          <p:attrName>style.visibility</p:attrName>
                                        </p:attrNameLst>
                                      </p:cBhvr>
                                      <p:to>
                                        <p:strVal val="visible"/>
                                      </p:to>
                                    </p:set>
                                    <p:animEffect transition="in" filter="checkerboard(across)">
                                      <p:cBhvr>
                                        <p:cTn id="27" dur="500"/>
                                        <p:tgtEl>
                                          <p:spTgt spid="9994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5" name="Rectangle 3"/>
          <p:cNvSpPr>
            <a:spLocks noGrp="1" noChangeArrowheads="1"/>
          </p:cNvSpPr>
          <p:nvPr>
            <p:ph idx="1"/>
          </p:nvPr>
        </p:nvSpPr>
        <p:spPr>
          <a:xfrm>
            <a:off x="838200" y="2017713"/>
            <a:ext cx="7162800" cy="4114800"/>
          </a:xfrm>
        </p:spPr>
        <p:txBody>
          <a:bodyPr/>
          <a:lstStyle/>
          <a:p>
            <a:r>
              <a:rPr lang="en-US" altLang="zh-CN"/>
              <a:t>sbb</a:t>
            </a:r>
            <a:r>
              <a:rPr lang="zh-CN" altLang="en-US"/>
              <a:t>指令执行后，将对</a:t>
            </a:r>
            <a:r>
              <a:rPr lang="en-US" altLang="zh-CN"/>
              <a:t>CF</a:t>
            </a:r>
            <a:r>
              <a:rPr lang="zh-CN" altLang="en-US"/>
              <a:t>进行设置。</a:t>
            </a:r>
          </a:p>
          <a:p>
            <a:endParaRPr lang="zh-CN" altLang="en-US"/>
          </a:p>
          <a:p>
            <a:r>
              <a:rPr lang="zh-CN" altLang="en-US"/>
              <a:t>利用</a:t>
            </a:r>
            <a:r>
              <a:rPr lang="en-US" altLang="zh-CN"/>
              <a:t>sbb</a:t>
            </a:r>
            <a:r>
              <a:rPr lang="zh-CN" altLang="en-US"/>
              <a:t>指令我们可以对任意大的数据进行减法运算。</a:t>
            </a:r>
          </a:p>
        </p:txBody>
      </p:sp>
      <p:sp>
        <p:nvSpPr>
          <p:cNvPr id="1001474" name="Rectangle 2"/>
          <p:cNvSpPr>
            <a:spLocks noGrp="1" noChangeArrowheads="1"/>
          </p:cNvSpPr>
          <p:nvPr>
            <p:ph type="title"/>
          </p:nvPr>
        </p:nvSpPr>
        <p:spPr/>
        <p:txBody>
          <a:bodyPr/>
          <a:lstStyle/>
          <a:p>
            <a:r>
              <a:rPr lang="en-US" altLang="zh-CN"/>
              <a:t>11.7 sbb</a:t>
            </a:r>
            <a:r>
              <a:rPr lang="zh-CN" altLang="en-US"/>
              <a:t>指令</a:t>
            </a:r>
          </a:p>
        </p:txBody>
      </p:sp>
    </p:spTree>
    <p:extLst>
      <p:ext uri="{BB962C8B-B14F-4D97-AF65-F5344CB8AC3E}">
        <p14:creationId xmlns:p14="http://schemas.microsoft.com/office/powerpoint/2010/main" val="23813887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1475">
                                            <p:txEl>
                                              <p:pRg st="2" end="2"/>
                                            </p:txEl>
                                          </p:spTgt>
                                        </p:tgtEl>
                                        <p:attrNameLst>
                                          <p:attrName>style.visibility</p:attrName>
                                        </p:attrNameLst>
                                      </p:cBhvr>
                                      <p:to>
                                        <p:strVal val="visible"/>
                                      </p:to>
                                    </p:set>
                                    <p:animEffect transition="in" filter="checkerboard(across)">
                                      <p:cBhvr>
                                        <p:cTn id="7" dur="500"/>
                                        <p:tgtEl>
                                          <p:spTgt spid="1001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3" name="Rectangle 3"/>
          <p:cNvSpPr>
            <a:spLocks noGrp="1" noChangeArrowheads="1"/>
          </p:cNvSpPr>
          <p:nvPr>
            <p:ph idx="1"/>
          </p:nvPr>
        </p:nvSpPr>
        <p:spPr>
          <a:xfrm>
            <a:off x="838200" y="2017713"/>
            <a:ext cx="7391400" cy="4114800"/>
          </a:xfrm>
        </p:spPr>
        <p:txBody>
          <a:bodyPr/>
          <a:lstStyle/>
          <a:p>
            <a:r>
              <a:rPr lang="zh-CN" altLang="en-US" dirty="0"/>
              <a:t>比如，计算</a:t>
            </a:r>
            <a:r>
              <a:rPr lang="en-US" altLang="zh-CN" dirty="0"/>
              <a:t>003E100OH</a:t>
            </a:r>
            <a:r>
              <a:rPr lang="en-US" altLang="zh-CN" dirty="0">
                <a:latin typeface="Arial"/>
              </a:rPr>
              <a:t>–</a:t>
            </a:r>
            <a:r>
              <a:rPr lang="en-US" altLang="zh-CN" dirty="0"/>
              <a:t>00202000H</a:t>
            </a:r>
            <a:r>
              <a:rPr lang="zh-CN" altLang="en-US" dirty="0"/>
              <a:t>，结果放在</a:t>
            </a:r>
            <a:r>
              <a:rPr lang="en-US" altLang="zh-CN" dirty="0"/>
              <a:t>ax</a:t>
            </a:r>
            <a:r>
              <a:rPr lang="zh-CN" altLang="en-US" dirty="0"/>
              <a:t>，</a:t>
            </a:r>
            <a:r>
              <a:rPr lang="en-US" altLang="zh-CN" dirty="0" err="1"/>
              <a:t>bx</a:t>
            </a:r>
            <a:r>
              <a:rPr lang="zh-CN" altLang="en-US" dirty="0"/>
              <a:t>中，程序如下： </a:t>
            </a:r>
          </a:p>
          <a:p>
            <a:pPr>
              <a:buFont typeface="Wingdings" pitchFamily="2" charset="2"/>
              <a:buNone/>
            </a:pPr>
            <a:r>
              <a:rPr lang="zh-CN" altLang="en-US" dirty="0"/>
              <a:t>        </a:t>
            </a:r>
            <a:r>
              <a:rPr lang="en-US" altLang="zh-CN" dirty="0"/>
              <a:t>mov bx,1000H</a:t>
            </a:r>
          </a:p>
          <a:p>
            <a:pPr>
              <a:buFont typeface="Wingdings" pitchFamily="2" charset="2"/>
              <a:buNone/>
            </a:pPr>
            <a:r>
              <a:rPr lang="en-US" altLang="zh-CN" dirty="0"/>
              <a:t>        mov ax,003EH</a:t>
            </a:r>
          </a:p>
          <a:p>
            <a:pPr>
              <a:buFont typeface="Wingdings" pitchFamily="2" charset="2"/>
              <a:buNone/>
            </a:pPr>
            <a:r>
              <a:rPr lang="en-US" altLang="zh-CN" dirty="0"/>
              <a:t>        sub bx,2000H</a:t>
            </a:r>
          </a:p>
          <a:p>
            <a:pPr>
              <a:buFont typeface="Wingdings" pitchFamily="2" charset="2"/>
              <a:buNone/>
            </a:pPr>
            <a:r>
              <a:rPr lang="en-US" altLang="zh-CN" dirty="0"/>
              <a:t>        </a:t>
            </a:r>
            <a:r>
              <a:rPr lang="en-US" altLang="zh-CN" dirty="0" err="1"/>
              <a:t>sbb</a:t>
            </a:r>
            <a:r>
              <a:rPr lang="en-US" altLang="zh-CN" dirty="0"/>
              <a:t> ax,0020H</a:t>
            </a:r>
          </a:p>
        </p:txBody>
      </p:sp>
      <p:sp>
        <p:nvSpPr>
          <p:cNvPr id="1003522" name="Rectangle 2"/>
          <p:cNvSpPr>
            <a:spLocks noGrp="1" noChangeArrowheads="1"/>
          </p:cNvSpPr>
          <p:nvPr>
            <p:ph type="title"/>
          </p:nvPr>
        </p:nvSpPr>
        <p:spPr/>
        <p:txBody>
          <a:bodyPr/>
          <a:lstStyle/>
          <a:p>
            <a:r>
              <a:rPr lang="en-US" altLang="zh-CN"/>
              <a:t>11.7 sbb</a:t>
            </a:r>
            <a:r>
              <a:rPr lang="zh-CN" altLang="en-US"/>
              <a:t>指令</a:t>
            </a:r>
          </a:p>
        </p:txBody>
      </p:sp>
    </p:spTree>
    <p:extLst>
      <p:ext uri="{BB962C8B-B14F-4D97-AF65-F5344CB8AC3E}">
        <p14:creationId xmlns:p14="http://schemas.microsoft.com/office/powerpoint/2010/main" val="39224938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3523">
                                            <p:txEl>
                                              <p:pRg st="1" end="1"/>
                                            </p:txEl>
                                          </p:spTgt>
                                        </p:tgtEl>
                                        <p:attrNameLst>
                                          <p:attrName>style.visibility</p:attrName>
                                        </p:attrNameLst>
                                      </p:cBhvr>
                                      <p:to>
                                        <p:strVal val="visible"/>
                                      </p:to>
                                    </p:set>
                                    <p:animEffect transition="in" filter="checkerboard(across)">
                                      <p:cBhvr>
                                        <p:cTn id="7" dur="500"/>
                                        <p:tgtEl>
                                          <p:spTgt spid="1003523">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03523">
                                            <p:txEl>
                                              <p:pRg st="2" end="2"/>
                                            </p:txEl>
                                          </p:spTgt>
                                        </p:tgtEl>
                                        <p:attrNameLst>
                                          <p:attrName>style.visibility</p:attrName>
                                        </p:attrNameLst>
                                      </p:cBhvr>
                                      <p:to>
                                        <p:strVal val="visible"/>
                                      </p:to>
                                    </p:set>
                                    <p:animEffect transition="in" filter="checkerboard(across)">
                                      <p:cBhvr>
                                        <p:cTn id="10" dur="500"/>
                                        <p:tgtEl>
                                          <p:spTgt spid="1003523">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03523">
                                            <p:txEl>
                                              <p:pRg st="3" end="3"/>
                                            </p:txEl>
                                          </p:spTgt>
                                        </p:tgtEl>
                                        <p:attrNameLst>
                                          <p:attrName>style.visibility</p:attrName>
                                        </p:attrNameLst>
                                      </p:cBhvr>
                                      <p:to>
                                        <p:strVal val="visible"/>
                                      </p:to>
                                    </p:set>
                                    <p:animEffect transition="in" filter="checkerboard(across)">
                                      <p:cBhvr>
                                        <p:cTn id="13" dur="500"/>
                                        <p:tgtEl>
                                          <p:spTgt spid="1003523">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03523">
                                            <p:txEl>
                                              <p:pRg st="4" end="4"/>
                                            </p:txEl>
                                          </p:spTgt>
                                        </p:tgtEl>
                                        <p:attrNameLst>
                                          <p:attrName>style.visibility</p:attrName>
                                        </p:attrNameLst>
                                      </p:cBhvr>
                                      <p:to>
                                        <p:strVal val="visible"/>
                                      </p:to>
                                    </p:set>
                                    <p:animEffect transition="in" filter="checkerboard(across)">
                                      <p:cBhvr>
                                        <p:cTn id="16" dur="500"/>
                                        <p:tgtEl>
                                          <p:spTgt spid="10035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1" name="Rectangle 3"/>
          <p:cNvSpPr>
            <a:spLocks noGrp="1" noChangeArrowheads="1"/>
          </p:cNvSpPr>
          <p:nvPr>
            <p:ph idx="1"/>
          </p:nvPr>
        </p:nvSpPr>
        <p:spPr>
          <a:xfrm>
            <a:off x="899592" y="2492896"/>
            <a:ext cx="7162800" cy="1656184"/>
          </a:xfrm>
        </p:spPr>
        <p:txBody>
          <a:bodyPr/>
          <a:lstStyle/>
          <a:p>
            <a:pPr>
              <a:lnSpc>
                <a:spcPct val="150000"/>
              </a:lnSpc>
            </a:pPr>
            <a:r>
              <a:rPr lang="en-US" altLang="zh-CN" dirty="0" err="1"/>
              <a:t>sbb</a:t>
            </a:r>
            <a:r>
              <a:rPr lang="zh-CN" altLang="en-US" dirty="0"/>
              <a:t>和</a:t>
            </a:r>
            <a:r>
              <a:rPr lang="en-US" altLang="zh-CN" dirty="0"/>
              <a:t>adc</a:t>
            </a:r>
            <a:r>
              <a:rPr lang="zh-CN" altLang="en-US" dirty="0"/>
              <a:t>是基于同样的思想设计的两条指令，在应用思路上和</a:t>
            </a:r>
            <a:r>
              <a:rPr lang="en-US" altLang="zh-CN" dirty="0"/>
              <a:t>adc</a:t>
            </a:r>
            <a:r>
              <a:rPr lang="zh-CN" altLang="en-US" dirty="0"/>
              <a:t>类似。</a:t>
            </a:r>
            <a:endParaRPr lang="en-US" altLang="zh-CN" dirty="0"/>
          </a:p>
        </p:txBody>
      </p:sp>
      <p:sp>
        <p:nvSpPr>
          <p:cNvPr id="1005570" name="Rectangle 2"/>
          <p:cNvSpPr>
            <a:spLocks noGrp="1" noChangeArrowheads="1"/>
          </p:cNvSpPr>
          <p:nvPr>
            <p:ph type="title"/>
          </p:nvPr>
        </p:nvSpPr>
        <p:spPr/>
        <p:txBody>
          <a:bodyPr/>
          <a:lstStyle/>
          <a:p>
            <a:r>
              <a:rPr lang="en-US" altLang="zh-CN"/>
              <a:t>11.7 sbb</a:t>
            </a:r>
            <a:r>
              <a:rPr lang="zh-CN" altLang="en-US"/>
              <a:t>指令</a:t>
            </a:r>
          </a:p>
        </p:txBody>
      </p:sp>
    </p:spTree>
    <p:extLst>
      <p:ext uri="{BB962C8B-B14F-4D97-AF65-F5344CB8AC3E}">
        <p14:creationId xmlns:p14="http://schemas.microsoft.com/office/powerpoint/2010/main" val="21566061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9" name="Rectangle 3"/>
          <p:cNvSpPr>
            <a:spLocks noGrp="1" noChangeArrowheads="1"/>
          </p:cNvSpPr>
          <p:nvPr>
            <p:ph idx="1"/>
          </p:nvPr>
        </p:nvSpPr>
        <p:spPr>
          <a:xfrm>
            <a:off x="971600" y="1700808"/>
            <a:ext cx="6818312" cy="3600400"/>
          </a:xfrm>
        </p:spPr>
        <p:txBody>
          <a:bodyPr>
            <a:normAutofit/>
          </a:bodyPr>
          <a:lstStyle/>
          <a:p>
            <a:pPr>
              <a:lnSpc>
                <a:spcPct val="150000"/>
              </a:lnSpc>
            </a:pPr>
            <a:r>
              <a:rPr lang="en-US" altLang="zh-CN" dirty="0"/>
              <a:t>cmp </a:t>
            </a:r>
            <a:r>
              <a:rPr lang="zh-CN" altLang="en-US" dirty="0"/>
              <a:t>是比较指令，功能相当于减法指令，只是</a:t>
            </a:r>
            <a:r>
              <a:rPr lang="zh-CN" altLang="en-US" dirty="0">
                <a:solidFill>
                  <a:srgbClr val="FF0000"/>
                </a:solidFill>
              </a:rPr>
              <a:t>不保存结果</a:t>
            </a:r>
            <a:r>
              <a:rPr lang="zh-CN" altLang="en-US" dirty="0"/>
              <a:t>。</a:t>
            </a:r>
          </a:p>
          <a:p>
            <a:pPr>
              <a:lnSpc>
                <a:spcPct val="150000"/>
              </a:lnSpc>
            </a:pPr>
            <a:r>
              <a:rPr lang="en-US" altLang="zh-CN" dirty="0" err="1"/>
              <a:t>cmp</a:t>
            </a:r>
            <a:r>
              <a:rPr lang="en-US" altLang="zh-CN" dirty="0"/>
              <a:t> </a:t>
            </a:r>
            <a:r>
              <a:rPr lang="zh-CN" altLang="en-US" dirty="0"/>
              <a:t>指令执行后，将对标志寄存器产生影响。</a:t>
            </a:r>
          </a:p>
          <a:p>
            <a:pPr>
              <a:lnSpc>
                <a:spcPct val="150000"/>
              </a:lnSpc>
              <a:buFont typeface="Wingdings" pitchFamily="2" charset="2"/>
              <a:buNone/>
            </a:pPr>
            <a:r>
              <a:rPr lang="zh-CN" altLang="en-US" dirty="0"/>
              <a:t>   </a:t>
            </a:r>
          </a:p>
        </p:txBody>
      </p:sp>
      <p:sp>
        <p:nvSpPr>
          <p:cNvPr id="1007618"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736909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7619">
                                            <p:txEl>
                                              <p:pRg st="1" end="1"/>
                                            </p:txEl>
                                          </p:spTgt>
                                        </p:tgtEl>
                                        <p:attrNameLst>
                                          <p:attrName>style.visibility</p:attrName>
                                        </p:attrNameLst>
                                      </p:cBhvr>
                                      <p:to>
                                        <p:strVal val="visible"/>
                                      </p:to>
                                    </p:set>
                                    <p:animEffect transition="in" filter="checkerboard(across)">
                                      <p:cBhvr>
                                        <p:cTn id="7" dur="500"/>
                                        <p:tgtEl>
                                          <p:spTgt spid="1007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07619">
                                            <p:txEl>
                                              <p:pRg st="2" end="2"/>
                                            </p:txEl>
                                          </p:spTgt>
                                        </p:tgtEl>
                                        <p:attrNameLst>
                                          <p:attrName>style.visibility</p:attrName>
                                        </p:attrNameLst>
                                      </p:cBhvr>
                                      <p:to>
                                        <p:strVal val="visible"/>
                                      </p:to>
                                    </p:set>
                                    <p:animEffect transition="in" filter="checkerboard(across)">
                                      <p:cBhvr>
                                        <p:cTn id="12" dur="500"/>
                                        <p:tgtEl>
                                          <p:spTgt spid="1007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3" name="Rectangle 3"/>
          <p:cNvSpPr>
            <a:spLocks noGrp="1" noChangeArrowheads="1"/>
          </p:cNvSpPr>
          <p:nvPr>
            <p:ph idx="1"/>
          </p:nvPr>
        </p:nvSpPr>
        <p:spPr>
          <a:xfrm>
            <a:off x="827584" y="1772816"/>
            <a:ext cx="7632848" cy="3240360"/>
          </a:xfrm>
        </p:spPr>
        <p:txBody>
          <a:bodyPr>
            <a:noAutofit/>
          </a:bodyPr>
          <a:lstStyle/>
          <a:p>
            <a:pPr>
              <a:lnSpc>
                <a:spcPct val="150000"/>
              </a:lnSpc>
            </a:pPr>
            <a:r>
              <a:rPr lang="zh-CN" altLang="en-US" sz="2800" dirty="0"/>
              <a:t>格式：</a:t>
            </a:r>
            <a:r>
              <a:rPr lang="en-US" altLang="zh-CN" sz="2800" dirty="0"/>
              <a:t>cmp </a:t>
            </a:r>
            <a:r>
              <a:rPr lang="zh-CN" altLang="en-US" sz="2800" dirty="0"/>
              <a:t>操作对象</a:t>
            </a:r>
            <a:r>
              <a:rPr lang="en-US" altLang="zh-CN" sz="2800" dirty="0"/>
              <a:t>1,</a:t>
            </a:r>
            <a:r>
              <a:rPr lang="zh-CN" altLang="en-US" sz="2800" dirty="0"/>
              <a:t>操作对象</a:t>
            </a:r>
            <a:r>
              <a:rPr lang="en-US" altLang="zh-CN" sz="2800" dirty="0"/>
              <a:t>2</a:t>
            </a:r>
          </a:p>
          <a:p>
            <a:pPr>
              <a:lnSpc>
                <a:spcPct val="150000"/>
              </a:lnSpc>
            </a:pPr>
            <a:r>
              <a:rPr lang="zh-CN" altLang="en-US" sz="2800" dirty="0"/>
              <a:t>功能：计算操作对象</a:t>
            </a:r>
            <a:r>
              <a:rPr lang="en-US" altLang="zh-CN" sz="2800" dirty="0"/>
              <a:t>1</a:t>
            </a:r>
            <a:r>
              <a:rPr lang="en-US" altLang="zh-CN" sz="2800" dirty="0">
                <a:latin typeface="Arial"/>
              </a:rPr>
              <a:t>–</a:t>
            </a:r>
            <a:r>
              <a:rPr lang="zh-CN" altLang="en-US" sz="2800" dirty="0"/>
              <a:t>操作对象</a:t>
            </a:r>
            <a:r>
              <a:rPr lang="en-US" altLang="zh-CN" sz="2800" dirty="0"/>
              <a:t>2 </a:t>
            </a:r>
          </a:p>
          <a:p>
            <a:pPr>
              <a:lnSpc>
                <a:spcPct val="150000"/>
              </a:lnSpc>
            </a:pPr>
            <a:r>
              <a:rPr lang="zh-CN" altLang="en-US" sz="2800" dirty="0">
                <a:solidFill>
                  <a:srgbClr val="FF0000"/>
                </a:solidFill>
              </a:rPr>
              <a:t>不保存结果</a:t>
            </a:r>
            <a:r>
              <a:rPr lang="zh-CN" altLang="en-US" sz="2800" dirty="0"/>
              <a:t>，仅仅根据计算结果对标志寄存器进行设置。</a:t>
            </a:r>
            <a:br>
              <a:rPr lang="zh-CN" altLang="en-US" sz="2800" dirty="0"/>
            </a:br>
            <a:endParaRPr lang="zh-CN" altLang="en-US" sz="2800" dirty="0"/>
          </a:p>
        </p:txBody>
      </p:sp>
      <p:sp>
        <p:nvSpPr>
          <p:cNvPr id="1008642"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2493992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8643">
                                            <p:txEl>
                                              <p:pRg st="0" end="0"/>
                                            </p:txEl>
                                          </p:spTgt>
                                        </p:tgtEl>
                                        <p:attrNameLst>
                                          <p:attrName>style.visibility</p:attrName>
                                        </p:attrNameLst>
                                      </p:cBhvr>
                                      <p:to>
                                        <p:strVal val="visible"/>
                                      </p:to>
                                    </p:set>
                                    <p:animEffect transition="in" filter="checkerboard(across)">
                                      <p:cBhvr>
                                        <p:cTn id="7" dur="500"/>
                                        <p:tgtEl>
                                          <p:spTgt spid="1008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08643">
                                            <p:txEl>
                                              <p:pRg st="1" end="1"/>
                                            </p:txEl>
                                          </p:spTgt>
                                        </p:tgtEl>
                                        <p:attrNameLst>
                                          <p:attrName>style.visibility</p:attrName>
                                        </p:attrNameLst>
                                      </p:cBhvr>
                                      <p:to>
                                        <p:strVal val="visible"/>
                                      </p:to>
                                    </p:set>
                                    <p:animEffect transition="in" filter="checkerboard(across)">
                                      <p:cBhvr>
                                        <p:cTn id="12" dur="500"/>
                                        <p:tgtEl>
                                          <p:spTgt spid="1008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008643">
                                            <p:txEl>
                                              <p:pRg st="2" end="2"/>
                                            </p:txEl>
                                          </p:spTgt>
                                        </p:tgtEl>
                                        <p:attrNameLst>
                                          <p:attrName>style.visibility</p:attrName>
                                        </p:attrNameLst>
                                      </p:cBhvr>
                                      <p:to>
                                        <p:strVal val="visible"/>
                                      </p:to>
                                    </p:set>
                                    <p:animEffect transition="in" filter="checkerboard(across)">
                                      <p:cBhvr>
                                        <p:cTn id="17" dur="500"/>
                                        <p:tgtEl>
                                          <p:spTgt spid="10086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7" name="Rectangle 3"/>
          <p:cNvSpPr>
            <a:spLocks noGrp="1" noChangeArrowheads="1"/>
          </p:cNvSpPr>
          <p:nvPr>
            <p:ph idx="1"/>
          </p:nvPr>
        </p:nvSpPr>
        <p:spPr>
          <a:xfrm>
            <a:off x="1403648" y="1772816"/>
            <a:ext cx="6818312" cy="4114800"/>
          </a:xfrm>
        </p:spPr>
        <p:txBody>
          <a:bodyPr/>
          <a:lstStyle/>
          <a:p>
            <a:pPr>
              <a:lnSpc>
                <a:spcPct val="80000"/>
              </a:lnSpc>
            </a:pPr>
            <a:r>
              <a:rPr lang="zh-CN" altLang="en-US" sz="2800" dirty="0"/>
              <a:t>比如：</a:t>
            </a:r>
            <a:r>
              <a:rPr lang="en-US" altLang="zh-CN" sz="2800" dirty="0"/>
              <a:t>cmp </a:t>
            </a:r>
            <a:r>
              <a:rPr lang="en-US" altLang="zh-CN" sz="2800" dirty="0" err="1"/>
              <a:t>ax,ax</a:t>
            </a:r>
            <a:endParaRPr lang="en-US" altLang="zh-CN" sz="2800" dirty="0"/>
          </a:p>
          <a:p>
            <a:pPr>
              <a:lnSpc>
                <a:spcPct val="80000"/>
              </a:lnSpc>
              <a:buFont typeface="Wingdings" pitchFamily="2" charset="2"/>
              <a:buNone/>
            </a:pPr>
            <a:r>
              <a:rPr lang="en-US" altLang="zh-CN" sz="2800" dirty="0"/>
              <a:t>   </a:t>
            </a:r>
            <a:endParaRPr lang="zh-CN" altLang="en-US" sz="2800" dirty="0"/>
          </a:p>
          <a:p>
            <a:pPr>
              <a:lnSpc>
                <a:spcPct val="80000"/>
              </a:lnSpc>
              <a:buFont typeface="Wingdings" pitchFamily="2" charset="2"/>
              <a:buNone/>
            </a:pPr>
            <a:r>
              <a:rPr lang="zh-CN" altLang="en-US" sz="2800" dirty="0"/>
              <a:t>   指令执行后：</a:t>
            </a:r>
          </a:p>
          <a:p>
            <a:pPr>
              <a:lnSpc>
                <a:spcPct val="80000"/>
              </a:lnSpc>
              <a:buFont typeface="Wingdings" pitchFamily="2" charset="2"/>
              <a:buNone/>
            </a:pPr>
            <a:r>
              <a:rPr lang="zh-CN" altLang="en-US" sz="2800" dirty="0"/>
              <a:t>      </a:t>
            </a:r>
            <a:r>
              <a:rPr lang="en-US" altLang="zh-CN" sz="2800" dirty="0"/>
              <a:t>ZF=1</a:t>
            </a:r>
            <a:r>
              <a:rPr lang="zh-CN" altLang="en-US" sz="2800" dirty="0"/>
              <a:t>，</a:t>
            </a:r>
          </a:p>
          <a:p>
            <a:pPr>
              <a:lnSpc>
                <a:spcPct val="80000"/>
              </a:lnSpc>
              <a:buFont typeface="Wingdings" pitchFamily="2" charset="2"/>
              <a:buNone/>
            </a:pPr>
            <a:r>
              <a:rPr lang="zh-CN" altLang="en-US" sz="2800" dirty="0"/>
              <a:t>      </a:t>
            </a:r>
            <a:r>
              <a:rPr lang="en-US" altLang="zh-CN" sz="2800" dirty="0"/>
              <a:t>PF=1</a:t>
            </a:r>
            <a:r>
              <a:rPr lang="zh-CN" altLang="en-US" sz="2800" dirty="0"/>
              <a:t>，</a:t>
            </a:r>
          </a:p>
          <a:p>
            <a:pPr>
              <a:lnSpc>
                <a:spcPct val="80000"/>
              </a:lnSpc>
              <a:buFont typeface="Wingdings" pitchFamily="2" charset="2"/>
              <a:buNone/>
            </a:pPr>
            <a:r>
              <a:rPr lang="zh-CN" altLang="en-US" sz="2800" dirty="0"/>
              <a:t>      </a:t>
            </a:r>
            <a:r>
              <a:rPr lang="en-US" altLang="zh-CN" sz="2800" dirty="0"/>
              <a:t>SF=0</a:t>
            </a:r>
            <a:r>
              <a:rPr lang="zh-CN" altLang="en-US" sz="2800" dirty="0"/>
              <a:t>，</a:t>
            </a:r>
          </a:p>
          <a:p>
            <a:pPr>
              <a:lnSpc>
                <a:spcPct val="80000"/>
              </a:lnSpc>
              <a:buFont typeface="Wingdings" pitchFamily="2" charset="2"/>
              <a:buNone/>
            </a:pPr>
            <a:r>
              <a:rPr lang="zh-CN" altLang="en-US" sz="2800" dirty="0"/>
              <a:t>      </a:t>
            </a:r>
            <a:r>
              <a:rPr lang="en-US" altLang="zh-CN" sz="2800" dirty="0"/>
              <a:t>CF=0</a:t>
            </a:r>
            <a:r>
              <a:rPr lang="zh-CN" altLang="en-US" sz="2800" dirty="0"/>
              <a:t>，</a:t>
            </a:r>
          </a:p>
          <a:p>
            <a:pPr>
              <a:lnSpc>
                <a:spcPct val="80000"/>
              </a:lnSpc>
              <a:buFont typeface="Wingdings" pitchFamily="2" charset="2"/>
              <a:buNone/>
            </a:pPr>
            <a:r>
              <a:rPr lang="zh-CN" altLang="en-US" sz="2800" dirty="0"/>
              <a:t>      </a:t>
            </a:r>
            <a:r>
              <a:rPr lang="en-US" altLang="zh-CN" sz="2800" dirty="0"/>
              <a:t>OF=0</a:t>
            </a:r>
            <a:r>
              <a:rPr lang="zh-CN" altLang="en-US" sz="2800" dirty="0"/>
              <a:t>。</a:t>
            </a:r>
          </a:p>
        </p:txBody>
      </p:sp>
      <p:sp>
        <p:nvSpPr>
          <p:cNvPr id="1009666"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1739358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09667">
                                            <p:txEl>
                                              <p:pRg st="1" end="1"/>
                                            </p:txEl>
                                          </p:spTgt>
                                        </p:tgtEl>
                                        <p:attrNameLst>
                                          <p:attrName>style.visibility</p:attrName>
                                        </p:attrNameLst>
                                      </p:cBhvr>
                                      <p:to>
                                        <p:strVal val="visible"/>
                                      </p:to>
                                    </p:set>
                                    <p:animEffect transition="in" filter="checkerboard(across)">
                                      <p:cBhvr>
                                        <p:cTn id="7" dur="500"/>
                                        <p:tgtEl>
                                          <p:spTgt spid="1009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09667">
                                            <p:txEl>
                                              <p:pRg st="2" end="2"/>
                                            </p:txEl>
                                          </p:spTgt>
                                        </p:tgtEl>
                                        <p:attrNameLst>
                                          <p:attrName>style.visibility</p:attrName>
                                        </p:attrNameLst>
                                      </p:cBhvr>
                                      <p:to>
                                        <p:strVal val="visible"/>
                                      </p:to>
                                    </p:set>
                                    <p:animEffect transition="in" filter="checkerboard(across)">
                                      <p:cBhvr>
                                        <p:cTn id="12" dur="500"/>
                                        <p:tgtEl>
                                          <p:spTgt spid="10096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09667">
                                            <p:txEl>
                                              <p:pRg st="3" end="3"/>
                                            </p:txEl>
                                          </p:spTgt>
                                        </p:tgtEl>
                                        <p:attrNameLst>
                                          <p:attrName>style.visibility</p:attrName>
                                        </p:attrNameLst>
                                      </p:cBhvr>
                                      <p:to>
                                        <p:strVal val="visible"/>
                                      </p:to>
                                    </p:set>
                                    <p:animEffect transition="in" filter="checkerboard(across)">
                                      <p:cBhvr>
                                        <p:cTn id="17" dur="500"/>
                                        <p:tgtEl>
                                          <p:spTgt spid="1009667">
                                            <p:txEl>
                                              <p:pRg st="3" end="3"/>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1009667">
                                            <p:txEl>
                                              <p:pRg st="4" end="4"/>
                                            </p:txEl>
                                          </p:spTgt>
                                        </p:tgtEl>
                                        <p:attrNameLst>
                                          <p:attrName>style.visibility</p:attrName>
                                        </p:attrNameLst>
                                      </p:cBhvr>
                                      <p:to>
                                        <p:strVal val="visible"/>
                                      </p:to>
                                    </p:set>
                                    <p:animEffect transition="in" filter="checkerboard(across)">
                                      <p:cBhvr>
                                        <p:cTn id="20" dur="500"/>
                                        <p:tgtEl>
                                          <p:spTgt spid="1009667">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009667">
                                            <p:txEl>
                                              <p:pRg st="5" end="5"/>
                                            </p:txEl>
                                          </p:spTgt>
                                        </p:tgtEl>
                                        <p:attrNameLst>
                                          <p:attrName>style.visibility</p:attrName>
                                        </p:attrNameLst>
                                      </p:cBhvr>
                                      <p:to>
                                        <p:strVal val="visible"/>
                                      </p:to>
                                    </p:set>
                                    <p:animEffect transition="in" filter="checkerboard(across)">
                                      <p:cBhvr>
                                        <p:cTn id="23" dur="500"/>
                                        <p:tgtEl>
                                          <p:spTgt spid="1009667">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009667">
                                            <p:txEl>
                                              <p:pRg st="6" end="6"/>
                                            </p:txEl>
                                          </p:spTgt>
                                        </p:tgtEl>
                                        <p:attrNameLst>
                                          <p:attrName>style.visibility</p:attrName>
                                        </p:attrNameLst>
                                      </p:cBhvr>
                                      <p:to>
                                        <p:strVal val="visible"/>
                                      </p:to>
                                    </p:set>
                                    <p:animEffect transition="in" filter="checkerboard(across)">
                                      <p:cBhvr>
                                        <p:cTn id="26" dur="500"/>
                                        <p:tgtEl>
                                          <p:spTgt spid="1009667">
                                            <p:txEl>
                                              <p:pRg st="6" end="6"/>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1009667">
                                            <p:txEl>
                                              <p:pRg st="7" end="7"/>
                                            </p:txEl>
                                          </p:spTgt>
                                        </p:tgtEl>
                                        <p:attrNameLst>
                                          <p:attrName>style.visibility</p:attrName>
                                        </p:attrNameLst>
                                      </p:cBhvr>
                                      <p:to>
                                        <p:strVal val="visible"/>
                                      </p:to>
                                    </p:set>
                                    <p:animEffect transition="in" filter="checkerboard(across)">
                                      <p:cBhvr>
                                        <p:cTn id="29" dur="500"/>
                                        <p:tgtEl>
                                          <p:spTgt spid="10096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5" name="Rectangle 3"/>
          <p:cNvSpPr>
            <a:spLocks noGrp="1" noChangeArrowheads="1"/>
          </p:cNvSpPr>
          <p:nvPr>
            <p:ph idx="1"/>
          </p:nvPr>
        </p:nvSpPr>
        <p:spPr>
          <a:xfrm>
            <a:off x="899592" y="1340768"/>
            <a:ext cx="6858000" cy="1584176"/>
          </a:xfrm>
        </p:spPr>
        <p:txBody>
          <a:bodyPr>
            <a:normAutofit/>
          </a:bodyPr>
          <a:lstStyle/>
          <a:p>
            <a:pPr>
              <a:lnSpc>
                <a:spcPct val="150000"/>
              </a:lnSpc>
            </a:pPr>
            <a:r>
              <a:rPr lang="en-US" altLang="zh-CN" sz="2800" dirty="0"/>
              <a:t>cmp </a:t>
            </a:r>
            <a:r>
              <a:rPr lang="en-US" altLang="zh-CN" sz="2800" dirty="0" err="1"/>
              <a:t>ax,bx</a:t>
            </a:r>
            <a:r>
              <a:rPr lang="zh-CN" altLang="en-US" sz="2800" dirty="0"/>
              <a:t>指令执行后，相关标志位的值可以看出比较的结果。 </a:t>
            </a:r>
          </a:p>
        </p:txBody>
      </p:sp>
      <p:sp>
        <p:nvSpPr>
          <p:cNvPr id="1011714" name="Rectangle 2"/>
          <p:cNvSpPr>
            <a:spLocks noGrp="1" noChangeArrowheads="1"/>
          </p:cNvSpPr>
          <p:nvPr>
            <p:ph type="title"/>
          </p:nvPr>
        </p:nvSpPr>
        <p:spPr/>
        <p:txBody>
          <a:bodyPr/>
          <a:lstStyle/>
          <a:p>
            <a:r>
              <a:rPr lang="en-US" altLang="zh-CN" dirty="0"/>
              <a:t>11.8 cmp</a:t>
            </a:r>
            <a:r>
              <a:rPr lang="zh-CN" altLang="en-US" dirty="0"/>
              <a:t>指令</a:t>
            </a:r>
          </a:p>
        </p:txBody>
      </p:sp>
      <p:pic>
        <p:nvPicPr>
          <p:cNvPr id="10117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3140968"/>
            <a:ext cx="8400135" cy="237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985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1716"/>
                                        </p:tgtEl>
                                        <p:attrNameLst>
                                          <p:attrName>style.visibility</p:attrName>
                                        </p:attrNameLst>
                                      </p:cBhvr>
                                      <p:to>
                                        <p:strVal val="visible"/>
                                      </p:to>
                                    </p:set>
                                    <p:animEffect transition="in" filter="checkerboard(across)">
                                      <p:cBhvr>
                                        <p:cTn id="7" dur="500"/>
                                        <p:tgtEl>
                                          <p:spTgt spid="1011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9" name="Rectangle 3"/>
          <p:cNvSpPr>
            <a:spLocks noGrp="1" noChangeArrowheads="1"/>
          </p:cNvSpPr>
          <p:nvPr>
            <p:ph idx="1"/>
          </p:nvPr>
        </p:nvSpPr>
        <p:spPr>
          <a:xfrm>
            <a:off x="375980" y="332656"/>
            <a:ext cx="7123112" cy="4114800"/>
          </a:xfrm>
        </p:spPr>
        <p:txBody>
          <a:bodyPr/>
          <a:lstStyle/>
          <a:p>
            <a:pPr>
              <a:lnSpc>
                <a:spcPct val="150000"/>
              </a:lnSpc>
            </a:pPr>
            <a:r>
              <a:rPr lang="zh-CN" altLang="en-US" sz="2800" dirty="0"/>
              <a:t>例</a:t>
            </a:r>
            <a:r>
              <a:rPr lang="en-US" altLang="zh-CN" sz="2800" dirty="0"/>
              <a:t>1</a:t>
            </a:r>
            <a:r>
              <a:rPr lang="zh-CN" altLang="en-US" sz="2800" dirty="0"/>
              <a:t>：设计子程序</a:t>
            </a:r>
          </a:p>
          <a:p>
            <a:pPr lvl="1">
              <a:lnSpc>
                <a:spcPct val="150000"/>
              </a:lnSpc>
            </a:pPr>
            <a:r>
              <a:rPr lang="zh-CN" altLang="en-US" sz="2400" dirty="0"/>
              <a:t>功能：将一个全是字母的字符串转化为大写。</a:t>
            </a:r>
          </a:p>
          <a:p>
            <a:pPr marL="393192" lvl="1" indent="0">
              <a:lnSpc>
                <a:spcPct val="150000"/>
              </a:lnSpc>
              <a:buNone/>
            </a:pPr>
            <a:endParaRPr lang="zh-CN" altLang="en-US" sz="2400" dirty="0"/>
          </a:p>
          <a:p>
            <a:pPr lvl="1">
              <a:lnSpc>
                <a:spcPct val="150000"/>
              </a:lnSpc>
            </a:pPr>
            <a:endParaRPr lang="zh-CN" altLang="en-US" dirty="0"/>
          </a:p>
          <a:p>
            <a:pPr lvl="1">
              <a:lnSpc>
                <a:spcPct val="150000"/>
              </a:lnSpc>
              <a:buFont typeface="Wingdings" pitchFamily="2" charset="2"/>
              <a:buNone/>
            </a:pPr>
            <a:endParaRPr lang="en-US" altLang="zh-CN" dirty="0"/>
          </a:p>
        </p:txBody>
      </p:sp>
      <p:pic>
        <p:nvPicPr>
          <p:cNvPr id="8949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558" y="2390056"/>
            <a:ext cx="8392039" cy="2587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65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94979">
                                            <p:txEl>
                                              <p:pRg st="1" end="1"/>
                                            </p:txEl>
                                          </p:spTgt>
                                        </p:tgtEl>
                                        <p:attrNameLst>
                                          <p:attrName>style.visibility</p:attrName>
                                        </p:attrNameLst>
                                      </p:cBhvr>
                                      <p:to>
                                        <p:strVal val="visible"/>
                                      </p:to>
                                    </p:set>
                                    <p:animEffect transition="in" filter="checkerboard(across)">
                                      <p:cBhvr>
                                        <p:cTn id="7" dur="500"/>
                                        <p:tgtEl>
                                          <p:spTgt spid="8949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94980"/>
                                        </p:tgtEl>
                                        <p:attrNameLst>
                                          <p:attrName>style.visibility</p:attrName>
                                        </p:attrNameLst>
                                      </p:cBhvr>
                                      <p:to>
                                        <p:strVal val="visible"/>
                                      </p:to>
                                    </p:set>
                                    <p:animEffect transition="in" filter="checkerboard(across)">
                                      <p:cBhvr>
                                        <p:cTn id="12" dur="500"/>
                                        <p:tgtEl>
                                          <p:spTgt spid="894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7" name="Rectangle 3"/>
          <p:cNvSpPr>
            <a:spLocks noGrp="1" noChangeArrowheads="1"/>
          </p:cNvSpPr>
          <p:nvPr>
            <p:ph idx="1"/>
          </p:nvPr>
        </p:nvSpPr>
        <p:spPr>
          <a:xfrm>
            <a:off x="971600" y="1988840"/>
            <a:ext cx="7275512" cy="3283495"/>
          </a:xfrm>
        </p:spPr>
        <p:txBody>
          <a:bodyPr/>
          <a:lstStyle/>
          <a:p>
            <a:pPr>
              <a:lnSpc>
                <a:spcPct val="200000"/>
              </a:lnSpc>
            </a:pPr>
            <a:r>
              <a:rPr lang="zh-CN" altLang="en-US" dirty="0"/>
              <a:t>同 </a:t>
            </a:r>
            <a:r>
              <a:rPr lang="en-US" altLang="zh-CN" dirty="0"/>
              <a:t>add</a:t>
            </a:r>
            <a:r>
              <a:rPr lang="zh-CN" altLang="en-US" dirty="0"/>
              <a:t>、</a:t>
            </a:r>
            <a:r>
              <a:rPr lang="en-US" altLang="zh-CN" dirty="0"/>
              <a:t>sub </a:t>
            </a:r>
            <a:r>
              <a:rPr lang="zh-CN" altLang="en-US" dirty="0"/>
              <a:t>指令一样，</a:t>
            </a:r>
            <a:r>
              <a:rPr lang="en-US" altLang="zh-CN" dirty="0"/>
              <a:t>cmp</a:t>
            </a:r>
            <a:r>
              <a:rPr lang="zh-CN" altLang="en-US" dirty="0"/>
              <a:t>指令可以对无符号数进行比较，也可以对有符号数进行比较。</a:t>
            </a:r>
          </a:p>
        </p:txBody>
      </p:sp>
      <p:sp>
        <p:nvSpPr>
          <p:cNvPr id="1014786"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3699845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1" name="Rectangle 3"/>
          <p:cNvSpPr>
            <a:spLocks noGrp="1" noChangeArrowheads="1"/>
          </p:cNvSpPr>
          <p:nvPr>
            <p:ph idx="1"/>
          </p:nvPr>
        </p:nvSpPr>
        <p:spPr>
          <a:xfrm>
            <a:off x="1182688" y="2017713"/>
            <a:ext cx="7123112" cy="4114800"/>
          </a:xfrm>
        </p:spPr>
        <p:txBody>
          <a:bodyPr/>
          <a:lstStyle/>
          <a:p>
            <a:pPr marL="0" indent="0">
              <a:lnSpc>
                <a:spcPct val="150000"/>
              </a:lnSpc>
              <a:buNone/>
            </a:pPr>
            <a:r>
              <a:rPr lang="zh-CN" altLang="en-US" dirty="0"/>
              <a:t>如果用</a:t>
            </a:r>
            <a:r>
              <a:rPr lang="en-US" altLang="zh-CN" dirty="0"/>
              <a:t>cmp</a:t>
            </a:r>
            <a:r>
              <a:rPr lang="zh-CN" altLang="en-US" dirty="0"/>
              <a:t>来进行有符号数比较时，</a:t>
            </a:r>
            <a:r>
              <a:rPr lang="en-US" altLang="zh-CN" dirty="0"/>
              <a:t>CPU</a:t>
            </a:r>
            <a:r>
              <a:rPr lang="zh-CN" altLang="en-US" dirty="0"/>
              <a:t>用哪些标志位对比较结果进行记录？ </a:t>
            </a:r>
          </a:p>
        </p:txBody>
      </p:sp>
      <p:sp>
        <p:nvSpPr>
          <p:cNvPr id="1015810"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158754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animEffect transition="in" filter="checkerboard(across)">
                                      <p:cBhvr>
                                        <p:cTn id="7" dur="500"/>
                                        <p:tgtEl>
                                          <p:spTgt spid="1015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5" name="Rectangle 3"/>
          <p:cNvSpPr>
            <a:spLocks noGrp="1" noChangeArrowheads="1"/>
          </p:cNvSpPr>
          <p:nvPr>
            <p:ph idx="1"/>
          </p:nvPr>
        </p:nvSpPr>
        <p:spPr>
          <a:xfrm>
            <a:off x="971600" y="1628800"/>
            <a:ext cx="7162800" cy="4114800"/>
          </a:xfrm>
        </p:spPr>
        <p:txBody>
          <a:bodyPr/>
          <a:lstStyle/>
          <a:p>
            <a:pPr>
              <a:lnSpc>
                <a:spcPct val="150000"/>
              </a:lnSpc>
            </a:pPr>
            <a:r>
              <a:rPr lang="zh-CN" altLang="en-US" dirty="0"/>
              <a:t>以</a:t>
            </a:r>
            <a:r>
              <a:rPr lang="en-US" altLang="zh-CN" dirty="0"/>
              <a:t>cmp </a:t>
            </a:r>
            <a:r>
              <a:rPr lang="en-US" altLang="zh-CN" dirty="0" err="1"/>
              <a:t>ah,bh</a:t>
            </a:r>
            <a:r>
              <a:rPr lang="zh-CN" altLang="en-US" dirty="0"/>
              <a:t>为例：</a:t>
            </a:r>
          </a:p>
          <a:p>
            <a:pPr>
              <a:lnSpc>
                <a:spcPct val="150000"/>
              </a:lnSpc>
              <a:buFont typeface="Wingdings" pitchFamily="2" charset="2"/>
              <a:buNone/>
            </a:pPr>
            <a:r>
              <a:rPr lang="zh-CN" altLang="en-US" dirty="0"/>
              <a:t>   如果</a:t>
            </a:r>
            <a:r>
              <a:rPr lang="en-US" altLang="zh-CN" dirty="0"/>
              <a:t>(ah)=(</a:t>
            </a:r>
            <a:r>
              <a:rPr lang="en-US" altLang="zh-CN" dirty="0" err="1"/>
              <a:t>bh</a:t>
            </a:r>
            <a:r>
              <a:rPr lang="en-US" altLang="zh-CN" dirty="0"/>
              <a:t>) </a:t>
            </a:r>
            <a:r>
              <a:rPr lang="zh-CN" altLang="en-US" dirty="0"/>
              <a:t>：</a:t>
            </a:r>
            <a:r>
              <a:rPr lang="en-US" altLang="zh-CN" dirty="0"/>
              <a:t>ZF=1</a:t>
            </a:r>
            <a:r>
              <a:rPr lang="zh-CN" altLang="en-US" dirty="0"/>
              <a:t>；</a:t>
            </a:r>
          </a:p>
          <a:p>
            <a:pPr>
              <a:lnSpc>
                <a:spcPct val="150000"/>
              </a:lnSpc>
              <a:buFont typeface="Wingdings" pitchFamily="2" charset="2"/>
              <a:buNone/>
            </a:pPr>
            <a:r>
              <a:rPr lang="zh-CN" altLang="en-US" dirty="0"/>
              <a:t>   如果</a:t>
            </a:r>
            <a:r>
              <a:rPr lang="en-US" altLang="zh-CN" dirty="0"/>
              <a:t>(ah)</a:t>
            </a:r>
            <a:r>
              <a:rPr lang="en-US" altLang="en-US" dirty="0"/>
              <a:t>≠</a:t>
            </a:r>
            <a:r>
              <a:rPr lang="en-US" altLang="zh-CN" dirty="0"/>
              <a:t>(</a:t>
            </a:r>
            <a:r>
              <a:rPr lang="en-US" altLang="zh-CN" dirty="0" err="1"/>
              <a:t>bh</a:t>
            </a:r>
            <a:r>
              <a:rPr lang="en-US" altLang="zh-CN" dirty="0"/>
              <a:t>) </a:t>
            </a:r>
            <a:r>
              <a:rPr lang="zh-CN" altLang="en-US" dirty="0"/>
              <a:t>：</a:t>
            </a:r>
            <a:r>
              <a:rPr lang="en-US" altLang="zh-CN" dirty="0"/>
              <a:t>ZF=0</a:t>
            </a:r>
            <a:r>
              <a:rPr lang="zh-CN" altLang="en-US" dirty="0"/>
              <a:t>；</a:t>
            </a:r>
          </a:p>
          <a:p>
            <a:pPr>
              <a:lnSpc>
                <a:spcPct val="150000"/>
              </a:lnSpc>
              <a:buFont typeface="Wingdings" pitchFamily="2" charset="2"/>
              <a:buNone/>
            </a:pPr>
            <a:r>
              <a:rPr lang="zh-CN" altLang="en-US" dirty="0"/>
              <a:t>   所以，根据</a:t>
            </a:r>
            <a:r>
              <a:rPr lang="en-US" altLang="zh-CN" dirty="0"/>
              <a:t>ZF</a:t>
            </a:r>
            <a:r>
              <a:rPr lang="zh-CN" altLang="en-US" dirty="0"/>
              <a:t>的值，可以知道两个数据是否相等。 </a:t>
            </a:r>
          </a:p>
        </p:txBody>
      </p:sp>
      <p:sp>
        <p:nvSpPr>
          <p:cNvPr id="1016834"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2667369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6835">
                                            <p:txEl>
                                              <p:pRg st="1" end="1"/>
                                            </p:txEl>
                                          </p:spTgt>
                                        </p:tgtEl>
                                        <p:attrNameLst>
                                          <p:attrName>style.visibility</p:attrName>
                                        </p:attrNameLst>
                                      </p:cBhvr>
                                      <p:to>
                                        <p:strVal val="visible"/>
                                      </p:to>
                                    </p:set>
                                    <p:animEffect transition="in" filter="checkerboard(across)">
                                      <p:cBhvr>
                                        <p:cTn id="7" dur="500"/>
                                        <p:tgtEl>
                                          <p:spTgt spid="1016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16835">
                                            <p:txEl>
                                              <p:pRg st="2" end="2"/>
                                            </p:txEl>
                                          </p:spTgt>
                                        </p:tgtEl>
                                        <p:attrNameLst>
                                          <p:attrName>style.visibility</p:attrName>
                                        </p:attrNameLst>
                                      </p:cBhvr>
                                      <p:to>
                                        <p:strVal val="visible"/>
                                      </p:to>
                                    </p:set>
                                    <p:animEffect transition="in" filter="checkerboard(across)">
                                      <p:cBhvr>
                                        <p:cTn id="12" dur="500"/>
                                        <p:tgtEl>
                                          <p:spTgt spid="1016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16835">
                                            <p:txEl>
                                              <p:pRg st="3" end="3"/>
                                            </p:txEl>
                                          </p:spTgt>
                                        </p:tgtEl>
                                        <p:attrNameLst>
                                          <p:attrName>style.visibility</p:attrName>
                                        </p:attrNameLst>
                                      </p:cBhvr>
                                      <p:to>
                                        <p:strVal val="visible"/>
                                      </p:to>
                                    </p:set>
                                    <p:animEffect transition="in" filter="checkerboard(across)">
                                      <p:cBhvr>
                                        <p:cTn id="17" dur="500"/>
                                        <p:tgtEl>
                                          <p:spTgt spid="101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9" name="Rectangle 3"/>
          <p:cNvSpPr>
            <a:spLocks noGrp="1" noChangeArrowheads="1"/>
          </p:cNvSpPr>
          <p:nvPr>
            <p:ph idx="1"/>
          </p:nvPr>
        </p:nvSpPr>
        <p:spPr>
          <a:xfrm>
            <a:off x="990600" y="2133600"/>
            <a:ext cx="7391400" cy="3023592"/>
          </a:xfrm>
        </p:spPr>
        <p:txBody>
          <a:bodyPr/>
          <a:lstStyle/>
          <a:p>
            <a:pPr>
              <a:lnSpc>
                <a:spcPct val="150000"/>
              </a:lnSpc>
            </a:pPr>
            <a:r>
              <a:rPr lang="zh-CN" altLang="en-US" dirty="0"/>
              <a:t>如果</a:t>
            </a:r>
            <a:r>
              <a:rPr lang="en-US" altLang="zh-CN" dirty="0"/>
              <a:t>(ah)&lt;(</a:t>
            </a:r>
            <a:r>
              <a:rPr lang="en-US" altLang="zh-CN" dirty="0" err="1"/>
              <a:t>bh</a:t>
            </a:r>
            <a:r>
              <a:rPr lang="en-US" altLang="zh-CN" dirty="0"/>
              <a:t>)</a:t>
            </a:r>
            <a:r>
              <a:rPr lang="zh-CN" altLang="en-US" dirty="0"/>
              <a:t> ？</a:t>
            </a:r>
          </a:p>
          <a:p>
            <a:pPr>
              <a:lnSpc>
                <a:spcPct val="150000"/>
              </a:lnSpc>
            </a:pPr>
            <a:r>
              <a:rPr lang="zh-CN" altLang="en-US" dirty="0"/>
              <a:t>对于有符号数运算，在 </a:t>
            </a:r>
            <a:r>
              <a:rPr lang="en-US" altLang="zh-CN" dirty="0"/>
              <a:t>(ah)</a:t>
            </a:r>
            <a:r>
              <a:rPr lang="zh-CN" altLang="en-US" dirty="0"/>
              <a:t>＜</a:t>
            </a:r>
            <a:r>
              <a:rPr lang="en-US" altLang="zh-CN" dirty="0"/>
              <a:t>(</a:t>
            </a:r>
            <a:r>
              <a:rPr lang="en-US" altLang="zh-CN" dirty="0" err="1"/>
              <a:t>bh</a:t>
            </a:r>
            <a:r>
              <a:rPr lang="en-US" altLang="zh-CN" dirty="0"/>
              <a:t>) </a:t>
            </a:r>
            <a:r>
              <a:rPr lang="zh-CN" altLang="en-US" dirty="0"/>
              <a:t>情况下，</a:t>
            </a:r>
            <a:r>
              <a:rPr lang="en-US" altLang="zh-CN" dirty="0"/>
              <a:t>(ah)-(</a:t>
            </a:r>
            <a:r>
              <a:rPr lang="en-US" altLang="zh-CN" dirty="0" err="1"/>
              <a:t>bh</a:t>
            </a:r>
            <a:r>
              <a:rPr lang="en-US" altLang="zh-CN" dirty="0"/>
              <a:t>)</a:t>
            </a:r>
            <a:r>
              <a:rPr lang="zh-CN" altLang="en-US" dirty="0"/>
              <a:t>显然可能引起</a:t>
            </a:r>
            <a:r>
              <a:rPr lang="en-US" altLang="zh-CN" dirty="0"/>
              <a:t>SF=1</a:t>
            </a:r>
            <a:r>
              <a:rPr lang="zh-CN" altLang="en-US" dirty="0"/>
              <a:t>，即结果为负。</a:t>
            </a:r>
          </a:p>
        </p:txBody>
      </p:sp>
      <p:sp>
        <p:nvSpPr>
          <p:cNvPr id="1017858"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3465212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7859">
                                            <p:txEl>
                                              <p:pRg st="1" end="1"/>
                                            </p:txEl>
                                          </p:spTgt>
                                        </p:tgtEl>
                                        <p:attrNameLst>
                                          <p:attrName>style.visibility</p:attrName>
                                        </p:attrNameLst>
                                      </p:cBhvr>
                                      <p:to>
                                        <p:strVal val="visible"/>
                                      </p:to>
                                    </p:set>
                                    <p:animEffect transition="in" filter="checkerboard(across)">
                                      <p:cBhvr>
                                        <p:cTn id="7" dur="500"/>
                                        <p:tgtEl>
                                          <p:spTgt spid="10178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7" name="Rectangle 3"/>
          <p:cNvSpPr>
            <a:spLocks noGrp="1" noChangeArrowheads="1"/>
          </p:cNvSpPr>
          <p:nvPr>
            <p:ph idx="1"/>
          </p:nvPr>
        </p:nvSpPr>
        <p:spPr>
          <a:xfrm>
            <a:off x="827584" y="2132856"/>
            <a:ext cx="7613848" cy="3581400"/>
          </a:xfrm>
        </p:spPr>
        <p:txBody>
          <a:bodyPr/>
          <a:lstStyle/>
          <a:p>
            <a:pPr>
              <a:lnSpc>
                <a:spcPct val="200000"/>
              </a:lnSpc>
            </a:pPr>
            <a:r>
              <a:rPr lang="en-US" altLang="zh-CN" sz="2800" dirty="0"/>
              <a:t>cmp </a:t>
            </a:r>
            <a:r>
              <a:rPr lang="zh-CN" altLang="en-US" sz="2800" dirty="0"/>
              <a:t>操作对象</a:t>
            </a:r>
            <a:r>
              <a:rPr lang="en-US" altLang="zh-CN" sz="2800" dirty="0"/>
              <a:t>1,</a:t>
            </a:r>
            <a:r>
              <a:rPr lang="zh-CN" altLang="en-US" sz="2800" dirty="0"/>
              <a:t>操作对象</a:t>
            </a:r>
            <a:r>
              <a:rPr lang="en-US" altLang="zh-CN" sz="2800" dirty="0"/>
              <a:t>2 </a:t>
            </a:r>
            <a:r>
              <a:rPr lang="zh-CN" altLang="en-US" sz="2800" dirty="0"/>
              <a:t>指令执行后，</a:t>
            </a:r>
            <a:r>
              <a:rPr lang="en-US" altLang="zh-CN" sz="2800" b="1" dirty="0">
                <a:solidFill>
                  <a:srgbClr val="FF0000"/>
                </a:solidFill>
              </a:rPr>
              <a:t>SF=1</a:t>
            </a:r>
            <a:r>
              <a:rPr lang="zh-CN" altLang="en-US" sz="2800" b="1" dirty="0">
                <a:solidFill>
                  <a:srgbClr val="FF0000"/>
                </a:solidFill>
              </a:rPr>
              <a:t>，就说明操作对象</a:t>
            </a:r>
            <a:r>
              <a:rPr lang="en-US" altLang="zh-CN" sz="2800" b="1" dirty="0">
                <a:solidFill>
                  <a:srgbClr val="FF0000"/>
                </a:solidFill>
              </a:rPr>
              <a:t>1</a:t>
            </a:r>
            <a:r>
              <a:rPr lang="zh-CN" altLang="en-US" sz="2800" b="1" dirty="0">
                <a:solidFill>
                  <a:srgbClr val="FF0000"/>
                </a:solidFill>
              </a:rPr>
              <a:t>＜操作对象</a:t>
            </a:r>
            <a:r>
              <a:rPr lang="en-US" altLang="zh-CN" sz="2800" b="1" dirty="0">
                <a:solidFill>
                  <a:srgbClr val="FF0000"/>
                </a:solidFill>
              </a:rPr>
              <a:t>2</a:t>
            </a:r>
            <a:r>
              <a:rPr lang="zh-CN" altLang="en-US" sz="2800" b="1" dirty="0">
                <a:solidFill>
                  <a:srgbClr val="FF0000"/>
                </a:solidFill>
              </a:rPr>
              <a:t>？？？</a:t>
            </a:r>
          </a:p>
        </p:txBody>
      </p:sp>
      <p:sp>
        <p:nvSpPr>
          <p:cNvPr id="1019906"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582565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animEffect transition="in" filter="checkerboard(across)">
                                      <p:cBhvr>
                                        <p:cTn id="7" dur="500"/>
                                        <p:tgtEl>
                                          <p:spTgt spid="1019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1" name="Rectangle 3"/>
          <p:cNvSpPr>
            <a:spLocks noGrp="1" noChangeArrowheads="1"/>
          </p:cNvSpPr>
          <p:nvPr>
            <p:ph idx="1"/>
          </p:nvPr>
        </p:nvSpPr>
        <p:spPr>
          <a:xfrm>
            <a:off x="539552" y="1844824"/>
            <a:ext cx="8001000" cy="4114800"/>
          </a:xfrm>
        </p:spPr>
        <p:txBody>
          <a:bodyPr/>
          <a:lstStyle/>
          <a:p>
            <a:pPr>
              <a:lnSpc>
                <a:spcPct val="150000"/>
              </a:lnSpc>
            </a:pPr>
            <a:r>
              <a:rPr lang="en-US" altLang="zh-CN" dirty="0"/>
              <a:t> (ah)=22H</a:t>
            </a:r>
            <a:r>
              <a:rPr lang="zh-CN" altLang="en-US" dirty="0"/>
              <a:t>，</a:t>
            </a:r>
            <a:r>
              <a:rPr lang="en-US" altLang="zh-CN" dirty="0"/>
              <a:t>(</a:t>
            </a:r>
            <a:r>
              <a:rPr lang="en-US" altLang="zh-CN" dirty="0" err="1"/>
              <a:t>bh</a:t>
            </a:r>
            <a:r>
              <a:rPr lang="en-US" altLang="zh-CN" dirty="0"/>
              <a:t>)=0A0H</a:t>
            </a:r>
            <a:r>
              <a:rPr lang="zh-CN" altLang="en-US" dirty="0"/>
              <a:t>：</a:t>
            </a:r>
          </a:p>
          <a:p>
            <a:pPr>
              <a:lnSpc>
                <a:spcPct val="150000"/>
              </a:lnSpc>
              <a:buFont typeface="Wingdings" pitchFamily="2" charset="2"/>
              <a:buNone/>
            </a:pPr>
            <a:r>
              <a:rPr lang="zh-CN" altLang="en-US" dirty="0"/>
              <a:t>   则</a:t>
            </a:r>
            <a:r>
              <a:rPr lang="en-US" altLang="zh-CN" dirty="0"/>
              <a:t>(ah)-(</a:t>
            </a:r>
            <a:r>
              <a:rPr lang="en-US" altLang="zh-CN" dirty="0" err="1"/>
              <a:t>bh</a:t>
            </a:r>
            <a:r>
              <a:rPr lang="en-US" altLang="zh-CN" dirty="0"/>
              <a:t>)=34-(-96)=82H</a:t>
            </a:r>
            <a:r>
              <a:rPr lang="zh-CN" altLang="en-US" dirty="0"/>
              <a:t>，</a:t>
            </a:r>
            <a:r>
              <a:rPr lang="en-US" altLang="zh-CN" dirty="0"/>
              <a:t>82H</a:t>
            </a:r>
            <a:r>
              <a:rPr lang="zh-CN" altLang="en-US" dirty="0"/>
              <a:t>是</a:t>
            </a:r>
            <a:r>
              <a:rPr lang="en-US" altLang="zh-CN" dirty="0"/>
              <a:t>-126</a:t>
            </a:r>
            <a:r>
              <a:rPr lang="zh-CN" altLang="en-US" dirty="0"/>
              <a:t>的补码，所以</a:t>
            </a:r>
            <a:r>
              <a:rPr lang="en-US" altLang="zh-CN" dirty="0"/>
              <a:t>SF=1</a:t>
            </a:r>
            <a:r>
              <a:rPr lang="zh-CN" altLang="en-US" dirty="0"/>
              <a:t>。</a:t>
            </a:r>
          </a:p>
          <a:p>
            <a:pPr>
              <a:lnSpc>
                <a:spcPct val="150000"/>
              </a:lnSpc>
            </a:pPr>
            <a:r>
              <a:rPr lang="zh-CN" altLang="en-US" dirty="0"/>
              <a:t>这里虽然</a:t>
            </a:r>
            <a:r>
              <a:rPr lang="en-US" altLang="zh-CN" dirty="0"/>
              <a:t>SF=1</a:t>
            </a:r>
            <a:r>
              <a:rPr lang="zh-CN" altLang="en-US" dirty="0"/>
              <a:t>，但是并不能说明</a:t>
            </a:r>
            <a:r>
              <a:rPr lang="en-US" altLang="zh-CN" dirty="0"/>
              <a:t>(ah)&lt;(</a:t>
            </a:r>
            <a:r>
              <a:rPr lang="en-US" altLang="zh-CN" dirty="0" err="1"/>
              <a:t>bh</a:t>
            </a:r>
            <a:r>
              <a:rPr lang="en-US" altLang="zh-CN" dirty="0"/>
              <a:t>)</a:t>
            </a:r>
            <a:r>
              <a:rPr lang="zh-CN" altLang="en-US" dirty="0"/>
              <a:t>。</a:t>
            </a:r>
          </a:p>
          <a:p>
            <a:pPr lvl="1">
              <a:lnSpc>
                <a:spcPct val="150000"/>
              </a:lnSpc>
              <a:buFont typeface="Wingdings" pitchFamily="2" charset="2"/>
              <a:buNone/>
            </a:pPr>
            <a:endParaRPr lang="en-US" altLang="zh-CN" dirty="0"/>
          </a:p>
        </p:txBody>
      </p:sp>
      <p:sp>
        <p:nvSpPr>
          <p:cNvPr id="1020930"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22199424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0931">
                                            <p:txEl>
                                              <p:pRg st="2" end="2"/>
                                            </p:txEl>
                                          </p:spTgt>
                                        </p:tgtEl>
                                        <p:attrNameLst>
                                          <p:attrName>style.visibility</p:attrName>
                                        </p:attrNameLst>
                                      </p:cBhvr>
                                      <p:to>
                                        <p:strVal val="visible"/>
                                      </p:to>
                                    </p:set>
                                    <p:animEffect transition="in" filter="checkerboard(across)">
                                      <p:cBhvr>
                                        <p:cTn id="7" dur="500"/>
                                        <p:tgtEl>
                                          <p:spTgt spid="1020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1" name="Rectangle 3"/>
          <p:cNvSpPr>
            <a:spLocks noGrp="1" noChangeArrowheads="1"/>
          </p:cNvSpPr>
          <p:nvPr>
            <p:ph idx="1"/>
          </p:nvPr>
        </p:nvSpPr>
        <p:spPr>
          <a:xfrm>
            <a:off x="755576" y="1700808"/>
            <a:ext cx="7315200" cy="4176464"/>
          </a:xfrm>
        </p:spPr>
        <p:txBody>
          <a:bodyPr>
            <a:normAutofit/>
          </a:bodyPr>
          <a:lstStyle/>
          <a:p>
            <a:pPr>
              <a:lnSpc>
                <a:spcPct val="150000"/>
              </a:lnSpc>
            </a:pPr>
            <a:r>
              <a:rPr lang="zh-CN" altLang="en-US" dirty="0"/>
              <a:t>如果没有溢出，那么，实际结果的正负和逻辑上真正结果的正负一致。</a:t>
            </a:r>
            <a:endParaRPr lang="en-US" altLang="zh-CN" dirty="0"/>
          </a:p>
          <a:p>
            <a:pPr>
              <a:lnSpc>
                <a:spcPct val="150000"/>
              </a:lnSpc>
            </a:pPr>
            <a:r>
              <a:rPr lang="zh-CN" altLang="en-US" dirty="0"/>
              <a:t>   所以，我们应该在考察</a:t>
            </a:r>
            <a:r>
              <a:rPr lang="en-US" altLang="zh-CN" dirty="0"/>
              <a:t>SF</a:t>
            </a:r>
            <a:r>
              <a:rPr lang="zh-CN" altLang="en-US" dirty="0"/>
              <a:t>的同时考察</a:t>
            </a:r>
            <a:r>
              <a:rPr lang="en-US" altLang="zh-CN" dirty="0"/>
              <a:t>OF</a:t>
            </a:r>
            <a:r>
              <a:rPr lang="zh-CN" altLang="en-US" dirty="0"/>
              <a:t>，就可以得知逻辑上真正结果的正负，同时就可以知道比较的结果。</a:t>
            </a:r>
            <a:br>
              <a:rPr lang="zh-CN" altLang="en-US" dirty="0"/>
            </a:br>
            <a:endParaRPr lang="zh-CN" altLang="en-US" dirty="0"/>
          </a:p>
        </p:txBody>
      </p:sp>
      <p:sp>
        <p:nvSpPr>
          <p:cNvPr id="1031170" name="Rectangle 2"/>
          <p:cNvSpPr>
            <a:spLocks noGrp="1" noChangeArrowheads="1"/>
          </p:cNvSpPr>
          <p:nvPr>
            <p:ph type="title"/>
          </p:nvPr>
        </p:nvSpPr>
        <p:spPr/>
        <p:txBody>
          <a:bodyPr/>
          <a:lstStyle/>
          <a:p>
            <a:r>
              <a:rPr lang="en-US" altLang="zh-CN" dirty="0"/>
              <a:t>11.8 cmp</a:t>
            </a:r>
            <a:r>
              <a:rPr lang="zh-CN" altLang="en-US" dirty="0"/>
              <a:t>指令</a:t>
            </a:r>
          </a:p>
        </p:txBody>
      </p:sp>
    </p:spTree>
    <p:extLst>
      <p:ext uri="{BB962C8B-B14F-4D97-AF65-F5344CB8AC3E}">
        <p14:creationId xmlns:p14="http://schemas.microsoft.com/office/powerpoint/2010/main" val="1906894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1171">
                                            <p:txEl>
                                              <p:pRg st="1" end="1"/>
                                            </p:txEl>
                                          </p:spTgt>
                                        </p:tgtEl>
                                        <p:attrNameLst>
                                          <p:attrName>style.visibility</p:attrName>
                                        </p:attrNameLst>
                                      </p:cBhvr>
                                      <p:to>
                                        <p:strVal val="visible"/>
                                      </p:to>
                                    </p:set>
                                    <p:animEffect transition="in" filter="checkerboard(across)">
                                      <p:cBhvr>
                                        <p:cTn id="7" dur="500"/>
                                        <p:tgtEl>
                                          <p:spTgt spid="10311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9" name="Rectangle 3"/>
          <p:cNvSpPr>
            <a:spLocks noGrp="1" noChangeArrowheads="1"/>
          </p:cNvSpPr>
          <p:nvPr>
            <p:ph idx="1"/>
          </p:nvPr>
        </p:nvSpPr>
        <p:spPr>
          <a:xfrm>
            <a:off x="1115616" y="2708920"/>
            <a:ext cx="7010400" cy="2447528"/>
          </a:xfrm>
        </p:spPr>
        <p:txBody>
          <a:bodyPr/>
          <a:lstStyle/>
          <a:p>
            <a:pPr marL="109728" indent="0">
              <a:buNone/>
            </a:pPr>
            <a:r>
              <a:rPr lang="zh-CN" altLang="en-US" dirty="0"/>
              <a:t>（</a:t>
            </a:r>
            <a:r>
              <a:rPr lang="en-US" altLang="zh-CN" dirty="0"/>
              <a:t>1</a:t>
            </a:r>
            <a:r>
              <a:rPr lang="zh-CN" altLang="en-US" dirty="0"/>
              <a:t>）如果</a:t>
            </a:r>
            <a:r>
              <a:rPr lang="en-US" altLang="zh-CN" dirty="0"/>
              <a:t>SF=1</a:t>
            </a:r>
            <a:r>
              <a:rPr lang="zh-CN" altLang="en-US" dirty="0"/>
              <a:t>，而</a:t>
            </a:r>
            <a:r>
              <a:rPr lang="en-US" altLang="zh-CN" dirty="0"/>
              <a:t>OF=0</a:t>
            </a:r>
          </a:p>
          <a:p>
            <a:pPr marL="393192" lvl="1" indent="0">
              <a:buNone/>
            </a:pPr>
            <a:r>
              <a:rPr lang="en-US" altLang="zh-CN" dirty="0"/>
              <a:t>   OF=0</a:t>
            </a:r>
            <a:r>
              <a:rPr lang="zh-CN" altLang="en-US" dirty="0"/>
              <a:t>，说明没有溢出，逻辑上真正结果的正负</a:t>
            </a:r>
            <a:r>
              <a:rPr lang="en-US" altLang="zh-CN" dirty="0"/>
              <a:t>=</a:t>
            </a:r>
            <a:r>
              <a:rPr lang="zh-CN" altLang="en-US" dirty="0"/>
              <a:t>实际结果的正负；</a:t>
            </a:r>
          </a:p>
          <a:p>
            <a:pPr marL="393192" lvl="1" indent="0">
              <a:buNone/>
            </a:pPr>
            <a:r>
              <a:rPr lang="zh-CN" altLang="en-US" dirty="0"/>
              <a:t>   因</a:t>
            </a:r>
            <a:r>
              <a:rPr lang="en-US" altLang="zh-CN" dirty="0"/>
              <a:t>SF=1</a:t>
            </a:r>
            <a:r>
              <a:rPr lang="zh-CN" altLang="en-US" dirty="0"/>
              <a:t>，实际结果为负，所以逻辑上真正的结果为负，所以</a:t>
            </a:r>
            <a:r>
              <a:rPr lang="en-US" altLang="zh-CN" dirty="0"/>
              <a:t>(ah)&lt;(</a:t>
            </a:r>
            <a:r>
              <a:rPr lang="en-US" altLang="zh-CN" dirty="0" err="1"/>
              <a:t>bh</a:t>
            </a:r>
            <a:r>
              <a:rPr lang="en-US" altLang="zh-CN" dirty="0"/>
              <a:t>)</a:t>
            </a:r>
            <a:r>
              <a:rPr lang="zh-CN" altLang="en-US" dirty="0"/>
              <a:t>。 </a:t>
            </a:r>
          </a:p>
        </p:txBody>
      </p:sp>
      <p:sp>
        <p:nvSpPr>
          <p:cNvPr id="1033218" name="Rectangle 2"/>
          <p:cNvSpPr>
            <a:spLocks noGrp="1" noChangeArrowheads="1"/>
          </p:cNvSpPr>
          <p:nvPr>
            <p:ph type="title"/>
          </p:nvPr>
        </p:nvSpPr>
        <p:spPr/>
        <p:txBody>
          <a:bodyPr/>
          <a:lstStyle/>
          <a:p>
            <a:r>
              <a:rPr lang="en-US" altLang="zh-CN" dirty="0"/>
              <a:t>11.8 cmp</a:t>
            </a:r>
            <a:r>
              <a:rPr lang="zh-CN" altLang="en-US" dirty="0"/>
              <a:t>指令</a:t>
            </a:r>
          </a:p>
        </p:txBody>
      </p:sp>
      <p:sp>
        <p:nvSpPr>
          <p:cNvPr id="2" name="矩形 1"/>
          <p:cNvSpPr/>
          <p:nvPr/>
        </p:nvSpPr>
        <p:spPr>
          <a:xfrm>
            <a:off x="827584" y="1700808"/>
            <a:ext cx="2289409" cy="584775"/>
          </a:xfrm>
          <a:prstGeom prst="rect">
            <a:avLst/>
          </a:prstGeom>
        </p:spPr>
        <p:txBody>
          <a:bodyPr wrap="none">
            <a:spAutoFit/>
          </a:bodyPr>
          <a:lstStyle/>
          <a:p>
            <a:r>
              <a:rPr lang="en-US" altLang="zh-CN" sz="3200" dirty="0"/>
              <a:t>cmp </a:t>
            </a:r>
            <a:r>
              <a:rPr lang="en-US" altLang="zh-CN" sz="3200" dirty="0" err="1"/>
              <a:t>ah,bh</a:t>
            </a:r>
            <a:endParaRPr lang="zh-CN" altLang="en-US" sz="3200" dirty="0"/>
          </a:p>
        </p:txBody>
      </p:sp>
    </p:spTree>
    <p:extLst>
      <p:ext uri="{BB962C8B-B14F-4D97-AF65-F5344CB8AC3E}">
        <p14:creationId xmlns:p14="http://schemas.microsoft.com/office/powerpoint/2010/main" val="665890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3219">
                                            <p:txEl>
                                              <p:pRg st="1" end="1"/>
                                            </p:txEl>
                                          </p:spTgt>
                                        </p:tgtEl>
                                        <p:attrNameLst>
                                          <p:attrName>style.visibility</p:attrName>
                                        </p:attrNameLst>
                                      </p:cBhvr>
                                      <p:to>
                                        <p:strVal val="visible"/>
                                      </p:to>
                                    </p:set>
                                    <p:animEffect transition="in" filter="checkerboard(across)">
                                      <p:cBhvr>
                                        <p:cTn id="7" dur="500"/>
                                        <p:tgtEl>
                                          <p:spTgt spid="1033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33219">
                                            <p:txEl>
                                              <p:pRg st="2" end="2"/>
                                            </p:txEl>
                                          </p:spTgt>
                                        </p:tgtEl>
                                        <p:attrNameLst>
                                          <p:attrName>style.visibility</p:attrName>
                                        </p:attrNameLst>
                                      </p:cBhvr>
                                      <p:to>
                                        <p:strVal val="visible"/>
                                      </p:to>
                                    </p:set>
                                    <p:animEffect transition="in" filter="checkerboard(across)">
                                      <p:cBhvr>
                                        <p:cTn id="12" dur="500"/>
                                        <p:tgtEl>
                                          <p:spTgt spid="1033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3" name="Rectangle 3"/>
          <p:cNvSpPr>
            <a:spLocks noGrp="1" noChangeArrowheads="1"/>
          </p:cNvSpPr>
          <p:nvPr>
            <p:ph idx="1"/>
          </p:nvPr>
        </p:nvSpPr>
        <p:spPr>
          <a:xfrm>
            <a:off x="1043608" y="2780928"/>
            <a:ext cx="7162800" cy="2952328"/>
          </a:xfrm>
        </p:spPr>
        <p:txBody>
          <a:bodyPr/>
          <a:lstStyle/>
          <a:p>
            <a:pPr>
              <a:lnSpc>
                <a:spcPct val="150000"/>
              </a:lnSpc>
            </a:pPr>
            <a:r>
              <a:rPr lang="zh-CN" altLang="en-US" dirty="0"/>
              <a:t>（</a:t>
            </a:r>
            <a:r>
              <a:rPr lang="en-US" altLang="zh-CN" dirty="0"/>
              <a:t>2</a:t>
            </a:r>
            <a:r>
              <a:rPr lang="zh-CN" altLang="en-US" dirty="0"/>
              <a:t>）如果</a:t>
            </a:r>
            <a:r>
              <a:rPr lang="en-US" altLang="zh-CN" dirty="0"/>
              <a:t>SF=1</a:t>
            </a:r>
            <a:r>
              <a:rPr lang="zh-CN" altLang="en-US" dirty="0"/>
              <a:t>，而</a:t>
            </a:r>
            <a:r>
              <a:rPr lang="en-US" altLang="zh-CN" dirty="0"/>
              <a:t>OF=1</a:t>
            </a:r>
          </a:p>
          <a:p>
            <a:pPr lvl="1">
              <a:lnSpc>
                <a:spcPct val="150000"/>
              </a:lnSpc>
              <a:buFont typeface="Wingdings" pitchFamily="2" charset="2"/>
              <a:buNone/>
            </a:pPr>
            <a:r>
              <a:rPr lang="zh-CN" altLang="en-US" dirty="0"/>
              <a:t>  因为溢出导致了实际结果为负，那么逻辑上真正的结果必然为正。</a:t>
            </a:r>
            <a:endParaRPr lang="en-US" altLang="zh-CN" dirty="0"/>
          </a:p>
          <a:p>
            <a:pPr lvl="1">
              <a:lnSpc>
                <a:spcPct val="150000"/>
              </a:lnSpc>
              <a:buFont typeface="Wingdings" pitchFamily="2" charset="2"/>
              <a:buNone/>
            </a:pPr>
            <a:r>
              <a:rPr lang="en-US" altLang="zh-CN" dirty="0"/>
              <a:t>  SF=1</a:t>
            </a:r>
            <a:r>
              <a:rPr lang="zh-CN" altLang="en-US" dirty="0"/>
              <a:t>，</a:t>
            </a:r>
            <a:r>
              <a:rPr lang="en-US" altLang="zh-CN" dirty="0"/>
              <a:t>OF = 1 </a:t>
            </a:r>
            <a:r>
              <a:rPr lang="zh-CN" altLang="en-US" dirty="0"/>
              <a:t>，说明了</a:t>
            </a:r>
            <a:r>
              <a:rPr lang="en-US" altLang="zh-CN" dirty="0"/>
              <a:t>(ah)&gt;(</a:t>
            </a:r>
            <a:r>
              <a:rPr lang="en-US" altLang="zh-CN" dirty="0" err="1"/>
              <a:t>bh</a:t>
            </a:r>
            <a:r>
              <a:rPr lang="en-US" altLang="zh-CN" dirty="0"/>
              <a:t>)</a:t>
            </a:r>
            <a:r>
              <a:rPr lang="zh-CN" altLang="en-US" dirty="0"/>
              <a:t>。 </a:t>
            </a:r>
          </a:p>
        </p:txBody>
      </p:sp>
      <p:sp>
        <p:nvSpPr>
          <p:cNvPr id="1034242" name="Rectangle 2"/>
          <p:cNvSpPr>
            <a:spLocks noGrp="1" noChangeArrowheads="1"/>
          </p:cNvSpPr>
          <p:nvPr>
            <p:ph type="title"/>
          </p:nvPr>
        </p:nvSpPr>
        <p:spPr/>
        <p:txBody>
          <a:bodyPr/>
          <a:lstStyle/>
          <a:p>
            <a:r>
              <a:rPr lang="en-US" altLang="zh-CN" dirty="0"/>
              <a:t>11.8 cmp</a:t>
            </a:r>
            <a:r>
              <a:rPr lang="zh-CN" altLang="en-US" dirty="0"/>
              <a:t>指令</a:t>
            </a:r>
          </a:p>
        </p:txBody>
      </p:sp>
      <p:sp>
        <p:nvSpPr>
          <p:cNvPr id="4" name="矩形 3"/>
          <p:cNvSpPr/>
          <p:nvPr/>
        </p:nvSpPr>
        <p:spPr>
          <a:xfrm>
            <a:off x="827584" y="1700808"/>
            <a:ext cx="2289409" cy="584775"/>
          </a:xfrm>
          <a:prstGeom prst="rect">
            <a:avLst/>
          </a:prstGeom>
        </p:spPr>
        <p:txBody>
          <a:bodyPr wrap="none">
            <a:spAutoFit/>
          </a:bodyPr>
          <a:lstStyle/>
          <a:p>
            <a:r>
              <a:rPr lang="en-US" altLang="zh-CN" sz="3200" dirty="0"/>
              <a:t>cmp </a:t>
            </a:r>
            <a:r>
              <a:rPr lang="en-US" altLang="zh-CN" sz="3200" dirty="0" err="1"/>
              <a:t>ah,bh</a:t>
            </a:r>
            <a:endParaRPr lang="zh-CN" altLang="en-US" sz="3200" dirty="0"/>
          </a:p>
        </p:txBody>
      </p:sp>
    </p:spTree>
    <p:extLst>
      <p:ext uri="{BB962C8B-B14F-4D97-AF65-F5344CB8AC3E}">
        <p14:creationId xmlns:p14="http://schemas.microsoft.com/office/powerpoint/2010/main" val="358417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4243">
                                            <p:txEl>
                                              <p:pRg st="1" end="1"/>
                                            </p:txEl>
                                          </p:spTgt>
                                        </p:tgtEl>
                                        <p:attrNameLst>
                                          <p:attrName>style.visibility</p:attrName>
                                        </p:attrNameLst>
                                      </p:cBhvr>
                                      <p:to>
                                        <p:strVal val="visible"/>
                                      </p:to>
                                    </p:set>
                                    <p:animEffect transition="in" filter="checkerboard(across)">
                                      <p:cBhvr>
                                        <p:cTn id="7" dur="500"/>
                                        <p:tgtEl>
                                          <p:spTgt spid="1034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34243">
                                            <p:txEl>
                                              <p:pRg st="2" end="2"/>
                                            </p:txEl>
                                          </p:spTgt>
                                        </p:tgtEl>
                                        <p:attrNameLst>
                                          <p:attrName>style.visibility</p:attrName>
                                        </p:attrNameLst>
                                      </p:cBhvr>
                                      <p:to>
                                        <p:strVal val="visible"/>
                                      </p:to>
                                    </p:set>
                                    <p:animEffect transition="in" filter="checkerboard(across)">
                                      <p:cBhvr>
                                        <p:cTn id="12" dur="500"/>
                                        <p:tgtEl>
                                          <p:spTgt spid="1034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7" name="Rectangle 3"/>
          <p:cNvSpPr>
            <a:spLocks noGrp="1" noChangeArrowheads="1"/>
          </p:cNvSpPr>
          <p:nvPr>
            <p:ph idx="1"/>
          </p:nvPr>
        </p:nvSpPr>
        <p:spPr>
          <a:xfrm>
            <a:off x="1187624" y="2636912"/>
            <a:ext cx="6696744" cy="3024336"/>
          </a:xfrm>
        </p:spPr>
        <p:txBody>
          <a:bodyPr/>
          <a:lstStyle/>
          <a:p>
            <a:pPr marL="109728" indent="0">
              <a:lnSpc>
                <a:spcPct val="150000"/>
              </a:lnSpc>
              <a:buNone/>
            </a:pPr>
            <a:r>
              <a:rPr lang="zh-CN" altLang="en-US" dirty="0"/>
              <a:t>（</a:t>
            </a:r>
            <a:r>
              <a:rPr lang="en-US" altLang="zh-CN" dirty="0"/>
              <a:t>3</a:t>
            </a:r>
            <a:r>
              <a:rPr lang="zh-CN" altLang="en-US" dirty="0"/>
              <a:t>）如果</a:t>
            </a:r>
            <a:r>
              <a:rPr lang="en-US" altLang="zh-CN" dirty="0"/>
              <a:t>SF=0</a:t>
            </a:r>
            <a:r>
              <a:rPr lang="zh-CN" altLang="en-US" dirty="0"/>
              <a:t>，而</a:t>
            </a:r>
            <a:r>
              <a:rPr lang="en-US" altLang="zh-CN" dirty="0"/>
              <a:t>OF=1</a:t>
            </a:r>
          </a:p>
          <a:p>
            <a:pPr marL="393192" lvl="1" indent="0">
              <a:lnSpc>
                <a:spcPct val="150000"/>
              </a:lnSpc>
              <a:buNone/>
            </a:pPr>
            <a:r>
              <a:rPr lang="zh-CN" altLang="en-US" dirty="0"/>
              <a:t>因为溢出导致了实际结果为正，那么逻辑上真正的结果必然为负。</a:t>
            </a:r>
            <a:endParaRPr lang="en-US" altLang="zh-CN" dirty="0"/>
          </a:p>
          <a:p>
            <a:pPr marL="393192" lvl="1" indent="0">
              <a:lnSpc>
                <a:spcPct val="150000"/>
              </a:lnSpc>
              <a:buNone/>
            </a:pPr>
            <a:r>
              <a:rPr lang="zh-CN" altLang="en-US" dirty="0"/>
              <a:t>这样，</a:t>
            </a:r>
            <a:r>
              <a:rPr lang="en-US" altLang="zh-CN" dirty="0"/>
              <a:t>SF=0</a:t>
            </a:r>
            <a:r>
              <a:rPr lang="zh-CN" altLang="en-US" dirty="0"/>
              <a:t>，</a:t>
            </a:r>
            <a:r>
              <a:rPr lang="en-US" altLang="zh-CN" dirty="0"/>
              <a:t>OF = 1 </a:t>
            </a:r>
            <a:r>
              <a:rPr lang="zh-CN" altLang="en-US" dirty="0"/>
              <a:t>，说明了</a:t>
            </a:r>
            <a:r>
              <a:rPr lang="en-US" altLang="zh-CN" dirty="0"/>
              <a:t>(ah)&lt;(</a:t>
            </a:r>
            <a:r>
              <a:rPr lang="en-US" altLang="zh-CN" dirty="0" err="1"/>
              <a:t>bh</a:t>
            </a:r>
            <a:r>
              <a:rPr lang="en-US" altLang="zh-CN" dirty="0"/>
              <a:t>)</a:t>
            </a:r>
            <a:r>
              <a:rPr lang="zh-CN" altLang="en-US" dirty="0"/>
              <a:t>。 </a:t>
            </a:r>
          </a:p>
        </p:txBody>
      </p:sp>
      <p:sp>
        <p:nvSpPr>
          <p:cNvPr id="1035266" name="Rectangle 2"/>
          <p:cNvSpPr>
            <a:spLocks noGrp="1" noChangeArrowheads="1"/>
          </p:cNvSpPr>
          <p:nvPr>
            <p:ph type="title"/>
          </p:nvPr>
        </p:nvSpPr>
        <p:spPr>
          <a:xfrm>
            <a:off x="467544" y="188640"/>
            <a:ext cx="8229600" cy="1143000"/>
          </a:xfrm>
        </p:spPr>
        <p:txBody>
          <a:bodyPr/>
          <a:lstStyle/>
          <a:p>
            <a:r>
              <a:rPr lang="en-US" altLang="zh-CN" dirty="0"/>
              <a:t>11.8 cmp</a:t>
            </a:r>
            <a:r>
              <a:rPr lang="zh-CN" altLang="en-US" dirty="0"/>
              <a:t>指令</a:t>
            </a:r>
          </a:p>
        </p:txBody>
      </p:sp>
      <p:sp>
        <p:nvSpPr>
          <p:cNvPr id="4" name="矩形 3"/>
          <p:cNvSpPr/>
          <p:nvPr/>
        </p:nvSpPr>
        <p:spPr>
          <a:xfrm>
            <a:off x="827583" y="1700807"/>
            <a:ext cx="2289409" cy="584775"/>
          </a:xfrm>
          <a:prstGeom prst="rect">
            <a:avLst/>
          </a:prstGeom>
        </p:spPr>
        <p:txBody>
          <a:bodyPr wrap="none">
            <a:spAutoFit/>
          </a:bodyPr>
          <a:lstStyle/>
          <a:p>
            <a:r>
              <a:rPr lang="en-US" altLang="zh-CN" sz="3200" dirty="0"/>
              <a:t>cmp </a:t>
            </a:r>
            <a:r>
              <a:rPr lang="en-US" altLang="zh-CN" sz="3200" dirty="0" err="1"/>
              <a:t>ah,bh</a:t>
            </a:r>
            <a:endParaRPr lang="zh-CN" altLang="en-US" sz="3200" dirty="0"/>
          </a:p>
        </p:txBody>
      </p:sp>
    </p:spTree>
    <p:extLst>
      <p:ext uri="{BB962C8B-B14F-4D97-AF65-F5344CB8AC3E}">
        <p14:creationId xmlns:p14="http://schemas.microsoft.com/office/powerpoint/2010/main" val="2021733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5267">
                                            <p:txEl>
                                              <p:pRg st="1" end="1"/>
                                            </p:txEl>
                                          </p:spTgt>
                                        </p:tgtEl>
                                        <p:attrNameLst>
                                          <p:attrName>style.visibility</p:attrName>
                                        </p:attrNameLst>
                                      </p:cBhvr>
                                      <p:to>
                                        <p:strVal val="visible"/>
                                      </p:to>
                                    </p:set>
                                    <p:animEffect transition="in" filter="checkerboard(across)">
                                      <p:cBhvr>
                                        <p:cTn id="7" dur="500"/>
                                        <p:tgtEl>
                                          <p:spTgt spid="10352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35267">
                                            <p:txEl>
                                              <p:pRg st="2" end="2"/>
                                            </p:txEl>
                                          </p:spTgt>
                                        </p:tgtEl>
                                        <p:attrNameLst>
                                          <p:attrName>style.visibility</p:attrName>
                                        </p:attrNameLst>
                                      </p:cBhvr>
                                      <p:to>
                                        <p:strVal val="visible"/>
                                      </p:to>
                                    </p:set>
                                    <p:animEffect transition="in" filter="checkerboard(across)">
                                      <p:cBhvr>
                                        <p:cTn id="12" dur="500"/>
                                        <p:tgtEl>
                                          <p:spTgt spid="1035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483668"/>
            <a:ext cx="3744416" cy="5037980"/>
          </a:xfrm>
          <a:solidFill>
            <a:schemeClr val="accent1">
              <a:lumMod val="20000"/>
              <a:lumOff val="80000"/>
            </a:schemeClr>
          </a:solidFill>
        </p:spPr>
        <p:txBody>
          <a:bodyPr>
            <a:normAutofit fontScale="92500" lnSpcReduction="10000"/>
          </a:bodyPr>
          <a:lstStyle/>
          <a:p>
            <a:pPr marL="109728" indent="0">
              <a:buNone/>
            </a:pPr>
            <a:r>
              <a:rPr lang="en-US" altLang="zh-CN" dirty="0"/>
              <a:t>Assume </a:t>
            </a:r>
            <a:r>
              <a:rPr lang="en-US" altLang="zh-CN" dirty="0" err="1"/>
              <a:t>cs:code</a:t>
            </a:r>
            <a:endParaRPr lang="en-US" altLang="zh-CN" dirty="0"/>
          </a:p>
          <a:p>
            <a:pPr marL="109728" indent="0">
              <a:buNone/>
            </a:pPr>
            <a:r>
              <a:rPr lang="en-US" altLang="zh-CN" dirty="0"/>
              <a:t> data segment</a:t>
            </a:r>
          </a:p>
          <a:p>
            <a:pPr marL="109728" indent="0">
              <a:buNone/>
            </a:pPr>
            <a:r>
              <a:rPr lang="en-US" altLang="zh-CN" dirty="0"/>
              <a:t>   db ‘conversation’</a:t>
            </a:r>
          </a:p>
          <a:p>
            <a:pPr marL="109728" indent="0">
              <a:buNone/>
            </a:pPr>
            <a:r>
              <a:rPr lang="en-US" altLang="zh-CN" dirty="0"/>
              <a:t> data ends</a:t>
            </a:r>
          </a:p>
          <a:p>
            <a:pPr marL="109728" indent="0">
              <a:buNone/>
            </a:pPr>
            <a:r>
              <a:rPr lang="en-US" altLang="zh-CN" dirty="0"/>
              <a:t>Code segment</a:t>
            </a:r>
          </a:p>
          <a:p>
            <a:pPr marL="109728" indent="0">
              <a:buNone/>
            </a:pPr>
            <a:r>
              <a:rPr lang="en-US" altLang="zh-CN" dirty="0"/>
              <a:t>Start:  mov </a:t>
            </a:r>
            <a:r>
              <a:rPr lang="en-US" altLang="zh-CN" dirty="0" err="1"/>
              <a:t>ax,data</a:t>
            </a:r>
            <a:endParaRPr lang="en-US" altLang="zh-CN" dirty="0"/>
          </a:p>
          <a:p>
            <a:pPr marL="109728" indent="0">
              <a:buNone/>
            </a:pPr>
            <a:r>
              <a:rPr lang="en-US" altLang="zh-CN" dirty="0"/>
              <a:t>          mov </a:t>
            </a:r>
            <a:r>
              <a:rPr lang="en-US" altLang="zh-CN" dirty="0" err="1"/>
              <a:t>ds,ax</a:t>
            </a:r>
            <a:endParaRPr lang="en-US" altLang="zh-CN" dirty="0"/>
          </a:p>
          <a:p>
            <a:pPr marL="109728" indent="0">
              <a:buNone/>
            </a:pPr>
            <a:r>
              <a:rPr lang="en-US" altLang="zh-CN" dirty="0"/>
              <a:t>          </a:t>
            </a:r>
          </a:p>
          <a:p>
            <a:pPr marL="109728" indent="0">
              <a:buNone/>
            </a:pPr>
            <a:endParaRPr lang="en-US" altLang="zh-CN" dirty="0">
              <a:solidFill>
                <a:srgbClr val="FF0000"/>
              </a:solidFill>
            </a:endParaRPr>
          </a:p>
          <a:p>
            <a:pPr marL="109728" indent="0">
              <a:buNone/>
            </a:pPr>
            <a:endParaRPr lang="en-US" altLang="zh-CN" dirty="0">
              <a:solidFill>
                <a:srgbClr val="FF0000"/>
              </a:solidFill>
            </a:endParaRPr>
          </a:p>
          <a:p>
            <a:pPr marL="109728" indent="0">
              <a:buNone/>
            </a:pPr>
            <a:r>
              <a:rPr lang="en-US" altLang="zh-CN" dirty="0"/>
              <a:t>          mov ax,4c00h</a:t>
            </a:r>
          </a:p>
          <a:p>
            <a:pPr marL="109728" indent="0">
              <a:buNone/>
            </a:pPr>
            <a:r>
              <a:rPr lang="en-US" altLang="zh-CN" dirty="0"/>
              <a:t>          </a:t>
            </a:r>
            <a:r>
              <a:rPr lang="en-US" altLang="zh-CN" dirty="0" err="1"/>
              <a:t>int</a:t>
            </a:r>
            <a:r>
              <a:rPr lang="en-US" altLang="zh-CN" dirty="0"/>
              <a:t> 21h</a:t>
            </a:r>
          </a:p>
        </p:txBody>
      </p:sp>
      <p:sp>
        <p:nvSpPr>
          <p:cNvPr id="3" name="标题 2"/>
          <p:cNvSpPr>
            <a:spLocks noGrp="1"/>
          </p:cNvSpPr>
          <p:nvPr>
            <p:ph type="title"/>
          </p:nvPr>
        </p:nvSpPr>
        <p:spPr>
          <a:xfrm>
            <a:off x="395536" y="336352"/>
            <a:ext cx="8229600" cy="1143000"/>
          </a:xfrm>
        </p:spPr>
        <p:txBody>
          <a:bodyPr>
            <a:normAutofit/>
          </a:bodyPr>
          <a:lstStyle/>
          <a:p>
            <a:pPr marL="342900" indent="-342900">
              <a:buFont typeface="Arial" panose="020B0604020202020204" pitchFamily="34" charset="0"/>
              <a:buChar char="•"/>
            </a:pPr>
            <a:r>
              <a:rPr lang="zh-CN" altLang="en-US" sz="2400" dirty="0">
                <a:effectLst/>
              </a:rPr>
              <a:t>将一个全是字母的字符串转化为大写。</a:t>
            </a:r>
          </a:p>
        </p:txBody>
      </p:sp>
      <p:sp>
        <p:nvSpPr>
          <p:cNvPr id="4" name="内容占位符 1"/>
          <p:cNvSpPr txBox="1">
            <a:spLocks/>
          </p:cNvSpPr>
          <p:nvPr/>
        </p:nvSpPr>
        <p:spPr>
          <a:xfrm>
            <a:off x="4644008" y="1484784"/>
            <a:ext cx="4392488" cy="5472608"/>
          </a:xfrm>
          <a:prstGeom prst="rect">
            <a:avLst/>
          </a:prstGeom>
          <a:solidFill>
            <a:schemeClr val="accent1">
              <a:lumMod val="20000"/>
              <a:lumOff val="80000"/>
            </a:schemeClr>
          </a:solidFill>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Font typeface="Wingdings 3"/>
              <a:buNone/>
            </a:pPr>
            <a:r>
              <a:rPr lang="en-US" altLang="zh-CN" dirty="0"/>
              <a:t>  capital:</a:t>
            </a:r>
          </a:p>
          <a:p>
            <a:pPr marL="109728" indent="0">
              <a:buFont typeface="Wingdings 3"/>
              <a:buNone/>
            </a:pPr>
            <a:r>
              <a:rPr lang="en-US" altLang="zh-CN" dirty="0"/>
              <a:t>     </a:t>
            </a:r>
            <a:endParaRPr lang="en-US" altLang="zh-CN" sz="1800" b="1" dirty="0">
              <a:solidFill>
                <a:srgbClr val="FF0000"/>
              </a:solidFill>
            </a:endParaRPr>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endParaRPr lang="en-US" altLang="zh-CN" dirty="0"/>
          </a:p>
          <a:p>
            <a:pPr marL="109728" indent="0">
              <a:buFont typeface="Wingdings 3"/>
              <a:buNone/>
            </a:pPr>
            <a:r>
              <a:rPr lang="en-US" altLang="zh-CN" dirty="0"/>
              <a:t>Code ends</a:t>
            </a:r>
          </a:p>
          <a:p>
            <a:pPr marL="109728" indent="0">
              <a:buFont typeface="Wingdings 3"/>
              <a:buNone/>
            </a:pPr>
            <a:r>
              <a:rPr lang="en-US" altLang="zh-CN" dirty="0"/>
              <a:t>End start</a:t>
            </a:r>
          </a:p>
        </p:txBody>
      </p:sp>
    </p:spTree>
    <p:extLst>
      <p:ext uri="{BB962C8B-B14F-4D97-AF65-F5344CB8AC3E}">
        <p14:creationId xmlns:p14="http://schemas.microsoft.com/office/powerpoint/2010/main" val="26075168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1" name="Rectangle 3"/>
          <p:cNvSpPr>
            <a:spLocks noGrp="1" noChangeArrowheads="1"/>
          </p:cNvSpPr>
          <p:nvPr>
            <p:ph idx="1"/>
          </p:nvPr>
        </p:nvSpPr>
        <p:spPr>
          <a:xfrm>
            <a:off x="1043608" y="3212976"/>
            <a:ext cx="6821760" cy="1511424"/>
          </a:xfrm>
        </p:spPr>
        <p:txBody>
          <a:bodyPr/>
          <a:lstStyle/>
          <a:p>
            <a:pPr marL="109728" indent="0">
              <a:buNone/>
            </a:pPr>
            <a:r>
              <a:rPr lang="zh-CN" altLang="en-US" dirty="0"/>
              <a:t>（</a:t>
            </a:r>
            <a:r>
              <a:rPr lang="en-US" altLang="zh-CN" dirty="0"/>
              <a:t>4</a:t>
            </a:r>
            <a:r>
              <a:rPr lang="zh-CN" altLang="en-US" dirty="0"/>
              <a:t>）如果</a:t>
            </a:r>
            <a:r>
              <a:rPr lang="en-US" altLang="zh-CN" dirty="0"/>
              <a:t>SF=0</a:t>
            </a:r>
            <a:r>
              <a:rPr lang="zh-CN" altLang="en-US" dirty="0"/>
              <a:t>，而</a:t>
            </a:r>
            <a:r>
              <a:rPr lang="en-US" altLang="zh-CN" dirty="0"/>
              <a:t>OF=0</a:t>
            </a:r>
          </a:p>
          <a:p>
            <a:pPr marL="393192" lvl="1" indent="0">
              <a:buNone/>
            </a:pPr>
            <a:r>
              <a:rPr lang="en-US" altLang="zh-CN" dirty="0"/>
              <a:t>   </a:t>
            </a:r>
          </a:p>
          <a:p>
            <a:pPr marL="393192" lvl="1" indent="0">
              <a:buNone/>
            </a:pPr>
            <a:r>
              <a:rPr lang="en-US" altLang="zh-CN" dirty="0"/>
              <a:t>     (ah)</a:t>
            </a:r>
            <a:r>
              <a:rPr lang="en-US" altLang="en-US" dirty="0"/>
              <a:t>≥</a:t>
            </a:r>
            <a:r>
              <a:rPr lang="en-US" altLang="zh-CN" dirty="0"/>
              <a:t>(</a:t>
            </a:r>
            <a:r>
              <a:rPr lang="en-US" altLang="zh-CN" dirty="0" err="1"/>
              <a:t>bh</a:t>
            </a:r>
            <a:r>
              <a:rPr lang="en-US" altLang="zh-CN" dirty="0"/>
              <a:t>)</a:t>
            </a:r>
            <a:r>
              <a:rPr lang="zh-CN" altLang="en-US" dirty="0"/>
              <a:t>。 </a:t>
            </a:r>
          </a:p>
        </p:txBody>
      </p:sp>
      <p:sp>
        <p:nvSpPr>
          <p:cNvPr id="1036290" name="Rectangle 2"/>
          <p:cNvSpPr>
            <a:spLocks noGrp="1" noChangeArrowheads="1"/>
          </p:cNvSpPr>
          <p:nvPr>
            <p:ph type="title"/>
          </p:nvPr>
        </p:nvSpPr>
        <p:spPr/>
        <p:txBody>
          <a:bodyPr/>
          <a:lstStyle/>
          <a:p>
            <a:r>
              <a:rPr lang="en-US" altLang="zh-CN" dirty="0"/>
              <a:t>11.8 cmp</a:t>
            </a:r>
            <a:r>
              <a:rPr lang="zh-CN" altLang="en-US" dirty="0"/>
              <a:t>指令</a:t>
            </a:r>
          </a:p>
        </p:txBody>
      </p:sp>
      <p:sp>
        <p:nvSpPr>
          <p:cNvPr id="4" name="矩形 3"/>
          <p:cNvSpPr/>
          <p:nvPr/>
        </p:nvSpPr>
        <p:spPr>
          <a:xfrm>
            <a:off x="827583" y="1993195"/>
            <a:ext cx="2289409" cy="584775"/>
          </a:xfrm>
          <a:prstGeom prst="rect">
            <a:avLst/>
          </a:prstGeom>
        </p:spPr>
        <p:txBody>
          <a:bodyPr wrap="none">
            <a:spAutoFit/>
          </a:bodyPr>
          <a:lstStyle/>
          <a:p>
            <a:r>
              <a:rPr lang="en-US" altLang="zh-CN" sz="3200" dirty="0"/>
              <a:t>cmp </a:t>
            </a:r>
            <a:r>
              <a:rPr lang="en-US" altLang="zh-CN" sz="3200" dirty="0" err="1"/>
              <a:t>ah,bh</a:t>
            </a:r>
            <a:endParaRPr lang="zh-CN" altLang="en-US" sz="3200" dirty="0"/>
          </a:p>
        </p:txBody>
      </p:sp>
    </p:spTree>
    <p:extLst>
      <p:ext uri="{BB962C8B-B14F-4D97-AF65-F5344CB8AC3E}">
        <p14:creationId xmlns:p14="http://schemas.microsoft.com/office/powerpoint/2010/main" val="36955748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6291">
                                            <p:txEl>
                                              <p:pRg st="1" end="1"/>
                                            </p:txEl>
                                          </p:spTgt>
                                        </p:tgtEl>
                                        <p:attrNameLst>
                                          <p:attrName>style.visibility</p:attrName>
                                        </p:attrNameLst>
                                      </p:cBhvr>
                                      <p:to>
                                        <p:strVal val="visible"/>
                                      </p:to>
                                    </p:set>
                                    <p:animEffect transition="in" filter="checkerboard(across)">
                                      <p:cBhvr>
                                        <p:cTn id="7" dur="500"/>
                                        <p:tgtEl>
                                          <p:spTgt spid="10362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036291">
                                            <p:txEl>
                                              <p:pRg st="2" end="2"/>
                                            </p:txEl>
                                          </p:spTgt>
                                        </p:tgtEl>
                                        <p:attrNameLst>
                                          <p:attrName>style.visibility</p:attrName>
                                        </p:attrNameLst>
                                      </p:cBhvr>
                                      <p:to>
                                        <p:strVal val="visible"/>
                                      </p:to>
                                    </p:set>
                                    <p:animEffect transition="in" filter="checkerboard(across)">
                                      <p:cBhvr>
                                        <p:cTn id="12" dur="500"/>
                                        <p:tgtEl>
                                          <p:spTgt spid="1036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3" name="Rectangle 3"/>
          <p:cNvSpPr>
            <a:spLocks noGrp="1" noChangeArrowheads="1"/>
          </p:cNvSpPr>
          <p:nvPr>
            <p:ph idx="1"/>
          </p:nvPr>
        </p:nvSpPr>
        <p:spPr>
          <a:xfrm>
            <a:off x="1187624" y="1556792"/>
            <a:ext cx="6912768" cy="4824536"/>
          </a:xfrm>
        </p:spPr>
        <p:txBody>
          <a:bodyPr>
            <a:normAutofit/>
          </a:bodyPr>
          <a:lstStyle/>
          <a:p>
            <a:pPr>
              <a:lnSpc>
                <a:spcPct val="90000"/>
              </a:lnSpc>
            </a:pPr>
            <a:r>
              <a:rPr lang="en-US" altLang="zh-CN" sz="2800" dirty="0">
                <a:latin typeface="Arial"/>
              </a:rPr>
              <a:t>“</a:t>
            </a:r>
            <a:r>
              <a:rPr lang="zh-CN" altLang="en-US" sz="2800" dirty="0"/>
              <a:t>转移</a:t>
            </a:r>
            <a:r>
              <a:rPr lang="zh-CN" altLang="en-US" sz="2800" dirty="0">
                <a:latin typeface="Arial"/>
              </a:rPr>
              <a:t>”</a:t>
            </a:r>
            <a:r>
              <a:rPr lang="zh-CN" altLang="en-US" sz="2800" dirty="0"/>
              <a:t>指的是它能够修改</a:t>
            </a:r>
            <a:r>
              <a:rPr lang="en-US" altLang="zh-CN" sz="2800" dirty="0"/>
              <a:t>IP</a:t>
            </a:r>
            <a:r>
              <a:rPr lang="zh-CN" altLang="en-US" sz="2800" dirty="0"/>
              <a:t>，而</a:t>
            </a:r>
            <a:r>
              <a:rPr lang="zh-CN" altLang="en-US" sz="2800" dirty="0">
                <a:latin typeface="Arial"/>
              </a:rPr>
              <a:t>“</a:t>
            </a:r>
            <a:r>
              <a:rPr lang="zh-CN" altLang="en-US" sz="2800" dirty="0"/>
              <a:t>条件</a:t>
            </a:r>
            <a:r>
              <a:rPr lang="zh-CN" altLang="en-US" sz="2800" dirty="0">
                <a:latin typeface="Arial"/>
              </a:rPr>
              <a:t>”</a:t>
            </a:r>
            <a:r>
              <a:rPr lang="zh-CN" altLang="en-US" sz="2800" dirty="0"/>
              <a:t>指的是它可以根据某种条件 ，决定是否修改</a:t>
            </a:r>
            <a:r>
              <a:rPr lang="en-US" altLang="zh-CN" sz="2800" dirty="0"/>
              <a:t>IP</a:t>
            </a:r>
            <a:r>
              <a:rPr lang="zh-CN" altLang="en-US" sz="2800" dirty="0"/>
              <a:t>。</a:t>
            </a:r>
          </a:p>
          <a:p>
            <a:pPr>
              <a:lnSpc>
                <a:spcPct val="90000"/>
              </a:lnSpc>
            </a:pPr>
            <a:r>
              <a:rPr lang="zh-CN" altLang="en-US" sz="2800" dirty="0"/>
              <a:t>比如：</a:t>
            </a:r>
            <a:r>
              <a:rPr lang="en-US" altLang="zh-CN" sz="2800" dirty="0" err="1"/>
              <a:t>jcxz</a:t>
            </a:r>
            <a:endParaRPr lang="en-US" altLang="zh-CN" sz="2800" dirty="0"/>
          </a:p>
          <a:p>
            <a:pPr>
              <a:lnSpc>
                <a:spcPct val="90000"/>
              </a:lnSpc>
            </a:pPr>
            <a:endParaRPr lang="zh-CN" altLang="en-US" sz="2800" dirty="0"/>
          </a:p>
          <a:p>
            <a:pPr>
              <a:lnSpc>
                <a:spcPct val="90000"/>
              </a:lnSpc>
            </a:pPr>
            <a:r>
              <a:rPr lang="zh-CN" altLang="en-US" sz="2800" dirty="0"/>
              <a:t>所有条件转移指令的转移位移都是</a:t>
            </a:r>
          </a:p>
          <a:p>
            <a:pPr>
              <a:lnSpc>
                <a:spcPct val="90000"/>
              </a:lnSpc>
              <a:buNone/>
            </a:pPr>
            <a:r>
              <a:rPr lang="zh-CN" altLang="en-US" sz="2800" dirty="0"/>
              <a:t>      </a:t>
            </a:r>
            <a:r>
              <a:rPr lang="en-US" altLang="zh-CN" sz="2800" dirty="0"/>
              <a:t>[-128</a:t>
            </a:r>
            <a:r>
              <a:rPr lang="zh-CN" altLang="en-US" sz="2800" dirty="0"/>
              <a:t>，</a:t>
            </a:r>
            <a:r>
              <a:rPr lang="en-US" altLang="zh-CN" sz="2800" dirty="0"/>
              <a:t>127]</a:t>
            </a:r>
            <a:r>
              <a:rPr lang="zh-CN" altLang="en-US" sz="2800" dirty="0"/>
              <a:t>。 </a:t>
            </a:r>
            <a:endParaRPr lang="en-US" altLang="zh-CN" sz="2800" dirty="0"/>
          </a:p>
          <a:p>
            <a:pPr>
              <a:lnSpc>
                <a:spcPct val="150000"/>
              </a:lnSpc>
            </a:pPr>
            <a:r>
              <a:rPr lang="zh-CN" altLang="en-US" sz="2800" dirty="0"/>
              <a:t>这些条件转移指令通常都和</a:t>
            </a:r>
            <a:r>
              <a:rPr lang="en-US" altLang="zh-CN" sz="2800" dirty="0"/>
              <a:t>cmp</a:t>
            </a:r>
            <a:r>
              <a:rPr lang="zh-CN" altLang="en-US" sz="2800" dirty="0"/>
              <a:t>相配合使用。</a:t>
            </a:r>
          </a:p>
          <a:p>
            <a:pPr>
              <a:lnSpc>
                <a:spcPct val="90000"/>
              </a:lnSpc>
              <a:buFont typeface="Wingdings" pitchFamily="2" charset="2"/>
              <a:buNone/>
            </a:pPr>
            <a:endParaRPr lang="zh-CN" altLang="en-US" sz="2800" dirty="0"/>
          </a:p>
        </p:txBody>
      </p:sp>
      <p:sp>
        <p:nvSpPr>
          <p:cNvPr id="1039362"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4030764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39363">
                                            <p:txEl>
                                              <p:pRg st="1" end="1"/>
                                            </p:txEl>
                                          </p:spTgt>
                                        </p:tgtEl>
                                        <p:attrNameLst>
                                          <p:attrName>style.visibility</p:attrName>
                                        </p:attrNameLst>
                                      </p:cBhvr>
                                      <p:to>
                                        <p:strVal val="visible"/>
                                      </p:to>
                                    </p:set>
                                    <p:animEffect transition="in" filter="checkerboard(across)">
                                      <p:cBhvr>
                                        <p:cTn id="7" dur="500"/>
                                        <p:tgtEl>
                                          <p:spTgt spid="10393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39363">
                                            <p:txEl>
                                              <p:pRg st="3" end="3"/>
                                            </p:txEl>
                                          </p:spTgt>
                                        </p:tgtEl>
                                        <p:attrNameLst>
                                          <p:attrName>style.visibility</p:attrName>
                                        </p:attrNameLst>
                                      </p:cBhvr>
                                      <p:to>
                                        <p:strVal val="visible"/>
                                      </p:to>
                                    </p:set>
                                    <p:animEffect transition="in" filter="checkerboard(across)">
                                      <p:cBhvr>
                                        <p:cTn id="12" dur="500"/>
                                        <p:tgtEl>
                                          <p:spTgt spid="103936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39363">
                                            <p:txEl>
                                              <p:pRg st="4" end="4"/>
                                            </p:txEl>
                                          </p:spTgt>
                                        </p:tgtEl>
                                        <p:attrNameLst>
                                          <p:attrName>style.visibility</p:attrName>
                                        </p:attrNameLst>
                                      </p:cBhvr>
                                      <p:to>
                                        <p:strVal val="visible"/>
                                      </p:to>
                                    </p:set>
                                    <p:animEffect transition="in" filter="checkerboard(across)">
                                      <p:cBhvr>
                                        <p:cTn id="17" dur="500"/>
                                        <p:tgtEl>
                                          <p:spTgt spid="10393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039363">
                                            <p:txEl>
                                              <p:pRg st="5" end="5"/>
                                            </p:txEl>
                                          </p:spTgt>
                                        </p:tgtEl>
                                        <p:attrNameLst>
                                          <p:attrName>style.visibility</p:attrName>
                                        </p:attrNameLst>
                                      </p:cBhvr>
                                      <p:to>
                                        <p:strVal val="visible"/>
                                      </p:to>
                                    </p:set>
                                    <p:animEffect transition="in" filter="checkerboard(across)">
                                      <p:cBhvr>
                                        <p:cTn id="22" dur="500"/>
                                        <p:tgtEl>
                                          <p:spTgt spid="10393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5" name="Rectangle 3"/>
          <p:cNvSpPr>
            <a:spLocks noGrp="1" noChangeArrowheads="1"/>
          </p:cNvSpPr>
          <p:nvPr>
            <p:ph idx="1"/>
          </p:nvPr>
        </p:nvSpPr>
        <p:spPr>
          <a:xfrm>
            <a:off x="827584" y="1700808"/>
            <a:ext cx="7123112" cy="4114800"/>
          </a:xfrm>
        </p:spPr>
        <p:txBody>
          <a:bodyPr/>
          <a:lstStyle/>
          <a:p>
            <a:pPr>
              <a:lnSpc>
                <a:spcPct val="150000"/>
              </a:lnSpc>
            </a:pPr>
            <a:r>
              <a:rPr lang="en-US" altLang="zh-CN" dirty="0"/>
              <a:t>cmp </a:t>
            </a:r>
            <a:r>
              <a:rPr lang="zh-CN" altLang="en-US" dirty="0"/>
              <a:t>指令的比较结果进行转移的指令分为两种，即：</a:t>
            </a:r>
          </a:p>
          <a:p>
            <a:pPr lvl="1">
              <a:lnSpc>
                <a:spcPct val="150000"/>
              </a:lnSpc>
            </a:pPr>
            <a:r>
              <a:rPr lang="zh-CN" altLang="en-US" dirty="0"/>
              <a:t>根据</a:t>
            </a:r>
            <a:r>
              <a:rPr lang="zh-CN" altLang="en-US" dirty="0">
                <a:solidFill>
                  <a:srgbClr val="FF0000"/>
                </a:solidFill>
              </a:rPr>
              <a:t>无符号数</a:t>
            </a:r>
            <a:r>
              <a:rPr lang="zh-CN" altLang="en-US" dirty="0"/>
              <a:t>的比较结果进行转移的条件转移指令，它们检测</a:t>
            </a:r>
            <a:r>
              <a:rPr lang="en-US" altLang="zh-CN" dirty="0"/>
              <a:t>ZF</a:t>
            </a:r>
            <a:r>
              <a:rPr lang="zh-CN" altLang="en-US" dirty="0"/>
              <a:t>、</a:t>
            </a:r>
            <a:r>
              <a:rPr lang="en-US" altLang="zh-CN" dirty="0"/>
              <a:t>CF</a:t>
            </a:r>
            <a:r>
              <a:rPr lang="zh-CN" altLang="en-US" dirty="0"/>
              <a:t>的值；</a:t>
            </a:r>
          </a:p>
          <a:p>
            <a:pPr lvl="1">
              <a:lnSpc>
                <a:spcPct val="150000"/>
              </a:lnSpc>
            </a:pPr>
            <a:r>
              <a:rPr lang="zh-CN" altLang="en-US" dirty="0"/>
              <a:t>根据</a:t>
            </a:r>
            <a:r>
              <a:rPr lang="zh-CN" altLang="en-US" dirty="0">
                <a:solidFill>
                  <a:srgbClr val="FF0000"/>
                </a:solidFill>
              </a:rPr>
              <a:t>有符号数</a:t>
            </a:r>
            <a:r>
              <a:rPr lang="zh-CN" altLang="en-US" dirty="0"/>
              <a:t>的比较结果进行转移的条件转移指令，它们检测 </a:t>
            </a:r>
            <a:r>
              <a:rPr lang="en-US" altLang="zh-CN" dirty="0"/>
              <a:t>SF</a:t>
            </a:r>
            <a:r>
              <a:rPr lang="zh-CN" altLang="en-US" dirty="0"/>
              <a:t>、</a:t>
            </a:r>
            <a:r>
              <a:rPr lang="en-US" altLang="zh-CN" dirty="0"/>
              <a:t>OF</a:t>
            </a:r>
            <a:r>
              <a:rPr lang="zh-CN" altLang="en-US" dirty="0"/>
              <a:t>和 </a:t>
            </a:r>
            <a:r>
              <a:rPr lang="en-US" altLang="zh-CN" dirty="0"/>
              <a:t>ZF</a:t>
            </a:r>
            <a:r>
              <a:rPr lang="zh-CN" altLang="en-US" dirty="0"/>
              <a:t>的值。 </a:t>
            </a:r>
          </a:p>
        </p:txBody>
      </p:sp>
      <p:sp>
        <p:nvSpPr>
          <p:cNvPr id="1042434"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3274998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2435">
                                            <p:txEl>
                                              <p:pRg st="1" end="1"/>
                                            </p:txEl>
                                          </p:spTgt>
                                        </p:tgtEl>
                                        <p:attrNameLst>
                                          <p:attrName>style.visibility</p:attrName>
                                        </p:attrNameLst>
                                      </p:cBhvr>
                                      <p:to>
                                        <p:strVal val="visible"/>
                                      </p:to>
                                    </p:set>
                                    <p:animEffect transition="in" filter="checkerboard(across)">
                                      <p:cBhvr>
                                        <p:cTn id="7" dur="500"/>
                                        <p:tgtEl>
                                          <p:spTgt spid="1042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42435">
                                            <p:txEl>
                                              <p:pRg st="2" end="2"/>
                                            </p:txEl>
                                          </p:spTgt>
                                        </p:tgtEl>
                                        <p:attrNameLst>
                                          <p:attrName>style.visibility</p:attrName>
                                        </p:attrNameLst>
                                      </p:cBhvr>
                                      <p:to>
                                        <p:strVal val="visible"/>
                                      </p:to>
                                    </p:set>
                                    <p:animEffect transition="in" filter="checkerboard(across)">
                                      <p:cBhvr>
                                        <p:cTn id="12" dur="500"/>
                                        <p:tgtEl>
                                          <p:spTgt spid="1042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9" name="Rectangle 3"/>
          <p:cNvSpPr>
            <a:spLocks noGrp="1" noChangeArrowheads="1"/>
          </p:cNvSpPr>
          <p:nvPr>
            <p:ph idx="1"/>
          </p:nvPr>
        </p:nvSpPr>
        <p:spPr>
          <a:xfrm>
            <a:off x="827584" y="1371604"/>
            <a:ext cx="7128792" cy="1440159"/>
          </a:xfrm>
        </p:spPr>
        <p:txBody>
          <a:bodyPr>
            <a:normAutofit/>
          </a:bodyPr>
          <a:lstStyle/>
          <a:p>
            <a:pPr>
              <a:lnSpc>
                <a:spcPct val="150000"/>
              </a:lnSpc>
            </a:pPr>
            <a:r>
              <a:rPr lang="zh-CN" altLang="en-US" sz="2800" dirty="0"/>
              <a:t>根据无符号数的比较结果进行转移的条件转移指令。 </a:t>
            </a:r>
          </a:p>
        </p:txBody>
      </p:sp>
      <p:sp>
        <p:nvSpPr>
          <p:cNvPr id="1043458" name="Rectangle 2"/>
          <p:cNvSpPr>
            <a:spLocks noGrp="1" noChangeArrowheads="1"/>
          </p:cNvSpPr>
          <p:nvPr>
            <p:ph type="title"/>
          </p:nvPr>
        </p:nvSpPr>
        <p:spPr>
          <a:xfrm>
            <a:off x="506859" y="188640"/>
            <a:ext cx="8229600" cy="1143000"/>
          </a:xfrm>
        </p:spPr>
        <p:txBody>
          <a:bodyPr/>
          <a:lstStyle/>
          <a:p>
            <a:r>
              <a:rPr lang="en-US" altLang="zh-CN" sz="3600" dirty="0"/>
              <a:t>11.9 </a:t>
            </a:r>
            <a:r>
              <a:rPr lang="zh-CN" altLang="en-US" sz="3600" dirty="0"/>
              <a:t>条件转移指令</a:t>
            </a:r>
          </a:p>
        </p:txBody>
      </p:sp>
      <p:pic>
        <p:nvPicPr>
          <p:cNvPr id="1043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924944"/>
            <a:ext cx="5453062" cy="2930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txBox="1">
            <a:spLocks noChangeArrowheads="1"/>
          </p:cNvSpPr>
          <p:nvPr/>
        </p:nvSpPr>
        <p:spPr>
          <a:xfrm>
            <a:off x="5148064" y="2805259"/>
            <a:ext cx="3821360" cy="3499519"/>
          </a:xfrm>
          <a:prstGeom prst="rect">
            <a:avLst/>
          </a:prstGeom>
          <a:solidFill>
            <a:srgbClr val="FFC000"/>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2800"/>
          </a:p>
          <a:p>
            <a:pPr lvl="1"/>
            <a:r>
              <a:rPr lang="zh-CN" altLang="en-US" sz="2400"/>
              <a:t> </a:t>
            </a:r>
            <a:r>
              <a:rPr lang="en-US" altLang="zh-CN" sz="2400"/>
              <a:t>e</a:t>
            </a:r>
            <a:r>
              <a:rPr lang="zh-CN" altLang="en-US" sz="2400"/>
              <a:t>：表示</a:t>
            </a:r>
            <a:r>
              <a:rPr lang="en-US" altLang="zh-CN" sz="2400"/>
              <a:t>equal</a:t>
            </a:r>
            <a:r>
              <a:rPr lang="zh-CN" altLang="en-US" sz="2400"/>
              <a:t>； </a:t>
            </a:r>
          </a:p>
          <a:p>
            <a:pPr lvl="1"/>
            <a:r>
              <a:rPr lang="en-US" altLang="zh-CN" sz="2400"/>
              <a:t>ne</a:t>
            </a:r>
            <a:r>
              <a:rPr lang="zh-CN" altLang="en-US" sz="2400"/>
              <a:t>：表示</a:t>
            </a:r>
            <a:r>
              <a:rPr lang="en-US" altLang="zh-CN" sz="2400"/>
              <a:t>not equal</a:t>
            </a:r>
            <a:r>
              <a:rPr lang="zh-CN" altLang="en-US" sz="2400"/>
              <a:t>；</a:t>
            </a:r>
          </a:p>
          <a:p>
            <a:pPr lvl="1"/>
            <a:r>
              <a:rPr lang="zh-CN" altLang="en-US" sz="2400"/>
              <a:t> </a:t>
            </a:r>
            <a:r>
              <a:rPr lang="en-US" altLang="zh-CN" sz="2400"/>
              <a:t>b</a:t>
            </a:r>
            <a:r>
              <a:rPr lang="zh-CN" altLang="en-US" sz="2400"/>
              <a:t>：表示</a:t>
            </a:r>
            <a:r>
              <a:rPr lang="en-US" altLang="zh-CN" sz="2400"/>
              <a:t>below</a:t>
            </a:r>
            <a:r>
              <a:rPr lang="zh-CN" altLang="en-US" sz="2400"/>
              <a:t>；</a:t>
            </a:r>
          </a:p>
          <a:p>
            <a:pPr lvl="1"/>
            <a:r>
              <a:rPr lang="zh-CN" altLang="en-US" sz="2400"/>
              <a:t> </a:t>
            </a:r>
            <a:r>
              <a:rPr lang="en-US" altLang="zh-CN" sz="2400"/>
              <a:t>nb</a:t>
            </a:r>
            <a:r>
              <a:rPr lang="zh-CN" altLang="en-US" sz="2400"/>
              <a:t>：表示</a:t>
            </a:r>
            <a:r>
              <a:rPr lang="en-US" altLang="zh-CN" sz="2400"/>
              <a:t>not below</a:t>
            </a:r>
            <a:r>
              <a:rPr lang="zh-CN" altLang="en-US" sz="2400"/>
              <a:t>；</a:t>
            </a:r>
          </a:p>
          <a:p>
            <a:pPr lvl="1"/>
            <a:r>
              <a:rPr lang="zh-CN" altLang="en-US" sz="2400"/>
              <a:t> </a:t>
            </a:r>
            <a:r>
              <a:rPr lang="en-US" altLang="zh-CN" sz="2400"/>
              <a:t>a</a:t>
            </a:r>
            <a:r>
              <a:rPr lang="zh-CN" altLang="en-US" sz="2400"/>
              <a:t>：表示</a:t>
            </a:r>
            <a:r>
              <a:rPr lang="en-US" altLang="zh-CN" sz="2400"/>
              <a:t>above</a:t>
            </a:r>
            <a:r>
              <a:rPr lang="zh-CN" altLang="en-US" sz="2400"/>
              <a:t>；</a:t>
            </a:r>
          </a:p>
          <a:p>
            <a:pPr lvl="1"/>
            <a:r>
              <a:rPr lang="zh-CN" altLang="en-US" sz="2400"/>
              <a:t> </a:t>
            </a:r>
            <a:r>
              <a:rPr lang="en-US" altLang="zh-CN" sz="2400"/>
              <a:t>na</a:t>
            </a:r>
            <a:r>
              <a:rPr lang="zh-CN" altLang="en-US" sz="2400"/>
              <a:t>：表示</a:t>
            </a:r>
            <a:r>
              <a:rPr lang="en-US" altLang="zh-CN" sz="2400"/>
              <a:t>not above</a:t>
            </a:r>
            <a:r>
              <a:rPr lang="zh-CN" altLang="en-US" sz="2400"/>
              <a:t>。</a:t>
            </a:r>
            <a:endParaRPr lang="zh-CN" altLang="en-US" sz="2400" dirty="0"/>
          </a:p>
        </p:txBody>
      </p:sp>
    </p:spTree>
    <p:extLst>
      <p:ext uri="{BB962C8B-B14F-4D97-AF65-F5344CB8AC3E}">
        <p14:creationId xmlns:p14="http://schemas.microsoft.com/office/powerpoint/2010/main" val="2123736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3460"/>
                                        </p:tgtEl>
                                        <p:attrNameLst>
                                          <p:attrName>style.visibility</p:attrName>
                                        </p:attrNameLst>
                                      </p:cBhvr>
                                      <p:to>
                                        <p:strVal val="visible"/>
                                      </p:to>
                                    </p:set>
                                    <p:animEffect transition="in" filter="checkerboard(across)">
                                      <p:cBhvr>
                                        <p:cTn id="7" dur="500"/>
                                        <p:tgtEl>
                                          <p:spTgt spid="104346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1" name="Rectangle 3"/>
          <p:cNvSpPr>
            <a:spLocks noGrp="1" noChangeArrowheads="1"/>
          </p:cNvSpPr>
          <p:nvPr>
            <p:ph idx="1"/>
          </p:nvPr>
        </p:nvSpPr>
        <p:spPr>
          <a:xfrm>
            <a:off x="1619672" y="1196752"/>
            <a:ext cx="6984776" cy="5112568"/>
          </a:xfrm>
        </p:spPr>
        <p:txBody>
          <a:bodyPr>
            <a:normAutofit fontScale="92500" lnSpcReduction="20000"/>
          </a:bodyPr>
          <a:lstStyle/>
          <a:p>
            <a:pPr>
              <a:lnSpc>
                <a:spcPct val="150000"/>
              </a:lnSpc>
            </a:pPr>
            <a:r>
              <a:rPr lang="zh-CN" altLang="en-US" sz="2800" dirty="0"/>
              <a:t>编程实现如下功能：</a:t>
            </a:r>
          </a:p>
          <a:p>
            <a:pPr>
              <a:lnSpc>
                <a:spcPct val="150000"/>
              </a:lnSpc>
              <a:buFont typeface="Wingdings" pitchFamily="2" charset="2"/>
              <a:buNone/>
            </a:pPr>
            <a:r>
              <a:rPr lang="zh-CN" altLang="en-US" sz="2800" dirty="0"/>
              <a:t> 如果</a:t>
            </a:r>
            <a:r>
              <a:rPr lang="en-US" altLang="zh-CN" sz="2800" dirty="0"/>
              <a:t>(ah)=(</a:t>
            </a:r>
            <a:r>
              <a:rPr lang="en-US" altLang="zh-CN" sz="2800" dirty="0" err="1"/>
              <a:t>bh</a:t>
            </a:r>
            <a:r>
              <a:rPr lang="en-US" altLang="zh-CN" sz="2800" dirty="0"/>
              <a:t>)</a:t>
            </a:r>
            <a:r>
              <a:rPr lang="zh-CN" altLang="en-US" sz="2800" dirty="0"/>
              <a:t>则</a:t>
            </a:r>
            <a:r>
              <a:rPr lang="en-US" altLang="zh-CN" sz="2800" dirty="0"/>
              <a:t>(ah)=(ah)+(ah)</a:t>
            </a:r>
            <a:r>
              <a:rPr lang="zh-CN" altLang="en-US" sz="2800" dirty="0"/>
              <a:t>，否则</a:t>
            </a:r>
            <a:r>
              <a:rPr lang="en-US" altLang="zh-CN" sz="2800" dirty="0"/>
              <a:t>(ah)=(ah)+(</a:t>
            </a:r>
            <a:r>
              <a:rPr lang="en-US" altLang="zh-CN" sz="2800" dirty="0" err="1"/>
              <a:t>bh</a:t>
            </a:r>
            <a:r>
              <a:rPr lang="en-US" altLang="zh-CN" sz="2800" dirty="0"/>
              <a:t>)</a:t>
            </a:r>
            <a:r>
              <a:rPr lang="zh-CN" altLang="en-US" sz="2800" dirty="0"/>
              <a:t>。</a:t>
            </a:r>
          </a:p>
          <a:p>
            <a:pPr>
              <a:lnSpc>
                <a:spcPct val="150000"/>
              </a:lnSpc>
              <a:buFont typeface="Wingdings" pitchFamily="2" charset="2"/>
              <a:buNone/>
            </a:pPr>
            <a:r>
              <a:rPr lang="zh-CN" altLang="en-US" sz="2800" dirty="0"/>
              <a:t>        </a:t>
            </a:r>
            <a:r>
              <a:rPr lang="en-US" altLang="zh-CN" sz="2800" dirty="0"/>
              <a:t>cmp </a:t>
            </a:r>
            <a:r>
              <a:rPr lang="en-US" altLang="zh-CN" sz="2800" dirty="0" err="1"/>
              <a:t>ah,bh</a:t>
            </a:r>
            <a:endParaRPr lang="en-US" altLang="zh-CN" sz="2800" dirty="0"/>
          </a:p>
          <a:p>
            <a:pPr>
              <a:lnSpc>
                <a:spcPct val="150000"/>
              </a:lnSpc>
              <a:buFont typeface="Wingdings" pitchFamily="2" charset="2"/>
              <a:buNone/>
            </a:pPr>
            <a:r>
              <a:rPr lang="en-US" altLang="zh-CN" sz="2800" dirty="0"/>
              <a:t>        je s</a:t>
            </a:r>
          </a:p>
          <a:p>
            <a:pPr>
              <a:lnSpc>
                <a:spcPct val="150000"/>
              </a:lnSpc>
              <a:buFont typeface="Wingdings" pitchFamily="2" charset="2"/>
              <a:buNone/>
            </a:pPr>
            <a:r>
              <a:rPr lang="en-US" altLang="zh-CN" sz="2800" dirty="0"/>
              <a:t>        add </a:t>
            </a:r>
            <a:r>
              <a:rPr lang="en-US" altLang="zh-CN" sz="2800" dirty="0" err="1"/>
              <a:t>ah,bh</a:t>
            </a:r>
            <a:endParaRPr lang="en-US" altLang="zh-CN" sz="2800" dirty="0"/>
          </a:p>
          <a:p>
            <a:pPr>
              <a:lnSpc>
                <a:spcPct val="150000"/>
              </a:lnSpc>
              <a:buFont typeface="Wingdings" pitchFamily="2" charset="2"/>
              <a:buNone/>
            </a:pPr>
            <a:r>
              <a:rPr lang="en-US" altLang="zh-CN" sz="2800" dirty="0"/>
              <a:t>        </a:t>
            </a:r>
            <a:r>
              <a:rPr lang="en-US" altLang="zh-CN" sz="2800" dirty="0" err="1"/>
              <a:t>jmp</a:t>
            </a:r>
            <a:r>
              <a:rPr lang="en-US" altLang="zh-CN" sz="2800" dirty="0"/>
              <a:t> short ok</a:t>
            </a:r>
          </a:p>
          <a:p>
            <a:pPr>
              <a:lnSpc>
                <a:spcPct val="150000"/>
              </a:lnSpc>
              <a:buFont typeface="Wingdings" pitchFamily="2" charset="2"/>
              <a:buNone/>
            </a:pPr>
            <a:r>
              <a:rPr lang="en-US" altLang="zh-CN" sz="2800" dirty="0"/>
              <a:t>    s: add </a:t>
            </a:r>
            <a:r>
              <a:rPr lang="en-US" altLang="zh-CN" sz="2800" dirty="0" err="1"/>
              <a:t>ah,ah</a:t>
            </a:r>
            <a:endParaRPr lang="en-US" altLang="zh-CN" sz="2800" dirty="0"/>
          </a:p>
          <a:p>
            <a:pPr>
              <a:lnSpc>
                <a:spcPct val="150000"/>
              </a:lnSpc>
              <a:buFont typeface="Wingdings" pitchFamily="2" charset="2"/>
              <a:buNone/>
            </a:pPr>
            <a:r>
              <a:rPr lang="en-US" altLang="zh-CN" sz="2800" dirty="0"/>
              <a:t>  ok: ret</a:t>
            </a:r>
          </a:p>
        </p:txBody>
      </p:sp>
      <p:sp>
        <p:nvSpPr>
          <p:cNvPr id="1046530" name="Rectangle 2"/>
          <p:cNvSpPr>
            <a:spLocks noGrp="1" noChangeArrowheads="1"/>
          </p:cNvSpPr>
          <p:nvPr>
            <p:ph type="title"/>
          </p:nvPr>
        </p:nvSpPr>
        <p:spPr>
          <a:xfrm>
            <a:off x="323528" y="188640"/>
            <a:ext cx="8229600" cy="1143000"/>
          </a:xfrm>
        </p:spPr>
        <p:txBody>
          <a:bodyPr/>
          <a:lstStyle/>
          <a:p>
            <a:r>
              <a:rPr lang="en-US" altLang="zh-CN" sz="3600" dirty="0"/>
              <a:t>11.9 </a:t>
            </a:r>
            <a:r>
              <a:rPr lang="zh-CN" altLang="en-US" sz="3600" dirty="0"/>
              <a:t>检测比较结果的条件转移指令</a:t>
            </a:r>
          </a:p>
        </p:txBody>
      </p:sp>
    </p:spTree>
    <p:extLst>
      <p:ext uri="{BB962C8B-B14F-4D97-AF65-F5344CB8AC3E}">
        <p14:creationId xmlns:p14="http://schemas.microsoft.com/office/powerpoint/2010/main" val="4259126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6531">
                                            <p:txEl>
                                              <p:pRg st="2" end="2"/>
                                            </p:txEl>
                                          </p:spTgt>
                                        </p:tgtEl>
                                        <p:attrNameLst>
                                          <p:attrName>style.visibility</p:attrName>
                                        </p:attrNameLst>
                                      </p:cBhvr>
                                      <p:to>
                                        <p:strVal val="visible"/>
                                      </p:to>
                                    </p:set>
                                    <p:animEffect transition="in" filter="checkerboard(across)">
                                      <p:cBhvr>
                                        <p:cTn id="7" dur="500"/>
                                        <p:tgtEl>
                                          <p:spTgt spid="1046531">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046531">
                                            <p:txEl>
                                              <p:pRg st="3" end="3"/>
                                            </p:txEl>
                                          </p:spTgt>
                                        </p:tgtEl>
                                        <p:attrNameLst>
                                          <p:attrName>style.visibility</p:attrName>
                                        </p:attrNameLst>
                                      </p:cBhvr>
                                      <p:to>
                                        <p:strVal val="visible"/>
                                      </p:to>
                                    </p:set>
                                    <p:animEffect transition="in" filter="checkerboard(across)">
                                      <p:cBhvr>
                                        <p:cTn id="10" dur="500"/>
                                        <p:tgtEl>
                                          <p:spTgt spid="1046531">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046531">
                                            <p:txEl>
                                              <p:pRg st="4" end="4"/>
                                            </p:txEl>
                                          </p:spTgt>
                                        </p:tgtEl>
                                        <p:attrNameLst>
                                          <p:attrName>style.visibility</p:attrName>
                                        </p:attrNameLst>
                                      </p:cBhvr>
                                      <p:to>
                                        <p:strVal val="visible"/>
                                      </p:to>
                                    </p:set>
                                    <p:animEffect transition="in" filter="checkerboard(across)">
                                      <p:cBhvr>
                                        <p:cTn id="13" dur="500"/>
                                        <p:tgtEl>
                                          <p:spTgt spid="1046531">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046531">
                                            <p:txEl>
                                              <p:pRg st="5" end="5"/>
                                            </p:txEl>
                                          </p:spTgt>
                                        </p:tgtEl>
                                        <p:attrNameLst>
                                          <p:attrName>style.visibility</p:attrName>
                                        </p:attrNameLst>
                                      </p:cBhvr>
                                      <p:to>
                                        <p:strVal val="visible"/>
                                      </p:to>
                                    </p:set>
                                    <p:animEffect transition="in" filter="checkerboard(across)">
                                      <p:cBhvr>
                                        <p:cTn id="16" dur="500"/>
                                        <p:tgtEl>
                                          <p:spTgt spid="1046531">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046531">
                                            <p:txEl>
                                              <p:pRg st="6" end="6"/>
                                            </p:txEl>
                                          </p:spTgt>
                                        </p:tgtEl>
                                        <p:attrNameLst>
                                          <p:attrName>style.visibility</p:attrName>
                                        </p:attrNameLst>
                                      </p:cBhvr>
                                      <p:to>
                                        <p:strVal val="visible"/>
                                      </p:to>
                                    </p:set>
                                    <p:animEffect transition="in" filter="checkerboard(across)">
                                      <p:cBhvr>
                                        <p:cTn id="19" dur="500"/>
                                        <p:tgtEl>
                                          <p:spTgt spid="1046531">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046531">
                                            <p:txEl>
                                              <p:pRg st="7" end="7"/>
                                            </p:txEl>
                                          </p:spTgt>
                                        </p:tgtEl>
                                        <p:attrNameLst>
                                          <p:attrName>style.visibility</p:attrName>
                                        </p:attrNameLst>
                                      </p:cBhvr>
                                      <p:to>
                                        <p:strVal val="visible"/>
                                      </p:to>
                                    </p:set>
                                    <p:animEffect transition="in" filter="checkerboard(across)">
                                      <p:cBhvr>
                                        <p:cTn id="22" dur="500"/>
                                        <p:tgtEl>
                                          <p:spTgt spid="1046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3" name="Rectangle 3"/>
          <p:cNvSpPr>
            <a:spLocks noGrp="1" noChangeArrowheads="1"/>
          </p:cNvSpPr>
          <p:nvPr>
            <p:ph idx="1"/>
          </p:nvPr>
        </p:nvSpPr>
        <p:spPr>
          <a:xfrm>
            <a:off x="899592" y="1700808"/>
            <a:ext cx="7351712" cy="3888432"/>
          </a:xfrm>
        </p:spPr>
        <p:txBody>
          <a:bodyPr>
            <a:normAutofit lnSpcReduction="10000"/>
          </a:bodyPr>
          <a:lstStyle/>
          <a:p>
            <a:pPr>
              <a:lnSpc>
                <a:spcPct val="150000"/>
              </a:lnSpc>
            </a:pPr>
            <a:r>
              <a:rPr lang="zh-CN" altLang="en-US" sz="2800" dirty="0"/>
              <a:t>在</a:t>
            </a:r>
            <a:r>
              <a:rPr lang="en-US" altLang="zh-CN" sz="2800" dirty="0"/>
              <a:t>je</a:t>
            </a:r>
            <a:r>
              <a:rPr lang="zh-CN" altLang="en-US" sz="2800" dirty="0"/>
              <a:t>之前使不使用</a:t>
            </a:r>
            <a:r>
              <a:rPr lang="en-US" altLang="zh-CN" sz="2800" dirty="0"/>
              <a:t>cmp</a:t>
            </a:r>
            <a:r>
              <a:rPr lang="zh-CN" altLang="en-US" sz="2800" dirty="0"/>
              <a:t>指令，在于我们的安排。</a:t>
            </a:r>
          </a:p>
          <a:p>
            <a:pPr>
              <a:lnSpc>
                <a:spcPct val="150000"/>
              </a:lnSpc>
              <a:buFont typeface="Wingdings" pitchFamily="2" charset="2"/>
              <a:buNone/>
            </a:pPr>
            <a:r>
              <a:rPr lang="zh-CN" altLang="en-US" sz="2800" dirty="0"/>
              <a:t>   </a:t>
            </a:r>
            <a:r>
              <a:rPr lang="en-US" altLang="zh-CN" sz="2800" dirty="0"/>
              <a:t>je</a:t>
            </a:r>
            <a:r>
              <a:rPr lang="zh-CN" altLang="en-US" sz="2800" dirty="0"/>
              <a:t>检测的是</a:t>
            </a:r>
            <a:r>
              <a:rPr lang="en-US" altLang="zh-CN" sz="2800" dirty="0"/>
              <a:t>ZF</a:t>
            </a:r>
            <a:r>
              <a:rPr lang="zh-CN" altLang="en-US" sz="2800" dirty="0"/>
              <a:t>位置，不管</a:t>
            </a:r>
            <a:r>
              <a:rPr lang="en-US" altLang="zh-CN" sz="2800" dirty="0"/>
              <a:t>je </a:t>
            </a:r>
            <a:r>
              <a:rPr lang="zh-CN" altLang="en-US" sz="2800" dirty="0"/>
              <a:t>前面是什么指令，只要</a:t>
            </a:r>
            <a:r>
              <a:rPr lang="en-US" altLang="zh-CN" sz="2800" dirty="0"/>
              <a:t>CPU</a:t>
            </a:r>
            <a:r>
              <a:rPr lang="zh-CN" altLang="en-US" sz="2800" dirty="0"/>
              <a:t>执行</a:t>
            </a:r>
            <a:r>
              <a:rPr lang="en-US" altLang="zh-CN" sz="2800" dirty="0"/>
              <a:t>je</a:t>
            </a:r>
            <a:r>
              <a:rPr lang="zh-CN" altLang="en-US" sz="2800" dirty="0"/>
              <a:t>指令时，</a:t>
            </a:r>
            <a:r>
              <a:rPr lang="en-US" altLang="zh-CN" sz="2800" dirty="0"/>
              <a:t>ZF=1</a:t>
            </a:r>
            <a:r>
              <a:rPr lang="zh-CN" altLang="en-US" sz="2800" dirty="0"/>
              <a:t>，那么就会发生转移。</a:t>
            </a:r>
          </a:p>
          <a:p>
            <a:pPr>
              <a:lnSpc>
                <a:spcPct val="150000"/>
              </a:lnSpc>
            </a:pPr>
            <a:r>
              <a:rPr lang="zh-CN" altLang="en-US" sz="2800" dirty="0">
                <a:hlinkClick r:id="" action="ppaction://noaction"/>
              </a:rPr>
              <a:t>比如</a:t>
            </a:r>
            <a:endParaRPr lang="zh-CN" altLang="en-US" sz="2800" dirty="0"/>
          </a:p>
        </p:txBody>
      </p:sp>
      <p:sp>
        <p:nvSpPr>
          <p:cNvPr id="1049602"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832499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49603">
                                            <p:txEl>
                                              <p:pRg st="1" end="1"/>
                                            </p:txEl>
                                          </p:spTgt>
                                        </p:tgtEl>
                                        <p:attrNameLst>
                                          <p:attrName>style.visibility</p:attrName>
                                        </p:attrNameLst>
                                      </p:cBhvr>
                                      <p:to>
                                        <p:strVal val="visible"/>
                                      </p:to>
                                    </p:set>
                                    <p:animEffect transition="in" filter="checkerboard(across)">
                                      <p:cBhvr>
                                        <p:cTn id="7" dur="500"/>
                                        <p:tgtEl>
                                          <p:spTgt spid="1049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49603">
                                            <p:txEl>
                                              <p:pRg st="2" end="2"/>
                                            </p:txEl>
                                          </p:spTgt>
                                        </p:tgtEl>
                                        <p:attrNameLst>
                                          <p:attrName>style.visibility</p:attrName>
                                        </p:attrNameLst>
                                      </p:cBhvr>
                                      <p:to>
                                        <p:strVal val="visible"/>
                                      </p:to>
                                    </p:set>
                                    <p:animEffect transition="in" filter="checkerboard(across)">
                                      <p:cBhvr>
                                        <p:cTn id="12" dur="500"/>
                                        <p:tgtEl>
                                          <p:spTgt spid="1049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7" name="Rectangle 3"/>
          <p:cNvSpPr>
            <a:spLocks noGrp="1" noChangeArrowheads="1"/>
          </p:cNvSpPr>
          <p:nvPr>
            <p:ph idx="1"/>
          </p:nvPr>
        </p:nvSpPr>
        <p:spPr>
          <a:xfrm>
            <a:off x="1259632" y="1700808"/>
            <a:ext cx="7199312" cy="4114800"/>
          </a:xfrm>
        </p:spPr>
        <p:txBody>
          <a:bodyPr/>
          <a:lstStyle/>
          <a:p>
            <a:r>
              <a:rPr lang="zh-CN" altLang="en-US" sz="2800" dirty="0"/>
              <a:t>比如： </a:t>
            </a:r>
          </a:p>
          <a:p>
            <a:pPr>
              <a:buFont typeface="Wingdings" pitchFamily="2" charset="2"/>
              <a:buNone/>
            </a:pPr>
            <a:r>
              <a:rPr lang="zh-CN" altLang="en-US" sz="2800" dirty="0"/>
              <a:t>          </a:t>
            </a:r>
            <a:r>
              <a:rPr lang="en-US" altLang="zh-CN" sz="2800" dirty="0"/>
              <a:t>mov ax,0</a:t>
            </a:r>
          </a:p>
          <a:p>
            <a:pPr>
              <a:buFont typeface="Wingdings" pitchFamily="2" charset="2"/>
              <a:buNone/>
            </a:pPr>
            <a:r>
              <a:rPr lang="en-US" altLang="zh-CN" sz="2800" dirty="0"/>
              <a:t>          add ax,0</a:t>
            </a:r>
          </a:p>
          <a:p>
            <a:pPr>
              <a:buFont typeface="Wingdings" pitchFamily="2" charset="2"/>
              <a:buNone/>
            </a:pPr>
            <a:r>
              <a:rPr lang="en-US" altLang="zh-CN" sz="2800" dirty="0"/>
              <a:t>          je s</a:t>
            </a:r>
          </a:p>
          <a:p>
            <a:pPr>
              <a:buFont typeface="Wingdings" pitchFamily="2" charset="2"/>
              <a:buNone/>
            </a:pPr>
            <a:r>
              <a:rPr lang="en-US" altLang="zh-CN" sz="2800" dirty="0"/>
              <a:t>          </a:t>
            </a:r>
            <a:r>
              <a:rPr lang="en-US" altLang="zh-CN" sz="2800" dirty="0" err="1"/>
              <a:t>inc</a:t>
            </a:r>
            <a:r>
              <a:rPr lang="en-US" altLang="zh-CN" sz="2800" dirty="0"/>
              <a:t> ax</a:t>
            </a:r>
          </a:p>
          <a:p>
            <a:pPr>
              <a:buFont typeface="Wingdings" pitchFamily="2" charset="2"/>
              <a:buNone/>
            </a:pPr>
            <a:r>
              <a:rPr lang="en-US" altLang="zh-CN" sz="2800" dirty="0"/>
              <a:t>      s: </a:t>
            </a:r>
            <a:r>
              <a:rPr lang="en-US" altLang="zh-CN" sz="2800" dirty="0" err="1"/>
              <a:t>inc</a:t>
            </a:r>
            <a:r>
              <a:rPr lang="en-US" altLang="zh-CN" sz="2800" dirty="0"/>
              <a:t> ax</a:t>
            </a:r>
          </a:p>
          <a:p>
            <a:pPr>
              <a:buFont typeface="Wingdings" pitchFamily="2" charset="2"/>
              <a:buNone/>
            </a:pPr>
            <a:r>
              <a:rPr lang="en-US" altLang="zh-CN" sz="2800" dirty="0"/>
              <a:t>   </a:t>
            </a:r>
            <a:r>
              <a:rPr lang="zh-CN" altLang="en-US" sz="2800" dirty="0"/>
              <a:t>执行后，</a:t>
            </a:r>
            <a:r>
              <a:rPr lang="en-US" altLang="zh-CN" sz="2800" dirty="0"/>
              <a:t>(ax)=1</a:t>
            </a:r>
            <a:r>
              <a:rPr lang="zh-CN" altLang="en-US" sz="2800" dirty="0"/>
              <a:t>。</a:t>
            </a:r>
            <a:r>
              <a:rPr lang="en-US" altLang="zh-CN" sz="2800" dirty="0"/>
              <a:t>add ax,0</a:t>
            </a:r>
            <a:r>
              <a:rPr lang="zh-CN" altLang="en-US" sz="2800" dirty="0"/>
              <a:t>使得</a:t>
            </a:r>
            <a:r>
              <a:rPr lang="en-US" altLang="zh-CN" sz="2800" dirty="0"/>
              <a:t>ZF=1</a:t>
            </a:r>
            <a:r>
              <a:rPr lang="zh-CN" altLang="en-US" sz="2800" dirty="0"/>
              <a:t>，所以</a:t>
            </a:r>
            <a:r>
              <a:rPr lang="en-US" altLang="zh-CN" sz="2800" dirty="0"/>
              <a:t>je</a:t>
            </a:r>
            <a:r>
              <a:rPr lang="zh-CN" altLang="en-US" sz="2800" dirty="0"/>
              <a:t>指令将进行转移。 </a:t>
            </a:r>
          </a:p>
        </p:txBody>
      </p:sp>
      <p:sp>
        <p:nvSpPr>
          <p:cNvPr id="1050626"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817210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50627">
                                            <p:txEl>
                                              <p:pRg st="6" end="6"/>
                                            </p:txEl>
                                          </p:spTgt>
                                        </p:tgtEl>
                                        <p:attrNameLst>
                                          <p:attrName>style.visibility</p:attrName>
                                        </p:attrNameLst>
                                      </p:cBhvr>
                                      <p:to>
                                        <p:strVal val="visible"/>
                                      </p:to>
                                    </p:set>
                                    <p:animEffect transition="in" filter="checkerboard(across)">
                                      <p:cBhvr>
                                        <p:cTn id="7" dur="500"/>
                                        <p:tgtEl>
                                          <p:spTgt spid="10506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7" name="Rectangle 3"/>
          <p:cNvSpPr>
            <a:spLocks noGrp="1" noChangeArrowheads="1"/>
          </p:cNvSpPr>
          <p:nvPr>
            <p:ph idx="1"/>
          </p:nvPr>
        </p:nvSpPr>
        <p:spPr>
          <a:xfrm>
            <a:off x="539552" y="1124744"/>
            <a:ext cx="7992888" cy="4978896"/>
          </a:xfrm>
        </p:spPr>
        <p:txBody>
          <a:bodyPr>
            <a:normAutofit fontScale="85000" lnSpcReduction="10000"/>
          </a:bodyPr>
          <a:lstStyle/>
          <a:p>
            <a:pPr marL="109728" indent="0">
              <a:lnSpc>
                <a:spcPct val="150000"/>
              </a:lnSpc>
              <a:buNone/>
            </a:pPr>
            <a:r>
              <a:rPr lang="en-US" altLang="zh-CN" sz="2800" dirty="0"/>
              <a:t>data</a:t>
            </a:r>
            <a:r>
              <a:rPr lang="zh-CN" altLang="en-US" sz="2800" dirty="0"/>
              <a:t>段中的</a:t>
            </a:r>
            <a:r>
              <a:rPr lang="en-US" altLang="zh-CN" sz="2800" dirty="0"/>
              <a:t>8</a:t>
            </a:r>
            <a:r>
              <a:rPr lang="zh-CN" altLang="en-US" sz="2800" dirty="0"/>
              <a:t>个字节如下：</a:t>
            </a:r>
          </a:p>
          <a:p>
            <a:pPr marL="109728" indent="0">
              <a:lnSpc>
                <a:spcPct val="150000"/>
              </a:lnSpc>
              <a:buNone/>
            </a:pPr>
            <a:r>
              <a:rPr lang="zh-CN" altLang="en-US" sz="2800" dirty="0"/>
              <a:t>    </a:t>
            </a:r>
            <a:r>
              <a:rPr lang="en-US" altLang="zh-CN" sz="2800" dirty="0"/>
              <a:t>data segment </a:t>
            </a:r>
          </a:p>
          <a:p>
            <a:pPr marL="109728" indent="0">
              <a:lnSpc>
                <a:spcPct val="150000"/>
              </a:lnSpc>
              <a:buNone/>
            </a:pPr>
            <a:r>
              <a:rPr lang="en-US" altLang="zh-CN" sz="2800" dirty="0"/>
              <a:t>       db 8,11,8,1,8,5,63,38</a:t>
            </a:r>
          </a:p>
          <a:p>
            <a:pPr marL="109728" indent="0">
              <a:lnSpc>
                <a:spcPct val="150000"/>
              </a:lnSpc>
              <a:buNone/>
            </a:pPr>
            <a:r>
              <a:rPr lang="en-US" altLang="zh-CN" sz="2800" dirty="0"/>
              <a:t>    data ends</a:t>
            </a:r>
          </a:p>
          <a:p>
            <a:pPr marL="393192" lvl="1" indent="0">
              <a:lnSpc>
                <a:spcPct val="150000"/>
              </a:lnSpc>
              <a:buNone/>
            </a:pPr>
            <a:r>
              <a:rPr lang="zh-CN" altLang="en-US" sz="2400" dirty="0"/>
              <a:t>（</a:t>
            </a:r>
            <a:r>
              <a:rPr lang="en-US" altLang="zh-CN" sz="2400" dirty="0"/>
              <a:t>1</a:t>
            </a:r>
            <a:r>
              <a:rPr lang="zh-CN" altLang="en-US" sz="2400" dirty="0"/>
              <a:t>）编程：</a:t>
            </a:r>
            <a:r>
              <a:rPr lang="zh-CN" altLang="en-US" sz="2400" dirty="0">
                <a:hlinkClick r:id="" action="ppaction://noaction"/>
              </a:rPr>
              <a:t>统计</a:t>
            </a:r>
            <a:r>
              <a:rPr lang="en-US" altLang="zh-CN" sz="2400" dirty="0">
                <a:hlinkClick r:id="" action="ppaction://noaction"/>
              </a:rPr>
              <a:t>data</a:t>
            </a:r>
            <a:r>
              <a:rPr lang="zh-CN" altLang="en-US" sz="2400" dirty="0">
                <a:hlinkClick r:id="" action="ppaction://noaction"/>
              </a:rPr>
              <a:t>段中数值为</a:t>
            </a:r>
            <a:r>
              <a:rPr lang="en-US" altLang="zh-CN" sz="2400" dirty="0">
                <a:hlinkClick r:id="" action="ppaction://noaction"/>
              </a:rPr>
              <a:t>8</a:t>
            </a:r>
            <a:r>
              <a:rPr lang="zh-CN" altLang="en-US" sz="2400" dirty="0">
                <a:hlinkClick r:id="" action="ppaction://noaction"/>
              </a:rPr>
              <a:t>的字节的个数，用</a:t>
            </a:r>
            <a:r>
              <a:rPr lang="en-US" altLang="zh-CN" sz="2400" dirty="0">
                <a:hlinkClick r:id="" action="ppaction://noaction"/>
              </a:rPr>
              <a:t>ax</a:t>
            </a:r>
            <a:r>
              <a:rPr lang="zh-CN" altLang="en-US" sz="2400" dirty="0">
                <a:hlinkClick r:id="" action="ppaction://noaction"/>
              </a:rPr>
              <a:t>保存统计结果。</a:t>
            </a:r>
            <a:endParaRPr lang="zh-CN" altLang="en-US" sz="2400" dirty="0"/>
          </a:p>
          <a:p>
            <a:pPr marL="393192" lvl="1" indent="0">
              <a:lnSpc>
                <a:spcPct val="150000"/>
              </a:lnSpc>
              <a:buNone/>
            </a:pPr>
            <a:r>
              <a:rPr lang="zh-CN" altLang="en-US" sz="2400" dirty="0"/>
              <a:t>（</a:t>
            </a:r>
            <a:r>
              <a:rPr lang="en-US" altLang="zh-CN" sz="2400" dirty="0"/>
              <a:t>2</a:t>
            </a:r>
            <a:r>
              <a:rPr lang="zh-CN" altLang="en-US" sz="2400" dirty="0"/>
              <a:t>）编程：</a:t>
            </a:r>
            <a:r>
              <a:rPr lang="zh-CN" altLang="en-US" sz="2400" dirty="0">
                <a:hlinkClick r:id="" action="ppaction://noaction"/>
              </a:rPr>
              <a:t>统计</a:t>
            </a:r>
            <a:r>
              <a:rPr lang="en-US" altLang="zh-CN" sz="2400" dirty="0">
                <a:hlinkClick r:id="" action="ppaction://noaction"/>
              </a:rPr>
              <a:t>data</a:t>
            </a:r>
            <a:r>
              <a:rPr lang="zh-CN" altLang="en-US" sz="2400" dirty="0">
                <a:hlinkClick r:id="" action="ppaction://noaction"/>
              </a:rPr>
              <a:t>段中数值大于</a:t>
            </a:r>
            <a:r>
              <a:rPr lang="en-US" altLang="zh-CN" sz="2400" dirty="0">
                <a:hlinkClick r:id="" action="ppaction://noaction"/>
              </a:rPr>
              <a:t>8</a:t>
            </a:r>
            <a:r>
              <a:rPr lang="zh-CN" altLang="en-US" sz="2400" dirty="0">
                <a:hlinkClick r:id="" action="ppaction://noaction"/>
              </a:rPr>
              <a:t>的字节的个数，用</a:t>
            </a:r>
            <a:r>
              <a:rPr lang="en-US" altLang="zh-CN" sz="2400" dirty="0">
                <a:hlinkClick r:id="" action="ppaction://noaction"/>
              </a:rPr>
              <a:t>ax</a:t>
            </a:r>
            <a:r>
              <a:rPr lang="zh-CN" altLang="en-US" sz="2400" dirty="0">
                <a:hlinkClick r:id="" action="ppaction://noaction"/>
              </a:rPr>
              <a:t>保存统计结果。</a:t>
            </a:r>
            <a:endParaRPr lang="zh-CN" altLang="en-US" sz="2400" dirty="0"/>
          </a:p>
          <a:p>
            <a:pPr marL="393192" lvl="1" indent="0">
              <a:lnSpc>
                <a:spcPct val="150000"/>
              </a:lnSpc>
              <a:buNone/>
            </a:pPr>
            <a:r>
              <a:rPr lang="zh-CN" altLang="en-US" sz="2400" dirty="0"/>
              <a:t>（</a:t>
            </a:r>
            <a:r>
              <a:rPr lang="en-US" altLang="zh-CN" sz="2400" dirty="0"/>
              <a:t>3</a:t>
            </a:r>
            <a:r>
              <a:rPr lang="zh-CN" altLang="en-US" sz="2400" dirty="0"/>
              <a:t>）编程：</a:t>
            </a:r>
            <a:r>
              <a:rPr lang="zh-CN" altLang="en-US" sz="2400" dirty="0">
                <a:hlinkClick r:id="" action="ppaction://noaction"/>
              </a:rPr>
              <a:t>统计</a:t>
            </a:r>
            <a:r>
              <a:rPr lang="en-US" altLang="zh-CN" sz="2400" dirty="0">
                <a:hlinkClick r:id="" action="ppaction://noaction"/>
              </a:rPr>
              <a:t>data</a:t>
            </a:r>
            <a:r>
              <a:rPr lang="zh-CN" altLang="en-US" sz="2400" dirty="0">
                <a:hlinkClick r:id="" action="ppaction://noaction"/>
              </a:rPr>
              <a:t>段中数值小于</a:t>
            </a:r>
            <a:r>
              <a:rPr lang="en-US" altLang="zh-CN" sz="2400" dirty="0">
                <a:hlinkClick r:id="" action="ppaction://noaction"/>
              </a:rPr>
              <a:t>8</a:t>
            </a:r>
            <a:r>
              <a:rPr lang="zh-CN" altLang="en-US" sz="2400" dirty="0">
                <a:hlinkClick r:id="" action="ppaction://noaction"/>
              </a:rPr>
              <a:t>的字节的个数，用</a:t>
            </a:r>
            <a:r>
              <a:rPr lang="en-US" altLang="zh-CN" sz="2400" dirty="0">
                <a:hlinkClick r:id="" action="ppaction://noaction"/>
              </a:rPr>
              <a:t>ax</a:t>
            </a:r>
            <a:r>
              <a:rPr lang="zh-CN" altLang="en-US" sz="2400" dirty="0">
                <a:hlinkClick r:id="" action="ppaction://noaction"/>
              </a:rPr>
              <a:t>保存统计结果。</a:t>
            </a:r>
            <a:endParaRPr lang="zh-CN" altLang="en-US" sz="2400" dirty="0"/>
          </a:p>
        </p:txBody>
      </p:sp>
      <p:sp>
        <p:nvSpPr>
          <p:cNvPr id="1055746" name="Rectangle 2"/>
          <p:cNvSpPr>
            <a:spLocks noGrp="1" noChangeArrowheads="1"/>
          </p:cNvSpPr>
          <p:nvPr>
            <p:ph type="title"/>
          </p:nvPr>
        </p:nvSpPr>
        <p:spPr>
          <a:xfrm>
            <a:off x="323528" y="116632"/>
            <a:ext cx="8229600" cy="1143000"/>
          </a:xfrm>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3819254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55747">
                                            <p:txEl>
                                              <p:pRg st="5" end="5"/>
                                            </p:txEl>
                                          </p:spTgt>
                                        </p:tgtEl>
                                        <p:attrNameLst>
                                          <p:attrName>style.visibility</p:attrName>
                                        </p:attrNameLst>
                                      </p:cBhvr>
                                      <p:to>
                                        <p:strVal val="visible"/>
                                      </p:to>
                                    </p:set>
                                    <p:animEffect transition="in" filter="checkerboard(across)">
                                      <p:cBhvr>
                                        <p:cTn id="7" dur="500"/>
                                        <p:tgtEl>
                                          <p:spTgt spid="1055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55747">
                                            <p:txEl>
                                              <p:pRg st="6" end="6"/>
                                            </p:txEl>
                                          </p:spTgt>
                                        </p:tgtEl>
                                        <p:attrNameLst>
                                          <p:attrName>style.visibility</p:attrName>
                                        </p:attrNameLst>
                                      </p:cBhvr>
                                      <p:to>
                                        <p:strVal val="visible"/>
                                      </p:to>
                                    </p:set>
                                    <p:animEffect transition="in" filter="checkerboard(across)">
                                      <p:cBhvr>
                                        <p:cTn id="12" dur="500"/>
                                        <p:tgtEl>
                                          <p:spTgt spid="10557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6771" name="Rectangle 3"/>
          <p:cNvSpPr>
            <a:spLocks noGrp="1" noChangeArrowheads="1"/>
          </p:cNvSpPr>
          <p:nvPr>
            <p:ph idx="1"/>
          </p:nvPr>
        </p:nvSpPr>
        <p:spPr>
          <a:xfrm>
            <a:off x="683568" y="1844824"/>
            <a:ext cx="7199312" cy="2160240"/>
          </a:xfrm>
        </p:spPr>
        <p:txBody>
          <a:bodyPr/>
          <a:lstStyle/>
          <a:p>
            <a:pPr marL="0" indent="0">
              <a:lnSpc>
                <a:spcPct val="150000"/>
              </a:lnSpc>
              <a:buNone/>
            </a:pPr>
            <a:r>
              <a:rPr lang="zh-CN" altLang="en-US" dirty="0"/>
              <a:t>（</a:t>
            </a:r>
            <a:r>
              <a:rPr lang="en-US" altLang="zh-CN" dirty="0"/>
              <a:t>1</a:t>
            </a:r>
            <a:r>
              <a:rPr lang="zh-CN" altLang="en-US" dirty="0"/>
              <a:t>）编程：统计</a:t>
            </a:r>
            <a:r>
              <a:rPr lang="en-US" altLang="zh-CN" dirty="0"/>
              <a:t>data</a:t>
            </a:r>
            <a:r>
              <a:rPr lang="zh-CN" altLang="en-US" dirty="0"/>
              <a:t>段中数值为</a:t>
            </a:r>
            <a:r>
              <a:rPr lang="en-US" altLang="zh-CN" dirty="0"/>
              <a:t>8</a:t>
            </a:r>
            <a:r>
              <a:rPr lang="zh-CN" altLang="en-US" dirty="0"/>
              <a:t>的字节的个数，用</a:t>
            </a:r>
            <a:r>
              <a:rPr lang="en-US" altLang="zh-CN" dirty="0"/>
              <a:t>ax</a:t>
            </a:r>
            <a:r>
              <a:rPr lang="zh-CN" altLang="en-US" dirty="0"/>
              <a:t>保存统计结果。</a:t>
            </a:r>
          </a:p>
        </p:txBody>
      </p:sp>
      <p:sp>
        <p:nvSpPr>
          <p:cNvPr id="1056770"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1519248239"/>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7795" name="Rectangle 3"/>
          <p:cNvSpPr>
            <a:spLocks noGrp="1" noChangeArrowheads="1"/>
          </p:cNvSpPr>
          <p:nvPr>
            <p:ph idx="1"/>
          </p:nvPr>
        </p:nvSpPr>
        <p:spPr>
          <a:xfrm>
            <a:off x="683568" y="1556792"/>
            <a:ext cx="7715200" cy="4525963"/>
          </a:xfrm>
        </p:spPr>
        <p:txBody>
          <a:bodyPr/>
          <a:lstStyle/>
          <a:p>
            <a:pPr>
              <a:lnSpc>
                <a:spcPct val="90000"/>
              </a:lnSpc>
              <a:buFont typeface="Wingdings" pitchFamily="2" charset="2"/>
              <a:buNone/>
            </a:pPr>
            <a:r>
              <a:rPr lang="en-US" altLang="zh-CN" sz="2400" dirty="0"/>
              <a:t>        mov </a:t>
            </a:r>
            <a:r>
              <a:rPr lang="en-US" altLang="zh-CN" sz="2400" dirty="0" err="1"/>
              <a:t>ax,data</a:t>
            </a:r>
            <a:endParaRPr lang="en-US" altLang="zh-CN" sz="2400" dirty="0"/>
          </a:p>
          <a:p>
            <a:pPr>
              <a:lnSpc>
                <a:spcPct val="90000"/>
              </a:lnSpc>
              <a:buFont typeface="Wingdings" pitchFamily="2" charset="2"/>
              <a:buNone/>
            </a:pPr>
            <a:r>
              <a:rPr lang="en-US" altLang="zh-CN" sz="2400" dirty="0"/>
              <a:t>        mov </a:t>
            </a:r>
            <a:r>
              <a:rPr lang="en-US" altLang="zh-CN" sz="2400" dirty="0" err="1"/>
              <a:t>ds,ax</a:t>
            </a:r>
            <a:endParaRPr lang="en-US" altLang="zh-CN" sz="2400" dirty="0"/>
          </a:p>
          <a:p>
            <a:pPr>
              <a:lnSpc>
                <a:spcPct val="90000"/>
              </a:lnSpc>
              <a:buFont typeface="Wingdings" pitchFamily="2" charset="2"/>
              <a:buNone/>
            </a:pPr>
            <a:r>
              <a:rPr lang="en-US" altLang="zh-CN" sz="2400" dirty="0"/>
              <a:t>        mov bx,0       ;</a:t>
            </a:r>
            <a:r>
              <a:rPr lang="en-US" altLang="zh-CN" sz="2400" dirty="0" err="1"/>
              <a:t>ds:bx</a:t>
            </a:r>
            <a:r>
              <a:rPr lang="zh-CN" altLang="en-US" sz="2400" dirty="0"/>
              <a:t>指向第一个字节</a:t>
            </a:r>
          </a:p>
          <a:p>
            <a:pPr>
              <a:lnSpc>
                <a:spcPct val="90000"/>
              </a:lnSpc>
              <a:buFont typeface="Wingdings" pitchFamily="2" charset="2"/>
              <a:buNone/>
            </a:pPr>
            <a:r>
              <a:rPr lang="zh-CN" altLang="en-US" sz="2400" dirty="0"/>
              <a:t>        </a:t>
            </a:r>
            <a:r>
              <a:rPr lang="en-US" altLang="zh-CN" sz="2400" dirty="0"/>
              <a:t>mov ax,0       ;</a:t>
            </a:r>
            <a:r>
              <a:rPr lang="zh-CN" altLang="en-US" sz="2400" dirty="0"/>
              <a:t>初始化累加器</a:t>
            </a:r>
          </a:p>
          <a:p>
            <a:pPr>
              <a:lnSpc>
                <a:spcPct val="90000"/>
              </a:lnSpc>
              <a:buFont typeface="Wingdings" pitchFamily="2" charset="2"/>
              <a:buNone/>
            </a:pPr>
            <a:r>
              <a:rPr lang="zh-CN" altLang="en-US" sz="2400" dirty="0"/>
              <a:t>        </a:t>
            </a:r>
            <a:r>
              <a:rPr lang="en-US" altLang="zh-CN" sz="2400" dirty="0"/>
              <a:t>mov cx,8</a:t>
            </a:r>
          </a:p>
          <a:p>
            <a:pPr>
              <a:lnSpc>
                <a:spcPct val="90000"/>
              </a:lnSpc>
              <a:buFont typeface="Wingdings" pitchFamily="2" charset="2"/>
              <a:buNone/>
            </a:pPr>
            <a:r>
              <a:rPr lang="en-US" altLang="zh-CN" sz="2400" dirty="0"/>
              <a:t>     s: cmp byte </a:t>
            </a:r>
            <a:r>
              <a:rPr lang="en-US" altLang="zh-CN" sz="2400" dirty="0" err="1"/>
              <a:t>ptr</a:t>
            </a:r>
            <a:r>
              <a:rPr lang="en-US" altLang="zh-CN" sz="2400" dirty="0"/>
              <a:t> [</a:t>
            </a:r>
            <a:r>
              <a:rPr lang="en-US" altLang="zh-CN" sz="2400" dirty="0" err="1"/>
              <a:t>bx</a:t>
            </a:r>
            <a:r>
              <a:rPr lang="en-US" altLang="zh-CN" sz="2400" dirty="0"/>
              <a:t>],8  ;</a:t>
            </a:r>
            <a:r>
              <a:rPr lang="zh-CN" altLang="en-US" sz="2400" dirty="0"/>
              <a:t>和</a:t>
            </a:r>
            <a:r>
              <a:rPr lang="en-US" altLang="zh-CN" sz="2400" dirty="0"/>
              <a:t>8</a:t>
            </a:r>
            <a:r>
              <a:rPr lang="zh-CN" altLang="en-US" sz="2400" dirty="0"/>
              <a:t>进行比较</a:t>
            </a:r>
          </a:p>
          <a:p>
            <a:pPr>
              <a:lnSpc>
                <a:spcPct val="90000"/>
              </a:lnSpc>
              <a:buFont typeface="Wingdings" pitchFamily="2" charset="2"/>
              <a:buNone/>
            </a:pPr>
            <a:r>
              <a:rPr lang="zh-CN" altLang="en-US" sz="2400" dirty="0">
                <a:solidFill>
                  <a:srgbClr val="FF0000"/>
                </a:solidFill>
              </a:rPr>
              <a:t>         </a:t>
            </a:r>
            <a:r>
              <a:rPr lang="en-US" altLang="zh-CN" sz="2400" dirty="0" err="1">
                <a:solidFill>
                  <a:srgbClr val="FF0000"/>
                </a:solidFill>
              </a:rPr>
              <a:t>jne</a:t>
            </a:r>
            <a:r>
              <a:rPr lang="en-US" altLang="zh-CN" sz="2400" dirty="0">
                <a:solidFill>
                  <a:srgbClr val="FF0000"/>
                </a:solidFill>
              </a:rPr>
              <a:t> next        </a:t>
            </a:r>
            <a:r>
              <a:rPr lang="en-US" altLang="zh-CN" sz="2400" dirty="0"/>
              <a:t>;</a:t>
            </a:r>
            <a:r>
              <a:rPr lang="zh-CN" altLang="en-US" sz="2400" dirty="0"/>
              <a:t>如果不相等转到</a:t>
            </a:r>
            <a:r>
              <a:rPr lang="en-US" altLang="zh-CN" sz="2400" dirty="0"/>
              <a:t>next</a:t>
            </a:r>
            <a:r>
              <a:rPr lang="zh-CN" altLang="en-US" sz="2400" dirty="0"/>
              <a:t>，继续循环</a:t>
            </a:r>
          </a:p>
          <a:p>
            <a:pPr>
              <a:lnSpc>
                <a:spcPct val="90000"/>
              </a:lnSpc>
              <a:buFont typeface="Wingdings" pitchFamily="2" charset="2"/>
              <a:buNone/>
            </a:pPr>
            <a:r>
              <a:rPr lang="zh-CN" altLang="en-US" sz="2400" dirty="0"/>
              <a:t>         </a:t>
            </a:r>
            <a:r>
              <a:rPr lang="en-US" altLang="zh-CN" sz="2400" dirty="0" err="1"/>
              <a:t>inc</a:t>
            </a:r>
            <a:r>
              <a:rPr lang="en-US" altLang="zh-CN" sz="2400" dirty="0"/>
              <a:t> ax           ;</a:t>
            </a:r>
            <a:r>
              <a:rPr lang="zh-CN" altLang="en-US" sz="2400" dirty="0"/>
              <a:t>如果相等就将计数值加</a:t>
            </a:r>
            <a:r>
              <a:rPr lang="en-US" altLang="zh-CN" sz="2400" dirty="0"/>
              <a:t>1</a:t>
            </a:r>
          </a:p>
          <a:p>
            <a:pPr>
              <a:lnSpc>
                <a:spcPct val="90000"/>
              </a:lnSpc>
              <a:buFont typeface="Wingdings" pitchFamily="2" charset="2"/>
              <a:buNone/>
            </a:pPr>
            <a:r>
              <a:rPr lang="en-US" altLang="zh-CN" sz="2400" dirty="0"/>
              <a:t> </a:t>
            </a:r>
            <a:r>
              <a:rPr lang="en-US" altLang="zh-CN" sz="2400" dirty="0">
                <a:solidFill>
                  <a:srgbClr val="FF0000"/>
                </a:solidFill>
              </a:rPr>
              <a:t>next</a:t>
            </a:r>
            <a:r>
              <a:rPr lang="en-US" altLang="zh-CN" sz="2400" dirty="0"/>
              <a:t>: </a:t>
            </a:r>
            <a:r>
              <a:rPr lang="en-US" altLang="zh-CN" sz="2400" dirty="0" err="1"/>
              <a:t>inc</a:t>
            </a:r>
            <a:r>
              <a:rPr lang="en-US" altLang="zh-CN" sz="2400" dirty="0"/>
              <a:t> </a:t>
            </a:r>
            <a:r>
              <a:rPr lang="en-US" altLang="zh-CN" sz="2400" dirty="0" err="1"/>
              <a:t>bx</a:t>
            </a:r>
            <a:endParaRPr lang="en-US" altLang="zh-CN" sz="2400" dirty="0"/>
          </a:p>
          <a:p>
            <a:pPr>
              <a:lnSpc>
                <a:spcPct val="90000"/>
              </a:lnSpc>
              <a:buFont typeface="Wingdings" pitchFamily="2" charset="2"/>
              <a:buNone/>
            </a:pPr>
            <a:r>
              <a:rPr lang="en-US" altLang="zh-CN" sz="2400" dirty="0"/>
              <a:t>         loop s           ;</a:t>
            </a:r>
            <a:r>
              <a:rPr lang="zh-CN" altLang="en-US" sz="2400" dirty="0"/>
              <a:t>程序执行后： </a:t>
            </a:r>
            <a:r>
              <a:rPr lang="en-US" altLang="zh-CN" sz="2400" dirty="0"/>
              <a:t>(ax)=3</a:t>
            </a:r>
          </a:p>
        </p:txBody>
      </p:sp>
      <p:sp>
        <p:nvSpPr>
          <p:cNvPr id="1057794" name="Rectangle 2"/>
          <p:cNvSpPr>
            <a:spLocks noGrp="1" noChangeArrowheads="1"/>
          </p:cNvSpPr>
          <p:nvPr>
            <p:ph type="title"/>
          </p:nvPr>
        </p:nvSpPr>
        <p:spPr/>
        <p:txBody>
          <a:bodyPr/>
          <a:lstStyle/>
          <a:p>
            <a:r>
              <a:rPr lang="en-US" altLang="zh-CN" sz="3600" dirty="0"/>
              <a:t>11.9 </a:t>
            </a:r>
            <a:r>
              <a:rPr lang="zh-CN" altLang="en-US" sz="3600" dirty="0"/>
              <a:t>条件转移指令</a:t>
            </a:r>
          </a:p>
        </p:txBody>
      </p:sp>
    </p:spTree>
    <p:extLst>
      <p:ext uri="{BB962C8B-B14F-4D97-AF65-F5344CB8AC3E}">
        <p14:creationId xmlns:p14="http://schemas.microsoft.com/office/powerpoint/2010/main" val="790595640"/>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3093</TotalTime>
  <Words>10903</Words>
  <Application>Microsoft Macintosh PowerPoint</Application>
  <PresentationFormat>全屏显示(4:3)</PresentationFormat>
  <Paragraphs>1181</Paragraphs>
  <Slides>170</Slides>
  <Notes>58</Notes>
  <HiddenSlides>12</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170</vt:i4>
      </vt:variant>
    </vt:vector>
  </HeadingPairs>
  <TitlesOfParts>
    <vt:vector size="183" baseType="lpstr">
      <vt:lpstr>仿宋_GB2312</vt:lpstr>
      <vt:lpstr>黑体</vt:lpstr>
      <vt:lpstr>宋体</vt:lpstr>
      <vt:lpstr>Arial</vt:lpstr>
      <vt:lpstr>Calibri</vt:lpstr>
      <vt:lpstr>Helvetica</vt:lpstr>
      <vt:lpstr>Lucida Sans Unicode</vt:lpstr>
      <vt:lpstr>Times New Roman</vt:lpstr>
      <vt:lpstr>Verdana</vt:lpstr>
      <vt:lpstr>Wingdings</vt:lpstr>
      <vt:lpstr>Wingdings 2</vt:lpstr>
      <vt:lpstr>Wingdings 3</vt:lpstr>
      <vt:lpstr>聚合</vt:lpstr>
      <vt:lpstr>10.5.3 参数和结果传递的问题</vt:lpstr>
      <vt:lpstr>10.5.3 参数和结果传递的问题</vt:lpstr>
      <vt:lpstr>10.5.3 参数和结果传递的问题</vt:lpstr>
      <vt:lpstr>10.5.3 参数和结果传递的问题</vt:lpstr>
      <vt:lpstr>10.5.3 参数和结果传递的问题</vt:lpstr>
      <vt:lpstr>10.5.3 参数和结果传递的问题</vt:lpstr>
      <vt:lpstr>10.5.4 批量数据的传递</vt:lpstr>
      <vt:lpstr>PowerPoint 演示文稿</vt:lpstr>
      <vt:lpstr>将一个全是字母的字符串转化为大写。</vt:lpstr>
      <vt:lpstr>PowerPoint 演示文稿</vt:lpstr>
      <vt:lpstr>10.5.4 寄存器冲突的问题</vt:lpstr>
      <vt:lpstr>PowerPoint 演示文稿</vt:lpstr>
      <vt:lpstr>例3  将data段中的4个字符串全部转化为大写</vt:lpstr>
      <vt:lpstr>10.5.4 寄存器冲突的问题</vt:lpstr>
      <vt:lpstr>10.5.4 寄存器冲突的问题</vt:lpstr>
      <vt:lpstr>10.5.4寄存器冲突的问题</vt:lpstr>
      <vt:lpstr>10.5.4 寄存器冲突的问题</vt:lpstr>
      <vt:lpstr>扩展内容（**）</vt:lpstr>
      <vt:lpstr>过程调用的机器级表示</vt:lpstr>
      <vt:lpstr>PowerPoint 演示文稿</vt:lpstr>
      <vt:lpstr>PowerPoint 演示文稿</vt:lpstr>
      <vt:lpstr>PowerPoint 演示文稿</vt:lpstr>
      <vt:lpstr>PowerPoint 演示文稿</vt:lpstr>
      <vt:lpstr>入口参数的位置</vt:lpstr>
      <vt:lpstr>实验7（书P72）    寻址方式在结构化数据访问中的应用</vt:lpstr>
      <vt:lpstr>PowerPoint 演示文稿</vt:lpstr>
      <vt:lpstr>PowerPoint 演示文稿</vt:lpstr>
      <vt:lpstr>PowerPoint 演示文稿</vt:lpstr>
      <vt:lpstr>实验8 </vt:lpstr>
      <vt:lpstr>PowerPoint 演示文稿</vt:lpstr>
      <vt:lpstr>PowerPoint 演示文稿</vt:lpstr>
      <vt:lpstr>第11章 标志寄存器 </vt:lpstr>
      <vt:lpstr>引言</vt:lpstr>
      <vt:lpstr>引言</vt:lpstr>
      <vt:lpstr>引言</vt:lpstr>
      <vt:lpstr>PowerPoint 演示文稿</vt:lpstr>
      <vt:lpstr>PowerPoint 演示文稿</vt:lpstr>
      <vt:lpstr>PowerPoint 演示文稿</vt:lpstr>
      <vt:lpstr>11.1 ZF标志</vt:lpstr>
      <vt:lpstr>11.1 ZF标志</vt:lpstr>
      <vt:lpstr>11.1 ZF标志</vt:lpstr>
      <vt:lpstr>11.2 PF标志</vt:lpstr>
      <vt:lpstr>11.2 PF标志</vt:lpstr>
      <vt:lpstr>11.3 SF标志</vt:lpstr>
      <vt:lpstr>有符号数与补码</vt:lpstr>
      <vt:lpstr>11.3 SF标志</vt:lpstr>
      <vt:lpstr>11.3 SF标志</vt:lpstr>
      <vt:lpstr>11.3 SF标志</vt:lpstr>
      <vt:lpstr>特别提示</vt:lpstr>
      <vt:lpstr>11.4 CF标志</vt:lpstr>
      <vt:lpstr>11.4 CF标志</vt:lpstr>
      <vt:lpstr>11.4 CF标志</vt:lpstr>
      <vt:lpstr>11.5 OF标志</vt:lpstr>
      <vt:lpstr>11.5 OF标志</vt:lpstr>
      <vt:lpstr>11.5 OF标志</vt:lpstr>
      <vt:lpstr>11.5 OF标志</vt:lpstr>
      <vt:lpstr>11.5 OF标志</vt:lpstr>
      <vt:lpstr>特别提示</vt:lpstr>
      <vt:lpstr>11.6 adc指令</vt:lpstr>
      <vt:lpstr>11.6 adc指令</vt:lpstr>
      <vt:lpstr>11.6 adc指令</vt:lpstr>
      <vt:lpstr>11.6 adc指令</vt:lpstr>
      <vt:lpstr>11.6 adc指令</vt:lpstr>
      <vt:lpstr>11.6 adc指令</vt:lpstr>
      <vt:lpstr>11.6 adc指令</vt:lpstr>
      <vt:lpstr>11.6 adc指令</vt:lpstr>
      <vt:lpstr>11.6 adc指令</vt:lpstr>
      <vt:lpstr>11.6 adc指令</vt:lpstr>
      <vt:lpstr>11.6 adc指令</vt:lpstr>
      <vt:lpstr>代码如下：</vt:lpstr>
      <vt:lpstr>11.6 adc指令</vt:lpstr>
      <vt:lpstr>11.7 sbb指令</vt:lpstr>
      <vt:lpstr>11.7 sbb指令</vt:lpstr>
      <vt:lpstr>11.7 sbb指令</vt:lpstr>
      <vt:lpstr>11.7 sbb指令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11.8 cmp指令</vt:lpstr>
      <vt:lpstr>11.9 条件转移指令</vt:lpstr>
      <vt:lpstr>11.9 条件转移指令</vt:lpstr>
      <vt:lpstr>11.9 条件转移指令</vt:lpstr>
      <vt:lpstr>11.9 检测比较结果的条件转移指令</vt:lpstr>
      <vt:lpstr>11.9 条件转移指令</vt:lpstr>
      <vt:lpstr>11.9 条件转移指令</vt:lpstr>
      <vt:lpstr>11.9 条件转移指令</vt:lpstr>
      <vt:lpstr>11.9 条件转移指令</vt:lpstr>
      <vt:lpstr>11.9 条件转移指令</vt:lpstr>
      <vt:lpstr>11.9 条件转移指令</vt:lpstr>
      <vt:lpstr>11.9 条件转移指令</vt:lpstr>
      <vt:lpstr>11.9 条件转移指令</vt:lpstr>
      <vt:lpstr>11.9 条件转移指令</vt:lpstr>
      <vt:lpstr>11.9 条件转移指令</vt:lpstr>
      <vt:lpstr>11.9 条件转移指令</vt:lpstr>
      <vt:lpstr>特别提示</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11.10  DF标志和串传送指令</vt:lpstr>
      <vt:lpstr>11.11 pushf和popf</vt:lpstr>
      <vt:lpstr>特别提示</vt:lpstr>
      <vt:lpstr>11.12  标志寄存器在Debug中的表示</vt:lpstr>
      <vt:lpstr>11.12  标志寄存器在Debug中的表示</vt:lpstr>
      <vt:lpstr>第12章  中 断</vt:lpstr>
      <vt:lpstr>第12章  中 断</vt:lpstr>
      <vt:lpstr>12.1 中断的产生</vt:lpstr>
      <vt:lpstr>12.1 中断的产生</vt:lpstr>
      <vt:lpstr>12.1 中断的产生</vt:lpstr>
      <vt:lpstr>12.2 中断处理程序</vt:lpstr>
      <vt:lpstr>12.3 中断类型与中断向量表</vt:lpstr>
      <vt:lpstr>12.3 中断类型和中断向量表</vt:lpstr>
      <vt:lpstr>12.4 中断过程</vt:lpstr>
      <vt:lpstr>12.5 中断处理程序</vt:lpstr>
      <vt:lpstr>12.5 中断处理程序</vt:lpstr>
      <vt:lpstr>12.5 中断处理程序</vt:lpstr>
      <vt:lpstr>12.6 除法错误中断的处理</vt:lpstr>
      <vt:lpstr>12.6 除法错误中断的处理</vt:lpstr>
      <vt:lpstr>12.7 编程处理 0 号中断</vt:lpstr>
      <vt:lpstr>12.7 编程处理 0 号中断</vt:lpstr>
      <vt:lpstr>12.7 编程处理 0 号中断</vt:lpstr>
      <vt:lpstr>12.7 编程处理 0 号中断</vt:lpstr>
      <vt:lpstr>12.8 安装</vt:lpstr>
      <vt:lpstr>12.8 安装</vt:lpstr>
      <vt:lpstr>12.8 安装</vt:lpstr>
      <vt:lpstr>PowerPoint 演示文稿</vt:lpstr>
      <vt:lpstr>12.8 安装</vt:lpstr>
      <vt:lpstr>PowerPoint 演示文稿</vt:lpstr>
      <vt:lpstr>12.9 do0</vt:lpstr>
      <vt:lpstr>12.9 do0</vt:lpstr>
      <vt:lpstr>12.9 do0</vt:lpstr>
      <vt:lpstr>12.9 do0</vt:lpstr>
      <vt:lpstr>12.10 设置中断向量</vt:lpstr>
      <vt:lpstr>12.10 设置中断向量</vt:lpstr>
      <vt:lpstr>12.11 单步中断</vt:lpstr>
      <vt:lpstr>12.11 单步中断</vt:lpstr>
      <vt:lpstr>12.11 单步中断</vt:lpstr>
      <vt:lpstr>12.11 单步中断</vt:lpstr>
      <vt:lpstr>12.11 单步中断</vt:lpstr>
      <vt:lpstr>12.11 单步中断</vt:lpstr>
      <vt:lpstr>12.11 单步中断</vt:lpstr>
      <vt:lpstr>12.12 响应中断的特殊情况</vt:lpstr>
      <vt:lpstr>12.12 响应中断的特殊情况</vt:lpstr>
      <vt:lpstr>12.12 响应中断的特殊情况</vt:lpstr>
      <vt:lpstr>12.12 响应中断的特殊情况</vt:lpstr>
      <vt:lpstr>12.12 响应中断的特殊情况</vt:lpstr>
      <vt:lpstr>12.12 响应中断的特殊情况</vt:lpstr>
      <vt:lpstr>12.12 响应中断的特殊情况</vt:lpstr>
      <vt:lpstr>12.12 响应中断的特殊情况</vt:lpstr>
      <vt:lpstr>12.12 响应中断的特殊情况</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call 和 ret 指令</dc:title>
  <dc:creator>judy</dc:creator>
  <cp:lastModifiedBy>Microsoft Office User</cp:lastModifiedBy>
  <cp:revision>172</cp:revision>
  <dcterms:modified xsi:type="dcterms:W3CDTF">2020-03-22T15:29:20Z</dcterms:modified>
</cp:coreProperties>
</file>