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3"/>
  </p:notesMasterIdLst>
  <p:sldIdLst>
    <p:sldId id="256" r:id="rId2"/>
    <p:sldId id="257" r:id="rId3"/>
    <p:sldId id="258" r:id="rId4"/>
    <p:sldId id="259" r:id="rId5"/>
    <p:sldId id="260" r:id="rId6"/>
    <p:sldId id="261" r:id="rId7"/>
    <p:sldId id="263" r:id="rId8"/>
    <p:sldId id="264" r:id="rId9"/>
    <p:sldId id="353" r:id="rId10"/>
    <p:sldId id="368" r:id="rId11"/>
    <p:sldId id="369" r:id="rId12"/>
    <p:sldId id="373" r:id="rId13"/>
    <p:sldId id="374" r:id="rId14"/>
    <p:sldId id="265" r:id="rId15"/>
    <p:sldId id="266" r:id="rId16"/>
    <p:sldId id="267" r:id="rId17"/>
    <p:sldId id="268" r:id="rId18"/>
    <p:sldId id="269" r:id="rId19"/>
    <p:sldId id="270" r:id="rId20"/>
    <p:sldId id="271" r:id="rId21"/>
    <p:sldId id="272" r:id="rId22"/>
    <p:sldId id="273" r:id="rId23"/>
    <p:sldId id="274" r:id="rId24"/>
    <p:sldId id="282" r:id="rId25"/>
    <p:sldId id="283" r:id="rId26"/>
    <p:sldId id="284" r:id="rId27"/>
    <p:sldId id="285" r:id="rId28"/>
    <p:sldId id="286" r:id="rId29"/>
    <p:sldId id="287" r:id="rId30"/>
    <p:sldId id="288" r:id="rId31"/>
    <p:sldId id="377" r:id="rId32"/>
    <p:sldId id="378" r:id="rId33"/>
    <p:sldId id="291"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0" autoAdjust="0"/>
    <p:restoredTop sz="76324" autoAdjust="0"/>
  </p:normalViewPr>
  <p:slideViewPr>
    <p:cSldViewPr>
      <p:cViewPr varScale="1">
        <p:scale>
          <a:sx n="66" d="100"/>
          <a:sy n="66" d="100"/>
        </p:scale>
        <p:origin x="183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307A53-0AA6-4E95-BB63-E390DE92730B}" type="datetimeFigureOut">
              <a:rPr lang="zh-CN" altLang="en-US" smtClean="0"/>
              <a:t>2020/6/10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5FF60-FD0B-4F74-A244-3A9A502E697D}" type="slidenum">
              <a:rPr lang="zh-CN" altLang="en-US" smtClean="0"/>
              <a:t>‹#›</a:t>
            </a:fld>
            <a:endParaRPr lang="zh-CN" altLang="en-US"/>
          </a:p>
        </p:txBody>
      </p:sp>
    </p:spTree>
    <p:extLst>
      <p:ext uri="{BB962C8B-B14F-4D97-AF65-F5344CB8AC3E}">
        <p14:creationId xmlns:p14="http://schemas.microsoft.com/office/powerpoint/2010/main" val="35835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en-US" altLang="zh-CN" dirty="0"/>
              <a:t>loop s </a:t>
            </a:r>
            <a:r>
              <a:rPr lang="zh-CN" altLang="en-US" dirty="0"/>
              <a:t>的执行需要两个信息，循环次数和到</a:t>
            </a:r>
            <a:r>
              <a:rPr lang="en-US" altLang="zh-CN" dirty="0"/>
              <a:t>s</a:t>
            </a:r>
            <a:r>
              <a:rPr lang="zh-CN" altLang="en-US" dirty="0"/>
              <a:t>的位移，所以，</a:t>
            </a:r>
            <a:r>
              <a:rPr lang="en-US" altLang="zh-CN" dirty="0"/>
              <a:t>7ch</a:t>
            </a:r>
            <a:r>
              <a:rPr lang="zh-CN" altLang="en-US" dirty="0"/>
              <a:t>中断例程要完成</a:t>
            </a:r>
            <a:r>
              <a:rPr lang="en-US" altLang="zh-CN" dirty="0"/>
              <a:t>loop</a:t>
            </a:r>
            <a:r>
              <a:rPr lang="zh-CN" altLang="en-US" dirty="0"/>
              <a:t>指令的功能，也需要这两个信息作为参数。</a:t>
            </a:r>
          </a:p>
          <a:p>
            <a:pPr>
              <a:lnSpc>
                <a:spcPct val="90000"/>
              </a:lnSpc>
            </a:pPr>
            <a:r>
              <a:rPr lang="zh-CN" altLang="en-US" dirty="0"/>
              <a:t>我们用</a:t>
            </a:r>
            <a:r>
              <a:rPr lang="en-US" altLang="zh-CN" dirty="0"/>
              <a:t>cx</a:t>
            </a:r>
            <a:r>
              <a:rPr lang="zh-CN" altLang="en-US" dirty="0"/>
              <a:t>存放循环次数，用</a:t>
            </a:r>
            <a:r>
              <a:rPr lang="en-US" altLang="zh-CN" dirty="0" err="1"/>
              <a:t>bx</a:t>
            </a:r>
            <a:r>
              <a:rPr lang="zh-CN" altLang="en-US" dirty="0"/>
              <a:t>存放位移。</a:t>
            </a:r>
          </a:p>
          <a:p>
            <a:endParaRPr lang="zh-CN" altLang="en-US" dirty="0"/>
          </a:p>
        </p:txBody>
      </p:sp>
      <p:sp>
        <p:nvSpPr>
          <p:cNvPr id="4" name="灯片编号占位符 3"/>
          <p:cNvSpPr>
            <a:spLocks noGrp="1"/>
          </p:cNvSpPr>
          <p:nvPr>
            <p:ph type="sldNum" sz="quarter" idx="10"/>
          </p:nvPr>
        </p:nvSpPr>
        <p:spPr/>
        <p:txBody>
          <a:bodyPr/>
          <a:lstStyle/>
          <a:p>
            <a:fld id="{8085FF60-FD0B-4F74-A244-3A9A502E697D}" type="slidenum">
              <a:rPr lang="zh-CN" altLang="en-US" smtClean="0"/>
              <a:t>9</a:t>
            </a:fld>
            <a:endParaRPr lang="zh-CN" altLang="en-US"/>
          </a:p>
        </p:txBody>
      </p:sp>
    </p:spTree>
    <p:extLst>
      <p:ext uri="{BB962C8B-B14F-4D97-AF65-F5344CB8AC3E}">
        <p14:creationId xmlns:p14="http://schemas.microsoft.com/office/powerpoint/2010/main" val="658117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dirty="0"/>
              <a:t>分析：为了模拟</a:t>
            </a:r>
            <a:r>
              <a:rPr lang="en-US" altLang="zh-CN" dirty="0"/>
              <a:t>loop</a:t>
            </a:r>
            <a:r>
              <a:rPr lang="zh-CN" altLang="en-US" dirty="0"/>
              <a:t>指令，</a:t>
            </a:r>
            <a:r>
              <a:rPr lang="en-US" altLang="zh-CN" dirty="0"/>
              <a:t>7ch</a:t>
            </a:r>
            <a:r>
              <a:rPr lang="zh-CN" altLang="en-US" dirty="0"/>
              <a:t>中断例程应具备下面的功能：</a:t>
            </a:r>
          </a:p>
          <a:p>
            <a:pPr lvl="1">
              <a:lnSpc>
                <a:spcPct val="90000"/>
              </a:lnSpc>
            </a:pPr>
            <a:r>
              <a:rPr lang="zh-CN" altLang="en-US" dirty="0"/>
              <a:t>（</a:t>
            </a:r>
            <a:r>
              <a:rPr lang="en-US" altLang="zh-CN" dirty="0"/>
              <a:t>1</a:t>
            </a:r>
            <a:r>
              <a:rPr lang="zh-CN" altLang="en-US" dirty="0"/>
              <a:t>）</a:t>
            </a:r>
            <a:r>
              <a:rPr lang="en-US" altLang="zh-CN" dirty="0" err="1"/>
              <a:t>dec</a:t>
            </a:r>
            <a:r>
              <a:rPr lang="en-US" altLang="zh-CN" dirty="0"/>
              <a:t> cx</a:t>
            </a:r>
          </a:p>
          <a:p>
            <a:pPr lvl="1">
              <a:lnSpc>
                <a:spcPct val="90000"/>
              </a:lnSpc>
            </a:pPr>
            <a:r>
              <a:rPr lang="zh-CN" altLang="en-US" dirty="0"/>
              <a:t>（</a:t>
            </a:r>
            <a:r>
              <a:rPr lang="en-US" altLang="zh-CN" dirty="0"/>
              <a:t>2</a:t>
            </a:r>
            <a:r>
              <a:rPr lang="zh-CN" altLang="en-US" dirty="0"/>
              <a:t>）如果</a:t>
            </a:r>
            <a:r>
              <a:rPr lang="en-US" altLang="zh-CN" dirty="0"/>
              <a:t>(cx)</a:t>
            </a:r>
            <a:r>
              <a:rPr lang="en-US" altLang="zh-CN" sz="3600" dirty="0"/>
              <a:t>≠0</a:t>
            </a:r>
            <a:r>
              <a:rPr lang="zh-CN" altLang="en-US" dirty="0"/>
              <a:t>，转到标号</a:t>
            </a:r>
            <a:r>
              <a:rPr lang="en-US" altLang="zh-CN" dirty="0"/>
              <a:t>s </a:t>
            </a:r>
            <a:r>
              <a:rPr lang="zh-CN" altLang="en-US" dirty="0"/>
              <a:t>处执行，否则向下执行</a:t>
            </a:r>
          </a:p>
        </p:txBody>
      </p:sp>
      <p:sp>
        <p:nvSpPr>
          <p:cNvPr id="4" name="灯片编号占位符 3"/>
          <p:cNvSpPr>
            <a:spLocks noGrp="1"/>
          </p:cNvSpPr>
          <p:nvPr>
            <p:ph type="sldNum" sz="quarter" idx="10"/>
          </p:nvPr>
        </p:nvSpPr>
        <p:spPr/>
        <p:txBody>
          <a:bodyPr/>
          <a:lstStyle/>
          <a:p>
            <a:fld id="{8085FF60-FD0B-4F74-A244-3A9A502E697D}" type="slidenum">
              <a:rPr lang="zh-CN" altLang="en-US" smtClean="0"/>
              <a:t>10</a:t>
            </a:fld>
            <a:endParaRPr lang="zh-CN" altLang="en-US"/>
          </a:p>
        </p:txBody>
      </p:sp>
    </p:spTree>
    <p:extLst>
      <p:ext uri="{BB962C8B-B14F-4D97-AF65-F5344CB8AC3E}">
        <p14:creationId xmlns:p14="http://schemas.microsoft.com/office/powerpoint/2010/main" val="1894660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int 7ch</a:t>
            </a:r>
            <a:r>
              <a:rPr lang="zh-CN" altLang="en-US" dirty="0"/>
              <a:t>引发中断过程后，进入 </a:t>
            </a:r>
            <a:r>
              <a:rPr lang="en-US" altLang="zh-CN" dirty="0"/>
              <a:t>7ch</a:t>
            </a:r>
            <a:r>
              <a:rPr lang="zh-CN" altLang="en-US" dirty="0"/>
              <a:t>中断例程，在中断过程中，当前的标志寄存器、</a:t>
            </a:r>
            <a:r>
              <a:rPr lang="en-US" altLang="zh-CN" dirty="0"/>
              <a:t>CS</a:t>
            </a:r>
            <a:r>
              <a:rPr lang="zh-CN" altLang="en-US" dirty="0"/>
              <a:t>和</a:t>
            </a:r>
            <a:r>
              <a:rPr lang="en-US" altLang="zh-CN" dirty="0"/>
              <a:t>IP</a:t>
            </a:r>
            <a:r>
              <a:rPr lang="zh-CN" altLang="en-US" dirty="0"/>
              <a:t>都要压栈，此时压入的</a:t>
            </a:r>
            <a:r>
              <a:rPr lang="en-US" altLang="zh-CN" dirty="0"/>
              <a:t>CS</a:t>
            </a:r>
            <a:r>
              <a:rPr lang="zh-CN" altLang="en-US" dirty="0"/>
              <a:t>和</a:t>
            </a:r>
            <a:r>
              <a:rPr lang="en-US" altLang="zh-CN" dirty="0"/>
              <a:t>IP</a:t>
            </a:r>
            <a:r>
              <a:rPr lang="zh-CN" altLang="en-US" dirty="0"/>
              <a:t>中的内容，分别是调用程序的段地址（可以认为是标号 </a:t>
            </a:r>
            <a:r>
              <a:rPr lang="en-US" altLang="zh-CN" dirty="0"/>
              <a:t>s </a:t>
            </a:r>
            <a:r>
              <a:rPr lang="zh-CN" altLang="en-US" dirty="0"/>
              <a:t>的段地址）和</a:t>
            </a:r>
            <a:r>
              <a:rPr lang="en-US" altLang="zh-CN" dirty="0"/>
              <a:t>int 7ch</a:t>
            </a:r>
            <a:r>
              <a:rPr lang="zh-CN" altLang="en-US" dirty="0"/>
              <a:t>后一条指令的偏移地址（即标号</a:t>
            </a:r>
            <a:r>
              <a:rPr lang="en-US" altLang="zh-CN" dirty="0"/>
              <a:t>se</a:t>
            </a:r>
            <a:r>
              <a:rPr lang="zh-CN" altLang="en-US" dirty="0"/>
              <a:t>的偏移地址）。</a:t>
            </a:r>
          </a:p>
          <a:p>
            <a:pPr>
              <a:lnSpc>
                <a:spcPct val="90000"/>
              </a:lnSpc>
            </a:pPr>
            <a:r>
              <a:rPr lang="zh-CN" altLang="en-US" dirty="0"/>
              <a:t>因为要访问栈，使用了 </a:t>
            </a:r>
            <a:r>
              <a:rPr lang="en-US" altLang="zh-CN" dirty="0" err="1"/>
              <a:t>bp</a:t>
            </a:r>
            <a:r>
              <a:rPr lang="zh-CN" altLang="en-US" dirty="0"/>
              <a:t>，在程序开始处将</a:t>
            </a:r>
            <a:r>
              <a:rPr lang="en-US" altLang="zh-CN" dirty="0" err="1"/>
              <a:t>bp</a:t>
            </a:r>
            <a:r>
              <a:rPr lang="en-US" altLang="zh-CN" dirty="0"/>
              <a:t> </a:t>
            </a:r>
            <a:r>
              <a:rPr lang="zh-CN" altLang="en-US" dirty="0"/>
              <a:t>入栈保存，结束时出栈恢复。</a:t>
            </a:r>
          </a:p>
          <a:p>
            <a:pPr>
              <a:lnSpc>
                <a:spcPct val="90000"/>
              </a:lnSpc>
            </a:pPr>
            <a:r>
              <a:rPr lang="zh-CN" altLang="en-US" dirty="0"/>
              <a:t>当要修改栈中</a:t>
            </a:r>
            <a:r>
              <a:rPr lang="en-US" altLang="zh-CN" dirty="0"/>
              <a:t>se</a:t>
            </a:r>
            <a:r>
              <a:rPr lang="zh-CN" altLang="en-US" dirty="0"/>
              <a:t>的偏移地址的时候，栈中的情况为；</a:t>
            </a:r>
          </a:p>
          <a:p>
            <a:pPr>
              <a:lnSpc>
                <a:spcPct val="90000"/>
              </a:lnSpc>
            </a:pPr>
            <a:r>
              <a:rPr lang="zh-CN" altLang="en-US" dirty="0"/>
              <a:t>栈顶处是</a:t>
            </a:r>
            <a:r>
              <a:rPr lang="en-US" altLang="zh-CN" dirty="0" err="1"/>
              <a:t>bp</a:t>
            </a:r>
            <a:r>
              <a:rPr lang="en-US" altLang="zh-CN" dirty="0"/>
              <a:t> </a:t>
            </a:r>
            <a:r>
              <a:rPr lang="zh-CN" altLang="en-US" dirty="0"/>
              <a:t>原来的数值，下面是</a:t>
            </a:r>
            <a:r>
              <a:rPr lang="en-US" altLang="zh-CN" dirty="0"/>
              <a:t>se</a:t>
            </a:r>
            <a:r>
              <a:rPr lang="zh-CN" altLang="en-US" dirty="0"/>
              <a:t>的偏移地址，再下面是</a:t>
            </a:r>
            <a:r>
              <a:rPr lang="en-US" altLang="zh-CN" dirty="0"/>
              <a:t>s</a:t>
            </a:r>
            <a:r>
              <a:rPr lang="zh-CN" altLang="en-US" dirty="0"/>
              <a:t>的段地址，再下面是标志寄存器的值。</a:t>
            </a:r>
          </a:p>
          <a:p>
            <a:endParaRPr lang="zh-CN" altLang="en-US" dirty="0"/>
          </a:p>
        </p:txBody>
      </p:sp>
      <p:sp>
        <p:nvSpPr>
          <p:cNvPr id="4" name="灯片编号占位符 3"/>
          <p:cNvSpPr>
            <a:spLocks noGrp="1"/>
          </p:cNvSpPr>
          <p:nvPr>
            <p:ph type="sldNum" sz="quarter" idx="10"/>
          </p:nvPr>
        </p:nvSpPr>
        <p:spPr/>
        <p:txBody>
          <a:bodyPr/>
          <a:lstStyle/>
          <a:p>
            <a:fld id="{8085FF60-FD0B-4F74-A244-3A9A502E697D}" type="slidenum">
              <a:rPr lang="zh-CN" altLang="en-US" smtClean="0"/>
              <a:t>11</a:t>
            </a:fld>
            <a:endParaRPr lang="zh-CN" altLang="en-US"/>
          </a:p>
        </p:txBody>
      </p:sp>
    </p:spTree>
    <p:extLst>
      <p:ext uri="{BB962C8B-B14F-4D97-AF65-F5344CB8AC3E}">
        <p14:creationId xmlns:p14="http://schemas.microsoft.com/office/powerpoint/2010/main" val="3426181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主板上的</a:t>
            </a:r>
            <a:r>
              <a:rPr lang="en-US" altLang="zh-CN" dirty="0"/>
              <a:t>ROM</a:t>
            </a:r>
            <a:r>
              <a:rPr lang="zh-CN" altLang="en-US" dirty="0"/>
              <a:t>中存放着一套程序，称为</a:t>
            </a:r>
            <a:r>
              <a:rPr lang="en-US" altLang="zh-CN" baseline="0" dirty="0"/>
              <a:t>BIOS</a:t>
            </a:r>
            <a:r>
              <a:rPr lang="zh-CN" altLang="en-US" baseline="0" dirty="0"/>
              <a:t>（基本输入输出系统）。</a:t>
            </a:r>
            <a:r>
              <a:rPr lang="en-US" altLang="zh-CN" baseline="0" dirty="0"/>
              <a:t>BIOS</a:t>
            </a:r>
            <a:r>
              <a:rPr lang="zh-CN" altLang="en-US" baseline="0" dirty="0"/>
              <a:t>中主要包含：</a:t>
            </a:r>
            <a:endParaRPr lang="en-US" altLang="zh-CN" baseline="0" dirty="0"/>
          </a:p>
          <a:p>
            <a:r>
              <a:rPr lang="en-US" altLang="zh-CN" baseline="0" dirty="0"/>
              <a:t>1.</a:t>
            </a:r>
            <a:r>
              <a:rPr lang="zh-CN" altLang="en-US" baseline="0" dirty="0"/>
              <a:t>硬件系统的监测和初始化程序</a:t>
            </a:r>
            <a:endParaRPr lang="en-US" altLang="zh-CN" baseline="0" dirty="0"/>
          </a:p>
          <a:p>
            <a:r>
              <a:rPr lang="en-US" altLang="zh-CN" baseline="0" dirty="0"/>
              <a:t>2.</a:t>
            </a:r>
            <a:r>
              <a:rPr lang="zh-CN" altLang="en-US" baseline="0" dirty="0"/>
              <a:t>外部中断和内部中断的中断例程</a:t>
            </a:r>
            <a:endParaRPr lang="en-US" altLang="zh-CN" baseline="0" dirty="0"/>
          </a:p>
          <a:p>
            <a:r>
              <a:rPr lang="en-US" altLang="zh-CN" baseline="0" dirty="0"/>
              <a:t>3.</a:t>
            </a:r>
            <a:r>
              <a:rPr lang="zh-CN" altLang="en-US" baseline="0" dirty="0"/>
              <a:t>用于对硬件设备进行</a:t>
            </a:r>
            <a:r>
              <a:rPr lang="en-US" altLang="zh-CN" baseline="0" dirty="0"/>
              <a:t>I/O</a:t>
            </a:r>
            <a:r>
              <a:rPr lang="zh-CN" altLang="en-US" baseline="0" dirty="0"/>
              <a:t>操作的中断例程</a:t>
            </a:r>
            <a:endParaRPr lang="en-US" altLang="zh-CN" baseline="0" dirty="0"/>
          </a:p>
          <a:p>
            <a:r>
              <a:rPr lang="en-US" altLang="zh-CN" baseline="0" dirty="0"/>
              <a:t>4.</a:t>
            </a:r>
            <a:r>
              <a:rPr lang="zh-CN" altLang="en-US" baseline="0" dirty="0"/>
              <a:t>其它和硬件系统相关的中断例程</a:t>
            </a:r>
            <a:endParaRPr lang="en-US" altLang="zh-CN" baseline="0" dirty="0"/>
          </a:p>
          <a:p>
            <a:endParaRPr lang="en-US" altLang="zh-CN" baseline="0" dirty="0"/>
          </a:p>
          <a:p>
            <a:r>
              <a:rPr lang="zh-CN" altLang="en-US" baseline="0" dirty="0"/>
              <a:t>操作系统</a:t>
            </a:r>
            <a:r>
              <a:rPr lang="en-US" altLang="zh-CN" baseline="0" dirty="0"/>
              <a:t>Dos</a:t>
            </a:r>
            <a:r>
              <a:rPr lang="zh-CN" altLang="en-US" baseline="0" dirty="0"/>
              <a:t>也提供了中断例程，向程序员提供了编程资源。和硬件设备相关的</a:t>
            </a:r>
            <a:r>
              <a:rPr lang="en-US" altLang="zh-CN" baseline="0" dirty="0"/>
              <a:t>Dos</a:t>
            </a:r>
            <a:r>
              <a:rPr lang="zh-CN" altLang="en-US" baseline="0" dirty="0"/>
              <a:t>中断例程</a:t>
            </a:r>
            <a:endParaRPr lang="en-US" altLang="zh-CN" baseline="0" dirty="0"/>
          </a:p>
          <a:p>
            <a:r>
              <a:rPr lang="zh-CN" altLang="en-US" baseline="0" dirty="0"/>
              <a:t>中一般都调用了</a:t>
            </a:r>
            <a:r>
              <a:rPr lang="en-US" altLang="zh-CN" baseline="0" dirty="0"/>
              <a:t>DIOS</a:t>
            </a:r>
            <a:r>
              <a:rPr lang="zh-CN" altLang="en-US" baseline="0" dirty="0"/>
              <a:t>的中断例程。</a:t>
            </a:r>
            <a:endParaRPr lang="zh-CN" altLang="en-US" dirty="0"/>
          </a:p>
        </p:txBody>
      </p:sp>
      <p:sp>
        <p:nvSpPr>
          <p:cNvPr id="4" name="灯片编号占位符 3"/>
          <p:cNvSpPr>
            <a:spLocks noGrp="1"/>
          </p:cNvSpPr>
          <p:nvPr>
            <p:ph type="sldNum" sz="quarter" idx="10"/>
          </p:nvPr>
        </p:nvSpPr>
        <p:spPr/>
        <p:txBody>
          <a:bodyPr/>
          <a:lstStyle/>
          <a:p>
            <a:fld id="{8085FF60-FD0B-4F74-A244-3A9A502E697D}" type="slidenum">
              <a:rPr lang="zh-CN" altLang="en-US" smtClean="0"/>
              <a:t>12</a:t>
            </a:fld>
            <a:endParaRPr lang="zh-CN" altLang="en-US"/>
          </a:p>
        </p:txBody>
      </p:sp>
    </p:spTree>
    <p:extLst>
      <p:ext uri="{BB962C8B-B14F-4D97-AF65-F5344CB8AC3E}">
        <p14:creationId xmlns:p14="http://schemas.microsoft.com/office/powerpoint/2010/main" val="907834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85FF60-FD0B-4F74-A244-3A9A502E697D}" type="slidenum">
              <a:rPr lang="zh-CN" altLang="en-US" smtClean="0"/>
              <a:t>14</a:t>
            </a:fld>
            <a:endParaRPr lang="zh-CN" altLang="en-US"/>
          </a:p>
        </p:txBody>
      </p:sp>
    </p:spTree>
    <p:extLst>
      <p:ext uri="{BB962C8B-B14F-4D97-AF65-F5344CB8AC3E}">
        <p14:creationId xmlns:p14="http://schemas.microsoft.com/office/powerpoint/2010/main" val="631669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 10h</a:t>
            </a:r>
          </a:p>
          <a:p>
            <a:r>
              <a:rPr lang="zh-CN" altLang="en-US" dirty="0"/>
              <a:t>是</a:t>
            </a:r>
            <a:r>
              <a:rPr lang="en-US" altLang="zh-CN" dirty="0"/>
              <a:t>BIOS</a:t>
            </a:r>
            <a:r>
              <a:rPr lang="zh-CN" altLang="en-US" dirty="0"/>
              <a:t>提供的中断例程，其中包含了多个和屏幕输出相关的子程序。用</a:t>
            </a:r>
            <a:r>
              <a:rPr lang="en-US" altLang="zh-CN" dirty="0"/>
              <a:t>ah</a:t>
            </a:r>
            <a:r>
              <a:rPr lang="zh-CN" altLang="en-US" dirty="0"/>
              <a:t>传递内部子程序的编号。</a:t>
            </a:r>
            <a:endParaRPr lang="en-US" altLang="zh-CN"/>
          </a:p>
          <a:p>
            <a:endParaRPr lang="en-US" altLang="zh-CN" dirty="0"/>
          </a:p>
        </p:txBody>
      </p:sp>
      <p:sp>
        <p:nvSpPr>
          <p:cNvPr id="4" name="灯片编号占位符 3"/>
          <p:cNvSpPr>
            <a:spLocks noGrp="1"/>
          </p:cNvSpPr>
          <p:nvPr>
            <p:ph type="sldNum" sz="quarter" idx="10"/>
          </p:nvPr>
        </p:nvSpPr>
        <p:spPr/>
        <p:txBody>
          <a:bodyPr/>
          <a:lstStyle/>
          <a:p>
            <a:fld id="{8085FF60-FD0B-4F74-A244-3A9A502E697D}" type="slidenum">
              <a:rPr lang="zh-CN" altLang="en-US" smtClean="0"/>
              <a:t>15</a:t>
            </a:fld>
            <a:endParaRPr lang="zh-CN" altLang="en-US"/>
          </a:p>
        </p:txBody>
      </p:sp>
    </p:spTree>
    <p:extLst>
      <p:ext uri="{BB962C8B-B14F-4D97-AF65-F5344CB8AC3E}">
        <p14:creationId xmlns:p14="http://schemas.microsoft.com/office/powerpoint/2010/main" val="3486341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85FF60-FD0B-4F74-A244-3A9A502E697D}" type="slidenum">
              <a:rPr lang="zh-CN" altLang="en-US" smtClean="0"/>
              <a:t>16</a:t>
            </a:fld>
            <a:endParaRPr lang="zh-CN" altLang="en-US"/>
          </a:p>
        </p:txBody>
      </p:sp>
    </p:spTree>
    <p:extLst>
      <p:ext uri="{BB962C8B-B14F-4D97-AF65-F5344CB8AC3E}">
        <p14:creationId xmlns:p14="http://schemas.microsoft.com/office/powerpoint/2010/main" val="3988378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t>2020/6/10</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2020/6/10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t>2020/6/10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2020/6/10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t>2020/6/10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t>2020/6/10</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t>2020/6/10</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png"/></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oleObject" Target="../embeddings/oleObject4.bin"/><Relationship Id="rId4" Type="http://schemas.openxmlformats.org/officeDocument/2006/relationships/image" Target="../media/image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13</a:t>
            </a:r>
            <a:r>
              <a:rPr lang="zh-CN" altLang="en-US" dirty="0"/>
              <a:t>章 中断程序设计</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988938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610" name="Rectangle 2"/>
          <p:cNvSpPr>
            <a:spLocks noGrp="1" noChangeArrowheads="1"/>
          </p:cNvSpPr>
          <p:nvPr>
            <p:ph type="title" idx="4294967295"/>
          </p:nvPr>
        </p:nvSpPr>
        <p:spPr/>
        <p:txBody>
          <a:bodyPr/>
          <a:lstStyle/>
          <a:p>
            <a:r>
              <a:rPr lang="en-US" altLang="zh-CN" sz="4000" dirty="0"/>
              <a:t>13.2 </a:t>
            </a:r>
            <a:r>
              <a:rPr lang="zh-CN" altLang="en-US" sz="4000" dirty="0"/>
              <a:t>对</a:t>
            </a:r>
            <a:r>
              <a:rPr lang="en-US" altLang="zh-CN" sz="4000" dirty="0"/>
              <a:t>int</a:t>
            </a:r>
            <a:r>
              <a:rPr lang="zh-CN" altLang="en-US" sz="4000" dirty="0"/>
              <a:t>、</a:t>
            </a:r>
            <a:r>
              <a:rPr lang="en-US" altLang="zh-CN" sz="4000" dirty="0" err="1"/>
              <a:t>iret</a:t>
            </a:r>
            <a:r>
              <a:rPr lang="zh-CN" altLang="en-US" sz="4000" dirty="0"/>
              <a:t>和栈的深入理解</a:t>
            </a:r>
          </a:p>
        </p:txBody>
      </p:sp>
      <p:sp>
        <p:nvSpPr>
          <p:cNvPr id="99332" name="Rectangle 4"/>
          <p:cNvSpPr>
            <a:spLocks noGrp="1" noChangeArrowheads="1"/>
          </p:cNvSpPr>
          <p:nvPr>
            <p:ph type="body" idx="4294967295"/>
          </p:nvPr>
        </p:nvSpPr>
        <p:spPr>
          <a:xfrm>
            <a:off x="827584" y="1340768"/>
            <a:ext cx="8208912" cy="5400600"/>
          </a:xfrm>
        </p:spPr>
        <p:txBody>
          <a:bodyPr>
            <a:normAutofit/>
          </a:bodyPr>
          <a:lstStyle/>
          <a:p>
            <a:pPr>
              <a:lnSpc>
                <a:spcPct val="80000"/>
              </a:lnSpc>
            </a:pPr>
            <a:r>
              <a:rPr lang="zh-CN" altLang="en-US" sz="2800" dirty="0"/>
              <a:t>应用举例：在屏幕中间显示</a:t>
            </a:r>
            <a:r>
              <a:rPr lang="en-US" altLang="zh-CN" sz="2800" dirty="0"/>
              <a:t>80</a:t>
            </a:r>
            <a:r>
              <a:rPr lang="zh-CN" altLang="en-US" sz="2800" dirty="0"/>
              <a:t>个</a:t>
            </a:r>
            <a:r>
              <a:rPr lang="zh-CN" altLang="en-US" sz="2800" dirty="0">
                <a:latin typeface="Arial" charset="0"/>
              </a:rPr>
              <a:t>‘</a:t>
            </a:r>
            <a:r>
              <a:rPr lang="zh-CN" altLang="en-US" sz="2800" dirty="0"/>
              <a:t>！</a:t>
            </a:r>
            <a:r>
              <a:rPr lang="zh-CN" altLang="en-US" sz="2800" dirty="0">
                <a:latin typeface="Arial" charset="0"/>
              </a:rPr>
              <a:t>’</a:t>
            </a:r>
            <a:r>
              <a:rPr lang="zh-CN" altLang="en-US" sz="2800" dirty="0"/>
              <a:t>。 </a:t>
            </a:r>
          </a:p>
          <a:p>
            <a:pPr>
              <a:lnSpc>
                <a:spcPct val="80000"/>
              </a:lnSpc>
              <a:buFont typeface="Wingdings" pitchFamily="2" charset="2"/>
              <a:buNone/>
            </a:pPr>
            <a:r>
              <a:rPr lang="zh-CN" altLang="en-US" sz="1800" dirty="0"/>
              <a:t>  </a:t>
            </a:r>
            <a:r>
              <a:rPr lang="en-US" altLang="zh-CN" sz="1800" dirty="0"/>
              <a:t>assume </a:t>
            </a:r>
            <a:r>
              <a:rPr lang="en-US" altLang="zh-CN" sz="1800" dirty="0" err="1"/>
              <a:t>cs:code</a:t>
            </a:r>
            <a:endParaRPr lang="en-US" altLang="zh-CN" sz="1800" dirty="0"/>
          </a:p>
          <a:p>
            <a:pPr>
              <a:lnSpc>
                <a:spcPct val="80000"/>
              </a:lnSpc>
              <a:buFont typeface="Wingdings" pitchFamily="2" charset="2"/>
              <a:buNone/>
            </a:pPr>
            <a:r>
              <a:rPr lang="en-US" altLang="zh-CN" sz="1800" dirty="0"/>
              <a:t>  code segment</a:t>
            </a:r>
          </a:p>
          <a:p>
            <a:pPr>
              <a:lnSpc>
                <a:spcPct val="80000"/>
              </a:lnSpc>
              <a:buFont typeface="Wingdings" pitchFamily="2" charset="2"/>
              <a:buNone/>
            </a:pPr>
            <a:r>
              <a:rPr lang="en-US" altLang="zh-CN" sz="1800" dirty="0"/>
              <a:t>  start: </a:t>
            </a:r>
            <a:r>
              <a:rPr lang="en-US" altLang="zh-CN" sz="1800" dirty="0" err="1"/>
              <a:t>mov</a:t>
            </a:r>
            <a:r>
              <a:rPr lang="en-US" altLang="zh-CN" sz="1800" dirty="0"/>
              <a:t> ax,0b800h</a:t>
            </a:r>
          </a:p>
          <a:p>
            <a:pPr>
              <a:lnSpc>
                <a:spcPct val="80000"/>
              </a:lnSpc>
              <a:buFont typeface="Wingdings" pitchFamily="2" charset="2"/>
              <a:buNone/>
            </a:pPr>
            <a:r>
              <a:rPr lang="en-US" altLang="zh-CN" sz="1800" dirty="0"/>
              <a:t>  	      </a:t>
            </a:r>
            <a:r>
              <a:rPr lang="en-US" altLang="zh-CN" sz="1800" dirty="0" err="1"/>
              <a:t>mov</a:t>
            </a:r>
            <a:r>
              <a:rPr lang="en-US" altLang="zh-CN" sz="1800" dirty="0"/>
              <a:t> </a:t>
            </a:r>
            <a:r>
              <a:rPr lang="en-US" altLang="zh-CN" sz="1800" dirty="0" err="1"/>
              <a:t>es,ax</a:t>
            </a:r>
            <a:endParaRPr lang="en-US" altLang="zh-CN" sz="1800" dirty="0"/>
          </a:p>
          <a:p>
            <a:pPr>
              <a:lnSpc>
                <a:spcPct val="80000"/>
              </a:lnSpc>
              <a:buFont typeface="Wingdings" pitchFamily="2" charset="2"/>
              <a:buNone/>
            </a:pPr>
            <a:r>
              <a:rPr lang="en-US" altLang="zh-CN" sz="1800" dirty="0"/>
              <a:t>	      </a:t>
            </a:r>
            <a:r>
              <a:rPr lang="en-US" altLang="zh-CN" sz="1800" dirty="0" err="1"/>
              <a:t>mov</a:t>
            </a:r>
            <a:r>
              <a:rPr lang="en-US" altLang="zh-CN" sz="1800" dirty="0"/>
              <a:t> di,160*12</a:t>
            </a:r>
          </a:p>
          <a:p>
            <a:pPr>
              <a:lnSpc>
                <a:spcPct val="80000"/>
              </a:lnSpc>
              <a:buFont typeface="Wingdings" pitchFamily="2" charset="2"/>
              <a:buNone/>
            </a:pPr>
            <a:r>
              <a:rPr lang="en-US" altLang="zh-CN" sz="1800" dirty="0"/>
              <a:t>	</a:t>
            </a:r>
            <a:r>
              <a:rPr lang="en-US" altLang="zh-CN" sz="1800" b="1" dirty="0">
                <a:solidFill>
                  <a:srgbClr val="7030A0"/>
                </a:solidFill>
              </a:rPr>
              <a:t>      </a:t>
            </a:r>
            <a:r>
              <a:rPr lang="en-US" altLang="zh-CN" sz="1800" b="1" dirty="0" err="1">
                <a:solidFill>
                  <a:srgbClr val="7030A0"/>
                </a:solidFill>
              </a:rPr>
              <a:t>mov</a:t>
            </a:r>
            <a:r>
              <a:rPr lang="en-US" altLang="zh-CN" sz="1800" b="1" dirty="0">
                <a:solidFill>
                  <a:srgbClr val="7030A0"/>
                </a:solidFill>
              </a:rPr>
              <a:t> </a:t>
            </a:r>
            <a:r>
              <a:rPr lang="en-US" altLang="zh-CN" sz="1800" b="1" dirty="0" err="1">
                <a:solidFill>
                  <a:srgbClr val="7030A0"/>
                </a:solidFill>
              </a:rPr>
              <a:t>bx,offset</a:t>
            </a:r>
            <a:r>
              <a:rPr lang="en-US" altLang="zh-CN" sz="1800" b="1" dirty="0">
                <a:solidFill>
                  <a:srgbClr val="7030A0"/>
                </a:solidFill>
              </a:rPr>
              <a:t> s - offset se;</a:t>
            </a:r>
            <a:r>
              <a:rPr lang="zh-CN" altLang="en-US" sz="1800" dirty="0"/>
              <a:t>设置从标号</a:t>
            </a:r>
            <a:r>
              <a:rPr lang="en-US" altLang="zh-CN" sz="1800" dirty="0"/>
              <a:t>se</a:t>
            </a:r>
            <a:r>
              <a:rPr lang="zh-CN" altLang="en-US" sz="1800" dirty="0"/>
              <a:t>到标号</a:t>
            </a:r>
            <a:r>
              <a:rPr lang="en-US" altLang="zh-CN" sz="1800" dirty="0"/>
              <a:t>s</a:t>
            </a:r>
            <a:r>
              <a:rPr lang="zh-CN" altLang="en-US" sz="1800" dirty="0"/>
              <a:t>的转移位移</a:t>
            </a:r>
          </a:p>
          <a:p>
            <a:pPr>
              <a:lnSpc>
                <a:spcPct val="80000"/>
              </a:lnSpc>
              <a:buFont typeface="Wingdings" pitchFamily="2" charset="2"/>
              <a:buNone/>
            </a:pPr>
            <a:r>
              <a:rPr lang="zh-CN" altLang="en-US" sz="1800" dirty="0"/>
              <a:t>	      </a:t>
            </a:r>
            <a:r>
              <a:rPr lang="en-US" altLang="zh-CN" sz="1800" dirty="0" err="1"/>
              <a:t>mov</a:t>
            </a:r>
            <a:r>
              <a:rPr lang="en-US" altLang="zh-CN" sz="1800" dirty="0"/>
              <a:t> cx,80</a:t>
            </a:r>
          </a:p>
          <a:p>
            <a:pPr>
              <a:lnSpc>
                <a:spcPct val="80000"/>
              </a:lnSpc>
              <a:buFont typeface="Wingdings" pitchFamily="2" charset="2"/>
              <a:buNone/>
            </a:pPr>
            <a:r>
              <a:rPr lang="en-US" altLang="zh-CN" sz="1800" dirty="0"/>
              <a:t>       s: </a:t>
            </a:r>
            <a:r>
              <a:rPr lang="en-US" altLang="zh-CN" sz="1800" dirty="0" err="1"/>
              <a:t>mov</a:t>
            </a:r>
            <a:r>
              <a:rPr lang="en-US" altLang="zh-CN" sz="1800" dirty="0"/>
              <a:t> byte </a:t>
            </a:r>
            <a:r>
              <a:rPr lang="en-US" altLang="zh-CN" sz="1800" dirty="0" err="1"/>
              <a:t>ptr</a:t>
            </a:r>
            <a:r>
              <a:rPr lang="en-US" altLang="zh-CN" sz="1800" dirty="0"/>
              <a:t> </a:t>
            </a:r>
            <a:r>
              <a:rPr lang="en-US" altLang="zh-CN" sz="1800" dirty="0" err="1"/>
              <a:t>es</a:t>
            </a:r>
            <a:r>
              <a:rPr lang="en-US" altLang="zh-CN" sz="1800" dirty="0"/>
              <a:t>:[di],'!'</a:t>
            </a:r>
          </a:p>
          <a:p>
            <a:pPr>
              <a:lnSpc>
                <a:spcPct val="80000"/>
              </a:lnSpc>
              <a:buFont typeface="Wingdings" pitchFamily="2" charset="2"/>
              <a:buNone/>
            </a:pPr>
            <a:r>
              <a:rPr lang="en-US" altLang="zh-CN" sz="1800" dirty="0"/>
              <a:t>	      add di,2</a:t>
            </a:r>
          </a:p>
          <a:p>
            <a:pPr>
              <a:lnSpc>
                <a:spcPct val="80000"/>
              </a:lnSpc>
              <a:buFont typeface="Wingdings" pitchFamily="2" charset="2"/>
              <a:buNone/>
            </a:pPr>
            <a:r>
              <a:rPr lang="en-US" altLang="zh-CN" sz="1800" dirty="0"/>
              <a:t>	</a:t>
            </a:r>
            <a:r>
              <a:rPr lang="en-US" altLang="zh-CN" sz="2400" b="1" dirty="0">
                <a:solidFill>
                  <a:srgbClr val="FF0000"/>
                </a:solidFill>
              </a:rPr>
              <a:t>      int 7ch                           </a:t>
            </a:r>
            <a:r>
              <a:rPr lang="en-US" altLang="zh-CN" sz="1800" dirty="0"/>
              <a:t>;</a:t>
            </a:r>
            <a:r>
              <a:rPr lang="zh-CN" altLang="en-US" sz="1800" dirty="0"/>
              <a:t>如果</a:t>
            </a:r>
            <a:r>
              <a:rPr lang="en-US" altLang="zh-CN" sz="1800" dirty="0"/>
              <a:t>(cx)≠0</a:t>
            </a:r>
            <a:r>
              <a:rPr lang="zh-CN" altLang="en-US" sz="1800" dirty="0"/>
              <a:t>，转移到标号</a:t>
            </a:r>
            <a:r>
              <a:rPr lang="en-US" altLang="zh-CN" sz="1800" dirty="0"/>
              <a:t>s</a:t>
            </a:r>
            <a:r>
              <a:rPr lang="zh-CN" altLang="en-US" sz="1800" dirty="0"/>
              <a:t>处</a:t>
            </a:r>
          </a:p>
          <a:p>
            <a:pPr>
              <a:lnSpc>
                <a:spcPct val="80000"/>
              </a:lnSpc>
              <a:buFont typeface="Wingdings" pitchFamily="2" charset="2"/>
              <a:buNone/>
            </a:pPr>
            <a:r>
              <a:rPr lang="zh-CN" altLang="en-US" sz="1800" dirty="0"/>
              <a:t>     </a:t>
            </a:r>
            <a:r>
              <a:rPr lang="en-US" altLang="zh-CN" sz="1800" dirty="0"/>
              <a:t>se:  </a:t>
            </a:r>
            <a:r>
              <a:rPr lang="en-US" altLang="zh-CN" sz="1800" dirty="0" err="1"/>
              <a:t>nop</a:t>
            </a:r>
            <a:endParaRPr lang="en-US" altLang="zh-CN" sz="1800" dirty="0"/>
          </a:p>
          <a:p>
            <a:pPr>
              <a:lnSpc>
                <a:spcPct val="80000"/>
              </a:lnSpc>
              <a:buFont typeface="Wingdings" pitchFamily="2" charset="2"/>
              <a:buNone/>
            </a:pPr>
            <a:r>
              <a:rPr lang="en-US" altLang="zh-CN" sz="1800" dirty="0"/>
              <a:t>	      </a:t>
            </a:r>
            <a:r>
              <a:rPr lang="en-US" altLang="zh-CN" sz="1800" dirty="0" err="1"/>
              <a:t>mov</a:t>
            </a:r>
            <a:r>
              <a:rPr lang="en-US" altLang="zh-CN" sz="1800" dirty="0"/>
              <a:t> ax,4c00h</a:t>
            </a:r>
          </a:p>
          <a:p>
            <a:pPr>
              <a:lnSpc>
                <a:spcPct val="80000"/>
              </a:lnSpc>
              <a:buFont typeface="Wingdings" pitchFamily="2" charset="2"/>
              <a:buNone/>
            </a:pPr>
            <a:r>
              <a:rPr lang="en-US" altLang="zh-CN" sz="1800" dirty="0"/>
              <a:t>	      int 21h</a:t>
            </a:r>
          </a:p>
          <a:p>
            <a:pPr>
              <a:lnSpc>
                <a:spcPct val="80000"/>
              </a:lnSpc>
              <a:buFont typeface="Wingdings" pitchFamily="2" charset="2"/>
              <a:buNone/>
            </a:pPr>
            <a:r>
              <a:rPr lang="en-US" altLang="zh-CN" sz="1800" dirty="0"/>
              <a:t>  code ends</a:t>
            </a:r>
          </a:p>
          <a:p>
            <a:pPr>
              <a:lnSpc>
                <a:spcPct val="80000"/>
              </a:lnSpc>
              <a:buFont typeface="Wingdings" pitchFamily="2" charset="2"/>
              <a:buNone/>
            </a:pPr>
            <a:r>
              <a:rPr lang="en-US" altLang="zh-CN" sz="1800" dirty="0"/>
              <a:t>  end start</a:t>
            </a:r>
          </a:p>
        </p:txBody>
      </p:sp>
    </p:spTree>
    <p:extLst>
      <p:ext uri="{BB962C8B-B14F-4D97-AF65-F5344CB8AC3E}">
        <p14:creationId xmlns:p14="http://schemas.microsoft.com/office/powerpoint/2010/main" val="2526473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9332">
                                            <p:txEl>
                                              <p:pRg st="1" end="1"/>
                                            </p:txEl>
                                          </p:spTgt>
                                        </p:tgtEl>
                                        <p:attrNameLst>
                                          <p:attrName>style.visibility</p:attrName>
                                        </p:attrNameLst>
                                      </p:cBhvr>
                                      <p:to>
                                        <p:strVal val="visible"/>
                                      </p:to>
                                    </p:set>
                                    <p:animEffect transition="in" filter="checkerboard(across)">
                                      <p:cBhvr>
                                        <p:cTn id="7" dur="500"/>
                                        <p:tgtEl>
                                          <p:spTgt spid="99332">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9332">
                                            <p:txEl>
                                              <p:pRg st="2" end="2"/>
                                            </p:txEl>
                                          </p:spTgt>
                                        </p:tgtEl>
                                        <p:attrNameLst>
                                          <p:attrName>style.visibility</p:attrName>
                                        </p:attrNameLst>
                                      </p:cBhvr>
                                      <p:to>
                                        <p:strVal val="visible"/>
                                      </p:to>
                                    </p:set>
                                    <p:animEffect transition="in" filter="checkerboard(across)">
                                      <p:cBhvr>
                                        <p:cTn id="10" dur="500"/>
                                        <p:tgtEl>
                                          <p:spTgt spid="99332">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99332">
                                            <p:txEl>
                                              <p:pRg st="3" end="3"/>
                                            </p:txEl>
                                          </p:spTgt>
                                        </p:tgtEl>
                                        <p:attrNameLst>
                                          <p:attrName>style.visibility</p:attrName>
                                        </p:attrNameLst>
                                      </p:cBhvr>
                                      <p:to>
                                        <p:strVal val="visible"/>
                                      </p:to>
                                    </p:set>
                                    <p:animEffect transition="in" filter="checkerboard(across)">
                                      <p:cBhvr>
                                        <p:cTn id="13" dur="500"/>
                                        <p:tgtEl>
                                          <p:spTgt spid="99332">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99332">
                                            <p:txEl>
                                              <p:pRg st="4" end="4"/>
                                            </p:txEl>
                                          </p:spTgt>
                                        </p:tgtEl>
                                        <p:attrNameLst>
                                          <p:attrName>style.visibility</p:attrName>
                                        </p:attrNameLst>
                                      </p:cBhvr>
                                      <p:to>
                                        <p:strVal val="visible"/>
                                      </p:to>
                                    </p:set>
                                    <p:animEffect transition="in" filter="checkerboard(across)">
                                      <p:cBhvr>
                                        <p:cTn id="16" dur="500"/>
                                        <p:tgtEl>
                                          <p:spTgt spid="99332">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99332">
                                            <p:txEl>
                                              <p:pRg st="5" end="5"/>
                                            </p:txEl>
                                          </p:spTgt>
                                        </p:tgtEl>
                                        <p:attrNameLst>
                                          <p:attrName>style.visibility</p:attrName>
                                        </p:attrNameLst>
                                      </p:cBhvr>
                                      <p:to>
                                        <p:strVal val="visible"/>
                                      </p:to>
                                    </p:set>
                                    <p:animEffect transition="in" filter="checkerboard(across)">
                                      <p:cBhvr>
                                        <p:cTn id="19" dur="500"/>
                                        <p:tgtEl>
                                          <p:spTgt spid="99332">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99332">
                                            <p:txEl>
                                              <p:pRg st="6" end="6"/>
                                            </p:txEl>
                                          </p:spTgt>
                                        </p:tgtEl>
                                        <p:attrNameLst>
                                          <p:attrName>style.visibility</p:attrName>
                                        </p:attrNameLst>
                                      </p:cBhvr>
                                      <p:to>
                                        <p:strVal val="visible"/>
                                      </p:to>
                                    </p:set>
                                    <p:animEffect transition="in" filter="checkerboard(across)">
                                      <p:cBhvr>
                                        <p:cTn id="22" dur="500"/>
                                        <p:tgtEl>
                                          <p:spTgt spid="99332">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99332">
                                            <p:txEl>
                                              <p:pRg st="7" end="7"/>
                                            </p:txEl>
                                          </p:spTgt>
                                        </p:tgtEl>
                                        <p:attrNameLst>
                                          <p:attrName>style.visibility</p:attrName>
                                        </p:attrNameLst>
                                      </p:cBhvr>
                                      <p:to>
                                        <p:strVal val="visible"/>
                                      </p:to>
                                    </p:set>
                                    <p:animEffect transition="in" filter="checkerboard(across)">
                                      <p:cBhvr>
                                        <p:cTn id="25" dur="500"/>
                                        <p:tgtEl>
                                          <p:spTgt spid="99332">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99332">
                                            <p:txEl>
                                              <p:pRg st="8" end="8"/>
                                            </p:txEl>
                                          </p:spTgt>
                                        </p:tgtEl>
                                        <p:attrNameLst>
                                          <p:attrName>style.visibility</p:attrName>
                                        </p:attrNameLst>
                                      </p:cBhvr>
                                      <p:to>
                                        <p:strVal val="visible"/>
                                      </p:to>
                                    </p:set>
                                    <p:animEffect transition="in" filter="checkerboard(across)">
                                      <p:cBhvr>
                                        <p:cTn id="28" dur="500"/>
                                        <p:tgtEl>
                                          <p:spTgt spid="99332">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99332">
                                            <p:txEl>
                                              <p:pRg st="9" end="9"/>
                                            </p:txEl>
                                          </p:spTgt>
                                        </p:tgtEl>
                                        <p:attrNameLst>
                                          <p:attrName>style.visibility</p:attrName>
                                        </p:attrNameLst>
                                      </p:cBhvr>
                                      <p:to>
                                        <p:strVal val="visible"/>
                                      </p:to>
                                    </p:set>
                                    <p:animEffect transition="in" filter="checkerboard(across)">
                                      <p:cBhvr>
                                        <p:cTn id="31" dur="500"/>
                                        <p:tgtEl>
                                          <p:spTgt spid="99332">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99332">
                                            <p:txEl>
                                              <p:pRg st="10" end="10"/>
                                            </p:txEl>
                                          </p:spTgt>
                                        </p:tgtEl>
                                        <p:attrNameLst>
                                          <p:attrName>style.visibility</p:attrName>
                                        </p:attrNameLst>
                                      </p:cBhvr>
                                      <p:to>
                                        <p:strVal val="visible"/>
                                      </p:to>
                                    </p:set>
                                    <p:animEffect transition="in" filter="checkerboard(across)">
                                      <p:cBhvr>
                                        <p:cTn id="34" dur="500"/>
                                        <p:tgtEl>
                                          <p:spTgt spid="99332">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99332">
                                            <p:txEl>
                                              <p:pRg st="11" end="11"/>
                                            </p:txEl>
                                          </p:spTgt>
                                        </p:tgtEl>
                                        <p:attrNameLst>
                                          <p:attrName>style.visibility</p:attrName>
                                        </p:attrNameLst>
                                      </p:cBhvr>
                                      <p:to>
                                        <p:strVal val="visible"/>
                                      </p:to>
                                    </p:set>
                                    <p:animEffect transition="in" filter="checkerboard(across)">
                                      <p:cBhvr>
                                        <p:cTn id="37" dur="500"/>
                                        <p:tgtEl>
                                          <p:spTgt spid="99332">
                                            <p:txEl>
                                              <p:pRg st="11" end="11"/>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99332">
                                            <p:txEl>
                                              <p:pRg st="12" end="12"/>
                                            </p:txEl>
                                          </p:spTgt>
                                        </p:tgtEl>
                                        <p:attrNameLst>
                                          <p:attrName>style.visibility</p:attrName>
                                        </p:attrNameLst>
                                      </p:cBhvr>
                                      <p:to>
                                        <p:strVal val="visible"/>
                                      </p:to>
                                    </p:set>
                                    <p:animEffect transition="in" filter="checkerboard(across)">
                                      <p:cBhvr>
                                        <p:cTn id="40" dur="500"/>
                                        <p:tgtEl>
                                          <p:spTgt spid="99332">
                                            <p:txEl>
                                              <p:pRg st="12" end="12"/>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99332">
                                            <p:txEl>
                                              <p:pRg st="13" end="13"/>
                                            </p:txEl>
                                          </p:spTgt>
                                        </p:tgtEl>
                                        <p:attrNameLst>
                                          <p:attrName>style.visibility</p:attrName>
                                        </p:attrNameLst>
                                      </p:cBhvr>
                                      <p:to>
                                        <p:strVal val="visible"/>
                                      </p:to>
                                    </p:set>
                                    <p:animEffect transition="in" filter="checkerboard(across)">
                                      <p:cBhvr>
                                        <p:cTn id="43" dur="500"/>
                                        <p:tgtEl>
                                          <p:spTgt spid="99332">
                                            <p:txEl>
                                              <p:pRg st="13" end="13"/>
                                            </p:txEl>
                                          </p:spTgt>
                                        </p:tgtEl>
                                      </p:cBhvr>
                                    </p:animEffect>
                                  </p:childTnLst>
                                </p:cTn>
                              </p:par>
                              <p:par>
                                <p:cTn id="44" presetID="5" presetClass="entr" presetSubtype="10" fill="hold" nodeType="withEffect">
                                  <p:stCondLst>
                                    <p:cond delay="0"/>
                                  </p:stCondLst>
                                  <p:childTnLst>
                                    <p:set>
                                      <p:cBhvr>
                                        <p:cTn id="45" dur="1" fill="hold">
                                          <p:stCondLst>
                                            <p:cond delay="0"/>
                                          </p:stCondLst>
                                        </p:cTn>
                                        <p:tgtEl>
                                          <p:spTgt spid="99332">
                                            <p:txEl>
                                              <p:pRg st="14" end="14"/>
                                            </p:txEl>
                                          </p:spTgt>
                                        </p:tgtEl>
                                        <p:attrNameLst>
                                          <p:attrName>style.visibility</p:attrName>
                                        </p:attrNameLst>
                                      </p:cBhvr>
                                      <p:to>
                                        <p:strVal val="visible"/>
                                      </p:to>
                                    </p:set>
                                    <p:animEffect transition="in" filter="checkerboard(across)">
                                      <p:cBhvr>
                                        <p:cTn id="46" dur="500"/>
                                        <p:tgtEl>
                                          <p:spTgt spid="99332">
                                            <p:txEl>
                                              <p:pRg st="14" end="14"/>
                                            </p:txEl>
                                          </p:spTgt>
                                        </p:tgtEl>
                                      </p:cBhvr>
                                    </p:animEffect>
                                  </p:childTnLst>
                                </p:cTn>
                              </p:par>
                              <p:par>
                                <p:cTn id="47" presetID="5" presetClass="entr" presetSubtype="10" fill="hold" nodeType="withEffect">
                                  <p:stCondLst>
                                    <p:cond delay="0"/>
                                  </p:stCondLst>
                                  <p:childTnLst>
                                    <p:set>
                                      <p:cBhvr>
                                        <p:cTn id="48" dur="1" fill="hold">
                                          <p:stCondLst>
                                            <p:cond delay="0"/>
                                          </p:stCondLst>
                                        </p:cTn>
                                        <p:tgtEl>
                                          <p:spTgt spid="99332">
                                            <p:txEl>
                                              <p:pRg st="15" end="15"/>
                                            </p:txEl>
                                          </p:spTgt>
                                        </p:tgtEl>
                                        <p:attrNameLst>
                                          <p:attrName>style.visibility</p:attrName>
                                        </p:attrNameLst>
                                      </p:cBhvr>
                                      <p:to>
                                        <p:strVal val="visible"/>
                                      </p:to>
                                    </p:set>
                                    <p:animEffect transition="in" filter="checkerboard(across)">
                                      <p:cBhvr>
                                        <p:cTn id="49" dur="500"/>
                                        <p:tgtEl>
                                          <p:spTgt spid="9933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title" idx="4294967295"/>
          </p:nvPr>
        </p:nvSpPr>
        <p:spPr/>
        <p:txBody>
          <a:bodyPr/>
          <a:lstStyle/>
          <a:p>
            <a:r>
              <a:rPr lang="en-US" altLang="zh-CN" sz="4000" dirty="0"/>
              <a:t>13.2 </a:t>
            </a:r>
            <a:r>
              <a:rPr lang="zh-CN" altLang="en-US" sz="4000" dirty="0"/>
              <a:t>对</a:t>
            </a:r>
            <a:r>
              <a:rPr lang="en-US" altLang="zh-CN" sz="4000" dirty="0"/>
              <a:t>int</a:t>
            </a:r>
            <a:r>
              <a:rPr lang="zh-CN" altLang="en-US" sz="4000" dirty="0"/>
              <a:t>、</a:t>
            </a:r>
            <a:r>
              <a:rPr lang="en-US" altLang="zh-CN" sz="4000" dirty="0" err="1"/>
              <a:t>iret</a:t>
            </a:r>
            <a:r>
              <a:rPr lang="zh-CN" altLang="en-US" sz="4000" dirty="0"/>
              <a:t>和栈的深入理解</a:t>
            </a:r>
          </a:p>
        </p:txBody>
      </p:sp>
      <p:sp>
        <p:nvSpPr>
          <p:cNvPr id="104451" name="Rectangle 3"/>
          <p:cNvSpPr>
            <a:spLocks noGrp="1" noChangeArrowheads="1"/>
          </p:cNvSpPr>
          <p:nvPr>
            <p:ph type="body" idx="4294967295"/>
          </p:nvPr>
        </p:nvSpPr>
        <p:spPr/>
        <p:txBody>
          <a:bodyPr/>
          <a:lstStyle/>
          <a:p>
            <a:r>
              <a:rPr lang="en-US" altLang="zh-CN" sz="2800" dirty="0"/>
              <a:t>7ch</a:t>
            </a:r>
            <a:r>
              <a:rPr lang="zh-CN" altLang="en-US" sz="2800" dirty="0"/>
              <a:t>中断例程如下：</a:t>
            </a:r>
          </a:p>
          <a:p>
            <a:pPr>
              <a:buFont typeface="Wingdings" pitchFamily="2" charset="2"/>
              <a:buNone/>
            </a:pPr>
            <a:r>
              <a:rPr lang="zh-CN" altLang="en-US" sz="2800" dirty="0"/>
              <a:t>   </a:t>
            </a:r>
            <a:r>
              <a:rPr lang="en-US" altLang="zh-CN" sz="2800" dirty="0" err="1"/>
              <a:t>lp</a:t>
            </a:r>
            <a:r>
              <a:rPr lang="en-US" altLang="zh-CN" sz="2800" dirty="0"/>
              <a:t>:     push </a:t>
            </a:r>
            <a:r>
              <a:rPr lang="en-US" altLang="zh-CN" sz="2800" dirty="0" err="1"/>
              <a:t>bp</a:t>
            </a:r>
            <a:endParaRPr lang="en-US" altLang="zh-CN" sz="2800" dirty="0"/>
          </a:p>
          <a:p>
            <a:pPr>
              <a:buFont typeface="Wingdings" pitchFamily="2" charset="2"/>
              <a:buNone/>
            </a:pPr>
            <a:r>
              <a:rPr lang="en-US" altLang="zh-CN" sz="2800" dirty="0"/>
              <a:t>            </a:t>
            </a:r>
            <a:r>
              <a:rPr lang="en-US" altLang="zh-CN" sz="2800" dirty="0" err="1"/>
              <a:t>mov</a:t>
            </a:r>
            <a:r>
              <a:rPr lang="en-US" altLang="zh-CN" sz="2800" dirty="0"/>
              <a:t> </a:t>
            </a:r>
            <a:r>
              <a:rPr lang="en-US" altLang="zh-CN" sz="2800" dirty="0" err="1"/>
              <a:t>bp,sp</a:t>
            </a:r>
            <a:endParaRPr lang="en-US" altLang="zh-CN" sz="2800" dirty="0"/>
          </a:p>
          <a:p>
            <a:pPr>
              <a:buFont typeface="Wingdings" pitchFamily="2" charset="2"/>
              <a:buNone/>
            </a:pPr>
            <a:r>
              <a:rPr lang="en-US" altLang="zh-CN" sz="2800" dirty="0"/>
              <a:t>	         </a:t>
            </a:r>
            <a:r>
              <a:rPr lang="en-US" altLang="zh-CN" sz="2800" dirty="0" err="1"/>
              <a:t>dec</a:t>
            </a:r>
            <a:r>
              <a:rPr lang="en-US" altLang="zh-CN" sz="2800" dirty="0"/>
              <a:t> cx</a:t>
            </a:r>
          </a:p>
          <a:p>
            <a:pPr>
              <a:buFont typeface="Wingdings" pitchFamily="2" charset="2"/>
              <a:buNone/>
            </a:pPr>
            <a:r>
              <a:rPr lang="en-US" altLang="zh-CN" sz="2800" dirty="0"/>
              <a:t>	         </a:t>
            </a:r>
            <a:r>
              <a:rPr lang="en-US" altLang="zh-CN" sz="2800" dirty="0" err="1"/>
              <a:t>jcxz</a:t>
            </a:r>
            <a:r>
              <a:rPr lang="en-US" altLang="zh-CN" sz="2800" dirty="0"/>
              <a:t> </a:t>
            </a:r>
            <a:r>
              <a:rPr lang="en-US" altLang="zh-CN" sz="2800" dirty="0" err="1"/>
              <a:t>lpret</a:t>
            </a:r>
            <a:endParaRPr lang="en-US" altLang="zh-CN" sz="2800" dirty="0"/>
          </a:p>
          <a:p>
            <a:pPr>
              <a:buFont typeface="Wingdings" pitchFamily="2" charset="2"/>
              <a:buNone/>
            </a:pPr>
            <a:r>
              <a:rPr lang="en-US" altLang="zh-CN" sz="2800" dirty="0"/>
              <a:t>	         add [bp+2],</a:t>
            </a:r>
            <a:r>
              <a:rPr lang="en-US" altLang="zh-CN" sz="2800" b="1" dirty="0" err="1">
                <a:solidFill>
                  <a:srgbClr val="7030A0"/>
                </a:solidFill>
              </a:rPr>
              <a:t>bx</a:t>
            </a:r>
            <a:endParaRPr lang="en-US" altLang="zh-CN" sz="2800" b="1" dirty="0">
              <a:solidFill>
                <a:srgbClr val="7030A0"/>
              </a:solidFill>
            </a:endParaRPr>
          </a:p>
          <a:p>
            <a:pPr>
              <a:buFont typeface="Wingdings" pitchFamily="2" charset="2"/>
              <a:buNone/>
            </a:pPr>
            <a:r>
              <a:rPr lang="en-US" altLang="zh-CN" sz="2800" dirty="0"/>
              <a:t>   </a:t>
            </a:r>
            <a:r>
              <a:rPr lang="en-US" altLang="zh-CN" sz="2800" dirty="0" err="1"/>
              <a:t>lpret</a:t>
            </a:r>
            <a:r>
              <a:rPr lang="en-US" altLang="zh-CN" sz="2800" dirty="0"/>
              <a:t>: pop </a:t>
            </a:r>
            <a:r>
              <a:rPr lang="en-US" altLang="zh-CN" sz="2800" dirty="0" err="1"/>
              <a:t>bp</a:t>
            </a:r>
            <a:endParaRPr lang="en-US" altLang="zh-CN" sz="2800" dirty="0"/>
          </a:p>
          <a:p>
            <a:pPr>
              <a:buFont typeface="Wingdings" pitchFamily="2" charset="2"/>
              <a:buNone/>
            </a:pPr>
            <a:r>
              <a:rPr lang="en-US" altLang="zh-CN" sz="2800" dirty="0"/>
              <a:t>	         </a:t>
            </a:r>
            <a:r>
              <a:rPr lang="en-US" altLang="zh-CN" sz="2800" dirty="0" err="1"/>
              <a:t>iret</a:t>
            </a:r>
            <a:endParaRPr lang="en-US" altLang="zh-CN" sz="2800" dirty="0"/>
          </a:p>
        </p:txBody>
      </p:sp>
    </p:spTree>
    <p:extLst>
      <p:ext uri="{BB962C8B-B14F-4D97-AF65-F5344CB8AC3E}">
        <p14:creationId xmlns:p14="http://schemas.microsoft.com/office/powerpoint/2010/main" val="1911948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animEffect transition="in" filter="checkerboard(across)">
                                      <p:cBhvr>
                                        <p:cTn id="7" dur="500"/>
                                        <p:tgtEl>
                                          <p:spTgt spid="104451">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04451">
                                            <p:txEl>
                                              <p:pRg st="2" end="2"/>
                                            </p:txEl>
                                          </p:spTgt>
                                        </p:tgtEl>
                                        <p:attrNameLst>
                                          <p:attrName>style.visibility</p:attrName>
                                        </p:attrNameLst>
                                      </p:cBhvr>
                                      <p:to>
                                        <p:strVal val="visible"/>
                                      </p:to>
                                    </p:set>
                                    <p:animEffect transition="in" filter="checkerboard(across)">
                                      <p:cBhvr>
                                        <p:cTn id="10" dur="500"/>
                                        <p:tgtEl>
                                          <p:spTgt spid="104451">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04451">
                                            <p:txEl>
                                              <p:pRg st="3" end="3"/>
                                            </p:txEl>
                                          </p:spTgt>
                                        </p:tgtEl>
                                        <p:attrNameLst>
                                          <p:attrName>style.visibility</p:attrName>
                                        </p:attrNameLst>
                                      </p:cBhvr>
                                      <p:to>
                                        <p:strVal val="visible"/>
                                      </p:to>
                                    </p:set>
                                    <p:animEffect transition="in" filter="checkerboard(across)">
                                      <p:cBhvr>
                                        <p:cTn id="13" dur="500"/>
                                        <p:tgtEl>
                                          <p:spTgt spid="104451">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04451">
                                            <p:txEl>
                                              <p:pRg st="4" end="4"/>
                                            </p:txEl>
                                          </p:spTgt>
                                        </p:tgtEl>
                                        <p:attrNameLst>
                                          <p:attrName>style.visibility</p:attrName>
                                        </p:attrNameLst>
                                      </p:cBhvr>
                                      <p:to>
                                        <p:strVal val="visible"/>
                                      </p:to>
                                    </p:set>
                                    <p:animEffect transition="in" filter="checkerboard(across)">
                                      <p:cBhvr>
                                        <p:cTn id="16" dur="500"/>
                                        <p:tgtEl>
                                          <p:spTgt spid="104451">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04451">
                                            <p:txEl>
                                              <p:pRg st="5" end="5"/>
                                            </p:txEl>
                                          </p:spTgt>
                                        </p:tgtEl>
                                        <p:attrNameLst>
                                          <p:attrName>style.visibility</p:attrName>
                                        </p:attrNameLst>
                                      </p:cBhvr>
                                      <p:to>
                                        <p:strVal val="visible"/>
                                      </p:to>
                                    </p:set>
                                    <p:animEffect transition="in" filter="checkerboard(across)">
                                      <p:cBhvr>
                                        <p:cTn id="19" dur="500"/>
                                        <p:tgtEl>
                                          <p:spTgt spid="104451">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04451">
                                            <p:txEl>
                                              <p:pRg st="6" end="6"/>
                                            </p:txEl>
                                          </p:spTgt>
                                        </p:tgtEl>
                                        <p:attrNameLst>
                                          <p:attrName>style.visibility</p:attrName>
                                        </p:attrNameLst>
                                      </p:cBhvr>
                                      <p:to>
                                        <p:strVal val="visible"/>
                                      </p:to>
                                    </p:set>
                                    <p:animEffect transition="in" filter="checkerboard(across)">
                                      <p:cBhvr>
                                        <p:cTn id="22" dur="500"/>
                                        <p:tgtEl>
                                          <p:spTgt spid="104451">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04451">
                                            <p:txEl>
                                              <p:pRg st="7" end="7"/>
                                            </p:txEl>
                                          </p:spTgt>
                                        </p:tgtEl>
                                        <p:attrNameLst>
                                          <p:attrName>style.visibility</p:attrName>
                                        </p:attrNameLst>
                                      </p:cBhvr>
                                      <p:to>
                                        <p:strVal val="visible"/>
                                      </p:to>
                                    </p:set>
                                    <p:animEffect transition="in" filter="checkerboard(across)">
                                      <p:cBhvr>
                                        <p:cTn id="25" dur="500"/>
                                        <p:tgtEl>
                                          <p:spTgt spid="1044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idx="4294967295"/>
          </p:nvPr>
        </p:nvSpPr>
        <p:spPr/>
        <p:txBody>
          <a:bodyPr/>
          <a:lstStyle/>
          <a:p>
            <a:r>
              <a:rPr lang="en-US" altLang="zh-CN" sz="3600" dirty="0"/>
              <a:t>13.3 BIOS</a:t>
            </a:r>
            <a:r>
              <a:rPr lang="zh-CN" altLang="en-US" sz="3600" dirty="0"/>
              <a:t>和</a:t>
            </a:r>
            <a:r>
              <a:rPr lang="en-US" altLang="zh-CN" sz="3600" dirty="0"/>
              <a:t>DOS</a:t>
            </a:r>
            <a:r>
              <a:rPr lang="zh-CN" altLang="en-US" sz="3600" dirty="0"/>
              <a:t>中断例程</a:t>
            </a:r>
          </a:p>
        </p:txBody>
      </p:sp>
      <p:sp>
        <p:nvSpPr>
          <p:cNvPr id="1231875" name="Rectangle 3"/>
          <p:cNvSpPr>
            <a:spLocks noGrp="1" noChangeArrowheads="1"/>
          </p:cNvSpPr>
          <p:nvPr>
            <p:ph type="body" idx="4294967295"/>
          </p:nvPr>
        </p:nvSpPr>
        <p:spPr>
          <a:xfrm>
            <a:off x="827584" y="2564904"/>
            <a:ext cx="7776864" cy="2880320"/>
          </a:xfrm>
        </p:spPr>
        <p:txBody>
          <a:bodyPr/>
          <a:lstStyle/>
          <a:p>
            <a:pPr marL="109728" indent="0">
              <a:buNone/>
            </a:pPr>
            <a:r>
              <a:rPr lang="zh-CN" altLang="en-US" dirty="0"/>
              <a:t>（</a:t>
            </a:r>
            <a:r>
              <a:rPr lang="en-US" altLang="zh-CN" dirty="0"/>
              <a:t>1</a:t>
            </a:r>
            <a:r>
              <a:rPr lang="zh-CN" altLang="en-US" dirty="0"/>
              <a:t>） 开机后，</a:t>
            </a:r>
            <a:r>
              <a:rPr lang="en-US" altLang="zh-CN" dirty="0"/>
              <a:t>CPU </a:t>
            </a:r>
            <a:r>
              <a:rPr lang="zh-CN" altLang="en-US" dirty="0"/>
              <a:t>一加电，初始化</a:t>
            </a:r>
            <a:r>
              <a:rPr lang="en-US" altLang="zh-CN" dirty="0"/>
              <a:t>(CS)=0FFFFH</a:t>
            </a:r>
            <a:r>
              <a:rPr lang="zh-CN" altLang="en-US" dirty="0"/>
              <a:t>，</a:t>
            </a:r>
            <a:r>
              <a:rPr lang="en-US" altLang="zh-CN" dirty="0"/>
              <a:t>(IP)=0</a:t>
            </a:r>
            <a:r>
              <a:rPr lang="zh-CN" altLang="en-US" dirty="0"/>
              <a:t>，自动从</a:t>
            </a:r>
            <a:r>
              <a:rPr lang="en-US" altLang="zh-CN" dirty="0"/>
              <a:t>FFFF:0</a:t>
            </a:r>
            <a:r>
              <a:rPr lang="zh-CN" altLang="en-US" dirty="0"/>
              <a:t>单元开始执行程序。</a:t>
            </a:r>
            <a:endParaRPr lang="en-US" altLang="zh-CN" dirty="0"/>
          </a:p>
          <a:p>
            <a:pPr marL="109728" indent="0">
              <a:buNone/>
            </a:pPr>
            <a:r>
              <a:rPr lang="en-US" altLang="zh-CN" dirty="0"/>
              <a:t>FFFF:0</a:t>
            </a:r>
            <a:r>
              <a:rPr lang="zh-CN" altLang="en-US" dirty="0"/>
              <a:t>处为一条转跳指令，</a:t>
            </a:r>
            <a:r>
              <a:rPr lang="en-US" altLang="zh-CN" dirty="0"/>
              <a:t>CPU</a:t>
            </a:r>
            <a:r>
              <a:rPr lang="zh-CN" altLang="en-US" dirty="0"/>
              <a:t>执行该指令后，转去执行</a:t>
            </a:r>
            <a:r>
              <a:rPr lang="en-US" altLang="zh-CN" dirty="0"/>
              <a:t>BIOS</a:t>
            </a:r>
            <a:r>
              <a:rPr lang="zh-CN" altLang="en-US" dirty="0"/>
              <a:t>中的硬件系统检测和初始化程序。</a:t>
            </a:r>
          </a:p>
          <a:p>
            <a:pPr marL="109728" indent="0">
              <a:buNone/>
            </a:pPr>
            <a:endParaRPr lang="en-US" altLang="zh-CN" dirty="0"/>
          </a:p>
        </p:txBody>
      </p:sp>
      <p:sp>
        <p:nvSpPr>
          <p:cNvPr id="2" name="矩形 1"/>
          <p:cNvSpPr/>
          <p:nvPr/>
        </p:nvSpPr>
        <p:spPr>
          <a:xfrm>
            <a:off x="611560" y="1534166"/>
            <a:ext cx="2468946" cy="646331"/>
          </a:xfrm>
          <a:prstGeom prst="rect">
            <a:avLst/>
          </a:prstGeom>
        </p:spPr>
        <p:txBody>
          <a:bodyPr wrap="none">
            <a:spAutoFit/>
          </a:bodyPr>
          <a:lstStyle/>
          <a:p>
            <a:r>
              <a:rPr lang="en-US" altLang="zh-CN" sz="3600" dirty="0"/>
              <a:t>1.</a:t>
            </a:r>
            <a:r>
              <a:rPr lang="zh-CN" altLang="en-US" sz="3600" dirty="0"/>
              <a:t>安装过程</a:t>
            </a:r>
          </a:p>
        </p:txBody>
      </p:sp>
    </p:spTree>
    <p:extLst>
      <p:ext uri="{BB962C8B-B14F-4D97-AF65-F5344CB8AC3E}">
        <p14:creationId xmlns:p14="http://schemas.microsoft.com/office/powerpoint/2010/main" val="2436488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9" name="Rectangle 3"/>
          <p:cNvSpPr>
            <a:spLocks noGrp="1" noChangeArrowheads="1"/>
          </p:cNvSpPr>
          <p:nvPr>
            <p:ph type="body" idx="4294967295"/>
          </p:nvPr>
        </p:nvSpPr>
        <p:spPr>
          <a:xfrm>
            <a:off x="1010443" y="1772816"/>
            <a:ext cx="7123113" cy="4114800"/>
          </a:xfrm>
        </p:spPr>
        <p:txBody>
          <a:bodyPr/>
          <a:lstStyle/>
          <a:p>
            <a:r>
              <a:rPr lang="zh-CN" altLang="en-US" dirty="0"/>
              <a:t>（</a:t>
            </a:r>
            <a:r>
              <a:rPr lang="en-US" altLang="zh-CN" dirty="0"/>
              <a:t>2</a:t>
            </a:r>
            <a:r>
              <a:rPr lang="zh-CN" altLang="en-US" dirty="0"/>
              <a:t>）初始化程序将建立</a:t>
            </a:r>
            <a:r>
              <a:rPr lang="en-US" altLang="zh-CN" dirty="0"/>
              <a:t>BIOS </a:t>
            </a:r>
            <a:r>
              <a:rPr lang="zh-CN" altLang="en-US" dirty="0"/>
              <a:t>所支持的中断向量，即将</a:t>
            </a:r>
            <a:r>
              <a:rPr lang="en-US" altLang="zh-CN" dirty="0"/>
              <a:t>BIOS</a:t>
            </a:r>
            <a:r>
              <a:rPr lang="zh-CN" altLang="en-US" dirty="0"/>
              <a:t>提供的中断例程的入口地址登记在中断向量表中。</a:t>
            </a:r>
            <a:endParaRPr lang="en-US" altLang="zh-CN" dirty="0"/>
          </a:p>
          <a:p>
            <a:r>
              <a:rPr lang="zh-CN" altLang="en-US" dirty="0"/>
              <a:t>（</a:t>
            </a:r>
            <a:r>
              <a:rPr lang="en-US" altLang="zh-CN" dirty="0"/>
              <a:t>3</a:t>
            </a:r>
            <a:r>
              <a:rPr lang="zh-CN" altLang="en-US" dirty="0"/>
              <a:t>） 硬件系统检测和初始化完成后，调用</a:t>
            </a:r>
            <a:r>
              <a:rPr lang="en-US" altLang="zh-CN" dirty="0"/>
              <a:t>int 19h</a:t>
            </a:r>
            <a:r>
              <a:rPr lang="zh-CN" altLang="en-US" dirty="0"/>
              <a:t>进行操作系统的引导。从而 将计算机交由操作系统控制。</a:t>
            </a:r>
          </a:p>
          <a:p>
            <a:r>
              <a:rPr lang="zh-CN" altLang="en-US" dirty="0"/>
              <a:t>（</a:t>
            </a:r>
            <a:r>
              <a:rPr lang="en-US" altLang="zh-CN" dirty="0"/>
              <a:t>4</a:t>
            </a:r>
            <a:r>
              <a:rPr lang="zh-CN" altLang="en-US" dirty="0"/>
              <a:t>）</a:t>
            </a:r>
            <a:r>
              <a:rPr lang="en-US" altLang="zh-CN" dirty="0"/>
              <a:t>DOS </a:t>
            </a:r>
            <a:r>
              <a:rPr lang="zh-CN" altLang="en-US" dirty="0"/>
              <a:t>启动后，除完成其它工作外，还将它所提供的中断例程装入内存，并建立相应的中断向量。</a:t>
            </a:r>
          </a:p>
          <a:p>
            <a:endParaRPr lang="zh-CN" altLang="en-US" dirty="0"/>
          </a:p>
        </p:txBody>
      </p:sp>
      <p:sp>
        <p:nvSpPr>
          <p:cNvPr id="4" name="Rectangle 2"/>
          <p:cNvSpPr txBox="1">
            <a:spLocks noChangeArrowheads="1"/>
          </p:cNvSpPr>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altLang="zh-CN" sz="3600"/>
              <a:t>13.3 BIOS</a:t>
            </a:r>
            <a:r>
              <a:rPr lang="zh-CN" altLang="en-US" sz="3600"/>
              <a:t>和</a:t>
            </a:r>
            <a:r>
              <a:rPr lang="en-US" altLang="zh-CN" sz="3600"/>
              <a:t>DOS</a:t>
            </a:r>
            <a:r>
              <a:rPr lang="zh-CN" altLang="en-US" sz="3600"/>
              <a:t>中断例程</a:t>
            </a:r>
            <a:endParaRPr lang="zh-CN" altLang="en-US" sz="3600" dirty="0"/>
          </a:p>
        </p:txBody>
      </p:sp>
    </p:spTree>
    <p:extLst>
      <p:ext uri="{BB962C8B-B14F-4D97-AF65-F5344CB8AC3E}">
        <p14:creationId xmlns:p14="http://schemas.microsoft.com/office/powerpoint/2010/main" val="2342123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1520" y="116632"/>
            <a:ext cx="8229600" cy="1143000"/>
          </a:xfrm>
        </p:spPr>
        <p:txBody>
          <a:bodyPr/>
          <a:lstStyle/>
          <a:p>
            <a:r>
              <a:rPr lang="en-US" altLang="zh-CN" dirty="0"/>
              <a:t>13.4 BIOS</a:t>
            </a:r>
            <a:r>
              <a:rPr lang="zh-CN" altLang="en-US" dirty="0"/>
              <a:t>中断</a:t>
            </a:r>
          </a:p>
        </p:txBody>
      </p:sp>
      <p:sp>
        <p:nvSpPr>
          <p:cNvPr id="4" name="Rectangle 3"/>
          <p:cNvSpPr>
            <a:spLocks noGrp="1" noChangeArrowheads="1"/>
          </p:cNvSpPr>
          <p:nvPr>
            <p:ph idx="1"/>
          </p:nvPr>
        </p:nvSpPr>
        <p:spPr>
          <a:xfrm>
            <a:off x="395536" y="1268760"/>
            <a:ext cx="8496944" cy="4536504"/>
          </a:xfrm>
          <a:solidFill>
            <a:srgbClr val="FFFFFF"/>
          </a:solidFill>
          <a:ln w="76200" cmpd="tri">
            <a:solidFill>
              <a:schemeClr val="tx1"/>
            </a:solidFill>
            <a:miter lim="800000"/>
            <a:headEnd/>
            <a:tailEnd/>
          </a:ln>
        </p:spPr>
        <p:txBody>
          <a:bodyPr>
            <a:normAutofit lnSpcReduction="10000"/>
          </a:bodyPr>
          <a:lstStyle/>
          <a:p>
            <a:pPr algn="just">
              <a:lnSpc>
                <a:spcPct val="150000"/>
              </a:lnSpc>
            </a:pPr>
            <a:r>
              <a:rPr lang="en-US" altLang="zh-CN" sz="2800" dirty="0">
                <a:latin typeface="Times New Roman" pitchFamily="18" charset="0"/>
                <a:cs typeface="Times New Roman" pitchFamily="18" charset="0"/>
              </a:rPr>
              <a:t>BIOS</a:t>
            </a:r>
            <a:r>
              <a:rPr lang="zh-CN" altLang="en-US" sz="2800" dirty="0">
                <a:latin typeface="宋体" charset="-122"/>
              </a:rPr>
              <a:t>主要有几部分：</a:t>
            </a:r>
            <a:endParaRPr lang="zh-CN" altLang="en-US" sz="2800" dirty="0">
              <a:latin typeface="Times New Roman" pitchFamily="18" charset="0"/>
              <a:cs typeface="Times New Roman" pitchFamily="18" charset="0"/>
            </a:endParaRPr>
          </a:p>
          <a:p>
            <a:pPr algn="just">
              <a:lnSpc>
                <a:spcPct val="150000"/>
              </a:lnSpc>
              <a:buFontTx/>
              <a:buNone/>
            </a:pPr>
            <a:r>
              <a:rPr lang="zh-CN" altLang="en-US" sz="2800" dirty="0">
                <a:latin typeface="宋体" charset="-122"/>
              </a:rPr>
              <a:t>		系统硬件检测和初始化程序；</a:t>
            </a:r>
            <a:endParaRPr lang="zh-CN" altLang="en-US" sz="2800" dirty="0">
              <a:latin typeface="Times New Roman" pitchFamily="18" charset="0"/>
              <a:cs typeface="Times New Roman" pitchFamily="18" charset="0"/>
            </a:endParaRPr>
          </a:p>
          <a:p>
            <a:pPr algn="just">
              <a:lnSpc>
                <a:spcPct val="150000"/>
              </a:lnSpc>
              <a:buFontTx/>
              <a:buNone/>
            </a:pPr>
            <a:r>
              <a:rPr lang="zh-CN" altLang="en-US" sz="2800" dirty="0">
                <a:latin typeface="宋体" charset="-122"/>
              </a:rPr>
              <a:t>		内中断的中断处理程序；</a:t>
            </a:r>
            <a:endParaRPr lang="zh-CN" altLang="en-US" sz="2800" dirty="0">
              <a:latin typeface="Times New Roman" pitchFamily="18" charset="0"/>
              <a:cs typeface="Times New Roman" pitchFamily="18" charset="0"/>
            </a:endParaRPr>
          </a:p>
          <a:p>
            <a:pPr algn="just">
              <a:lnSpc>
                <a:spcPct val="150000"/>
              </a:lnSpc>
              <a:buFontTx/>
              <a:buNone/>
            </a:pPr>
            <a:r>
              <a:rPr lang="zh-CN" altLang="en-US" sz="2800" dirty="0">
                <a:latin typeface="宋体" charset="-122"/>
              </a:rPr>
              <a:t>		硬件中断的中断处理程序；</a:t>
            </a:r>
            <a:endParaRPr lang="zh-CN" altLang="en-US" sz="2800" dirty="0">
              <a:latin typeface="Times New Roman" pitchFamily="18" charset="0"/>
              <a:cs typeface="Times New Roman" pitchFamily="18" charset="0"/>
            </a:endParaRPr>
          </a:p>
          <a:p>
            <a:pPr algn="just">
              <a:lnSpc>
                <a:spcPct val="150000"/>
              </a:lnSpc>
              <a:buFontTx/>
              <a:buNone/>
            </a:pP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I/O</a:t>
            </a:r>
            <a:r>
              <a:rPr lang="zh-CN" altLang="en-US" sz="2800" dirty="0">
                <a:latin typeface="宋体" charset="-122"/>
              </a:rPr>
              <a:t>设备及接口控制等功能模块。</a:t>
            </a:r>
            <a:endParaRPr lang="zh-CN" altLang="en-US" sz="2800" dirty="0">
              <a:latin typeface="Times New Roman" pitchFamily="18" charset="0"/>
              <a:cs typeface="Times New Roman" pitchFamily="18" charset="0"/>
            </a:endParaRPr>
          </a:p>
          <a:p>
            <a:pPr algn="just">
              <a:lnSpc>
                <a:spcPct val="150000"/>
              </a:lnSpc>
            </a:pPr>
            <a:r>
              <a:rPr lang="zh-CN" altLang="en-US" sz="2800" dirty="0">
                <a:latin typeface="宋体" charset="-122"/>
              </a:rPr>
              <a:t>常用的</a:t>
            </a:r>
            <a:r>
              <a:rPr lang="en-US" altLang="zh-CN" sz="2800" dirty="0">
                <a:latin typeface="Times New Roman" pitchFamily="18" charset="0"/>
              </a:rPr>
              <a:t>I/O</a:t>
            </a:r>
            <a:r>
              <a:rPr lang="zh-CN" altLang="en-US" sz="2800" dirty="0">
                <a:latin typeface="宋体" charset="-122"/>
              </a:rPr>
              <a:t>输入输出</a:t>
            </a:r>
            <a:r>
              <a:rPr lang="en-US" altLang="zh-CN" sz="2800" dirty="0">
                <a:latin typeface="Times New Roman" pitchFamily="18" charset="0"/>
              </a:rPr>
              <a:t>BIOS</a:t>
            </a:r>
            <a:r>
              <a:rPr lang="zh-CN" altLang="en-US" sz="2800" dirty="0">
                <a:latin typeface="宋体" charset="-122"/>
              </a:rPr>
              <a:t>中断是对键盘、光标、屏幕显示、时钟、打印机等的控制。</a:t>
            </a:r>
          </a:p>
        </p:txBody>
      </p:sp>
    </p:spTree>
    <p:extLst>
      <p:ext uri="{BB962C8B-B14F-4D97-AF65-F5344CB8AC3E}">
        <p14:creationId xmlns:p14="http://schemas.microsoft.com/office/powerpoint/2010/main" val="2698524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z="4400" dirty="0"/>
              <a:t>13.4.1</a:t>
            </a:r>
            <a:r>
              <a:rPr lang="zh-CN" altLang="en-US" sz="4400" dirty="0"/>
              <a:t>屏幕及光标控制  </a:t>
            </a:r>
            <a:r>
              <a:rPr lang="en-US" altLang="zh-CN" sz="4400" dirty="0"/>
              <a:t>INT 10H </a:t>
            </a:r>
            <a:endParaRPr lang="zh-CN" altLang="en-US" dirty="0"/>
          </a:p>
        </p:txBody>
      </p:sp>
      <p:sp>
        <p:nvSpPr>
          <p:cNvPr id="4" name="Text Box 5"/>
          <p:cNvSpPr txBox="1">
            <a:spLocks noGrp="1" noChangeArrowheads="1"/>
          </p:cNvSpPr>
          <p:nvPr>
            <p:ph idx="1"/>
          </p:nvPr>
        </p:nvSpPr>
        <p:spPr bwMode="auto">
          <a:xfrm>
            <a:off x="467544" y="1484784"/>
            <a:ext cx="3528392" cy="5211683"/>
          </a:xfrm>
          <a:prstGeom prst="rect">
            <a:avLst/>
          </a:prstGeom>
          <a:solidFill>
            <a:srgbClr val="FFFFCC"/>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09728" indent="0">
              <a:buNone/>
            </a:pPr>
            <a:r>
              <a:rPr lang="en-US" altLang="zh-CN" sz="3200" b="1" dirty="0">
                <a:solidFill>
                  <a:srgbClr val="0033CC"/>
                </a:solidFill>
              </a:rPr>
              <a:t>1</a:t>
            </a:r>
            <a:r>
              <a:rPr lang="zh-CN" altLang="en-US" sz="3200" b="1" dirty="0">
                <a:solidFill>
                  <a:srgbClr val="0033CC"/>
                </a:solidFill>
              </a:rPr>
              <a:t>．光标控制</a:t>
            </a:r>
          </a:p>
          <a:p>
            <a:pPr marL="109728" indent="0">
              <a:buNone/>
            </a:pPr>
            <a:r>
              <a:rPr lang="zh-CN" altLang="en-US" sz="2400" b="1" dirty="0"/>
              <a:t>（</a:t>
            </a:r>
            <a:r>
              <a:rPr lang="en-US" altLang="zh-CN" sz="2400" b="1" dirty="0"/>
              <a:t>1</a:t>
            </a:r>
            <a:r>
              <a:rPr lang="zh-CN" altLang="en-US" sz="2400" b="1" dirty="0"/>
              <a:t>）光标大小设置</a:t>
            </a:r>
          </a:p>
          <a:p>
            <a:pPr marL="109728" indent="0">
              <a:buNone/>
            </a:pPr>
            <a:r>
              <a:rPr lang="zh-CN" altLang="en-US" sz="2400" b="1" dirty="0"/>
              <a:t>格式：</a:t>
            </a:r>
            <a:r>
              <a:rPr lang="en-US" altLang="zh-CN" sz="2400" b="1" dirty="0"/>
              <a:t>AH=01H</a:t>
            </a:r>
          </a:p>
          <a:p>
            <a:pPr marL="109728" indent="0">
              <a:buNone/>
            </a:pPr>
            <a:r>
              <a:rPr lang="en-US" altLang="zh-CN" sz="2400" b="1" dirty="0"/>
              <a:t>          CH=</a:t>
            </a:r>
            <a:r>
              <a:rPr lang="zh-CN" altLang="en-US" sz="2400" b="1" dirty="0"/>
              <a:t>光标开始行</a:t>
            </a:r>
          </a:p>
          <a:p>
            <a:pPr marL="109728" indent="0">
              <a:buNone/>
            </a:pPr>
            <a:r>
              <a:rPr lang="zh-CN" altLang="en-US" sz="2400" b="1" dirty="0"/>
              <a:t>          </a:t>
            </a:r>
            <a:r>
              <a:rPr lang="en-US" altLang="zh-CN" sz="2400" b="1" dirty="0"/>
              <a:t>CL=</a:t>
            </a:r>
            <a:r>
              <a:rPr lang="zh-CN" altLang="en-US" sz="2400" b="1" dirty="0"/>
              <a:t>光标结束行</a:t>
            </a:r>
          </a:p>
          <a:p>
            <a:pPr marL="109728" indent="0">
              <a:buNone/>
            </a:pPr>
            <a:r>
              <a:rPr lang="zh-CN" altLang="en-US" sz="2400" b="1" dirty="0"/>
              <a:t>          </a:t>
            </a:r>
            <a:r>
              <a:rPr lang="en-US" altLang="zh-CN" sz="2400" b="1" dirty="0"/>
              <a:t>INT 10H</a:t>
            </a:r>
          </a:p>
          <a:p>
            <a:pPr marL="109728" indent="0">
              <a:buNone/>
            </a:pPr>
            <a:r>
              <a:rPr lang="zh-CN" altLang="en-US" sz="2400" b="1" dirty="0"/>
              <a:t>（</a:t>
            </a:r>
            <a:r>
              <a:rPr lang="en-US" altLang="zh-CN" sz="2400" b="1" dirty="0"/>
              <a:t>2</a:t>
            </a:r>
            <a:r>
              <a:rPr lang="zh-CN" altLang="en-US" sz="2400" b="1" dirty="0"/>
              <a:t>）设置光标位置</a:t>
            </a:r>
          </a:p>
          <a:p>
            <a:pPr marL="109728" indent="0">
              <a:buNone/>
            </a:pPr>
            <a:r>
              <a:rPr lang="zh-CN" altLang="en-US" sz="2400" b="1" dirty="0"/>
              <a:t>格式：</a:t>
            </a:r>
            <a:r>
              <a:rPr lang="en-US" altLang="zh-CN" sz="2400" b="1" dirty="0"/>
              <a:t>AH=02H</a:t>
            </a:r>
          </a:p>
          <a:p>
            <a:pPr marL="109728" indent="0">
              <a:buNone/>
            </a:pPr>
            <a:r>
              <a:rPr lang="en-US" altLang="zh-CN" sz="2400" b="1" dirty="0"/>
              <a:t>           DH=</a:t>
            </a:r>
            <a:r>
              <a:rPr lang="zh-CN" altLang="en-US" sz="2400" b="1" dirty="0"/>
              <a:t>行号</a:t>
            </a:r>
          </a:p>
          <a:p>
            <a:pPr marL="109728" indent="0">
              <a:buNone/>
            </a:pPr>
            <a:r>
              <a:rPr lang="zh-CN" altLang="en-US" sz="2400" b="1" dirty="0"/>
              <a:t>           </a:t>
            </a:r>
            <a:r>
              <a:rPr lang="en-US" altLang="zh-CN" sz="2400" b="1" dirty="0"/>
              <a:t>DL=</a:t>
            </a:r>
            <a:r>
              <a:rPr lang="zh-CN" altLang="en-US" sz="2400" b="1" dirty="0"/>
              <a:t>列号</a:t>
            </a:r>
          </a:p>
          <a:p>
            <a:pPr marL="109728" indent="0">
              <a:buNone/>
            </a:pPr>
            <a:r>
              <a:rPr lang="zh-CN" altLang="en-US" sz="2400" b="1" dirty="0"/>
              <a:t>           </a:t>
            </a:r>
            <a:r>
              <a:rPr lang="en-US" altLang="zh-CN" sz="2400" b="1" dirty="0"/>
              <a:t>BH=</a:t>
            </a:r>
            <a:r>
              <a:rPr lang="zh-CN" altLang="en-US" sz="2400" b="1" dirty="0"/>
              <a:t>页号</a:t>
            </a:r>
          </a:p>
          <a:p>
            <a:pPr marL="109728" indent="0">
              <a:buNone/>
            </a:pPr>
            <a:r>
              <a:rPr lang="zh-CN" altLang="en-US" sz="2400" b="1" dirty="0"/>
              <a:t>           </a:t>
            </a:r>
            <a:r>
              <a:rPr lang="en-US" altLang="zh-CN" sz="2400" b="1" dirty="0"/>
              <a:t>INT 10H</a:t>
            </a:r>
          </a:p>
        </p:txBody>
      </p:sp>
      <p:sp>
        <p:nvSpPr>
          <p:cNvPr id="5" name="矩形 4"/>
          <p:cNvSpPr/>
          <p:nvPr/>
        </p:nvSpPr>
        <p:spPr>
          <a:xfrm>
            <a:off x="4211960" y="2060848"/>
            <a:ext cx="4572000" cy="2893100"/>
          </a:xfrm>
          <a:prstGeom prst="rect">
            <a:avLst/>
          </a:prstGeom>
          <a:solidFill>
            <a:srgbClr val="FFFFCC"/>
          </a:solidFill>
          <a:ln w="19050">
            <a:solidFill>
              <a:schemeClr val="tx1"/>
            </a:solidFill>
          </a:ln>
        </p:spPr>
        <p:txBody>
          <a:bodyPr>
            <a:spAutoFit/>
          </a:bodyPr>
          <a:lstStyle/>
          <a:p>
            <a:pPr marL="109728" indent="0">
              <a:buNone/>
            </a:pPr>
            <a:r>
              <a:rPr lang="zh-CN" altLang="en-US" sz="2600" b="1" dirty="0"/>
              <a:t>（</a:t>
            </a:r>
            <a:r>
              <a:rPr lang="en-US" altLang="zh-CN" sz="2600" b="1" dirty="0"/>
              <a:t>3</a:t>
            </a:r>
            <a:r>
              <a:rPr lang="zh-CN" altLang="en-US" sz="2600" b="1" dirty="0"/>
              <a:t>）读光标位置</a:t>
            </a:r>
          </a:p>
          <a:p>
            <a:pPr marL="109728" indent="0">
              <a:buNone/>
            </a:pPr>
            <a:r>
              <a:rPr lang="zh-CN" altLang="en-US" sz="2600" b="1" dirty="0"/>
              <a:t>格式：</a:t>
            </a:r>
            <a:r>
              <a:rPr lang="en-US" altLang="zh-CN" sz="2600" b="1" dirty="0"/>
              <a:t>AH=03H</a:t>
            </a:r>
          </a:p>
          <a:p>
            <a:pPr marL="109728" indent="0">
              <a:buNone/>
            </a:pPr>
            <a:r>
              <a:rPr lang="en-US" altLang="zh-CN" sz="2600" b="1" dirty="0"/>
              <a:t>           BH=</a:t>
            </a:r>
            <a:r>
              <a:rPr lang="zh-CN" altLang="en-US" sz="2600" b="1" dirty="0"/>
              <a:t>页号</a:t>
            </a:r>
          </a:p>
          <a:p>
            <a:pPr marL="109728" indent="0">
              <a:buNone/>
            </a:pPr>
            <a:r>
              <a:rPr lang="zh-CN" altLang="en-US" sz="2600" b="1" dirty="0"/>
              <a:t>           </a:t>
            </a:r>
            <a:r>
              <a:rPr lang="en-US" altLang="zh-CN" sz="2600" b="1" dirty="0"/>
              <a:t>INT 10H</a:t>
            </a:r>
          </a:p>
          <a:p>
            <a:pPr marL="109728" indent="0">
              <a:buNone/>
            </a:pPr>
            <a:r>
              <a:rPr lang="zh-CN" altLang="en-US" sz="2600" b="1" dirty="0"/>
              <a:t>返回值：</a:t>
            </a:r>
            <a:endParaRPr lang="en-US" altLang="zh-CN" sz="2600" b="1" dirty="0"/>
          </a:p>
          <a:p>
            <a:pPr marL="109728" indent="0">
              <a:buNone/>
            </a:pPr>
            <a:r>
              <a:rPr lang="en-US" altLang="zh-CN" sz="2600" b="1" dirty="0"/>
              <a:t>DH=</a:t>
            </a:r>
            <a:r>
              <a:rPr lang="zh-CN" altLang="en-US" sz="2600" b="1" dirty="0"/>
              <a:t>行号，</a:t>
            </a:r>
            <a:r>
              <a:rPr lang="en-US" altLang="zh-CN" sz="2600" b="1" dirty="0"/>
              <a:t>DL=</a:t>
            </a:r>
            <a:r>
              <a:rPr lang="zh-CN" altLang="en-US" sz="2600" b="1" dirty="0"/>
              <a:t>列号，</a:t>
            </a:r>
            <a:endParaRPr lang="en-US" altLang="zh-CN" sz="2600" b="1" dirty="0"/>
          </a:p>
          <a:p>
            <a:pPr marL="109728" indent="0">
              <a:buNone/>
            </a:pPr>
            <a:r>
              <a:rPr lang="en-US" altLang="zh-CN" sz="2600" b="1" dirty="0"/>
              <a:t>CX=</a:t>
            </a:r>
            <a:r>
              <a:rPr lang="zh-CN" altLang="en-US" sz="2600" b="1" dirty="0"/>
              <a:t>光标大小 </a:t>
            </a:r>
          </a:p>
        </p:txBody>
      </p:sp>
    </p:spTree>
    <p:extLst>
      <p:ext uri="{BB962C8B-B14F-4D97-AF65-F5344CB8AC3E}">
        <p14:creationId xmlns:p14="http://schemas.microsoft.com/office/powerpoint/2010/main" val="2013271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43608" y="533400"/>
            <a:ext cx="7315200" cy="2741613"/>
          </a:xfrm>
          <a:prstGeom prst="rect">
            <a:avLst/>
          </a:prstGeom>
          <a:solidFill>
            <a:srgbClr val="FFFFCC"/>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50000"/>
              </a:spcBef>
            </a:pPr>
            <a:r>
              <a:rPr lang="zh-CN" altLang="en-US" sz="2400" b="1" dirty="0"/>
              <a:t>例</a:t>
            </a:r>
            <a:r>
              <a:rPr lang="en-US" altLang="zh-CN" sz="2400" b="1" dirty="0"/>
              <a:t>1 </a:t>
            </a:r>
            <a:r>
              <a:rPr lang="zh-CN" altLang="en-US" sz="2400" b="1" dirty="0"/>
              <a:t>设光标大小为开始行</a:t>
            </a:r>
            <a:r>
              <a:rPr lang="en-US" altLang="zh-CN" sz="2400" b="1" dirty="0"/>
              <a:t>3</a:t>
            </a:r>
            <a:r>
              <a:rPr lang="zh-CN" altLang="en-US" sz="2400" b="1" dirty="0"/>
              <a:t>、结束行</a:t>
            </a:r>
            <a:r>
              <a:rPr lang="en-US" altLang="zh-CN" sz="2400" b="1" dirty="0"/>
              <a:t>5</a:t>
            </a:r>
          </a:p>
          <a:p>
            <a:pPr algn="just">
              <a:lnSpc>
                <a:spcPct val="70000"/>
              </a:lnSpc>
              <a:spcBef>
                <a:spcPct val="50000"/>
              </a:spcBef>
            </a:pPr>
            <a:r>
              <a:rPr lang="en-US" altLang="zh-CN" sz="2400" b="1" dirty="0"/>
              <a:t>		MOV CH</a:t>
            </a:r>
            <a:r>
              <a:rPr lang="zh-CN" altLang="en-US" sz="2400" b="1" dirty="0"/>
              <a:t>，</a:t>
            </a:r>
            <a:r>
              <a:rPr lang="en-US" altLang="zh-CN" sz="2400" b="1" dirty="0"/>
              <a:t>3</a:t>
            </a:r>
          </a:p>
          <a:p>
            <a:pPr algn="just">
              <a:lnSpc>
                <a:spcPct val="70000"/>
              </a:lnSpc>
              <a:spcBef>
                <a:spcPct val="50000"/>
              </a:spcBef>
            </a:pPr>
            <a:r>
              <a:rPr lang="en-US" altLang="zh-CN" sz="2400" b="1" dirty="0"/>
              <a:t>		MOV CL</a:t>
            </a:r>
            <a:r>
              <a:rPr lang="zh-CN" altLang="en-US" sz="2400" b="1" dirty="0"/>
              <a:t>，</a:t>
            </a:r>
            <a:r>
              <a:rPr lang="en-US" altLang="zh-CN" sz="2400" b="1" dirty="0"/>
              <a:t>5</a:t>
            </a:r>
          </a:p>
          <a:p>
            <a:pPr algn="just">
              <a:lnSpc>
                <a:spcPct val="70000"/>
              </a:lnSpc>
              <a:spcBef>
                <a:spcPct val="50000"/>
              </a:spcBef>
            </a:pPr>
            <a:r>
              <a:rPr lang="en-US" altLang="zh-CN" sz="2400" b="1" dirty="0"/>
              <a:t>		MOV AH</a:t>
            </a:r>
            <a:r>
              <a:rPr lang="zh-CN" altLang="en-US" sz="2400" b="1" dirty="0"/>
              <a:t>，</a:t>
            </a:r>
            <a:r>
              <a:rPr lang="en-US" altLang="zh-CN" sz="2400" b="1" dirty="0"/>
              <a:t>1</a:t>
            </a:r>
          </a:p>
          <a:p>
            <a:pPr algn="just">
              <a:lnSpc>
                <a:spcPct val="70000"/>
              </a:lnSpc>
              <a:spcBef>
                <a:spcPct val="50000"/>
              </a:spcBef>
            </a:pPr>
            <a:r>
              <a:rPr lang="en-US" altLang="zh-CN" sz="2400" b="1" dirty="0"/>
              <a:t>		INT 10H</a:t>
            </a:r>
          </a:p>
          <a:p>
            <a:pPr algn="just">
              <a:lnSpc>
                <a:spcPct val="70000"/>
              </a:lnSpc>
              <a:spcBef>
                <a:spcPct val="50000"/>
              </a:spcBef>
            </a:pPr>
            <a:r>
              <a:rPr lang="en-US" altLang="zh-CN" sz="2400" b="1" dirty="0"/>
              <a:t>		</a:t>
            </a:r>
          </a:p>
        </p:txBody>
      </p:sp>
      <p:sp>
        <p:nvSpPr>
          <p:cNvPr id="5" name="Text Box 3"/>
          <p:cNvSpPr txBox="1">
            <a:spLocks noChangeArrowheads="1"/>
          </p:cNvSpPr>
          <p:nvPr/>
        </p:nvSpPr>
        <p:spPr bwMode="auto">
          <a:xfrm>
            <a:off x="1196008" y="3505200"/>
            <a:ext cx="7010400" cy="2668588"/>
          </a:xfrm>
          <a:prstGeom prst="rect">
            <a:avLst/>
          </a:prstGeom>
          <a:solidFill>
            <a:srgbClr val="FFE9FF"/>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90000"/>
              </a:lnSpc>
              <a:spcBef>
                <a:spcPct val="50000"/>
              </a:spcBef>
            </a:pPr>
            <a:r>
              <a:rPr lang="zh-CN" altLang="en-US" sz="2400" b="1" dirty="0"/>
              <a:t>例</a:t>
            </a:r>
            <a:r>
              <a:rPr lang="en-US" altLang="zh-CN" sz="2400" b="1" dirty="0"/>
              <a:t>2 </a:t>
            </a:r>
            <a:r>
              <a:rPr lang="zh-CN" altLang="en-US" sz="2400" b="1" dirty="0"/>
              <a:t>置光标位于第</a:t>
            </a:r>
            <a:r>
              <a:rPr lang="en-US" altLang="zh-CN" sz="2400" b="1" dirty="0"/>
              <a:t>0</a:t>
            </a:r>
            <a:r>
              <a:rPr lang="zh-CN" altLang="en-US" sz="2400" b="1" dirty="0"/>
              <a:t>页</a:t>
            </a:r>
            <a:r>
              <a:rPr lang="en-US" altLang="zh-CN" sz="2400" b="1" dirty="0"/>
              <a:t>10</a:t>
            </a:r>
            <a:r>
              <a:rPr lang="zh-CN" altLang="en-US" sz="2400" b="1" dirty="0"/>
              <a:t>行</a:t>
            </a:r>
            <a:r>
              <a:rPr lang="en-US" altLang="zh-CN" sz="2400" b="1" dirty="0"/>
              <a:t>8</a:t>
            </a:r>
            <a:r>
              <a:rPr lang="zh-CN" altLang="en-US" sz="2400" b="1" dirty="0"/>
              <a:t>列上</a:t>
            </a:r>
          </a:p>
          <a:p>
            <a:pPr algn="just">
              <a:lnSpc>
                <a:spcPct val="70000"/>
              </a:lnSpc>
              <a:spcBef>
                <a:spcPct val="50000"/>
              </a:spcBef>
            </a:pPr>
            <a:r>
              <a:rPr lang="zh-CN" altLang="en-US" sz="2400" b="1" dirty="0"/>
              <a:t>		</a:t>
            </a:r>
            <a:r>
              <a:rPr lang="en-US" altLang="zh-CN" sz="2400" b="1" dirty="0"/>
              <a:t>MOV DH</a:t>
            </a:r>
            <a:r>
              <a:rPr lang="zh-CN" altLang="en-US" sz="2400" b="1" dirty="0"/>
              <a:t>，</a:t>
            </a:r>
            <a:r>
              <a:rPr lang="en-US" altLang="zh-CN" sz="2400" b="1" dirty="0"/>
              <a:t>10</a:t>
            </a:r>
          </a:p>
          <a:p>
            <a:pPr algn="just">
              <a:lnSpc>
                <a:spcPct val="70000"/>
              </a:lnSpc>
              <a:spcBef>
                <a:spcPct val="50000"/>
              </a:spcBef>
            </a:pPr>
            <a:r>
              <a:rPr lang="en-US" altLang="zh-CN" sz="2400" b="1" dirty="0"/>
              <a:t>		MOV DL</a:t>
            </a:r>
            <a:r>
              <a:rPr lang="zh-CN" altLang="en-US" sz="2400" b="1" dirty="0"/>
              <a:t>，</a:t>
            </a:r>
            <a:r>
              <a:rPr lang="en-US" altLang="zh-CN" sz="2400" b="1" dirty="0"/>
              <a:t>8</a:t>
            </a:r>
          </a:p>
          <a:p>
            <a:pPr algn="just">
              <a:lnSpc>
                <a:spcPct val="70000"/>
              </a:lnSpc>
              <a:spcBef>
                <a:spcPct val="50000"/>
              </a:spcBef>
            </a:pPr>
            <a:r>
              <a:rPr lang="en-US" altLang="zh-CN" sz="2400" b="1" dirty="0"/>
              <a:t>		MOV BH</a:t>
            </a:r>
            <a:r>
              <a:rPr lang="zh-CN" altLang="en-US" sz="2400" b="1" dirty="0"/>
              <a:t>，</a:t>
            </a:r>
            <a:r>
              <a:rPr lang="en-US" altLang="zh-CN" sz="2400" b="1" dirty="0"/>
              <a:t>0</a:t>
            </a:r>
          </a:p>
          <a:p>
            <a:pPr algn="just">
              <a:lnSpc>
                <a:spcPct val="70000"/>
              </a:lnSpc>
              <a:spcBef>
                <a:spcPct val="50000"/>
              </a:spcBef>
            </a:pPr>
            <a:r>
              <a:rPr lang="en-US" altLang="zh-CN" sz="2400" b="1" dirty="0"/>
              <a:t>		MOV AH</a:t>
            </a:r>
            <a:r>
              <a:rPr lang="zh-CN" altLang="en-US" sz="2400" b="1" dirty="0"/>
              <a:t>，</a:t>
            </a:r>
            <a:r>
              <a:rPr lang="en-US" altLang="zh-CN" sz="2400" b="1" dirty="0"/>
              <a:t>2</a:t>
            </a:r>
          </a:p>
          <a:p>
            <a:pPr algn="just">
              <a:lnSpc>
                <a:spcPct val="70000"/>
              </a:lnSpc>
              <a:spcBef>
                <a:spcPct val="50000"/>
              </a:spcBef>
            </a:pPr>
            <a:r>
              <a:rPr lang="en-US" altLang="zh-CN" sz="2400" b="1" dirty="0"/>
              <a:t>		INT 10H</a:t>
            </a:r>
            <a:endParaRPr lang="en-US" altLang="zh-CN" dirty="0"/>
          </a:p>
        </p:txBody>
      </p:sp>
    </p:spTree>
    <p:extLst>
      <p:ext uri="{BB962C8B-B14F-4D97-AF65-F5344CB8AC3E}">
        <p14:creationId xmlns:p14="http://schemas.microsoft.com/office/powerpoint/2010/main" val="104244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93285" y="332657"/>
            <a:ext cx="7776864" cy="6186309"/>
          </a:xfrm>
          <a:prstGeom prst="rect">
            <a:avLst/>
          </a:prstGeom>
          <a:solidFill>
            <a:srgbClr val="FFFFFF"/>
          </a:solidFill>
          <a:ln w="76200" cmpd="tri">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1" dirty="0">
                <a:solidFill>
                  <a:srgbClr val="0033CC"/>
                </a:solidFill>
              </a:rPr>
              <a:t>2</a:t>
            </a:r>
            <a:r>
              <a:rPr lang="zh-CN" altLang="en-US" sz="3200" b="1" dirty="0">
                <a:solidFill>
                  <a:srgbClr val="0033CC"/>
                </a:solidFill>
              </a:rPr>
              <a:t>．卷屏、清屏、开窗口</a:t>
            </a:r>
            <a:endParaRPr lang="en-US" altLang="zh-CN" sz="3200" b="1" dirty="0">
              <a:solidFill>
                <a:srgbClr val="0033CC"/>
              </a:solidFill>
            </a:endParaRPr>
          </a:p>
          <a:p>
            <a:r>
              <a:rPr lang="zh-CN" altLang="en-US" sz="2800" b="1" dirty="0"/>
              <a:t>（</a:t>
            </a:r>
            <a:r>
              <a:rPr lang="en-US" altLang="zh-CN" sz="2800" b="1" dirty="0"/>
              <a:t>1</a:t>
            </a:r>
            <a:r>
              <a:rPr lang="zh-CN" altLang="en-US" sz="2800" b="1" dirty="0"/>
              <a:t>）选择显示页</a:t>
            </a:r>
          </a:p>
          <a:p>
            <a:r>
              <a:rPr lang="zh-CN" altLang="en-US" sz="2800" b="1" dirty="0"/>
              <a:t>格式：</a:t>
            </a:r>
            <a:r>
              <a:rPr lang="en-US" altLang="zh-CN" sz="2800" b="1" dirty="0"/>
              <a:t>AH=05H</a:t>
            </a:r>
          </a:p>
          <a:p>
            <a:r>
              <a:rPr lang="en-US" altLang="zh-CN" sz="2800" b="1" dirty="0"/>
              <a:t>           AL=</a:t>
            </a:r>
            <a:r>
              <a:rPr lang="zh-CN" altLang="en-US" sz="2800" b="1" dirty="0"/>
              <a:t>页号</a:t>
            </a:r>
          </a:p>
          <a:p>
            <a:r>
              <a:rPr lang="zh-CN" altLang="en-US" sz="2800" b="1" dirty="0"/>
              <a:t>           </a:t>
            </a:r>
            <a:r>
              <a:rPr lang="en-US" altLang="zh-CN" sz="2800" b="1" dirty="0"/>
              <a:t>INT 10H</a:t>
            </a:r>
          </a:p>
          <a:p>
            <a:r>
              <a:rPr lang="zh-CN" altLang="en-US" sz="2800" b="1" dirty="0"/>
              <a:t>（</a:t>
            </a:r>
            <a:r>
              <a:rPr lang="en-US" altLang="zh-CN" sz="2800" b="1" dirty="0"/>
              <a:t>2</a:t>
            </a:r>
            <a:r>
              <a:rPr lang="zh-CN" altLang="en-US" sz="2800" b="1" dirty="0"/>
              <a:t>）屏幕开窗口</a:t>
            </a:r>
          </a:p>
          <a:p>
            <a:r>
              <a:rPr lang="zh-CN" altLang="en-US" sz="2800" b="1" dirty="0"/>
              <a:t>格式：</a:t>
            </a:r>
            <a:r>
              <a:rPr lang="en-US" altLang="zh-CN" sz="2800" b="1" dirty="0"/>
              <a:t>AH=06H</a:t>
            </a:r>
          </a:p>
          <a:p>
            <a:r>
              <a:rPr lang="en-US" altLang="zh-CN" sz="2800" b="1" dirty="0"/>
              <a:t>           AL=0</a:t>
            </a:r>
          </a:p>
          <a:p>
            <a:r>
              <a:rPr lang="en-US" altLang="zh-CN" sz="2800" b="1" dirty="0"/>
              <a:t>           BH=</a:t>
            </a:r>
            <a:r>
              <a:rPr lang="zh-CN" altLang="en-US" sz="2800" b="1" dirty="0"/>
              <a:t>窗口颜色属性</a:t>
            </a:r>
          </a:p>
          <a:p>
            <a:r>
              <a:rPr lang="zh-CN" altLang="en-US" sz="2800" b="1" dirty="0"/>
              <a:t>           </a:t>
            </a:r>
            <a:r>
              <a:rPr lang="en-US" altLang="zh-CN" sz="2800" b="1" dirty="0"/>
              <a:t>CH=</a:t>
            </a:r>
            <a:r>
              <a:rPr lang="zh-CN" altLang="en-US" sz="2800" b="1" dirty="0"/>
              <a:t>左上角行号</a:t>
            </a:r>
          </a:p>
          <a:p>
            <a:r>
              <a:rPr lang="zh-CN" altLang="en-US" sz="2800" b="1" dirty="0"/>
              <a:t>           </a:t>
            </a:r>
            <a:r>
              <a:rPr lang="en-US" altLang="zh-CN" sz="2800" b="1" dirty="0"/>
              <a:t>CL=</a:t>
            </a:r>
            <a:r>
              <a:rPr lang="zh-CN" altLang="en-US" sz="2800" b="1" dirty="0"/>
              <a:t>左上角列号</a:t>
            </a:r>
          </a:p>
          <a:p>
            <a:r>
              <a:rPr lang="zh-CN" altLang="en-US" sz="2800" b="1" dirty="0"/>
              <a:t>           </a:t>
            </a:r>
            <a:r>
              <a:rPr lang="en-US" altLang="zh-CN" sz="2800" b="1" dirty="0"/>
              <a:t>DH=</a:t>
            </a:r>
            <a:r>
              <a:rPr lang="zh-CN" altLang="en-US" sz="2800" b="1" dirty="0"/>
              <a:t>右下角行号</a:t>
            </a:r>
          </a:p>
          <a:p>
            <a:r>
              <a:rPr lang="zh-CN" altLang="en-US" sz="2800" b="1" dirty="0"/>
              <a:t>           </a:t>
            </a:r>
            <a:r>
              <a:rPr lang="en-US" altLang="zh-CN" sz="2800" b="1" dirty="0"/>
              <a:t>DL=</a:t>
            </a:r>
            <a:r>
              <a:rPr lang="zh-CN" altLang="en-US" sz="2800" b="1" dirty="0"/>
              <a:t>右下角列号</a:t>
            </a:r>
          </a:p>
          <a:p>
            <a:r>
              <a:rPr lang="zh-CN" altLang="en-US" sz="2800" b="1" dirty="0"/>
              <a:t>           </a:t>
            </a:r>
            <a:r>
              <a:rPr lang="en-US" altLang="zh-CN" sz="2800" b="1" dirty="0"/>
              <a:t>INT 10H</a:t>
            </a:r>
          </a:p>
        </p:txBody>
      </p:sp>
    </p:spTree>
    <p:extLst>
      <p:ext uri="{BB962C8B-B14F-4D97-AF65-F5344CB8AC3E}">
        <p14:creationId xmlns:p14="http://schemas.microsoft.com/office/powerpoint/2010/main" val="1941474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755576" y="629728"/>
            <a:ext cx="7344816" cy="5769208"/>
          </a:xfrm>
          <a:prstGeom prst="rect">
            <a:avLst/>
          </a:prstGeom>
          <a:solidFill>
            <a:srgbClr val="FFFFFF"/>
          </a:solidFill>
          <a:ln w="5715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altLang="en-US" sz="2800" b="1" dirty="0"/>
              <a:t>（</a:t>
            </a:r>
            <a:r>
              <a:rPr lang="en-US" altLang="zh-CN" sz="2800" b="1" dirty="0"/>
              <a:t>3</a:t>
            </a:r>
            <a:r>
              <a:rPr lang="zh-CN" altLang="en-US" sz="2800" b="1" dirty="0"/>
              <a:t>）屏幕上卷</a:t>
            </a:r>
          </a:p>
          <a:p>
            <a:pPr>
              <a:lnSpc>
                <a:spcPct val="110000"/>
              </a:lnSpc>
            </a:pPr>
            <a:r>
              <a:rPr lang="zh-CN" altLang="en-US" sz="2800" b="1" dirty="0"/>
              <a:t>格式： </a:t>
            </a:r>
            <a:r>
              <a:rPr lang="en-US" altLang="zh-CN" sz="2800" b="1" dirty="0"/>
              <a:t>AH=06H</a:t>
            </a:r>
          </a:p>
          <a:p>
            <a:pPr>
              <a:lnSpc>
                <a:spcPct val="110000"/>
              </a:lnSpc>
            </a:pPr>
            <a:r>
              <a:rPr lang="en-US" altLang="zh-CN" sz="2800" b="1" dirty="0"/>
              <a:t>           AL=</a:t>
            </a:r>
            <a:r>
              <a:rPr lang="zh-CN" altLang="en-US" sz="2800" b="1" dirty="0"/>
              <a:t>上卷行数</a:t>
            </a:r>
          </a:p>
          <a:p>
            <a:pPr>
              <a:lnSpc>
                <a:spcPct val="110000"/>
              </a:lnSpc>
            </a:pPr>
            <a:r>
              <a:rPr lang="zh-CN" altLang="en-US" sz="2800" b="1" dirty="0"/>
              <a:t>           </a:t>
            </a:r>
            <a:r>
              <a:rPr lang="en-US" altLang="zh-CN" sz="2800" b="1" dirty="0"/>
              <a:t>BH=</a:t>
            </a:r>
            <a:r>
              <a:rPr lang="zh-CN" altLang="en-US" sz="2800" b="1" dirty="0"/>
              <a:t>卷入行属性</a:t>
            </a:r>
          </a:p>
          <a:p>
            <a:pPr>
              <a:lnSpc>
                <a:spcPct val="110000"/>
              </a:lnSpc>
            </a:pPr>
            <a:r>
              <a:rPr lang="zh-CN" altLang="en-US" sz="2800" b="1" dirty="0"/>
              <a:t>           </a:t>
            </a:r>
            <a:r>
              <a:rPr lang="en-US" altLang="zh-CN" sz="2800" b="1" dirty="0"/>
              <a:t>CH=</a:t>
            </a:r>
            <a:r>
              <a:rPr lang="zh-CN" altLang="en-US" sz="2800" b="1" dirty="0"/>
              <a:t>左上角行号</a:t>
            </a:r>
          </a:p>
          <a:p>
            <a:pPr>
              <a:lnSpc>
                <a:spcPct val="110000"/>
              </a:lnSpc>
            </a:pPr>
            <a:r>
              <a:rPr lang="zh-CN" altLang="en-US" sz="2800" b="1" dirty="0"/>
              <a:t>           </a:t>
            </a:r>
            <a:r>
              <a:rPr lang="en-US" altLang="zh-CN" sz="2800" b="1" dirty="0"/>
              <a:t>CL=</a:t>
            </a:r>
            <a:r>
              <a:rPr lang="zh-CN" altLang="en-US" sz="2800" b="1" dirty="0"/>
              <a:t>左上角列号</a:t>
            </a:r>
          </a:p>
          <a:p>
            <a:pPr>
              <a:lnSpc>
                <a:spcPct val="110000"/>
              </a:lnSpc>
            </a:pPr>
            <a:r>
              <a:rPr lang="zh-CN" altLang="en-US" sz="2800" b="1" dirty="0"/>
              <a:t>           </a:t>
            </a:r>
            <a:r>
              <a:rPr lang="en-US" altLang="zh-CN" sz="2800" b="1" dirty="0"/>
              <a:t>DH=</a:t>
            </a:r>
            <a:r>
              <a:rPr lang="zh-CN" altLang="en-US" sz="2800" b="1" dirty="0"/>
              <a:t>右下角行号</a:t>
            </a:r>
          </a:p>
          <a:p>
            <a:pPr>
              <a:lnSpc>
                <a:spcPct val="110000"/>
              </a:lnSpc>
            </a:pPr>
            <a:r>
              <a:rPr lang="zh-CN" altLang="en-US" sz="2800" b="1" dirty="0"/>
              <a:t>           </a:t>
            </a:r>
            <a:r>
              <a:rPr lang="en-US" altLang="zh-CN" sz="2800" b="1" dirty="0"/>
              <a:t>DL=</a:t>
            </a:r>
            <a:r>
              <a:rPr lang="zh-CN" altLang="en-US" sz="2800" b="1" dirty="0"/>
              <a:t>右下角列号   </a:t>
            </a:r>
          </a:p>
          <a:p>
            <a:pPr>
              <a:lnSpc>
                <a:spcPct val="110000"/>
              </a:lnSpc>
            </a:pPr>
            <a:r>
              <a:rPr lang="zh-CN" altLang="en-US" sz="2800" b="1" dirty="0"/>
              <a:t>           </a:t>
            </a:r>
            <a:r>
              <a:rPr lang="en-US" altLang="zh-CN" sz="2800" b="1" dirty="0"/>
              <a:t>INT 10H</a:t>
            </a:r>
          </a:p>
          <a:p>
            <a:pPr>
              <a:lnSpc>
                <a:spcPct val="110000"/>
              </a:lnSpc>
            </a:pPr>
            <a:r>
              <a:rPr lang="zh-CN" altLang="en-US" sz="2800" b="1" dirty="0"/>
              <a:t>（</a:t>
            </a:r>
            <a:r>
              <a:rPr lang="en-US" altLang="zh-CN" sz="2800" b="1" dirty="0"/>
              <a:t>4</a:t>
            </a:r>
            <a:r>
              <a:rPr lang="zh-CN" altLang="en-US" sz="2800" b="1" dirty="0"/>
              <a:t>）屏幕下卷</a:t>
            </a:r>
          </a:p>
          <a:p>
            <a:pPr>
              <a:lnSpc>
                <a:spcPct val="110000"/>
              </a:lnSpc>
            </a:pPr>
            <a:r>
              <a:rPr lang="zh-CN" altLang="en-US" sz="2800" b="1" dirty="0"/>
              <a:t>格式：</a:t>
            </a:r>
            <a:r>
              <a:rPr lang="en-US" altLang="zh-CN" sz="2800" b="1" dirty="0"/>
              <a:t>AH=07H</a:t>
            </a:r>
          </a:p>
          <a:p>
            <a:pPr>
              <a:lnSpc>
                <a:spcPct val="110000"/>
              </a:lnSpc>
            </a:pPr>
            <a:r>
              <a:rPr lang="zh-CN" altLang="en-US" sz="2800" b="1" dirty="0"/>
              <a:t>其余同屏幕上卷</a:t>
            </a:r>
            <a:endParaRPr lang="zh-CN" altLang="en-US" sz="2800" dirty="0"/>
          </a:p>
        </p:txBody>
      </p:sp>
    </p:spTree>
    <p:extLst>
      <p:ext uri="{BB962C8B-B14F-4D97-AF65-F5344CB8AC3E}">
        <p14:creationId xmlns:p14="http://schemas.microsoft.com/office/powerpoint/2010/main" val="2130922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539552" y="692696"/>
            <a:ext cx="8079432" cy="4929042"/>
          </a:xfrm>
          <a:prstGeom prst="rect">
            <a:avLst/>
          </a:prstGeom>
          <a:solidFill>
            <a:srgbClr val="FFFFCC"/>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0000"/>
              </a:lnSpc>
              <a:spcBef>
                <a:spcPct val="50000"/>
              </a:spcBef>
            </a:pPr>
            <a:r>
              <a:rPr lang="zh-CN" altLang="en-US" sz="2800" b="1" dirty="0"/>
              <a:t>例</a:t>
            </a:r>
            <a:r>
              <a:rPr lang="en-US" altLang="zh-CN" sz="2800" b="1" dirty="0">
                <a:cs typeface="Times New Roman" pitchFamily="18" charset="0"/>
              </a:rPr>
              <a:t>1  </a:t>
            </a:r>
            <a:r>
              <a:rPr lang="zh-CN" altLang="en-US" sz="2800" b="1" dirty="0"/>
              <a:t>定义宏</a:t>
            </a:r>
            <a:r>
              <a:rPr lang="en-US" altLang="zh-CN" sz="2800" b="1" dirty="0">
                <a:cs typeface="Times New Roman" pitchFamily="18" charset="0"/>
              </a:rPr>
              <a:t>CLEAR</a:t>
            </a:r>
            <a:r>
              <a:rPr lang="zh-CN" altLang="en-US" sz="2800" b="1" dirty="0"/>
              <a:t>，实现清屏功能</a:t>
            </a:r>
            <a:endParaRPr lang="zh-CN" altLang="en-US" sz="2800" b="1" dirty="0">
              <a:cs typeface="Times New Roman" pitchFamily="18" charset="0"/>
            </a:endParaRPr>
          </a:p>
          <a:p>
            <a:pPr algn="just">
              <a:lnSpc>
                <a:spcPct val="50000"/>
              </a:lnSpc>
              <a:spcBef>
                <a:spcPct val="50000"/>
              </a:spcBef>
            </a:pPr>
            <a:r>
              <a:rPr lang="en-US" altLang="zh-CN" sz="2800" b="1" dirty="0">
                <a:cs typeface="Times New Roman" pitchFamily="18" charset="0"/>
              </a:rPr>
              <a:t>CLEAR  MACRO</a:t>
            </a:r>
          </a:p>
          <a:p>
            <a:pPr algn="just">
              <a:lnSpc>
                <a:spcPct val="50000"/>
              </a:lnSpc>
              <a:spcBef>
                <a:spcPct val="50000"/>
              </a:spcBef>
            </a:pPr>
            <a:r>
              <a:rPr lang="en-US" altLang="zh-CN" sz="2800" b="1" dirty="0">
                <a:cs typeface="Times New Roman" pitchFamily="18" charset="0"/>
              </a:rPr>
              <a:t>	MOV AH</a:t>
            </a:r>
            <a:r>
              <a:rPr lang="zh-CN" altLang="en-US" sz="2800" b="1" dirty="0"/>
              <a:t>，</a:t>
            </a:r>
            <a:r>
              <a:rPr lang="en-US" altLang="zh-CN" sz="2800" b="1" dirty="0">
                <a:cs typeface="Times New Roman" pitchFamily="18" charset="0"/>
              </a:rPr>
              <a:t>6</a:t>
            </a:r>
          </a:p>
          <a:p>
            <a:pPr algn="just">
              <a:lnSpc>
                <a:spcPct val="50000"/>
              </a:lnSpc>
              <a:spcBef>
                <a:spcPct val="50000"/>
              </a:spcBef>
            </a:pPr>
            <a:r>
              <a:rPr lang="en-US" altLang="zh-CN" sz="2800" b="1" dirty="0">
                <a:cs typeface="Times New Roman" pitchFamily="18" charset="0"/>
              </a:rPr>
              <a:t>	MOV AL</a:t>
            </a:r>
            <a:r>
              <a:rPr lang="zh-CN" altLang="en-US" sz="2800" b="1" dirty="0"/>
              <a:t>，</a:t>
            </a:r>
            <a:r>
              <a:rPr lang="en-US" altLang="zh-CN" sz="2800" b="1" dirty="0">
                <a:cs typeface="Times New Roman" pitchFamily="18" charset="0"/>
              </a:rPr>
              <a:t>0</a:t>
            </a:r>
          </a:p>
          <a:p>
            <a:pPr algn="just">
              <a:lnSpc>
                <a:spcPct val="50000"/>
              </a:lnSpc>
              <a:spcBef>
                <a:spcPct val="50000"/>
              </a:spcBef>
            </a:pPr>
            <a:r>
              <a:rPr lang="en-US" altLang="zh-CN" sz="2800" b="1" dirty="0">
                <a:cs typeface="Times New Roman" pitchFamily="18" charset="0"/>
              </a:rPr>
              <a:t>	MOV BH</a:t>
            </a:r>
            <a:r>
              <a:rPr lang="zh-CN" altLang="en-US" sz="2800" b="1" dirty="0"/>
              <a:t>，</a:t>
            </a:r>
            <a:r>
              <a:rPr lang="en-US" altLang="zh-CN" sz="2800" b="1" dirty="0">
                <a:cs typeface="Times New Roman" pitchFamily="18" charset="0"/>
              </a:rPr>
              <a:t>70H			</a:t>
            </a:r>
            <a:r>
              <a:rPr lang="zh-CN" altLang="en-US" sz="2800" b="1" dirty="0"/>
              <a:t>；白底黑字</a:t>
            </a:r>
            <a:endParaRPr lang="zh-CN" altLang="en-US" sz="2800" b="1" dirty="0">
              <a:cs typeface="Times New Roman" pitchFamily="18" charset="0"/>
            </a:endParaRPr>
          </a:p>
          <a:p>
            <a:pPr algn="just">
              <a:lnSpc>
                <a:spcPct val="50000"/>
              </a:lnSpc>
              <a:spcBef>
                <a:spcPct val="50000"/>
              </a:spcBef>
            </a:pPr>
            <a:r>
              <a:rPr lang="zh-CN" altLang="en-US" sz="2800" b="1" dirty="0">
                <a:cs typeface="Times New Roman" pitchFamily="18" charset="0"/>
              </a:rPr>
              <a:t>	</a:t>
            </a:r>
            <a:r>
              <a:rPr lang="en-US" altLang="zh-CN" sz="2800" b="1" dirty="0">
                <a:cs typeface="Times New Roman" pitchFamily="18" charset="0"/>
              </a:rPr>
              <a:t>MOV CH</a:t>
            </a:r>
            <a:r>
              <a:rPr lang="zh-CN" altLang="en-US" sz="2800" b="1" dirty="0"/>
              <a:t>，</a:t>
            </a:r>
            <a:r>
              <a:rPr lang="en-US" altLang="zh-CN" sz="2800" b="1" dirty="0">
                <a:cs typeface="Times New Roman" pitchFamily="18" charset="0"/>
              </a:rPr>
              <a:t>0			</a:t>
            </a:r>
            <a:r>
              <a:rPr lang="zh-CN" altLang="en-US" sz="2800" b="1" dirty="0"/>
              <a:t>；</a:t>
            </a:r>
            <a:r>
              <a:rPr lang="en-US" altLang="zh-CN" sz="2800" b="1" dirty="0">
                <a:cs typeface="Times New Roman" pitchFamily="18" charset="0"/>
              </a:rPr>
              <a:t>0</a:t>
            </a:r>
            <a:r>
              <a:rPr lang="zh-CN" altLang="en-US" sz="2800" b="1" dirty="0"/>
              <a:t>行</a:t>
            </a:r>
            <a:r>
              <a:rPr lang="en-US" altLang="zh-CN" sz="2800" b="1" dirty="0">
                <a:cs typeface="Times New Roman" pitchFamily="18" charset="0"/>
              </a:rPr>
              <a:t>0</a:t>
            </a:r>
            <a:r>
              <a:rPr lang="zh-CN" altLang="en-US" sz="2800" b="1" dirty="0"/>
              <a:t>列</a:t>
            </a:r>
            <a:endParaRPr lang="zh-CN" altLang="en-US" sz="2800" b="1" dirty="0">
              <a:cs typeface="Times New Roman" pitchFamily="18" charset="0"/>
            </a:endParaRPr>
          </a:p>
          <a:p>
            <a:pPr algn="just">
              <a:lnSpc>
                <a:spcPct val="50000"/>
              </a:lnSpc>
              <a:spcBef>
                <a:spcPct val="50000"/>
              </a:spcBef>
            </a:pPr>
            <a:r>
              <a:rPr lang="zh-CN" altLang="en-US" sz="2800" b="1" dirty="0">
                <a:cs typeface="Times New Roman" pitchFamily="18" charset="0"/>
              </a:rPr>
              <a:t>	</a:t>
            </a:r>
            <a:r>
              <a:rPr lang="en-US" altLang="zh-CN" sz="2800" b="1" dirty="0">
                <a:cs typeface="Times New Roman" pitchFamily="18" charset="0"/>
              </a:rPr>
              <a:t>MOV CL</a:t>
            </a:r>
            <a:r>
              <a:rPr lang="zh-CN" altLang="en-US" sz="2800" b="1" dirty="0"/>
              <a:t>，</a:t>
            </a:r>
            <a:r>
              <a:rPr lang="en-US" altLang="zh-CN" sz="2800" b="1" dirty="0">
                <a:cs typeface="Times New Roman" pitchFamily="18" charset="0"/>
              </a:rPr>
              <a:t>0</a:t>
            </a:r>
          </a:p>
          <a:p>
            <a:pPr algn="just">
              <a:lnSpc>
                <a:spcPct val="50000"/>
              </a:lnSpc>
              <a:spcBef>
                <a:spcPct val="50000"/>
              </a:spcBef>
            </a:pPr>
            <a:r>
              <a:rPr lang="en-US" altLang="zh-CN" sz="2800" b="1" dirty="0">
                <a:cs typeface="Times New Roman" pitchFamily="18" charset="0"/>
              </a:rPr>
              <a:t>	MOV DH</a:t>
            </a:r>
            <a:r>
              <a:rPr lang="zh-CN" altLang="en-US" sz="2800" b="1" dirty="0"/>
              <a:t>，</a:t>
            </a:r>
            <a:r>
              <a:rPr lang="en-US" altLang="zh-CN" sz="2800" b="1" dirty="0">
                <a:cs typeface="Times New Roman" pitchFamily="18" charset="0"/>
              </a:rPr>
              <a:t>24			</a:t>
            </a:r>
            <a:r>
              <a:rPr lang="zh-CN" altLang="en-US" sz="2800" b="1" dirty="0"/>
              <a:t>；</a:t>
            </a:r>
            <a:r>
              <a:rPr lang="en-US" altLang="zh-CN" sz="2800" b="1" dirty="0">
                <a:cs typeface="Times New Roman" pitchFamily="18" charset="0"/>
              </a:rPr>
              <a:t>24</a:t>
            </a:r>
            <a:r>
              <a:rPr lang="zh-CN" altLang="en-US" sz="2800" b="1" dirty="0"/>
              <a:t>行</a:t>
            </a:r>
            <a:r>
              <a:rPr lang="en-US" altLang="zh-CN" sz="2800" b="1" dirty="0">
                <a:cs typeface="Times New Roman" pitchFamily="18" charset="0"/>
              </a:rPr>
              <a:t>79</a:t>
            </a:r>
            <a:r>
              <a:rPr lang="zh-CN" altLang="en-US" sz="2800" b="1" dirty="0"/>
              <a:t>列</a:t>
            </a:r>
            <a:endParaRPr lang="zh-CN" altLang="en-US" sz="2800" b="1" dirty="0">
              <a:cs typeface="Times New Roman" pitchFamily="18" charset="0"/>
            </a:endParaRPr>
          </a:p>
          <a:p>
            <a:pPr algn="just">
              <a:lnSpc>
                <a:spcPct val="50000"/>
              </a:lnSpc>
              <a:spcBef>
                <a:spcPct val="50000"/>
              </a:spcBef>
            </a:pPr>
            <a:r>
              <a:rPr lang="zh-CN" altLang="en-US" sz="2800" b="1" dirty="0">
                <a:cs typeface="Times New Roman" pitchFamily="18" charset="0"/>
              </a:rPr>
              <a:t>	</a:t>
            </a:r>
            <a:r>
              <a:rPr lang="en-US" altLang="zh-CN" sz="2800" b="1" dirty="0">
                <a:cs typeface="Times New Roman" pitchFamily="18" charset="0"/>
              </a:rPr>
              <a:t>MOV DL</a:t>
            </a:r>
            <a:r>
              <a:rPr lang="zh-CN" altLang="en-US" sz="2800" b="1" dirty="0"/>
              <a:t>，</a:t>
            </a:r>
            <a:r>
              <a:rPr lang="en-US" altLang="zh-CN" sz="2800" b="1" dirty="0">
                <a:cs typeface="Times New Roman" pitchFamily="18" charset="0"/>
              </a:rPr>
              <a:t>79</a:t>
            </a:r>
          </a:p>
          <a:p>
            <a:pPr algn="just">
              <a:lnSpc>
                <a:spcPct val="50000"/>
              </a:lnSpc>
              <a:spcBef>
                <a:spcPct val="50000"/>
              </a:spcBef>
            </a:pPr>
            <a:r>
              <a:rPr lang="en-US" altLang="zh-CN" sz="2800" b="1" dirty="0">
                <a:cs typeface="Times New Roman" pitchFamily="18" charset="0"/>
              </a:rPr>
              <a:t>	INT 10H</a:t>
            </a:r>
          </a:p>
          <a:p>
            <a:pPr algn="just">
              <a:lnSpc>
                <a:spcPct val="50000"/>
              </a:lnSpc>
              <a:spcBef>
                <a:spcPct val="50000"/>
              </a:spcBef>
            </a:pPr>
            <a:r>
              <a:rPr lang="en-US" altLang="zh-CN" sz="2800" b="1" dirty="0">
                <a:cs typeface="Times New Roman" pitchFamily="18" charset="0"/>
              </a:rPr>
              <a:t>ENDM</a:t>
            </a:r>
          </a:p>
        </p:txBody>
      </p:sp>
    </p:spTree>
    <p:extLst>
      <p:ext uri="{BB962C8B-B14F-4D97-AF65-F5344CB8AC3E}">
        <p14:creationId xmlns:p14="http://schemas.microsoft.com/office/powerpoint/2010/main" val="80730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1556792"/>
            <a:ext cx="8496944" cy="4032448"/>
          </a:xfrm>
        </p:spPr>
        <p:txBody>
          <a:bodyPr>
            <a:normAutofit/>
          </a:bodyPr>
          <a:lstStyle/>
          <a:p>
            <a:pPr>
              <a:lnSpc>
                <a:spcPct val="150000"/>
              </a:lnSpc>
            </a:pPr>
            <a:r>
              <a:rPr lang="zh-CN" altLang="en-US" sz="3200" dirty="0"/>
              <a:t>例</a:t>
            </a:r>
            <a:r>
              <a:rPr lang="en-US" altLang="zh-CN" sz="3200" dirty="0"/>
              <a:t>1</a:t>
            </a:r>
            <a:r>
              <a:rPr lang="zh-CN" altLang="en-US" sz="3200" dirty="0"/>
              <a:t>：编写、安装中断</a:t>
            </a:r>
            <a:r>
              <a:rPr lang="en-US" altLang="zh-CN" sz="3200" dirty="0"/>
              <a:t>7CH</a:t>
            </a:r>
          </a:p>
          <a:p>
            <a:pPr lvl="1">
              <a:lnSpc>
                <a:spcPct val="150000"/>
              </a:lnSpc>
            </a:pPr>
            <a:r>
              <a:rPr lang="zh-CN" altLang="en-US" sz="2800" dirty="0"/>
              <a:t>功能：求一</a:t>
            </a:r>
            <a:r>
              <a:rPr lang="en-US" altLang="zh-CN" sz="2800" dirty="0"/>
              <a:t>word</a:t>
            </a:r>
            <a:r>
              <a:rPr lang="zh-CN" altLang="en-US" sz="2800" dirty="0"/>
              <a:t>型数据的平方。</a:t>
            </a:r>
          </a:p>
          <a:p>
            <a:pPr lvl="1">
              <a:lnSpc>
                <a:spcPct val="150000"/>
              </a:lnSpc>
            </a:pPr>
            <a:r>
              <a:rPr lang="zh-CN" altLang="en-US" sz="2800" dirty="0"/>
              <a:t>参数</a:t>
            </a:r>
            <a:r>
              <a:rPr lang="zh-CN" altLang="en-US" sz="2800" dirty="0">
                <a:sym typeface="Wingdings" pitchFamily="2" charset="2"/>
              </a:rPr>
              <a:t>： </a:t>
            </a:r>
            <a:r>
              <a:rPr lang="en-US" altLang="zh-CN" sz="2800" dirty="0">
                <a:sym typeface="Wingdings" pitchFamily="2" charset="2"/>
              </a:rPr>
              <a:t>(ax)=</a:t>
            </a:r>
            <a:r>
              <a:rPr lang="zh-CN" altLang="en-US" sz="2800" dirty="0">
                <a:sym typeface="Wingdings" pitchFamily="2" charset="2"/>
              </a:rPr>
              <a:t>要计算的数据。</a:t>
            </a:r>
            <a:endParaRPr lang="zh-CN" altLang="en-US" sz="2800" dirty="0"/>
          </a:p>
          <a:p>
            <a:pPr lvl="1">
              <a:lnSpc>
                <a:spcPct val="150000"/>
              </a:lnSpc>
            </a:pPr>
            <a:r>
              <a:rPr lang="zh-CN" altLang="en-US" sz="2800" dirty="0"/>
              <a:t>返回值：</a:t>
            </a:r>
            <a:r>
              <a:rPr lang="en-US" altLang="zh-CN" sz="2800" dirty="0"/>
              <a:t>dx</a:t>
            </a:r>
            <a:r>
              <a:rPr lang="zh-CN" altLang="en-US" sz="2800" dirty="0"/>
              <a:t>、</a:t>
            </a:r>
            <a:r>
              <a:rPr lang="en-US" altLang="zh-CN" sz="2800" dirty="0"/>
              <a:t>ax</a:t>
            </a:r>
            <a:r>
              <a:rPr lang="zh-CN" altLang="en-US" sz="2800" dirty="0"/>
              <a:t>中存放结果的高</a:t>
            </a:r>
            <a:r>
              <a:rPr lang="en-US" altLang="zh-CN" sz="2800" dirty="0"/>
              <a:t>16</a:t>
            </a:r>
            <a:r>
              <a:rPr lang="zh-CN" altLang="en-US" sz="2800" dirty="0"/>
              <a:t>位和低</a:t>
            </a:r>
            <a:r>
              <a:rPr lang="en-US" altLang="zh-CN" sz="2800" dirty="0"/>
              <a:t>16</a:t>
            </a:r>
            <a:r>
              <a:rPr lang="zh-CN" altLang="en-US" sz="2800" dirty="0"/>
              <a:t>位。</a:t>
            </a:r>
          </a:p>
          <a:p>
            <a:pPr lvl="1">
              <a:lnSpc>
                <a:spcPct val="150000"/>
              </a:lnSpc>
            </a:pPr>
            <a:r>
              <a:rPr lang="zh-CN" altLang="en-US" sz="2800" dirty="0"/>
              <a:t>应用举例：求</a:t>
            </a:r>
            <a:r>
              <a:rPr lang="en-US" altLang="zh-CN" sz="2800" dirty="0"/>
              <a:t>2*3456^2</a:t>
            </a:r>
          </a:p>
          <a:p>
            <a:pPr marL="109728" indent="0">
              <a:lnSpc>
                <a:spcPct val="150000"/>
              </a:lnSpc>
              <a:buNone/>
            </a:pPr>
            <a:endParaRPr lang="zh-CN" altLang="en-US" sz="3200" dirty="0"/>
          </a:p>
        </p:txBody>
      </p:sp>
      <p:sp>
        <p:nvSpPr>
          <p:cNvPr id="3" name="标题 2"/>
          <p:cNvSpPr>
            <a:spLocks noGrp="1"/>
          </p:cNvSpPr>
          <p:nvPr>
            <p:ph type="title"/>
          </p:nvPr>
        </p:nvSpPr>
        <p:spPr/>
        <p:txBody>
          <a:bodyPr/>
          <a:lstStyle/>
          <a:p>
            <a:r>
              <a:rPr lang="en-US" altLang="zh-CN" dirty="0"/>
              <a:t>13.1</a:t>
            </a:r>
            <a:r>
              <a:rPr lang="zh-CN" altLang="en-US" dirty="0"/>
              <a:t>定制自己的中断</a:t>
            </a:r>
          </a:p>
        </p:txBody>
      </p:sp>
    </p:spTree>
    <p:extLst>
      <p:ext uri="{BB962C8B-B14F-4D97-AF65-F5344CB8AC3E}">
        <p14:creationId xmlns:p14="http://schemas.microsoft.com/office/powerpoint/2010/main" val="1121924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descr="深色上对角线"/>
          <p:cNvSpPr txBox="1">
            <a:spLocks noChangeArrowheads="1"/>
          </p:cNvSpPr>
          <p:nvPr/>
        </p:nvSpPr>
        <p:spPr bwMode="auto">
          <a:xfrm>
            <a:off x="827584" y="170246"/>
            <a:ext cx="7769415" cy="6555641"/>
          </a:xfrm>
          <a:prstGeom prst="rect">
            <a:avLst/>
          </a:prstGeom>
          <a:pattFill prst="dkUpDiag">
            <a:fgClr>
              <a:srgbClr val="CCFFCC"/>
            </a:fgClr>
            <a:bgClr>
              <a:srgbClr val="FFFFFF"/>
            </a:bgClr>
          </a:patt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spcBef>
                <a:spcPct val="50000"/>
              </a:spcBef>
            </a:pPr>
            <a:r>
              <a:rPr lang="zh-CN" altLang="en-US" sz="2800" b="1" dirty="0"/>
              <a:t>例</a:t>
            </a:r>
            <a:r>
              <a:rPr lang="en-US" altLang="zh-CN" sz="2800" b="1" dirty="0">
                <a:cs typeface="Times New Roman" pitchFamily="18" charset="0"/>
              </a:rPr>
              <a:t>2  </a:t>
            </a:r>
            <a:r>
              <a:rPr lang="zh-CN" altLang="en-US" sz="2800" b="1" dirty="0"/>
              <a:t>在屏幕中间开窗口。窗口大小为</a:t>
            </a:r>
            <a:r>
              <a:rPr lang="en-US" altLang="zh-CN" sz="2800" b="1" dirty="0">
                <a:cs typeface="Times New Roman" pitchFamily="18" charset="0"/>
              </a:rPr>
              <a:t>5</a:t>
            </a:r>
            <a:r>
              <a:rPr lang="zh-CN" altLang="en-US" sz="2800" b="1" dirty="0"/>
              <a:t>行</a:t>
            </a:r>
            <a:r>
              <a:rPr lang="en-US" altLang="zh-CN" sz="2800" b="1" dirty="0">
                <a:cs typeface="Times New Roman" pitchFamily="18" charset="0"/>
              </a:rPr>
              <a:t>10</a:t>
            </a:r>
            <a:r>
              <a:rPr lang="zh-CN" altLang="en-US" sz="2800" b="1" dirty="0"/>
              <a:t>列～</a:t>
            </a:r>
            <a:r>
              <a:rPr lang="en-US" altLang="zh-CN" sz="2800" b="1" dirty="0">
                <a:cs typeface="Times New Roman" pitchFamily="18" charset="0"/>
              </a:rPr>
              <a:t>14</a:t>
            </a:r>
            <a:r>
              <a:rPr lang="zh-CN" altLang="en-US" sz="2800" b="1" dirty="0"/>
              <a:t>行</a:t>
            </a:r>
            <a:r>
              <a:rPr lang="en-US" altLang="zh-CN" sz="2800" b="1" dirty="0">
                <a:cs typeface="Times New Roman" pitchFamily="18" charset="0"/>
              </a:rPr>
              <a:t>50</a:t>
            </a:r>
            <a:r>
              <a:rPr lang="zh-CN" altLang="en-US" sz="2800" b="1" dirty="0"/>
              <a:t>列。</a:t>
            </a:r>
            <a:endParaRPr lang="zh-CN" altLang="en-US" sz="2800" b="1" dirty="0">
              <a:cs typeface="Times New Roman" pitchFamily="18" charset="0"/>
            </a:endParaRPr>
          </a:p>
          <a:p>
            <a:pPr algn="just">
              <a:spcBef>
                <a:spcPct val="50000"/>
              </a:spcBef>
            </a:pPr>
            <a:r>
              <a:rPr lang="zh-CN" altLang="en-US" sz="2800" b="1" dirty="0">
                <a:cs typeface="Times New Roman" pitchFamily="18" charset="0"/>
              </a:rPr>
              <a:t>	</a:t>
            </a:r>
            <a:r>
              <a:rPr lang="en-US" altLang="zh-CN" sz="2800" b="1" dirty="0">
                <a:cs typeface="Times New Roman" pitchFamily="18" charset="0"/>
              </a:rPr>
              <a:t>MOV AH</a:t>
            </a:r>
            <a:r>
              <a:rPr lang="zh-CN" altLang="en-US" sz="2800" b="1" dirty="0"/>
              <a:t>，</a:t>
            </a:r>
            <a:r>
              <a:rPr lang="en-US" altLang="zh-CN" sz="2800" b="1" dirty="0">
                <a:cs typeface="Times New Roman" pitchFamily="18" charset="0"/>
              </a:rPr>
              <a:t>6</a:t>
            </a:r>
          </a:p>
          <a:p>
            <a:pPr algn="just">
              <a:spcBef>
                <a:spcPct val="50000"/>
              </a:spcBef>
            </a:pPr>
            <a:r>
              <a:rPr lang="en-US" altLang="zh-CN" sz="2800" b="1" dirty="0">
                <a:cs typeface="Times New Roman" pitchFamily="18" charset="0"/>
              </a:rPr>
              <a:t>	MOV AL</a:t>
            </a:r>
            <a:r>
              <a:rPr lang="zh-CN" altLang="en-US" sz="2800" b="1" dirty="0"/>
              <a:t>，</a:t>
            </a:r>
            <a:r>
              <a:rPr lang="en-US" altLang="zh-CN" sz="2800" b="1" dirty="0">
                <a:cs typeface="Times New Roman" pitchFamily="18" charset="0"/>
              </a:rPr>
              <a:t>0</a:t>
            </a:r>
          </a:p>
          <a:p>
            <a:pPr algn="just">
              <a:spcBef>
                <a:spcPct val="50000"/>
              </a:spcBef>
            </a:pPr>
            <a:r>
              <a:rPr lang="en-US" altLang="zh-CN" sz="2800" b="1" dirty="0">
                <a:cs typeface="Times New Roman" pitchFamily="18" charset="0"/>
              </a:rPr>
              <a:t>	MOV BH</a:t>
            </a:r>
            <a:r>
              <a:rPr lang="zh-CN" altLang="en-US" sz="2800" b="1" dirty="0"/>
              <a:t>，</a:t>
            </a:r>
            <a:r>
              <a:rPr lang="en-US" altLang="zh-CN" sz="2800" b="1" dirty="0">
                <a:cs typeface="Times New Roman" pitchFamily="18" charset="0"/>
              </a:rPr>
              <a:t>70H			</a:t>
            </a:r>
            <a:r>
              <a:rPr lang="zh-CN" altLang="en-US" sz="2800" b="1" dirty="0"/>
              <a:t>；白底黑字</a:t>
            </a:r>
            <a:endParaRPr lang="zh-CN" altLang="en-US" sz="2800" b="1" dirty="0">
              <a:cs typeface="Times New Roman" pitchFamily="18" charset="0"/>
            </a:endParaRPr>
          </a:p>
          <a:p>
            <a:pPr algn="just">
              <a:spcBef>
                <a:spcPct val="50000"/>
              </a:spcBef>
            </a:pPr>
            <a:r>
              <a:rPr lang="zh-CN" altLang="en-US" sz="2800" b="1" dirty="0">
                <a:cs typeface="Times New Roman" pitchFamily="18" charset="0"/>
              </a:rPr>
              <a:t>	</a:t>
            </a:r>
            <a:r>
              <a:rPr lang="en-US" altLang="zh-CN" sz="2800" b="1" dirty="0">
                <a:cs typeface="Times New Roman" pitchFamily="18" charset="0"/>
              </a:rPr>
              <a:t>MOV CH</a:t>
            </a:r>
            <a:r>
              <a:rPr lang="zh-CN" altLang="en-US" sz="2800" b="1" dirty="0"/>
              <a:t>，</a:t>
            </a:r>
            <a:r>
              <a:rPr lang="en-US" altLang="zh-CN" sz="2800" b="1" dirty="0">
                <a:cs typeface="Times New Roman" pitchFamily="18" charset="0"/>
              </a:rPr>
              <a:t>5			</a:t>
            </a:r>
            <a:r>
              <a:rPr lang="zh-CN" altLang="en-US" sz="2800" b="1" dirty="0"/>
              <a:t>；</a:t>
            </a:r>
            <a:r>
              <a:rPr lang="en-US" altLang="zh-CN" sz="2800" b="1" dirty="0">
                <a:cs typeface="Times New Roman" pitchFamily="18" charset="0"/>
              </a:rPr>
              <a:t>5</a:t>
            </a:r>
            <a:r>
              <a:rPr lang="zh-CN" altLang="en-US" sz="2800" b="1" dirty="0"/>
              <a:t>行</a:t>
            </a:r>
            <a:r>
              <a:rPr lang="en-US" altLang="zh-CN" sz="2800" b="1" dirty="0">
                <a:cs typeface="Times New Roman" pitchFamily="18" charset="0"/>
              </a:rPr>
              <a:t>10</a:t>
            </a:r>
            <a:r>
              <a:rPr lang="zh-CN" altLang="en-US" sz="2800" b="1" dirty="0"/>
              <a:t>列</a:t>
            </a:r>
            <a:endParaRPr lang="zh-CN" altLang="en-US" sz="2800" b="1" dirty="0">
              <a:cs typeface="Times New Roman" pitchFamily="18" charset="0"/>
            </a:endParaRPr>
          </a:p>
          <a:p>
            <a:pPr algn="just">
              <a:spcBef>
                <a:spcPct val="50000"/>
              </a:spcBef>
            </a:pPr>
            <a:r>
              <a:rPr lang="zh-CN" altLang="en-US" sz="2800" b="1" dirty="0">
                <a:cs typeface="Times New Roman" pitchFamily="18" charset="0"/>
              </a:rPr>
              <a:t>	</a:t>
            </a:r>
            <a:r>
              <a:rPr lang="en-US" altLang="zh-CN" sz="2800" b="1" dirty="0">
                <a:cs typeface="Times New Roman" pitchFamily="18" charset="0"/>
              </a:rPr>
              <a:t>MOV CL</a:t>
            </a:r>
            <a:r>
              <a:rPr lang="zh-CN" altLang="en-US" sz="2800" b="1" dirty="0"/>
              <a:t>，</a:t>
            </a:r>
            <a:r>
              <a:rPr lang="en-US" altLang="zh-CN" sz="2800" b="1" dirty="0">
                <a:cs typeface="Times New Roman" pitchFamily="18" charset="0"/>
              </a:rPr>
              <a:t>10</a:t>
            </a:r>
          </a:p>
          <a:p>
            <a:pPr algn="just">
              <a:spcBef>
                <a:spcPct val="50000"/>
              </a:spcBef>
            </a:pPr>
            <a:r>
              <a:rPr lang="en-US" altLang="zh-CN" sz="2800" b="1" dirty="0">
                <a:cs typeface="Times New Roman" pitchFamily="18" charset="0"/>
              </a:rPr>
              <a:t>	MOV DH</a:t>
            </a:r>
            <a:r>
              <a:rPr lang="zh-CN" altLang="en-US" sz="2800" b="1" dirty="0"/>
              <a:t>，</a:t>
            </a:r>
            <a:r>
              <a:rPr lang="en-US" altLang="zh-CN" sz="2800" b="1" dirty="0">
                <a:cs typeface="Times New Roman" pitchFamily="18" charset="0"/>
              </a:rPr>
              <a:t>14			</a:t>
            </a:r>
            <a:r>
              <a:rPr lang="zh-CN" altLang="en-US" sz="2800" b="1" dirty="0"/>
              <a:t>；</a:t>
            </a:r>
            <a:r>
              <a:rPr lang="en-US" altLang="zh-CN" sz="2800" b="1" dirty="0">
                <a:cs typeface="Times New Roman" pitchFamily="18" charset="0"/>
              </a:rPr>
              <a:t>14</a:t>
            </a:r>
            <a:r>
              <a:rPr lang="zh-CN" altLang="en-US" sz="2800" b="1" dirty="0"/>
              <a:t>行</a:t>
            </a:r>
            <a:r>
              <a:rPr lang="en-US" altLang="zh-CN" sz="2800" b="1" dirty="0">
                <a:cs typeface="Times New Roman" pitchFamily="18" charset="0"/>
              </a:rPr>
              <a:t>50</a:t>
            </a:r>
            <a:r>
              <a:rPr lang="zh-CN" altLang="en-US" sz="2800" b="1" dirty="0"/>
              <a:t>列</a:t>
            </a:r>
            <a:endParaRPr lang="zh-CN" altLang="en-US" sz="2800" b="1" dirty="0">
              <a:cs typeface="Times New Roman" pitchFamily="18" charset="0"/>
            </a:endParaRPr>
          </a:p>
          <a:p>
            <a:pPr algn="just">
              <a:spcBef>
                <a:spcPct val="50000"/>
              </a:spcBef>
            </a:pPr>
            <a:r>
              <a:rPr lang="zh-CN" altLang="en-US" sz="2800" b="1" dirty="0">
                <a:cs typeface="Times New Roman" pitchFamily="18" charset="0"/>
              </a:rPr>
              <a:t>	</a:t>
            </a:r>
            <a:r>
              <a:rPr lang="en-US" altLang="zh-CN" sz="2800" b="1" dirty="0">
                <a:cs typeface="Times New Roman" pitchFamily="18" charset="0"/>
              </a:rPr>
              <a:t>MOV DL</a:t>
            </a:r>
            <a:r>
              <a:rPr lang="zh-CN" altLang="en-US" sz="2800" b="1" dirty="0"/>
              <a:t>，</a:t>
            </a:r>
            <a:r>
              <a:rPr lang="en-US" altLang="zh-CN" sz="2800" b="1" dirty="0">
                <a:cs typeface="Times New Roman" pitchFamily="18" charset="0"/>
              </a:rPr>
              <a:t>50</a:t>
            </a:r>
          </a:p>
          <a:p>
            <a:pPr algn="just">
              <a:spcBef>
                <a:spcPct val="50000"/>
              </a:spcBef>
            </a:pPr>
            <a:r>
              <a:rPr lang="en-US" altLang="zh-CN" sz="2800" b="1" dirty="0">
                <a:cs typeface="Times New Roman" pitchFamily="18" charset="0"/>
              </a:rPr>
              <a:t>	INT 10H</a:t>
            </a:r>
            <a:endParaRPr lang="en-US" altLang="zh-CN" sz="2400" dirty="0"/>
          </a:p>
        </p:txBody>
      </p:sp>
    </p:spTree>
    <p:extLst>
      <p:ext uri="{BB962C8B-B14F-4D97-AF65-F5344CB8AC3E}">
        <p14:creationId xmlns:p14="http://schemas.microsoft.com/office/powerpoint/2010/main" val="403320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187624" y="531962"/>
            <a:ext cx="7010400" cy="5419725"/>
          </a:xfrm>
          <a:prstGeom prst="rect">
            <a:avLst/>
          </a:prstGeom>
          <a:solidFill>
            <a:srgbClr val="FFFFCC"/>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2800" b="1" dirty="0">
                <a:solidFill>
                  <a:srgbClr val="0033CC"/>
                </a:solidFill>
              </a:rPr>
              <a:t>3</a:t>
            </a:r>
            <a:r>
              <a:rPr lang="zh-CN" altLang="en-US" sz="2800" b="1" dirty="0">
                <a:solidFill>
                  <a:srgbClr val="0033CC"/>
                </a:solidFill>
              </a:rPr>
              <a:t>．字符读与显示</a:t>
            </a:r>
          </a:p>
          <a:p>
            <a:pPr>
              <a:lnSpc>
                <a:spcPct val="110000"/>
              </a:lnSpc>
            </a:pPr>
            <a:r>
              <a:rPr lang="zh-CN" altLang="en-US" sz="2400" b="1" dirty="0"/>
              <a:t>（</a:t>
            </a:r>
            <a:r>
              <a:rPr lang="en-US" altLang="zh-CN" sz="2400" b="1" dirty="0"/>
              <a:t>1</a:t>
            </a:r>
            <a:r>
              <a:rPr lang="zh-CN" altLang="en-US" sz="2400" b="1" dirty="0"/>
              <a:t>）读当前光标处字符和属性</a:t>
            </a:r>
          </a:p>
          <a:p>
            <a:pPr>
              <a:lnSpc>
                <a:spcPct val="110000"/>
              </a:lnSpc>
            </a:pPr>
            <a:r>
              <a:rPr lang="zh-CN" altLang="en-US" sz="2400" b="1" dirty="0"/>
              <a:t>格式：  </a:t>
            </a:r>
            <a:r>
              <a:rPr lang="en-US" altLang="zh-CN" sz="2400" b="1" dirty="0"/>
              <a:t>AH=08H</a:t>
            </a:r>
          </a:p>
          <a:p>
            <a:pPr>
              <a:lnSpc>
                <a:spcPct val="110000"/>
              </a:lnSpc>
            </a:pPr>
            <a:r>
              <a:rPr lang="en-US" altLang="zh-CN" sz="2400" b="1" dirty="0"/>
              <a:t>             BH=</a:t>
            </a:r>
            <a:r>
              <a:rPr lang="zh-CN" altLang="en-US" sz="2400" b="1" dirty="0"/>
              <a:t>页号</a:t>
            </a:r>
          </a:p>
          <a:p>
            <a:pPr>
              <a:lnSpc>
                <a:spcPct val="110000"/>
              </a:lnSpc>
            </a:pPr>
            <a:r>
              <a:rPr lang="zh-CN" altLang="en-US" sz="2400" b="1" dirty="0"/>
              <a:t>	  </a:t>
            </a:r>
            <a:r>
              <a:rPr lang="en-US" altLang="zh-CN" sz="2400" b="1" dirty="0"/>
              <a:t>INT 10H</a:t>
            </a:r>
          </a:p>
          <a:p>
            <a:pPr>
              <a:lnSpc>
                <a:spcPct val="110000"/>
              </a:lnSpc>
            </a:pPr>
            <a:r>
              <a:rPr lang="zh-CN" altLang="en-US" sz="2400" b="1" dirty="0"/>
              <a:t>返回值：</a:t>
            </a:r>
            <a:r>
              <a:rPr lang="en-US" altLang="zh-CN" sz="2400" b="1" dirty="0"/>
              <a:t>AH=</a:t>
            </a:r>
            <a:r>
              <a:rPr lang="zh-CN" altLang="en-US" sz="2400" b="1" dirty="0"/>
              <a:t>属性，</a:t>
            </a:r>
            <a:r>
              <a:rPr lang="en-US" altLang="zh-CN" sz="2400" b="1" dirty="0"/>
              <a:t>AL=</a:t>
            </a:r>
            <a:r>
              <a:rPr lang="zh-CN" altLang="en-US" sz="2400" b="1" dirty="0"/>
              <a:t>字符</a:t>
            </a:r>
          </a:p>
          <a:p>
            <a:pPr>
              <a:lnSpc>
                <a:spcPct val="110000"/>
              </a:lnSpc>
            </a:pPr>
            <a:r>
              <a:rPr lang="zh-CN" altLang="en-US" sz="2400" b="1" dirty="0"/>
              <a:t>（</a:t>
            </a:r>
            <a:r>
              <a:rPr lang="en-US" altLang="zh-CN" sz="2400" b="1" dirty="0"/>
              <a:t>2</a:t>
            </a:r>
            <a:r>
              <a:rPr lang="zh-CN" altLang="en-US" sz="2400" b="1" dirty="0"/>
              <a:t>）显示多个带属性的相同字符</a:t>
            </a:r>
          </a:p>
          <a:p>
            <a:pPr>
              <a:lnSpc>
                <a:spcPct val="110000"/>
              </a:lnSpc>
            </a:pPr>
            <a:r>
              <a:rPr lang="zh-CN" altLang="en-US" sz="2400" b="1" dirty="0"/>
              <a:t>格式：  </a:t>
            </a:r>
            <a:r>
              <a:rPr lang="en-US" altLang="zh-CN" sz="2400" b="1" dirty="0"/>
              <a:t>AH=09H</a:t>
            </a:r>
          </a:p>
          <a:p>
            <a:pPr>
              <a:lnSpc>
                <a:spcPct val="110000"/>
              </a:lnSpc>
            </a:pPr>
            <a:r>
              <a:rPr lang="en-US" altLang="zh-CN" sz="2400" b="1" dirty="0"/>
              <a:t>             BH=</a:t>
            </a:r>
            <a:r>
              <a:rPr lang="zh-CN" altLang="en-US" sz="2400" b="1" dirty="0"/>
              <a:t>页号</a:t>
            </a:r>
          </a:p>
          <a:p>
            <a:pPr>
              <a:lnSpc>
                <a:spcPct val="110000"/>
              </a:lnSpc>
            </a:pPr>
            <a:r>
              <a:rPr lang="zh-CN" altLang="en-US" sz="2400" b="1" dirty="0"/>
              <a:t>             </a:t>
            </a:r>
            <a:r>
              <a:rPr lang="en-US" altLang="zh-CN" sz="2400" b="1" dirty="0"/>
              <a:t>CX=</a:t>
            </a:r>
            <a:r>
              <a:rPr lang="zh-CN" altLang="en-US" sz="2400" b="1" dirty="0"/>
              <a:t>字符重复个数</a:t>
            </a:r>
          </a:p>
          <a:p>
            <a:pPr>
              <a:lnSpc>
                <a:spcPct val="110000"/>
              </a:lnSpc>
            </a:pPr>
            <a:r>
              <a:rPr lang="zh-CN" altLang="en-US" sz="2400" b="1" dirty="0"/>
              <a:t>             </a:t>
            </a:r>
            <a:r>
              <a:rPr lang="en-US" altLang="zh-CN" sz="2400" b="1" dirty="0"/>
              <a:t>AL=</a:t>
            </a:r>
            <a:r>
              <a:rPr lang="zh-CN" altLang="en-US" sz="2400" b="1" dirty="0"/>
              <a:t>字符</a:t>
            </a:r>
          </a:p>
          <a:p>
            <a:pPr>
              <a:lnSpc>
                <a:spcPct val="110000"/>
              </a:lnSpc>
            </a:pPr>
            <a:r>
              <a:rPr lang="zh-CN" altLang="en-US" sz="2400" b="1" dirty="0"/>
              <a:t>             </a:t>
            </a:r>
            <a:r>
              <a:rPr lang="en-US" altLang="zh-CN" sz="2400" b="1" dirty="0"/>
              <a:t>BL=</a:t>
            </a:r>
            <a:r>
              <a:rPr lang="zh-CN" altLang="en-US" sz="2400" b="1" dirty="0"/>
              <a:t>属性</a:t>
            </a:r>
          </a:p>
          <a:p>
            <a:pPr>
              <a:lnSpc>
                <a:spcPct val="110000"/>
              </a:lnSpc>
            </a:pPr>
            <a:r>
              <a:rPr lang="zh-CN" altLang="en-US" sz="2400" b="1" dirty="0"/>
              <a:t>	  </a:t>
            </a:r>
            <a:r>
              <a:rPr lang="en-US" altLang="zh-CN" sz="2400" b="1" dirty="0"/>
              <a:t>INT 10H</a:t>
            </a: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941168"/>
            <a:ext cx="3223249" cy="71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645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11560" y="267299"/>
            <a:ext cx="7620000" cy="6226175"/>
          </a:xfrm>
          <a:prstGeom prst="rect">
            <a:avLst/>
          </a:prstGeom>
          <a:solidFill>
            <a:srgbClr val="FFE9FF"/>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t>（</a:t>
            </a:r>
            <a:r>
              <a:rPr lang="en-US" altLang="zh-CN" sz="2000" b="1" dirty="0"/>
              <a:t>3</a:t>
            </a:r>
            <a:r>
              <a:rPr lang="zh-CN" altLang="en-US" sz="2000" b="1" dirty="0"/>
              <a:t>）显示多个无属性的相同字符</a:t>
            </a:r>
          </a:p>
          <a:p>
            <a:r>
              <a:rPr lang="zh-CN" altLang="en-US" sz="2000" b="1" dirty="0"/>
              <a:t>格式：</a:t>
            </a:r>
            <a:r>
              <a:rPr lang="en-US" altLang="zh-CN" sz="2000" b="1" dirty="0"/>
              <a:t>AH=0AH</a:t>
            </a:r>
          </a:p>
          <a:p>
            <a:r>
              <a:rPr lang="en-US" altLang="zh-CN" sz="2000" b="1" dirty="0"/>
              <a:t>           BH=</a:t>
            </a:r>
            <a:r>
              <a:rPr lang="zh-CN" altLang="en-US" sz="2000" b="1" dirty="0"/>
              <a:t>页号</a:t>
            </a:r>
          </a:p>
          <a:p>
            <a:r>
              <a:rPr lang="zh-CN" altLang="en-US" sz="2000" b="1" dirty="0"/>
              <a:t>           </a:t>
            </a:r>
            <a:r>
              <a:rPr lang="en-US" altLang="zh-CN" sz="2000" b="1" dirty="0"/>
              <a:t>CX=</a:t>
            </a:r>
            <a:r>
              <a:rPr lang="zh-CN" altLang="en-US" sz="2000" b="1" dirty="0"/>
              <a:t>字符重复个数</a:t>
            </a:r>
          </a:p>
          <a:p>
            <a:r>
              <a:rPr lang="zh-CN" altLang="en-US" sz="2000" b="1" dirty="0"/>
              <a:t>           </a:t>
            </a:r>
            <a:r>
              <a:rPr lang="en-US" altLang="zh-CN" sz="2000" b="1" dirty="0"/>
              <a:t>AL=</a:t>
            </a:r>
            <a:r>
              <a:rPr lang="zh-CN" altLang="en-US" sz="2000" b="1" dirty="0"/>
              <a:t>字符</a:t>
            </a:r>
          </a:p>
          <a:p>
            <a:r>
              <a:rPr lang="zh-CN" altLang="en-US" sz="2000" b="1" dirty="0"/>
              <a:t>           </a:t>
            </a:r>
            <a:r>
              <a:rPr lang="en-US" altLang="zh-CN" sz="2000" b="1" dirty="0"/>
              <a:t>INT 10H</a:t>
            </a:r>
          </a:p>
          <a:p>
            <a:r>
              <a:rPr lang="zh-CN" altLang="en-US" sz="2000" b="1" dirty="0"/>
              <a:t>（</a:t>
            </a:r>
            <a:r>
              <a:rPr lang="en-US" altLang="zh-CN" sz="2000" b="1" dirty="0"/>
              <a:t>4</a:t>
            </a:r>
            <a:r>
              <a:rPr lang="zh-CN" altLang="en-US" sz="2000" b="1" dirty="0"/>
              <a:t>）显示一个字符</a:t>
            </a:r>
          </a:p>
          <a:p>
            <a:r>
              <a:rPr lang="zh-CN" altLang="en-US" sz="2000" b="1" dirty="0"/>
              <a:t>格式：</a:t>
            </a:r>
            <a:r>
              <a:rPr lang="en-US" altLang="zh-CN" sz="2000" b="1" dirty="0"/>
              <a:t>AH=0EH</a:t>
            </a:r>
          </a:p>
          <a:p>
            <a:r>
              <a:rPr lang="en-US" altLang="zh-CN" sz="2000" b="1" dirty="0"/>
              <a:t>           AL=</a:t>
            </a:r>
            <a:r>
              <a:rPr lang="zh-CN" altLang="en-US" sz="2000" b="1" dirty="0"/>
              <a:t>字符</a:t>
            </a:r>
          </a:p>
          <a:p>
            <a:r>
              <a:rPr lang="zh-CN" altLang="en-US" sz="2000" b="1" dirty="0"/>
              <a:t>           </a:t>
            </a:r>
            <a:r>
              <a:rPr lang="en-US" altLang="zh-CN" sz="2000" b="1" dirty="0"/>
              <a:t>INT 10H</a:t>
            </a:r>
          </a:p>
          <a:p>
            <a:r>
              <a:rPr lang="zh-CN" altLang="en-US" sz="2000" b="1" dirty="0"/>
              <a:t>（</a:t>
            </a:r>
            <a:r>
              <a:rPr lang="en-US" altLang="zh-CN" sz="2000" b="1" dirty="0"/>
              <a:t>5</a:t>
            </a:r>
            <a:r>
              <a:rPr lang="zh-CN" altLang="en-US" sz="2000" b="1" dirty="0"/>
              <a:t>）显示字符串</a:t>
            </a:r>
          </a:p>
          <a:p>
            <a:r>
              <a:rPr lang="zh-CN" altLang="en-US" sz="2000" b="1" dirty="0"/>
              <a:t>格式：</a:t>
            </a:r>
            <a:r>
              <a:rPr lang="en-US" altLang="zh-CN" sz="2000" b="1" dirty="0"/>
              <a:t>AH=13H</a:t>
            </a:r>
          </a:p>
          <a:p>
            <a:r>
              <a:rPr lang="en-US" altLang="zh-CN" sz="2000" b="1" dirty="0"/>
              <a:t>           ES:BP=</a:t>
            </a:r>
            <a:r>
              <a:rPr lang="zh-CN" altLang="en-US" sz="2000" b="1" dirty="0"/>
              <a:t>字符串地址</a:t>
            </a:r>
          </a:p>
          <a:p>
            <a:r>
              <a:rPr lang="zh-CN" altLang="en-US" sz="2000" b="1" dirty="0"/>
              <a:t>           </a:t>
            </a:r>
            <a:r>
              <a:rPr lang="en-US" altLang="zh-CN" sz="2000" b="1" dirty="0"/>
              <a:t>CX=</a:t>
            </a:r>
            <a:r>
              <a:rPr lang="zh-CN" altLang="en-US" sz="2000" b="1" dirty="0"/>
              <a:t>字符串长度</a:t>
            </a:r>
          </a:p>
          <a:p>
            <a:r>
              <a:rPr lang="zh-CN" altLang="en-US" sz="2000" b="1" dirty="0"/>
              <a:t>           </a:t>
            </a:r>
            <a:r>
              <a:rPr lang="en-US" altLang="zh-CN" sz="2000" b="1" dirty="0"/>
              <a:t>BH=</a:t>
            </a:r>
            <a:r>
              <a:rPr lang="zh-CN" altLang="en-US" sz="2000" b="1" dirty="0"/>
              <a:t>页号</a:t>
            </a:r>
          </a:p>
          <a:p>
            <a:r>
              <a:rPr lang="zh-CN" altLang="en-US" sz="2000" b="1" dirty="0"/>
              <a:t>           </a:t>
            </a:r>
            <a:r>
              <a:rPr lang="en-US" altLang="zh-CN" sz="2000" b="1" dirty="0"/>
              <a:t>AL=0</a:t>
            </a:r>
            <a:r>
              <a:rPr lang="zh-CN" altLang="en-US" sz="2000" b="1" dirty="0"/>
              <a:t>，</a:t>
            </a:r>
            <a:r>
              <a:rPr lang="en-US" altLang="zh-CN" sz="2000" b="1" dirty="0"/>
              <a:t>BL=</a:t>
            </a:r>
            <a:r>
              <a:rPr lang="zh-CN" altLang="en-US" sz="2000" b="1" dirty="0"/>
              <a:t>属性，光标返回开始处</a:t>
            </a:r>
          </a:p>
          <a:p>
            <a:r>
              <a:rPr lang="zh-CN" altLang="en-US" sz="2000" b="1" dirty="0"/>
              <a:t>           </a:t>
            </a:r>
            <a:r>
              <a:rPr lang="en-US" altLang="zh-CN" sz="2000" b="1" dirty="0"/>
              <a:t>AL=1</a:t>
            </a:r>
            <a:r>
              <a:rPr lang="zh-CN" altLang="en-US" sz="2000" b="1" dirty="0"/>
              <a:t>，</a:t>
            </a:r>
            <a:r>
              <a:rPr lang="en-US" altLang="zh-CN" sz="2000" b="1" dirty="0"/>
              <a:t>BL=</a:t>
            </a:r>
            <a:r>
              <a:rPr lang="zh-CN" altLang="en-US" sz="2000" b="1" dirty="0"/>
              <a:t>属性，光标跟随字符移动</a:t>
            </a:r>
          </a:p>
          <a:p>
            <a:r>
              <a:rPr lang="zh-CN" altLang="en-US" sz="2000" b="1" dirty="0"/>
              <a:t>           </a:t>
            </a:r>
            <a:r>
              <a:rPr lang="en-US" altLang="zh-CN" sz="2000" b="1" dirty="0"/>
              <a:t>AL=2</a:t>
            </a:r>
            <a:r>
              <a:rPr lang="zh-CN" altLang="en-US" sz="2000" b="1" dirty="0"/>
              <a:t>，要求字符和属性一起定义，光标返回开始处</a:t>
            </a:r>
          </a:p>
          <a:p>
            <a:r>
              <a:rPr lang="zh-CN" altLang="en-US" sz="2000" b="1" dirty="0"/>
              <a:t>           </a:t>
            </a:r>
            <a:r>
              <a:rPr lang="en-US" altLang="zh-CN" sz="2000" b="1" dirty="0"/>
              <a:t>AL=3</a:t>
            </a:r>
            <a:r>
              <a:rPr lang="zh-CN" altLang="en-US" sz="2000" b="1" dirty="0"/>
              <a:t>，字符和属性一起定义，光标跟随字符移动</a:t>
            </a:r>
          </a:p>
          <a:p>
            <a:r>
              <a:rPr lang="zh-CN" altLang="en-US" sz="2000" b="1" dirty="0"/>
              <a:t>           </a:t>
            </a:r>
            <a:r>
              <a:rPr lang="en-US" altLang="zh-CN" sz="2000" b="1" dirty="0"/>
              <a:t>INT 10H</a:t>
            </a:r>
          </a:p>
        </p:txBody>
      </p:sp>
    </p:spTree>
    <p:extLst>
      <p:ext uri="{BB962C8B-B14F-4D97-AF65-F5344CB8AC3E}">
        <p14:creationId xmlns:p14="http://schemas.microsoft.com/office/powerpoint/2010/main" val="3910278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683568" y="404664"/>
            <a:ext cx="7391400" cy="5772150"/>
          </a:xfrm>
          <a:prstGeom prst="rect">
            <a:avLst/>
          </a:prstGeom>
          <a:solidFill>
            <a:srgbClr val="FFFFFF"/>
          </a:solidFill>
          <a:ln w="57150" cmpd="thinThick">
            <a:solidFill>
              <a:schemeClr val="tx1"/>
            </a:solidFill>
            <a:miter lim="800000"/>
            <a:headEnd/>
            <a:tailEnd/>
          </a:ln>
          <a:effectLst>
            <a:outerShdw dist="35921" dir="2700000" algn="ctr" rotWithShape="0">
              <a:srgbClr val="17DD4B"/>
            </a:outerShdw>
          </a:effectLst>
        </p:spPr>
        <p:txBody>
          <a:bodyPr>
            <a:spAutoFit/>
          </a:bodyPr>
          <a:lstStyle/>
          <a:p>
            <a:pPr algn="just">
              <a:lnSpc>
                <a:spcPct val="110000"/>
              </a:lnSpc>
              <a:spcBef>
                <a:spcPct val="50000"/>
              </a:spcBef>
            </a:pPr>
            <a:r>
              <a:rPr lang="zh-CN" altLang="en-US" sz="2400" b="1" dirty="0"/>
              <a:t>例</a:t>
            </a:r>
            <a:r>
              <a:rPr lang="en-US" altLang="zh-CN" sz="2400" b="1" dirty="0">
                <a:cs typeface="Times New Roman" pitchFamily="18" charset="0"/>
              </a:rPr>
              <a:t>1  </a:t>
            </a:r>
            <a:r>
              <a:rPr lang="zh-CN" altLang="en-US" sz="2400" b="1" dirty="0"/>
              <a:t>在屏幕上</a:t>
            </a:r>
            <a:r>
              <a:rPr lang="en-US" altLang="zh-CN" sz="2400" b="1" dirty="0">
                <a:cs typeface="Times New Roman" pitchFamily="18" charset="0"/>
              </a:rPr>
              <a:t>0</a:t>
            </a:r>
            <a:r>
              <a:rPr lang="zh-CN" altLang="en-US" sz="2400" b="1" dirty="0"/>
              <a:t>页</a:t>
            </a:r>
            <a:r>
              <a:rPr lang="en-US" altLang="zh-CN" sz="2400" b="1" dirty="0">
                <a:cs typeface="Times New Roman" pitchFamily="18" charset="0"/>
              </a:rPr>
              <a:t>12</a:t>
            </a:r>
            <a:r>
              <a:rPr lang="zh-CN" altLang="en-US" sz="2400" b="1" dirty="0"/>
              <a:t>行</a:t>
            </a:r>
            <a:r>
              <a:rPr lang="en-US" altLang="zh-CN" sz="2400" b="1" dirty="0">
                <a:cs typeface="Times New Roman" pitchFamily="18" charset="0"/>
              </a:rPr>
              <a:t>30</a:t>
            </a:r>
            <a:r>
              <a:rPr lang="zh-CN" altLang="en-US" sz="2400" b="1" dirty="0"/>
              <a:t>列显示</a:t>
            </a:r>
            <a:r>
              <a:rPr lang="en-US" altLang="zh-CN" sz="2400" b="1" dirty="0">
                <a:cs typeface="Times New Roman" pitchFamily="18" charset="0"/>
              </a:rPr>
              <a:t>5</a:t>
            </a:r>
            <a:r>
              <a:rPr lang="zh-CN" altLang="en-US" sz="2400" b="1" dirty="0"/>
              <a:t>个蓝底黄字的小写字母</a:t>
            </a:r>
            <a:r>
              <a:rPr lang="en-US" altLang="zh-CN" sz="2400" b="1" dirty="0">
                <a:cs typeface="Times New Roman" pitchFamily="18" charset="0"/>
              </a:rPr>
              <a:t>a</a:t>
            </a:r>
            <a:r>
              <a:rPr lang="zh-CN" altLang="en-US" sz="2400" b="1" dirty="0"/>
              <a:t>。</a:t>
            </a:r>
            <a:endParaRPr lang="zh-CN" altLang="en-US" sz="2400" b="1" dirty="0">
              <a:cs typeface="Times New Roman" pitchFamily="18" charset="0"/>
            </a:endParaRPr>
          </a:p>
          <a:p>
            <a:pPr lvl="1" algn="just">
              <a:lnSpc>
                <a:spcPct val="70000"/>
              </a:lnSpc>
              <a:spcBef>
                <a:spcPct val="50000"/>
              </a:spcBef>
            </a:pPr>
            <a:r>
              <a:rPr lang="en-US" altLang="zh-CN" sz="2400" b="1" dirty="0">
                <a:cs typeface="Times New Roman" pitchFamily="18" charset="0"/>
              </a:rPr>
              <a:t>MOV AH</a:t>
            </a:r>
            <a:r>
              <a:rPr lang="zh-CN" altLang="en-US" sz="2400" b="1" dirty="0"/>
              <a:t>，</a:t>
            </a:r>
            <a:r>
              <a:rPr lang="en-US" altLang="zh-CN" sz="2400" b="1" dirty="0">
                <a:cs typeface="Times New Roman" pitchFamily="18" charset="0"/>
              </a:rPr>
              <a:t>2			</a:t>
            </a:r>
            <a:r>
              <a:rPr lang="zh-CN" altLang="en-US" sz="2400" b="1" dirty="0"/>
              <a:t>；置光标</a:t>
            </a:r>
            <a:endParaRPr lang="zh-CN" altLang="en-US" sz="2400" b="1" dirty="0">
              <a:cs typeface="Times New Roman" pitchFamily="18" charset="0"/>
            </a:endParaRPr>
          </a:p>
          <a:p>
            <a:pPr lvl="1" algn="just">
              <a:lnSpc>
                <a:spcPct val="70000"/>
              </a:lnSpc>
              <a:spcBef>
                <a:spcPct val="50000"/>
              </a:spcBef>
            </a:pPr>
            <a:r>
              <a:rPr lang="en-US" altLang="zh-CN" sz="2400" b="1" dirty="0">
                <a:cs typeface="Times New Roman" pitchFamily="18" charset="0"/>
              </a:rPr>
              <a:t>MOV DH</a:t>
            </a:r>
            <a:r>
              <a:rPr lang="zh-CN" altLang="en-US" sz="2400" b="1" dirty="0"/>
              <a:t>，</a:t>
            </a:r>
            <a:r>
              <a:rPr lang="en-US" altLang="zh-CN" sz="2400" b="1" dirty="0">
                <a:cs typeface="Times New Roman" pitchFamily="18" charset="0"/>
              </a:rPr>
              <a:t>12</a:t>
            </a:r>
          </a:p>
          <a:p>
            <a:pPr lvl="1" algn="just">
              <a:lnSpc>
                <a:spcPct val="70000"/>
              </a:lnSpc>
              <a:spcBef>
                <a:spcPct val="50000"/>
              </a:spcBef>
            </a:pPr>
            <a:r>
              <a:rPr lang="en-US" altLang="zh-CN" sz="2400" b="1" dirty="0">
                <a:cs typeface="Times New Roman" pitchFamily="18" charset="0"/>
              </a:rPr>
              <a:t>MOV DL</a:t>
            </a:r>
            <a:r>
              <a:rPr lang="zh-CN" altLang="en-US" sz="2400" b="1" dirty="0"/>
              <a:t>，</a:t>
            </a:r>
            <a:r>
              <a:rPr lang="en-US" altLang="zh-CN" sz="2400" b="1" dirty="0">
                <a:cs typeface="Times New Roman" pitchFamily="18" charset="0"/>
              </a:rPr>
              <a:t>30</a:t>
            </a:r>
          </a:p>
          <a:p>
            <a:pPr lvl="1" algn="just">
              <a:lnSpc>
                <a:spcPct val="70000"/>
              </a:lnSpc>
              <a:spcBef>
                <a:spcPct val="50000"/>
              </a:spcBef>
            </a:pPr>
            <a:r>
              <a:rPr lang="en-US" altLang="zh-CN" sz="2400" b="1" dirty="0">
                <a:cs typeface="Times New Roman" pitchFamily="18" charset="0"/>
              </a:rPr>
              <a:t>MOV BH</a:t>
            </a:r>
            <a:r>
              <a:rPr lang="zh-CN" altLang="en-US" sz="2400" b="1" dirty="0"/>
              <a:t>，</a:t>
            </a:r>
            <a:r>
              <a:rPr lang="en-US" altLang="zh-CN" sz="2400" b="1" dirty="0">
                <a:cs typeface="Times New Roman" pitchFamily="18" charset="0"/>
              </a:rPr>
              <a:t>0</a:t>
            </a:r>
          </a:p>
          <a:p>
            <a:pPr lvl="1" algn="just">
              <a:lnSpc>
                <a:spcPct val="70000"/>
              </a:lnSpc>
              <a:spcBef>
                <a:spcPct val="50000"/>
              </a:spcBef>
            </a:pPr>
            <a:r>
              <a:rPr lang="en-US" altLang="zh-CN" sz="2400" b="1" dirty="0">
                <a:cs typeface="Times New Roman" pitchFamily="18" charset="0"/>
              </a:rPr>
              <a:t>INT 10H</a:t>
            </a:r>
          </a:p>
          <a:p>
            <a:pPr lvl="1" algn="just">
              <a:lnSpc>
                <a:spcPct val="70000"/>
              </a:lnSpc>
              <a:spcBef>
                <a:spcPct val="50000"/>
              </a:spcBef>
            </a:pPr>
            <a:r>
              <a:rPr lang="en-US" altLang="zh-CN" sz="2400" b="1" dirty="0">
                <a:cs typeface="Times New Roman" pitchFamily="18" charset="0"/>
              </a:rPr>
              <a:t>MOV AH</a:t>
            </a:r>
            <a:r>
              <a:rPr lang="zh-CN" altLang="en-US" sz="2400" b="1" dirty="0"/>
              <a:t>，</a:t>
            </a:r>
            <a:r>
              <a:rPr lang="en-US" altLang="zh-CN" sz="2400" b="1" dirty="0">
                <a:cs typeface="Times New Roman" pitchFamily="18" charset="0"/>
              </a:rPr>
              <a:t>09H			</a:t>
            </a:r>
            <a:r>
              <a:rPr lang="zh-CN" altLang="en-US" sz="2400" b="1" dirty="0"/>
              <a:t>；显示</a:t>
            </a:r>
            <a:r>
              <a:rPr lang="en-US" altLang="zh-CN" sz="2400" b="1" dirty="0">
                <a:cs typeface="Times New Roman" pitchFamily="18" charset="0"/>
              </a:rPr>
              <a:t>5</a:t>
            </a:r>
            <a:r>
              <a:rPr lang="zh-CN" altLang="en-US" sz="2400" b="1" dirty="0"/>
              <a:t>个字母</a:t>
            </a:r>
            <a:r>
              <a:rPr lang="en-US" altLang="zh-CN" sz="2400" b="1" dirty="0">
                <a:cs typeface="Times New Roman" pitchFamily="18" charset="0"/>
              </a:rPr>
              <a:t>a</a:t>
            </a:r>
          </a:p>
          <a:p>
            <a:pPr lvl="1" algn="just">
              <a:lnSpc>
                <a:spcPct val="70000"/>
              </a:lnSpc>
              <a:spcBef>
                <a:spcPct val="50000"/>
              </a:spcBef>
            </a:pPr>
            <a:r>
              <a:rPr lang="en-US" altLang="zh-CN" sz="2400" b="1" dirty="0">
                <a:cs typeface="Times New Roman" pitchFamily="18" charset="0"/>
              </a:rPr>
              <a:t>MOV AL</a:t>
            </a:r>
            <a:r>
              <a:rPr lang="zh-CN" altLang="en-US" sz="2400" b="1" dirty="0"/>
              <a:t>，</a:t>
            </a:r>
            <a:r>
              <a:rPr lang="zh-CN" altLang="en-US" sz="2400" b="1" dirty="0">
                <a:cs typeface="Times New Roman" pitchFamily="18" charset="0"/>
              </a:rPr>
              <a:t>’</a:t>
            </a:r>
            <a:r>
              <a:rPr lang="en-US" altLang="zh-CN" sz="2400" b="1" dirty="0">
                <a:cs typeface="Times New Roman" pitchFamily="18" charset="0"/>
              </a:rPr>
              <a:t>a’</a:t>
            </a:r>
          </a:p>
          <a:p>
            <a:pPr lvl="1" algn="just">
              <a:lnSpc>
                <a:spcPct val="70000"/>
              </a:lnSpc>
              <a:spcBef>
                <a:spcPct val="50000"/>
              </a:spcBef>
            </a:pPr>
            <a:r>
              <a:rPr lang="en-US" altLang="zh-CN" sz="2400" b="1" dirty="0">
                <a:cs typeface="Times New Roman" pitchFamily="18" charset="0"/>
              </a:rPr>
              <a:t>MOV BL</a:t>
            </a:r>
            <a:r>
              <a:rPr lang="zh-CN" altLang="en-US" sz="2400" b="1" dirty="0"/>
              <a:t>，</a:t>
            </a:r>
            <a:r>
              <a:rPr lang="en-US" altLang="zh-CN" sz="2400" b="1" dirty="0">
                <a:cs typeface="Times New Roman" pitchFamily="18" charset="0"/>
              </a:rPr>
              <a:t>1EH			</a:t>
            </a:r>
            <a:r>
              <a:rPr lang="zh-CN" altLang="en-US" sz="2400" b="1" dirty="0"/>
              <a:t>；蓝底黄字</a:t>
            </a:r>
            <a:endParaRPr lang="zh-CN" altLang="en-US" sz="2400" b="1" dirty="0">
              <a:cs typeface="Times New Roman" pitchFamily="18" charset="0"/>
            </a:endParaRPr>
          </a:p>
          <a:p>
            <a:pPr lvl="1" algn="just">
              <a:lnSpc>
                <a:spcPct val="70000"/>
              </a:lnSpc>
              <a:spcBef>
                <a:spcPct val="50000"/>
              </a:spcBef>
            </a:pPr>
            <a:r>
              <a:rPr lang="en-US" altLang="zh-CN" sz="2400" b="1" dirty="0">
                <a:cs typeface="Times New Roman" pitchFamily="18" charset="0"/>
              </a:rPr>
              <a:t>MOV CX</a:t>
            </a:r>
            <a:r>
              <a:rPr lang="zh-CN" altLang="en-US" sz="2400" b="1" dirty="0"/>
              <a:t>，</a:t>
            </a:r>
            <a:r>
              <a:rPr lang="en-US" altLang="zh-CN" sz="2400" b="1" dirty="0">
                <a:cs typeface="Times New Roman" pitchFamily="18" charset="0"/>
              </a:rPr>
              <a:t>5</a:t>
            </a:r>
          </a:p>
          <a:p>
            <a:pPr lvl="1" algn="just">
              <a:lnSpc>
                <a:spcPct val="70000"/>
              </a:lnSpc>
              <a:spcBef>
                <a:spcPct val="50000"/>
              </a:spcBef>
            </a:pPr>
            <a:r>
              <a:rPr lang="en-US" altLang="zh-CN" sz="2400" b="1" dirty="0">
                <a:cs typeface="Times New Roman" pitchFamily="18" charset="0"/>
              </a:rPr>
              <a:t>INT 10H</a:t>
            </a:r>
          </a:p>
          <a:p>
            <a:pPr>
              <a:lnSpc>
                <a:spcPct val="70000"/>
              </a:lnSpc>
              <a:spcBef>
                <a:spcPct val="50000"/>
              </a:spcBef>
            </a:pPr>
            <a:endParaRPr lang="en-US" altLang="zh-CN" sz="2400" b="1" dirty="0"/>
          </a:p>
        </p:txBody>
      </p:sp>
    </p:spTree>
    <p:extLst>
      <p:ext uri="{BB962C8B-B14F-4D97-AF65-F5344CB8AC3E}">
        <p14:creationId xmlns:p14="http://schemas.microsoft.com/office/powerpoint/2010/main" val="2105865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34593" y="49425"/>
            <a:ext cx="8229600" cy="1143000"/>
          </a:xfrm>
        </p:spPr>
        <p:txBody>
          <a:bodyPr/>
          <a:lstStyle/>
          <a:p>
            <a:r>
              <a:rPr lang="en-US" altLang="zh-CN" dirty="0"/>
              <a:t>13.4 DOS</a:t>
            </a:r>
            <a:r>
              <a:rPr lang="zh-CN" altLang="en-US" dirty="0"/>
              <a:t>中断 </a:t>
            </a:r>
          </a:p>
        </p:txBody>
      </p:sp>
      <p:sp>
        <p:nvSpPr>
          <p:cNvPr id="4" name="Text Box 4"/>
          <p:cNvSpPr txBox="1">
            <a:spLocks noChangeArrowheads="1"/>
          </p:cNvSpPr>
          <p:nvPr/>
        </p:nvSpPr>
        <p:spPr bwMode="auto">
          <a:xfrm>
            <a:off x="691793" y="1813731"/>
            <a:ext cx="7772400" cy="4473575"/>
          </a:xfrm>
          <a:prstGeom prst="rect">
            <a:avLst/>
          </a:prstGeom>
          <a:solidFill>
            <a:srgbClr val="CCFFCC"/>
          </a:solidFill>
          <a:ln>
            <a:noFill/>
          </a:ln>
          <a:effectLst>
            <a:outerShdw dist="107763" dir="13500000" sx="75000" sy="75000" algn="tl" rotWithShape="0">
              <a:srgbClr val="6229E1"/>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400" b="1" dirty="0"/>
              <a:t>（</a:t>
            </a:r>
            <a:r>
              <a:rPr lang="en-US" altLang="zh-CN" sz="2400" b="1" dirty="0"/>
              <a:t>1</a:t>
            </a:r>
            <a:r>
              <a:rPr lang="zh-CN" altLang="en-US" sz="2400" b="1" dirty="0"/>
              <a:t>）显示一个字符</a:t>
            </a:r>
          </a:p>
          <a:p>
            <a:r>
              <a:rPr lang="zh-CN" altLang="en-US" sz="2400" b="1" dirty="0"/>
              <a:t>格式：</a:t>
            </a:r>
            <a:r>
              <a:rPr lang="en-US" altLang="zh-CN" sz="2400" b="1" dirty="0"/>
              <a:t>AH=02H</a:t>
            </a:r>
          </a:p>
          <a:p>
            <a:r>
              <a:rPr lang="en-US" altLang="zh-CN" sz="2400" b="1" dirty="0"/>
              <a:t>           DL=</a:t>
            </a:r>
            <a:r>
              <a:rPr lang="zh-CN" altLang="en-US" sz="2400" b="1" dirty="0"/>
              <a:t>字符</a:t>
            </a:r>
          </a:p>
          <a:p>
            <a:r>
              <a:rPr lang="zh-CN" altLang="en-US" sz="2400" b="1" dirty="0"/>
              <a:t>           </a:t>
            </a:r>
            <a:r>
              <a:rPr lang="en-US" altLang="zh-CN" sz="2400" b="1" dirty="0"/>
              <a:t>INT 21H</a:t>
            </a:r>
          </a:p>
          <a:p>
            <a:r>
              <a:rPr lang="zh-CN" altLang="en-US" sz="2400" b="1" dirty="0"/>
              <a:t>功能：屏幕上显示一个字符，光标跟随字符移动。检验</a:t>
            </a:r>
            <a:r>
              <a:rPr lang="en-US" altLang="zh-CN" sz="2400" b="1" dirty="0"/>
              <a:t>DL</a:t>
            </a:r>
            <a:r>
              <a:rPr lang="zh-CN" altLang="en-US" sz="2400" b="1" dirty="0"/>
              <a:t>是否为</a:t>
            </a:r>
            <a:r>
              <a:rPr lang="en-US" altLang="zh-CN" sz="2400" b="1" dirty="0" err="1"/>
              <a:t>Ctrl_Break</a:t>
            </a:r>
            <a:r>
              <a:rPr lang="zh-CN" altLang="en-US" sz="2400" b="1" dirty="0"/>
              <a:t>。</a:t>
            </a:r>
          </a:p>
          <a:p>
            <a:r>
              <a:rPr lang="zh-CN" altLang="en-US" sz="2400" b="1" dirty="0"/>
              <a:t>（</a:t>
            </a:r>
            <a:r>
              <a:rPr lang="en-US" altLang="zh-CN" sz="2400" b="1" dirty="0"/>
              <a:t>2</a:t>
            </a:r>
            <a:r>
              <a:rPr lang="zh-CN" altLang="en-US" sz="2400" b="1" dirty="0"/>
              <a:t>）显示一个字符</a:t>
            </a:r>
          </a:p>
          <a:p>
            <a:r>
              <a:rPr lang="zh-CN" altLang="en-US" sz="2400" b="1" dirty="0"/>
              <a:t>格式：</a:t>
            </a:r>
            <a:r>
              <a:rPr lang="en-US" altLang="zh-CN" sz="2400" b="1" dirty="0"/>
              <a:t>AH=06H</a:t>
            </a:r>
          </a:p>
          <a:p>
            <a:r>
              <a:rPr lang="en-US" altLang="zh-CN" sz="2400" b="1" dirty="0"/>
              <a:t>           DL=</a:t>
            </a:r>
            <a:r>
              <a:rPr lang="zh-CN" altLang="en-US" sz="2400" b="1" dirty="0"/>
              <a:t>字符</a:t>
            </a:r>
          </a:p>
          <a:p>
            <a:r>
              <a:rPr lang="zh-CN" altLang="en-US" sz="2400" b="1" dirty="0"/>
              <a:t>           </a:t>
            </a:r>
            <a:r>
              <a:rPr lang="en-US" altLang="zh-CN" sz="2400" b="1" dirty="0"/>
              <a:t>INT 21H</a:t>
            </a:r>
          </a:p>
          <a:p>
            <a:r>
              <a:rPr lang="zh-CN" altLang="en-US" sz="2400" b="1" dirty="0"/>
              <a:t>功能：屏幕上显示一个字符，光标跟随字符移动。不检验</a:t>
            </a:r>
            <a:r>
              <a:rPr lang="en-US" altLang="zh-CN" sz="2400" b="1" dirty="0" err="1"/>
              <a:t>Ctrl_Break</a:t>
            </a:r>
            <a:r>
              <a:rPr lang="zh-CN" altLang="en-US" sz="2400" b="1" dirty="0"/>
              <a:t>。</a:t>
            </a:r>
          </a:p>
        </p:txBody>
      </p:sp>
      <p:sp>
        <p:nvSpPr>
          <p:cNvPr id="5" name="Rectangle 7"/>
          <p:cNvSpPr>
            <a:spLocks noChangeArrowheads="1"/>
          </p:cNvSpPr>
          <p:nvPr/>
        </p:nvSpPr>
        <p:spPr bwMode="auto">
          <a:xfrm>
            <a:off x="493220" y="1052736"/>
            <a:ext cx="40847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800000"/>
                </a:solidFill>
              </a:rPr>
              <a:t>13.4.1 </a:t>
            </a:r>
            <a:r>
              <a:rPr lang="zh-CN" altLang="en-US" sz="3200" b="1" dirty="0">
                <a:solidFill>
                  <a:srgbClr val="800000"/>
                </a:solidFill>
              </a:rPr>
              <a:t>显示功能调用</a:t>
            </a:r>
          </a:p>
        </p:txBody>
      </p:sp>
    </p:spTree>
    <p:extLst>
      <p:ext uri="{BB962C8B-B14F-4D97-AF65-F5344CB8AC3E}">
        <p14:creationId xmlns:p14="http://schemas.microsoft.com/office/powerpoint/2010/main" val="1239474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971600" y="836712"/>
            <a:ext cx="7386638" cy="4953000"/>
          </a:xfrm>
          <a:prstGeom prst="rect">
            <a:avLst/>
          </a:prstGeom>
          <a:solidFill>
            <a:srgbClr val="FFDDFF"/>
          </a:solidFill>
          <a:effectLst>
            <a:outerShdw dist="107763" dir="13500000" sx="75000" sy="75000" algn="tl" rotWithShape="0">
              <a:srgbClr val="DF4627"/>
            </a:outerShdw>
          </a:effectLst>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spcBef>
                <a:spcPct val="0"/>
              </a:spcBef>
              <a:buFontTx/>
              <a:buNone/>
            </a:pPr>
            <a:r>
              <a:rPr lang="zh-CN" altLang="en-US" sz="2800" b="1" dirty="0"/>
              <a:t>（</a:t>
            </a:r>
            <a:r>
              <a:rPr lang="en-US" altLang="zh-CN" sz="2800" b="1" dirty="0"/>
              <a:t>3</a:t>
            </a:r>
            <a:r>
              <a:rPr lang="zh-CN" altLang="en-US" sz="2800" b="1" dirty="0"/>
              <a:t>）显示一串字符</a:t>
            </a:r>
          </a:p>
          <a:p>
            <a:pPr>
              <a:spcBef>
                <a:spcPct val="0"/>
              </a:spcBef>
              <a:buFontTx/>
              <a:buNone/>
            </a:pPr>
            <a:r>
              <a:rPr lang="zh-CN" altLang="en-US" sz="2800" b="1" dirty="0"/>
              <a:t>格式：</a:t>
            </a:r>
            <a:r>
              <a:rPr lang="en-US" altLang="zh-CN" sz="2800" b="1" dirty="0"/>
              <a:t>AH=09H</a:t>
            </a:r>
          </a:p>
          <a:p>
            <a:pPr>
              <a:spcBef>
                <a:spcPct val="0"/>
              </a:spcBef>
              <a:buFontTx/>
              <a:buNone/>
            </a:pPr>
            <a:r>
              <a:rPr lang="en-US" altLang="zh-CN" sz="2800" b="1" dirty="0"/>
              <a:t>           DS:DX=</a:t>
            </a:r>
            <a:r>
              <a:rPr lang="zh-CN" altLang="en-US" sz="2800" b="1" dirty="0"/>
              <a:t>字符串地址</a:t>
            </a:r>
          </a:p>
          <a:p>
            <a:pPr>
              <a:spcBef>
                <a:spcPct val="0"/>
              </a:spcBef>
              <a:buFontTx/>
              <a:buNone/>
            </a:pPr>
            <a:r>
              <a:rPr lang="zh-CN" altLang="en-US" sz="2800" b="1" dirty="0"/>
              <a:t>           </a:t>
            </a:r>
            <a:r>
              <a:rPr lang="en-US" altLang="zh-CN" sz="2800" b="1" dirty="0"/>
              <a:t>INT 21H</a:t>
            </a:r>
          </a:p>
          <a:p>
            <a:pPr>
              <a:spcBef>
                <a:spcPct val="0"/>
              </a:spcBef>
              <a:buFontTx/>
              <a:buNone/>
            </a:pPr>
            <a:r>
              <a:rPr lang="zh-CN" altLang="en-US" sz="2800" b="1" dirty="0"/>
              <a:t>功能：屏幕上显示一串字符，光标跟随字符移动。要求字符串必须以</a:t>
            </a:r>
            <a:r>
              <a:rPr lang="en-US" altLang="zh-CN" sz="2800" b="1" dirty="0"/>
              <a:t>$</a:t>
            </a:r>
            <a:r>
              <a:rPr lang="zh-CN" altLang="en-US" sz="2800" b="1" dirty="0"/>
              <a:t>结尾。</a:t>
            </a:r>
          </a:p>
          <a:p>
            <a:pPr>
              <a:spcBef>
                <a:spcPct val="0"/>
              </a:spcBef>
              <a:buFontTx/>
              <a:buNone/>
            </a:pPr>
            <a:r>
              <a:rPr lang="zh-CN" altLang="en-US" sz="2800" b="1" dirty="0"/>
              <a:t>（</a:t>
            </a:r>
            <a:r>
              <a:rPr lang="en-US" altLang="zh-CN" sz="2800" b="1" dirty="0"/>
              <a:t>4</a:t>
            </a:r>
            <a:r>
              <a:rPr lang="zh-CN" altLang="en-US" sz="2800" b="1" dirty="0"/>
              <a:t>）打印一个字符</a:t>
            </a:r>
          </a:p>
          <a:p>
            <a:pPr>
              <a:spcBef>
                <a:spcPct val="0"/>
              </a:spcBef>
              <a:buFontTx/>
              <a:buNone/>
            </a:pPr>
            <a:r>
              <a:rPr lang="zh-CN" altLang="en-US" sz="2800" b="1" dirty="0"/>
              <a:t>格式：</a:t>
            </a:r>
            <a:r>
              <a:rPr lang="en-US" altLang="zh-CN" sz="2800" b="1" dirty="0"/>
              <a:t>AH=05H</a:t>
            </a:r>
          </a:p>
          <a:p>
            <a:pPr>
              <a:spcBef>
                <a:spcPct val="0"/>
              </a:spcBef>
              <a:buFontTx/>
              <a:buNone/>
            </a:pPr>
            <a:r>
              <a:rPr lang="en-US" altLang="zh-CN" sz="2800" b="1" dirty="0"/>
              <a:t>           DL=</a:t>
            </a:r>
            <a:r>
              <a:rPr lang="zh-CN" altLang="en-US" sz="2800" b="1" dirty="0"/>
              <a:t>字符</a:t>
            </a:r>
          </a:p>
          <a:p>
            <a:pPr>
              <a:spcBef>
                <a:spcPct val="0"/>
              </a:spcBef>
              <a:buFontTx/>
              <a:buNone/>
            </a:pPr>
            <a:r>
              <a:rPr lang="zh-CN" altLang="en-US" sz="2800" b="1" dirty="0"/>
              <a:t>           </a:t>
            </a:r>
            <a:r>
              <a:rPr lang="en-US" altLang="zh-CN" sz="2800" b="1" dirty="0"/>
              <a:t>INT 21H</a:t>
            </a:r>
          </a:p>
          <a:p>
            <a:pPr>
              <a:spcBef>
                <a:spcPct val="0"/>
              </a:spcBef>
              <a:buFontTx/>
              <a:buNone/>
            </a:pPr>
            <a:r>
              <a:rPr lang="zh-CN" altLang="en-US" sz="2800" b="1" dirty="0"/>
              <a:t>功能：把一个字符送到打印机上打印出来。 </a:t>
            </a:r>
          </a:p>
          <a:p>
            <a:endParaRPr lang="en-US" altLang="zh-CN" sz="2800" dirty="0"/>
          </a:p>
        </p:txBody>
      </p:sp>
    </p:spTree>
    <p:extLst>
      <p:ext uri="{BB962C8B-B14F-4D97-AF65-F5344CB8AC3E}">
        <p14:creationId xmlns:p14="http://schemas.microsoft.com/office/powerpoint/2010/main" val="2293660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4554" y="0"/>
            <a:ext cx="8229600" cy="1143000"/>
          </a:xfrm>
        </p:spPr>
        <p:txBody>
          <a:bodyPr>
            <a:normAutofit/>
          </a:bodyPr>
          <a:lstStyle/>
          <a:p>
            <a:r>
              <a:rPr lang="en-US" altLang="zh-CN" sz="3600" b="0" dirty="0">
                <a:effectLst/>
              </a:rPr>
              <a:t>13.4.2 </a:t>
            </a:r>
            <a:r>
              <a:rPr lang="zh-CN" altLang="en-US" sz="3600" b="0" dirty="0">
                <a:solidFill>
                  <a:srgbClr val="800000"/>
                </a:solidFill>
                <a:effectLst/>
              </a:rPr>
              <a:t>键盘功能调用 </a:t>
            </a:r>
            <a:endParaRPr lang="zh-CN" altLang="en-US" sz="3600" b="0" dirty="0">
              <a:effectLst/>
            </a:endParaRPr>
          </a:p>
        </p:txBody>
      </p:sp>
      <p:sp>
        <p:nvSpPr>
          <p:cNvPr id="4" name="Text Box 4"/>
          <p:cNvSpPr txBox="1">
            <a:spLocks noChangeArrowheads="1"/>
          </p:cNvSpPr>
          <p:nvPr/>
        </p:nvSpPr>
        <p:spPr bwMode="auto">
          <a:xfrm>
            <a:off x="827584" y="980728"/>
            <a:ext cx="7696200" cy="5607050"/>
          </a:xfrm>
          <a:prstGeom prst="rect">
            <a:avLst/>
          </a:prstGeom>
          <a:solidFill>
            <a:srgbClr val="FFFFCC"/>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t>（</a:t>
            </a:r>
            <a:r>
              <a:rPr lang="en-US" altLang="zh-CN" sz="2400" b="1" dirty="0"/>
              <a:t>1</a:t>
            </a:r>
            <a:r>
              <a:rPr lang="zh-CN" altLang="en-US" sz="2400" b="1" dirty="0"/>
              <a:t>）键入一个字符并回显</a:t>
            </a:r>
          </a:p>
          <a:p>
            <a:r>
              <a:rPr lang="zh-CN" altLang="en-US" sz="2400" b="1" dirty="0"/>
              <a:t>格式：</a:t>
            </a:r>
            <a:r>
              <a:rPr lang="en-US" altLang="zh-CN" sz="2400" b="1" dirty="0"/>
              <a:t>AH=01H</a:t>
            </a:r>
          </a:p>
          <a:p>
            <a:r>
              <a:rPr lang="en-US" altLang="zh-CN" sz="2400" b="1" dirty="0"/>
              <a:t>	INT 21H</a:t>
            </a:r>
          </a:p>
          <a:p>
            <a:r>
              <a:rPr lang="zh-CN" altLang="en-US" sz="2400" b="1" dirty="0"/>
              <a:t>返回值：</a:t>
            </a:r>
            <a:r>
              <a:rPr lang="en-US" altLang="zh-CN" sz="2400" b="1" dirty="0"/>
              <a:t>AL=</a:t>
            </a:r>
            <a:r>
              <a:rPr lang="zh-CN" altLang="en-US" sz="2400" b="1" dirty="0"/>
              <a:t>字符的</a:t>
            </a:r>
            <a:r>
              <a:rPr lang="en-US" altLang="zh-CN" sz="2400" b="1" dirty="0"/>
              <a:t>ASCII</a:t>
            </a:r>
            <a:r>
              <a:rPr lang="zh-CN" altLang="en-US" sz="2400" b="1" dirty="0"/>
              <a:t>码。</a:t>
            </a:r>
          </a:p>
          <a:p>
            <a:r>
              <a:rPr lang="zh-CN" altLang="en-US" sz="2400" b="1" dirty="0"/>
              <a:t>（</a:t>
            </a:r>
            <a:r>
              <a:rPr lang="en-US" altLang="zh-CN" sz="2400" b="1" dirty="0"/>
              <a:t>2</a:t>
            </a:r>
            <a:r>
              <a:rPr lang="zh-CN" altLang="en-US" sz="2400" b="1" dirty="0"/>
              <a:t>）键入一个字符不回显</a:t>
            </a:r>
          </a:p>
          <a:p>
            <a:r>
              <a:rPr lang="zh-CN" altLang="en-US" sz="2400" b="1" dirty="0"/>
              <a:t>格式：</a:t>
            </a:r>
            <a:r>
              <a:rPr lang="en-US" altLang="zh-CN" sz="2400" b="1" dirty="0"/>
              <a:t>AH=07H</a:t>
            </a:r>
          </a:p>
          <a:p>
            <a:r>
              <a:rPr lang="en-US" altLang="zh-CN" sz="2400" b="1" dirty="0"/>
              <a:t>           INT 21H</a:t>
            </a:r>
          </a:p>
          <a:p>
            <a:r>
              <a:rPr lang="zh-CN" altLang="en-US" sz="2400" b="1" dirty="0"/>
              <a:t>返回值：</a:t>
            </a:r>
            <a:r>
              <a:rPr lang="en-US" altLang="zh-CN" sz="2400" b="1" dirty="0"/>
              <a:t>AL=</a:t>
            </a:r>
            <a:r>
              <a:rPr lang="zh-CN" altLang="en-US" sz="2400" b="1" dirty="0"/>
              <a:t>字符的</a:t>
            </a:r>
            <a:r>
              <a:rPr lang="en-US" altLang="zh-CN" sz="2400" b="1" dirty="0"/>
              <a:t>ASCII</a:t>
            </a:r>
            <a:r>
              <a:rPr lang="zh-CN" altLang="en-US" sz="2400" b="1" dirty="0"/>
              <a:t>码。不检验键入的字符是否为</a:t>
            </a:r>
            <a:r>
              <a:rPr lang="en-US" altLang="zh-CN" sz="2400" b="1" dirty="0" err="1"/>
              <a:t>Ctrl_Break</a:t>
            </a:r>
            <a:r>
              <a:rPr lang="zh-CN" altLang="en-US" sz="2400" b="1" dirty="0"/>
              <a:t>。</a:t>
            </a:r>
          </a:p>
          <a:p>
            <a:r>
              <a:rPr lang="zh-CN" altLang="en-US" sz="2400" b="1" dirty="0"/>
              <a:t>（</a:t>
            </a:r>
            <a:r>
              <a:rPr lang="en-US" altLang="zh-CN" sz="2400" b="1" dirty="0"/>
              <a:t>3</a:t>
            </a:r>
            <a:r>
              <a:rPr lang="zh-CN" altLang="en-US" sz="2400" b="1" dirty="0"/>
              <a:t>）键入一个字符不回显</a:t>
            </a:r>
          </a:p>
          <a:p>
            <a:r>
              <a:rPr lang="zh-CN" altLang="en-US" sz="2400" b="1" dirty="0"/>
              <a:t>格式：</a:t>
            </a:r>
            <a:r>
              <a:rPr lang="en-US" altLang="zh-CN" sz="2400" b="1" dirty="0"/>
              <a:t>AH=08H</a:t>
            </a:r>
          </a:p>
          <a:p>
            <a:r>
              <a:rPr lang="en-US" altLang="zh-CN" sz="2400" b="1" dirty="0"/>
              <a:t>	INT 21H</a:t>
            </a:r>
          </a:p>
          <a:p>
            <a:r>
              <a:rPr lang="zh-CN" altLang="en-US" sz="2400" b="1" dirty="0"/>
              <a:t>返回值：</a:t>
            </a:r>
            <a:r>
              <a:rPr lang="en-US" altLang="zh-CN" sz="2400" b="1" dirty="0"/>
              <a:t>AL=</a:t>
            </a:r>
            <a:r>
              <a:rPr lang="zh-CN" altLang="en-US" sz="2400" b="1" dirty="0"/>
              <a:t>字符的</a:t>
            </a:r>
            <a:r>
              <a:rPr lang="en-US" altLang="zh-CN" sz="2400" b="1" dirty="0"/>
              <a:t>ASCII</a:t>
            </a:r>
            <a:r>
              <a:rPr lang="zh-CN" altLang="en-US" sz="2400" b="1" dirty="0"/>
              <a:t>码。对键入的字符检验是否为</a:t>
            </a:r>
            <a:r>
              <a:rPr lang="en-US" altLang="zh-CN" sz="2400" b="1" dirty="0" err="1"/>
              <a:t>Ctrl_Break</a:t>
            </a:r>
            <a:r>
              <a:rPr lang="zh-CN" altLang="en-US" sz="2400" b="1" dirty="0"/>
              <a:t>。 </a:t>
            </a:r>
          </a:p>
          <a:p>
            <a:endParaRPr lang="en-US" altLang="zh-CN" sz="2400" b="1" dirty="0"/>
          </a:p>
        </p:txBody>
      </p:sp>
    </p:spTree>
    <p:extLst>
      <p:ext uri="{BB962C8B-B14F-4D97-AF65-F5344CB8AC3E}">
        <p14:creationId xmlns:p14="http://schemas.microsoft.com/office/powerpoint/2010/main" val="765303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11560" y="620688"/>
            <a:ext cx="8064896" cy="4832092"/>
          </a:xfrm>
          <a:prstGeom prst="rect">
            <a:avLst/>
          </a:prstGeom>
          <a:gradFill rotWithShape="0">
            <a:gsLst>
              <a:gs pos="0">
                <a:srgbClr val="FFDDFF">
                  <a:gamma/>
                  <a:tint val="60392"/>
                  <a:invGamma/>
                </a:srgbClr>
              </a:gs>
              <a:gs pos="100000">
                <a:srgbClr val="FFDDFF"/>
              </a:gs>
            </a:gsLst>
            <a:lin ang="5400000" scaled="1"/>
          </a:gra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dirty="0"/>
              <a:t>（</a:t>
            </a:r>
            <a:r>
              <a:rPr lang="en-US" altLang="zh-CN" sz="2800" dirty="0"/>
              <a:t>4</a:t>
            </a:r>
            <a:r>
              <a:rPr lang="zh-CN" altLang="en-US" sz="2800" dirty="0"/>
              <a:t>）键入一串字符保存到缓冲区</a:t>
            </a:r>
          </a:p>
          <a:p>
            <a:r>
              <a:rPr lang="zh-CN" altLang="en-US" sz="2800" dirty="0"/>
              <a:t>格式：</a:t>
            </a:r>
            <a:r>
              <a:rPr lang="en-US" altLang="zh-CN" sz="2800" dirty="0"/>
              <a:t>AH=0AH</a:t>
            </a:r>
          </a:p>
          <a:p>
            <a:r>
              <a:rPr lang="en-US" altLang="zh-CN" sz="2800" dirty="0"/>
              <a:t>           DS:DX=</a:t>
            </a:r>
            <a:r>
              <a:rPr lang="zh-CN" altLang="en-US" sz="2800" dirty="0"/>
              <a:t>字节缓冲区首址</a:t>
            </a:r>
          </a:p>
          <a:p>
            <a:r>
              <a:rPr lang="zh-CN" altLang="en-US" sz="2800" dirty="0"/>
              <a:t>	  </a:t>
            </a:r>
            <a:r>
              <a:rPr lang="en-US" altLang="zh-CN" sz="2800" dirty="0"/>
              <a:t>INT 21H</a:t>
            </a:r>
          </a:p>
          <a:p>
            <a:r>
              <a:rPr lang="zh-CN" altLang="en-US" sz="2800" dirty="0"/>
              <a:t>要求：缓冲区的第</a:t>
            </a:r>
            <a:r>
              <a:rPr lang="en-US" altLang="zh-CN" sz="2800" dirty="0"/>
              <a:t>1</a:t>
            </a:r>
            <a:r>
              <a:rPr lang="zh-CN" altLang="en-US" sz="2800" dirty="0"/>
              <a:t>个字节单元为允许输入的最大字符数，第</a:t>
            </a:r>
            <a:r>
              <a:rPr lang="en-US" altLang="zh-CN" sz="2800" dirty="0"/>
              <a:t>2</a:t>
            </a:r>
            <a:r>
              <a:rPr lang="zh-CN" altLang="en-US" sz="2800" dirty="0"/>
              <a:t>个单元为实际键入个数，从第</a:t>
            </a:r>
            <a:r>
              <a:rPr lang="en-US" altLang="zh-CN" sz="2800" dirty="0"/>
              <a:t>3</a:t>
            </a:r>
            <a:r>
              <a:rPr lang="zh-CN" altLang="en-US" sz="2800" dirty="0"/>
              <a:t>个单元开始存放键入字符。</a:t>
            </a:r>
          </a:p>
          <a:p>
            <a:r>
              <a:rPr lang="zh-CN" altLang="en-US" sz="2800" dirty="0"/>
              <a:t>（</a:t>
            </a:r>
            <a:r>
              <a:rPr lang="en-US" altLang="zh-CN" sz="2800" dirty="0"/>
              <a:t>5</a:t>
            </a:r>
            <a:r>
              <a:rPr lang="zh-CN" altLang="en-US" sz="2800" dirty="0"/>
              <a:t>）读键盘状态</a:t>
            </a:r>
          </a:p>
          <a:p>
            <a:r>
              <a:rPr lang="zh-CN" altLang="en-US" sz="2800" dirty="0"/>
              <a:t>格式：</a:t>
            </a:r>
            <a:r>
              <a:rPr lang="en-US" altLang="zh-CN" sz="2800" dirty="0"/>
              <a:t>AH=0BH</a:t>
            </a:r>
          </a:p>
          <a:p>
            <a:r>
              <a:rPr lang="en-US" altLang="zh-CN" sz="2800" dirty="0"/>
              <a:t>	  INT 21H</a:t>
            </a:r>
          </a:p>
          <a:p>
            <a:r>
              <a:rPr lang="zh-CN" altLang="en-US" sz="2800" dirty="0"/>
              <a:t>返回值：有键入，</a:t>
            </a:r>
            <a:r>
              <a:rPr lang="en-US" altLang="zh-CN" sz="2800" dirty="0"/>
              <a:t>AL=0FFH</a:t>
            </a:r>
            <a:r>
              <a:rPr lang="zh-CN" altLang="en-US" sz="2800" dirty="0"/>
              <a:t>；无键入，</a:t>
            </a:r>
            <a:r>
              <a:rPr lang="en-US" altLang="zh-CN" sz="2800" dirty="0"/>
              <a:t>AL=00H</a:t>
            </a:r>
            <a:r>
              <a:rPr lang="zh-CN" altLang="en-US" sz="2800" dirty="0"/>
              <a:t>。</a:t>
            </a:r>
          </a:p>
        </p:txBody>
      </p:sp>
    </p:spTree>
    <p:extLst>
      <p:ext uri="{BB962C8B-B14F-4D97-AF65-F5344CB8AC3E}">
        <p14:creationId xmlns:p14="http://schemas.microsoft.com/office/powerpoint/2010/main" val="783190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827584" y="1268760"/>
            <a:ext cx="7386638" cy="3963987"/>
          </a:xfrm>
          <a:prstGeom prst="rect">
            <a:avLst/>
          </a:prstGeom>
          <a:solidFill>
            <a:srgbClr val="FFFFCC"/>
          </a:solidFill>
          <a:ln w="38100" cmpd="dbl">
            <a:solidFill>
              <a:schemeClr val="tx1"/>
            </a:solidFill>
            <a:miter lim="800000"/>
            <a:headEnd/>
            <a:tailEnd/>
          </a:ln>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spcBef>
                <a:spcPct val="0"/>
              </a:spcBef>
              <a:buFontTx/>
              <a:buNone/>
            </a:pPr>
            <a:r>
              <a:rPr lang="zh-CN" altLang="en-US" sz="2800" dirty="0"/>
              <a:t>（</a:t>
            </a:r>
            <a:r>
              <a:rPr lang="en-US" altLang="zh-CN" sz="2800" dirty="0"/>
              <a:t>6</a:t>
            </a:r>
            <a:r>
              <a:rPr lang="zh-CN" altLang="en-US" sz="2800" dirty="0"/>
              <a:t>）清除键盘缓冲区并调用</a:t>
            </a:r>
          </a:p>
          <a:p>
            <a:pPr>
              <a:spcBef>
                <a:spcPct val="0"/>
              </a:spcBef>
              <a:buFontTx/>
              <a:buNone/>
            </a:pPr>
            <a:r>
              <a:rPr lang="zh-CN" altLang="en-US" sz="2800" dirty="0"/>
              <a:t>格式：</a:t>
            </a:r>
            <a:r>
              <a:rPr lang="en-US" altLang="zh-CN" sz="2800" dirty="0"/>
              <a:t>AH=0CH</a:t>
            </a:r>
          </a:p>
          <a:p>
            <a:pPr>
              <a:spcBef>
                <a:spcPct val="0"/>
              </a:spcBef>
              <a:buFontTx/>
              <a:buNone/>
            </a:pPr>
            <a:r>
              <a:rPr lang="en-US" altLang="zh-CN" sz="2800" dirty="0"/>
              <a:t>	AL=</a:t>
            </a:r>
            <a:r>
              <a:rPr lang="zh-CN" altLang="en-US" sz="2800" dirty="0"/>
              <a:t>功能号</a:t>
            </a:r>
          </a:p>
          <a:p>
            <a:pPr>
              <a:spcBef>
                <a:spcPct val="0"/>
              </a:spcBef>
              <a:buFontTx/>
              <a:buNone/>
            </a:pPr>
            <a:r>
              <a:rPr lang="zh-CN" altLang="en-US" sz="2800" dirty="0"/>
              <a:t>          </a:t>
            </a:r>
            <a:r>
              <a:rPr lang="en-US" altLang="zh-CN" sz="2800" dirty="0"/>
              <a:t>INT 21H</a:t>
            </a:r>
          </a:p>
          <a:p>
            <a:pPr>
              <a:spcBef>
                <a:spcPct val="0"/>
              </a:spcBef>
              <a:buFontTx/>
              <a:buNone/>
            </a:pPr>
            <a:r>
              <a:rPr lang="zh-CN" altLang="en-US" sz="2800" dirty="0"/>
              <a:t>功能：清除键盘缓冲区的同时，调用键盘输入功能（</a:t>
            </a:r>
            <a:r>
              <a:rPr lang="en-US" altLang="zh-CN" sz="2800" dirty="0"/>
              <a:t>1</a:t>
            </a:r>
            <a:r>
              <a:rPr lang="zh-CN" altLang="en-US" sz="2800" dirty="0"/>
              <a:t>、</a:t>
            </a:r>
            <a:r>
              <a:rPr lang="en-US" altLang="zh-CN" sz="2800" dirty="0"/>
              <a:t>7</a:t>
            </a:r>
            <a:r>
              <a:rPr lang="zh-CN" altLang="en-US" sz="2800" dirty="0"/>
              <a:t>、</a:t>
            </a:r>
            <a:r>
              <a:rPr lang="en-US" altLang="zh-CN" sz="2800" dirty="0"/>
              <a:t>8</a:t>
            </a:r>
            <a:r>
              <a:rPr lang="zh-CN" altLang="en-US" sz="2800" dirty="0"/>
              <a:t>、</a:t>
            </a:r>
            <a:r>
              <a:rPr lang="en-US" altLang="zh-CN" sz="2800" dirty="0"/>
              <a:t>10</a:t>
            </a:r>
            <a:r>
              <a:rPr lang="zh-CN" altLang="en-US" sz="2800" dirty="0"/>
              <a:t>功能号）。使用此功能可以在输入一个字符之前将以前输入的字符从缓冲区清除。</a:t>
            </a:r>
          </a:p>
        </p:txBody>
      </p:sp>
    </p:spTree>
    <p:extLst>
      <p:ext uri="{BB962C8B-B14F-4D97-AF65-F5344CB8AC3E}">
        <p14:creationId xmlns:p14="http://schemas.microsoft.com/office/powerpoint/2010/main" val="1097723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2960" y="0"/>
            <a:ext cx="8229600" cy="1143000"/>
          </a:xfrm>
        </p:spPr>
        <p:txBody>
          <a:bodyPr>
            <a:normAutofit/>
          </a:bodyPr>
          <a:lstStyle/>
          <a:p>
            <a:r>
              <a:rPr lang="en-US" altLang="zh-CN" sz="3600" b="0" dirty="0">
                <a:effectLst/>
              </a:rPr>
              <a:t>13.4.3</a:t>
            </a:r>
            <a:r>
              <a:rPr lang="zh-CN" altLang="en-US" sz="3600" b="0" dirty="0">
                <a:solidFill>
                  <a:srgbClr val="800000"/>
                </a:solidFill>
                <a:effectLst/>
              </a:rPr>
              <a:t>日期、时间功能调用 </a:t>
            </a:r>
            <a:endParaRPr lang="zh-CN" altLang="en-US" sz="3600" b="0" dirty="0">
              <a:effectLst/>
            </a:endParaRPr>
          </a:p>
        </p:txBody>
      </p:sp>
      <p:sp>
        <p:nvSpPr>
          <p:cNvPr id="4" name="Text Box 4" descr="上对角虚线"/>
          <p:cNvSpPr txBox="1">
            <a:spLocks noChangeArrowheads="1"/>
          </p:cNvSpPr>
          <p:nvPr/>
        </p:nvSpPr>
        <p:spPr bwMode="auto">
          <a:xfrm>
            <a:off x="611560" y="980728"/>
            <a:ext cx="7772400" cy="5578475"/>
          </a:xfrm>
          <a:prstGeom prst="rect">
            <a:avLst/>
          </a:prstGeom>
          <a:pattFill prst="dashUpDiag">
            <a:fgClr>
              <a:srgbClr val="CCFFCC"/>
            </a:fgClr>
            <a:bgClr>
              <a:srgbClr val="FFFFFF"/>
            </a:bgClr>
          </a:pattFill>
          <a:ln>
            <a:noFill/>
          </a:ln>
          <a:effectLst>
            <a:outerShdw dist="107763" dir="8100000" algn="ctr" rotWithShape="0">
              <a:srgbClr val="17DD4B"/>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000" b="1" dirty="0"/>
              <a:t>1</a:t>
            </a:r>
            <a:r>
              <a:rPr lang="zh-CN" altLang="en-US" sz="2000" b="1" dirty="0"/>
              <a:t>）读取系统日期</a:t>
            </a:r>
          </a:p>
          <a:p>
            <a:r>
              <a:rPr lang="zh-CN" altLang="en-US" sz="2000" b="1" dirty="0"/>
              <a:t>格式：</a:t>
            </a:r>
            <a:r>
              <a:rPr lang="en-US" altLang="zh-CN" sz="2000" b="1" dirty="0"/>
              <a:t>AH=2AH</a:t>
            </a:r>
          </a:p>
          <a:p>
            <a:r>
              <a:rPr lang="en-US" altLang="zh-CN" sz="2000" b="1" dirty="0"/>
              <a:t>           INT 21H</a:t>
            </a:r>
          </a:p>
          <a:p>
            <a:r>
              <a:rPr lang="zh-CN" altLang="en-US" sz="2000" b="1" dirty="0"/>
              <a:t>返回值：</a:t>
            </a:r>
            <a:r>
              <a:rPr lang="en-US" altLang="zh-CN" sz="2000" b="1" dirty="0"/>
              <a:t>CX=</a:t>
            </a:r>
            <a:r>
              <a:rPr lang="zh-CN" altLang="en-US" sz="2000" b="1" dirty="0"/>
              <a:t>年，</a:t>
            </a:r>
            <a:r>
              <a:rPr lang="en-US" altLang="zh-CN" sz="2000" b="1" dirty="0"/>
              <a:t>DH=</a:t>
            </a:r>
            <a:r>
              <a:rPr lang="zh-CN" altLang="en-US" sz="2000" b="1" dirty="0"/>
              <a:t>月，</a:t>
            </a:r>
            <a:r>
              <a:rPr lang="en-US" altLang="zh-CN" sz="2000" b="1" dirty="0"/>
              <a:t>DL=</a:t>
            </a:r>
            <a:r>
              <a:rPr lang="zh-CN" altLang="en-US" sz="2000" b="1" dirty="0"/>
              <a:t>日，</a:t>
            </a:r>
            <a:r>
              <a:rPr lang="en-US" altLang="zh-CN" sz="2000" b="1" dirty="0"/>
              <a:t>AL=</a:t>
            </a:r>
            <a:r>
              <a:rPr lang="zh-CN" altLang="en-US" sz="2000" b="1" dirty="0"/>
              <a:t>星期。日期值为十六进制数。</a:t>
            </a:r>
          </a:p>
          <a:p>
            <a:r>
              <a:rPr lang="zh-CN" altLang="en-US" sz="2000" b="1" dirty="0"/>
              <a:t>（</a:t>
            </a:r>
            <a:r>
              <a:rPr lang="en-US" altLang="zh-CN" sz="2000" b="1" dirty="0"/>
              <a:t>2</a:t>
            </a:r>
            <a:r>
              <a:rPr lang="zh-CN" altLang="en-US" sz="2000" b="1" dirty="0"/>
              <a:t>）设置系统日期</a:t>
            </a:r>
          </a:p>
          <a:p>
            <a:r>
              <a:rPr lang="zh-CN" altLang="en-US" sz="2000" b="1" dirty="0"/>
              <a:t>格式：</a:t>
            </a:r>
            <a:r>
              <a:rPr lang="en-US" altLang="zh-CN" sz="2000" b="1" dirty="0"/>
              <a:t>AH=2BH</a:t>
            </a:r>
          </a:p>
          <a:p>
            <a:r>
              <a:rPr lang="en-US" altLang="zh-CN" sz="2000" b="1" dirty="0"/>
              <a:t>           CX=</a:t>
            </a:r>
            <a:r>
              <a:rPr lang="zh-CN" altLang="en-US" sz="2000" b="1" dirty="0"/>
              <a:t>年</a:t>
            </a:r>
          </a:p>
          <a:p>
            <a:r>
              <a:rPr lang="zh-CN" altLang="en-US" sz="2000" b="1" dirty="0"/>
              <a:t>           </a:t>
            </a:r>
            <a:r>
              <a:rPr lang="en-US" altLang="zh-CN" sz="2000" b="1" dirty="0"/>
              <a:t>DH=</a:t>
            </a:r>
            <a:r>
              <a:rPr lang="zh-CN" altLang="en-US" sz="2000" b="1" dirty="0"/>
              <a:t>月</a:t>
            </a:r>
          </a:p>
          <a:p>
            <a:r>
              <a:rPr lang="zh-CN" altLang="en-US" sz="2000" b="1" dirty="0"/>
              <a:t>           </a:t>
            </a:r>
            <a:r>
              <a:rPr lang="en-US" altLang="zh-CN" sz="2000" b="1" dirty="0"/>
              <a:t>DL=</a:t>
            </a:r>
            <a:r>
              <a:rPr lang="zh-CN" altLang="en-US" sz="2000" b="1" dirty="0"/>
              <a:t>日</a:t>
            </a:r>
          </a:p>
          <a:p>
            <a:r>
              <a:rPr lang="zh-CN" altLang="en-US" sz="2000" b="1" dirty="0"/>
              <a:t>           </a:t>
            </a:r>
            <a:r>
              <a:rPr lang="en-US" altLang="zh-CN" sz="2000" b="1" dirty="0"/>
              <a:t>AL=</a:t>
            </a:r>
            <a:r>
              <a:rPr lang="zh-CN" altLang="en-US" sz="2000" b="1" dirty="0"/>
              <a:t>星期</a:t>
            </a:r>
          </a:p>
          <a:p>
            <a:r>
              <a:rPr lang="zh-CN" altLang="en-US" sz="2000" b="1" dirty="0"/>
              <a:t>           </a:t>
            </a:r>
            <a:r>
              <a:rPr lang="en-US" altLang="zh-CN" sz="2000" b="1" dirty="0"/>
              <a:t>INT 21H</a:t>
            </a:r>
          </a:p>
          <a:p>
            <a:r>
              <a:rPr lang="zh-CN" altLang="en-US" sz="2000" b="1" dirty="0"/>
              <a:t>返回值：</a:t>
            </a:r>
            <a:r>
              <a:rPr lang="en-US" altLang="zh-CN" sz="2000" b="1" dirty="0"/>
              <a:t>AL=00</a:t>
            </a:r>
            <a:r>
              <a:rPr lang="zh-CN" altLang="en-US" sz="2000" b="1" dirty="0"/>
              <a:t>，设置成功；</a:t>
            </a:r>
            <a:r>
              <a:rPr lang="en-US" altLang="zh-CN" sz="2000" b="1" dirty="0"/>
              <a:t>AL=0FFH</a:t>
            </a:r>
            <a:r>
              <a:rPr lang="zh-CN" altLang="en-US" sz="2000" b="1" dirty="0"/>
              <a:t>，无效。</a:t>
            </a:r>
          </a:p>
          <a:p>
            <a:r>
              <a:rPr lang="zh-CN" altLang="en-US" sz="2000" b="1" dirty="0"/>
              <a:t>（</a:t>
            </a:r>
            <a:r>
              <a:rPr lang="en-US" altLang="zh-CN" sz="2000" b="1" dirty="0"/>
              <a:t>3</a:t>
            </a:r>
            <a:r>
              <a:rPr lang="zh-CN" altLang="en-US" sz="2000" b="1" dirty="0"/>
              <a:t>）读取系统时间</a:t>
            </a:r>
          </a:p>
          <a:p>
            <a:r>
              <a:rPr lang="zh-CN" altLang="en-US" sz="2000" b="1" dirty="0"/>
              <a:t>格式：</a:t>
            </a:r>
            <a:r>
              <a:rPr lang="en-US" altLang="zh-CN" sz="2000" b="1" dirty="0"/>
              <a:t>AH=2CH</a:t>
            </a:r>
          </a:p>
          <a:p>
            <a:r>
              <a:rPr lang="en-US" altLang="zh-CN" sz="2000" b="1" dirty="0"/>
              <a:t>           INT 21H</a:t>
            </a:r>
          </a:p>
          <a:p>
            <a:r>
              <a:rPr lang="zh-CN" altLang="en-US" sz="2000" b="1" dirty="0"/>
              <a:t>返回值：</a:t>
            </a:r>
            <a:r>
              <a:rPr lang="en-US" altLang="zh-CN" sz="2000" b="1" dirty="0"/>
              <a:t>CH=</a:t>
            </a:r>
            <a:r>
              <a:rPr lang="zh-CN" altLang="en-US" sz="2000" b="1" dirty="0"/>
              <a:t>小时（</a:t>
            </a:r>
            <a:r>
              <a:rPr lang="en-US" altLang="zh-CN" sz="2000" b="1" dirty="0"/>
              <a:t>0</a:t>
            </a:r>
            <a:r>
              <a:rPr lang="zh-CN" altLang="en-US" sz="2000" b="1" dirty="0"/>
              <a:t>～</a:t>
            </a:r>
            <a:r>
              <a:rPr lang="en-US" altLang="zh-CN" sz="2000" b="1" dirty="0"/>
              <a:t>23</a:t>
            </a:r>
            <a:r>
              <a:rPr lang="zh-CN" altLang="en-US" sz="2000" b="1" dirty="0"/>
              <a:t>），</a:t>
            </a:r>
            <a:r>
              <a:rPr lang="en-US" altLang="zh-CN" sz="2000" b="1" dirty="0"/>
              <a:t>CL=</a:t>
            </a:r>
            <a:r>
              <a:rPr lang="zh-CN" altLang="en-US" sz="2000" b="1" dirty="0"/>
              <a:t>分（</a:t>
            </a:r>
            <a:r>
              <a:rPr lang="en-US" altLang="zh-CN" sz="2000" b="1" dirty="0"/>
              <a:t>0</a:t>
            </a:r>
            <a:r>
              <a:rPr lang="zh-CN" altLang="en-US" sz="2000" b="1" dirty="0"/>
              <a:t>～</a:t>
            </a:r>
            <a:r>
              <a:rPr lang="en-US" altLang="zh-CN" sz="2000" b="1" dirty="0"/>
              <a:t>59</a:t>
            </a:r>
            <a:r>
              <a:rPr lang="zh-CN" altLang="en-US" sz="2000" b="1" dirty="0"/>
              <a:t>），</a:t>
            </a:r>
            <a:r>
              <a:rPr lang="en-US" altLang="zh-CN" sz="2000" b="1" dirty="0"/>
              <a:t>DH=</a:t>
            </a:r>
            <a:r>
              <a:rPr lang="zh-CN" altLang="en-US" sz="2000" b="1" dirty="0"/>
              <a:t>秒（</a:t>
            </a:r>
            <a:r>
              <a:rPr lang="en-US" altLang="zh-CN" sz="2000" b="1" dirty="0"/>
              <a:t>0</a:t>
            </a:r>
            <a:r>
              <a:rPr lang="zh-CN" altLang="en-US" sz="2000" b="1" dirty="0"/>
              <a:t>～</a:t>
            </a:r>
            <a:r>
              <a:rPr lang="en-US" altLang="zh-CN" sz="2000" b="1" dirty="0"/>
              <a:t>59</a:t>
            </a:r>
            <a:r>
              <a:rPr lang="zh-CN" altLang="en-US" sz="2000" b="1" dirty="0"/>
              <a:t>），</a:t>
            </a:r>
            <a:r>
              <a:rPr lang="en-US" altLang="zh-CN" sz="2000" b="1" dirty="0"/>
              <a:t>DL=</a:t>
            </a:r>
            <a:r>
              <a:rPr lang="zh-CN" altLang="en-US" sz="2000" b="1" dirty="0"/>
              <a:t>百分秒（</a:t>
            </a:r>
            <a:r>
              <a:rPr lang="en-US" altLang="zh-CN" sz="2000" b="1" dirty="0"/>
              <a:t>0</a:t>
            </a:r>
            <a:r>
              <a:rPr lang="zh-CN" altLang="en-US" sz="2000" b="1" dirty="0"/>
              <a:t>～</a:t>
            </a:r>
            <a:r>
              <a:rPr lang="en-US" altLang="zh-CN" sz="2000" b="1" dirty="0"/>
              <a:t>99</a:t>
            </a:r>
            <a:r>
              <a:rPr lang="zh-CN" altLang="en-US" sz="2000" b="1" dirty="0"/>
              <a:t>）。</a:t>
            </a:r>
          </a:p>
        </p:txBody>
      </p:sp>
    </p:spTree>
    <p:extLst>
      <p:ext uri="{BB962C8B-B14F-4D97-AF65-F5344CB8AC3E}">
        <p14:creationId xmlns:p14="http://schemas.microsoft.com/office/powerpoint/2010/main" val="270736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1520" y="404664"/>
            <a:ext cx="8229600" cy="1143000"/>
          </a:xfrm>
        </p:spPr>
        <p:txBody>
          <a:bodyPr/>
          <a:lstStyle/>
          <a:p>
            <a:pPr lvl="1" algn="l" rtl="0">
              <a:spcBef>
                <a:spcPct val="0"/>
              </a:spcBef>
            </a:pPr>
            <a:r>
              <a:rPr lang="zh-CN" altLang="en-US" sz="2800" dirty="0"/>
              <a:t>求</a:t>
            </a:r>
            <a:r>
              <a:rPr lang="en-US" altLang="zh-CN" sz="2800" dirty="0"/>
              <a:t>2*3456^2</a:t>
            </a:r>
            <a:endParaRPr lang="zh-CN" altLang="en-US" dirty="0"/>
          </a:p>
        </p:txBody>
      </p:sp>
      <p:sp>
        <p:nvSpPr>
          <p:cNvPr id="4" name="Rectangle 3"/>
          <p:cNvSpPr>
            <a:spLocks noGrp="1" noChangeArrowheads="1"/>
          </p:cNvSpPr>
          <p:nvPr>
            <p:ph idx="1"/>
          </p:nvPr>
        </p:nvSpPr>
        <p:spPr>
          <a:xfrm>
            <a:off x="3635896" y="620688"/>
            <a:ext cx="5040560" cy="5256584"/>
          </a:xfrm>
        </p:spPr>
        <p:txBody>
          <a:bodyPr>
            <a:normAutofit lnSpcReduction="10000"/>
          </a:bodyPr>
          <a:lstStyle/>
          <a:p>
            <a:pPr>
              <a:lnSpc>
                <a:spcPct val="150000"/>
              </a:lnSpc>
              <a:buFont typeface="Wingdings" pitchFamily="2" charset="2"/>
              <a:buNone/>
            </a:pPr>
            <a:r>
              <a:rPr lang="en-US" altLang="zh-CN" sz="2400" dirty="0"/>
              <a:t> assume </a:t>
            </a:r>
            <a:r>
              <a:rPr lang="en-US" altLang="zh-CN" sz="2400" dirty="0" err="1"/>
              <a:t>cs:code</a:t>
            </a:r>
            <a:endParaRPr lang="en-US" altLang="zh-CN" sz="2400" dirty="0"/>
          </a:p>
          <a:p>
            <a:pPr>
              <a:lnSpc>
                <a:spcPct val="150000"/>
              </a:lnSpc>
              <a:buFont typeface="Wingdings" pitchFamily="2" charset="2"/>
              <a:buNone/>
            </a:pPr>
            <a:r>
              <a:rPr lang="en-US" altLang="zh-CN" sz="2400" dirty="0"/>
              <a:t> code segment</a:t>
            </a:r>
          </a:p>
          <a:p>
            <a:pPr>
              <a:lnSpc>
                <a:spcPct val="150000"/>
              </a:lnSpc>
              <a:buFont typeface="Wingdings" pitchFamily="2" charset="2"/>
              <a:buNone/>
            </a:pPr>
            <a:r>
              <a:rPr lang="en-US" altLang="zh-CN" sz="2400" dirty="0"/>
              <a:t> start: mov ax,3456;</a:t>
            </a:r>
          </a:p>
          <a:p>
            <a:pPr>
              <a:lnSpc>
                <a:spcPct val="150000"/>
              </a:lnSpc>
              <a:buFont typeface="Wingdings" pitchFamily="2" charset="2"/>
              <a:buNone/>
            </a:pPr>
            <a:r>
              <a:rPr lang="en-US" altLang="zh-CN" sz="2400" dirty="0"/>
              <a:t>          </a:t>
            </a:r>
            <a:r>
              <a:rPr lang="en-US" altLang="zh-CN" sz="2400" dirty="0">
                <a:solidFill>
                  <a:srgbClr val="FF0000"/>
                </a:solidFill>
              </a:rPr>
              <a:t>int 7ch;</a:t>
            </a:r>
          </a:p>
          <a:p>
            <a:pPr>
              <a:lnSpc>
                <a:spcPct val="150000"/>
              </a:lnSpc>
              <a:buFont typeface="Wingdings" pitchFamily="2" charset="2"/>
              <a:buNone/>
            </a:pPr>
            <a:r>
              <a:rPr lang="zh-CN" altLang="en-US" sz="2400" dirty="0"/>
              <a:t>         </a:t>
            </a:r>
            <a:r>
              <a:rPr lang="en-US" altLang="zh-CN" sz="2400" dirty="0"/>
              <a:t>add </a:t>
            </a:r>
            <a:r>
              <a:rPr lang="en-US" altLang="zh-CN" sz="2400" dirty="0" err="1"/>
              <a:t>ax,ax</a:t>
            </a:r>
            <a:endParaRPr lang="en-US" altLang="zh-CN" sz="2400" dirty="0"/>
          </a:p>
          <a:p>
            <a:pPr>
              <a:lnSpc>
                <a:spcPct val="150000"/>
              </a:lnSpc>
              <a:buFont typeface="Wingdings" pitchFamily="2" charset="2"/>
              <a:buNone/>
            </a:pPr>
            <a:r>
              <a:rPr lang="en-US" altLang="zh-CN" sz="2400" dirty="0"/>
              <a:t>         </a:t>
            </a:r>
            <a:r>
              <a:rPr lang="en-US" altLang="zh-CN" sz="2400" dirty="0" err="1"/>
              <a:t>mov</a:t>
            </a:r>
            <a:r>
              <a:rPr lang="en-US" altLang="zh-CN" sz="2400" dirty="0"/>
              <a:t> ax,4c00h</a:t>
            </a:r>
          </a:p>
          <a:p>
            <a:pPr>
              <a:lnSpc>
                <a:spcPct val="150000"/>
              </a:lnSpc>
              <a:buFont typeface="Wingdings" pitchFamily="2" charset="2"/>
              <a:buNone/>
            </a:pPr>
            <a:r>
              <a:rPr lang="en-US" altLang="zh-CN" sz="2400" dirty="0"/>
              <a:t>         </a:t>
            </a:r>
            <a:r>
              <a:rPr lang="en-US" altLang="zh-CN" sz="2400" dirty="0" err="1"/>
              <a:t>int</a:t>
            </a:r>
            <a:r>
              <a:rPr lang="en-US" altLang="zh-CN" sz="2400" dirty="0"/>
              <a:t> 21h</a:t>
            </a:r>
          </a:p>
          <a:p>
            <a:pPr>
              <a:lnSpc>
                <a:spcPct val="150000"/>
              </a:lnSpc>
              <a:buFont typeface="Wingdings" pitchFamily="2" charset="2"/>
              <a:buNone/>
            </a:pPr>
            <a:r>
              <a:rPr lang="en-US" altLang="zh-CN" sz="2400" dirty="0"/>
              <a:t> code ends</a:t>
            </a:r>
          </a:p>
          <a:p>
            <a:pPr>
              <a:lnSpc>
                <a:spcPct val="150000"/>
              </a:lnSpc>
              <a:buFont typeface="Wingdings" pitchFamily="2" charset="2"/>
              <a:buNone/>
            </a:pPr>
            <a:r>
              <a:rPr lang="en-US" altLang="zh-CN" sz="2400" dirty="0"/>
              <a:t> end start </a:t>
            </a:r>
          </a:p>
        </p:txBody>
      </p:sp>
    </p:spTree>
    <p:extLst>
      <p:ext uri="{BB962C8B-B14F-4D97-AF65-F5344CB8AC3E}">
        <p14:creationId xmlns:p14="http://schemas.microsoft.com/office/powerpoint/2010/main" val="3982772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descr="下对角虚线"/>
          <p:cNvSpPr txBox="1">
            <a:spLocks noChangeArrowheads="1"/>
          </p:cNvSpPr>
          <p:nvPr/>
        </p:nvSpPr>
        <p:spPr bwMode="auto">
          <a:xfrm>
            <a:off x="467544" y="1254124"/>
            <a:ext cx="7992888" cy="3539430"/>
          </a:xfrm>
          <a:prstGeom prst="rect">
            <a:avLst/>
          </a:prstGeom>
          <a:pattFill prst="dashDnDiag">
            <a:fgClr>
              <a:srgbClr val="CCFFCC"/>
            </a:fgClr>
            <a:bgClr>
              <a:srgbClr val="FFFFFF"/>
            </a:bgClr>
          </a:pattFill>
          <a:ln>
            <a:noFill/>
          </a:ln>
          <a:effectLst>
            <a:outerShdw dist="107763" dir="18900000" algn="ctr" rotWithShape="0">
              <a:srgbClr val="17DD4B"/>
            </a:outerShdw>
          </a:effectLst>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zh-CN" altLang="en-US" sz="2800" dirty="0"/>
              <a:t>（</a:t>
            </a:r>
            <a:r>
              <a:rPr lang="en-US" altLang="zh-CN" sz="2800" dirty="0"/>
              <a:t>4</a:t>
            </a:r>
            <a:r>
              <a:rPr lang="zh-CN" altLang="en-US" sz="2800" dirty="0"/>
              <a:t>）设置系统时间</a:t>
            </a:r>
          </a:p>
          <a:p>
            <a:r>
              <a:rPr lang="zh-CN" altLang="en-US" sz="2800" dirty="0"/>
              <a:t>格式：</a:t>
            </a:r>
            <a:r>
              <a:rPr lang="en-US" altLang="zh-CN" sz="2800" dirty="0"/>
              <a:t>AH=2DH</a:t>
            </a:r>
          </a:p>
          <a:p>
            <a:r>
              <a:rPr lang="en-US" altLang="zh-CN" sz="2800" dirty="0"/>
              <a:t>	CH=</a:t>
            </a:r>
            <a:r>
              <a:rPr lang="zh-CN" altLang="en-US" sz="2800" dirty="0"/>
              <a:t>小时（</a:t>
            </a:r>
            <a:r>
              <a:rPr lang="en-US" altLang="zh-CN" sz="2800" dirty="0"/>
              <a:t>0</a:t>
            </a:r>
            <a:r>
              <a:rPr lang="zh-CN" altLang="en-US" sz="2800" dirty="0"/>
              <a:t>～</a:t>
            </a:r>
            <a:r>
              <a:rPr lang="en-US" altLang="zh-CN" sz="2800" dirty="0"/>
              <a:t>23</a:t>
            </a:r>
            <a:r>
              <a:rPr lang="zh-CN" altLang="en-US" sz="2800" dirty="0"/>
              <a:t>）</a:t>
            </a:r>
          </a:p>
          <a:p>
            <a:r>
              <a:rPr lang="zh-CN" altLang="en-US" sz="2800" dirty="0"/>
              <a:t>           </a:t>
            </a:r>
            <a:r>
              <a:rPr lang="en-US" altLang="zh-CN" sz="2800" dirty="0"/>
              <a:t>CL=</a:t>
            </a:r>
            <a:r>
              <a:rPr lang="zh-CN" altLang="en-US" sz="2800" dirty="0"/>
              <a:t>分（</a:t>
            </a:r>
            <a:r>
              <a:rPr lang="en-US" altLang="zh-CN" sz="2800" dirty="0"/>
              <a:t>0</a:t>
            </a:r>
            <a:r>
              <a:rPr lang="zh-CN" altLang="en-US" sz="2800" dirty="0"/>
              <a:t>～</a:t>
            </a:r>
            <a:r>
              <a:rPr lang="en-US" altLang="zh-CN" sz="2800" dirty="0"/>
              <a:t>59</a:t>
            </a:r>
            <a:r>
              <a:rPr lang="zh-CN" altLang="en-US" sz="2800" dirty="0"/>
              <a:t>）</a:t>
            </a:r>
          </a:p>
          <a:p>
            <a:r>
              <a:rPr lang="zh-CN" altLang="en-US" sz="2800" dirty="0"/>
              <a:t>           </a:t>
            </a:r>
            <a:r>
              <a:rPr lang="en-US" altLang="zh-CN" sz="2800" dirty="0"/>
              <a:t>DH=</a:t>
            </a:r>
            <a:r>
              <a:rPr lang="zh-CN" altLang="en-US" sz="2800" dirty="0"/>
              <a:t>秒（</a:t>
            </a:r>
            <a:r>
              <a:rPr lang="en-US" altLang="zh-CN" sz="2800" dirty="0"/>
              <a:t>0</a:t>
            </a:r>
            <a:r>
              <a:rPr lang="zh-CN" altLang="en-US" sz="2800" dirty="0"/>
              <a:t>～</a:t>
            </a:r>
            <a:r>
              <a:rPr lang="en-US" altLang="zh-CN" sz="2800" dirty="0"/>
              <a:t>59</a:t>
            </a:r>
            <a:r>
              <a:rPr lang="zh-CN" altLang="en-US" sz="2800" dirty="0"/>
              <a:t>）</a:t>
            </a:r>
          </a:p>
          <a:p>
            <a:r>
              <a:rPr lang="zh-CN" altLang="en-US" sz="2800" dirty="0"/>
              <a:t>           </a:t>
            </a:r>
            <a:r>
              <a:rPr lang="en-US" altLang="zh-CN" sz="2800" dirty="0"/>
              <a:t>DL=</a:t>
            </a:r>
            <a:r>
              <a:rPr lang="zh-CN" altLang="en-US" sz="2800" dirty="0"/>
              <a:t>百分秒（</a:t>
            </a:r>
            <a:r>
              <a:rPr lang="en-US" altLang="zh-CN" sz="2800" dirty="0"/>
              <a:t>0</a:t>
            </a:r>
            <a:r>
              <a:rPr lang="zh-CN" altLang="en-US" sz="2800" dirty="0"/>
              <a:t>～</a:t>
            </a:r>
            <a:r>
              <a:rPr lang="en-US" altLang="zh-CN" sz="2800" dirty="0"/>
              <a:t>99</a:t>
            </a:r>
            <a:r>
              <a:rPr lang="zh-CN" altLang="en-US" sz="2800" dirty="0"/>
              <a:t>）</a:t>
            </a:r>
          </a:p>
          <a:p>
            <a:r>
              <a:rPr lang="zh-CN" altLang="en-US" sz="2800" dirty="0"/>
              <a:t>           </a:t>
            </a:r>
            <a:r>
              <a:rPr lang="en-US" altLang="zh-CN" sz="2800" dirty="0"/>
              <a:t>INT 21H</a:t>
            </a:r>
          </a:p>
          <a:p>
            <a:r>
              <a:rPr lang="zh-CN" altLang="en-US" sz="2800" dirty="0"/>
              <a:t>返回值：</a:t>
            </a:r>
            <a:r>
              <a:rPr lang="en-US" altLang="zh-CN" sz="2800" dirty="0"/>
              <a:t>AL=00</a:t>
            </a:r>
            <a:r>
              <a:rPr lang="zh-CN" altLang="en-US" sz="2800" dirty="0"/>
              <a:t>，设置成功；</a:t>
            </a:r>
            <a:r>
              <a:rPr lang="en-US" altLang="zh-CN" sz="2800" dirty="0"/>
              <a:t>AL=0FFH</a:t>
            </a:r>
            <a:r>
              <a:rPr lang="zh-CN" altLang="en-US" sz="2800" dirty="0"/>
              <a:t>，无效。</a:t>
            </a:r>
          </a:p>
        </p:txBody>
      </p:sp>
    </p:spTree>
    <p:extLst>
      <p:ext uri="{BB962C8B-B14F-4D97-AF65-F5344CB8AC3E}">
        <p14:creationId xmlns:p14="http://schemas.microsoft.com/office/powerpoint/2010/main" val="1294607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Grp="1" noChangeArrowheads="1"/>
          </p:cNvSpPr>
          <p:nvPr>
            <p:ph type="title" idx="4294967295"/>
          </p:nvPr>
        </p:nvSpPr>
        <p:spPr/>
        <p:txBody>
          <a:bodyPr/>
          <a:lstStyle/>
          <a:p>
            <a:r>
              <a:rPr lang="zh-CN" altLang="en-US"/>
              <a:t>特别提示	</a:t>
            </a:r>
          </a:p>
        </p:txBody>
      </p:sp>
      <p:sp>
        <p:nvSpPr>
          <p:cNvPr id="1235971" name="Rectangle 3"/>
          <p:cNvSpPr>
            <a:spLocks noGrp="1" noChangeArrowheads="1"/>
          </p:cNvSpPr>
          <p:nvPr>
            <p:ph type="body" idx="4294967295"/>
          </p:nvPr>
        </p:nvSpPr>
        <p:spPr/>
        <p:txBody>
          <a:bodyPr/>
          <a:lstStyle/>
          <a:p>
            <a:r>
              <a:rPr lang="zh-CN" altLang="en-US" dirty="0"/>
              <a:t>检测点</a:t>
            </a:r>
            <a:r>
              <a:rPr lang="en-US" altLang="zh-CN" dirty="0"/>
              <a:t>13.1</a:t>
            </a:r>
            <a:r>
              <a:rPr lang="zh-CN" altLang="en-US" dirty="0"/>
              <a:t>（</a:t>
            </a:r>
            <a:r>
              <a:rPr lang="en-US" altLang="zh-CN" dirty="0"/>
              <a:t>page246</a:t>
            </a:r>
            <a:r>
              <a:rPr lang="zh-CN" altLang="en-US" dirty="0"/>
              <a:t>）</a:t>
            </a:r>
          </a:p>
          <a:p>
            <a:endParaRPr lang="en-US" altLang="zh-CN" dirty="0"/>
          </a:p>
          <a:p>
            <a:r>
              <a:rPr lang="zh-CN" altLang="en-US" dirty="0"/>
              <a:t>检测点</a:t>
            </a:r>
            <a:r>
              <a:rPr lang="en-US" altLang="zh-CN" dirty="0"/>
              <a:t>13.2</a:t>
            </a:r>
            <a:r>
              <a:rPr lang="zh-CN" altLang="en-US" dirty="0"/>
              <a:t>（</a:t>
            </a:r>
            <a:r>
              <a:rPr lang="en-US" altLang="zh-CN" dirty="0"/>
              <a:t>page248 </a:t>
            </a:r>
            <a:r>
              <a:rPr lang="zh-CN" altLang="en-US" dirty="0"/>
              <a:t>独立思考后可共同讨论）</a:t>
            </a:r>
          </a:p>
          <a:p>
            <a:endParaRPr lang="zh-CN" altLang="en-US" dirty="0"/>
          </a:p>
          <a:p>
            <a:r>
              <a:rPr lang="zh-CN" altLang="en-US" dirty="0">
                <a:solidFill>
                  <a:schemeClr val="hlink"/>
                </a:solidFill>
              </a:rPr>
              <a:t>没有通过此检测点，请不要向下进行！</a:t>
            </a:r>
          </a:p>
        </p:txBody>
      </p:sp>
    </p:spTree>
    <p:extLst>
      <p:ext uri="{BB962C8B-B14F-4D97-AF65-F5344CB8AC3E}">
        <p14:creationId xmlns:p14="http://schemas.microsoft.com/office/powerpoint/2010/main" val="2359213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461394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332656"/>
            <a:ext cx="6635080" cy="1138138"/>
          </a:xfrm>
        </p:spPr>
        <p:txBody>
          <a:bodyPr/>
          <a:lstStyle/>
          <a:p>
            <a:r>
              <a:rPr lang="zh-CN" altLang="en-US" dirty="0"/>
              <a:t>补充  </a:t>
            </a:r>
            <a:r>
              <a:rPr lang="en-US" altLang="zh-CN" dirty="0"/>
              <a:t>14 </a:t>
            </a:r>
            <a:r>
              <a:rPr lang="zh-CN" altLang="en-US" dirty="0"/>
              <a:t>宏汇编技术</a:t>
            </a:r>
          </a:p>
        </p:txBody>
      </p:sp>
      <p:sp>
        <p:nvSpPr>
          <p:cNvPr id="4" name="Rectangle 4" descr="实心菱形"/>
          <p:cNvSpPr>
            <a:spLocks noGrp="1" noChangeArrowheads="1"/>
          </p:cNvSpPr>
          <p:nvPr>
            <p:ph idx="1"/>
          </p:nvPr>
        </p:nvSpPr>
        <p:spPr bwMode="auto">
          <a:xfrm>
            <a:off x="323528" y="1772816"/>
            <a:ext cx="8461448" cy="3456384"/>
          </a:xfrm>
          <a:prstGeom prst="rect">
            <a:avLst/>
          </a:prstGeom>
          <a:pattFill prst="solidDmnd">
            <a:fgClr>
              <a:srgbClr val="FFFFCC"/>
            </a:fgClr>
            <a:bgClr>
              <a:schemeClr val="bg1"/>
            </a:bgClr>
          </a:pattFill>
          <a:ln w="57150" cmpd="thinThick">
            <a:solidFill>
              <a:srgbClr val="800000"/>
            </a:solidFill>
            <a:miter lim="800000"/>
            <a:headEnd/>
            <a:tailEnd/>
          </a:ln>
          <a:effectLst>
            <a:outerShdw dist="35921" dir="2700000" algn="ctr" rotWithShape="0">
              <a:schemeClr val="bg2"/>
            </a:outerShdw>
          </a:effectLst>
        </p:spPr>
        <p:txBody>
          <a:bodyPr>
            <a:noAutofit/>
          </a:bodyPr>
          <a:lstStyle/>
          <a:p>
            <a:pPr marL="0" indent="0" algn="just">
              <a:lnSpc>
                <a:spcPct val="150000"/>
              </a:lnSpc>
              <a:spcBef>
                <a:spcPct val="20000"/>
              </a:spcBef>
              <a:buNone/>
            </a:pPr>
            <a:r>
              <a:rPr lang="en-US" altLang="zh-CN" sz="2800" dirty="0">
                <a:latin typeface="Times New Roman" pitchFamily="18" charset="0"/>
                <a:cs typeface="Times New Roman" pitchFamily="18" charset="0"/>
              </a:rPr>
              <a:t>1</a:t>
            </a:r>
            <a:r>
              <a:rPr lang="zh-CN" altLang="en-US" sz="2800" dirty="0">
                <a:latin typeface="Times New Roman" pitchFamily="18" charset="0"/>
                <a:cs typeface="Times New Roman" pitchFamily="18" charset="0"/>
              </a:rPr>
              <a:t>．</a:t>
            </a:r>
            <a:r>
              <a:rPr lang="zh-CN" altLang="en-US" sz="2800" dirty="0">
                <a:latin typeface="宋体" pitchFamily="2" charset="-122"/>
              </a:rPr>
              <a:t>什么是宏？</a:t>
            </a:r>
          </a:p>
          <a:p>
            <a:pPr marL="0" indent="0" algn="just">
              <a:lnSpc>
                <a:spcPct val="150000"/>
              </a:lnSpc>
              <a:spcBef>
                <a:spcPct val="20000"/>
              </a:spcBef>
              <a:buNone/>
            </a:pPr>
            <a:r>
              <a:rPr lang="en-US" altLang="zh-CN" sz="2800" dirty="0">
                <a:latin typeface="Times New Roman" pitchFamily="18" charset="0"/>
                <a:cs typeface="Times New Roman" pitchFamily="18" charset="0"/>
              </a:rPr>
              <a:t>2</a:t>
            </a:r>
            <a:r>
              <a:rPr lang="zh-CN" altLang="en-US" sz="2800" dirty="0">
                <a:latin typeface="Times New Roman" pitchFamily="18" charset="0"/>
                <a:cs typeface="Times New Roman" pitchFamily="18" charset="0"/>
              </a:rPr>
              <a:t>．</a:t>
            </a:r>
            <a:r>
              <a:rPr lang="zh-CN" altLang="en-US" sz="2800" dirty="0">
                <a:latin typeface="宋体" pitchFamily="2" charset="-122"/>
              </a:rPr>
              <a:t>宏与子程序的相同之处与不同之处是什么？</a:t>
            </a:r>
          </a:p>
          <a:p>
            <a:pPr marL="0" indent="0" algn="just">
              <a:lnSpc>
                <a:spcPct val="150000"/>
              </a:lnSpc>
              <a:spcBef>
                <a:spcPct val="20000"/>
              </a:spcBef>
              <a:buNone/>
            </a:pPr>
            <a:r>
              <a:rPr lang="en-US" altLang="zh-CN" sz="2800" dirty="0">
                <a:latin typeface="Times New Roman" pitchFamily="18" charset="0"/>
                <a:cs typeface="Times New Roman" pitchFamily="18" charset="0"/>
              </a:rPr>
              <a:t>3</a:t>
            </a:r>
            <a:r>
              <a:rPr lang="zh-CN" altLang="en-US" sz="2800" dirty="0">
                <a:latin typeface="Times New Roman" pitchFamily="18" charset="0"/>
                <a:cs typeface="Times New Roman" pitchFamily="18" charset="0"/>
              </a:rPr>
              <a:t>．</a:t>
            </a:r>
            <a:r>
              <a:rPr lang="zh-CN" altLang="en-US" sz="2800" dirty="0">
                <a:latin typeface="宋体" pitchFamily="2" charset="-122"/>
              </a:rPr>
              <a:t>汇编指令、伪指令、宏指令三者有何不同？</a:t>
            </a:r>
          </a:p>
          <a:p>
            <a:pPr marL="0" indent="0" algn="just">
              <a:lnSpc>
                <a:spcPct val="150000"/>
              </a:lnSpc>
              <a:spcBef>
                <a:spcPct val="20000"/>
              </a:spcBef>
              <a:buNone/>
            </a:pPr>
            <a:r>
              <a:rPr lang="en-US" altLang="zh-CN" sz="2800" dirty="0">
                <a:latin typeface="宋体" pitchFamily="2" charset="-122"/>
              </a:rPr>
              <a:t>4.</a:t>
            </a:r>
            <a:r>
              <a:rPr lang="zh-CN" altLang="en-US" sz="2800" dirty="0">
                <a:latin typeface="宋体" pitchFamily="2" charset="-122"/>
              </a:rPr>
              <a:t>多个代码段下的多个模块如何编写、汇编及连接？</a:t>
            </a:r>
          </a:p>
        </p:txBody>
      </p:sp>
    </p:spTree>
    <p:extLst>
      <p:ext uri="{BB962C8B-B14F-4D97-AF65-F5344CB8AC3E}">
        <p14:creationId xmlns:p14="http://schemas.microsoft.com/office/powerpoint/2010/main" val="2207901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228600"/>
            <a:ext cx="6943725" cy="839788"/>
          </a:xfrm>
        </p:spPr>
        <p:txBody>
          <a:bodyPr/>
          <a:lstStyle/>
          <a:p>
            <a:r>
              <a:rPr lang="en-US" altLang="zh-CN" b="1" dirty="0"/>
              <a:t>14.1 </a:t>
            </a:r>
            <a:r>
              <a:rPr lang="zh-CN" altLang="en-US" b="1" dirty="0"/>
              <a:t>宏</a:t>
            </a:r>
          </a:p>
        </p:txBody>
      </p:sp>
      <p:sp>
        <p:nvSpPr>
          <p:cNvPr id="9220" name="Text Box 4"/>
          <p:cNvSpPr txBox="1">
            <a:spLocks noChangeArrowheads="1"/>
          </p:cNvSpPr>
          <p:nvPr/>
        </p:nvSpPr>
        <p:spPr bwMode="auto">
          <a:xfrm>
            <a:off x="381000" y="1524000"/>
            <a:ext cx="8079432" cy="3785652"/>
          </a:xfrm>
          <a:prstGeom prst="rect">
            <a:avLst/>
          </a:prstGeom>
          <a:solidFill>
            <a:srgbClr val="FFFFCC"/>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3200" dirty="0"/>
              <a:t>    </a:t>
            </a:r>
            <a:r>
              <a:rPr lang="zh-CN" altLang="en-US" sz="3200" dirty="0"/>
              <a:t>宏是源程序中一段有独立功能的程序代码。宏也可以称为宏指令</a:t>
            </a:r>
            <a:r>
              <a:rPr lang="zh-CN" altLang="en-US" sz="3200" dirty="0">
                <a:solidFill>
                  <a:srgbClr val="000000"/>
                </a:solidFill>
                <a:latin typeface="宋体" pitchFamily="2" charset="-122"/>
              </a:rPr>
              <a:t>、宏操作。</a:t>
            </a:r>
            <a:r>
              <a:rPr lang="zh-CN" altLang="en-US" sz="3200" dirty="0"/>
              <a:t> </a:t>
            </a:r>
          </a:p>
          <a:p>
            <a:pPr>
              <a:lnSpc>
                <a:spcPct val="150000"/>
              </a:lnSpc>
            </a:pPr>
            <a:r>
              <a:rPr lang="zh-CN" altLang="en-US" sz="3200" dirty="0">
                <a:solidFill>
                  <a:srgbClr val="000000"/>
                </a:solidFill>
                <a:latin typeface="宋体" pitchFamily="2" charset="-122"/>
              </a:rPr>
              <a:t> 宏的使用需要经过三个步骤：</a:t>
            </a:r>
            <a:endParaRPr lang="en-US" altLang="zh-CN" sz="3200" dirty="0">
              <a:solidFill>
                <a:srgbClr val="000000"/>
              </a:solidFill>
              <a:latin typeface="宋体" pitchFamily="2" charset="-122"/>
            </a:endParaRPr>
          </a:p>
          <a:p>
            <a:pPr>
              <a:lnSpc>
                <a:spcPct val="150000"/>
              </a:lnSpc>
            </a:pPr>
            <a:r>
              <a:rPr lang="en-US" altLang="zh-CN" sz="3200" dirty="0">
                <a:solidFill>
                  <a:srgbClr val="000000"/>
                </a:solidFill>
                <a:latin typeface="宋体" pitchFamily="2" charset="-122"/>
              </a:rPr>
              <a:t>   </a:t>
            </a:r>
            <a:r>
              <a:rPr lang="zh-CN" altLang="en-US" sz="3200" dirty="0">
                <a:solidFill>
                  <a:srgbClr val="0000FF"/>
                </a:solidFill>
                <a:latin typeface="宋体" pitchFamily="2" charset="-122"/>
              </a:rPr>
              <a:t>宏定义、宏调用</a:t>
            </a:r>
            <a:r>
              <a:rPr lang="zh-CN" altLang="en-US" sz="3200" dirty="0">
                <a:latin typeface="宋体" pitchFamily="2" charset="-122"/>
              </a:rPr>
              <a:t>和</a:t>
            </a:r>
            <a:r>
              <a:rPr lang="zh-CN" altLang="en-US" sz="3200" dirty="0">
                <a:solidFill>
                  <a:srgbClr val="0000FF"/>
                </a:solidFill>
                <a:latin typeface="宋体" pitchFamily="2" charset="-122"/>
              </a:rPr>
              <a:t>宏展开。</a:t>
            </a:r>
            <a:r>
              <a:rPr lang="zh-CN" altLang="en-US" sz="3200" dirty="0">
                <a:solidFill>
                  <a:srgbClr val="0000FF"/>
                </a:solidFill>
              </a:rPr>
              <a:t> </a:t>
            </a:r>
          </a:p>
          <a:p>
            <a:pPr>
              <a:lnSpc>
                <a:spcPct val="150000"/>
              </a:lnSpc>
              <a:spcBef>
                <a:spcPct val="0"/>
              </a:spcBef>
            </a:pPr>
            <a:endParaRPr lang="en-US" altLang="zh-CN" sz="3200" dirty="0">
              <a:solidFill>
                <a:srgbClr val="0000FF"/>
              </a:solidFill>
            </a:endParaRPr>
          </a:p>
        </p:txBody>
      </p:sp>
    </p:spTree>
    <p:extLst>
      <p:ext uri="{BB962C8B-B14F-4D97-AF65-F5344CB8AC3E}">
        <p14:creationId xmlns:p14="http://schemas.microsoft.com/office/powerpoint/2010/main" val="266557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28600" y="0"/>
            <a:ext cx="7477125" cy="1143000"/>
          </a:xfrm>
        </p:spPr>
        <p:txBody>
          <a:bodyPr>
            <a:normAutofit/>
          </a:bodyPr>
          <a:lstStyle/>
          <a:p>
            <a:r>
              <a:rPr lang="en-US" altLang="zh-CN" sz="3600" b="1" dirty="0">
                <a:solidFill>
                  <a:srgbClr val="800000"/>
                </a:solidFill>
                <a:effectLst/>
              </a:rPr>
              <a:t>14.1.1</a:t>
            </a:r>
            <a:r>
              <a:rPr lang="zh-CN" altLang="en-US" sz="3600" b="1" dirty="0">
                <a:solidFill>
                  <a:srgbClr val="800000"/>
                </a:solidFill>
                <a:effectLst/>
              </a:rPr>
              <a:t>宏定义</a:t>
            </a:r>
          </a:p>
        </p:txBody>
      </p:sp>
      <p:sp>
        <p:nvSpPr>
          <p:cNvPr id="58371" name="Rectangle 3"/>
          <p:cNvSpPr>
            <a:spLocks noGrp="1" noChangeArrowheads="1"/>
          </p:cNvSpPr>
          <p:nvPr>
            <p:ph type="body" idx="1"/>
          </p:nvPr>
        </p:nvSpPr>
        <p:spPr>
          <a:xfrm>
            <a:off x="278160" y="930978"/>
            <a:ext cx="8371656" cy="1150640"/>
          </a:xfrm>
        </p:spPr>
        <p:txBody>
          <a:bodyPr/>
          <a:lstStyle/>
          <a:p>
            <a:pPr>
              <a:lnSpc>
                <a:spcPct val="110000"/>
              </a:lnSpc>
              <a:spcBef>
                <a:spcPct val="0"/>
              </a:spcBef>
              <a:buFontTx/>
              <a:buNone/>
            </a:pPr>
            <a:r>
              <a:rPr lang="en-US" altLang="zh-CN" sz="2800" dirty="0"/>
              <a:t>       </a:t>
            </a:r>
            <a:r>
              <a:rPr lang="zh-CN" altLang="en-US" sz="2800" dirty="0"/>
              <a:t>宏定义语句</a:t>
            </a:r>
            <a:r>
              <a:rPr lang="en-US" altLang="zh-CN" sz="2800" dirty="0"/>
              <a:t>MACRO</a:t>
            </a:r>
            <a:r>
              <a:rPr lang="zh-CN" altLang="en-US" sz="2800" dirty="0"/>
              <a:t>和子程序定义语句</a:t>
            </a:r>
            <a:r>
              <a:rPr lang="en-US" altLang="zh-CN" sz="2800" dirty="0"/>
              <a:t>PROC</a:t>
            </a:r>
            <a:r>
              <a:rPr lang="zh-CN" altLang="en-US" sz="2800" dirty="0"/>
              <a:t>一样都是伪指令。</a:t>
            </a:r>
          </a:p>
        </p:txBody>
      </p:sp>
      <p:sp>
        <p:nvSpPr>
          <p:cNvPr id="58372" name="Text Box 4"/>
          <p:cNvSpPr txBox="1">
            <a:spLocks noChangeArrowheads="1"/>
          </p:cNvSpPr>
          <p:nvPr/>
        </p:nvSpPr>
        <p:spPr bwMode="auto">
          <a:xfrm>
            <a:off x="611560" y="2060848"/>
            <a:ext cx="7992888" cy="3748719"/>
          </a:xfrm>
          <a:prstGeom prst="rect">
            <a:avLst/>
          </a:prstGeom>
          <a:gradFill rotWithShape="0">
            <a:gsLst>
              <a:gs pos="0">
                <a:srgbClr val="FFFFCC"/>
              </a:gs>
              <a:gs pos="50000">
                <a:srgbClr val="FFFFFF"/>
              </a:gs>
              <a:gs pos="100000">
                <a:srgbClr val="FFFFCC"/>
              </a:gs>
            </a:gsLst>
            <a:lin ang="5400000" scaled="1"/>
          </a:gradFill>
          <a:ln w="38100" cmpd="dbl">
            <a:solidFill>
              <a:schemeClr val="tx1"/>
            </a:solidFill>
            <a:miter lim="800000"/>
            <a:headEnd/>
            <a:tailEnd/>
          </a:ln>
          <a:effectLst>
            <a:outerShdw dist="35921" dir="2700000" algn="ctr" rotWithShape="0">
              <a:schemeClr val="bg2"/>
            </a:outerShdw>
          </a:effectLst>
        </p:spPr>
        <p:txBody>
          <a:bodyPr wrap="square">
            <a:spAutoFit/>
          </a:bodyPr>
          <a:lstStyle/>
          <a:p>
            <a:pPr>
              <a:lnSpc>
                <a:spcPct val="110000"/>
              </a:lnSpc>
              <a:spcBef>
                <a:spcPct val="0"/>
              </a:spcBef>
            </a:pPr>
            <a:r>
              <a:rPr lang="zh-CN" altLang="en-US" sz="2400" b="1" dirty="0"/>
              <a:t>格式：</a:t>
            </a:r>
          </a:p>
          <a:p>
            <a:pPr>
              <a:lnSpc>
                <a:spcPct val="110000"/>
              </a:lnSpc>
              <a:spcBef>
                <a:spcPct val="0"/>
              </a:spcBef>
            </a:pPr>
            <a:r>
              <a:rPr lang="zh-CN" altLang="en-US" sz="2400" b="1" dirty="0"/>
              <a:t>宏名字    </a:t>
            </a:r>
            <a:r>
              <a:rPr lang="en-US" altLang="zh-CN" sz="2400" b="1" dirty="0">
                <a:solidFill>
                  <a:srgbClr val="FF0000"/>
                </a:solidFill>
              </a:rPr>
              <a:t>MACRO</a:t>
            </a:r>
            <a:r>
              <a:rPr lang="en-US" altLang="zh-CN" sz="2400" b="1" dirty="0"/>
              <a:t>  [ </a:t>
            </a:r>
            <a:r>
              <a:rPr lang="zh-CN" altLang="en-US" sz="2400" b="1" dirty="0"/>
              <a:t>哑元</a:t>
            </a:r>
            <a:r>
              <a:rPr lang="en-US" altLang="zh-CN" sz="2400" b="1" dirty="0"/>
              <a:t>1</a:t>
            </a:r>
            <a:r>
              <a:rPr lang="zh-CN" altLang="en-US" sz="2400" b="1" dirty="0"/>
              <a:t>，哑元</a:t>
            </a:r>
            <a:r>
              <a:rPr lang="en-US" altLang="zh-CN" sz="2400" b="1" dirty="0"/>
              <a:t>2</a:t>
            </a:r>
            <a:r>
              <a:rPr lang="zh-CN" altLang="en-US" sz="2400" b="1" dirty="0"/>
              <a:t>，</a:t>
            </a:r>
            <a:r>
              <a:rPr lang="en-US" altLang="zh-CN" sz="2400" b="1" dirty="0"/>
              <a:t>… ]  </a:t>
            </a:r>
          </a:p>
          <a:p>
            <a:pPr>
              <a:lnSpc>
                <a:spcPct val="110000"/>
              </a:lnSpc>
              <a:spcBef>
                <a:spcPct val="0"/>
              </a:spcBef>
            </a:pPr>
            <a:r>
              <a:rPr lang="en-US" altLang="zh-CN" sz="2400" b="1" dirty="0"/>
              <a:t>                     … </a:t>
            </a:r>
          </a:p>
          <a:p>
            <a:pPr>
              <a:lnSpc>
                <a:spcPct val="110000"/>
              </a:lnSpc>
              <a:spcBef>
                <a:spcPct val="0"/>
              </a:spcBef>
            </a:pPr>
            <a:r>
              <a:rPr lang="en-US" altLang="zh-CN" sz="2400" b="1" dirty="0"/>
              <a:t>                 </a:t>
            </a:r>
            <a:r>
              <a:rPr lang="zh-CN" altLang="en-US" sz="2400" b="1" dirty="0"/>
              <a:t>语句串</a:t>
            </a:r>
          </a:p>
          <a:p>
            <a:pPr>
              <a:lnSpc>
                <a:spcPct val="110000"/>
              </a:lnSpc>
              <a:spcBef>
                <a:spcPct val="0"/>
              </a:spcBef>
            </a:pPr>
            <a:r>
              <a:rPr lang="zh-CN" altLang="en-US" sz="2400" b="1" dirty="0"/>
              <a:t>                     </a:t>
            </a:r>
            <a:r>
              <a:rPr lang="en-US" altLang="zh-CN" sz="2400" b="1" dirty="0"/>
              <a:t>…</a:t>
            </a:r>
          </a:p>
          <a:p>
            <a:pPr>
              <a:lnSpc>
                <a:spcPct val="110000"/>
              </a:lnSpc>
              <a:spcBef>
                <a:spcPct val="0"/>
              </a:spcBef>
            </a:pPr>
            <a:r>
              <a:rPr lang="en-US" altLang="zh-CN" sz="2400" b="1" dirty="0">
                <a:solidFill>
                  <a:srgbClr val="FF0000"/>
                </a:solidFill>
              </a:rPr>
              <a:t>              ENDM</a:t>
            </a:r>
          </a:p>
          <a:p>
            <a:pPr>
              <a:lnSpc>
                <a:spcPct val="110000"/>
              </a:lnSpc>
              <a:spcBef>
                <a:spcPct val="0"/>
              </a:spcBef>
            </a:pPr>
            <a:r>
              <a:rPr lang="zh-CN" altLang="en-US" sz="2400" b="1" dirty="0"/>
              <a:t>说明：宏定义并不产生目标代码，只是用来说明“宏名字”与一段源代码之间的联系。 其中哑元</a:t>
            </a:r>
            <a:r>
              <a:rPr lang="en-US" altLang="zh-CN" sz="2400" b="1" dirty="0"/>
              <a:t>1</a:t>
            </a:r>
            <a:r>
              <a:rPr lang="zh-CN" altLang="en-US" sz="2400" b="1" dirty="0"/>
              <a:t>，哑元</a:t>
            </a:r>
            <a:r>
              <a:rPr lang="en-US" altLang="zh-CN" sz="2400" b="1" dirty="0"/>
              <a:t>2</a:t>
            </a:r>
            <a:r>
              <a:rPr lang="zh-CN" altLang="en-US" sz="2400" b="1" dirty="0"/>
              <a:t>，</a:t>
            </a:r>
            <a:r>
              <a:rPr lang="en-US" altLang="zh-CN" sz="2400" b="1" dirty="0"/>
              <a:t>… </a:t>
            </a:r>
            <a:r>
              <a:rPr lang="zh-CN" altLang="en-US" sz="2400" b="1" dirty="0"/>
              <a:t>是虚拟参数或形式参数，用逗号分隔。虚参或形参可不设置。</a:t>
            </a:r>
            <a:endParaRPr lang="zh-CN" altLang="en-US" dirty="0"/>
          </a:p>
        </p:txBody>
      </p:sp>
    </p:spTree>
    <p:extLst>
      <p:ext uri="{BB962C8B-B14F-4D97-AF65-F5344CB8AC3E}">
        <p14:creationId xmlns:p14="http://schemas.microsoft.com/office/powerpoint/2010/main" val="1213367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2"/>
                                        </p:tgtEl>
                                        <p:attrNameLst>
                                          <p:attrName>style.visibility</p:attrName>
                                        </p:attrNameLst>
                                      </p:cBhvr>
                                      <p:to>
                                        <p:strVal val="visible"/>
                                      </p:to>
                                    </p:set>
                                    <p:anim calcmode="lin" valueType="num">
                                      <p:cBhvr additive="base">
                                        <p:cTn id="7" dur="500" fill="hold"/>
                                        <p:tgtEl>
                                          <p:spTgt spid="58372"/>
                                        </p:tgtEl>
                                        <p:attrNameLst>
                                          <p:attrName>ppt_x</p:attrName>
                                        </p:attrNameLst>
                                      </p:cBhvr>
                                      <p:tavLst>
                                        <p:tav tm="0">
                                          <p:val>
                                            <p:strVal val="0-#ppt_w/2"/>
                                          </p:val>
                                        </p:tav>
                                        <p:tav tm="100000">
                                          <p:val>
                                            <p:strVal val="#ppt_x"/>
                                          </p:val>
                                        </p:tav>
                                      </p:tavLst>
                                    </p:anim>
                                    <p:anim calcmode="lin" valueType="num">
                                      <p:cBhvr additive="base">
                                        <p:cTn id="8" dur="500" fill="hold"/>
                                        <p:tgtEl>
                                          <p:spTgt spid="583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827584" y="1052736"/>
            <a:ext cx="7543800" cy="4497388"/>
          </a:xfrm>
          <a:solidFill>
            <a:srgbClr val="FFFFFF"/>
          </a:solidFill>
          <a:ln w="57150" cmpd="thinThick">
            <a:solidFill>
              <a:schemeClr val="tx1"/>
            </a:solidFill>
            <a:miter lim="800000"/>
            <a:headEnd/>
            <a:tailEnd/>
          </a:ln>
          <a:effectLst>
            <a:outerShdw dist="35921" dir="2700000" algn="ctr" rotWithShape="0">
              <a:srgbClr val="0000FF"/>
            </a:outerShdw>
          </a:effectLst>
        </p:spPr>
        <p:txBody>
          <a:bodyPr/>
          <a:lstStyle/>
          <a:p>
            <a:pPr>
              <a:lnSpc>
                <a:spcPct val="110000"/>
              </a:lnSpc>
              <a:spcBef>
                <a:spcPct val="0"/>
              </a:spcBef>
              <a:buFontTx/>
              <a:buNone/>
            </a:pPr>
            <a:r>
              <a:rPr lang="zh-CN" altLang="en-US" sz="2800" b="1" dirty="0"/>
              <a:t>例</a:t>
            </a:r>
            <a:r>
              <a:rPr lang="en-US" altLang="zh-CN" sz="2800" b="1" dirty="0"/>
              <a:t>1   </a:t>
            </a:r>
            <a:r>
              <a:rPr lang="zh-CN" altLang="en-US" sz="2800" b="1" dirty="0"/>
              <a:t>定义实现源程序结束功能的宏</a:t>
            </a:r>
            <a:r>
              <a:rPr lang="en-US" altLang="zh-CN" sz="2800" b="1" dirty="0"/>
              <a:t>RETSYS</a:t>
            </a:r>
          </a:p>
          <a:p>
            <a:pPr>
              <a:lnSpc>
                <a:spcPct val="110000"/>
              </a:lnSpc>
              <a:spcBef>
                <a:spcPct val="0"/>
              </a:spcBef>
              <a:buFontTx/>
              <a:buNone/>
            </a:pPr>
            <a:endParaRPr lang="en-US" altLang="zh-CN" sz="2800" b="1" dirty="0"/>
          </a:p>
          <a:p>
            <a:pPr>
              <a:lnSpc>
                <a:spcPct val="110000"/>
              </a:lnSpc>
              <a:spcBef>
                <a:spcPct val="0"/>
              </a:spcBef>
              <a:buFontTx/>
              <a:buNone/>
            </a:pPr>
            <a:r>
              <a:rPr lang="en-US" altLang="zh-CN" sz="2800" b="1" dirty="0"/>
              <a:t>            </a:t>
            </a:r>
            <a:r>
              <a:rPr lang="en-US" altLang="zh-CN" sz="2800" b="1" dirty="0">
                <a:solidFill>
                  <a:srgbClr val="FF0000"/>
                </a:solidFill>
              </a:rPr>
              <a:t>RETSYS  MACRO</a:t>
            </a:r>
          </a:p>
          <a:p>
            <a:pPr>
              <a:lnSpc>
                <a:spcPct val="110000"/>
              </a:lnSpc>
              <a:spcBef>
                <a:spcPct val="0"/>
              </a:spcBef>
              <a:buFontTx/>
              <a:buNone/>
            </a:pPr>
            <a:r>
              <a:rPr lang="en-US" altLang="zh-CN" sz="2800" b="1" dirty="0"/>
              <a:t>       	    	        MOV  AH</a:t>
            </a:r>
            <a:r>
              <a:rPr lang="zh-CN" altLang="en-US" sz="2800" b="1" dirty="0"/>
              <a:t>，</a:t>
            </a:r>
            <a:r>
              <a:rPr lang="en-US" altLang="zh-CN" sz="2800" b="1" dirty="0"/>
              <a:t>4CH</a:t>
            </a:r>
          </a:p>
          <a:p>
            <a:pPr>
              <a:lnSpc>
                <a:spcPct val="110000"/>
              </a:lnSpc>
              <a:spcBef>
                <a:spcPct val="0"/>
              </a:spcBef>
              <a:buFontTx/>
              <a:buNone/>
            </a:pPr>
            <a:r>
              <a:rPr lang="en-US" altLang="zh-CN" sz="2800" b="1" dirty="0"/>
              <a:t>        	    	INT  21H</a:t>
            </a:r>
          </a:p>
          <a:p>
            <a:pPr>
              <a:lnSpc>
                <a:spcPct val="110000"/>
              </a:lnSpc>
              <a:spcBef>
                <a:spcPct val="0"/>
              </a:spcBef>
              <a:buFontTx/>
              <a:buNone/>
            </a:pPr>
            <a:r>
              <a:rPr lang="en-US" altLang="zh-CN" sz="2800" b="1" dirty="0"/>
              <a:t>        	    </a:t>
            </a:r>
            <a:r>
              <a:rPr lang="en-US" altLang="zh-CN" sz="2800" b="1" dirty="0">
                <a:solidFill>
                  <a:srgbClr val="FF0000"/>
                </a:solidFill>
              </a:rPr>
              <a:t>ENDM</a:t>
            </a:r>
          </a:p>
          <a:p>
            <a:pPr>
              <a:lnSpc>
                <a:spcPct val="110000"/>
              </a:lnSpc>
              <a:spcBef>
                <a:spcPct val="0"/>
              </a:spcBef>
              <a:buFontTx/>
              <a:buNone/>
            </a:pPr>
            <a:r>
              <a:rPr lang="zh-CN" altLang="en-US" sz="2800" b="1" dirty="0"/>
              <a:t>注意：起名时，不要和汇编语言的指令名、保留字相同。</a:t>
            </a:r>
          </a:p>
        </p:txBody>
      </p:sp>
    </p:spTree>
    <p:extLst>
      <p:ext uri="{BB962C8B-B14F-4D97-AF65-F5344CB8AC3E}">
        <p14:creationId xmlns:p14="http://schemas.microsoft.com/office/powerpoint/2010/main" val="1202811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1027"/>
          <p:cNvSpPr txBox="1">
            <a:spLocks noChangeArrowheads="1"/>
          </p:cNvSpPr>
          <p:nvPr/>
        </p:nvSpPr>
        <p:spPr bwMode="auto">
          <a:xfrm>
            <a:off x="228600" y="116632"/>
            <a:ext cx="6215608" cy="3323987"/>
          </a:xfrm>
          <a:prstGeom prst="rect">
            <a:avLst/>
          </a:prstGeom>
          <a:solidFill>
            <a:srgbClr val="FFFFFF"/>
          </a:solidFill>
          <a:ln w="57150" cmpd="thinThick">
            <a:solidFill>
              <a:schemeClr val="tx1"/>
            </a:solidFill>
            <a:miter lim="800000"/>
            <a:headEnd/>
            <a:tailEnd/>
          </a:ln>
          <a:effectLst>
            <a:outerShdw dist="35921" dir="2700000" algn="ctr" rotWithShape="0">
              <a:srgbClr val="0000FF"/>
            </a:outerShdw>
          </a:effectLst>
        </p:spPr>
        <p:txBody>
          <a:bodyPr wrap="square">
            <a:spAutoFit/>
          </a:bodyPr>
          <a:lstStyle/>
          <a:p>
            <a:pPr algn="just">
              <a:lnSpc>
                <a:spcPct val="150000"/>
              </a:lnSpc>
            </a:pPr>
            <a:r>
              <a:rPr lang="zh-CN" altLang="en-US" sz="2800" dirty="0">
                <a:solidFill>
                  <a:srgbClr val="000000"/>
                </a:solidFill>
              </a:rPr>
              <a:t>例</a:t>
            </a:r>
            <a:r>
              <a:rPr lang="en-US" altLang="zh-CN" sz="2800" dirty="0">
                <a:solidFill>
                  <a:srgbClr val="000000"/>
                </a:solidFill>
                <a:cs typeface="Times New Roman" pitchFamily="18" charset="0"/>
              </a:rPr>
              <a:t>2  </a:t>
            </a:r>
            <a:r>
              <a:rPr lang="zh-CN" altLang="en-US" sz="2800" dirty="0">
                <a:solidFill>
                  <a:srgbClr val="000000"/>
                </a:solidFill>
              </a:rPr>
              <a:t>定义键盘输入宏指令</a:t>
            </a:r>
            <a:r>
              <a:rPr lang="en-US" altLang="zh-CN" sz="2800" dirty="0">
                <a:solidFill>
                  <a:srgbClr val="000000"/>
                </a:solidFill>
                <a:cs typeface="Times New Roman" pitchFamily="18" charset="0"/>
              </a:rPr>
              <a:t>INPUT</a:t>
            </a:r>
            <a:endParaRPr lang="en-US" altLang="zh-CN" sz="2800" dirty="0">
              <a:cs typeface="Times New Roman" pitchFamily="18" charset="0"/>
            </a:endParaRPr>
          </a:p>
          <a:p>
            <a:pPr algn="just">
              <a:lnSpc>
                <a:spcPct val="150000"/>
              </a:lnSpc>
            </a:pPr>
            <a:r>
              <a:rPr lang="en-US" altLang="zh-CN" sz="2800" dirty="0">
                <a:solidFill>
                  <a:srgbClr val="000000"/>
                </a:solidFill>
                <a:ea typeface="Arial Unicode MS" pitchFamily="34" charset="-122"/>
                <a:cs typeface="Arial Unicode MS" pitchFamily="34" charset="-122"/>
              </a:rPr>
              <a:t>	</a:t>
            </a:r>
            <a:r>
              <a:rPr lang="en-US" altLang="zh-CN" sz="2800" dirty="0">
                <a:solidFill>
                  <a:srgbClr val="FF0000"/>
                </a:solidFill>
                <a:cs typeface="Times New Roman" pitchFamily="18" charset="0"/>
              </a:rPr>
              <a:t>INPUT  MACRO</a:t>
            </a:r>
          </a:p>
          <a:p>
            <a:pPr algn="just">
              <a:lnSpc>
                <a:spcPct val="150000"/>
              </a:lnSpc>
            </a:pPr>
            <a:r>
              <a:rPr lang="en-US" altLang="zh-CN" sz="2800" dirty="0">
                <a:solidFill>
                  <a:srgbClr val="000000"/>
                </a:solidFill>
                <a:cs typeface="Times New Roman" pitchFamily="18" charset="0"/>
              </a:rPr>
              <a:t>		MOV  AH</a:t>
            </a:r>
            <a:r>
              <a:rPr lang="zh-CN" altLang="en-US" sz="2800" dirty="0">
                <a:solidFill>
                  <a:srgbClr val="000000"/>
                </a:solidFill>
              </a:rPr>
              <a:t>，</a:t>
            </a:r>
            <a:r>
              <a:rPr lang="en-US" altLang="zh-CN" sz="2800" dirty="0">
                <a:solidFill>
                  <a:srgbClr val="000000"/>
                </a:solidFill>
                <a:cs typeface="Times New Roman" pitchFamily="18" charset="0"/>
              </a:rPr>
              <a:t>01H</a:t>
            </a:r>
            <a:endParaRPr lang="en-US" altLang="zh-CN" sz="2800" dirty="0">
              <a:cs typeface="Times New Roman" pitchFamily="18" charset="0"/>
            </a:endParaRPr>
          </a:p>
          <a:p>
            <a:pPr algn="just">
              <a:lnSpc>
                <a:spcPct val="150000"/>
              </a:lnSpc>
            </a:pPr>
            <a:r>
              <a:rPr lang="en-US" altLang="zh-CN" sz="2800" dirty="0">
                <a:solidFill>
                  <a:srgbClr val="000000"/>
                </a:solidFill>
                <a:cs typeface="Times New Roman" pitchFamily="18" charset="0"/>
              </a:rPr>
              <a:t>		INT  21H</a:t>
            </a:r>
            <a:endParaRPr lang="en-US" altLang="zh-CN" sz="2800" dirty="0">
              <a:cs typeface="Times New Roman" pitchFamily="18" charset="0"/>
            </a:endParaRPr>
          </a:p>
          <a:p>
            <a:pPr algn="just">
              <a:lnSpc>
                <a:spcPct val="150000"/>
              </a:lnSpc>
            </a:pPr>
            <a:r>
              <a:rPr lang="en-US" altLang="zh-CN" sz="2800" dirty="0">
                <a:solidFill>
                  <a:srgbClr val="000000"/>
                </a:solidFill>
                <a:cs typeface="Times New Roman" pitchFamily="18" charset="0"/>
              </a:rPr>
              <a:t>	</a:t>
            </a:r>
            <a:r>
              <a:rPr lang="en-US" altLang="zh-CN" sz="2800" dirty="0">
                <a:solidFill>
                  <a:srgbClr val="FF0000"/>
                </a:solidFill>
                <a:cs typeface="Times New Roman" pitchFamily="18" charset="0"/>
              </a:rPr>
              <a:t>ENDM</a:t>
            </a:r>
            <a:endParaRPr lang="en-US" altLang="zh-CN" sz="2800" dirty="0">
              <a:solidFill>
                <a:srgbClr val="FF0000"/>
              </a:solidFill>
            </a:endParaRPr>
          </a:p>
        </p:txBody>
      </p:sp>
      <p:sp>
        <p:nvSpPr>
          <p:cNvPr id="59394" name="Text Box 1026"/>
          <p:cNvSpPr txBox="1">
            <a:spLocks noChangeArrowheads="1"/>
          </p:cNvSpPr>
          <p:nvPr/>
        </p:nvSpPr>
        <p:spPr bwMode="auto">
          <a:xfrm>
            <a:off x="2699791" y="2887682"/>
            <a:ext cx="6414793" cy="3970318"/>
          </a:xfrm>
          <a:prstGeom prst="rect">
            <a:avLst/>
          </a:prstGeom>
          <a:solidFill>
            <a:srgbClr val="FFE5FF"/>
          </a:solidFill>
          <a:ln w="38100" cmpd="dbl">
            <a:solidFill>
              <a:schemeClr val="tx1"/>
            </a:solidFill>
            <a:miter lim="800000"/>
            <a:headEnd/>
            <a:tailEnd/>
          </a:ln>
          <a:effectLst>
            <a:outerShdw dist="107763" dir="2700000" algn="ctr" rotWithShape="0">
              <a:srgbClr val="CCCCFF"/>
            </a:outerShdw>
          </a:effectLst>
        </p:spPr>
        <p:txBody>
          <a:bodyPr wrap="square">
            <a:spAutoFit/>
          </a:bodyPr>
          <a:lstStyle/>
          <a:p>
            <a:pPr algn="just">
              <a:lnSpc>
                <a:spcPct val="150000"/>
              </a:lnSpc>
            </a:pPr>
            <a:r>
              <a:rPr lang="zh-CN" altLang="en-US" sz="2800" dirty="0">
                <a:solidFill>
                  <a:srgbClr val="000000"/>
                </a:solidFill>
              </a:rPr>
              <a:t>例</a:t>
            </a:r>
            <a:r>
              <a:rPr lang="en-US" altLang="zh-CN" sz="2800" dirty="0">
                <a:solidFill>
                  <a:srgbClr val="000000"/>
                </a:solidFill>
                <a:cs typeface="Times New Roman" pitchFamily="18" charset="0"/>
              </a:rPr>
              <a:t>3  </a:t>
            </a:r>
            <a:r>
              <a:rPr lang="zh-CN" altLang="en-US" sz="2800" dirty="0">
                <a:solidFill>
                  <a:srgbClr val="000000"/>
                </a:solidFill>
              </a:rPr>
              <a:t>定义两数相加宏指令</a:t>
            </a:r>
            <a:r>
              <a:rPr lang="en-US" altLang="zh-CN" sz="2800" dirty="0">
                <a:solidFill>
                  <a:srgbClr val="000000"/>
                </a:solidFill>
                <a:cs typeface="Times New Roman" pitchFamily="18" charset="0"/>
              </a:rPr>
              <a:t>SUMM</a:t>
            </a:r>
            <a:endParaRPr lang="en-US" altLang="zh-CN" sz="2800" dirty="0">
              <a:cs typeface="Times New Roman" pitchFamily="18" charset="0"/>
            </a:endParaRPr>
          </a:p>
          <a:p>
            <a:pPr algn="just">
              <a:lnSpc>
                <a:spcPct val="150000"/>
              </a:lnSpc>
            </a:pPr>
            <a:r>
              <a:rPr lang="en-US" altLang="zh-CN" sz="2800" dirty="0">
                <a:solidFill>
                  <a:srgbClr val="000000"/>
                </a:solidFill>
                <a:cs typeface="Times New Roman" pitchFamily="18" charset="0"/>
              </a:rPr>
              <a:t>   	</a:t>
            </a:r>
            <a:r>
              <a:rPr lang="en-US" altLang="zh-CN" sz="2800" dirty="0">
                <a:solidFill>
                  <a:srgbClr val="FF0000"/>
                </a:solidFill>
                <a:cs typeface="Times New Roman" pitchFamily="18" charset="0"/>
              </a:rPr>
              <a:t>SUMM  MACRO  X1,X2,RESULT</a:t>
            </a:r>
          </a:p>
          <a:p>
            <a:pPr algn="just">
              <a:lnSpc>
                <a:spcPct val="150000"/>
              </a:lnSpc>
            </a:pPr>
            <a:r>
              <a:rPr lang="en-US" altLang="zh-CN" sz="2800" dirty="0">
                <a:solidFill>
                  <a:srgbClr val="000000"/>
                </a:solidFill>
                <a:cs typeface="Times New Roman" pitchFamily="18" charset="0"/>
              </a:rPr>
              <a:t>		MOV  AX</a:t>
            </a:r>
            <a:r>
              <a:rPr lang="zh-CN" altLang="en-US" sz="2800" dirty="0">
                <a:solidFill>
                  <a:srgbClr val="000000"/>
                </a:solidFill>
              </a:rPr>
              <a:t>，</a:t>
            </a:r>
            <a:r>
              <a:rPr lang="en-US" altLang="zh-CN" sz="2800" dirty="0">
                <a:solidFill>
                  <a:srgbClr val="000000"/>
                </a:solidFill>
                <a:cs typeface="Times New Roman" pitchFamily="18" charset="0"/>
              </a:rPr>
              <a:t>X1</a:t>
            </a:r>
            <a:endParaRPr lang="en-US" altLang="zh-CN" sz="2800" dirty="0">
              <a:cs typeface="Times New Roman" pitchFamily="18" charset="0"/>
            </a:endParaRPr>
          </a:p>
          <a:p>
            <a:pPr algn="just">
              <a:lnSpc>
                <a:spcPct val="150000"/>
              </a:lnSpc>
            </a:pPr>
            <a:r>
              <a:rPr lang="en-US" altLang="zh-CN" sz="2800" dirty="0">
                <a:solidFill>
                  <a:srgbClr val="000000"/>
                </a:solidFill>
                <a:cs typeface="Times New Roman" pitchFamily="18" charset="0"/>
              </a:rPr>
              <a:t>		ADD  AX</a:t>
            </a:r>
            <a:r>
              <a:rPr lang="zh-CN" altLang="en-US" sz="2800" dirty="0">
                <a:solidFill>
                  <a:srgbClr val="000000"/>
                </a:solidFill>
              </a:rPr>
              <a:t>，</a:t>
            </a:r>
            <a:r>
              <a:rPr lang="en-US" altLang="zh-CN" sz="2800" dirty="0">
                <a:solidFill>
                  <a:srgbClr val="000000"/>
                </a:solidFill>
                <a:cs typeface="Times New Roman" pitchFamily="18" charset="0"/>
              </a:rPr>
              <a:t>X2</a:t>
            </a:r>
            <a:endParaRPr lang="en-US" altLang="zh-CN" sz="2800" dirty="0">
              <a:cs typeface="Times New Roman" pitchFamily="18" charset="0"/>
            </a:endParaRPr>
          </a:p>
          <a:p>
            <a:pPr algn="just">
              <a:lnSpc>
                <a:spcPct val="150000"/>
              </a:lnSpc>
            </a:pPr>
            <a:r>
              <a:rPr lang="en-US" altLang="zh-CN" sz="2800" dirty="0">
                <a:solidFill>
                  <a:srgbClr val="000000"/>
                </a:solidFill>
                <a:cs typeface="Times New Roman" pitchFamily="18" charset="0"/>
              </a:rPr>
              <a:t>		MOV  RESULT</a:t>
            </a:r>
            <a:r>
              <a:rPr lang="zh-CN" altLang="en-US" sz="2800" dirty="0">
                <a:solidFill>
                  <a:srgbClr val="000000"/>
                </a:solidFill>
              </a:rPr>
              <a:t>，</a:t>
            </a:r>
            <a:r>
              <a:rPr lang="en-US" altLang="zh-CN" sz="2800" dirty="0">
                <a:solidFill>
                  <a:srgbClr val="000000"/>
                </a:solidFill>
                <a:cs typeface="Times New Roman" pitchFamily="18" charset="0"/>
              </a:rPr>
              <a:t>AX</a:t>
            </a:r>
            <a:endParaRPr lang="en-US" altLang="zh-CN" sz="2800" dirty="0">
              <a:cs typeface="Times New Roman" pitchFamily="18" charset="0"/>
            </a:endParaRPr>
          </a:p>
          <a:p>
            <a:pPr algn="just">
              <a:lnSpc>
                <a:spcPct val="150000"/>
              </a:lnSpc>
            </a:pPr>
            <a:r>
              <a:rPr lang="en-US" altLang="zh-CN" sz="2800" dirty="0">
                <a:solidFill>
                  <a:srgbClr val="000000"/>
                </a:solidFill>
                <a:cs typeface="Times New Roman" pitchFamily="18" charset="0"/>
              </a:rPr>
              <a:t>	</a:t>
            </a:r>
            <a:r>
              <a:rPr lang="en-US" altLang="zh-CN" sz="2800" dirty="0">
                <a:solidFill>
                  <a:srgbClr val="FF0000"/>
                </a:solidFill>
                <a:cs typeface="Times New Roman" pitchFamily="18" charset="0"/>
              </a:rPr>
              <a:t>ENDM</a:t>
            </a:r>
            <a:endParaRPr lang="en-US" altLang="zh-CN" sz="2800" dirty="0">
              <a:solidFill>
                <a:srgbClr val="FF0000"/>
              </a:solidFill>
            </a:endParaRPr>
          </a:p>
        </p:txBody>
      </p:sp>
    </p:spTree>
    <p:extLst>
      <p:ext uri="{BB962C8B-B14F-4D97-AF65-F5344CB8AC3E}">
        <p14:creationId xmlns:p14="http://schemas.microsoft.com/office/powerpoint/2010/main" val="2883763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9395"/>
                                        </p:tgtEl>
                                        <p:attrNameLst>
                                          <p:attrName>style.visibility</p:attrName>
                                        </p:attrNameLst>
                                      </p:cBhvr>
                                      <p:to>
                                        <p:strVal val="visible"/>
                                      </p:to>
                                    </p:set>
                                    <p:anim calcmode="lin" valueType="num">
                                      <p:cBhvr additive="base">
                                        <p:cTn id="7" dur="500" fill="hold"/>
                                        <p:tgtEl>
                                          <p:spTgt spid="59395"/>
                                        </p:tgtEl>
                                        <p:attrNameLst>
                                          <p:attrName>ppt_x</p:attrName>
                                        </p:attrNameLst>
                                      </p:cBhvr>
                                      <p:tavLst>
                                        <p:tav tm="0">
                                          <p:val>
                                            <p:strVal val="0-#ppt_w/2"/>
                                          </p:val>
                                        </p:tav>
                                        <p:tav tm="100000">
                                          <p:val>
                                            <p:strVal val="#ppt_x"/>
                                          </p:val>
                                        </p:tav>
                                      </p:tavLst>
                                    </p:anim>
                                    <p:anim calcmode="lin" valueType="num">
                                      <p:cBhvr additive="base">
                                        <p:cTn id="8" dur="500" fill="hold"/>
                                        <p:tgtEl>
                                          <p:spTgt spid="593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9394"/>
                                        </p:tgtEl>
                                        <p:attrNameLst>
                                          <p:attrName>style.visibility</p:attrName>
                                        </p:attrNameLst>
                                      </p:cBhvr>
                                      <p:to>
                                        <p:strVal val="visible"/>
                                      </p:to>
                                    </p:set>
                                    <p:anim calcmode="lin" valueType="num">
                                      <p:cBhvr additive="base">
                                        <p:cTn id="13" dur="500" fill="hold"/>
                                        <p:tgtEl>
                                          <p:spTgt spid="59394"/>
                                        </p:tgtEl>
                                        <p:attrNameLst>
                                          <p:attrName>ppt_x</p:attrName>
                                        </p:attrNameLst>
                                      </p:cBhvr>
                                      <p:tavLst>
                                        <p:tav tm="0">
                                          <p:val>
                                            <p:strVal val="1+#ppt_w/2"/>
                                          </p:val>
                                        </p:tav>
                                        <p:tav tm="100000">
                                          <p:val>
                                            <p:strVal val="#ppt_x"/>
                                          </p:val>
                                        </p:tav>
                                      </p:tavLst>
                                    </p:anim>
                                    <p:anim calcmode="lin" valueType="num">
                                      <p:cBhvr additive="base">
                                        <p:cTn id="14" dur="500" fill="hold"/>
                                        <p:tgtEl>
                                          <p:spTgt spid="593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animBg="1" autoUpdateAnimBg="0"/>
      <p:bldP spid="59394"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3837" y="188640"/>
            <a:ext cx="7477125" cy="458787"/>
          </a:xfrm>
        </p:spPr>
        <p:txBody>
          <a:bodyPr>
            <a:noAutofit/>
          </a:bodyPr>
          <a:lstStyle/>
          <a:p>
            <a:r>
              <a:rPr lang="en-US" altLang="zh-CN" sz="4000" b="0" dirty="0">
                <a:solidFill>
                  <a:srgbClr val="800000"/>
                </a:solidFill>
                <a:effectLst/>
              </a:rPr>
              <a:t>14.1.2 </a:t>
            </a:r>
            <a:r>
              <a:rPr lang="zh-CN" altLang="en-US" sz="4000" b="0" dirty="0">
                <a:solidFill>
                  <a:srgbClr val="800000"/>
                </a:solidFill>
                <a:effectLst/>
              </a:rPr>
              <a:t>宏调用 </a:t>
            </a:r>
          </a:p>
        </p:txBody>
      </p:sp>
      <p:sp>
        <p:nvSpPr>
          <p:cNvPr id="10244" name="Text Box 4"/>
          <p:cNvSpPr txBox="1">
            <a:spLocks noChangeArrowheads="1"/>
          </p:cNvSpPr>
          <p:nvPr/>
        </p:nvSpPr>
        <p:spPr bwMode="auto">
          <a:xfrm>
            <a:off x="304800" y="1600200"/>
            <a:ext cx="8083624" cy="954107"/>
          </a:xfrm>
          <a:prstGeom prst="rect">
            <a:avLst/>
          </a:prstGeom>
          <a:gradFill rotWithShape="0">
            <a:gsLst>
              <a:gs pos="0">
                <a:srgbClr val="FFE5FF"/>
              </a:gs>
              <a:gs pos="50000">
                <a:srgbClr val="FFFFFF"/>
              </a:gs>
              <a:gs pos="100000">
                <a:srgbClr val="FFE5FF"/>
              </a:gs>
            </a:gsLst>
            <a:lin ang="5400000" scaled="1"/>
          </a:gra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zh-CN" altLang="en-US" sz="2800" dirty="0"/>
              <a:t>例</a:t>
            </a:r>
            <a:r>
              <a:rPr lang="en-US" altLang="zh-CN" sz="2800" dirty="0"/>
              <a:t>1  </a:t>
            </a:r>
            <a:r>
              <a:rPr lang="zh-CN" altLang="en-US" sz="2800" dirty="0"/>
              <a:t>从键盘输入一个字符，判断是否为“</a:t>
            </a:r>
            <a:r>
              <a:rPr lang="en-US" altLang="zh-CN" sz="2800" dirty="0"/>
              <a:t>-”</a:t>
            </a:r>
            <a:r>
              <a:rPr lang="zh-CN" altLang="en-US" sz="2800" dirty="0"/>
              <a:t>号，不是则继续输入，是结束。（利用前面定义的宏）</a:t>
            </a:r>
          </a:p>
        </p:txBody>
      </p:sp>
      <p:sp>
        <p:nvSpPr>
          <p:cNvPr id="10247" name="Rectangle 7"/>
          <p:cNvSpPr>
            <a:spLocks noChangeArrowheads="1"/>
          </p:cNvSpPr>
          <p:nvPr/>
        </p:nvSpPr>
        <p:spPr bwMode="auto">
          <a:xfrm>
            <a:off x="228600" y="914400"/>
            <a:ext cx="8043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solidFill>
                  <a:srgbClr val="000000"/>
                </a:solidFill>
                <a:latin typeface="宋体" pitchFamily="2" charset="-122"/>
              </a:rPr>
              <a:t>在程序中使用宏时，只要写出宏名字</a:t>
            </a:r>
            <a:r>
              <a:rPr lang="en-US" altLang="zh-CN" sz="2800" dirty="0">
                <a:solidFill>
                  <a:srgbClr val="000000"/>
                </a:solidFill>
                <a:latin typeface="宋体" pitchFamily="2" charset="-122"/>
              </a:rPr>
              <a:t>[</a:t>
            </a:r>
            <a:r>
              <a:rPr lang="zh-CN" altLang="en-US" sz="2800" dirty="0">
                <a:solidFill>
                  <a:srgbClr val="000000"/>
                </a:solidFill>
                <a:latin typeface="宋体" pitchFamily="2" charset="-122"/>
              </a:rPr>
              <a:t>实参</a:t>
            </a:r>
            <a:r>
              <a:rPr lang="en-US" altLang="zh-CN" sz="2800" dirty="0">
                <a:solidFill>
                  <a:srgbClr val="000000"/>
                </a:solidFill>
                <a:latin typeface="宋体" pitchFamily="2" charset="-122"/>
              </a:rPr>
              <a:t>]</a:t>
            </a:r>
            <a:r>
              <a:rPr lang="zh-CN" altLang="en-US" sz="2800" dirty="0">
                <a:solidFill>
                  <a:srgbClr val="000000"/>
                </a:solidFill>
                <a:latin typeface="宋体" pitchFamily="2" charset="-122"/>
              </a:rPr>
              <a:t>既可。</a:t>
            </a:r>
          </a:p>
        </p:txBody>
      </p:sp>
      <p:sp>
        <p:nvSpPr>
          <p:cNvPr id="10248" name="Text Box 8"/>
          <p:cNvSpPr txBox="1">
            <a:spLocks noChangeArrowheads="1"/>
          </p:cNvSpPr>
          <p:nvPr/>
        </p:nvSpPr>
        <p:spPr bwMode="auto">
          <a:xfrm>
            <a:off x="1043608" y="2780928"/>
            <a:ext cx="7076864" cy="3416320"/>
          </a:xfrm>
          <a:prstGeom prst="rect">
            <a:avLst/>
          </a:prstGeom>
          <a:solidFill>
            <a:srgbClr val="FFFF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150000"/>
              </a:lnSpc>
              <a:spcBef>
                <a:spcPct val="0"/>
              </a:spcBef>
            </a:pPr>
            <a:r>
              <a:rPr lang="en-US" altLang="zh-CN" sz="2400" b="1" dirty="0"/>
              <a:t>        START:</a:t>
            </a:r>
          </a:p>
          <a:p>
            <a:pPr>
              <a:lnSpc>
                <a:spcPct val="150000"/>
              </a:lnSpc>
              <a:spcBef>
                <a:spcPct val="0"/>
              </a:spcBef>
            </a:pPr>
            <a:r>
              <a:rPr lang="en-US" altLang="zh-CN" sz="2400" b="1" dirty="0"/>
              <a:t>		</a:t>
            </a:r>
            <a:r>
              <a:rPr lang="en-US" altLang="zh-CN" sz="2400" b="1" dirty="0">
                <a:solidFill>
                  <a:srgbClr val="FF0000"/>
                </a:solidFill>
              </a:rPr>
              <a:t>INPUT</a:t>
            </a:r>
          </a:p>
          <a:p>
            <a:pPr>
              <a:lnSpc>
                <a:spcPct val="150000"/>
              </a:lnSpc>
              <a:spcBef>
                <a:spcPct val="0"/>
              </a:spcBef>
            </a:pPr>
            <a:r>
              <a:rPr lang="en-US" altLang="zh-CN" sz="2400" b="1" dirty="0"/>
              <a:t>		CMP  AL, ‘-’</a:t>
            </a:r>
          </a:p>
          <a:p>
            <a:pPr>
              <a:lnSpc>
                <a:spcPct val="150000"/>
              </a:lnSpc>
              <a:spcBef>
                <a:spcPct val="0"/>
              </a:spcBef>
            </a:pPr>
            <a:r>
              <a:rPr lang="en-US" altLang="zh-CN" sz="2400" b="1" dirty="0"/>
              <a:t>		JNE  START</a:t>
            </a:r>
          </a:p>
          <a:p>
            <a:pPr>
              <a:lnSpc>
                <a:spcPct val="150000"/>
              </a:lnSpc>
              <a:spcBef>
                <a:spcPct val="0"/>
              </a:spcBef>
            </a:pPr>
            <a:r>
              <a:rPr lang="en-US" altLang="zh-CN" sz="2400" b="1" dirty="0"/>
              <a:t>		</a:t>
            </a:r>
            <a:r>
              <a:rPr lang="en-US" altLang="zh-CN" sz="2400" b="1" dirty="0">
                <a:solidFill>
                  <a:srgbClr val="FF0000"/>
                </a:solidFill>
              </a:rPr>
              <a:t>RETSYS</a:t>
            </a:r>
          </a:p>
          <a:p>
            <a:pPr>
              <a:lnSpc>
                <a:spcPct val="150000"/>
              </a:lnSpc>
              <a:spcBef>
                <a:spcPct val="0"/>
              </a:spcBef>
            </a:pPr>
            <a:r>
              <a:rPr lang="en-US" altLang="zh-CN" sz="2400" b="1" dirty="0"/>
              <a:t>	END  START</a:t>
            </a:r>
          </a:p>
        </p:txBody>
      </p:sp>
    </p:spTree>
    <p:extLst>
      <p:ext uri="{BB962C8B-B14F-4D97-AF65-F5344CB8AC3E}">
        <p14:creationId xmlns:p14="http://schemas.microsoft.com/office/powerpoint/2010/main" val="174018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500" fill="hold"/>
                                        <p:tgtEl>
                                          <p:spTgt spid="10244"/>
                                        </p:tgtEl>
                                        <p:attrNameLst>
                                          <p:attrName>ppt_x</p:attrName>
                                        </p:attrNameLst>
                                      </p:cBhvr>
                                      <p:tavLst>
                                        <p:tav tm="0">
                                          <p:val>
                                            <p:strVal val="0-#ppt_w/2"/>
                                          </p:val>
                                        </p:tav>
                                        <p:tav tm="100000">
                                          <p:val>
                                            <p:strVal val="#ppt_x"/>
                                          </p:val>
                                        </p:tav>
                                      </p:tavLst>
                                    </p:anim>
                                    <p:anim calcmode="lin" valueType="num">
                                      <p:cBhvr additive="base">
                                        <p:cTn id="8" dur="500" fill="hold"/>
                                        <p:tgtEl>
                                          <p:spTgt spid="1024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10248"/>
                                        </p:tgtEl>
                                        <p:attrNameLst>
                                          <p:attrName>style.visibility</p:attrName>
                                        </p:attrNameLst>
                                      </p:cBhvr>
                                      <p:to>
                                        <p:strVal val="visible"/>
                                      </p:to>
                                    </p:set>
                                    <p:anim calcmode="lin" valueType="num">
                                      <p:cBhvr additive="base">
                                        <p:cTn id="12" dur="500" fill="hold"/>
                                        <p:tgtEl>
                                          <p:spTgt spid="10248"/>
                                        </p:tgtEl>
                                        <p:attrNameLst>
                                          <p:attrName>ppt_x</p:attrName>
                                        </p:attrNameLst>
                                      </p:cBhvr>
                                      <p:tavLst>
                                        <p:tav tm="0">
                                          <p:val>
                                            <p:strVal val="1+#ppt_w/2"/>
                                          </p:val>
                                        </p:tav>
                                        <p:tav tm="100000">
                                          <p:val>
                                            <p:strVal val="#ppt_x"/>
                                          </p:val>
                                        </p:tav>
                                      </p:tavLst>
                                    </p:anim>
                                    <p:anim calcmode="lin" valueType="num">
                                      <p:cBhvr additive="base">
                                        <p:cTn id="13" dur="500" fill="hold"/>
                                        <p:tgtEl>
                                          <p:spTgt spid="102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autoUpdateAnimBg="0"/>
      <p:bldP spid="10248"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1026"/>
          <p:cNvSpPr txBox="1">
            <a:spLocks noChangeArrowheads="1"/>
          </p:cNvSpPr>
          <p:nvPr/>
        </p:nvSpPr>
        <p:spPr bwMode="auto">
          <a:xfrm>
            <a:off x="1232857" y="548680"/>
            <a:ext cx="6705600" cy="5262979"/>
          </a:xfrm>
          <a:prstGeom prst="rect">
            <a:avLst/>
          </a:prstGeom>
          <a:solidFill>
            <a:srgbClr val="FFFFFF"/>
          </a:solidFill>
          <a:ln w="57150" cmpd="thinThick">
            <a:solidFill>
              <a:schemeClr val="tx1"/>
            </a:solidFill>
            <a:miter lim="800000"/>
            <a:headEnd/>
            <a:tailEnd/>
          </a:ln>
          <a:effectLst>
            <a:outerShdw dist="35921" dir="2700000" algn="ctr" rotWithShape="0">
              <a:srgbClr val="800000"/>
            </a:outerShdw>
          </a:effectLst>
        </p:spPr>
        <p:txBody>
          <a:bodyPr>
            <a:spAutoFit/>
          </a:bodyPr>
          <a:lstStyle/>
          <a:p>
            <a:pPr algn="just">
              <a:lnSpc>
                <a:spcPct val="150000"/>
              </a:lnSpc>
            </a:pPr>
            <a:r>
              <a:rPr lang="zh-CN" altLang="en-US" sz="2800" dirty="0">
                <a:solidFill>
                  <a:srgbClr val="000000"/>
                </a:solidFill>
              </a:rPr>
              <a:t>例</a:t>
            </a:r>
            <a:r>
              <a:rPr lang="en-US" altLang="zh-CN" sz="2800" dirty="0">
                <a:solidFill>
                  <a:srgbClr val="000000"/>
                </a:solidFill>
                <a:cs typeface="Times New Roman" pitchFamily="18" charset="0"/>
              </a:rPr>
              <a:t>2  </a:t>
            </a:r>
            <a:r>
              <a:rPr lang="zh-CN" altLang="en-US" sz="2800" dirty="0">
                <a:solidFill>
                  <a:srgbClr val="000000"/>
                </a:solidFill>
              </a:rPr>
              <a:t>调用宏</a:t>
            </a:r>
            <a:r>
              <a:rPr lang="en-US" altLang="zh-CN" sz="2800" dirty="0">
                <a:solidFill>
                  <a:srgbClr val="000000"/>
                </a:solidFill>
                <a:cs typeface="Times New Roman" pitchFamily="18" charset="0"/>
              </a:rPr>
              <a:t>SUMM</a:t>
            </a:r>
            <a:r>
              <a:rPr lang="zh-CN" altLang="en-US" sz="2800" dirty="0">
                <a:solidFill>
                  <a:srgbClr val="000000"/>
                </a:solidFill>
              </a:rPr>
              <a:t>实现</a:t>
            </a:r>
            <a:r>
              <a:rPr lang="en-US" altLang="zh-CN" sz="2800" dirty="0">
                <a:solidFill>
                  <a:srgbClr val="000000"/>
                </a:solidFill>
                <a:cs typeface="Times New Roman" pitchFamily="18" charset="0"/>
              </a:rPr>
              <a:t>(BX)=34+25</a:t>
            </a:r>
            <a:endParaRPr lang="en-US" altLang="zh-CN" sz="2800" dirty="0">
              <a:cs typeface="Times New Roman" pitchFamily="18" charset="0"/>
            </a:endParaRPr>
          </a:p>
          <a:p>
            <a:pPr algn="just">
              <a:lnSpc>
                <a:spcPct val="150000"/>
              </a:lnSpc>
            </a:pPr>
            <a:r>
              <a:rPr lang="en-US" altLang="zh-CN" sz="2800" dirty="0">
                <a:ea typeface="楷体_GB2312" pitchFamily="49" charset="-122"/>
              </a:rPr>
              <a:t>.MODEL SMALL</a:t>
            </a:r>
            <a:endParaRPr lang="en-US" altLang="zh-CN" sz="2800" dirty="0">
              <a:cs typeface="Times New Roman" pitchFamily="18" charset="0"/>
            </a:endParaRPr>
          </a:p>
          <a:p>
            <a:pPr algn="just">
              <a:lnSpc>
                <a:spcPct val="150000"/>
              </a:lnSpc>
            </a:pPr>
            <a:r>
              <a:rPr lang="en-US" altLang="zh-CN" sz="2800" dirty="0">
                <a:ea typeface="楷体_GB2312" pitchFamily="49" charset="-122"/>
              </a:rPr>
              <a:t>.CODE</a:t>
            </a:r>
            <a:endParaRPr lang="en-US" altLang="zh-CN" sz="2800" dirty="0">
              <a:cs typeface="Times New Roman" pitchFamily="18" charset="0"/>
            </a:endParaRPr>
          </a:p>
          <a:p>
            <a:pPr algn="just">
              <a:lnSpc>
                <a:spcPct val="150000"/>
              </a:lnSpc>
            </a:pPr>
            <a:r>
              <a:rPr lang="en-US" altLang="zh-CN" sz="2800" dirty="0">
                <a:ea typeface="楷体_GB2312" pitchFamily="49" charset="-122"/>
              </a:rPr>
              <a:t>START:</a:t>
            </a:r>
            <a:endParaRPr lang="en-US" altLang="zh-CN" sz="2800" dirty="0">
              <a:cs typeface="Times New Roman" pitchFamily="18" charset="0"/>
            </a:endParaRPr>
          </a:p>
          <a:p>
            <a:pPr algn="just">
              <a:lnSpc>
                <a:spcPct val="150000"/>
              </a:lnSpc>
            </a:pPr>
            <a:r>
              <a:rPr lang="en-US" altLang="zh-CN" sz="2800" dirty="0">
                <a:solidFill>
                  <a:srgbClr val="000000"/>
                </a:solidFill>
                <a:cs typeface="Times New Roman" pitchFamily="18" charset="0"/>
              </a:rPr>
              <a:t>	SUMM  34,25,BX</a:t>
            </a:r>
            <a:endParaRPr lang="en-US" altLang="zh-CN" sz="2800" dirty="0">
              <a:cs typeface="Times New Roman" pitchFamily="18" charset="0"/>
            </a:endParaRPr>
          </a:p>
          <a:p>
            <a:pPr algn="just">
              <a:lnSpc>
                <a:spcPct val="150000"/>
              </a:lnSpc>
            </a:pPr>
            <a:r>
              <a:rPr lang="en-US" altLang="zh-CN" sz="2800" dirty="0">
                <a:solidFill>
                  <a:srgbClr val="000000"/>
                </a:solidFill>
                <a:cs typeface="Times New Roman" pitchFamily="18" charset="0"/>
              </a:rPr>
              <a:t>	RETSYS</a:t>
            </a:r>
            <a:endParaRPr lang="en-US" altLang="zh-CN" sz="2800" dirty="0">
              <a:cs typeface="Times New Roman" pitchFamily="18" charset="0"/>
            </a:endParaRPr>
          </a:p>
          <a:p>
            <a:pPr algn="just">
              <a:lnSpc>
                <a:spcPct val="150000"/>
              </a:lnSpc>
            </a:pPr>
            <a:r>
              <a:rPr lang="en-US" altLang="zh-CN" sz="2800" dirty="0">
                <a:solidFill>
                  <a:srgbClr val="000000"/>
                </a:solidFill>
                <a:cs typeface="Times New Roman" pitchFamily="18" charset="0"/>
              </a:rPr>
              <a:t>END  START</a:t>
            </a:r>
            <a:endParaRPr lang="en-US" altLang="zh-CN" sz="2800" dirty="0">
              <a:cs typeface="Times New Roman" pitchFamily="18" charset="0"/>
            </a:endParaRPr>
          </a:p>
          <a:p>
            <a:pPr>
              <a:lnSpc>
                <a:spcPct val="150000"/>
              </a:lnSpc>
            </a:pPr>
            <a:endParaRPr lang="en-US" altLang="zh-CN" sz="2800" dirty="0"/>
          </a:p>
        </p:txBody>
      </p:sp>
    </p:spTree>
    <p:extLst>
      <p:ext uri="{BB962C8B-B14F-4D97-AF65-F5344CB8AC3E}">
        <p14:creationId xmlns:p14="http://schemas.microsoft.com/office/powerpoint/2010/main" val="2862608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980728"/>
            <a:ext cx="8424936" cy="5040560"/>
          </a:xfrm>
        </p:spPr>
        <p:txBody>
          <a:bodyPr>
            <a:noAutofit/>
          </a:bodyPr>
          <a:lstStyle/>
          <a:p>
            <a:pPr marL="457200" lvl="1" indent="0">
              <a:lnSpc>
                <a:spcPct val="150000"/>
              </a:lnSpc>
              <a:buNone/>
            </a:pPr>
            <a:r>
              <a:rPr lang="zh-CN" altLang="en-US" sz="3200" dirty="0"/>
              <a:t>要实现： </a:t>
            </a:r>
            <a:endParaRPr lang="en-US" altLang="zh-CN" sz="3200" dirty="0"/>
          </a:p>
          <a:p>
            <a:pPr marL="393192" lvl="1" indent="0">
              <a:lnSpc>
                <a:spcPct val="150000"/>
              </a:lnSpc>
              <a:buNone/>
            </a:pPr>
            <a:r>
              <a:rPr lang="zh-CN" altLang="en-US" sz="3200" dirty="0"/>
              <a:t>（</a:t>
            </a:r>
            <a:r>
              <a:rPr lang="en-US" altLang="zh-CN" sz="3200" dirty="0"/>
              <a:t>1</a:t>
            </a:r>
            <a:r>
              <a:rPr lang="zh-CN" altLang="en-US" sz="3200" dirty="0"/>
              <a:t>）编程实现求平方功能的程序；</a:t>
            </a:r>
          </a:p>
          <a:p>
            <a:pPr marL="393192" lvl="1" indent="0">
              <a:lnSpc>
                <a:spcPct val="150000"/>
              </a:lnSpc>
              <a:buNone/>
            </a:pPr>
            <a:r>
              <a:rPr lang="zh-CN" altLang="en-US" sz="3200" dirty="0"/>
              <a:t>（</a:t>
            </a:r>
            <a:r>
              <a:rPr lang="en-US" altLang="zh-CN" sz="3200" dirty="0"/>
              <a:t>2</a:t>
            </a:r>
            <a:r>
              <a:rPr lang="zh-CN" altLang="en-US" sz="3200" dirty="0"/>
              <a:t>）安装程序到</a:t>
            </a:r>
            <a:r>
              <a:rPr lang="en-US" altLang="zh-CN" sz="3200" dirty="0"/>
              <a:t>0:200</a:t>
            </a:r>
            <a:r>
              <a:rPr lang="zh-CN" altLang="en-US" sz="3200" dirty="0"/>
              <a:t>处；</a:t>
            </a:r>
          </a:p>
          <a:p>
            <a:pPr marL="393192" lvl="1" indent="0">
              <a:lnSpc>
                <a:spcPct val="150000"/>
              </a:lnSpc>
              <a:buNone/>
            </a:pPr>
            <a:r>
              <a:rPr lang="zh-CN" altLang="en-US" sz="3200" dirty="0"/>
              <a:t>（</a:t>
            </a:r>
            <a:r>
              <a:rPr lang="en-US" altLang="zh-CN" sz="3200" dirty="0"/>
              <a:t>3</a:t>
            </a:r>
            <a:r>
              <a:rPr lang="zh-CN" altLang="en-US" sz="3200" dirty="0"/>
              <a:t>）设置中断向量表，将程序的入口地址保存在</a:t>
            </a:r>
            <a:r>
              <a:rPr lang="en-US" altLang="zh-CN" sz="3200" dirty="0"/>
              <a:t>7ch</a:t>
            </a:r>
            <a:r>
              <a:rPr lang="zh-CN" altLang="en-US" sz="3200" dirty="0"/>
              <a:t>表项中，使其成为中断</a:t>
            </a:r>
            <a:r>
              <a:rPr lang="en-US" altLang="zh-CN" sz="3200" dirty="0"/>
              <a:t>7ch</a:t>
            </a:r>
            <a:r>
              <a:rPr lang="zh-CN" altLang="en-US" sz="3200" dirty="0"/>
              <a:t>的中断例程。</a:t>
            </a:r>
          </a:p>
          <a:p>
            <a:pPr marL="109728" indent="0">
              <a:lnSpc>
                <a:spcPct val="150000"/>
              </a:lnSpc>
              <a:buNone/>
            </a:pPr>
            <a:endParaRPr lang="zh-CN" altLang="en-US" sz="3600" dirty="0"/>
          </a:p>
        </p:txBody>
      </p:sp>
    </p:spTree>
    <p:extLst>
      <p:ext uri="{BB962C8B-B14F-4D97-AF65-F5344CB8AC3E}">
        <p14:creationId xmlns:p14="http://schemas.microsoft.com/office/powerpoint/2010/main" val="6192613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19075" y="227013"/>
            <a:ext cx="7477125" cy="611187"/>
          </a:xfrm>
        </p:spPr>
        <p:txBody>
          <a:bodyPr/>
          <a:lstStyle/>
          <a:p>
            <a:r>
              <a:rPr lang="en-US" altLang="zh-CN" sz="3200" b="1" dirty="0"/>
              <a:t>14.1.3 </a:t>
            </a:r>
            <a:r>
              <a:rPr lang="zh-CN" altLang="en-US" sz="3200" b="1" dirty="0"/>
              <a:t>宏展开</a:t>
            </a:r>
            <a:r>
              <a:rPr lang="zh-CN" altLang="en-US" sz="3200" dirty="0"/>
              <a:t> </a:t>
            </a:r>
          </a:p>
        </p:txBody>
      </p:sp>
      <p:sp>
        <p:nvSpPr>
          <p:cNvPr id="11271" name="Text Box 7"/>
          <p:cNvSpPr txBox="1">
            <a:spLocks noChangeArrowheads="1"/>
          </p:cNvSpPr>
          <p:nvPr/>
        </p:nvSpPr>
        <p:spPr bwMode="auto">
          <a:xfrm>
            <a:off x="304800" y="838200"/>
            <a:ext cx="7467600" cy="895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0"/>
              </a:spcBef>
            </a:pPr>
            <a:r>
              <a:rPr lang="en-US" altLang="zh-CN" sz="2400" b="1" dirty="0">
                <a:solidFill>
                  <a:srgbClr val="000000"/>
                </a:solidFill>
                <a:latin typeface="宋体" pitchFamily="2" charset="-122"/>
              </a:rPr>
              <a:t> </a:t>
            </a:r>
            <a:r>
              <a:rPr lang="zh-CN" altLang="en-US" sz="2400" b="1" dirty="0">
                <a:solidFill>
                  <a:srgbClr val="000000"/>
                </a:solidFill>
                <a:latin typeface="宋体" pitchFamily="2" charset="-122"/>
              </a:rPr>
              <a:t>源程序在汇编时，宏指令被汇编程序用相应的程序代码所取代</a:t>
            </a:r>
            <a:r>
              <a:rPr lang="zh-CN" altLang="en-US" sz="2400" b="1" dirty="0"/>
              <a:t> ，</a:t>
            </a:r>
            <a:r>
              <a:rPr lang="zh-CN" altLang="en-US" sz="2400" b="1" dirty="0">
                <a:solidFill>
                  <a:srgbClr val="000000"/>
                </a:solidFill>
                <a:latin typeface="宋体" pitchFamily="2" charset="-122"/>
              </a:rPr>
              <a:t>这个过程称为宏展开。</a:t>
            </a:r>
            <a:r>
              <a:rPr lang="zh-CN" altLang="en-US" sz="2400" b="1" dirty="0"/>
              <a:t> </a:t>
            </a:r>
          </a:p>
        </p:txBody>
      </p:sp>
      <p:sp>
        <p:nvSpPr>
          <p:cNvPr id="11268" name="Text Box 4"/>
          <p:cNvSpPr txBox="1">
            <a:spLocks noChangeArrowheads="1"/>
          </p:cNvSpPr>
          <p:nvPr/>
        </p:nvSpPr>
        <p:spPr bwMode="auto">
          <a:xfrm>
            <a:off x="565780" y="1814827"/>
            <a:ext cx="7239000" cy="4473575"/>
          </a:xfrm>
          <a:prstGeom prst="rect">
            <a:avLst/>
          </a:prstGeom>
          <a:gradFill rotWithShape="0">
            <a:gsLst>
              <a:gs pos="0">
                <a:srgbClr val="FFFF99"/>
              </a:gs>
              <a:gs pos="50000">
                <a:srgbClr val="FFFFFF"/>
              </a:gs>
              <a:gs pos="100000">
                <a:srgbClr val="FFFF99"/>
              </a:gs>
            </a:gsLst>
            <a:lin ang="5400000" scaled="1"/>
          </a:gradFill>
          <a:ln>
            <a:noFill/>
          </a:ln>
          <a:effectLst>
            <a:outerShdw dist="107763" dir="13500000" sx="75000" sy="75000" algn="tl" rotWithShape="0">
              <a:srgbClr val="800000"/>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20000"/>
              </a:lnSpc>
              <a:spcBef>
                <a:spcPct val="0"/>
              </a:spcBef>
            </a:pPr>
            <a:r>
              <a:rPr lang="zh-CN" altLang="en-US" sz="2000" b="1" dirty="0"/>
              <a:t>例</a:t>
            </a:r>
            <a:r>
              <a:rPr lang="en-US" altLang="zh-CN" sz="2000" b="1" dirty="0"/>
              <a:t>1  </a:t>
            </a:r>
            <a:r>
              <a:rPr lang="zh-CN" altLang="en-US" sz="2000" b="1" dirty="0"/>
              <a:t>展开前：				展开后：</a:t>
            </a:r>
          </a:p>
          <a:p>
            <a:pPr>
              <a:lnSpc>
                <a:spcPct val="120000"/>
              </a:lnSpc>
              <a:spcBef>
                <a:spcPct val="0"/>
              </a:spcBef>
            </a:pPr>
            <a:r>
              <a:rPr lang="en-US" altLang="zh-CN" sz="2000" b="1" dirty="0"/>
              <a:t>.MODEL SMALL</a:t>
            </a:r>
          </a:p>
          <a:p>
            <a:pPr>
              <a:lnSpc>
                <a:spcPct val="120000"/>
              </a:lnSpc>
              <a:spcBef>
                <a:spcPct val="0"/>
              </a:spcBef>
            </a:pPr>
            <a:r>
              <a:rPr lang="en-US" altLang="zh-CN" sz="2000" b="1" dirty="0"/>
              <a:t>.STACK 100H</a:t>
            </a:r>
          </a:p>
          <a:p>
            <a:pPr>
              <a:lnSpc>
                <a:spcPct val="120000"/>
              </a:lnSpc>
              <a:spcBef>
                <a:spcPct val="0"/>
              </a:spcBef>
            </a:pPr>
            <a:r>
              <a:rPr lang="en-US" altLang="zh-CN" sz="2000" b="1" dirty="0"/>
              <a:t>.CODE</a:t>
            </a:r>
          </a:p>
          <a:p>
            <a:pPr>
              <a:lnSpc>
                <a:spcPct val="120000"/>
              </a:lnSpc>
              <a:spcBef>
                <a:spcPct val="0"/>
              </a:spcBef>
            </a:pPr>
            <a:r>
              <a:rPr lang="en-US" altLang="zh-CN" sz="2000" b="1" dirty="0"/>
              <a:t>START:				START:</a:t>
            </a:r>
          </a:p>
          <a:p>
            <a:pPr>
              <a:lnSpc>
                <a:spcPct val="120000"/>
              </a:lnSpc>
              <a:spcBef>
                <a:spcPct val="0"/>
              </a:spcBef>
            </a:pPr>
            <a:r>
              <a:rPr lang="en-US" altLang="zh-CN" sz="2000" b="1" dirty="0"/>
              <a:t>INPUT				1	MOV  AH</a:t>
            </a:r>
            <a:r>
              <a:rPr lang="zh-CN" altLang="en-US" sz="2000" b="1" dirty="0"/>
              <a:t>，</a:t>
            </a:r>
            <a:r>
              <a:rPr lang="en-US" altLang="zh-CN" sz="2000" b="1" dirty="0"/>
              <a:t>01H</a:t>
            </a:r>
          </a:p>
          <a:p>
            <a:pPr>
              <a:lnSpc>
                <a:spcPct val="120000"/>
              </a:lnSpc>
              <a:spcBef>
                <a:spcPct val="0"/>
              </a:spcBef>
            </a:pPr>
            <a:r>
              <a:rPr lang="en-US" altLang="zh-CN" sz="2000" b="1" dirty="0"/>
              <a:t>				1	INT  21H</a:t>
            </a:r>
          </a:p>
          <a:p>
            <a:pPr>
              <a:lnSpc>
                <a:spcPct val="120000"/>
              </a:lnSpc>
              <a:spcBef>
                <a:spcPct val="0"/>
              </a:spcBef>
            </a:pPr>
            <a:r>
              <a:rPr lang="en-US" altLang="zh-CN" sz="2000" b="1" dirty="0"/>
              <a:t>CMP  AL, ‘-’				CMP  AL, ‘-’</a:t>
            </a:r>
          </a:p>
          <a:p>
            <a:pPr>
              <a:lnSpc>
                <a:spcPct val="120000"/>
              </a:lnSpc>
              <a:spcBef>
                <a:spcPct val="0"/>
              </a:spcBef>
            </a:pPr>
            <a:r>
              <a:rPr lang="en-US" altLang="zh-CN" sz="2000" b="1" dirty="0"/>
              <a:t>JNE  START				JNE  START</a:t>
            </a:r>
          </a:p>
          <a:p>
            <a:pPr>
              <a:lnSpc>
                <a:spcPct val="120000"/>
              </a:lnSpc>
              <a:spcBef>
                <a:spcPct val="0"/>
              </a:spcBef>
            </a:pPr>
            <a:r>
              <a:rPr lang="en-US" altLang="zh-CN" sz="2000" b="1" dirty="0"/>
              <a:t>RETSYS			1	MOV  AH</a:t>
            </a:r>
            <a:r>
              <a:rPr lang="zh-CN" altLang="en-US" sz="2000" b="1" dirty="0"/>
              <a:t>，</a:t>
            </a:r>
            <a:r>
              <a:rPr lang="en-US" altLang="zh-CN" sz="2000" b="1" dirty="0"/>
              <a:t>4CH</a:t>
            </a:r>
          </a:p>
          <a:p>
            <a:pPr>
              <a:lnSpc>
                <a:spcPct val="120000"/>
              </a:lnSpc>
              <a:spcBef>
                <a:spcPct val="0"/>
              </a:spcBef>
            </a:pPr>
            <a:r>
              <a:rPr lang="en-US" altLang="zh-CN" sz="2000" b="1" dirty="0"/>
              <a:t>				1	INT  21H</a:t>
            </a:r>
          </a:p>
          <a:p>
            <a:pPr>
              <a:lnSpc>
                <a:spcPct val="120000"/>
              </a:lnSpc>
              <a:spcBef>
                <a:spcPct val="0"/>
              </a:spcBef>
            </a:pPr>
            <a:r>
              <a:rPr lang="en-US" altLang="zh-CN" sz="2000" b="1" dirty="0"/>
              <a:t>END  START</a:t>
            </a:r>
          </a:p>
        </p:txBody>
      </p:sp>
    </p:spTree>
    <p:extLst>
      <p:ext uri="{BB962C8B-B14F-4D97-AF65-F5344CB8AC3E}">
        <p14:creationId xmlns:p14="http://schemas.microsoft.com/office/powerpoint/2010/main" val="2236222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0-#ppt_w/2"/>
                                          </p:val>
                                        </p:tav>
                                        <p:tav tm="100000">
                                          <p:val>
                                            <p:strVal val="#ppt_x"/>
                                          </p:val>
                                        </p:tav>
                                      </p:tavLst>
                                    </p:anim>
                                    <p:anim calcmode="lin" valueType="num">
                                      <p:cBhvr additive="base">
                                        <p:cTn id="8" dur="500" fill="hold"/>
                                        <p:tgtEl>
                                          <p:spTgt spid="112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228600" y="485775"/>
            <a:ext cx="4038600" cy="5386388"/>
          </a:xfrm>
          <a:prstGeom prst="rect">
            <a:avLst/>
          </a:prstGeom>
          <a:gradFill rotWithShape="0">
            <a:gsLst>
              <a:gs pos="0">
                <a:srgbClr val="FFDDFF"/>
              </a:gs>
              <a:gs pos="100000">
                <a:srgbClr val="FFFFFF"/>
              </a:gs>
            </a:gsLst>
            <a:lin ang="5400000" scaled="1"/>
          </a:gradFill>
          <a:ln>
            <a:noFill/>
          </a:ln>
          <a:effectLst>
            <a:outerShdw dist="107763" dir="13500000" sx="75000" sy="75000" algn="tl" rotWithShape="0">
              <a:srgbClr val="8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60000"/>
              </a:lnSpc>
            </a:pPr>
            <a:r>
              <a:rPr lang="zh-CN" altLang="en-US" sz="2400" b="1" dirty="0">
                <a:solidFill>
                  <a:srgbClr val="000000"/>
                </a:solidFill>
              </a:rPr>
              <a:t>例</a:t>
            </a:r>
            <a:r>
              <a:rPr lang="en-US" altLang="zh-CN" sz="2400" b="1" dirty="0">
                <a:solidFill>
                  <a:srgbClr val="000000"/>
                </a:solidFill>
                <a:cs typeface="Times New Roman" pitchFamily="18" charset="0"/>
              </a:rPr>
              <a:t>2   </a:t>
            </a:r>
            <a:r>
              <a:rPr lang="zh-CN" altLang="en-US" sz="2400" b="1" dirty="0">
                <a:solidFill>
                  <a:srgbClr val="000000"/>
                </a:solidFill>
              </a:rPr>
              <a:t>展开前：</a:t>
            </a:r>
            <a:r>
              <a:rPr lang="zh-CN" altLang="en-US" sz="2400" b="1" dirty="0">
                <a:solidFill>
                  <a:srgbClr val="000000"/>
                </a:solidFill>
                <a:cs typeface="Times New Roman" pitchFamily="18" charset="0"/>
              </a:rPr>
              <a:t>		</a:t>
            </a:r>
          </a:p>
          <a:p>
            <a:pPr>
              <a:lnSpc>
                <a:spcPct val="160000"/>
              </a:lnSpc>
            </a:pPr>
            <a:r>
              <a:rPr lang="en-US" altLang="zh-CN" sz="2400" b="1" dirty="0">
                <a:ea typeface="楷体_GB2312" pitchFamily="49" charset="-122"/>
              </a:rPr>
              <a:t>.MODEL SMALL</a:t>
            </a:r>
            <a:endParaRPr lang="en-US" altLang="zh-CN" sz="2400" b="1" dirty="0">
              <a:cs typeface="Times New Roman" pitchFamily="18" charset="0"/>
            </a:endParaRPr>
          </a:p>
          <a:p>
            <a:pPr algn="just">
              <a:lnSpc>
                <a:spcPct val="70000"/>
              </a:lnSpc>
            </a:pPr>
            <a:r>
              <a:rPr lang="en-US" altLang="zh-CN" sz="2400" b="1" dirty="0">
                <a:ea typeface="楷体_GB2312" pitchFamily="49" charset="-122"/>
              </a:rPr>
              <a:t>.CODE</a:t>
            </a:r>
            <a:endParaRPr lang="en-US" altLang="zh-CN" sz="2400" b="1" dirty="0">
              <a:cs typeface="Times New Roman" pitchFamily="18" charset="0"/>
            </a:endParaRPr>
          </a:p>
          <a:p>
            <a:pPr algn="just">
              <a:lnSpc>
                <a:spcPct val="70000"/>
              </a:lnSpc>
            </a:pPr>
            <a:r>
              <a:rPr lang="en-US" altLang="zh-CN" sz="2400" b="1" dirty="0">
                <a:ea typeface="楷体_GB2312" pitchFamily="49" charset="-122"/>
              </a:rPr>
              <a:t>START:			</a:t>
            </a:r>
          </a:p>
          <a:p>
            <a:pPr algn="just">
              <a:lnSpc>
                <a:spcPct val="70000"/>
              </a:lnSpc>
            </a:pPr>
            <a:r>
              <a:rPr lang="en-US" altLang="zh-CN" sz="2400" b="1" dirty="0">
                <a:solidFill>
                  <a:srgbClr val="000000"/>
                </a:solidFill>
                <a:cs typeface="Times New Roman" pitchFamily="18" charset="0"/>
              </a:rPr>
              <a:t>SUMM  34,25,BX	</a:t>
            </a:r>
            <a:endParaRPr lang="en-US" altLang="zh-CN" sz="2400" b="1" dirty="0">
              <a:cs typeface="Times New Roman" pitchFamily="18" charset="0"/>
            </a:endParaRPr>
          </a:p>
          <a:p>
            <a:pPr algn="just">
              <a:lnSpc>
                <a:spcPct val="70000"/>
              </a:lnSpc>
            </a:pPr>
            <a:r>
              <a:rPr lang="en-US" altLang="zh-CN" sz="2400" b="1" dirty="0">
                <a:solidFill>
                  <a:srgbClr val="000000"/>
                </a:solidFill>
                <a:cs typeface="Times New Roman" pitchFamily="18" charset="0"/>
              </a:rPr>
              <a:t>			</a:t>
            </a:r>
            <a:endParaRPr lang="en-US" altLang="zh-CN" sz="2400" b="1" dirty="0">
              <a:cs typeface="Times New Roman" pitchFamily="18" charset="0"/>
            </a:endParaRPr>
          </a:p>
          <a:p>
            <a:pPr algn="just">
              <a:lnSpc>
                <a:spcPct val="70000"/>
              </a:lnSpc>
            </a:pPr>
            <a:r>
              <a:rPr lang="en-US" altLang="zh-CN" sz="2400" b="1" dirty="0">
                <a:solidFill>
                  <a:srgbClr val="000000"/>
                </a:solidFill>
                <a:cs typeface="Times New Roman" pitchFamily="18" charset="0"/>
              </a:rPr>
              <a:t>			</a:t>
            </a:r>
            <a:endParaRPr lang="en-US" altLang="zh-CN" sz="2400" b="1" dirty="0">
              <a:cs typeface="Times New Roman" pitchFamily="18" charset="0"/>
            </a:endParaRPr>
          </a:p>
          <a:p>
            <a:pPr algn="just">
              <a:lnSpc>
                <a:spcPct val="70000"/>
              </a:lnSpc>
            </a:pPr>
            <a:r>
              <a:rPr lang="en-US" altLang="zh-CN" sz="2400" b="1" dirty="0">
                <a:solidFill>
                  <a:srgbClr val="000000"/>
                </a:solidFill>
                <a:cs typeface="Times New Roman" pitchFamily="18" charset="0"/>
              </a:rPr>
              <a:t> </a:t>
            </a:r>
            <a:endParaRPr lang="en-US" altLang="zh-CN" sz="2400" b="1" dirty="0">
              <a:cs typeface="Times New Roman" pitchFamily="18" charset="0"/>
            </a:endParaRPr>
          </a:p>
          <a:p>
            <a:pPr algn="just">
              <a:lnSpc>
                <a:spcPct val="70000"/>
              </a:lnSpc>
            </a:pPr>
            <a:r>
              <a:rPr lang="en-US" altLang="zh-CN" sz="2400" b="1" dirty="0">
                <a:solidFill>
                  <a:srgbClr val="000000"/>
                </a:solidFill>
                <a:cs typeface="Times New Roman" pitchFamily="18" charset="0"/>
              </a:rPr>
              <a:t>RETSYS		</a:t>
            </a:r>
            <a:endParaRPr lang="en-US" altLang="zh-CN" sz="2400" b="1" dirty="0">
              <a:cs typeface="Times New Roman" pitchFamily="18" charset="0"/>
            </a:endParaRPr>
          </a:p>
          <a:p>
            <a:pPr algn="just">
              <a:lnSpc>
                <a:spcPct val="70000"/>
              </a:lnSpc>
            </a:pPr>
            <a:r>
              <a:rPr lang="en-US" altLang="zh-CN" sz="2400" b="1" dirty="0">
                <a:solidFill>
                  <a:srgbClr val="000000"/>
                </a:solidFill>
                <a:cs typeface="Times New Roman" pitchFamily="18" charset="0"/>
              </a:rPr>
              <a:t>			</a:t>
            </a:r>
            <a:endParaRPr lang="en-US" altLang="zh-CN" sz="2400" b="1" dirty="0">
              <a:cs typeface="Times New Roman" pitchFamily="18" charset="0"/>
            </a:endParaRPr>
          </a:p>
          <a:p>
            <a:pPr algn="just">
              <a:lnSpc>
                <a:spcPct val="70000"/>
              </a:lnSpc>
            </a:pPr>
            <a:r>
              <a:rPr lang="en-US" altLang="zh-CN" sz="2400" b="1" dirty="0">
                <a:solidFill>
                  <a:srgbClr val="000000"/>
                </a:solidFill>
                <a:cs typeface="Times New Roman" pitchFamily="18" charset="0"/>
              </a:rPr>
              <a:t>END  START</a:t>
            </a:r>
            <a:endParaRPr lang="en-US" altLang="zh-CN" sz="2400" b="1" dirty="0"/>
          </a:p>
        </p:txBody>
      </p:sp>
      <p:sp>
        <p:nvSpPr>
          <p:cNvPr id="68611" name="Rectangle 3"/>
          <p:cNvSpPr>
            <a:spLocks noChangeArrowheads="1"/>
          </p:cNvSpPr>
          <p:nvPr/>
        </p:nvSpPr>
        <p:spPr bwMode="auto">
          <a:xfrm>
            <a:off x="4210792" y="762000"/>
            <a:ext cx="3657600" cy="5205413"/>
          </a:xfrm>
          <a:prstGeom prst="rect">
            <a:avLst/>
          </a:prstGeom>
          <a:solidFill>
            <a:srgbClr val="FFFFFF"/>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000000"/>
                </a:solidFill>
              </a:rPr>
              <a:t>展开后：</a:t>
            </a:r>
          </a:p>
          <a:p>
            <a:endParaRPr lang="zh-CN" altLang="en-US" sz="2400" b="1" dirty="0">
              <a:solidFill>
                <a:srgbClr val="000000"/>
              </a:solidFill>
            </a:endParaRPr>
          </a:p>
          <a:p>
            <a:endParaRPr lang="zh-CN" altLang="en-US" sz="2400" b="1" dirty="0">
              <a:solidFill>
                <a:srgbClr val="000000"/>
              </a:solidFill>
            </a:endParaRPr>
          </a:p>
          <a:p>
            <a:pPr algn="just">
              <a:lnSpc>
                <a:spcPct val="70000"/>
              </a:lnSpc>
            </a:pPr>
            <a:r>
              <a:rPr lang="en-US" altLang="zh-CN" sz="2400" b="1" dirty="0">
                <a:ea typeface="楷体_GB2312" pitchFamily="49" charset="-122"/>
              </a:rPr>
              <a:t>START:</a:t>
            </a:r>
          </a:p>
          <a:p>
            <a:pPr algn="just">
              <a:lnSpc>
                <a:spcPct val="70000"/>
              </a:lnSpc>
            </a:pPr>
            <a:r>
              <a:rPr lang="en-US" altLang="zh-CN" sz="2400" b="1" dirty="0">
                <a:solidFill>
                  <a:srgbClr val="000000"/>
                </a:solidFill>
                <a:cs typeface="Times New Roman" pitchFamily="18" charset="0"/>
              </a:rPr>
              <a:t>1	MOV  AX</a:t>
            </a:r>
            <a:r>
              <a:rPr lang="zh-CN" altLang="en-US" sz="2400" b="1" dirty="0">
                <a:solidFill>
                  <a:srgbClr val="000000"/>
                </a:solidFill>
              </a:rPr>
              <a:t>，</a:t>
            </a:r>
            <a:r>
              <a:rPr lang="en-US" altLang="zh-CN" sz="2400" b="1" dirty="0">
                <a:solidFill>
                  <a:srgbClr val="000000"/>
                </a:solidFill>
                <a:cs typeface="Times New Roman" pitchFamily="18" charset="0"/>
              </a:rPr>
              <a:t>34</a:t>
            </a:r>
            <a:endParaRPr lang="en-US" altLang="zh-CN" sz="2400" b="1" dirty="0">
              <a:cs typeface="Times New Roman" pitchFamily="18" charset="0"/>
            </a:endParaRPr>
          </a:p>
          <a:p>
            <a:pPr>
              <a:lnSpc>
                <a:spcPct val="70000"/>
              </a:lnSpc>
            </a:pPr>
            <a:r>
              <a:rPr lang="en-US" altLang="zh-CN" sz="2400" b="1" dirty="0">
                <a:solidFill>
                  <a:srgbClr val="000000"/>
                </a:solidFill>
                <a:cs typeface="Times New Roman" pitchFamily="18" charset="0"/>
              </a:rPr>
              <a:t>1         ADD  AX</a:t>
            </a:r>
            <a:r>
              <a:rPr lang="zh-CN" altLang="en-US" sz="2400" b="1" dirty="0">
                <a:solidFill>
                  <a:srgbClr val="000000"/>
                </a:solidFill>
              </a:rPr>
              <a:t>，</a:t>
            </a:r>
            <a:r>
              <a:rPr lang="en-US" altLang="zh-CN" sz="2400" b="1" dirty="0">
                <a:solidFill>
                  <a:srgbClr val="000000"/>
                </a:solidFill>
                <a:cs typeface="Times New Roman" pitchFamily="18" charset="0"/>
              </a:rPr>
              <a:t>25</a:t>
            </a:r>
          </a:p>
          <a:p>
            <a:pPr>
              <a:lnSpc>
                <a:spcPct val="70000"/>
              </a:lnSpc>
            </a:pPr>
            <a:r>
              <a:rPr lang="en-US" altLang="zh-CN" sz="2400" b="1" dirty="0">
                <a:solidFill>
                  <a:srgbClr val="000000"/>
                </a:solidFill>
                <a:cs typeface="Times New Roman" pitchFamily="18" charset="0"/>
              </a:rPr>
              <a:t>1         MOV  BX</a:t>
            </a:r>
            <a:r>
              <a:rPr lang="zh-CN" altLang="en-US" sz="2400" b="1" dirty="0">
                <a:solidFill>
                  <a:srgbClr val="000000"/>
                </a:solidFill>
              </a:rPr>
              <a:t>，</a:t>
            </a:r>
            <a:r>
              <a:rPr lang="en-US" altLang="zh-CN" sz="2400" b="1" dirty="0">
                <a:solidFill>
                  <a:srgbClr val="000000"/>
                </a:solidFill>
                <a:cs typeface="Times New Roman" pitchFamily="18" charset="0"/>
              </a:rPr>
              <a:t>AX</a:t>
            </a:r>
          </a:p>
          <a:p>
            <a:pPr>
              <a:lnSpc>
                <a:spcPct val="70000"/>
              </a:lnSpc>
            </a:pPr>
            <a:endParaRPr lang="en-US" altLang="zh-CN" sz="2400" b="1" dirty="0">
              <a:solidFill>
                <a:srgbClr val="000000"/>
              </a:solidFill>
              <a:cs typeface="Times New Roman" pitchFamily="18" charset="0"/>
            </a:endParaRPr>
          </a:p>
          <a:p>
            <a:pPr>
              <a:lnSpc>
                <a:spcPct val="70000"/>
              </a:lnSpc>
            </a:pPr>
            <a:r>
              <a:rPr lang="en-US" altLang="zh-CN" sz="2400" b="1" dirty="0">
                <a:solidFill>
                  <a:srgbClr val="000000"/>
                </a:solidFill>
                <a:cs typeface="Times New Roman" pitchFamily="18" charset="0"/>
              </a:rPr>
              <a:t>1	MOV  AH</a:t>
            </a:r>
            <a:r>
              <a:rPr lang="zh-CN" altLang="en-US" sz="2400" b="1" dirty="0">
                <a:solidFill>
                  <a:srgbClr val="000000"/>
                </a:solidFill>
              </a:rPr>
              <a:t>，</a:t>
            </a:r>
            <a:r>
              <a:rPr lang="en-US" altLang="zh-CN" sz="2400" b="1" dirty="0">
                <a:solidFill>
                  <a:srgbClr val="000000"/>
                </a:solidFill>
                <a:cs typeface="Times New Roman" pitchFamily="18" charset="0"/>
              </a:rPr>
              <a:t>4CH</a:t>
            </a:r>
          </a:p>
          <a:p>
            <a:pPr>
              <a:lnSpc>
                <a:spcPct val="70000"/>
              </a:lnSpc>
            </a:pPr>
            <a:r>
              <a:rPr lang="en-US" altLang="zh-CN" sz="2400" b="1" dirty="0">
                <a:solidFill>
                  <a:srgbClr val="000000"/>
                </a:solidFill>
                <a:cs typeface="Times New Roman" pitchFamily="18" charset="0"/>
              </a:rPr>
              <a:t>1	INT  21H</a:t>
            </a:r>
          </a:p>
          <a:p>
            <a:endParaRPr lang="en-US" altLang="zh-CN" sz="2400" b="1" dirty="0">
              <a:solidFill>
                <a:srgbClr val="000000"/>
              </a:solidFill>
              <a:cs typeface="Times New Roman" pitchFamily="18" charset="0"/>
            </a:endParaRPr>
          </a:p>
        </p:txBody>
      </p:sp>
    </p:spTree>
    <p:extLst>
      <p:ext uri="{BB962C8B-B14F-4D97-AF65-F5344CB8AC3E}">
        <p14:creationId xmlns:p14="http://schemas.microsoft.com/office/powerpoint/2010/main" val="1289132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1"/>
                                        </p:tgtEl>
                                        <p:attrNameLst>
                                          <p:attrName>style.visibility</p:attrName>
                                        </p:attrNameLst>
                                      </p:cBhvr>
                                      <p:to>
                                        <p:strVal val="visible"/>
                                      </p:to>
                                    </p:set>
                                    <p:anim calcmode="lin" valueType="num">
                                      <p:cBhvr additive="base">
                                        <p:cTn id="7" dur="500" fill="hold"/>
                                        <p:tgtEl>
                                          <p:spTgt spid="68611"/>
                                        </p:tgtEl>
                                        <p:attrNameLst>
                                          <p:attrName>ppt_x</p:attrName>
                                        </p:attrNameLst>
                                      </p:cBhvr>
                                      <p:tavLst>
                                        <p:tav tm="0">
                                          <p:val>
                                            <p:strVal val="0-#ppt_w/2"/>
                                          </p:val>
                                        </p:tav>
                                        <p:tav tm="100000">
                                          <p:val>
                                            <p:strVal val="#ppt_x"/>
                                          </p:val>
                                        </p:tav>
                                      </p:tavLst>
                                    </p:anim>
                                    <p:anim calcmode="lin" valueType="num">
                                      <p:cBhvr additive="base">
                                        <p:cTn id="8" dur="500" fill="hold"/>
                                        <p:tgtEl>
                                          <p:spTgt spid="686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026"/>
          <p:cNvSpPr txBox="1">
            <a:spLocks noChangeArrowheads="1"/>
          </p:cNvSpPr>
          <p:nvPr/>
        </p:nvSpPr>
        <p:spPr bwMode="auto">
          <a:xfrm>
            <a:off x="533400" y="1066800"/>
            <a:ext cx="7162800" cy="4708525"/>
          </a:xfrm>
          <a:prstGeom prst="rect">
            <a:avLst/>
          </a:prstGeom>
          <a:gradFill rotWithShape="0">
            <a:gsLst>
              <a:gs pos="0">
                <a:srgbClr val="FFE5FF"/>
              </a:gs>
              <a:gs pos="50000">
                <a:srgbClr val="FFFFCC"/>
              </a:gs>
              <a:gs pos="100000">
                <a:srgbClr val="FFE5FF"/>
              </a:gs>
            </a:gsLst>
            <a:lin ang="5400000" scaled="1"/>
          </a:gradFill>
          <a:ln>
            <a:noFill/>
          </a:ln>
          <a:effectLst>
            <a:outerShdw dist="107763" dir="13500000" sx="75000" sy="75000" algn="tl" rotWithShape="0">
              <a:schemeClr val="accent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10000"/>
              </a:lnSpc>
            </a:pPr>
            <a:r>
              <a:rPr lang="zh-CN" altLang="en-US" sz="2800" b="1">
                <a:solidFill>
                  <a:srgbClr val="000000"/>
                </a:solidFill>
                <a:latin typeface="宋体" pitchFamily="2" charset="-122"/>
              </a:rPr>
              <a:t>练习：</a:t>
            </a:r>
            <a:r>
              <a:rPr lang="zh-CN" altLang="en-US" sz="2800" b="1">
                <a:solidFill>
                  <a:srgbClr val="000000"/>
                </a:solidFill>
                <a:latin typeface="Times New Roman" pitchFamily="18" charset="0"/>
                <a:cs typeface="Times New Roman" pitchFamily="18" charset="0"/>
              </a:rPr>
              <a:t> </a:t>
            </a:r>
            <a:endParaRPr lang="zh-CN" altLang="en-US" sz="2800" b="1">
              <a:latin typeface="Times New Roman" pitchFamily="18" charset="0"/>
              <a:cs typeface="Times New Roman" pitchFamily="18" charset="0"/>
            </a:endParaRPr>
          </a:p>
          <a:p>
            <a:pPr>
              <a:lnSpc>
                <a:spcPct val="110000"/>
              </a:lnSpc>
            </a:pPr>
            <a:r>
              <a:rPr lang="zh-CN" altLang="en-US" sz="2800" b="1">
                <a:solidFill>
                  <a:srgbClr val="000000"/>
                </a:solidFill>
                <a:latin typeface="宋体" pitchFamily="2" charset="-122"/>
              </a:rPr>
              <a:t>（</a:t>
            </a:r>
            <a:r>
              <a:rPr lang="en-US" altLang="zh-CN" sz="2800" b="1">
                <a:solidFill>
                  <a:srgbClr val="000000"/>
                </a:solidFill>
                <a:latin typeface="Times New Roman" pitchFamily="18" charset="0"/>
                <a:cs typeface="Times New Roman" pitchFamily="18" charset="0"/>
              </a:rPr>
              <a:t>1</a:t>
            </a:r>
            <a:r>
              <a:rPr lang="zh-CN" altLang="en-US" sz="2800" b="1">
                <a:solidFill>
                  <a:srgbClr val="000000"/>
                </a:solidFill>
                <a:latin typeface="宋体" pitchFamily="2" charset="-122"/>
              </a:rPr>
              <a:t>）定义显示一个字符的宏指令</a:t>
            </a:r>
            <a:r>
              <a:rPr lang="en-US" altLang="zh-CN" sz="2800" b="1">
                <a:solidFill>
                  <a:srgbClr val="000000"/>
                </a:solidFill>
                <a:latin typeface="Times New Roman" pitchFamily="18" charset="0"/>
                <a:cs typeface="Times New Roman" pitchFamily="18" charset="0"/>
              </a:rPr>
              <a:t>OUTPUT</a:t>
            </a:r>
            <a:r>
              <a:rPr lang="zh-CN" altLang="en-US" sz="2800" b="1">
                <a:solidFill>
                  <a:srgbClr val="000000"/>
                </a:solidFill>
                <a:latin typeface="宋体" pitchFamily="2" charset="-122"/>
              </a:rPr>
              <a:t>，要显示的字符用哑元</a:t>
            </a:r>
            <a:r>
              <a:rPr lang="en-US" altLang="zh-CN" sz="2800" b="1">
                <a:solidFill>
                  <a:srgbClr val="000000"/>
                </a:solidFill>
                <a:latin typeface="Times New Roman" pitchFamily="18" charset="0"/>
                <a:cs typeface="Times New Roman" pitchFamily="18" charset="0"/>
              </a:rPr>
              <a:t>Z</a:t>
            </a:r>
            <a:r>
              <a:rPr lang="zh-CN" altLang="en-US" sz="2800" b="1">
                <a:solidFill>
                  <a:srgbClr val="000000"/>
                </a:solidFill>
                <a:latin typeface="宋体" pitchFamily="2" charset="-122"/>
              </a:rPr>
              <a:t>表示。</a:t>
            </a:r>
            <a:endParaRPr lang="zh-CN" altLang="en-US" sz="2800" b="1">
              <a:latin typeface="Times New Roman" pitchFamily="18" charset="0"/>
              <a:cs typeface="Times New Roman" pitchFamily="18" charset="0"/>
            </a:endParaRPr>
          </a:p>
          <a:p>
            <a:pPr>
              <a:lnSpc>
                <a:spcPct val="110000"/>
              </a:lnSpc>
            </a:pPr>
            <a:r>
              <a:rPr lang="zh-CN" altLang="en-US" sz="2800" b="1">
                <a:solidFill>
                  <a:srgbClr val="000000"/>
                </a:solidFill>
                <a:latin typeface="宋体" pitchFamily="2" charset="-122"/>
              </a:rPr>
              <a:t>（</a:t>
            </a:r>
            <a:r>
              <a:rPr lang="en-US" altLang="zh-CN" sz="2800" b="1">
                <a:solidFill>
                  <a:srgbClr val="000000"/>
                </a:solidFill>
                <a:latin typeface="Times New Roman" pitchFamily="18" charset="0"/>
                <a:cs typeface="Times New Roman" pitchFamily="18" charset="0"/>
              </a:rPr>
              <a:t>2</a:t>
            </a:r>
            <a:r>
              <a:rPr lang="zh-CN" altLang="en-US" sz="2800" b="1">
                <a:solidFill>
                  <a:srgbClr val="000000"/>
                </a:solidFill>
                <a:latin typeface="宋体" pitchFamily="2" charset="-122"/>
              </a:rPr>
              <a:t>）定义宏指令</a:t>
            </a:r>
            <a:r>
              <a:rPr lang="en-US" altLang="zh-CN" sz="2800" b="1">
                <a:solidFill>
                  <a:srgbClr val="000000"/>
                </a:solidFill>
                <a:latin typeface="Times New Roman" pitchFamily="18" charset="0"/>
                <a:cs typeface="Times New Roman" pitchFamily="18" charset="0"/>
              </a:rPr>
              <a:t>KEY_STR</a:t>
            </a:r>
            <a:r>
              <a:rPr lang="zh-CN" altLang="en-US" sz="2800" b="1">
                <a:solidFill>
                  <a:srgbClr val="000000"/>
                </a:solidFill>
                <a:latin typeface="宋体" pitchFamily="2" charset="-122"/>
              </a:rPr>
              <a:t>，实现从键盘输入一串字符。</a:t>
            </a:r>
            <a:endParaRPr lang="zh-CN" altLang="en-US" sz="2800" b="1">
              <a:latin typeface="Times New Roman" pitchFamily="18" charset="0"/>
              <a:cs typeface="Times New Roman" pitchFamily="18" charset="0"/>
            </a:endParaRPr>
          </a:p>
          <a:p>
            <a:pPr>
              <a:lnSpc>
                <a:spcPct val="110000"/>
              </a:lnSpc>
            </a:pPr>
            <a:r>
              <a:rPr lang="zh-CN" altLang="en-US" sz="2800" b="1">
                <a:solidFill>
                  <a:srgbClr val="000000"/>
                </a:solidFill>
                <a:latin typeface="宋体" pitchFamily="2" charset="-122"/>
              </a:rPr>
              <a:t>（</a:t>
            </a:r>
            <a:r>
              <a:rPr lang="en-US" altLang="zh-CN" sz="2800" b="1">
                <a:solidFill>
                  <a:srgbClr val="000000"/>
                </a:solidFill>
                <a:latin typeface="Times New Roman" pitchFamily="18" charset="0"/>
                <a:cs typeface="Times New Roman" pitchFamily="18" charset="0"/>
              </a:rPr>
              <a:t>3</a:t>
            </a:r>
            <a:r>
              <a:rPr lang="zh-CN" altLang="en-US" sz="2800" b="1">
                <a:solidFill>
                  <a:srgbClr val="000000"/>
                </a:solidFill>
                <a:latin typeface="宋体" pitchFamily="2" charset="-122"/>
              </a:rPr>
              <a:t>）定义宏指令</a:t>
            </a:r>
            <a:r>
              <a:rPr lang="en-US" altLang="zh-CN" sz="2800" b="1">
                <a:solidFill>
                  <a:srgbClr val="000000"/>
                </a:solidFill>
                <a:latin typeface="Times New Roman" pitchFamily="18" charset="0"/>
                <a:cs typeface="Times New Roman" pitchFamily="18" charset="0"/>
              </a:rPr>
              <a:t>DISPLAY</a:t>
            </a:r>
            <a:r>
              <a:rPr lang="zh-CN" altLang="en-US" sz="2800" b="1">
                <a:solidFill>
                  <a:srgbClr val="000000"/>
                </a:solidFill>
                <a:latin typeface="宋体" pitchFamily="2" charset="-122"/>
              </a:rPr>
              <a:t>，显示一串字符。</a:t>
            </a:r>
            <a:endParaRPr lang="zh-CN" altLang="en-US" sz="2800" b="1">
              <a:latin typeface="Times New Roman" pitchFamily="18" charset="0"/>
              <a:cs typeface="Times New Roman" pitchFamily="18" charset="0"/>
            </a:endParaRPr>
          </a:p>
          <a:p>
            <a:pPr>
              <a:lnSpc>
                <a:spcPct val="110000"/>
              </a:lnSpc>
            </a:pPr>
            <a:r>
              <a:rPr lang="zh-CN" altLang="en-US" sz="2800" b="1">
                <a:solidFill>
                  <a:srgbClr val="000000"/>
                </a:solidFill>
                <a:latin typeface="宋体" pitchFamily="2" charset="-122"/>
              </a:rPr>
              <a:t>（</a:t>
            </a:r>
            <a:r>
              <a:rPr lang="en-US" altLang="zh-CN" sz="2800" b="1">
                <a:solidFill>
                  <a:srgbClr val="000000"/>
                </a:solidFill>
                <a:latin typeface="Times New Roman" pitchFamily="18" charset="0"/>
                <a:cs typeface="Times New Roman" pitchFamily="18" charset="0"/>
              </a:rPr>
              <a:t>4</a:t>
            </a:r>
            <a:r>
              <a:rPr lang="zh-CN" altLang="en-US" sz="2800" b="1">
                <a:solidFill>
                  <a:srgbClr val="000000"/>
                </a:solidFill>
                <a:latin typeface="宋体" pitchFamily="2" charset="-122"/>
              </a:rPr>
              <a:t>）编程序。利用宏指令</a:t>
            </a:r>
            <a:r>
              <a:rPr lang="en-US" altLang="zh-CN" sz="2800" b="1">
                <a:solidFill>
                  <a:srgbClr val="000000"/>
                </a:solidFill>
                <a:latin typeface="Times New Roman" pitchFamily="18" charset="0"/>
                <a:cs typeface="Times New Roman" pitchFamily="18" charset="0"/>
              </a:rPr>
              <a:t>INPUT</a:t>
            </a:r>
            <a:r>
              <a:rPr lang="zh-CN" altLang="en-US" sz="2800" b="1">
                <a:solidFill>
                  <a:srgbClr val="000000"/>
                </a:solidFill>
                <a:latin typeface="宋体" pitchFamily="2" charset="-122"/>
              </a:rPr>
              <a:t>和</a:t>
            </a:r>
            <a:r>
              <a:rPr lang="en-US" altLang="zh-CN" sz="2800" b="1">
                <a:solidFill>
                  <a:srgbClr val="000000"/>
                </a:solidFill>
                <a:latin typeface="Times New Roman" pitchFamily="18" charset="0"/>
                <a:cs typeface="Times New Roman" pitchFamily="18" charset="0"/>
              </a:rPr>
              <a:t>OUTPUT</a:t>
            </a:r>
            <a:r>
              <a:rPr lang="zh-CN" altLang="en-US" sz="2800" b="1">
                <a:solidFill>
                  <a:srgbClr val="000000"/>
                </a:solidFill>
                <a:latin typeface="宋体" pitchFamily="2" charset="-122"/>
              </a:rPr>
              <a:t>实现将键入的小写字母变为大写。</a:t>
            </a:r>
            <a:r>
              <a:rPr lang="zh-CN" altLang="en-US" sz="2800" b="1"/>
              <a:t> </a:t>
            </a:r>
          </a:p>
        </p:txBody>
      </p:sp>
      <p:pic>
        <p:nvPicPr>
          <p:cNvPr id="61443" name="Picture 1027" descr="D:\汇编语言教材08\tupian\13.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457200"/>
            <a:ext cx="51435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667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19075" y="227013"/>
            <a:ext cx="7477125" cy="687387"/>
          </a:xfrm>
        </p:spPr>
        <p:txBody>
          <a:bodyPr/>
          <a:lstStyle/>
          <a:p>
            <a:r>
              <a:rPr lang="en-US" altLang="zh-CN" sz="3200" b="1" dirty="0"/>
              <a:t>14.1.4 </a:t>
            </a:r>
            <a:r>
              <a:rPr lang="zh-CN" altLang="en-US" sz="3200" b="1" dirty="0"/>
              <a:t>宏与子程序</a:t>
            </a:r>
            <a:r>
              <a:rPr lang="zh-CN" altLang="en-US" sz="3600" dirty="0"/>
              <a:t> </a:t>
            </a:r>
          </a:p>
        </p:txBody>
      </p:sp>
      <p:sp>
        <p:nvSpPr>
          <p:cNvPr id="62469" name="Text Box 5"/>
          <p:cNvSpPr txBox="1">
            <a:spLocks noChangeArrowheads="1"/>
          </p:cNvSpPr>
          <p:nvPr/>
        </p:nvSpPr>
        <p:spPr bwMode="auto">
          <a:xfrm>
            <a:off x="381000" y="1066800"/>
            <a:ext cx="8151440" cy="1421928"/>
          </a:xfrm>
          <a:prstGeom prst="rect">
            <a:avLst/>
          </a:prstGeom>
          <a:solidFill>
            <a:srgbClr val="E1FFC3"/>
          </a:solidFill>
          <a:ln>
            <a:noFill/>
          </a:ln>
          <a:effectLst>
            <a:outerShdw dist="107763" dir="13500000" sx="75000" sy="75000" algn="tl" rotWithShape="0">
              <a:schemeClr val="accent2"/>
            </a:outerShdw>
          </a:effectLst>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120000"/>
              </a:lnSpc>
              <a:spcBef>
                <a:spcPct val="0"/>
              </a:spcBef>
            </a:pPr>
            <a:r>
              <a:rPr lang="zh-CN" altLang="en-US" sz="2400" b="1" dirty="0"/>
              <a:t>宏与子程序都是编写结构化程序的重要手段，两者各有特色。</a:t>
            </a:r>
          </a:p>
          <a:p>
            <a:pPr>
              <a:lnSpc>
                <a:spcPct val="120000"/>
              </a:lnSpc>
              <a:spcBef>
                <a:spcPct val="0"/>
              </a:spcBef>
              <a:buFont typeface="Wingdings" pitchFamily="2" charset="2"/>
              <a:buChar char="l"/>
            </a:pPr>
            <a:r>
              <a:rPr lang="zh-CN" altLang="en-US" sz="2400" b="1" dirty="0"/>
              <a:t>相同之处：宏和子程序都可以定义为一段功能程序，可以被其他程序调用。</a:t>
            </a:r>
          </a:p>
        </p:txBody>
      </p:sp>
      <p:sp>
        <p:nvSpPr>
          <p:cNvPr id="62467" name="Text Box 3"/>
          <p:cNvSpPr txBox="1">
            <a:spLocks noChangeArrowheads="1"/>
          </p:cNvSpPr>
          <p:nvPr/>
        </p:nvSpPr>
        <p:spPr bwMode="auto">
          <a:xfrm>
            <a:off x="914400" y="2590800"/>
            <a:ext cx="7010400" cy="3597275"/>
          </a:xfrm>
          <a:prstGeom prst="rect">
            <a:avLst/>
          </a:prstGeom>
          <a:solidFill>
            <a:srgbClr val="FFFFCC"/>
          </a:solidFill>
          <a:ln>
            <a:noFill/>
          </a:ln>
          <a:effectLst>
            <a:outerShdw dist="107763" dir="13500000" sx="75000" sy="75000" algn="tl" rotWithShape="0">
              <a:schemeClr val="hlink"/>
            </a:outerShdw>
          </a:effectLst>
          <a:extLst>
            <a:ext uri="{91240B29-F687-4F45-9708-019B960494DF}">
              <a14:hiddenLine xmlns:a14="http://schemas.microsoft.com/office/drawing/2010/main" w="38100" cmpd="dbl">
                <a:solidFill>
                  <a:schemeClr val="tx1"/>
                </a:solidFill>
                <a:miter lim="800000"/>
                <a:headEnd/>
                <a:tailEnd/>
              </a14:hiddenLine>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marL="800100" indent="-342900">
              <a:spcBef>
                <a:spcPct val="0"/>
              </a:spcBef>
              <a:defRPr>
                <a:solidFill>
                  <a:schemeClr val="tx1"/>
                </a:solidFill>
                <a:latin typeface="Arial" pitchFamily="34" charset="0"/>
                <a:ea typeface="宋体" pitchFamily="2" charset="-122"/>
              </a:defRPr>
            </a:lvl2pPr>
            <a:lvl3pPr marL="1257300" indent="-342900">
              <a:spcBef>
                <a:spcPct val="0"/>
              </a:spcBef>
              <a:defRPr>
                <a:solidFill>
                  <a:schemeClr val="tx1"/>
                </a:solidFill>
                <a:latin typeface="Arial" pitchFamily="34" charset="0"/>
                <a:ea typeface="宋体" pitchFamily="2" charset="-122"/>
              </a:defRPr>
            </a:lvl3pPr>
            <a:lvl4pPr marL="1714500" indent="-342900">
              <a:spcBef>
                <a:spcPct val="0"/>
              </a:spcBef>
              <a:defRPr>
                <a:solidFill>
                  <a:schemeClr val="tx1"/>
                </a:solidFill>
                <a:latin typeface="Arial" pitchFamily="34" charset="0"/>
                <a:ea typeface="宋体" pitchFamily="2" charset="-122"/>
              </a:defRPr>
            </a:lvl4pPr>
            <a:lvl5pPr marL="2171700" indent="-342900">
              <a:spcBef>
                <a:spcPct val="0"/>
              </a:spcBef>
              <a:defRPr>
                <a:solidFill>
                  <a:schemeClr val="tx1"/>
                </a:solidFill>
                <a:latin typeface="Arial" pitchFamily="34" charset="0"/>
                <a:ea typeface="宋体" pitchFamily="2" charset="-122"/>
              </a:defRPr>
            </a:lvl5pPr>
            <a:lvl6pPr marL="2628900" indent="-342900" fontAlgn="base">
              <a:spcBef>
                <a:spcPct val="0"/>
              </a:spcBef>
              <a:spcAft>
                <a:spcPct val="0"/>
              </a:spcAft>
              <a:defRPr>
                <a:solidFill>
                  <a:schemeClr val="tx1"/>
                </a:solidFill>
                <a:latin typeface="Arial" pitchFamily="34" charset="0"/>
                <a:ea typeface="宋体" pitchFamily="2" charset="-122"/>
              </a:defRPr>
            </a:lvl6pPr>
            <a:lvl7pPr marL="3086100" indent="-342900" fontAlgn="base">
              <a:spcBef>
                <a:spcPct val="0"/>
              </a:spcBef>
              <a:spcAft>
                <a:spcPct val="0"/>
              </a:spcAft>
              <a:defRPr>
                <a:solidFill>
                  <a:schemeClr val="tx1"/>
                </a:solidFill>
                <a:latin typeface="Arial" pitchFamily="34" charset="0"/>
                <a:ea typeface="宋体" pitchFamily="2" charset="-122"/>
              </a:defRPr>
            </a:lvl7pPr>
            <a:lvl8pPr marL="3543300" indent="-342900" fontAlgn="base">
              <a:spcBef>
                <a:spcPct val="0"/>
              </a:spcBef>
              <a:spcAft>
                <a:spcPct val="0"/>
              </a:spcAft>
              <a:defRPr>
                <a:solidFill>
                  <a:schemeClr val="tx1"/>
                </a:solidFill>
                <a:latin typeface="Arial" pitchFamily="34" charset="0"/>
                <a:ea typeface="宋体" pitchFamily="2" charset="-122"/>
              </a:defRPr>
            </a:lvl8pPr>
            <a:lvl9pPr marL="4000500" indent="-342900" fontAlgn="base">
              <a:spcBef>
                <a:spcPct val="0"/>
              </a:spcBef>
              <a:spcAft>
                <a:spcPct val="0"/>
              </a:spcAft>
              <a:defRPr>
                <a:solidFill>
                  <a:schemeClr val="tx1"/>
                </a:solidFill>
                <a:latin typeface="Arial" pitchFamily="34" charset="0"/>
                <a:ea typeface="宋体" pitchFamily="2" charset="-122"/>
              </a:defRPr>
            </a:lvl9pPr>
          </a:lstStyle>
          <a:p>
            <a:pPr>
              <a:lnSpc>
                <a:spcPct val="120000"/>
              </a:lnSpc>
              <a:buFontTx/>
              <a:buChar char="•"/>
            </a:pPr>
            <a:r>
              <a:rPr lang="zh-CN" altLang="en-US" sz="2400" b="1" dirty="0"/>
              <a:t>不同之处：</a:t>
            </a:r>
          </a:p>
          <a:p>
            <a:pPr>
              <a:lnSpc>
                <a:spcPct val="120000"/>
              </a:lnSpc>
            </a:pPr>
            <a:r>
              <a:rPr lang="zh-CN" altLang="en-US" sz="2400" b="1" dirty="0"/>
              <a:t>（</a:t>
            </a:r>
            <a:r>
              <a:rPr lang="en-US" altLang="zh-CN" sz="2400" b="1" dirty="0"/>
              <a:t>1</a:t>
            </a:r>
            <a:r>
              <a:rPr lang="zh-CN" altLang="en-US" sz="2400" b="1" dirty="0"/>
              <a:t>）宏指令利用哑元和实元进行参数传递。宏调用时用实元取代哑元，避免了子程序因参数传递带来的麻烦。使宏汇编的使用增加了灵活性。</a:t>
            </a:r>
          </a:p>
          <a:p>
            <a:pPr>
              <a:lnSpc>
                <a:spcPct val="120000"/>
              </a:lnSpc>
            </a:pPr>
            <a:r>
              <a:rPr lang="zh-CN" altLang="en-US" sz="2400" b="1" dirty="0"/>
              <a:t>（</a:t>
            </a:r>
            <a:r>
              <a:rPr lang="en-US" altLang="zh-CN" sz="2400" b="1" dirty="0"/>
              <a:t>2</a:t>
            </a:r>
            <a:r>
              <a:rPr lang="zh-CN" altLang="en-US" sz="2400" b="1" dirty="0"/>
              <a:t>）实元还可以是指令的操作码或操作码的一部分，在编译汇编的过程中指令可以改变。</a:t>
            </a:r>
          </a:p>
          <a:p>
            <a:pPr>
              <a:lnSpc>
                <a:spcPct val="120000"/>
              </a:lnSpc>
            </a:pPr>
            <a:r>
              <a:rPr lang="zh-CN" altLang="en-US" sz="2400" b="1" dirty="0"/>
              <a:t>（</a:t>
            </a:r>
            <a:r>
              <a:rPr lang="en-US" altLang="zh-CN" sz="2400" b="1" dirty="0"/>
              <a:t>3</a:t>
            </a:r>
            <a:r>
              <a:rPr lang="zh-CN" altLang="en-US" sz="2400" b="1" dirty="0"/>
              <a:t>）宏调用的工作方式和子程序调用的工作方式是完全不同的。</a:t>
            </a:r>
          </a:p>
        </p:txBody>
      </p:sp>
    </p:spTree>
    <p:extLst>
      <p:ext uri="{BB962C8B-B14F-4D97-AF65-F5344CB8AC3E}">
        <p14:creationId xmlns:p14="http://schemas.microsoft.com/office/powerpoint/2010/main" val="3882295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2467"/>
                                        </p:tgtEl>
                                        <p:attrNameLst>
                                          <p:attrName>style.visibility</p:attrName>
                                        </p:attrNameLst>
                                      </p:cBhvr>
                                      <p:to>
                                        <p:strVal val="visible"/>
                                      </p:to>
                                    </p:set>
                                    <p:animEffect transition="in" filter="box(out)">
                                      <p:cBhvr>
                                        <p:cTn id="7" dur="500"/>
                                        <p:tgtEl>
                                          <p:spTgt spid="62467"/>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3491" name="Object 3"/>
          <p:cNvGraphicFramePr>
            <a:graphicFrameLocks noChangeAspect="1"/>
          </p:cNvGraphicFramePr>
          <p:nvPr/>
        </p:nvGraphicFramePr>
        <p:xfrm>
          <a:off x="228600" y="1447800"/>
          <a:ext cx="7772400" cy="4729163"/>
        </p:xfrm>
        <a:graphic>
          <a:graphicData uri="http://schemas.openxmlformats.org/presentationml/2006/ole">
            <mc:AlternateContent xmlns:mc="http://schemas.openxmlformats.org/markup-compatibility/2006">
              <mc:Choice xmlns:v="urn:schemas-microsoft-com:vml" Requires="v">
                <p:oleObj spid="_x0000_s3095" name="位图图像" r:id="rId3" imgW="6409524" imgH="3371429" progId="Paint.Picture">
                  <p:embed/>
                </p:oleObj>
              </mc:Choice>
              <mc:Fallback>
                <p:oleObj name="位图图像" r:id="rId3" imgW="6409524" imgH="33714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447800"/>
                        <a:ext cx="7772400" cy="4729163"/>
                      </a:xfrm>
                      <a:prstGeom prst="rect">
                        <a:avLst/>
                      </a:prstGeom>
                      <a:noFill/>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3" name="Rectangle 5"/>
          <p:cNvSpPr>
            <a:spLocks noChangeArrowheads="1"/>
          </p:cNvSpPr>
          <p:nvPr/>
        </p:nvSpPr>
        <p:spPr bwMode="auto">
          <a:xfrm>
            <a:off x="609600" y="457200"/>
            <a:ext cx="609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800000"/>
                </a:solidFill>
              </a:rPr>
              <a:t>如图：子程序调用方式             宏调用方式</a:t>
            </a:r>
          </a:p>
        </p:txBody>
      </p:sp>
    </p:spTree>
    <p:extLst>
      <p:ext uri="{BB962C8B-B14F-4D97-AF65-F5344CB8AC3E}">
        <p14:creationId xmlns:p14="http://schemas.microsoft.com/office/powerpoint/2010/main" val="30215443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19075" y="227013"/>
            <a:ext cx="7477125" cy="687387"/>
          </a:xfrm>
        </p:spPr>
        <p:txBody>
          <a:bodyPr/>
          <a:lstStyle/>
          <a:p>
            <a:r>
              <a:rPr lang="en-US" altLang="zh-CN" sz="3600" b="1" dirty="0"/>
              <a:t>14.1.5 </a:t>
            </a:r>
            <a:r>
              <a:rPr lang="zh-CN" altLang="en-US" sz="3600" b="1" dirty="0"/>
              <a:t>宏的参数</a:t>
            </a:r>
            <a:endParaRPr lang="zh-CN" altLang="en-US" sz="3600" dirty="0"/>
          </a:p>
        </p:txBody>
      </p:sp>
      <p:sp>
        <p:nvSpPr>
          <p:cNvPr id="12292" name="Text Box 4"/>
          <p:cNvSpPr txBox="1">
            <a:spLocks noChangeArrowheads="1"/>
          </p:cNvSpPr>
          <p:nvPr/>
        </p:nvSpPr>
        <p:spPr bwMode="auto">
          <a:xfrm>
            <a:off x="533400" y="990600"/>
            <a:ext cx="7927032" cy="1200329"/>
          </a:xfrm>
          <a:prstGeom prst="rect">
            <a:avLst/>
          </a:prstGeom>
          <a:solidFill>
            <a:srgbClr val="FFFFCC"/>
          </a:solidFill>
          <a:ln w="9525">
            <a:solidFill>
              <a:schemeClr val="tx1"/>
            </a:solidFill>
            <a:prstDash val="lgDashDot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t>在宏定义的形参表中的参数可以有多种形式，灵活使用这些参数可以实现不同功能。</a:t>
            </a:r>
          </a:p>
          <a:p>
            <a:r>
              <a:rPr lang="en-US" altLang="zh-CN" sz="2400" b="1" dirty="0">
                <a:solidFill>
                  <a:srgbClr val="0033CC"/>
                </a:solidFill>
              </a:rPr>
              <a:t>1. </a:t>
            </a:r>
            <a:r>
              <a:rPr lang="zh-CN" altLang="en-US" sz="2400" b="1" dirty="0">
                <a:solidFill>
                  <a:srgbClr val="0033CC"/>
                </a:solidFill>
              </a:rPr>
              <a:t>变元是操作数</a:t>
            </a:r>
          </a:p>
        </p:txBody>
      </p:sp>
      <p:sp>
        <p:nvSpPr>
          <p:cNvPr id="12295" name="Text Box 7"/>
          <p:cNvSpPr txBox="1">
            <a:spLocks noChangeArrowheads="1"/>
          </p:cNvSpPr>
          <p:nvPr/>
        </p:nvSpPr>
        <p:spPr bwMode="auto">
          <a:xfrm>
            <a:off x="533400" y="2362200"/>
            <a:ext cx="7855024" cy="4146550"/>
          </a:xfrm>
          <a:prstGeom prst="rect">
            <a:avLst/>
          </a:prstGeom>
          <a:gradFill rotWithShape="0">
            <a:gsLst>
              <a:gs pos="0">
                <a:srgbClr val="FBF79D"/>
              </a:gs>
              <a:gs pos="50000">
                <a:srgbClr val="FFFFFF"/>
              </a:gs>
              <a:gs pos="100000">
                <a:srgbClr val="FBF79D"/>
              </a:gs>
            </a:gsLst>
            <a:lin ang="5400000" scaled="1"/>
          </a:gra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zh-CN" altLang="en-US" sz="2400" b="1" dirty="0"/>
              <a:t>例</a:t>
            </a:r>
            <a:r>
              <a:rPr lang="en-US" altLang="zh-CN" sz="2400" b="1" dirty="0"/>
              <a:t>1   </a:t>
            </a:r>
            <a:r>
              <a:rPr lang="zh-CN" altLang="en-US" sz="2400" b="1" dirty="0"/>
              <a:t>定义串传送宏指令</a:t>
            </a:r>
            <a:r>
              <a:rPr lang="en-US" altLang="zh-CN" sz="2400" b="1" dirty="0"/>
              <a:t>STR_MOV</a:t>
            </a:r>
            <a:r>
              <a:rPr lang="zh-CN" altLang="en-US" sz="2400" b="1" dirty="0"/>
              <a:t>。</a:t>
            </a:r>
          </a:p>
          <a:p>
            <a:pPr>
              <a:spcBef>
                <a:spcPct val="0"/>
              </a:spcBef>
            </a:pPr>
            <a:r>
              <a:rPr lang="zh-CN" altLang="en-US" sz="2400" b="1" dirty="0"/>
              <a:t>宏定义：</a:t>
            </a:r>
          </a:p>
          <a:p>
            <a:pPr>
              <a:spcBef>
                <a:spcPct val="0"/>
              </a:spcBef>
            </a:pPr>
            <a:r>
              <a:rPr lang="en-US" altLang="zh-CN" sz="2400" b="1" dirty="0"/>
              <a:t>STR_MOV  MACRO  OPR1</a:t>
            </a:r>
            <a:r>
              <a:rPr lang="zh-CN" altLang="en-US" sz="2400" b="1" dirty="0"/>
              <a:t>，</a:t>
            </a:r>
            <a:r>
              <a:rPr lang="en-US" altLang="zh-CN" sz="2400" b="1" dirty="0"/>
              <a:t>OPR2</a:t>
            </a:r>
            <a:r>
              <a:rPr lang="zh-CN" altLang="en-US" sz="2400" b="1" dirty="0"/>
              <a:t>，</a:t>
            </a:r>
            <a:r>
              <a:rPr lang="en-US" altLang="zh-CN" sz="2400" b="1" dirty="0"/>
              <a:t>OPR3</a:t>
            </a:r>
          </a:p>
          <a:p>
            <a:pPr>
              <a:spcBef>
                <a:spcPct val="0"/>
              </a:spcBef>
            </a:pPr>
            <a:r>
              <a:rPr lang="en-US" altLang="zh-CN" sz="2400" b="1" dirty="0"/>
              <a:t>		PUSH  CX</a:t>
            </a:r>
          </a:p>
          <a:p>
            <a:pPr>
              <a:spcBef>
                <a:spcPct val="0"/>
              </a:spcBef>
            </a:pPr>
            <a:r>
              <a:rPr lang="en-US" altLang="zh-CN" sz="2400" b="1" dirty="0"/>
              <a:t>		MOV  CX</a:t>
            </a:r>
            <a:r>
              <a:rPr lang="zh-CN" altLang="en-US" sz="2400" b="1" dirty="0"/>
              <a:t>，</a:t>
            </a:r>
            <a:r>
              <a:rPr lang="en-US" altLang="zh-CN" sz="2400" b="1" dirty="0"/>
              <a:t>OPR1</a:t>
            </a:r>
          </a:p>
          <a:p>
            <a:pPr>
              <a:spcBef>
                <a:spcPct val="0"/>
              </a:spcBef>
            </a:pPr>
            <a:r>
              <a:rPr lang="en-US" altLang="zh-CN" sz="2400" b="1" dirty="0"/>
              <a:t>		LEA   SI</a:t>
            </a:r>
            <a:r>
              <a:rPr lang="zh-CN" altLang="en-US" sz="2400" b="1" dirty="0"/>
              <a:t>，</a:t>
            </a:r>
            <a:r>
              <a:rPr lang="en-US" altLang="zh-CN" sz="2400" b="1" dirty="0"/>
              <a:t>OPR2</a:t>
            </a:r>
          </a:p>
          <a:p>
            <a:pPr>
              <a:spcBef>
                <a:spcPct val="0"/>
              </a:spcBef>
            </a:pPr>
            <a:r>
              <a:rPr lang="en-US" altLang="zh-CN" sz="2400" b="1" dirty="0"/>
              <a:t>		LEA   DI</a:t>
            </a:r>
            <a:r>
              <a:rPr lang="zh-CN" altLang="en-US" sz="2400" b="1" dirty="0"/>
              <a:t>，</a:t>
            </a:r>
            <a:r>
              <a:rPr lang="en-US" altLang="zh-CN" sz="2400" b="1" dirty="0"/>
              <a:t>OPR3</a:t>
            </a:r>
          </a:p>
          <a:p>
            <a:pPr>
              <a:spcBef>
                <a:spcPct val="0"/>
              </a:spcBef>
            </a:pPr>
            <a:r>
              <a:rPr lang="en-US" altLang="zh-CN" sz="2400" b="1" dirty="0"/>
              <a:t>		CLD</a:t>
            </a:r>
          </a:p>
          <a:p>
            <a:pPr>
              <a:spcBef>
                <a:spcPct val="0"/>
              </a:spcBef>
            </a:pPr>
            <a:r>
              <a:rPr lang="en-US" altLang="zh-CN" sz="2400" b="1" dirty="0"/>
              <a:t>		REP  MOVSB</a:t>
            </a:r>
          </a:p>
          <a:p>
            <a:pPr>
              <a:spcBef>
                <a:spcPct val="0"/>
              </a:spcBef>
            </a:pPr>
            <a:r>
              <a:rPr lang="en-US" altLang="zh-CN" sz="2400" b="1" dirty="0"/>
              <a:t>		POP	  CX</a:t>
            </a:r>
          </a:p>
          <a:p>
            <a:pPr>
              <a:spcBef>
                <a:spcPct val="0"/>
              </a:spcBef>
            </a:pPr>
            <a:r>
              <a:rPr lang="en-US" altLang="zh-CN" sz="2400" b="1" dirty="0"/>
              <a:t>		ENDM</a:t>
            </a:r>
            <a:endParaRPr lang="en-US" altLang="zh-CN" dirty="0"/>
          </a:p>
        </p:txBody>
      </p:sp>
    </p:spTree>
    <p:extLst>
      <p:ext uri="{BB962C8B-B14F-4D97-AF65-F5344CB8AC3E}">
        <p14:creationId xmlns:p14="http://schemas.microsoft.com/office/powerpoint/2010/main" val="890513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2295"/>
                                        </p:tgtEl>
                                        <p:attrNameLst>
                                          <p:attrName>style.visibility</p:attrName>
                                        </p:attrNameLst>
                                      </p:cBhvr>
                                      <p:to>
                                        <p:strVal val="visible"/>
                                      </p:to>
                                    </p:set>
                                    <p:anim to="" calcmode="lin" valueType="num">
                                      <p:cBhvr>
                                        <p:cTn id="7" dur="1" fill="hold"/>
                                        <p:tgtEl>
                                          <p:spTgt spid="1229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4"/>
          <p:cNvSpPr txBox="1">
            <a:spLocks noChangeArrowheads="1"/>
          </p:cNvSpPr>
          <p:nvPr/>
        </p:nvSpPr>
        <p:spPr bwMode="auto">
          <a:xfrm>
            <a:off x="685800" y="304800"/>
            <a:ext cx="6400800" cy="6188075"/>
          </a:xfrm>
          <a:prstGeom prst="rect">
            <a:avLst/>
          </a:prstGeom>
          <a:gradFill rotWithShape="0">
            <a:gsLst>
              <a:gs pos="0">
                <a:srgbClr val="FFFFFF"/>
              </a:gs>
              <a:gs pos="100000">
                <a:srgbClr val="95FDCE"/>
              </a:gs>
            </a:gsLst>
            <a:lin ang="5400000" scaled="1"/>
          </a:gradFill>
          <a:ln>
            <a:noFill/>
          </a:ln>
          <a:effectLst>
            <a:outerShdw dist="107763" dir="13500000" sx="75000" sy="75000" algn="tl" rotWithShape="0">
              <a:schemeClr val="accent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marL="800100" indent="-342900">
              <a:spcBef>
                <a:spcPct val="0"/>
              </a:spcBef>
              <a:defRPr>
                <a:solidFill>
                  <a:schemeClr val="tx1"/>
                </a:solidFill>
                <a:latin typeface="Arial" pitchFamily="34" charset="0"/>
                <a:ea typeface="宋体" pitchFamily="2" charset="-122"/>
              </a:defRPr>
            </a:lvl2pPr>
            <a:lvl3pPr marL="1257300" indent="-342900">
              <a:spcBef>
                <a:spcPct val="0"/>
              </a:spcBef>
              <a:defRPr>
                <a:solidFill>
                  <a:schemeClr val="tx1"/>
                </a:solidFill>
                <a:latin typeface="Arial" pitchFamily="34" charset="0"/>
                <a:ea typeface="宋体" pitchFamily="2" charset="-122"/>
              </a:defRPr>
            </a:lvl3pPr>
            <a:lvl4pPr marL="1714500" indent="-342900">
              <a:spcBef>
                <a:spcPct val="0"/>
              </a:spcBef>
              <a:defRPr>
                <a:solidFill>
                  <a:schemeClr val="tx1"/>
                </a:solidFill>
                <a:latin typeface="Arial" pitchFamily="34" charset="0"/>
                <a:ea typeface="宋体" pitchFamily="2" charset="-122"/>
              </a:defRPr>
            </a:lvl4pPr>
            <a:lvl5pPr marL="2171700" indent="-342900">
              <a:spcBef>
                <a:spcPct val="0"/>
              </a:spcBef>
              <a:defRPr>
                <a:solidFill>
                  <a:schemeClr val="tx1"/>
                </a:solidFill>
                <a:latin typeface="Arial" pitchFamily="34" charset="0"/>
                <a:ea typeface="宋体" pitchFamily="2" charset="-122"/>
              </a:defRPr>
            </a:lvl5pPr>
            <a:lvl6pPr marL="2628900" indent="-342900" fontAlgn="base">
              <a:spcBef>
                <a:spcPct val="0"/>
              </a:spcBef>
              <a:spcAft>
                <a:spcPct val="0"/>
              </a:spcAft>
              <a:defRPr>
                <a:solidFill>
                  <a:schemeClr val="tx1"/>
                </a:solidFill>
                <a:latin typeface="Arial" pitchFamily="34" charset="0"/>
                <a:ea typeface="宋体" pitchFamily="2" charset="-122"/>
              </a:defRPr>
            </a:lvl6pPr>
            <a:lvl7pPr marL="3086100" indent="-342900" fontAlgn="base">
              <a:spcBef>
                <a:spcPct val="0"/>
              </a:spcBef>
              <a:spcAft>
                <a:spcPct val="0"/>
              </a:spcAft>
              <a:defRPr>
                <a:solidFill>
                  <a:schemeClr val="tx1"/>
                </a:solidFill>
                <a:latin typeface="Arial" pitchFamily="34" charset="0"/>
                <a:ea typeface="宋体" pitchFamily="2" charset="-122"/>
              </a:defRPr>
            </a:lvl7pPr>
            <a:lvl8pPr marL="3543300" indent="-342900" fontAlgn="base">
              <a:spcBef>
                <a:spcPct val="0"/>
              </a:spcBef>
              <a:spcAft>
                <a:spcPct val="0"/>
              </a:spcAft>
              <a:defRPr>
                <a:solidFill>
                  <a:schemeClr val="tx1"/>
                </a:solidFill>
                <a:latin typeface="Arial" pitchFamily="34" charset="0"/>
                <a:ea typeface="宋体" pitchFamily="2" charset="-122"/>
              </a:defRPr>
            </a:lvl8pPr>
            <a:lvl9pPr marL="4000500" indent="-342900" fontAlgn="base">
              <a:spcBef>
                <a:spcPct val="0"/>
              </a:spcBef>
              <a:spcAft>
                <a:spcPct val="0"/>
              </a:spcAft>
              <a:defRPr>
                <a:solidFill>
                  <a:schemeClr val="tx1"/>
                </a:solidFill>
                <a:latin typeface="Arial" pitchFamily="34" charset="0"/>
                <a:ea typeface="宋体" pitchFamily="2" charset="-122"/>
              </a:defRPr>
            </a:lvl9pPr>
          </a:lstStyle>
          <a:p>
            <a:r>
              <a:rPr lang="zh-CN" altLang="en-US" sz="2000" b="1"/>
              <a:t>宏调用：</a:t>
            </a:r>
            <a:r>
              <a:rPr lang="en-US" altLang="zh-CN" sz="2000" b="1"/>
              <a:t>……</a:t>
            </a:r>
          </a:p>
          <a:p>
            <a:r>
              <a:rPr lang="en-US" altLang="zh-CN" sz="2000" b="1"/>
              <a:t>	STR_MOV  10</a:t>
            </a:r>
            <a:r>
              <a:rPr lang="zh-CN" altLang="en-US" sz="2000" b="1"/>
              <a:t>，</a:t>
            </a:r>
            <a:r>
              <a:rPr lang="en-US" altLang="zh-CN" sz="2000" b="1"/>
              <a:t>MESS1</a:t>
            </a:r>
            <a:r>
              <a:rPr lang="zh-CN" altLang="en-US" sz="2000" b="1"/>
              <a:t>，</a:t>
            </a:r>
            <a:r>
              <a:rPr lang="en-US" altLang="zh-CN" sz="2000" b="1"/>
              <a:t>MESS2</a:t>
            </a:r>
          </a:p>
          <a:p>
            <a:r>
              <a:rPr lang="en-US" altLang="zh-CN" sz="2000" b="1"/>
              <a:t>		……</a:t>
            </a:r>
          </a:p>
          <a:p>
            <a:r>
              <a:rPr lang="en-US" altLang="zh-CN" sz="2000" b="1"/>
              <a:t>	STR_MOV  20</a:t>
            </a:r>
            <a:r>
              <a:rPr lang="zh-CN" altLang="en-US" sz="2000" b="1"/>
              <a:t>，</a:t>
            </a:r>
            <a:r>
              <a:rPr lang="en-US" altLang="zh-CN" sz="2000" b="1"/>
              <a:t>X</a:t>
            </a:r>
            <a:r>
              <a:rPr lang="zh-CN" altLang="en-US" sz="2000" b="1"/>
              <a:t>，</a:t>
            </a:r>
            <a:r>
              <a:rPr lang="en-US" altLang="zh-CN" sz="2000" b="1"/>
              <a:t>Y</a:t>
            </a:r>
          </a:p>
          <a:p>
            <a:r>
              <a:rPr lang="zh-CN" altLang="en-US" sz="2000" b="1"/>
              <a:t>宏展开：</a:t>
            </a:r>
          </a:p>
          <a:p>
            <a:r>
              <a:rPr lang="zh-CN" altLang="en-US" sz="2000" b="1"/>
              <a:t>	</a:t>
            </a:r>
            <a:r>
              <a:rPr lang="en-US" altLang="zh-CN" sz="2000" b="1"/>
              <a:t>1	PUSH	CX</a:t>
            </a:r>
          </a:p>
          <a:p>
            <a:r>
              <a:rPr lang="en-US" altLang="zh-CN" sz="2000" b="1"/>
              <a:t>     1	MOV  CX</a:t>
            </a:r>
            <a:r>
              <a:rPr lang="zh-CN" altLang="en-US" sz="2000" b="1"/>
              <a:t>，</a:t>
            </a:r>
            <a:r>
              <a:rPr lang="en-US" altLang="zh-CN" sz="2000" b="1"/>
              <a:t>10</a:t>
            </a:r>
          </a:p>
          <a:p>
            <a:r>
              <a:rPr lang="en-US" altLang="zh-CN" sz="2000" b="1"/>
              <a:t>	1	LEA   SI</a:t>
            </a:r>
            <a:r>
              <a:rPr lang="zh-CN" altLang="en-US" sz="2000" b="1"/>
              <a:t>，</a:t>
            </a:r>
            <a:r>
              <a:rPr lang="en-US" altLang="zh-CN" sz="2000" b="1"/>
              <a:t>MESS1</a:t>
            </a:r>
          </a:p>
          <a:p>
            <a:r>
              <a:rPr lang="en-US" altLang="zh-CN" sz="2000" b="1"/>
              <a:t>	1	LEA   DI</a:t>
            </a:r>
            <a:r>
              <a:rPr lang="zh-CN" altLang="en-US" sz="2000" b="1"/>
              <a:t>，</a:t>
            </a:r>
            <a:r>
              <a:rPr lang="en-US" altLang="zh-CN" sz="2000" b="1"/>
              <a:t>MESS2</a:t>
            </a:r>
          </a:p>
          <a:p>
            <a:r>
              <a:rPr lang="en-US" altLang="zh-CN" sz="2000" b="1"/>
              <a:t>	1	CLD</a:t>
            </a:r>
          </a:p>
          <a:p>
            <a:r>
              <a:rPr lang="en-US" altLang="zh-CN" sz="2000" b="1"/>
              <a:t>     1      REP  MOVSB</a:t>
            </a:r>
          </a:p>
          <a:p>
            <a:r>
              <a:rPr lang="en-US" altLang="zh-CN" sz="2000" b="1"/>
              <a:t>     1	POP	  CX</a:t>
            </a:r>
          </a:p>
          <a:p>
            <a:r>
              <a:rPr lang="en-US" altLang="zh-CN" sz="2000" b="1"/>
              <a:t>                   ……</a:t>
            </a:r>
          </a:p>
          <a:p>
            <a:r>
              <a:rPr lang="en-US" altLang="zh-CN" sz="2000" b="1"/>
              <a:t>     1	PUSH	CX</a:t>
            </a:r>
          </a:p>
          <a:p>
            <a:r>
              <a:rPr lang="en-US" altLang="zh-CN" sz="2000" b="1"/>
              <a:t>     1	MOV  CX</a:t>
            </a:r>
            <a:r>
              <a:rPr lang="zh-CN" altLang="en-US" sz="2000" b="1"/>
              <a:t>，</a:t>
            </a:r>
            <a:r>
              <a:rPr lang="en-US" altLang="zh-CN" sz="2000" b="1"/>
              <a:t>2</a:t>
            </a:r>
          </a:p>
          <a:p>
            <a:r>
              <a:rPr lang="en-US" altLang="zh-CN" sz="2000" b="1"/>
              <a:t>	1	LEA   SI</a:t>
            </a:r>
            <a:r>
              <a:rPr lang="zh-CN" altLang="en-US" sz="2000" b="1"/>
              <a:t>，</a:t>
            </a:r>
            <a:r>
              <a:rPr lang="en-US" altLang="zh-CN" sz="2000" b="1"/>
              <a:t>X</a:t>
            </a:r>
          </a:p>
          <a:p>
            <a:r>
              <a:rPr lang="en-US" altLang="zh-CN" sz="2000" b="1"/>
              <a:t>	1	LEA   DI</a:t>
            </a:r>
            <a:r>
              <a:rPr lang="zh-CN" altLang="en-US" sz="2000" b="1"/>
              <a:t>，</a:t>
            </a:r>
            <a:r>
              <a:rPr lang="en-US" altLang="zh-CN" sz="2000" b="1"/>
              <a:t>Y</a:t>
            </a:r>
          </a:p>
          <a:p>
            <a:r>
              <a:rPr lang="en-US" altLang="zh-CN" sz="2000" b="1"/>
              <a:t>	1	CLD</a:t>
            </a:r>
          </a:p>
          <a:p>
            <a:r>
              <a:rPr lang="en-US" altLang="zh-CN" sz="2000" b="1"/>
              <a:t>     1      REP  MOVSB</a:t>
            </a:r>
          </a:p>
          <a:p>
            <a:r>
              <a:rPr lang="en-US" altLang="zh-CN" sz="2000" b="1"/>
              <a:t>     1	POP	  CX</a:t>
            </a:r>
          </a:p>
        </p:txBody>
      </p:sp>
    </p:spTree>
    <p:extLst>
      <p:ext uri="{BB962C8B-B14F-4D97-AF65-F5344CB8AC3E}">
        <p14:creationId xmlns:p14="http://schemas.microsoft.com/office/powerpoint/2010/main" val="3157045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Text Box 7"/>
          <p:cNvSpPr txBox="1">
            <a:spLocks noChangeArrowheads="1"/>
          </p:cNvSpPr>
          <p:nvPr/>
        </p:nvSpPr>
        <p:spPr bwMode="auto">
          <a:xfrm>
            <a:off x="609600" y="304800"/>
            <a:ext cx="7778824" cy="1014413"/>
          </a:xfrm>
          <a:prstGeom prst="rect">
            <a:avLst/>
          </a:prstGeom>
          <a:solidFill>
            <a:srgbClr val="FFFFCC"/>
          </a:solidFill>
          <a:ln w="9525">
            <a:solidFill>
              <a:schemeClr val="tx1"/>
            </a:solidFill>
            <a:prstDash val="lgDashDot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0"/>
              </a:spcBef>
            </a:pPr>
            <a:r>
              <a:rPr lang="en-US" altLang="zh-CN" sz="2400" b="1">
                <a:solidFill>
                  <a:srgbClr val="0033CC"/>
                </a:solidFill>
              </a:rPr>
              <a:t>2. </a:t>
            </a:r>
            <a:r>
              <a:rPr lang="zh-CN" altLang="en-US" sz="2400" b="1">
                <a:solidFill>
                  <a:srgbClr val="0033CC"/>
                </a:solidFill>
              </a:rPr>
              <a:t>变元是操作码</a:t>
            </a:r>
          </a:p>
          <a:p>
            <a:pPr>
              <a:spcBef>
                <a:spcPct val="0"/>
              </a:spcBef>
            </a:pPr>
            <a:r>
              <a:rPr lang="zh-CN" altLang="en-US" sz="2400" b="1"/>
              <a:t>例</a:t>
            </a:r>
            <a:r>
              <a:rPr lang="en-US" altLang="zh-CN" sz="2400" b="1"/>
              <a:t>2  </a:t>
            </a:r>
            <a:r>
              <a:rPr lang="zh-CN" altLang="en-US" sz="2400" b="1"/>
              <a:t>定义栈操作宏指令</a:t>
            </a:r>
            <a:r>
              <a:rPr lang="en-US" altLang="zh-CN" sz="2400" b="1"/>
              <a:t>STACKM</a:t>
            </a:r>
            <a:r>
              <a:rPr lang="zh-CN" altLang="en-US" sz="2400" b="1"/>
              <a:t>。</a:t>
            </a:r>
            <a:endParaRPr lang="zh-CN" altLang="en-US"/>
          </a:p>
        </p:txBody>
      </p:sp>
      <p:sp>
        <p:nvSpPr>
          <p:cNvPr id="14340" name="Text Box 4" descr="横虚线"/>
          <p:cNvSpPr txBox="1">
            <a:spLocks noChangeArrowheads="1"/>
          </p:cNvSpPr>
          <p:nvPr/>
        </p:nvSpPr>
        <p:spPr bwMode="auto">
          <a:xfrm>
            <a:off x="603994" y="1484784"/>
            <a:ext cx="7784429" cy="5262979"/>
          </a:xfrm>
          <a:prstGeom prst="rect">
            <a:avLst/>
          </a:prstGeom>
          <a:pattFill prst="dashHorz">
            <a:fgClr>
              <a:schemeClr val="accent1"/>
            </a:fgClr>
            <a:bgClr>
              <a:srgbClr val="FFFFFF"/>
            </a:bgClr>
          </a:pattFill>
          <a:ln>
            <a:noFill/>
          </a:ln>
          <a:effectLst>
            <a:outerShdw dist="107763" dir="13500000" sx="75000" sy="75000" algn="tl" rotWithShape="0">
              <a:schemeClr val="accent2"/>
            </a:outerShdw>
          </a:effectLst>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0"/>
              </a:spcBef>
            </a:pPr>
            <a:r>
              <a:rPr lang="zh-CN" altLang="en-US" sz="2400" b="1" dirty="0"/>
              <a:t>宏定义：</a:t>
            </a:r>
          </a:p>
          <a:p>
            <a:pPr>
              <a:spcBef>
                <a:spcPct val="0"/>
              </a:spcBef>
            </a:pPr>
            <a:r>
              <a:rPr lang="zh-CN" altLang="en-US" sz="2400" b="1" dirty="0"/>
              <a:t>	</a:t>
            </a:r>
            <a:r>
              <a:rPr lang="en-US" altLang="zh-CN" sz="2400" b="1" dirty="0"/>
              <a:t>STACKM  MACRO  OPR1</a:t>
            </a:r>
            <a:r>
              <a:rPr lang="zh-CN" altLang="en-US" sz="2400" b="1" dirty="0"/>
              <a:t>，</a:t>
            </a:r>
            <a:r>
              <a:rPr lang="en-US" altLang="zh-CN" sz="2400" b="1" dirty="0"/>
              <a:t>OPR2</a:t>
            </a:r>
            <a:r>
              <a:rPr lang="zh-CN" altLang="en-US" sz="2400" b="1" dirty="0"/>
              <a:t>，</a:t>
            </a:r>
            <a:r>
              <a:rPr lang="en-US" altLang="zh-CN" sz="2400" b="1" dirty="0"/>
              <a:t>OPR3</a:t>
            </a:r>
          </a:p>
          <a:p>
            <a:pPr>
              <a:spcBef>
                <a:spcPct val="0"/>
              </a:spcBef>
            </a:pPr>
            <a:r>
              <a:rPr lang="en-US" altLang="zh-CN" sz="2400" b="1" dirty="0"/>
              <a:t>			PUSH   OPR1</a:t>
            </a:r>
          </a:p>
          <a:p>
            <a:pPr>
              <a:spcBef>
                <a:spcPct val="0"/>
              </a:spcBef>
            </a:pPr>
            <a:r>
              <a:rPr lang="en-US" altLang="zh-CN" sz="2400" b="1" dirty="0"/>
              <a:t>			OPR2   OPR3</a:t>
            </a:r>
          </a:p>
          <a:p>
            <a:pPr>
              <a:spcBef>
                <a:spcPct val="0"/>
              </a:spcBef>
            </a:pPr>
            <a:r>
              <a:rPr lang="en-US" altLang="zh-CN" sz="2400" b="1" dirty="0"/>
              <a:t>			ENDM</a:t>
            </a:r>
          </a:p>
          <a:p>
            <a:pPr>
              <a:spcBef>
                <a:spcPct val="0"/>
              </a:spcBef>
            </a:pPr>
            <a:r>
              <a:rPr lang="zh-CN" altLang="en-US" sz="2400" b="1" dirty="0"/>
              <a:t>宏调用：</a:t>
            </a:r>
          </a:p>
          <a:p>
            <a:pPr>
              <a:spcBef>
                <a:spcPct val="0"/>
              </a:spcBef>
            </a:pPr>
            <a:r>
              <a:rPr lang="zh-CN" altLang="en-US" sz="2400" b="1" dirty="0"/>
              <a:t>		</a:t>
            </a:r>
            <a:r>
              <a:rPr lang="en-US" altLang="zh-CN" sz="2400" b="1" dirty="0"/>
              <a:t>STACKM  AX</a:t>
            </a:r>
            <a:r>
              <a:rPr lang="zh-CN" altLang="en-US" sz="2400" b="1" dirty="0"/>
              <a:t>，</a:t>
            </a:r>
            <a:r>
              <a:rPr lang="en-US" altLang="zh-CN" sz="2400" b="1" dirty="0"/>
              <a:t>POP</a:t>
            </a:r>
            <a:r>
              <a:rPr lang="zh-CN" altLang="en-US" sz="2400" b="1" dirty="0"/>
              <a:t>，</a:t>
            </a:r>
            <a:r>
              <a:rPr lang="en-US" altLang="zh-CN" sz="2400" b="1" dirty="0"/>
              <a:t>BX</a:t>
            </a:r>
          </a:p>
          <a:p>
            <a:pPr>
              <a:spcBef>
                <a:spcPct val="0"/>
              </a:spcBef>
            </a:pPr>
            <a:r>
              <a:rPr lang="en-US" altLang="zh-CN" sz="2400" b="1" dirty="0"/>
              <a:t>		STACKM  CX</a:t>
            </a:r>
            <a:r>
              <a:rPr lang="zh-CN" altLang="en-US" sz="2400" b="1" dirty="0"/>
              <a:t>，</a:t>
            </a:r>
            <a:r>
              <a:rPr lang="en-US" altLang="zh-CN" sz="2400" b="1" dirty="0"/>
              <a:t>PUSH</a:t>
            </a:r>
            <a:r>
              <a:rPr lang="zh-CN" altLang="en-US" sz="2400" b="1" dirty="0"/>
              <a:t>，</a:t>
            </a:r>
            <a:r>
              <a:rPr lang="en-US" altLang="zh-CN" sz="2400" b="1" dirty="0"/>
              <a:t>SI</a:t>
            </a:r>
          </a:p>
          <a:p>
            <a:pPr>
              <a:spcBef>
                <a:spcPct val="0"/>
              </a:spcBef>
            </a:pPr>
            <a:r>
              <a:rPr lang="zh-CN" altLang="en-US" sz="2400" b="1" dirty="0"/>
              <a:t>宏展开：</a:t>
            </a:r>
          </a:p>
          <a:p>
            <a:pPr>
              <a:spcBef>
                <a:spcPct val="0"/>
              </a:spcBef>
            </a:pPr>
            <a:r>
              <a:rPr lang="zh-CN" altLang="en-US" sz="2400" b="1" dirty="0"/>
              <a:t>		</a:t>
            </a:r>
            <a:r>
              <a:rPr lang="en-US" altLang="zh-CN" sz="2400" b="1" dirty="0"/>
              <a:t>1	PUSH  AX</a:t>
            </a:r>
          </a:p>
          <a:p>
            <a:pPr>
              <a:spcBef>
                <a:spcPct val="0"/>
              </a:spcBef>
            </a:pPr>
            <a:r>
              <a:rPr lang="en-US" altLang="zh-CN" sz="2400" b="1" dirty="0"/>
              <a:t>		1	POP	 BX</a:t>
            </a:r>
          </a:p>
          <a:p>
            <a:pPr>
              <a:spcBef>
                <a:spcPct val="0"/>
              </a:spcBef>
            </a:pPr>
            <a:r>
              <a:rPr lang="en-US" altLang="zh-CN" sz="2400" b="1" dirty="0"/>
              <a:t>		</a:t>
            </a:r>
          </a:p>
          <a:p>
            <a:pPr>
              <a:spcBef>
                <a:spcPct val="0"/>
              </a:spcBef>
            </a:pPr>
            <a:r>
              <a:rPr lang="en-US" altLang="zh-CN" sz="2400" b="1" dirty="0"/>
              <a:t>		1	PUSH	 CX</a:t>
            </a:r>
          </a:p>
          <a:p>
            <a:pPr>
              <a:spcBef>
                <a:spcPct val="0"/>
              </a:spcBef>
            </a:pPr>
            <a:r>
              <a:rPr lang="en-US" altLang="zh-CN" sz="2400" b="1" dirty="0"/>
              <a:t>		1	PUSH	 SI</a:t>
            </a:r>
          </a:p>
        </p:txBody>
      </p:sp>
    </p:spTree>
    <p:extLst>
      <p:ext uri="{BB962C8B-B14F-4D97-AF65-F5344CB8AC3E}">
        <p14:creationId xmlns:p14="http://schemas.microsoft.com/office/powerpoint/2010/main" val="558733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4340"/>
                                        </p:tgtEl>
                                        <p:attrNameLst>
                                          <p:attrName>style.visibility</p:attrName>
                                        </p:attrNameLst>
                                      </p:cBhvr>
                                      <p:to>
                                        <p:strVal val="visible"/>
                                      </p:to>
                                    </p:set>
                                    <p:anim to="" calcmode="lin" valueType="num">
                                      <p:cBhvr>
                                        <p:cTn id="7" dur="1" fill="hold"/>
                                        <p:tgtEl>
                                          <p:spTgt spid="1434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Text Box 7"/>
          <p:cNvSpPr txBox="1">
            <a:spLocks noChangeArrowheads="1"/>
          </p:cNvSpPr>
          <p:nvPr/>
        </p:nvSpPr>
        <p:spPr bwMode="auto">
          <a:xfrm>
            <a:off x="304800" y="228600"/>
            <a:ext cx="7010400" cy="998538"/>
          </a:xfrm>
          <a:prstGeom prst="rect">
            <a:avLst/>
          </a:prstGeom>
          <a:solidFill>
            <a:srgbClr val="FFFFCC"/>
          </a:solidFill>
          <a:ln w="9525">
            <a:solidFill>
              <a:schemeClr val="tx1"/>
            </a:solidFill>
            <a:prstDash val="lgDashDot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0"/>
              </a:spcBef>
            </a:pPr>
            <a:r>
              <a:rPr lang="en-US" altLang="zh-CN" sz="2800" b="1">
                <a:solidFill>
                  <a:srgbClr val="0033CC"/>
                </a:solidFill>
              </a:rPr>
              <a:t>3. </a:t>
            </a:r>
            <a:r>
              <a:rPr lang="zh-CN" altLang="en-US" sz="2800" b="1">
                <a:solidFill>
                  <a:srgbClr val="0033CC"/>
                </a:solidFill>
              </a:rPr>
              <a:t>变元是操作码一部分</a:t>
            </a:r>
          </a:p>
          <a:p>
            <a:pPr>
              <a:lnSpc>
                <a:spcPct val="90000"/>
              </a:lnSpc>
              <a:spcBef>
                <a:spcPct val="0"/>
              </a:spcBef>
            </a:pPr>
            <a:r>
              <a:rPr lang="zh-CN" altLang="en-US" sz="2800" b="1"/>
              <a:t>变元出现在操作码中，要用</a:t>
            </a:r>
            <a:r>
              <a:rPr lang="en-US" altLang="zh-CN" sz="2800" b="1"/>
              <a:t>&amp;</a:t>
            </a:r>
            <a:r>
              <a:rPr lang="zh-CN" altLang="en-US" sz="2800" b="1"/>
              <a:t>作为分隔符。</a:t>
            </a:r>
            <a:endParaRPr lang="zh-CN" altLang="en-US" sz="2800"/>
          </a:p>
        </p:txBody>
      </p:sp>
      <p:sp>
        <p:nvSpPr>
          <p:cNvPr id="15364" name="Text Box 4" descr="10%"/>
          <p:cNvSpPr txBox="1">
            <a:spLocks noChangeArrowheads="1"/>
          </p:cNvSpPr>
          <p:nvPr/>
        </p:nvSpPr>
        <p:spPr bwMode="auto">
          <a:xfrm>
            <a:off x="1331640" y="1227138"/>
            <a:ext cx="7128792" cy="5327612"/>
          </a:xfrm>
          <a:prstGeom prst="rect">
            <a:avLst/>
          </a:prstGeom>
          <a:pattFill prst="pct10">
            <a:fgClr>
              <a:schemeClr val="bg1"/>
            </a:fgClr>
            <a:bgClr>
              <a:srgbClr val="FFFFCC"/>
            </a:bgClr>
          </a:pattFill>
          <a:ln>
            <a:noFill/>
          </a:ln>
          <a:effectLst>
            <a:outerShdw dist="107763" dir="13500000" sx="75000" sy="75000" algn="tl" rotWithShape="0">
              <a:srgbClr val="CCFF99"/>
            </a:outerShdw>
          </a:effectLst>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marL="342900" indent="-342900">
              <a:spcBef>
                <a:spcPct val="0"/>
              </a:spcBef>
              <a:defRPr>
                <a:solidFill>
                  <a:schemeClr val="tx1"/>
                </a:solidFill>
                <a:latin typeface="Arial" pitchFamily="34" charset="0"/>
                <a:ea typeface="宋体" pitchFamily="2" charset="-122"/>
              </a:defRPr>
            </a:lvl1pPr>
            <a:lvl2pPr marL="800100" indent="-342900">
              <a:spcBef>
                <a:spcPct val="0"/>
              </a:spcBef>
              <a:defRPr>
                <a:solidFill>
                  <a:schemeClr val="tx1"/>
                </a:solidFill>
                <a:latin typeface="Arial" pitchFamily="34" charset="0"/>
                <a:ea typeface="宋体" pitchFamily="2" charset="-122"/>
              </a:defRPr>
            </a:lvl2pPr>
            <a:lvl3pPr marL="1257300" indent="-342900">
              <a:spcBef>
                <a:spcPct val="0"/>
              </a:spcBef>
              <a:defRPr>
                <a:solidFill>
                  <a:schemeClr val="tx1"/>
                </a:solidFill>
                <a:latin typeface="Arial" pitchFamily="34" charset="0"/>
                <a:ea typeface="宋体" pitchFamily="2" charset="-122"/>
              </a:defRPr>
            </a:lvl3pPr>
            <a:lvl4pPr marL="1714500" indent="-342900">
              <a:spcBef>
                <a:spcPct val="0"/>
              </a:spcBef>
              <a:defRPr>
                <a:solidFill>
                  <a:schemeClr val="tx1"/>
                </a:solidFill>
                <a:latin typeface="Arial" pitchFamily="34" charset="0"/>
                <a:ea typeface="宋体" pitchFamily="2" charset="-122"/>
              </a:defRPr>
            </a:lvl4pPr>
            <a:lvl5pPr marL="2171700" indent="-342900">
              <a:spcBef>
                <a:spcPct val="0"/>
              </a:spcBef>
              <a:defRPr>
                <a:solidFill>
                  <a:schemeClr val="tx1"/>
                </a:solidFill>
                <a:latin typeface="Arial" pitchFamily="34" charset="0"/>
                <a:ea typeface="宋体" pitchFamily="2" charset="-122"/>
              </a:defRPr>
            </a:lvl5pPr>
            <a:lvl6pPr marL="2628900" indent="-342900" fontAlgn="base">
              <a:spcBef>
                <a:spcPct val="0"/>
              </a:spcBef>
              <a:spcAft>
                <a:spcPct val="0"/>
              </a:spcAft>
              <a:defRPr>
                <a:solidFill>
                  <a:schemeClr val="tx1"/>
                </a:solidFill>
                <a:latin typeface="Arial" pitchFamily="34" charset="0"/>
                <a:ea typeface="宋体" pitchFamily="2" charset="-122"/>
              </a:defRPr>
            </a:lvl6pPr>
            <a:lvl7pPr marL="3086100" indent="-342900" fontAlgn="base">
              <a:spcBef>
                <a:spcPct val="0"/>
              </a:spcBef>
              <a:spcAft>
                <a:spcPct val="0"/>
              </a:spcAft>
              <a:defRPr>
                <a:solidFill>
                  <a:schemeClr val="tx1"/>
                </a:solidFill>
                <a:latin typeface="Arial" pitchFamily="34" charset="0"/>
                <a:ea typeface="宋体" pitchFamily="2" charset="-122"/>
              </a:defRPr>
            </a:lvl7pPr>
            <a:lvl8pPr marL="3543300" indent="-342900" fontAlgn="base">
              <a:spcBef>
                <a:spcPct val="0"/>
              </a:spcBef>
              <a:spcAft>
                <a:spcPct val="0"/>
              </a:spcAft>
              <a:defRPr>
                <a:solidFill>
                  <a:schemeClr val="tx1"/>
                </a:solidFill>
                <a:latin typeface="Arial" pitchFamily="34" charset="0"/>
                <a:ea typeface="宋体" pitchFamily="2" charset="-122"/>
              </a:defRPr>
            </a:lvl8pPr>
            <a:lvl9pPr marL="4000500" indent="-342900" fontAlgn="base">
              <a:spcBef>
                <a:spcPct val="0"/>
              </a:spcBef>
              <a:spcAft>
                <a:spcPct val="0"/>
              </a:spcAft>
              <a:defRPr>
                <a:solidFill>
                  <a:schemeClr val="tx1"/>
                </a:solidFill>
                <a:latin typeface="Arial" pitchFamily="34" charset="0"/>
                <a:ea typeface="宋体" pitchFamily="2" charset="-122"/>
              </a:defRPr>
            </a:lvl9pPr>
          </a:lstStyle>
          <a:p>
            <a:pPr>
              <a:lnSpc>
                <a:spcPct val="90000"/>
              </a:lnSpc>
            </a:pPr>
            <a:r>
              <a:rPr lang="zh-CN" altLang="en-US" b="1" dirty="0"/>
              <a:t>例</a:t>
            </a:r>
            <a:r>
              <a:rPr lang="en-US" altLang="zh-CN" b="1" dirty="0"/>
              <a:t>3  </a:t>
            </a:r>
            <a:r>
              <a:rPr lang="zh-CN" altLang="en-US" b="1" dirty="0"/>
              <a:t>定义移位宏指令</a:t>
            </a:r>
            <a:r>
              <a:rPr lang="en-US" altLang="zh-CN" b="1" dirty="0"/>
              <a:t>SHIFT</a:t>
            </a:r>
            <a:r>
              <a:rPr lang="zh-CN" altLang="en-US" b="1" dirty="0"/>
              <a:t>。</a:t>
            </a:r>
          </a:p>
          <a:p>
            <a:pPr>
              <a:lnSpc>
                <a:spcPct val="90000"/>
              </a:lnSpc>
            </a:pPr>
            <a:r>
              <a:rPr lang="zh-CN" altLang="en-US" b="1" dirty="0"/>
              <a:t>宏定义：</a:t>
            </a:r>
          </a:p>
          <a:p>
            <a:pPr>
              <a:lnSpc>
                <a:spcPct val="90000"/>
              </a:lnSpc>
            </a:pPr>
            <a:r>
              <a:rPr lang="zh-CN" altLang="en-US" b="1" dirty="0"/>
              <a:t>		</a:t>
            </a:r>
            <a:r>
              <a:rPr lang="en-US" altLang="zh-CN" b="1" dirty="0"/>
              <a:t>SHIFT	MACRO  A</a:t>
            </a:r>
            <a:r>
              <a:rPr lang="zh-CN" altLang="en-US" b="1" dirty="0"/>
              <a:t>，</a:t>
            </a:r>
            <a:r>
              <a:rPr lang="en-US" altLang="zh-CN" b="1" dirty="0"/>
              <a:t>B</a:t>
            </a:r>
            <a:r>
              <a:rPr lang="zh-CN" altLang="en-US" b="1" dirty="0"/>
              <a:t>，</a:t>
            </a:r>
            <a:r>
              <a:rPr lang="en-US" altLang="zh-CN" b="1" dirty="0"/>
              <a:t>C</a:t>
            </a:r>
          </a:p>
          <a:p>
            <a:pPr>
              <a:lnSpc>
                <a:spcPct val="90000"/>
              </a:lnSpc>
            </a:pPr>
            <a:r>
              <a:rPr lang="en-US" altLang="zh-CN" b="1" dirty="0"/>
              <a:t>			PUSH	CX</a:t>
            </a:r>
          </a:p>
          <a:p>
            <a:pPr>
              <a:lnSpc>
                <a:spcPct val="90000"/>
              </a:lnSpc>
            </a:pPr>
            <a:r>
              <a:rPr lang="en-US" altLang="zh-CN" b="1" dirty="0"/>
              <a:t>                          MOV	CL</a:t>
            </a:r>
            <a:r>
              <a:rPr lang="zh-CN" altLang="en-US" b="1" dirty="0"/>
              <a:t>，</a:t>
            </a:r>
            <a:r>
              <a:rPr lang="en-US" altLang="zh-CN" b="1" dirty="0"/>
              <a:t>C</a:t>
            </a:r>
          </a:p>
          <a:p>
            <a:pPr>
              <a:lnSpc>
                <a:spcPct val="90000"/>
              </a:lnSpc>
            </a:pPr>
            <a:r>
              <a:rPr lang="en-US" altLang="zh-CN" b="1" dirty="0"/>
              <a:t>                          S&amp;A	B</a:t>
            </a:r>
            <a:r>
              <a:rPr lang="zh-CN" altLang="en-US" b="1" dirty="0"/>
              <a:t>，</a:t>
            </a:r>
            <a:r>
              <a:rPr lang="en-US" altLang="zh-CN" b="1" dirty="0"/>
              <a:t>CL</a:t>
            </a:r>
          </a:p>
          <a:p>
            <a:pPr>
              <a:lnSpc>
                <a:spcPct val="90000"/>
              </a:lnSpc>
            </a:pPr>
            <a:r>
              <a:rPr lang="en-US" altLang="zh-CN" b="1" dirty="0"/>
              <a:t>                          POP	CX</a:t>
            </a:r>
          </a:p>
          <a:p>
            <a:pPr>
              <a:lnSpc>
                <a:spcPct val="90000"/>
              </a:lnSpc>
            </a:pPr>
            <a:r>
              <a:rPr lang="en-US" altLang="zh-CN" b="1" dirty="0"/>
              <a:t>		ENDM</a:t>
            </a:r>
          </a:p>
          <a:p>
            <a:pPr>
              <a:lnSpc>
                <a:spcPct val="90000"/>
              </a:lnSpc>
            </a:pPr>
            <a:r>
              <a:rPr lang="zh-CN" altLang="en-US" b="1" dirty="0"/>
              <a:t>宏调用：</a:t>
            </a:r>
          </a:p>
          <a:p>
            <a:pPr>
              <a:lnSpc>
                <a:spcPct val="90000"/>
              </a:lnSpc>
            </a:pPr>
            <a:r>
              <a:rPr lang="zh-CN" altLang="en-US" b="1" dirty="0"/>
              <a:t>		</a:t>
            </a:r>
            <a:r>
              <a:rPr lang="en-US" altLang="zh-CN" b="1" dirty="0"/>
              <a:t>SHIFT	HR</a:t>
            </a:r>
            <a:r>
              <a:rPr lang="zh-CN" altLang="en-US" b="1" dirty="0"/>
              <a:t>，</a:t>
            </a:r>
            <a:r>
              <a:rPr lang="en-US" altLang="zh-CN" b="1" dirty="0"/>
              <a:t>BX</a:t>
            </a:r>
            <a:r>
              <a:rPr lang="zh-CN" altLang="en-US" b="1" dirty="0"/>
              <a:t>，</a:t>
            </a:r>
            <a:r>
              <a:rPr lang="en-US" altLang="zh-CN" b="1" dirty="0"/>
              <a:t>1</a:t>
            </a:r>
          </a:p>
          <a:p>
            <a:pPr>
              <a:lnSpc>
                <a:spcPct val="90000"/>
              </a:lnSpc>
            </a:pPr>
            <a:r>
              <a:rPr lang="en-US" altLang="zh-CN" b="1" dirty="0"/>
              <a:t>		SHIFT	AL</a:t>
            </a:r>
            <a:r>
              <a:rPr lang="zh-CN" altLang="en-US" b="1" dirty="0"/>
              <a:t>，</a:t>
            </a:r>
            <a:r>
              <a:rPr lang="en-US" altLang="zh-CN" b="1" dirty="0"/>
              <a:t>AL</a:t>
            </a:r>
            <a:r>
              <a:rPr lang="zh-CN" altLang="en-US" b="1" dirty="0"/>
              <a:t>，</a:t>
            </a:r>
            <a:r>
              <a:rPr lang="en-US" altLang="zh-CN" b="1" dirty="0"/>
              <a:t>3</a:t>
            </a:r>
          </a:p>
          <a:p>
            <a:pPr>
              <a:lnSpc>
                <a:spcPct val="90000"/>
              </a:lnSpc>
            </a:pPr>
            <a:r>
              <a:rPr lang="zh-CN" altLang="en-US" b="1" dirty="0"/>
              <a:t>宏展开：</a:t>
            </a:r>
          </a:p>
          <a:p>
            <a:pPr>
              <a:lnSpc>
                <a:spcPct val="90000"/>
              </a:lnSpc>
            </a:pPr>
            <a:r>
              <a:rPr lang="zh-CN" altLang="en-US" b="1" dirty="0"/>
              <a:t>                         </a:t>
            </a:r>
            <a:r>
              <a:rPr lang="en-US" altLang="zh-CN" b="1" dirty="0"/>
              <a:t>1            PUSH	CX</a:t>
            </a:r>
          </a:p>
          <a:p>
            <a:pPr>
              <a:lnSpc>
                <a:spcPct val="90000"/>
              </a:lnSpc>
            </a:pPr>
            <a:r>
              <a:rPr lang="en-US" altLang="zh-CN" b="1" dirty="0"/>
              <a:t>                         1            MOV  CL</a:t>
            </a:r>
            <a:r>
              <a:rPr lang="zh-CN" altLang="en-US" b="1" dirty="0"/>
              <a:t>，</a:t>
            </a:r>
            <a:r>
              <a:rPr lang="en-US" altLang="zh-CN" b="1" dirty="0"/>
              <a:t>1</a:t>
            </a:r>
          </a:p>
          <a:p>
            <a:pPr>
              <a:lnSpc>
                <a:spcPct val="90000"/>
              </a:lnSpc>
            </a:pPr>
            <a:r>
              <a:rPr lang="en-US" altLang="zh-CN" b="1" dirty="0"/>
              <a:t>                         1   	SHR  BX</a:t>
            </a:r>
            <a:r>
              <a:rPr lang="zh-CN" altLang="en-US" b="1" dirty="0"/>
              <a:t>，</a:t>
            </a:r>
            <a:r>
              <a:rPr lang="en-US" altLang="zh-CN" b="1" dirty="0"/>
              <a:t>CL</a:t>
            </a:r>
          </a:p>
          <a:p>
            <a:pPr>
              <a:lnSpc>
                <a:spcPct val="90000"/>
              </a:lnSpc>
            </a:pPr>
            <a:r>
              <a:rPr lang="en-US" altLang="zh-CN" b="1" dirty="0"/>
              <a:t>                         1	POP  CX</a:t>
            </a:r>
          </a:p>
          <a:p>
            <a:pPr>
              <a:lnSpc>
                <a:spcPct val="90000"/>
              </a:lnSpc>
            </a:pPr>
            <a:endParaRPr lang="en-US" altLang="zh-CN" b="1" dirty="0"/>
          </a:p>
          <a:p>
            <a:pPr>
              <a:lnSpc>
                <a:spcPct val="90000"/>
              </a:lnSpc>
            </a:pPr>
            <a:r>
              <a:rPr lang="en-US" altLang="zh-CN" b="1" dirty="0"/>
              <a:t>                         1            PUSH	CX</a:t>
            </a:r>
          </a:p>
          <a:p>
            <a:pPr>
              <a:lnSpc>
                <a:spcPct val="90000"/>
              </a:lnSpc>
            </a:pPr>
            <a:r>
              <a:rPr lang="en-US" altLang="zh-CN" b="1" dirty="0"/>
              <a:t>                         1	MOV  CL</a:t>
            </a:r>
            <a:r>
              <a:rPr lang="zh-CN" altLang="en-US" b="1" dirty="0"/>
              <a:t>，</a:t>
            </a:r>
            <a:r>
              <a:rPr lang="en-US" altLang="zh-CN" b="1" dirty="0"/>
              <a:t>3</a:t>
            </a:r>
          </a:p>
          <a:p>
            <a:pPr>
              <a:lnSpc>
                <a:spcPct val="90000"/>
              </a:lnSpc>
            </a:pPr>
            <a:r>
              <a:rPr lang="en-US" altLang="zh-CN" b="1" dirty="0"/>
              <a:t>                         1	SAL  AL</a:t>
            </a:r>
            <a:r>
              <a:rPr lang="zh-CN" altLang="en-US" b="1" dirty="0"/>
              <a:t>，</a:t>
            </a:r>
            <a:r>
              <a:rPr lang="en-US" altLang="zh-CN" b="1" dirty="0"/>
              <a:t>CL</a:t>
            </a:r>
          </a:p>
          <a:p>
            <a:pPr>
              <a:lnSpc>
                <a:spcPct val="90000"/>
              </a:lnSpc>
            </a:pPr>
            <a:r>
              <a:rPr lang="en-US" altLang="zh-CN" b="1" dirty="0"/>
              <a:t>                         1	POP  CX</a:t>
            </a:r>
          </a:p>
        </p:txBody>
      </p:sp>
    </p:spTree>
    <p:extLst>
      <p:ext uri="{BB962C8B-B14F-4D97-AF65-F5344CB8AC3E}">
        <p14:creationId xmlns:p14="http://schemas.microsoft.com/office/powerpoint/2010/main" val="524287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67"/>
                                        </p:tgtEl>
                                        <p:attrNameLst>
                                          <p:attrName>style.visibility</p:attrName>
                                        </p:attrNameLst>
                                      </p:cBhvr>
                                      <p:to>
                                        <p:strVal val="visible"/>
                                      </p:to>
                                    </p:set>
                                    <p:anim calcmode="lin" valueType="num">
                                      <p:cBhvr additive="base">
                                        <p:cTn id="7" dur="500" fill="hold"/>
                                        <p:tgtEl>
                                          <p:spTgt spid="15367"/>
                                        </p:tgtEl>
                                        <p:attrNameLst>
                                          <p:attrName>ppt_x</p:attrName>
                                        </p:attrNameLst>
                                      </p:cBhvr>
                                      <p:tavLst>
                                        <p:tav tm="0">
                                          <p:val>
                                            <p:strVal val="0-#ppt_w/2"/>
                                          </p:val>
                                        </p:tav>
                                        <p:tav tm="100000">
                                          <p:val>
                                            <p:strVal val="#ppt_x"/>
                                          </p:val>
                                        </p:tav>
                                      </p:tavLst>
                                    </p:anim>
                                    <p:anim calcmode="lin" valueType="num">
                                      <p:cBhvr additive="base">
                                        <p:cTn id="8" dur="500" fill="hold"/>
                                        <p:tgtEl>
                                          <p:spTgt spid="1536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5367"/>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grpId="0" nodeType="clickEffect">
                                  <p:stCondLst>
                                    <p:cond delay="0"/>
                                  </p:stCondLst>
                                  <p:childTnLst>
                                    <p:set>
                                      <p:cBhvr>
                                        <p:cTn id="12" dur="1" fill="hold">
                                          <p:stCondLst>
                                            <p:cond delay="499"/>
                                          </p:stCondLst>
                                        </p:cTn>
                                        <p:tgtEl>
                                          <p:spTgt spid="15364"/>
                                        </p:tgtEl>
                                        <p:attrNameLst>
                                          <p:attrName>style.visibility</p:attrName>
                                        </p:attrNameLst>
                                      </p:cBhvr>
                                      <p:to>
                                        <p:strVal val="visible"/>
                                      </p:to>
                                    </p:set>
                                    <p:anim to="" calcmode="lin" valueType="num">
                                      <p:cBhvr>
                                        <p:cTn id="13" dur="1" fill="hold"/>
                                        <p:tgtEl>
                                          <p:spTgt spid="1536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animBg="1" autoUpdateAnimBg="0"/>
      <p:bldP spid="15364"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descr="竖虚线"/>
          <p:cNvSpPr txBox="1">
            <a:spLocks noChangeArrowheads="1"/>
          </p:cNvSpPr>
          <p:nvPr/>
        </p:nvSpPr>
        <p:spPr bwMode="auto">
          <a:xfrm>
            <a:off x="1331640" y="2060848"/>
            <a:ext cx="7467600" cy="4108450"/>
          </a:xfrm>
          <a:prstGeom prst="rect">
            <a:avLst/>
          </a:prstGeom>
          <a:pattFill prst="dashVert">
            <a:fgClr>
              <a:schemeClr val="bg1"/>
            </a:fgClr>
            <a:bgClr>
              <a:srgbClr val="FFFFCC"/>
            </a:bgClr>
          </a:pattFill>
          <a:ln>
            <a:noFill/>
          </a:ln>
          <a:effectLst>
            <a:outerShdw dist="107763" dir="13500000" sx="75000" sy="75000" algn="tl" rotWithShape="0">
              <a:srgbClr val="FF66FF"/>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pPr>
            <a:r>
              <a:rPr lang="zh-CN" altLang="en-US" sz="2400" b="1" dirty="0"/>
              <a:t>例</a:t>
            </a:r>
            <a:r>
              <a:rPr lang="en-US" altLang="zh-CN" sz="2400" b="1" dirty="0"/>
              <a:t>4  </a:t>
            </a:r>
            <a:r>
              <a:rPr lang="zh-CN" altLang="en-US" sz="2400" b="1" dirty="0"/>
              <a:t>定义存储单元宏指令</a:t>
            </a:r>
            <a:r>
              <a:rPr lang="en-US" altLang="zh-CN" sz="2400" b="1" dirty="0"/>
              <a:t>DATAS</a:t>
            </a:r>
            <a:r>
              <a:rPr lang="zh-CN" altLang="en-US" sz="2400" b="1" dirty="0"/>
              <a:t>。</a:t>
            </a:r>
          </a:p>
          <a:p>
            <a:pPr>
              <a:spcBef>
                <a:spcPct val="0"/>
              </a:spcBef>
            </a:pPr>
            <a:r>
              <a:rPr lang="zh-CN" altLang="en-US" sz="2400" b="1" dirty="0"/>
              <a:t>宏定义：</a:t>
            </a:r>
          </a:p>
          <a:p>
            <a:pPr>
              <a:spcBef>
                <a:spcPct val="0"/>
              </a:spcBef>
            </a:pPr>
            <a:r>
              <a:rPr lang="zh-CN" altLang="en-US" sz="2400" b="1" dirty="0"/>
              <a:t>	</a:t>
            </a:r>
            <a:r>
              <a:rPr lang="en-US" altLang="zh-CN" sz="2400" b="1" dirty="0"/>
              <a:t>DATAS  MACRO  A1</a:t>
            </a:r>
            <a:r>
              <a:rPr lang="zh-CN" altLang="en-US" sz="2400" b="1" dirty="0"/>
              <a:t>，</a:t>
            </a:r>
            <a:r>
              <a:rPr lang="en-US" altLang="zh-CN" sz="2400" b="1" dirty="0"/>
              <a:t>A2</a:t>
            </a:r>
            <a:r>
              <a:rPr lang="zh-CN" altLang="en-US" sz="2400" b="1" dirty="0"/>
              <a:t>，</a:t>
            </a:r>
            <a:r>
              <a:rPr lang="en-US" altLang="zh-CN" sz="2400" b="1" dirty="0"/>
              <a:t>A3</a:t>
            </a:r>
          </a:p>
          <a:p>
            <a:pPr>
              <a:spcBef>
                <a:spcPct val="0"/>
              </a:spcBef>
            </a:pPr>
            <a:r>
              <a:rPr lang="en-US" altLang="zh-CN" sz="2400" b="1" dirty="0"/>
              <a:t>		X&amp;A1	 DB  A2  DUP(A3)</a:t>
            </a:r>
          </a:p>
          <a:p>
            <a:pPr>
              <a:spcBef>
                <a:spcPct val="0"/>
              </a:spcBef>
            </a:pPr>
            <a:r>
              <a:rPr lang="en-US" altLang="zh-CN" sz="2400" b="1" dirty="0"/>
              <a:t>		ENDM</a:t>
            </a:r>
          </a:p>
          <a:p>
            <a:pPr>
              <a:spcBef>
                <a:spcPct val="0"/>
              </a:spcBef>
            </a:pPr>
            <a:r>
              <a:rPr lang="zh-CN" altLang="en-US" sz="2400" b="1" dirty="0"/>
              <a:t>宏调用：</a:t>
            </a:r>
          </a:p>
          <a:p>
            <a:pPr>
              <a:spcBef>
                <a:spcPct val="0"/>
              </a:spcBef>
            </a:pPr>
            <a:r>
              <a:rPr lang="zh-CN" altLang="en-US" sz="2400" b="1" dirty="0"/>
              <a:t>		</a:t>
            </a:r>
            <a:r>
              <a:rPr lang="en-US" altLang="zh-CN" sz="2400" b="1" dirty="0"/>
              <a:t>DATAS   5</a:t>
            </a:r>
            <a:r>
              <a:rPr lang="zh-CN" altLang="en-US" sz="2400" b="1" dirty="0"/>
              <a:t>，</a:t>
            </a:r>
            <a:r>
              <a:rPr lang="en-US" altLang="zh-CN" sz="2400" b="1" dirty="0"/>
              <a:t>6</a:t>
            </a:r>
            <a:r>
              <a:rPr lang="zh-CN" altLang="en-US" sz="2400" b="1" dirty="0"/>
              <a:t>，</a:t>
            </a:r>
            <a:r>
              <a:rPr lang="en-US" altLang="zh-CN" sz="2400" b="1" dirty="0"/>
              <a:t>1</a:t>
            </a:r>
          </a:p>
          <a:p>
            <a:pPr>
              <a:spcBef>
                <a:spcPct val="0"/>
              </a:spcBef>
            </a:pPr>
            <a:r>
              <a:rPr lang="en-US" altLang="zh-CN" sz="2400" b="1" dirty="0"/>
              <a:t>		DATAS   2</a:t>
            </a:r>
            <a:r>
              <a:rPr lang="zh-CN" altLang="en-US" sz="2400" b="1" dirty="0"/>
              <a:t>，</a:t>
            </a:r>
            <a:r>
              <a:rPr lang="en-US" altLang="zh-CN" sz="2400" b="1" dirty="0"/>
              <a:t>3</a:t>
            </a:r>
            <a:r>
              <a:rPr lang="zh-CN" altLang="en-US" sz="2400" b="1" dirty="0"/>
              <a:t>，</a:t>
            </a:r>
            <a:r>
              <a:rPr lang="en-US" altLang="zh-CN" sz="2400" b="1" dirty="0"/>
              <a:t>4</a:t>
            </a:r>
          </a:p>
          <a:p>
            <a:pPr>
              <a:spcBef>
                <a:spcPct val="0"/>
              </a:spcBef>
            </a:pPr>
            <a:r>
              <a:rPr lang="zh-CN" altLang="en-US" sz="2400" b="1" dirty="0"/>
              <a:t>宏展开：</a:t>
            </a:r>
          </a:p>
          <a:p>
            <a:pPr>
              <a:spcBef>
                <a:spcPct val="0"/>
              </a:spcBef>
            </a:pPr>
            <a:r>
              <a:rPr lang="zh-CN" altLang="en-US" sz="2400" b="1" dirty="0"/>
              <a:t>	</a:t>
            </a:r>
            <a:r>
              <a:rPr lang="en-US" altLang="zh-CN" sz="2400" b="1" dirty="0"/>
              <a:t>1	X5	DB	6  DUP(1)</a:t>
            </a:r>
          </a:p>
          <a:p>
            <a:pPr>
              <a:spcBef>
                <a:spcPct val="0"/>
              </a:spcBef>
            </a:pPr>
            <a:r>
              <a:rPr lang="en-US" altLang="zh-CN" sz="2400" b="1" dirty="0"/>
              <a:t>	1	X2	DB	3  DUP(4)</a:t>
            </a:r>
          </a:p>
        </p:txBody>
      </p:sp>
      <p:sp>
        <p:nvSpPr>
          <p:cNvPr id="16391" name="Text Box 7"/>
          <p:cNvSpPr txBox="1">
            <a:spLocks noChangeArrowheads="1"/>
          </p:cNvSpPr>
          <p:nvPr/>
        </p:nvSpPr>
        <p:spPr bwMode="auto">
          <a:xfrm>
            <a:off x="381000" y="381000"/>
            <a:ext cx="7086600" cy="1196975"/>
          </a:xfrm>
          <a:prstGeom prst="rect">
            <a:avLst/>
          </a:prstGeom>
          <a:solidFill>
            <a:srgbClr val="FFFFCC"/>
          </a:solidFill>
          <a:ln w="9525">
            <a:solidFill>
              <a:schemeClr val="tx1"/>
            </a:solidFill>
            <a:prstDash val="lgDashDot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400" b="1">
                <a:solidFill>
                  <a:srgbClr val="0033CC"/>
                </a:solidFill>
              </a:rPr>
              <a:t>4. </a:t>
            </a:r>
            <a:r>
              <a:rPr lang="zh-CN" altLang="en-US" sz="2400" b="1">
                <a:solidFill>
                  <a:srgbClr val="0033CC"/>
                </a:solidFill>
              </a:rPr>
              <a:t>变元是存储单元</a:t>
            </a:r>
          </a:p>
          <a:p>
            <a:pPr>
              <a:spcBef>
                <a:spcPct val="0"/>
              </a:spcBef>
            </a:pPr>
            <a:r>
              <a:rPr lang="zh-CN" altLang="en-US" sz="2400" b="1"/>
              <a:t>在数据段中用伪指令定义存储单元时，也可以使用宏，使单元内容的设置更灵活。</a:t>
            </a:r>
            <a:endParaRPr lang="zh-CN" altLang="en-US"/>
          </a:p>
        </p:txBody>
      </p:sp>
    </p:spTree>
    <p:extLst>
      <p:ext uri="{BB962C8B-B14F-4D97-AF65-F5344CB8AC3E}">
        <p14:creationId xmlns:p14="http://schemas.microsoft.com/office/powerpoint/2010/main" val="903539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500" fill="hold"/>
                                        <p:tgtEl>
                                          <p:spTgt spid="16388"/>
                                        </p:tgtEl>
                                        <p:attrNameLst>
                                          <p:attrName>ppt_x</p:attrName>
                                        </p:attrNameLst>
                                      </p:cBhvr>
                                      <p:tavLst>
                                        <p:tav tm="0">
                                          <p:val>
                                            <p:strVal val="0-#ppt_w/2"/>
                                          </p:val>
                                        </p:tav>
                                        <p:tav tm="100000">
                                          <p:val>
                                            <p:strVal val="#ppt_x"/>
                                          </p:val>
                                        </p:tav>
                                      </p:tavLst>
                                    </p:anim>
                                    <p:anim calcmode="lin" valueType="num">
                                      <p:cBhvr additive="base">
                                        <p:cTn id="8" dur="500" fill="hold"/>
                                        <p:tgtEl>
                                          <p:spTgt spid="163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23528" y="316396"/>
            <a:ext cx="3096344" cy="612068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altLang="zh-CN" sz="2400" dirty="0"/>
              <a:t> assume </a:t>
            </a:r>
            <a:r>
              <a:rPr lang="en-US" altLang="zh-CN" sz="2400" dirty="0" err="1"/>
              <a:t>cs:code</a:t>
            </a:r>
            <a:endParaRPr lang="en-US" altLang="zh-CN" sz="2400" dirty="0"/>
          </a:p>
          <a:p>
            <a:pPr>
              <a:buFont typeface="Wingdings" pitchFamily="2" charset="2"/>
              <a:buNone/>
            </a:pPr>
            <a:r>
              <a:rPr lang="en-US" altLang="zh-CN" sz="2400" dirty="0"/>
              <a:t> code segment</a:t>
            </a:r>
          </a:p>
          <a:p>
            <a:pPr>
              <a:buFont typeface="Wingdings" pitchFamily="2" charset="2"/>
              <a:buNone/>
            </a:pPr>
            <a:r>
              <a:rPr lang="en-US" altLang="zh-CN" sz="2400" dirty="0"/>
              <a:t> start: </a:t>
            </a:r>
          </a:p>
          <a:p>
            <a:pPr>
              <a:buFont typeface="Wingdings" pitchFamily="2" charset="2"/>
              <a:buNone/>
            </a:pPr>
            <a:r>
              <a:rPr lang="en-US" altLang="zh-CN" sz="2400" dirty="0"/>
              <a:t>        </a:t>
            </a:r>
          </a:p>
          <a:p>
            <a:pPr>
              <a:buFont typeface="Wingdings" pitchFamily="2" charset="2"/>
              <a:buNone/>
            </a:pPr>
            <a:r>
              <a:rPr lang="en-US" altLang="zh-CN" sz="2400" dirty="0"/>
              <a:t>    1.</a:t>
            </a:r>
            <a:r>
              <a:rPr lang="zh-CN" altLang="en-US" sz="2400" dirty="0"/>
              <a:t>安装</a:t>
            </a:r>
            <a:endParaRPr lang="en-US" altLang="zh-CN" sz="2400" dirty="0"/>
          </a:p>
          <a:p>
            <a:pPr>
              <a:buFont typeface="Wingdings" pitchFamily="2" charset="2"/>
              <a:buNone/>
            </a:pPr>
            <a:endParaRPr lang="en-US" altLang="zh-CN" sz="2400" dirty="0"/>
          </a:p>
          <a:p>
            <a:pPr>
              <a:buFont typeface="Wingdings" pitchFamily="2" charset="2"/>
              <a:buNone/>
            </a:pPr>
            <a:r>
              <a:rPr lang="en-US" altLang="zh-CN" sz="2400" dirty="0"/>
              <a:t>    2.</a:t>
            </a:r>
            <a:r>
              <a:rPr lang="zh-CN" altLang="en-US" sz="2400" dirty="0"/>
              <a:t>设置中断向量表</a:t>
            </a:r>
            <a:endParaRPr lang="en-US" altLang="zh-CN" sz="2400" dirty="0"/>
          </a:p>
          <a:p>
            <a:pPr>
              <a:buFont typeface="Wingdings" pitchFamily="2" charset="2"/>
              <a:buNone/>
            </a:pPr>
            <a:endParaRPr lang="en-US" altLang="zh-CN" sz="2400" dirty="0"/>
          </a:p>
          <a:p>
            <a:pPr>
              <a:buFont typeface="Wingdings" pitchFamily="2" charset="2"/>
              <a:buNone/>
            </a:pPr>
            <a:r>
              <a:rPr lang="en-US" altLang="zh-CN" sz="2400" dirty="0"/>
              <a:t>    3.</a:t>
            </a:r>
            <a:r>
              <a:rPr lang="zh-CN" altLang="en-US" sz="2400" dirty="0"/>
              <a:t>中断例程</a:t>
            </a:r>
            <a:r>
              <a:rPr lang="en-US" altLang="zh-CN" sz="2400" dirty="0"/>
              <a:t>      </a:t>
            </a:r>
          </a:p>
          <a:p>
            <a:pPr>
              <a:buFont typeface="Wingdings" pitchFamily="2" charset="2"/>
              <a:buNone/>
            </a:pPr>
            <a:endParaRPr lang="en-US" altLang="zh-CN" sz="2400" dirty="0"/>
          </a:p>
          <a:p>
            <a:pPr>
              <a:buFont typeface="Wingdings" pitchFamily="2" charset="2"/>
              <a:buNone/>
            </a:pPr>
            <a:endParaRPr lang="en-US" altLang="zh-CN" sz="2400" dirty="0"/>
          </a:p>
          <a:p>
            <a:pPr>
              <a:buFont typeface="Wingdings" pitchFamily="2" charset="2"/>
              <a:buNone/>
            </a:pPr>
            <a:endParaRPr lang="en-US" altLang="zh-CN" sz="2400" dirty="0"/>
          </a:p>
          <a:p>
            <a:pPr>
              <a:buFont typeface="Wingdings" pitchFamily="2" charset="2"/>
              <a:buNone/>
            </a:pPr>
            <a:endParaRPr lang="en-US" altLang="zh-CN" sz="2400" dirty="0"/>
          </a:p>
          <a:p>
            <a:pPr>
              <a:buFont typeface="Wingdings" pitchFamily="2" charset="2"/>
              <a:buNone/>
            </a:pPr>
            <a:endParaRPr lang="en-US" altLang="zh-CN" sz="2400" dirty="0"/>
          </a:p>
          <a:p>
            <a:pPr>
              <a:buFont typeface="Wingdings" pitchFamily="2" charset="2"/>
              <a:buNone/>
            </a:pPr>
            <a:endParaRPr lang="en-US" altLang="zh-CN" sz="2400" dirty="0"/>
          </a:p>
          <a:p>
            <a:pPr>
              <a:buFont typeface="Wingdings" pitchFamily="2" charset="2"/>
              <a:buNone/>
            </a:pPr>
            <a:r>
              <a:rPr lang="en-US" altLang="zh-CN" sz="2400" dirty="0"/>
              <a:t>         </a:t>
            </a:r>
            <a:r>
              <a:rPr lang="en-US" altLang="zh-CN" sz="2400" dirty="0" err="1"/>
              <a:t>mov</a:t>
            </a:r>
            <a:r>
              <a:rPr lang="en-US" altLang="zh-CN" sz="2400" dirty="0"/>
              <a:t> ax,4c00h</a:t>
            </a:r>
          </a:p>
          <a:p>
            <a:pPr>
              <a:buFont typeface="Wingdings" pitchFamily="2" charset="2"/>
              <a:buNone/>
            </a:pPr>
            <a:r>
              <a:rPr lang="en-US" altLang="zh-CN" sz="2400" dirty="0"/>
              <a:t>         int 21h</a:t>
            </a:r>
          </a:p>
          <a:p>
            <a:pPr>
              <a:buFont typeface="Wingdings" pitchFamily="2" charset="2"/>
              <a:buNone/>
            </a:pPr>
            <a:r>
              <a:rPr lang="en-US" altLang="zh-CN" sz="2400" dirty="0"/>
              <a:t>code ends</a:t>
            </a:r>
          </a:p>
          <a:p>
            <a:pPr>
              <a:buFont typeface="Wingdings" pitchFamily="2" charset="2"/>
              <a:buNone/>
            </a:pPr>
            <a:r>
              <a:rPr lang="en-US" altLang="zh-CN" sz="2400" dirty="0"/>
              <a:t> end start </a:t>
            </a:r>
          </a:p>
        </p:txBody>
      </p:sp>
      <p:sp>
        <p:nvSpPr>
          <p:cNvPr id="5" name="矩形 4"/>
          <p:cNvSpPr/>
          <p:nvPr/>
        </p:nvSpPr>
        <p:spPr>
          <a:xfrm>
            <a:off x="3816513" y="3515524"/>
            <a:ext cx="5336556" cy="1938992"/>
          </a:xfrm>
          <a:prstGeom prst="rect">
            <a:avLst/>
          </a:prstGeom>
          <a:solidFill>
            <a:schemeClr val="accent2">
              <a:lumMod val="20000"/>
              <a:lumOff val="80000"/>
            </a:schemeClr>
          </a:solidFill>
          <a:ln>
            <a:solidFill>
              <a:schemeClr val="accent2">
                <a:lumMod val="20000"/>
                <a:lumOff val="80000"/>
              </a:schemeClr>
            </a:solidFill>
          </a:ln>
        </p:spPr>
        <p:txBody>
          <a:bodyPr wrap="square">
            <a:spAutoFit/>
          </a:bodyPr>
          <a:lstStyle/>
          <a:p>
            <a:pPr>
              <a:buFont typeface="Wingdings" pitchFamily="2" charset="2"/>
              <a:buNone/>
            </a:pPr>
            <a:r>
              <a:rPr lang="en-US" altLang="zh-CN" sz="2400" dirty="0"/>
              <a:t>       mov ax,0</a:t>
            </a:r>
          </a:p>
          <a:p>
            <a:pPr>
              <a:buFont typeface="Wingdings" pitchFamily="2" charset="2"/>
              <a:buNone/>
            </a:pPr>
            <a:r>
              <a:rPr lang="en-US" altLang="zh-CN" sz="2400" dirty="0"/>
              <a:t>       mov </a:t>
            </a:r>
            <a:r>
              <a:rPr lang="en-US" altLang="zh-CN" sz="2400" dirty="0" err="1"/>
              <a:t>es,ax</a:t>
            </a:r>
            <a:endParaRPr lang="en-US" altLang="zh-CN" sz="2400" dirty="0"/>
          </a:p>
          <a:p>
            <a:pPr>
              <a:buFont typeface="Wingdings" pitchFamily="2" charset="2"/>
              <a:buNone/>
            </a:pPr>
            <a:r>
              <a:rPr lang="en-US" altLang="zh-CN" sz="2400" dirty="0"/>
              <a:t>       mov word </a:t>
            </a:r>
            <a:r>
              <a:rPr lang="en-US" altLang="zh-CN" sz="2400" dirty="0" err="1"/>
              <a:t>ptr</a:t>
            </a:r>
            <a:r>
              <a:rPr lang="en-US" altLang="zh-CN" sz="2400" dirty="0"/>
              <a:t> </a:t>
            </a:r>
            <a:r>
              <a:rPr lang="en-US" altLang="zh-CN" sz="2400" dirty="0" err="1"/>
              <a:t>es</a:t>
            </a:r>
            <a:r>
              <a:rPr lang="en-US" altLang="zh-CN" sz="2400" dirty="0"/>
              <a:t>:[</a:t>
            </a:r>
            <a:r>
              <a:rPr lang="en-US" altLang="zh-CN" sz="2400" dirty="0">
                <a:solidFill>
                  <a:srgbClr val="0070C0"/>
                </a:solidFill>
              </a:rPr>
              <a:t>7ch*4</a:t>
            </a:r>
            <a:r>
              <a:rPr lang="en-US" altLang="zh-CN" sz="2400" dirty="0"/>
              <a:t>],</a:t>
            </a:r>
            <a:r>
              <a:rPr lang="en-US" altLang="zh-CN" sz="2400" dirty="0">
                <a:solidFill>
                  <a:srgbClr val="FF0000"/>
                </a:solidFill>
              </a:rPr>
              <a:t>200h</a:t>
            </a:r>
          </a:p>
          <a:p>
            <a:pPr>
              <a:buFont typeface="Wingdings" pitchFamily="2" charset="2"/>
              <a:buNone/>
            </a:pPr>
            <a:r>
              <a:rPr lang="en-US" altLang="zh-CN" sz="2400" dirty="0"/>
              <a:t>       mov  word </a:t>
            </a:r>
            <a:r>
              <a:rPr lang="en-US" altLang="zh-CN" sz="2400" dirty="0" err="1"/>
              <a:t>ptr</a:t>
            </a:r>
            <a:r>
              <a:rPr lang="en-US" altLang="zh-CN" sz="2400" dirty="0"/>
              <a:t>  </a:t>
            </a:r>
            <a:r>
              <a:rPr lang="en-US" altLang="zh-CN" sz="2400" dirty="0" err="1"/>
              <a:t>es</a:t>
            </a:r>
            <a:r>
              <a:rPr lang="en-US" altLang="zh-CN" sz="2400" dirty="0"/>
              <a:t>:[</a:t>
            </a:r>
            <a:r>
              <a:rPr lang="en-US" altLang="zh-CN" sz="2400" dirty="0">
                <a:solidFill>
                  <a:srgbClr val="0070C0"/>
                </a:solidFill>
              </a:rPr>
              <a:t>7ch*4+2</a:t>
            </a:r>
            <a:r>
              <a:rPr lang="en-US" altLang="zh-CN" sz="2400" dirty="0"/>
              <a:t>],</a:t>
            </a:r>
            <a:r>
              <a:rPr lang="en-US" altLang="zh-CN" sz="2400" dirty="0">
                <a:solidFill>
                  <a:srgbClr val="FF0000"/>
                </a:solidFill>
              </a:rPr>
              <a:t>0</a:t>
            </a:r>
          </a:p>
        </p:txBody>
      </p:sp>
      <p:sp>
        <p:nvSpPr>
          <p:cNvPr id="6" name="矩形 5"/>
          <p:cNvSpPr/>
          <p:nvPr/>
        </p:nvSpPr>
        <p:spPr>
          <a:xfrm>
            <a:off x="3874712" y="5483806"/>
            <a:ext cx="5269288" cy="1200329"/>
          </a:xfrm>
          <a:prstGeom prst="rect">
            <a:avLst/>
          </a:prstGeom>
          <a:solidFill>
            <a:schemeClr val="accent5">
              <a:lumMod val="20000"/>
              <a:lumOff val="80000"/>
            </a:schemeClr>
          </a:solidFill>
          <a:ln>
            <a:solidFill>
              <a:schemeClr val="accent3">
                <a:lumMod val="60000"/>
                <a:lumOff val="40000"/>
              </a:schemeClr>
            </a:solidFill>
          </a:ln>
        </p:spPr>
        <p:txBody>
          <a:bodyPr wrap="square">
            <a:spAutoFit/>
          </a:bodyPr>
          <a:lstStyle/>
          <a:p>
            <a:pPr>
              <a:buFont typeface="Wingdings" pitchFamily="2" charset="2"/>
              <a:buNone/>
            </a:pPr>
            <a:r>
              <a:rPr lang="en-US" altLang="zh-CN" sz="2400" dirty="0" err="1"/>
              <a:t>Sqr</a:t>
            </a:r>
            <a:r>
              <a:rPr lang="en-US" altLang="zh-CN" sz="2400" dirty="0"/>
              <a:t>:        </a:t>
            </a:r>
            <a:r>
              <a:rPr lang="en-US" altLang="zh-CN" sz="2400" dirty="0" err="1"/>
              <a:t>mul</a:t>
            </a:r>
            <a:r>
              <a:rPr lang="en-US" altLang="zh-CN" sz="2400" dirty="0"/>
              <a:t>    ax</a:t>
            </a:r>
          </a:p>
          <a:p>
            <a:pPr>
              <a:buFont typeface="Wingdings" pitchFamily="2" charset="2"/>
              <a:buNone/>
            </a:pPr>
            <a:r>
              <a:rPr lang="en-US" altLang="zh-CN" sz="2400" dirty="0">
                <a:solidFill>
                  <a:srgbClr val="FF0000"/>
                </a:solidFill>
              </a:rPr>
              <a:t>                </a:t>
            </a:r>
            <a:r>
              <a:rPr lang="en-US" altLang="zh-CN" sz="2400" dirty="0" err="1">
                <a:solidFill>
                  <a:srgbClr val="FF0000"/>
                </a:solidFill>
              </a:rPr>
              <a:t>iret</a:t>
            </a:r>
            <a:endParaRPr lang="en-US" altLang="zh-CN" sz="2400" dirty="0">
              <a:solidFill>
                <a:srgbClr val="FF0000"/>
              </a:solidFill>
            </a:endParaRPr>
          </a:p>
          <a:p>
            <a:pPr>
              <a:buFont typeface="Wingdings" pitchFamily="2" charset="2"/>
              <a:buNone/>
            </a:pPr>
            <a:r>
              <a:rPr lang="en-US" altLang="zh-CN" sz="2400" dirty="0" err="1"/>
              <a:t>Sqrend</a:t>
            </a:r>
            <a:r>
              <a:rPr lang="en-US" altLang="zh-CN" sz="2400" dirty="0"/>
              <a:t>:   </a:t>
            </a:r>
            <a:r>
              <a:rPr lang="en-US" altLang="zh-CN" sz="2400" dirty="0" err="1"/>
              <a:t>nop</a:t>
            </a:r>
            <a:endParaRPr lang="en-US" altLang="zh-CN" sz="2400" dirty="0"/>
          </a:p>
        </p:txBody>
      </p:sp>
      <p:sp>
        <p:nvSpPr>
          <p:cNvPr id="7" name="矩形 6"/>
          <p:cNvSpPr/>
          <p:nvPr/>
        </p:nvSpPr>
        <p:spPr>
          <a:xfrm>
            <a:off x="3861592" y="0"/>
            <a:ext cx="5284451" cy="3416320"/>
          </a:xfrm>
          <a:prstGeom prst="rect">
            <a:avLst/>
          </a:prstGeom>
          <a:ln>
            <a:solidFill>
              <a:schemeClr val="tx2">
                <a:lumMod val="20000"/>
                <a:lumOff val="80000"/>
              </a:schemeClr>
            </a:solidFill>
          </a:ln>
        </p:spPr>
        <p:txBody>
          <a:bodyPr wrap="square">
            <a:spAutoFit/>
          </a:bodyPr>
          <a:lstStyle/>
          <a:p>
            <a:pPr>
              <a:buFont typeface="Wingdings" pitchFamily="2" charset="2"/>
              <a:buNone/>
            </a:pPr>
            <a:r>
              <a:rPr lang="en-US" altLang="zh-CN" sz="2400" dirty="0"/>
              <a:t>        mov </a:t>
            </a:r>
            <a:r>
              <a:rPr lang="en-US" altLang="zh-CN" sz="2400" dirty="0" err="1"/>
              <a:t>ax,cs</a:t>
            </a:r>
            <a:endParaRPr lang="en-US" altLang="zh-CN" sz="2400" dirty="0"/>
          </a:p>
          <a:p>
            <a:pPr>
              <a:buFont typeface="Wingdings" pitchFamily="2" charset="2"/>
              <a:buNone/>
            </a:pPr>
            <a:r>
              <a:rPr lang="en-US" altLang="zh-CN" sz="2400" dirty="0"/>
              <a:t>        mov </a:t>
            </a:r>
            <a:r>
              <a:rPr lang="en-US" altLang="zh-CN" sz="2400" dirty="0" err="1"/>
              <a:t>ds,ax</a:t>
            </a:r>
            <a:endParaRPr lang="en-US" altLang="zh-CN" sz="2400" dirty="0"/>
          </a:p>
          <a:p>
            <a:pPr>
              <a:buFont typeface="Wingdings" pitchFamily="2" charset="2"/>
              <a:buNone/>
            </a:pPr>
            <a:r>
              <a:rPr lang="en-US" altLang="zh-CN" sz="2400" dirty="0"/>
              <a:t>        mov </a:t>
            </a:r>
            <a:r>
              <a:rPr lang="en-US" altLang="zh-CN" sz="2400" dirty="0" err="1"/>
              <a:t>si,offset</a:t>
            </a:r>
            <a:r>
              <a:rPr lang="en-US" altLang="zh-CN" sz="2400" dirty="0"/>
              <a:t> </a:t>
            </a:r>
            <a:r>
              <a:rPr lang="en-US" altLang="zh-CN" sz="2400" dirty="0" err="1"/>
              <a:t>sqr</a:t>
            </a:r>
            <a:endParaRPr lang="en-US" altLang="zh-CN" sz="2400" dirty="0"/>
          </a:p>
          <a:p>
            <a:pPr>
              <a:buFont typeface="Wingdings" pitchFamily="2" charset="2"/>
              <a:buNone/>
            </a:pPr>
            <a:r>
              <a:rPr lang="en-US" altLang="zh-CN" sz="2400" dirty="0"/>
              <a:t>        mov ax,0</a:t>
            </a:r>
          </a:p>
          <a:p>
            <a:pPr>
              <a:buFont typeface="Wingdings" pitchFamily="2" charset="2"/>
              <a:buNone/>
            </a:pPr>
            <a:r>
              <a:rPr lang="en-US" altLang="zh-CN" sz="2400" dirty="0"/>
              <a:t>        Mov </a:t>
            </a:r>
            <a:r>
              <a:rPr lang="en-US" altLang="zh-CN" sz="2400" dirty="0" err="1"/>
              <a:t>es,ax</a:t>
            </a:r>
            <a:endParaRPr lang="en-US" altLang="zh-CN" sz="2400" dirty="0"/>
          </a:p>
          <a:p>
            <a:pPr>
              <a:buFont typeface="Wingdings" pitchFamily="2" charset="2"/>
              <a:buNone/>
            </a:pPr>
            <a:r>
              <a:rPr lang="en-US" altLang="zh-CN" sz="2400" dirty="0"/>
              <a:t>        mov di,200h</a:t>
            </a:r>
          </a:p>
          <a:p>
            <a:pPr>
              <a:buFont typeface="Wingdings" pitchFamily="2" charset="2"/>
              <a:buNone/>
            </a:pPr>
            <a:r>
              <a:rPr lang="en-US" altLang="zh-CN" sz="2400" dirty="0"/>
              <a:t>   </a:t>
            </a:r>
            <a:r>
              <a:rPr lang="en-US" altLang="zh-CN" sz="2400" dirty="0" err="1"/>
              <a:t>mov</a:t>
            </a:r>
            <a:r>
              <a:rPr lang="en-US" altLang="zh-CN" sz="2400" dirty="0"/>
              <a:t> </a:t>
            </a:r>
            <a:r>
              <a:rPr lang="en-US" altLang="zh-CN" sz="2400" dirty="0" err="1"/>
              <a:t>cx,offset</a:t>
            </a:r>
            <a:r>
              <a:rPr lang="en-US" altLang="zh-CN" sz="2400" dirty="0"/>
              <a:t> </a:t>
            </a:r>
            <a:r>
              <a:rPr lang="en-US" altLang="zh-CN" sz="2400" dirty="0" err="1"/>
              <a:t>sqrend</a:t>
            </a:r>
            <a:r>
              <a:rPr lang="en-US" altLang="zh-CN" sz="2400" dirty="0"/>
              <a:t>-offset </a:t>
            </a:r>
            <a:r>
              <a:rPr lang="en-US" altLang="zh-CN" sz="2400" dirty="0" err="1"/>
              <a:t>sqr</a:t>
            </a:r>
            <a:endParaRPr lang="en-US" altLang="zh-CN" sz="2400" dirty="0"/>
          </a:p>
          <a:p>
            <a:pPr>
              <a:buFont typeface="Wingdings" pitchFamily="2" charset="2"/>
              <a:buNone/>
            </a:pPr>
            <a:r>
              <a:rPr lang="en-US" altLang="zh-CN" sz="2400" dirty="0"/>
              <a:t>        </a:t>
            </a:r>
            <a:r>
              <a:rPr lang="en-US" altLang="zh-CN" sz="2400" dirty="0" err="1"/>
              <a:t>cld</a:t>
            </a:r>
            <a:endParaRPr lang="en-US" altLang="zh-CN" sz="2400" dirty="0"/>
          </a:p>
          <a:p>
            <a:pPr>
              <a:buFont typeface="Wingdings" pitchFamily="2" charset="2"/>
              <a:buNone/>
            </a:pPr>
            <a:r>
              <a:rPr lang="en-US" altLang="zh-CN" sz="2400" dirty="0"/>
              <a:t>        rep </a:t>
            </a:r>
            <a:r>
              <a:rPr lang="en-US" altLang="zh-CN" sz="2400" dirty="0" err="1"/>
              <a:t>movsb</a:t>
            </a:r>
            <a:endParaRPr lang="en-US" altLang="zh-CN" sz="2400" dirty="0"/>
          </a:p>
        </p:txBody>
      </p:sp>
      <p:cxnSp>
        <p:nvCxnSpPr>
          <p:cNvPr id="8" name="直接箭头连接符 7"/>
          <p:cNvCxnSpPr/>
          <p:nvPr/>
        </p:nvCxnSpPr>
        <p:spPr>
          <a:xfrm>
            <a:off x="1475656" y="1628800"/>
            <a:ext cx="27596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669441" y="2348880"/>
            <a:ext cx="1325819" cy="1546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6" idx="1"/>
          </p:cNvCxnSpPr>
          <p:nvPr/>
        </p:nvCxnSpPr>
        <p:spPr>
          <a:xfrm>
            <a:off x="1475656" y="3244011"/>
            <a:ext cx="2399056" cy="2839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56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strVal val="#ppt_w*0.70"/>
                                          </p:val>
                                        </p:tav>
                                        <p:tav tm="100000">
                                          <p:val>
                                            <p:strVal val="#ppt_w"/>
                                          </p:val>
                                        </p:tav>
                                      </p:tavLst>
                                    </p:anim>
                                    <p:anim calcmode="lin" valueType="num">
                                      <p:cBhvr>
                                        <p:cTn id="13" dur="1000" fill="hold"/>
                                        <p:tgtEl>
                                          <p:spTgt spid="7"/>
                                        </p:tgtEl>
                                        <p:attrNameLst>
                                          <p:attrName>ppt_h</p:attrName>
                                        </p:attrNameLst>
                                      </p:cBhvr>
                                      <p:tavLst>
                                        <p:tav tm="0">
                                          <p:val>
                                            <p:strVal val="#ppt_h"/>
                                          </p:val>
                                        </p:tav>
                                        <p:tav tm="100000">
                                          <p:val>
                                            <p:strVal val="#ppt_h"/>
                                          </p:val>
                                        </p:tav>
                                      </p:tavLst>
                                    </p:anim>
                                    <p:animEffect transition="in" filter="fade">
                                      <p:cBhvr>
                                        <p:cTn id="14" dur="1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heckerboard(across)">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strips(downLef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strips(downRight)">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descr="之字形"/>
          <p:cNvSpPr txBox="1">
            <a:spLocks noChangeArrowheads="1"/>
          </p:cNvSpPr>
          <p:nvPr/>
        </p:nvSpPr>
        <p:spPr bwMode="auto">
          <a:xfrm>
            <a:off x="539552" y="1600200"/>
            <a:ext cx="8352928" cy="4524315"/>
          </a:xfrm>
          <a:prstGeom prst="rect">
            <a:avLst/>
          </a:prstGeom>
          <a:pattFill prst="zigZag">
            <a:fgClr>
              <a:schemeClr val="bg1"/>
            </a:fgClr>
            <a:bgClr>
              <a:srgbClr val="FFFFFF"/>
            </a:bgClr>
          </a:pattFill>
          <a:ln>
            <a:noFill/>
          </a:ln>
          <a:effectLst>
            <a:outerShdw dist="107763" dir="13500000" sx="75000" sy="75000" algn="tl" rotWithShape="0">
              <a:schemeClr val="hlink"/>
            </a:outerShdw>
          </a:effectLst>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120000"/>
              </a:lnSpc>
              <a:spcBef>
                <a:spcPct val="0"/>
              </a:spcBef>
            </a:pPr>
            <a:r>
              <a:rPr lang="zh-CN" altLang="en-US" sz="2400" b="1" dirty="0"/>
              <a:t>宏定义：</a:t>
            </a:r>
          </a:p>
          <a:p>
            <a:pPr>
              <a:lnSpc>
                <a:spcPct val="120000"/>
              </a:lnSpc>
              <a:spcBef>
                <a:spcPct val="0"/>
              </a:spcBef>
            </a:pPr>
            <a:r>
              <a:rPr lang="zh-CN" altLang="en-US" sz="2400" b="1" dirty="0"/>
              <a:t>      </a:t>
            </a:r>
            <a:r>
              <a:rPr lang="en-US" altLang="zh-CN" sz="2400" b="1" dirty="0"/>
              <a:t>MASG   MACRO   S1</a:t>
            </a:r>
            <a:r>
              <a:rPr lang="zh-CN" altLang="en-US" sz="2400" b="1" dirty="0"/>
              <a:t>，</a:t>
            </a:r>
            <a:r>
              <a:rPr lang="en-US" altLang="zh-CN" sz="2400" b="1" dirty="0"/>
              <a:t>S2</a:t>
            </a:r>
          </a:p>
          <a:p>
            <a:pPr>
              <a:lnSpc>
                <a:spcPct val="120000"/>
              </a:lnSpc>
              <a:spcBef>
                <a:spcPct val="0"/>
              </a:spcBef>
            </a:pPr>
            <a:r>
              <a:rPr lang="en-US" altLang="zh-CN" sz="2400" b="1" dirty="0"/>
              <a:t>	POSIT&amp;S1	DB  ‘Number &amp;S2’,0AH,0DH,’$’</a:t>
            </a:r>
          </a:p>
          <a:p>
            <a:pPr>
              <a:lnSpc>
                <a:spcPct val="120000"/>
              </a:lnSpc>
              <a:spcBef>
                <a:spcPct val="0"/>
              </a:spcBef>
            </a:pPr>
            <a:r>
              <a:rPr lang="en-US" altLang="zh-CN" sz="2400" b="1" dirty="0"/>
              <a:t>	ENDM</a:t>
            </a:r>
          </a:p>
          <a:p>
            <a:pPr>
              <a:lnSpc>
                <a:spcPct val="120000"/>
              </a:lnSpc>
              <a:spcBef>
                <a:spcPct val="0"/>
              </a:spcBef>
            </a:pPr>
            <a:r>
              <a:rPr lang="zh-CN" altLang="en-US" sz="2400" b="1" dirty="0"/>
              <a:t>宏调用：</a:t>
            </a:r>
          </a:p>
          <a:p>
            <a:pPr>
              <a:lnSpc>
                <a:spcPct val="120000"/>
              </a:lnSpc>
              <a:spcBef>
                <a:spcPct val="0"/>
              </a:spcBef>
            </a:pPr>
            <a:r>
              <a:rPr lang="zh-CN" altLang="en-US" sz="2400" b="1" dirty="0"/>
              <a:t>	</a:t>
            </a:r>
            <a:r>
              <a:rPr lang="en-US" altLang="zh-CN" sz="2400" b="1" dirty="0"/>
              <a:t>MASG   1</a:t>
            </a:r>
            <a:r>
              <a:rPr lang="zh-CN" altLang="en-US" sz="2400" b="1" dirty="0"/>
              <a:t>，</a:t>
            </a:r>
            <a:r>
              <a:rPr lang="en-US" altLang="zh-CN" sz="2400" b="1" dirty="0"/>
              <a:t>ABC</a:t>
            </a:r>
          </a:p>
          <a:p>
            <a:pPr>
              <a:lnSpc>
                <a:spcPct val="120000"/>
              </a:lnSpc>
              <a:spcBef>
                <a:spcPct val="0"/>
              </a:spcBef>
            </a:pPr>
            <a:r>
              <a:rPr lang="en-US" altLang="zh-CN" sz="2400" b="1" dirty="0"/>
              <a:t>	MASG   2</a:t>
            </a:r>
            <a:r>
              <a:rPr lang="zh-CN" altLang="en-US" sz="2400" b="1" dirty="0"/>
              <a:t>，</a:t>
            </a:r>
            <a:r>
              <a:rPr lang="en-US" altLang="zh-CN" sz="2400" b="1" dirty="0"/>
              <a:t>2</a:t>
            </a:r>
          </a:p>
          <a:p>
            <a:pPr>
              <a:lnSpc>
                <a:spcPct val="120000"/>
              </a:lnSpc>
              <a:spcBef>
                <a:spcPct val="0"/>
              </a:spcBef>
            </a:pPr>
            <a:r>
              <a:rPr lang="zh-CN" altLang="en-US" sz="2400" b="1" dirty="0"/>
              <a:t>宏展开：</a:t>
            </a:r>
          </a:p>
          <a:p>
            <a:pPr>
              <a:lnSpc>
                <a:spcPct val="120000"/>
              </a:lnSpc>
              <a:spcBef>
                <a:spcPct val="0"/>
              </a:spcBef>
            </a:pPr>
            <a:r>
              <a:rPr lang="zh-CN" altLang="en-US" sz="2400" b="1" dirty="0"/>
              <a:t>     </a:t>
            </a:r>
            <a:r>
              <a:rPr lang="en-US" altLang="zh-CN" sz="2400" b="1" dirty="0"/>
              <a:t>1  POSIT1  DB  ‘Number  ABC’ </a:t>
            </a:r>
            <a:r>
              <a:rPr lang="zh-CN" altLang="en-US" sz="2400" b="1" dirty="0"/>
              <a:t>，</a:t>
            </a:r>
            <a:r>
              <a:rPr lang="en-US" altLang="zh-CN" sz="2400" b="1" dirty="0"/>
              <a:t>0AH</a:t>
            </a:r>
            <a:r>
              <a:rPr lang="zh-CN" altLang="en-US" sz="2400" b="1" dirty="0"/>
              <a:t>，</a:t>
            </a:r>
            <a:r>
              <a:rPr lang="en-US" altLang="zh-CN" sz="2400" b="1" dirty="0"/>
              <a:t>0DH</a:t>
            </a:r>
            <a:r>
              <a:rPr lang="zh-CN" altLang="en-US" sz="2400" b="1" dirty="0"/>
              <a:t>，’</a:t>
            </a:r>
            <a:r>
              <a:rPr lang="en-US" altLang="zh-CN" sz="2400" b="1" dirty="0"/>
              <a:t>$’</a:t>
            </a:r>
          </a:p>
          <a:p>
            <a:pPr>
              <a:lnSpc>
                <a:spcPct val="120000"/>
              </a:lnSpc>
              <a:spcBef>
                <a:spcPct val="0"/>
              </a:spcBef>
            </a:pPr>
            <a:r>
              <a:rPr lang="en-US" altLang="zh-CN" sz="2400" b="1" dirty="0"/>
              <a:t>     1  POSIT2  DB  ‘Number  2’ </a:t>
            </a:r>
            <a:r>
              <a:rPr lang="zh-CN" altLang="en-US" sz="2400" b="1" dirty="0"/>
              <a:t>，</a:t>
            </a:r>
            <a:r>
              <a:rPr lang="en-US" altLang="zh-CN" sz="2400" b="1" dirty="0"/>
              <a:t>0AH</a:t>
            </a:r>
            <a:r>
              <a:rPr lang="zh-CN" altLang="en-US" sz="2400" b="1" dirty="0"/>
              <a:t>，</a:t>
            </a:r>
            <a:r>
              <a:rPr lang="en-US" altLang="zh-CN" sz="2400" b="1" dirty="0"/>
              <a:t>0DH</a:t>
            </a:r>
            <a:r>
              <a:rPr lang="zh-CN" altLang="en-US" sz="2400" b="1" dirty="0"/>
              <a:t>，’</a:t>
            </a:r>
            <a:r>
              <a:rPr lang="en-US" altLang="zh-CN" sz="2400" b="1" dirty="0"/>
              <a:t>$’</a:t>
            </a:r>
          </a:p>
        </p:txBody>
      </p:sp>
      <p:sp>
        <p:nvSpPr>
          <p:cNvPr id="17415" name="Text Box 7"/>
          <p:cNvSpPr txBox="1">
            <a:spLocks noChangeArrowheads="1"/>
          </p:cNvSpPr>
          <p:nvPr/>
        </p:nvSpPr>
        <p:spPr bwMode="auto">
          <a:xfrm>
            <a:off x="228600" y="457200"/>
            <a:ext cx="6629400" cy="977900"/>
          </a:xfrm>
          <a:prstGeom prst="rect">
            <a:avLst/>
          </a:prstGeom>
          <a:solidFill>
            <a:srgbClr val="FFFFCC"/>
          </a:solidFill>
          <a:ln w="9525">
            <a:solidFill>
              <a:schemeClr val="tx1"/>
            </a:solidFill>
            <a:prstDash val="lgDashDot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0"/>
              </a:spcBef>
            </a:pPr>
            <a:r>
              <a:rPr lang="en-US" altLang="zh-CN" sz="2400" b="1">
                <a:solidFill>
                  <a:srgbClr val="0033CC"/>
                </a:solidFill>
              </a:rPr>
              <a:t>5. </a:t>
            </a:r>
            <a:r>
              <a:rPr lang="zh-CN" altLang="en-US" sz="2400" b="1">
                <a:solidFill>
                  <a:srgbClr val="0033CC"/>
                </a:solidFill>
              </a:rPr>
              <a:t>变元是字符串</a:t>
            </a:r>
          </a:p>
          <a:p>
            <a:pPr>
              <a:lnSpc>
                <a:spcPct val="120000"/>
              </a:lnSpc>
              <a:spcBef>
                <a:spcPct val="0"/>
              </a:spcBef>
            </a:pPr>
            <a:r>
              <a:rPr lang="zh-CN" altLang="en-US" sz="2400" b="1"/>
              <a:t>例</a:t>
            </a:r>
            <a:r>
              <a:rPr lang="en-US" altLang="zh-CN" sz="2400" b="1"/>
              <a:t>5  </a:t>
            </a:r>
            <a:r>
              <a:rPr lang="zh-CN" altLang="en-US" sz="2400" b="1"/>
              <a:t>定义字符串宏指令</a:t>
            </a:r>
            <a:r>
              <a:rPr lang="en-US" altLang="zh-CN" sz="2400" b="1"/>
              <a:t>MASG</a:t>
            </a:r>
            <a:r>
              <a:rPr lang="zh-CN" altLang="en-US" sz="2400" b="1"/>
              <a:t>。</a:t>
            </a:r>
            <a:endParaRPr lang="zh-CN" altLang="en-US"/>
          </a:p>
        </p:txBody>
      </p:sp>
    </p:spTree>
    <p:extLst>
      <p:ext uri="{BB962C8B-B14F-4D97-AF65-F5344CB8AC3E}">
        <p14:creationId xmlns:p14="http://schemas.microsoft.com/office/powerpoint/2010/main" val="12667257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7412"/>
                                        </p:tgtEl>
                                        <p:attrNameLst>
                                          <p:attrName>style.visibility</p:attrName>
                                        </p:attrNameLst>
                                      </p:cBhvr>
                                      <p:to>
                                        <p:strVal val="visible"/>
                                      </p:to>
                                    </p:set>
                                    <p:anim to="" calcmode="lin" valueType="num">
                                      <p:cBhvr>
                                        <p:cTn id="7" dur="1" fill="hold"/>
                                        <p:tgtEl>
                                          <p:spTgt spid="1741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19075" y="227013"/>
            <a:ext cx="7477125" cy="611187"/>
          </a:xfrm>
        </p:spPr>
        <p:txBody>
          <a:bodyPr/>
          <a:lstStyle/>
          <a:p>
            <a:r>
              <a:rPr lang="en-US" altLang="zh-CN" sz="3200" b="1" dirty="0">
                <a:solidFill>
                  <a:srgbClr val="800000"/>
                </a:solidFill>
              </a:rPr>
              <a:t>14.1.6 </a:t>
            </a:r>
            <a:r>
              <a:rPr lang="zh-CN" altLang="en-US" sz="3200" b="1" dirty="0">
                <a:solidFill>
                  <a:srgbClr val="800000"/>
                </a:solidFill>
              </a:rPr>
              <a:t>宏运算</a:t>
            </a:r>
          </a:p>
        </p:txBody>
      </p:sp>
      <p:sp>
        <p:nvSpPr>
          <p:cNvPr id="18436" name="Text Box 4"/>
          <p:cNvSpPr txBox="1">
            <a:spLocks noChangeArrowheads="1"/>
          </p:cNvSpPr>
          <p:nvPr/>
        </p:nvSpPr>
        <p:spPr bwMode="auto">
          <a:xfrm>
            <a:off x="228600" y="1050925"/>
            <a:ext cx="830384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lang="zh-CN" altLang="en-US" sz="2400" b="1" dirty="0"/>
              <a:t>宏运算是指以特殊运算符实现不同变元的过程。</a:t>
            </a:r>
          </a:p>
          <a:p>
            <a:pPr>
              <a:lnSpc>
                <a:spcPct val="90000"/>
              </a:lnSpc>
            </a:pPr>
            <a:r>
              <a:rPr lang="zh-CN" altLang="en-US" sz="2400" b="1" dirty="0"/>
              <a:t>包括</a:t>
            </a:r>
            <a:r>
              <a:rPr lang="en-US" altLang="zh-CN" sz="2400" b="1" dirty="0"/>
              <a:t>&amp;</a:t>
            </a:r>
            <a:r>
              <a:rPr lang="zh-CN" altLang="en-US" sz="2400" b="1" dirty="0"/>
              <a:t>、</a:t>
            </a:r>
            <a:r>
              <a:rPr lang="en-US" altLang="zh-CN" sz="2400" b="1" dirty="0"/>
              <a:t>&lt; &gt;</a:t>
            </a:r>
            <a:r>
              <a:rPr lang="zh-CN" altLang="en-US" sz="2400" b="1" dirty="0"/>
              <a:t>、</a:t>
            </a:r>
            <a:r>
              <a:rPr lang="en-US" altLang="zh-CN" sz="2400" b="1" dirty="0"/>
              <a:t>!</a:t>
            </a:r>
            <a:r>
              <a:rPr lang="zh-CN" altLang="en-US" sz="2400" b="1" dirty="0"/>
              <a:t>、</a:t>
            </a:r>
            <a:r>
              <a:rPr lang="en-US" altLang="zh-CN" sz="2400" b="1" dirty="0"/>
              <a:t>%</a:t>
            </a:r>
            <a:r>
              <a:rPr lang="zh-CN" altLang="en-US" sz="2400" b="1" dirty="0"/>
              <a:t>、</a:t>
            </a:r>
            <a:r>
              <a:rPr lang="en-US" altLang="zh-CN" sz="2400" b="1" dirty="0"/>
              <a:t>;; 5</a:t>
            </a:r>
            <a:r>
              <a:rPr lang="zh-CN" altLang="en-US" sz="2400" b="1" dirty="0"/>
              <a:t>种运算符。 </a:t>
            </a:r>
          </a:p>
        </p:txBody>
      </p:sp>
      <p:sp>
        <p:nvSpPr>
          <p:cNvPr id="18439" name="Text Box 7" descr="竖虚线"/>
          <p:cNvSpPr txBox="1">
            <a:spLocks noChangeArrowheads="1"/>
          </p:cNvSpPr>
          <p:nvPr/>
        </p:nvSpPr>
        <p:spPr bwMode="auto">
          <a:xfrm>
            <a:off x="304800" y="3352800"/>
            <a:ext cx="8299648" cy="3083921"/>
          </a:xfrm>
          <a:prstGeom prst="rect">
            <a:avLst/>
          </a:prstGeom>
          <a:pattFill prst="dashVert">
            <a:fgClr>
              <a:schemeClr val="bg1"/>
            </a:fgClr>
            <a:bgClr>
              <a:srgbClr val="FFFFFF"/>
            </a:bgClr>
          </a:pattFill>
          <a:ln>
            <a:noFill/>
          </a:ln>
          <a:effectLst>
            <a:outerShdw dist="107763" dir="13500000" sx="75000" sy="75000" algn="tl" rotWithShape="0">
              <a:srgbClr val="DAE94B"/>
            </a:outerShdw>
          </a:effectLst>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90000"/>
              </a:lnSpc>
              <a:spcBef>
                <a:spcPct val="0"/>
              </a:spcBef>
            </a:pPr>
            <a:r>
              <a:rPr lang="zh-CN" altLang="en-US" sz="2400" b="1" dirty="0"/>
              <a:t>例</a:t>
            </a:r>
            <a:r>
              <a:rPr lang="en-US" altLang="zh-CN" sz="2400" b="1" dirty="0"/>
              <a:t>1  </a:t>
            </a:r>
            <a:r>
              <a:rPr lang="zh-CN" altLang="en-US" sz="2400" b="1" dirty="0"/>
              <a:t>定义字符串宏指令</a:t>
            </a:r>
            <a:r>
              <a:rPr lang="en-US" altLang="zh-CN" sz="2400" b="1" dirty="0"/>
              <a:t>DISTR.</a:t>
            </a:r>
            <a:r>
              <a:rPr lang="zh-CN" altLang="en-US" sz="2400" b="1" dirty="0"/>
              <a:t>。</a:t>
            </a:r>
          </a:p>
          <a:p>
            <a:pPr>
              <a:lnSpc>
                <a:spcPct val="90000"/>
              </a:lnSpc>
              <a:spcBef>
                <a:spcPct val="0"/>
              </a:spcBef>
            </a:pPr>
            <a:r>
              <a:rPr lang="zh-CN" altLang="en-US" sz="2400" b="1" dirty="0"/>
              <a:t>宏定义：</a:t>
            </a:r>
          </a:p>
          <a:p>
            <a:pPr>
              <a:lnSpc>
                <a:spcPct val="90000"/>
              </a:lnSpc>
              <a:spcBef>
                <a:spcPct val="0"/>
              </a:spcBef>
            </a:pPr>
            <a:r>
              <a:rPr lang="zh-CN" altLang="en-US" sz="2400" b="1" dirty="0"/>
              <a:t>	</a:t>
            </a:r>
            <a:r>
              <a:rPr lang="en-US" altLang="zh-CN" sz="2400" b="1" dirty="0"/>
              <a:t>DISTR   MACRO  SS</a:t>
            </a:r>
          </a:p>
          <a:p>
            <a:pPr>
              <a:lnSpc>
                <a:spcPct val="90000"/>
              </a:lnSpc>
              <a:spcBef>
                <a:spcPct val="0"/>
              </a:spcBef>
            </a:pPr>
            <a:r>
              <a:rPr lang="en-US" altLang="zh-CN" sz="2400" b="1" dirty="0"/>
              <a:t>	      DB   ‘Exam</a:t>
            </a:r>
            <a:r>
              <a:rPr lang="zh-CN" altLang="en-US" sz="2400" b="1" dirty="0"/>
              <a:t>：</a:t>
            </a:r>
            <a:r>
              <a:rPr lang="en-US" altLang="zh-CN" sz="2400" b="1" dirty="0"/>
              <a:t>&amp;SS’</a:t>
            </a:r>
            <a:r>
              <a:rPr lang="zh-CN" altLang="en-US" sz="2400" b="1" dirty="0"/>
              <a:t>，</a:t>
            </a:r>
            <a:r>
              <a:rPr lang="en-US" altLang="zh-CN" sz="2400" b="1" dirty="0"/>
              <a:t>0AH</a:t>
            </a:r>
            <a:r>
              <a:rPr lang="zh-CN" altLang="en-US" sz="2400" b="1" dirty="0"/>
              <a:t>，</a:t>
            </a:r>
            <a:r>
              <a:rPr lang="en-US" altLang="zh-CN" sz="2400" b="1" dirty="0"/>
              <a:t>0DH</a:t>
            </a:r>
            <a:r>
              <a:rPr lang="zh-CN" altLang="en-US" sz="2400" b="1" dirty="0"/>
              <a:t>，’</a:t>
            </a:r>
            <a:r>
              <a:rPr lang="en-US" altLang="zh-CN" sz="2400" b="1" dirty="0"/>
              <a:t>$’</a:t>
            </a:r>
          </a:p>
          <a:p>
            <a:pPr>
              <a:lnSpc>
                <a:spcPct val="90000"/>
              </a:lnSpc>
              <a:spcBef>
                <a:spcPct val="0"/>
              </a:spcBef>
            </a:pPr>
            <a:r>
              <a:rPr lang="en-US" altLang="zh-CN" sz="2400" b="1" dirty="0"/>
              <a:t>	      ENDM</a:t>
            </a:r>
          </a:p>
          <a:p>
            <a:pPr>
              <a:lnSpc>
                <a:spcPct val="90000"/>
              </a:lnSpc>
              <a:spcBef>
                <a:spcPct val="0"/>
              </a:spcBef>
            </a:pPr>
            <a:r>
              <a:rPr lang="zh-CN" altLang="en-US" sz="2400" b="1" dirty="0"/>
              <a:t>宏调用：</a:t>
            </a:r>
          </a:p>
          <a:p>
            <a:pPr>
              <a:lnSpc>
                <a:spcPct val="90000"/>
              </a:lnSpc>
              <a:spcBef>
                <a:spcPct val="0"/>
              </a:spcBef>
            </a:pPr>
            <a:r>
              <a:rPr lang="zh-CN" altLang="en-US" sz="2400" b="1" dirty="0"/>
              <a:t>		</a:t>
            </a:r>
            <a:r>
              <a:rPr lang="en-US" altLang="zh-CN" sz="2400" b="1" dirty="0"/>
              <a:t>DISTR  book</a:t>
            </a:r>
          </a:p>
          <a:p>
            <a:pPr>
              <a:lnSpc>
                <a:spcPct val="90000"/>
              </a:lnSpc>
              <a:spcBef>
                <a:spcPct val="0"/>
              </a:spcBef>
            </a:pPr>
            <a:r>
              <a:rPr lang="zh-CN" altLang="en-US" sz="2400" b="1" dirty="0"/>
              <a:t>宏展开：</a:t>
            </a:r>
          </a:p>
          <a:p>
            <a:pPr>
              <a:lnSpc>
                <a:spcPct val="90000"/>
              </a:lnSpc>
              <a:spcBef>
                <a:spcPct val="0"/>
              </a:spcBef>
            </a:pPr>
            <a:r>
              <a:rPr lang="zh-CN" altLang="en-US" sz="2400" b="1" dirty="0"/>
              <a:t>	</a:t>
            </a:r>
            <a:r>
              <a:rPr lang="en-US" altLang="zh-CN" sz="2400" b="1" dirty="0"/>
              <a:t>1    DB    ‘Exam</a:t>
            </a:r>
            <a:r>
              <a:rPr lang="zh-CN" altLang="en-US" sz="2400" b="1" dirty="0"/>
              <a:t>：</a:t>
            </a:r>
            <a:r>
              <a:rPr lang="en-US" altLang="zh-CN" sz="2400" b="1" dirty="0"/>
              <a:t>book’ </a:t>
            </a:r>
            <a:r>
              <a:rPr lang="zh-CN" altLang="en-US" sz="2400" b="1" dirty="0"/>
              <a:t>，</a:t>
            </a:r>
            <a:r>
              <a:rPr lang="en-US" altLang="zh-CN" sz="2400" b="1" dirty="0"/>
              <a:t>0AH</a:t>
            </a:r>
            <a:r>
              <a:rPr lang="zh-CN" altLang="en-US" sz="2400" b="1" dirty="0"/>
              <a:t>，</a:t>
            </a:r>
            <a:r>
              <a:rPr lang="en-US" altLang="zh-CN" sz="2400" b="1" dirty="0"/>
              <a:t>0DH</a:t>
            </a:r>
            <a:r>
              <a:rPr lang="zh-CN" altLang="en-US" sz="2400" b="1" dirty="0"/>
              <a:t>，’</a:t>
            </a:r>
            <a:r>
              <a:rPr lang="en-US" altLang="zh-CN" sz="2400" b="1" dirty="0"/>
              <a:t>$’ </a:t>
            </a:r>
            <a:endParaRPr lang="en-US" altLang="zh-CN" dirty="0"/>
          </a:p>
        </p:txBody>
      </p:sp>
      <p:sp>
        <p:nvSpPr>
          <p:cNvPr id="18440" name="Text Box 8"/>
          <p:cNvSpPr txBox="1">
            <a:spLocks noChangeArrowheads="1"/>
          </p:cNvSpPr>
          <p:nvPr/>
        </p:nvSpPr>
        <p:spPr bwMode="auto">
          <a:xfrm>
            <a:off x="381000" y="1981200"/>
            <a:ext cx="8151440" cy="1306513"/>
          </a:xfrm>
          <a:prstGeom prst="rect">
            <a:avLst/>
          </a:prstGeom>
          <a:solidFill>
            <a:srgbClr val="FFFFCC"/>
          </a:solidFill>
          <a:ln w="9525">
            <a:solidFill>
              <a:schemeClr val="tx1"/>
            </a:solidFill>
            <a:prstDash val="lgDashDot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0"/>
              </a:spcBef>
            </a:pPr>
            <a:r>
              <a:rPr lang="en-US" altLang="zh-CN" sz="2400" b="1" dirty="0">
                <a:solidFill>
                  <a:srgbClr val="0033CC"/>
                </a:solidFill>
              </a:rPr>
              <a:t>1</a:t>
            </a:r>
            <a:r>
              <a:rPr lang="zh-CN" altLang="en-US" sz="2400" b="1" dirty="0">
                <a:solidFill>
                  <a:srgbClr val="0033CC"/>
                </a:solidFill>
              </a:rPr>
              <a:t>．</a:t>
            </a:r>
            <a:r>
              <a:rPr lang="en-US" altLang="zh-CN" sz="2400" b="1" dirty="0">
                <a:solidFill>
                  <a:srgbClr val="0033CC"/>
                </a:solidFill>
              </a:rPr>
              <a:t>&amp; </a:t>
            </a:r>
            <a:r>
              <a:rPr lang="zh-CN" altLang="en-US" sz="2400" b="1" dirty="0">
                <a:solidFill>
                  <a:srgbClr val="0033CC"/>
                </a:solidFill>
              </a:rPr>
              <a:t>替换运算符</a:t>
            </a:r>
          </a:p>
          <a:p>
            <a:pPr>
              <a:lnSpc>
                <a:spcPct val="90000"/>
              </a:lnSpc>
              <a:spcBef>
                <a:spcPct val="0"/>
              </a:spcBef>
            </a:pPr>
            <a:r>
              <a:rPr lang="zh-CN" altLang="en-US" sz="2400" b="1" dirty="0"/>
              <a:t>用于将字串与哑元连接。宏调用时，字串与相应的实元内容连在一起。</a:t>
            </a:r>
            <a:endParaRPr lang="zh-CN" altLang="en-US" dirty="0"/>
          </a:p>
        </p:txBody>
      </p:sp>
    </p:spTree>
    <p:extLst>
      <p:ext uri="{BB962C8B-B14F-4D97-AF65-F5344CB8AC3E}">
        <p14:creationId xmlns:p14="http://schemas.microsoft.com/office/powerpoint/2010/main" val="2891779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8440"/>
                                        </p:tgtEl>
                                        <p:attrNameLst>
                                          <p:attrName>style.visibility</p:attrName>
                                        </p:attrNameLst>
                                      </p:cBhvr>
                                      <p:to>
                                        <p:strVal val="visible"/>
                                      </p:to>
                                    </p:set>
                                    <p:anim to="" calcmode="lin" valueType="num">
                                      <p:cBhvr>
                                        <p:cTn id="7" dur="1" fill="hold"/>
                                        <p:tgtEl>
                                          <p:spTgt spid="1844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8439"/>
                                        </p:tgtEl>
                                        <p:attrNameLst>
                                          <p:attrName>style.visibility</p:attrName>
                                        </p:attrNameLst>
                                      </p:cBhvr>
                                      <p:to>
                                        <p:strVal val="visible"/>
                                      </p:to>
                                    </p:set>
                                    <p:anim to="" calcmode="lin" valueType="num">
                                      <p:cBhvr>
                                        <p:cTn id="12" dur="1" fill="hold"/>
                                        <p:tgtEl>
                                          <p:spTgt spid="1843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autoUpdateAnimBg="0"/>
      <p:bldP spid="18440"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Text Box 7"/>
          <p:cNvSpPr txBox="1">
            <a:spLocks noChangeArrowheads="1"/>
          </p:cNvSpPr>
          <p:nvPr/>
        </p:nvSpPr>
        <p:spPr bwMode="auto">
          <a:xfrm>
            <a:off x="228600" y="228600"/>
            <a:ext cx="7239000" cy="1452563"/>
          </a:xfrm>
          <a:prstGeom prst="rect">
            <a:avLst/>
          </a:prstGeom>
          <a:solidFill>
            <a:srgbClr val="FFFFCC"/>
          </a:solidFill>
          <a:ln w="9525">
            <a:solidFill>
              <a:schemeClr val="tx1"/>
            </a:solidFill>
            <a:prstDash val="lgDashDot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70000"/>
              </a:lnSpc>
              <a:spcBef>
                <a:spcPct val="0"/>
              </a:spcBef>
            </a:pPr>
            <a:r>
              <a:rPr lang="en-US" altLang="zh-CN" sz="2400" b="1">
                <a:solidFill>
                  <a:srgbClr val="0033CC"/>
                </a:solidFill>
              </a:rPr>
              <a:t>2</a:t>
            </a:r>
            <a:r>
              <a:rPr lang="zh-CN" altLang="en-US" sz="2400" b="1">
                <a:solidFill>
                  <a:srgbClr val="0033CC"/>
                </a:solidFill>
              </a:rPr>
              <a:t>．</a:t>
            </a:r>
            <a:r>
              <a:rPr lang="en-US" altLang="zh-CN" sz="2400" b="1">
                <a:solidFill>
                  <a:srgbClr val="0033CC"/>
                </a:solidFill>
              </a:rPr>
              <a:t>&lt; &gt; </a:t>
            </a:r>
            <a:r>
              <a:rPr lang="zh-CN" altLang="en-US" sz="2400" b="1">
                <a:solidFill>
                  <a:srgbClr val="0033CC"/>
                </a:solidFill>
              </a:rPr>
              <a:t>传递运算符</a:t>
            </a:r>
          </a:p>
          <a:p>
            <a:pPr>
              <a:spcBef>
                <a:spcPct val="0"/>
              </a:spcBef>
            </a:pPr>
            <a:r>
              <a:rPr lang="zh-CN" altLang="en-US" sz="2400" b="1"/>
              <a:t>在变元为字符串时，如果实元是含有空格的字符串，则实元要用</a:t>
            </a:r>
            <a:r>
              <a:rPr lang="en-US" altLang="zh-CN" sz="2400" b="1"/>
              <a:t>&lt; &gt; </a:t>
            </a:r>
            <a:r>
              <a:rPr lang="zh-CN" altLang="en-US" sz="2400" b="1"/>
              <a:t>传递运算符括起来。</a:t>
            </a:r>
            <a:endParaRPr lang="zh-CN" altLang="en-US" sz="2400"/>
          </a:p>
        </p:txBody>
      </p:sp>
      <p:sp>
        <p:nvSpPr>
          <p:cNvPr id="19464" name="Text Box 8" descr="对角砖形"/>
          <p:cNvSpPr txBox="1">
            <a:spLocks noChangeArrowheads="1"/>
          </p:cNvSpPr>
          <p:nvPr/>
        </p:nvSpPr>
        <p:spPr bwMode="auto">
          <a:xfrm>
            <a:off x="533400" y="4876800"/>
            <a:ext cx="7315200" cy="1311275"/>
          </a:xfrm>
          <a:prstGeom prst="rect">
            <a:avLst/>
          </a:prstGeom>
          <a:pattFill prst="diagBrick">
            <a:fgClr>
              <a:srgbClr val="E1FFC3"/>
            </a:fgClr>
            <a:bgClr>
              <a:srgbClr val="FFFFFF"/>
            </a:bgClr>
          </a:pattFill>
          <a:ln>
            <a:noFill/>
          </a:ln>
          <a:effectLst>
            <a:outerShdw dist="107763" dir="13500000" sx="75000" sy="75000" algn="tl" rotWithShape="0">
              <a:srgbClr val="DAE94B"/>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pPr>
            <a:r>
              <a:rPr lang="zh-CN" altLang="en-US" sz="2000" b="1"/>
              <a:t>宏调用：</a:t>
            </a:r>
          </a:p>
          <a:p>
            <a:pPr>
              <a:spcBef>
                <a:spcPct val="0"/>
              </a:spcBef>
            </a:pPr>
            <a:r>
              <a:rPr lang="zh-CN" altLang="en-US" sz="2000" b="1"/>
              <a:t>	</a:t>
            </a:r>
            <a:r>
              <a:rPr lang="en-US" altLang="zh-CN" sz="2000" b="1"/>
              <a:t>DISTR  X!&lt;Y</a:t>
            </a:r>
          </a:p>
          <a:p>
            <a:pPr>
              <a:spcBef>
                <a:spcPct val="0"/>
              </a:spcBef>
            </a:pPr>
            <a:r>
              <a:rPr lang="zh-CN" altLang="en-US" sz="2000" b="1"/>
              <a:t>宏展开：</a:t>
            </a:r>
          </a:p>
          <a:p>
            <a:pPr>
              <a:spcBef>
                <a:spcPct val="0"/>
              </a:spcBef>
            </a:pPr>
            <a:r>
              <a:rPr lang="zh-CN" altLang="en-US" sz="2000" b="1"/>
              <a:t>	</a:t>
            </a:r>
            <a:r>
              <a:rPr lang="en-US" altLang="zh-CN" sz="2000" b="1"/>
              <a:t>1	DB	‘Exam</a:t>
            </a:r>
            <a:r>
              <a:rPr lang="zh-CN" altLang="en-US" sz="2000" b="1"/>
              <a:t>：</a:t>
            </a:r>
            <a:r>
              <a:rPr lang="en-US" altLang="zh-CN" sz="2000" b="1"/>
              <a:t>X&lt;Y’ </a:t>
            </a:r>
            <a:r>
              <a:rPr lang="zh-CN" altLang="en-US" sz="2000" b="1"/>
              <a:t>，</a:t>
            </a:r>
            <a:r>
              <a:rPr lang="en-US" altLang="zh-CN" sz="2000" b="1"/>
              <a:t>0AH</a:t>
            </a:r>
            <a:r>
              <a:rPr lang="zh-CN" altLang="en-US" sz="2000" b="1"/>
              <a:t>，</a:t>
            </a:r>
            <a:r>
              <a:rPr lang="en-US" altLang="zh-CN" sz="2000" b="1"/>
              <a:t>0DH</a:t>
            </a:r>
            <a:r>
              <a:rPr lang="zh-CN" altLang="en-US" sz="2000" b="1"/>
              <a:t>，’</a:t>
            </a:r>
            <a:r>
              <a:rPr lang="en-US" altLang="zh-CN" sz="2000" b="1"/>
              <a:t>$’</a:t>
            </a:r>
            <a:endParaRPr lang="en-US" altLang="zh-CN"/>
          </a:p>
        </p:txBody>
      </p:sp>
      <p:sp>
        <p:nvSpPr>
          <p:cNvPr id="19460" name="Text Box 4" descr="点式菱形"/>
          <p:cNvSpPr txBox="1">
            <a:spLocks noChangeArrowheads="1"/>
          </p:cNvSpPr>
          <p:nvPr/>
        </p:nvSpPr>
        <p:spPr bwMode="auto">
          <a:xfrm>
            <a:off x="457200" y="1447800"/>
            <a:ext cx="7772400" cy="1920875"/>
          </a:xfrm>
          <a:prstGeom prst="rect">
            <a:avLst/>
          </a:prstGeom>
          <a:pattFill prst="dotDmnd">
            <a:fgClr>
              <a:schemeClr val="bg1"/>
            </a:fgClr>
            <a:bgClr>
              <a:srgbClr val="FFFFFF"/>
            </a:bgClr>
          </a:pattFill>
          <a:ln>
            <a:noFill/>
          </a:ln>
          <a:effectLst>
            <a:outerShdw dist="107763" dir="13500000" sx="75000" sy="75000" algn="tl" rotWithShape="0">
              <a:srgbClr val="FF6600"/>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pPr>
            <a:r>
              <a:rPr lang="zh-CN" altLang="en-US" sz="2000" b="1"/>
              <a:t>宏调用：</a:t>
            </a:r>
          </a:p>
          <a:p>
            <a:pPr>
              <a:spcBef>
                <a:spcPct val="0"/>
              </a:spcBef>
            </a:pPr>
            <a:r>
              <a:rPr lang="zh-CN" altLang="en-US" sz="2000" b="1"/>
              <a:t>	</a:t>
            </a:r>
            <a:r>
              <a:rPr lang="en-US" altLang="zh-CN" sz="2000" b="1"/>
              <a:t>DISTR	&lt; I am a student &gt;</a:t>
            </a:r>
          </a:p>
          <a:p>
            <a:pPr>
              <a:spcBef>
                <a:spcPct val="0"/>
              </a:spcBef>
            </a:pPr>
            <a:r>
              <a:rPr lang="en-US" altLang="zh-CN" sz="2000" b="1"/>
              <a:t>	DISTR  Iamastudent</a:t>
            </a:r>
          </a:p>
          <a:p>
            <a:pPr>
              <a:spcBef>
                <a:spcPct val="0"/>
              </a:spcBef>
            </a:pPr>
            <a:r>
              <a:rPr lang="zh-CN" altLang="en-US" sz="2000" b="1"/>
              <a:t>宏展开：</a:t>
            </a:r>
          </a:p>
          <a:p>
            <a:pPr>
              <a:spcBef>
                <a:spcPct val="0"/>
              </a:spcBef>
            </a:pPr>
            <a:r>
              <a:rPr lang="zh-CN" altLang="en-US" sz="2000" b="1"/>
              <a:t>	</a:t>
            </a:r>
            <a:r>
              <a:rPr lang="en-US" altLang="zh-CN" sz="2000" b="1"/>
              <a:t>1	DB	‘Exam</a:t>
            </a:r>
            <a:r>
              <a:rPr lang="zh-CN" altLang="en-US" sz="2000" b="1"/>
              <a:t>：</a:t>
            </a:r>
            <a:r>
              <a:rPr lang="en-US" altLang="zh-CN" sz="2000" b="1"/>
              <a:t>I am a student’ </a:t>
            </a:r>
            <a:r>
              <a:rPr lang="zh-CN" altLang="en-US" sz="2000" b="1"/>
              <a:t>，</a:t>
            </a:r>
            <a:r>
              <a:rPr lang="en-US" altLang="zh-CN" sz="2000" b="1"/>
              <a:t>0AH</a:t>
            </a:r>
            <a:r>
              <a:rPr lang="zh-CN" altLang="en-US" sz="2000" b="1"/>
              <a:t>，</a:t>
            </a:r>
            <a:r>
              <a:rPr lang="en-US" altLang="zh-CN" sz="2000" b="1"/>
              <a:t>0DH</a:t>
            </a:r>
            <a:r>
              <a:rPr lang="zh-CN" altLang="en-US" sz="2000" b="1"/>
              <a:t>，’</a:t>
            </a:r>
            <a:r>
              <a:rPr lang="en-US" altLang="zh-CN" sz="2000" b="1"/>
              <a:t>$’</a:t>
            </a:r>
          </a:p>
          <a:p>
            <a:pPr>
              <a:spcBef>
                <a:spcPct val="0"/>
              </a:spcBef>
            </a:pPr>
            <a:r>
              <a:rPr lang="en-US" altLang="zh-CN" sz="2000" b="1"/>
              <a:t>	1 	DB       ‘Exam</a:t>
            </a:r>
            <a:r>
              <a:rPr lang="zh-CN" altLang="en-US" sz="2000" b="1"/>
              <a:t>：</a:t>
            </a:r>
            <a:r>
              <a:rPr lang="en-US" altLang="zh-CN" sz="2000" b="1"/>
              <a:t>Iamastudent’ </a:t>
            </a:r>
            <a:r>
              <a:rPr lang="zh-CN" altLang="en-US" sz="2000" b="1"/>
              <a:t>，</a:t>
            </a:r>
            <a:r>
              <a:rPr lang="en-US" altLang="zh-CN" sz="2000" b="1"/>
              <a:t>0AH</a:t>
            </a:r>
            <a:r>
              <a:rPr lang="zh-CN" altLang="en-US" sz="2000" b="1"/>
              <a:t>，</a:t>
            </a:r>
            <a:r>
              <a:rPr lang="en-US" altLang="zh-CN" sz="2000" b="1"/>
              <a:t>0DH</a:t>
            </a:r>
            <a:r>
              <a:rPr lang="zh-CN" altLang="en-US" sz="2000" b="1"/>
              <a:t>，’</a:t>
            </a:r>
            <a:r>
              <a:rPr lang="en-US" altLang="zh-CN" sz="2000" b="1"/>
              <a:t>$’</a:t>
            </a:r>
          </a:p>
        </p:txBody>
      </p:sp>
      <p:sp>
        <p:nvSpPr>
          <p:cNvPr id="19465" name="Text Box 9"/>
          <p:cNvSpPr txBox="1">
            <a:spLocks noChangeArrowheads="1"/>
          </p:cNvSpPr>
          <p:nvPr/>
        </p:nvSpPr>
        <p:spPr bwMode="auto">
          <a:xfrm>
            <a:off x="304800" y="3352800"/>
            <a:ext cx="7391400" cy="1470025"/>
          </a:xfrm>
          <a:prstGeom prst="rect">
            <a:avLst/>
          </a:prstGeom>
          <a:solidFill>
            <a:srgbClr val="E1FFC3"/>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200000"/>
              </a:lnSpc>
              <a:spcBef>
                <a:spcPct val="0"/>
              </a:spcBef>
            </a:pPr>
            <a:r>
              <a:rPr lang="en-US" altLang="zh-CN" sz="2400" b="1">
                <a:solidFill>
                  <a:srgbClr val="0033CC"/>
                </a:solidFill>
              </a:rPr>
              <a:t>3</a:t>
            </a:r>
            <a:r>
              <a:rPr lang="zh-CN" altLang="en-US" sz="2400" b="1">
                <a:solidFill>
                  <a:srgbClr val="0033CC"/>
                </a:solidFill>
              </a:rPr>
              <a:t>．！转义运算符</a:t>
            </a:r>
          </a:p>
          <a:p>
            <a:pPr>
              <a:spcBef>
                <a:spcPct val="0"/>
              </a:spcBef>
            </a:pPr>
            <a:r>
              <a:rPr lang="zh-CN" altLang="en-US" sz="2000" b="1"/>
              <a:t>当字符串中含有</a:t>
            </a:r>
            <a:r>
              <a:rPr lang="en-US" altLang="zh-CN" sz="2000" b="1"/>
              <a:t>&lt; </a:t>
            </a:r>
            <a:r>
              <a:rPr lang="zh-CN" altLang="en-US" sz="2000" b="1"/>
              <a:t>或 </a:t>
            </a:r>
            <a:r>
              <a:rPr lang="en-US" altLang="zh-CN" sz="2000" b="1"/>
              <a:t>&gt;</a:t>
            </a:r>
            <a:r>
              <a:rPr lang="zh-CN" altLang="en-US" sz="2000" b="1"/>
              <a:t>字符时，为避免与传递运算符冲突，在宏调用的实元中用！表示该字符为普通字符。</a:t>
            </a:r>
            <a:endParaRPr lang="zh-CN" altLang="en-US"/>
          </a:p>
        </p:txBody>
      </p:sp>
    </p:spTree>
    <p:extLst>
      <p:ext uri="{BB962C8B-B14F-4D97-AF65-F5344CB8AC3E}">
        <p14:creationId xmlns:p14="http://schemas.microsoft.com/office/powerpoint/2010/main" val="39169978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 calcmode="lin" valueType="num">
                                      <p:cBhvr additive="base">
                                        <p:cTn id="7" dur="500" fill="hold"/>
                                        <p:tgtEl>
                                          <p:spTgt spid="19463"/>
                                        </p:tgtEl>
                                        <p:attrNameLst>
                                          <p:attrName>ppt_x</p:attrName>
                                        </p:attrNameLst>
                                      </p:cBhvr>
                                      <p:tavLst>
                                        <p:tav tm="0">
                                          <p:val>
                                            <p:strVal val="0-#ppt_w/2"/>
                                          </p:val>
                                        </p:tav>
                                        <p:tav tm="100000">
                                          <p:val>
                                            <p:strVal val="#ppt_x"/>
                                          </p:val>
                                        </p:tav>
                                      </p:tavLst>
                                    </p:anim>
                                    <p:anim calcmode="lin" valueType="num">
                                      <p:cBhvr additive="base">
                                        <p:cTn id="8" dur="500" fill="hold"/>
                                        <p:tgtEl>
                                          <p:spTgt spid="194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grpId="0" nodeType="clickEffect">
                                  <p:stCondLst>
                                    <p:cond delay="0"/>
                                  </p:stCondLst>
                                  <p:childTnLst>
                                    <p:set>
                                      <p:cBhvr>
                                        <p:cTn id="12" dur="1" fill="hold">
                                          <p:stCondLst>
                                            <p:cond delay="499"/>
                                          </p:stCondLst>
                                        </p:cTn>
                                        <p:tgtEl>
                                          <p:spTgt spid="19460"/>
                                        </p:tgtEl>
                                        <p:attrNameLst>
                                          <p:attrName>style.visibility</p:attrName>
                                        </p:attrNameLst>
                                      </p:cBhvr>
                                      <p:to>
                                        <p:strVal val="visible"/>
                                      </p:to>
                                    </p:set>
                                    <p:anim to="" calcmode="lin" valueType="num">
                                      <p:cBhvr>
                                        <p:cTn id="13" dur="1" fill="hold"/>
                                        <p:tgtEl>
                                          <p:spTgt spid="19460"/>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9465"/>
                                        </p:tgtEl>
                                        <p:attrNameLst>
                                          <p:attrName>style.visibility</p:attrName>
                                        </p:attrNameLst>
                                      </p:cBhvr>
                                      <p:to>
                                        <p:strVal val="visible"/>
                                      </p:to>
                                    </p:set>
                                    <p:anim calcmode="lin" valueType="num">
                                      <p:cBhvr additive="base">
                                        <p:cTn id="18" dur="500" fill="hold"/>
                                        <p:tgtEl>
                                          <p:spTgt spid="19465"/>
                                        </p:tgtEl>
                                        <p:attrNameLst>
                                          <p:attrName>ppt_x</p:attrName>
                                        </p:attrNameLst>
                                      </p:cBhvr>
                                      <p:tavLst>
                                        <p:tav tm="0">
                                          <p:val>
                                            <p:strVal val="0-#ppt_w/2"/>
                                          </p:val>
                                        </p:tav>
                                        <p:tav tm="100000">
                                          <p:val>
                                            <p:strVal val="#ppt_x"/>
                                          </p:val>
                                        </p:tav>
                                      </p:tavLst>
                                    </p:anim>
                                    <p:anim calcmode="lin" valueType="num">
                                      <p:cBhvr additive="base">
                                        <p:cTn id="19" dur="500" fill="hold"/>
                                        <p:tgtEl>
                                          <p:spTgt spid="1946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4" presetClass="entr" presetSubtype="0" fill="hold" grpId="0" nodeType="clickEffect">
                                  <p:stCondLst>
                                    <p:cond delay="0"/>
                                  </p:stCondLst>
                                  <p:childTnLst>
                                    <p:set>
                                      <p:cBhvr>
                                        <p:cTn id="23" dur="1" fill="hold">
                                          <p:stCondLst>
                                            <p:cond delay="499"/>
                                          </p:stCondLst>
                                        </p:cTn>
                                        <p:tgtEl>
                                          <p:spTgt spid="19464"/>
                                        </p:tgtEl>
                                        <p:attrNameLst>
                                          <p:attrName>style.visibility</p:attrName>
                                        </p:attrNameLst>
                                      </p:cBhvr>
                                      <p:to>
                                        <p:strVal val="visible"/>
                                      </p:to>
                                    </p:set>
                                    <p:anim to="" calcmode="lin" valueType="num">
                                      <p:cBhvr>
                                        <p:cTn id="24" dur="1" fill="hold"/>
                                        <p:tgtEl>
                                          <p:spTgt spid="1946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autoUpdateAnimBg="0"/>
      <p:bldP spid="19464" grpId="0" animBg="1" autoUpdateAnimBg="0"/>
      <p:bldP spid="19460" grpId="0" animBg="1" autoUpdateAnimBg="0"/>
      <p:bldP spid="19465"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4" descr="波浪线"/>
          <p:cNvSpPr txBox="1">
            <a:spLocks noChangeArrowheads="1"/>
          </p:cNvSpPr>
          <p:nvPr/>
        </p:nvSpPr>
        <p:spPr bwMode="auto">
          <a:xfrm>
            <a:off x="609600" y="2209800"/>
            <a:ext cx="7391400" cy="1990725"/>
          </a:xfrm>
          <a:prstGeom prst="rect">
            <a:avLst/>
          </a:prstGeom>
          <a:pattFill prst="wave">
            <a:fgClr>
              <a:schemeClr val="bg1"/>
            </a:fgClr>
            <a:bgClr>
              <a:srgbClr val="FFFFFF"/>
            </a:bgClr>
          </a:pattFill>
          <a:ln>
            <a:noFill/>
          </a:ln>
          <a:effectLst>
            <a:outerShdw dist="107763" dir="13500000" sx="75000" sy="75000" algn="tl" rotWithShape="0">
              <a:srgbClr val="FFCC00"/>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30000"/>
              </a:lnSpc>
              <a:spcBef>
                <a:spcPct val="0"/>
              </a:spcBef>
            </a:pPr>
            <a:r>
              <a:rPr lang="zh-CN" altLang="en-US" sz="2400" b="1"/>
              <a:t>宏调用：</a:t>
            </a:r>
          </a:p>
          <a:p>
            <a:pPr>
              <a:lnSpc>
                <a:spcPct val="130000"/>
              </a:lnSpc>
              <a:spcBef>
                <a:spcPct val="0"/>
              </a:spcBef>
            </a:pPr>
            <a:r>
              <a:rPr lang="zh-CN" altLang="en-US" sz="2400" b="1"/>
              <a:t>	</a:t>
            </a:r>
            <a:r>
              <a:rPr lang="en-US" altLang="zh-CN" sz="2400" b="1"/>
              <a:t>DISTR  %35+12</a:t>
            </a:r>
          </a:p>
          <a:p>
            <a:pPr>
              <a:lnSpc>
                <a:spcPct val="130000"/>
              </a:lnSpc>
              <a:spcBef>
                <a:spcPct val="0"/>
              </a:spcBef>
            </a:pPr>
            <a:r>
              <a:rPr lang="zh-CN" altLang="en-US" sz="2400" b="1"/>
              <a:t>宏展开：</a:t>
            </a:r>
          </a:p>
          <a:p>
            <a:pPr>
              <a:lnSpc>
                <a:spcPct val="130000"/>
              </a:lnSpc>
              <a:spcBef>
                <a:spcPct val="0"/>
              </a:spcBef>
            </a:pPr>
            <a:r>
              <a:rPr lang="zh-CN" altLang="en-US" sz="2400" b="1"/>
              <a:t>	</a:t>
            </a:r>
            <a:r>
              <a:rPr lang="en-US" altLang="zh-CN" sz="2400" b="1"/>
              <a:t>1	DB	‘Exam</a:t>
            </a:r>
            <a:r>
              <a:rPr lang="zh-CN" altLang="en-US" sz="2400" b="1"/>
              <a:t>：</a:t>
            </a:r>
            <a:r>
              <a:rPr lang="en-US" altLang="zh-CN" sz="2400" b="1"/>
              <a:t>47’ </a:t>
            </a:r>
            <a:r>
              <a:rPr lang="zh-CN" altLang="en-US" sz="2400" b="1"/>
              <a:t>，</a:t>
            </a:r>
            <a:r>
              <a:rPr lang="en-US" altLang="zh-CN" sz="2400" b="1"/>
              <a:t>0AH</a:t>
            </a:r>
            <a:r>
              <a:rPr lang="zh-CN" altLang="en-US" sz="2400" b="1"/>
              <a:t>，</a:t>
            </a:r>
            <a:r>
              <a:rPr lang="en-US" altLang="zh-CN" sz="2400" b="1"/>
              <a:t>0DH</a:t>
            </a:r>
            <a:r>
              <a:rPr lang="zh-CN" altLang="en-US" sz="2400" b="1"/>
              <a:t>，’</a:t>
            </a:r>
            <a:r>
              <a:rPr lang="en-US" altLang="zh-CN" sz="2400" b="1"/>
              <a:t>$’</a:t>
            </a:r>
          </a:p>
        </p:txBody>
      </p:sp>
      <p:sp>
        <p:nvSpPr>
          <p:cNvPr id="20487" name="Text Box 7"/>
          <p:cNvSpPr txBox="1">
            <a:spLocks noChangeArrowheads="1"/>
          </p:cNvSpPr>
          <p:nvPr/>
        </p:nvSpPr>
        <p:spPr bwMode="auto">
          <a:xfrm>
            <a:off x="304800" y="533400"/>
            <a:ext cx="7162800" cy="1525588"/>
          </a:xfrm>
          <a:prstGeom prst="rect">
            <a:avLst/>
          </a:prstGeom>
          <a:solidFill>
            <a:srgbClr val="FFFFCC"/>
          </a:solidFill>
          <a:ln w="9525">
            <a:solidFill>
              <a:schemeClr val="tx1"/>
            </a:solidFill>
            <a:prstDash val="lgDashDot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0"/>
              </a:spcBef>
            </a:pPr>
            <a:r>
              <a:rPr lang="en-US" altLang="zh-CN" sz="2400" b="1">
                <a:solidFill>
                  <a:srgbClr val="0033CC"/>
                </a:solidFill>
              </a:rPr>
              <a:t>4</a:t>
            </a:r>
            <a:r>
              <a:rPr lang="zh-CN" altLang="en-US" sz="2400" b="1">
                <a:solidFill>
                  <a:srgbClr val="0033CC"/>
                </a:solidFill>
              </a:rPr>
              <a:t>．</a:t>
            </a:r>
            <a:r>
              <a:rPr lang="en-US" altLang="zh-CN" sz="2400" b="1">
                <a:solidFill>
                  <a:srgbClr val="0033CC"/>
                </a:solidFill>
              </a:rPr>
              <a:t>% </a:t>
            </a:r>
            <a:r>
              <a:rPr lang="zh-CN" altLang="en-US" sz="2400" b="1">
                <a:solidFill>
                  <a:srgbClr val="0033CC"/>
                </a:solidFill>
              </a:rPr>
              <a:t>表达式运算符</a:t>
            </a:r>
          </a:p>
          <a:p>
            <a:pPr>
              <a:lnSpc>
                <a:spcPct val="130000"/>
              </a:lnSpc>
              <a:spcBef>
                <a:spcPct val="0"/>
              </a:spcBef>
            </a:pPr>
            <a:r>
              <a:rPr lang="zh-CN" altLang="en-US" sz="2400" b="1"/>
              <a:t>在宏调用的实元中如果有表达式，</a:t>
            </a:r>
            <a:r>
              <a:rPr lang="en-US" altLang="zh-CN" sz="2400" b="1"/>
              <a:t>%</a:t>
            </a:r>
            <a:r>
              <a:rPr lang="zh-CN" altLang="en-US" sz="2400" b="1"/>
              <a:t>运算符将表达式的值作为实元。</a:t>
            </a:r>
            <a:endParaRPr lang="zh-CN" altLang="en-US"/>
          </a:p>
        </p:txBody>
      </p:sp>
      <p:sp>
        <p:nvSpPr>
          <p:cNvPr id="20488" name="Text Box 8"/>
          <p:cNvSpPr txBox="1">
            <a:spLocks noChangeArrowheads="1"/>
          </p:cNvSpPr>
          <p:nvPr/>
        </p:nvSpPr>
        <p:spPr bwMode="auto">
          <a:xfrm>
            <a:off x="304800" y="4495800"/>
            <a:ext cx="7391400" cy="1708150"/>
          </a:xfrm>
          <a:prstGeom prst="rect">
            <a:avLst/>
          </a:prstGeom>
          <a:solidFill>
            <a:srgbClr val="FFE1FF"/>
          </a:solidFill>
          <a:ln w="9525">
            <a:solidFill>
              <a:schemeClr val="tx1"/>
            </a:solidFill>
            <a:prstDash val="lgDashDot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spcBef>
                <a:spcPct val="0"/>
              </a:spcBef>
            </a:pPr>
            <a:r>
              <a:rPr lang="en-US" altLang="zh-CN" sz="2400" b="1">
                <a:solidFill>
                  <a:srgbClr val="0033CC"/>
                </a:solidFill>
              </a:rPr>
              <a:t>5</a:t>
            </a:r>
            <a:r>
              <a:rPr lang="zh-CN" altLang="en-US" sz="2400" b="1">
                <a:solidFill>
                  <a:srgbClr val="0033CC"/>
                </a:solidFill>
              </a:rPr>
              <a:t>． </a:t>
            </a:r>
            <a:r>
              <a:rPr lang="en-US" altLang="zh-CN" sz="2400" b="1">
                <a:solidFill>
                  <a:srgbClr val="0033CC"/>
                </a:solidFill>
              </a:rPr>
              <a:t>;;</a:t>
            </a:r>
            <a:r>
              <a:rPr lang="zh-CN" altLang="en-US" sz="2400" b="1">
                <a:solidFill>
                  <a:srgbClr val="0033CC"/>
                </a:solidFill>
              </a:rPr>
              <a:t>宏注释符</a:t>
            </a:r>
          </a:p>
          <a:p>
            <a:pPr>
              <a:lnSpc>
                <a:spcPct val="130000"/>
              </a:lnSpc>
              <a:spcBef>
                <a:spcPct val="0"/>
              </a:spcBef>
            </a:pPr>
            <a:r>
              <a:rPr lang="zh-CN" altLang="en-US" sz="2400" b="1"/>
              <a:t>双分号</a:t>
            </a:r>
            <a:r>
              <a:rPr lang="en-US" altLang="zh-CN" sz="2400" b="1"/>
              <a:t>;;</a:t>
            </a:r>
            <a:r>
              <a:rPr lang="zh-CN" altLang="en-US" sz="2400" b="1"/>
              <a:t>宏注释符是在宏定义中使用的注释符。其后的注释在宏调用及宏展开时不出现。</a:t>
            </a:r>
            <a:endParaRPr lang="zh-CN" altLang="en-US"/>
          </a:p>
        </p:txBody>
      </p:sp>
    </p:spTree>
    <p:extLst>
      <p:ext uri="{BB962C8B-B14F-4D97-AF65-F5344CB8AC3E}">
        <p14:creationId xmlns:p14="http://schemas.microsoft.com/office/powerpoint/2010/main" val="3949281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0484"/>
                                        </p:tgtEl>
                                        <p:attrNameLst>
                                          <p:attrName>style.visibility</p:attrName>
                                        </p:attrNameLst>
                                      </p:cBhvr>
                                      <p:to>
                                        <p:strVal val="visible"/>
                                      </p:to>
                                    </p:set>
                                    <p:anim to="" calcmode="lin" valueType="num">
                                      <p:cBhvr>
                                        <p:cTn id="7" dur="1" fill="hold"/>
                                        <p:tgtEl>
                                          <p:spTgt spid="20484"/>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0488"/>
                                        </p:tgtEl>
                                        <p:attrNameLst>
                                          <p:attrName>style.visibility</p:attrName>
                                        </p:attrNameLst>
                                      </p:cBhvr>
                                      <p:to>
                                        <p:strVal val="visible"/>
                                      </p:to>
                                    </p:set>
                                    <p:anim to="" calcmode="lin" valueType="num">
                                      <p:cBhvr>
                                        <p:cTn id="12" dur="1" fill="hold"/>
                                        <p:tgtEl>
                                          <p:spTgt spid="2048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autoUpdateAnimBg="0"/>
      <p:bldP spid="20488"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8600" y="533400"/>
            <a:ext cx="7477125" cy="687388"/>
          </a:xfrm>
        </p:spPr>
        <p:txBody>
          <a:bodyPr>
            <a:normAutofit fontScale="90000"/>
          </a:bodyPr>
          <a:lstStyle/>
          <a:p>
            <a:r>
              <a:rPr lang="en-US" altLang="zh-CN" b="1"/>
              <a:t>8.2 </a:t>
            </a:r>
            <a:r>
              <a:rPr lang="zh-CN" altLang="en-US" b="1"/>
              <a:t>其它宏功能</a:t>
            </a:r>
            <a:r>
              <a:rPr lang="zh-CN" altLang="en-US"/>
              <a:t> </a:t>
            </a:r>
          </a:p>
        </p:txBody>
      </p:sp>
      <p:sp>
        <p:nvSpPr>
          <p:cNvPr id="21508" name="Text Box 4"/>
          <p:cNvSpPr txBox="1">
            <a:spLocks noChangeArrowheads="1"/>
          </p:cNvSpPr>
          <p:nvPr/>
        </p:nvSpPr>
        <p:spPr bwMode="auto">
          <a:xfrm>
            <a:off x="228600" y="2209800"/>
            <a:ext cx="7239000" cy="3206750"/>
          </a:xfrm>
          <a:prstGeom prst="rect">
            <a:avLst/>
          </a:prstGeom>
          <a:solidFill>
            <a:srgbClr val="FFFFCC"/>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marL="800100" indent="-342900">
              <a:spcBef>
                <a:spcPct val="0"/>
              </a:spcBef>
              <a:defRPr>
                <a:solidFill>
                  <a:schemeClr val="tx1"/>
                </a:solidFill>
                <a:latin typeface="Arial" pitchFamily="34" charset="0"/>
                <a:ea typeface="宋体" pitchFamily="2" charset="-122"/>
              </a:defRPr>
            </a:lvl2pPr>
            <a:lvl3pPr marL="1257300" indent="-342900">
              <a:spcBef>
                <a:spcPct val="0"/>
              </a:spcBef>
              <a:defRPr>
                <a:solidFill>
                  <a:schemeClr val="tx1"/>
                </a:solidFill>
                <a:latin typeface="Arial" pitchFamily="34" charset="0"/>
                <a:ea typeface="宋体" pitchFamily="2" charset="-122"/>
              </a:defRPr>
            </a:lvl3pPr>
            <a:lvl4pPr marL="1714500" indent="-342900">
              <a:spcBef>
                <a:spcPct val="0"/>
              </a:spcBef>
              <a:defRPr>
                <a:solidFill>
                  <a:schemeClr val="tx1"/>
                </a:solidFill>
                <a:latin typeface="Arial" pitchFamily="34" charset="0"/>
                <a:ea typeface="宋体" pitchFamily="2" charset="-122"/>
              </a:defRPr>
            </a:lvl4pPr>
            <a:lvl5pPr marL="2171700" indent="-342900">
              <a:spcBef>
                <a:spcPct val="0"/>
              </a:spcBef>
              <a:defRPr>
                <a:solidFill>
                  <a:schemeClr val="tx1"/>
                </a:solidFill>
                <a:latin typeface="Arial" pitchFamily="34" charset="0"/>
                <a:ea typeface="宋体" pitchFamily="2" charset="-122"/>
              </a:defRPr>
            </a:lvl5pPr>
            <a:lvl6pPr marL="2628900" indent="-342900" fontAlgn="base">
              <a:spcBef>
                <a:spcPct val="0"/>
              </a:spcBef>
              <a:spcAft>
                <a:spcPct val="0"/>
              </a:spcAft>
              <a:defRPr>
                <a:solidFill>
                  <a:schemeClr val="tx1"/>
                </a:solidFill>
                <a:latin typeface="Arial" pitchFamily="34" charset="0"/>
                <a:ea typeface="宋体" pitchFamily="2" charset="-122"/>
              </a:defRPr>
            </a:lvl6pPr>
            <a:lvl7pPr marL="3086100" indent="-342900" fontAlgn="base">
              <a:spcBef>
                <a:spcPct val="0"/>
              </a:spcBef>
              <a:spcAft>
                <a:spcPct val="0"/>
              </a:spcAft>
              <a:defRPr>
                <a:solidFill>
                  <a:schemeClr val="tx1"/>
                </a:solidFill>
                <a:latin typeface="Arial" pitchFamily="34" charset="0"/>
                <a:ea typeface="宋体" pitchFamily="2" charset="-122"/>
              </a:defRPr>
            </a:lvl7pPr>
            <a:lvl8pPr marL="3543300" indent="-342900" fontAlgn="base">
              <a:spcBef>
                <a:spcPct val="0"/>
              </a:spcBef>
              <a:spcAft>
                <a:spcPct val="0"/>
              </a:spcAft>
              <a:defRPr>
                <a:solidFill>
                  <a:schemeClr val="tx1"/>
                </a:solidFill>
                <a:latin typeface="Arial" pitchFamily="34" charset="0"/>
                <a:ea typeface="宋体" pitchFamily="2" charset="-122"/>
              </a:defRPr>
            </a:lvl8pPr>
            <a:lvl9pPr marL="4000500" indent="-342900" fontAlgn="base">
              <a:spcBef>
                <a:spcPct val="0"/>
              </a:spcBef>
              <a:spcAft>
                <a:spcPct val="0"/>
              </a:spcAft>
              <a:defRPr>
                <a:solidFill>
                  <a:schemeClr val="tx1"/>
                </a:solidFill>
                <a:latin typeface="Arial" pitchFamily="34" charset="0"/>
                <a:ea typeface="宋体" pitchFamily="2" charset="-122"/>
              </a:defRPr>
            </a:lvl9pPr>
          </a:lstStyle>
          <a:p>
            <a:pPr>
              <a:lnSpc>
                <a:spcPct val="120000"/>
              </a:lnSpc>
            </a:pPr>
            <a:r>
              <a:rPr lang="zh-CN" altLang="en-US" sz="2800" b="1" dirty="0"/>
              <a:t>格式：</a:t>
            </a:r>
            <a:r>
              <a:rPr lang="en-US" altLang="zh-CN" sz="2800" b="1" dirty="0"/>
              <a:t>LOCAL  </a:t>
            </a:r>
            <a:r>
              <a:rPr lang="zh-CN" altLang="en-US" sz="2800" b="1" dirty="0"/>
              <a:t>标号</a:t>
            </a:r>
            <a:r>
              <a:rPr lang="en-US" altLang="zh-CN" sz="2800" b="1" dirty="0"/>
              <a:t>1  [</a:t>
            </a:r>
            <a:r>
              <a:rPr lang="zh-CN" altLang="en-US" sz="2800" b="1" dirty="0"/>
              <a:t>，标号</a:t>
            </a:r>
            <a:r>
              <a:rPr lang="en-US" altLang="zh-CN" sz="2800" b="1" dirty="0"/>
              <a:t>2…]</a:t>
            </a:r>
          </a:p>
          <a:p>
            <a:pPr>
              <a:lnSpc>
                <a:spcPct val="120000"/>
              </a:lnSpc>
            </a:pPr>
            <a:r>
              <a:rPr lang="zh-CN" altLang="en-US" sz="2800" b="1" dirty="0"/>
              <a:t>说明：</a:t>
            </a:r>
            <a:r>
              <a:rPr lang="en-US" altLang="zh-CN" sz="2800" b="1" dirty="0"/>
              <a:t>LOCAL</a:t>
            </a:r>
            <a:r>
              <a:rPr lang="zh-CN" altLang="en-US" sz="2800" b="1" dirty="0"/>
              <a:t>指定局部标号伪指令只能在宏定义体中使用。并且是宏定义体的第一条语句。</a:t>
            </a:r>
            <a:r>
              <a:rPr lang="en-US" altLang="zh-CN" sz="2800" b="1" dirty="0"/>
              <a:t>LOCAL</a:t>
            </a:r>
            <a:r>
              <a:rPr lang="zh-CN" altLang="en-US" sz="2800" b="1" dirty="0"/>
              <a:t>的作用是将给出的标号在多次宏调用时以不同的数字取代标号，避免标号的重复定义。</a:t>
            </a:r>
          </a:p>
        </p:txBody>
      </p:sp>
      <p:sp>
        <p:nvSpPr>
          <p:cNvPr id="21511" name="Rectangle 7"/>
          <p:cNvSpPr>
            <a:spLocks noChangeArrowheads="1"/>
          </p:cNvSpPr>
          <p:nvPr/>
        </p:nvSpPr>
        <p:spPr bwMode="auto">
          <a:xfrm>
            <a:off x="838200" y="1447800"/>
            <a:ext cx="3048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800000"/>
                </a:solidFill>
              </a:rPr>
              <a:t>8.2.1 </a:t>
            </a:r>
            <a:r>
              <a:rPr lang="zh-CN" altLang="en-US" b="1">
                <a:solidFill>
                  <a:srgbClr val="800000"/>
                </a:solidFill>
              </a:rPr>
              <a:t>宏标号 </a:t>
            </a:r>
          </a:p>
        </p:txBody>
      </p:sp>
    </p:spTree>
    <p:extLst>
      <p:ext uri="{BB962C8B-B14F-4D97-AF65-F5344CB8AC3E}">
        <p14:creationId xmlns:p14="http://schemas.microsoft.com/office/powerpoint/2010/main" val="15946326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026"/>
          <p:cNvSpPr txBox="1">
            <a:spLocks noChangeArrowheads="1"/>
          </p:cNvSpPr>
          <p:nvPr/>
        </p:nvSpPr>
        <p:spPr bwMode="auto">
          <a:xfrm>
            <a:off x="304800" y="914400"/>
            <a:ext cx="7391400" cy="5386388"/>
          </a:xfrm>
          <a:prstGeom prst="rect">
            <a:avLst/>
          </a:prstGeom>
          <a:gradFill rotWithShape="0">
            <a:gsLst>
              <a:gs pos="0">
                <a:srgbClr val="FFFFCC"/>
              </a:gs>
              <a:gs pos="50000">
                <a:srgbClr val="FFE1FF"/>
              </a:gs>
              <a:gs pos="100000">
                <a:srgbClr val="FFFFCC"/>
              </a:gs>
            </a:gsLst>
            <a:lin ang="5400000" scaled="1"/>
          </a:gradFill>
          <a:ln>
            <a:noFill/>
          </a:ln>
          <a:effectLst>
            <a:outerShdw dist="35921" dir="2700000" algn="ctr" rotWithShape="0">
              <a:srgbClr val="FF6600"/>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pPr>
            <a:r>
              <a:rPr lang="zh-CN" altLang="en-US" sz="2400" b="1"/>
              <a:t>例    定义分支宏指令</a:t>
            </a:r>
            <a:r>
              <a:rPr lang="en-US" altLang="zh-CN" sz="2400" b="1"/>
              <a:t>BRANCH</a:t>
            </a:r>
            <a:r>
              <a:rPr lang="zh-CN" altLang="en-US" sz="2400" b="1"/>
              <a:t>。</a:t>
            </a:r>
          </a:p>
          <a:p>
            <a:pPr>
              <a:spcBef>
                <a:spcPct val="0"/>
              </a:spcBef>
            </a:pPr>
            <a:r>
              <a:rPr lang="zh-CN" altLang="en-US" sz="2400" b="1"/>
              <a:t>宏定义：</a:t>
            </a:r>
          </a:p>
          <a:p>
            <a:pPr>
              <a:spcBef>
                <a:spcPct val="0"/>
              </a:spcBef>
            </a:pPr>
            <a:r>
              <a:rPr lang="zh-CN" altLang="en-US" sz="2400" b="1"/>
              <a:t>		</a:t>
            </a:r>
            <a:r>
              <a:rPr lang="en-US" altLang="zh-CN" sz="2400" b="1"/>
              <a:t>BRANCH  MACRO  B1</a:t>
            </a:r>
            <a:r>
              <a:rPr lang="zh-CN" altLang="en-US" sz="2400" b="1"/>
              <a:t>，</a:t>
            </a:r>
            <a:r>
              <a:rPr lang="en-US" altLang="zh-CN" sz="2400" b="1"/>
              <a:t>B2</a:t>
            </a:r>
          </a:p>
          <a:p>
            <a:pPr>
              <a:spcBef>
                <a:spcPct val="0"/>
              </a:spcBef>
            </a:pPr>
            <a:r>
              <a:rPr lang="en-US" altLang="zh-CN" sz="2400" b="1"/>
              <a:t>			</a:t>
            </a:r>
            <a:r>
              <a:rPr lang="en-US" altLang="zh-CN" sz="2400" b="1">
                <a:solidFill>
                  <a:srgbClr val="0000FF"/>
                </a:solidFill>
              </a:rPr>
              <a:t>LOCAL  OUT1</a:t>
            </a:r>
          </a:p>
          <a:p>
            <a:pPr>
              <a:spcBef>
                <a:spcPct val="0"/>
              </a:spcBef>
            </a:pPr>
            <a:r>
              <a:rPr lang="en-US" altLang="zh-CN" sz="2400" b="1"/>
              <a:t>			MOV  AL</a:t>
            </a:r>
            <a:r>
              <a:rPr lang="zh-CN" altLang="en-US" sz="2400" b="1"/>
              <a:t>，</a:t>
            </a:r>
            <a:r>
              <a:rPr lang="en-US" altLang="zh-CN" sz="2400" b="1"/>
              <a:t>B1</a:t>
            </a:r>
          </a:p>
          <a:p>
            <a:pPr>
              <a:spcBef>
                <a:spcPct val="0"/>
              </a:spcBef>
            </a:pPr>
            <a:r>
              <a:rPr lang="en-US" altLang="zh-CN" sz="2400" b="1"/>
              <a:t>			CMP  AL</a:t>
            </a:r>
            <a:r>
              <a:rPr lang="zh-CN" altLang="en-US" sz="2400" b="1"/>
              <a:t>，</a:t>
            </a:r>
            <a:r>
              <a:rPr lang="en-US" altLang="zh-CN" sz="2400" b="1"/>
              <a:t>B2</a:t>
            </a:r>
          </a:p>
          <a:p>
            <a:pPr>
              <a:spcBef>
                <a:spcPct val="0"/>
              </a:spcBef>
            </a:pPr>
            <a:r>
              <a:rPr lang="en-US" altLang="zh-CN" sz="2400" b="1"/>
              <a:t>			JLE	 OUT1</a:t>
            </a:r>
          </a:p>
          <a:p>
            <a:pPr>
              <a:spcBef>
                <a:spcPct val="0"/>
              </a:spcBef>
            </a:pPr>
            <a:r>
              <a:rPr lang="en-US" altLang="zh-CN" sz="2400" b="1"/>
              <a:t>			SUB  AL</a:t>
            </a:r>
            <a:r>
              <a:rPr lang="zh-CN" altLang="en-US" sz="2400" b="1"/>
              <a:t>，</a:t>
            </a:r>
            <a:r>
              <a:rPr lang="en-US" altLang="zh-CN" sz="2400" b="1"/>
              <a:t>B2</a:t>
            </a:r>
          </a:p>
          <a:p>
            <a:pPr>
              <a:spcBef>
                <a:spcPct val="0"/>
              </a:spcBef>
            </a:pPr>
            <a:r>
              <a:rPr lang="en-US" altLang="zh-CN" sz="2400" b="1"/>
              <a:t>			OUT1</a:t>
            </a:r>
            <a:r>
              <a:rPr lang="zh-CN" altLang="en-US" sz="2400" b="1"/>
              <a:t>：</a:t>
            </a:r>
            <a:r>
              <a:rPr lang="en-US" altLang="zh-CN" sz="2400" b="1"/>
              <a:t>HLT</a:t>
            </a:r>
          </a:p>
          <a:p>
            <a:pPr>
              <a:spcBef>
                <a:spcPct val="0"/>
              </a:spcBef>
            </a:pPr>
            <a:r>
              <a:rPr lang="en-US" altLang="zh-CN" sz="2400" b="1"/>
              <a:t>			ENDM</a:t>
            </a:r>
          </a:p>
          <a:p>
            <a:pPr>
              <a:spcBef>
                <a:spcPct val="0"/>
              </a:spcBef>
            </a:pPr>
            <a:r>
              <a:rPr lang="zh-CN" altLang="en-US" sz="2400" b="1"/>
              <a:t>宏调用：</a:t>
            </a:r>
          </a:p>
          <a:p>
            <a:pPr>
              <a:spcBef>
                <a:spcPct val="0"/>
              </a:spcBef>
            </a:pPr>
            <a:r>
              <a:rPr lang="zh-CN" altLang="en-US" sz="2400" b="1"/>
              <a:t>		</a:t>
            </a:r>
            <a:r>
              <a:rPr lang="en-US" altLang="zh-CN" sz="2400" b="1"/>
              <a:t>BRANCH  10</a:t>
            </a:r>
            <a:r>
              <a:rPr lang="zh-CN" altLang="en-US" sz="2400" b="1"/>
              <a:t>，</a:t>
            </a:r>
            <a:r>
              <a:rPr lang="en-US" altLang="zh-CN" sz="2400" b="1"/>
              <a:t>BL</a:t>
            </a:r>
          </a:p>
          <a:p>
            <a:pPr>
              <a:spcBef>
                <a:spcPct val="0"/>
              </a:spcBef>
            </a:pPr>
            <a:r>
              <a:rPr lang="en-US" altLang="zh-CN" sz="2400" b="1"/>
              <a:t>		BRANCH  DL</a:t>
            </a:r>
            <a:r>
              <a:rPr lang="zh-CN" altLang="en-US" sz="2400" b="1"/>
              <a:t>，</a:t>
            </a:r>
            <a:r>
              <a:rPr lang="en-US" altLang="zh-CN" sz="2400" b="1"/>
              <a:t>BH</a:t>
            </a:r>
          </a:p>
          <a:p>
            <a:endParaRPr lang="en-US" altLang="zh-CN" sz="2400"/>
          </a:p>
        </p:txBody>
      </p:sp>
    </p:spTree>
    <p:extLst>
      <p:ext uri="{BB962C8B-B14F-4D97-AF65-F5344CB8AC3E}">
        <p14:creationId xmlns:p14="http://schemas.microsoft.com/office/powerpoint/2010/main" val="4344564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533400" y="609600"/>
            <a:ext cx="6096000" cy="5643563"/>
          </a:xfrm>
          <a:prstGeom prst="rect">
            <a:avLst/>
          </a:prstGeom>
          <a:solidFill>
            <a:srgbClr val="FFFFCC"/>
          </a:solidFill>
          <a:ln>
            <a:noFill/>
          </a:ln>
          <a:effectLst>
            <a:outerShdw dist="107763" dir="2700000" algn="ctr" rotWithShape="0">
              <a:schemeClr val="hlink"/>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pPr>
            <a:r>
              <a:rPr lang="zh-CN" altLang="en-US" sz="2800" b="1"/>
              <a:t>宏展开：</a:t>
            </a:r>
          </a:p>
          <a:p>
            <a:pPr>
              <a:spcBef>
                <a:spcPct val="0"/>
              </a:spcBef>
            </a:pPr>
            <a:r>
              <a:rPr lang="en-US" altLang="zh-CN" sz="2800" b="1"/>
              <a:t>1       MOV  AL</a:t>
            </a:r>
            <a:r>
              <a:rPr lang="zh-CN" altLang="en-US" sz="2800" b="1"/>
              <a:t>，</a:t>
            </a:r>
            <a:r>
              <a:rPr lang="en-US" altLang="zh-CN" sz="2800" b="1"/>
              <a:t>10</a:t>
            </a:r>
          </a:p>
          <a:p>
            <a:pPr>
              <a:spcBef>
                <a:spcPct val="0"/>
              </a:spcBef>
            </a:pPr>
            <a:r>
              <a:rPr lang="en-US" altLang="zh-CN" sz="2800" b="1"/>
              <a:t>1       CMP  AL</a:t>
            </a:r>
            <a:r>
              <a:rPr lang="zh-CN" altLang="en-US" sz="2800" b="1"/>
              <a:t>，</a:t>
            </a:r>
            <a:r>
              <a:rPr lang="en-US" altLang="zh-CN" sz="2800" b="1"/>
              <a:t>BL</a:t>
            </a:r>
          </a:p>
          <a:p>
            <a:pPr>
              <a:spcBef>
                <a:spcPct val="0"/>
              </a:spcBef>
            </a:pPr>
            <a:r>
              <a:rPr lang="en-US" altLang="zh-CN" sz="2800" b="1"/>
              <a:t>1	JLE	 ??0000</a:t>
            </a:r>
          </a:p>
          <a:p>
            <a:pPr>
              <a:spcBef>
                <a:spcPct val="0"/>
              </a:spcBef>
            </a:pPr>
            <a:r>
              <a:rPr lang="en-US" altLang="zh-CN" sz="2800" b="1"/>
              <a:t>1	SUB	  AL</a:t>
            </a:r>
            <a:r>
              <a:rPr lang="zh-CN" altLang="en-US" sz="2800" b="1"/>
              <a:t>，</a:t>
            </a:r>
            <a:r>
              <a:rPr lang="en-US" altLang="zh-CN" sz="2800" b="1"/>
              <a:t>BL</a:t>
            </a:r>
          </a:p>
          <a:p>
            <a:pPr>
              <a:spcBef>
                <a:spcPct val="0"/>
              </a:spcBef>
            </a:pPr>
            <a:r>
              <a:rPr lang="en-US" altLang="zh-CN" sz="2800" b="1"/>
              <a:t>1       ??0000</a:t>
            </a:r>
            <a:r>
              <a:rPr lang="zh-CN" altLang="en-US" sz="2800" b="1"/>
              <a:t>：</a:t>
            </a:r>
            <a:r>
              <a:rPr lang="en-US" altLang="zh-CN" sz="2800" b="1"/>
              <a:t>HLT</a:t>
            </a:r>
          </a:p>
          <a:p>
            <a:pPr>
              <a:spcBef>
                <a:spcPct val="0"/>
              </a:spcBef>
            </a:pPr>
            <a:endParaRPr lang="en-US" altLang="zh-CN" sz="2800" b="1"/>
          </a:p>
          <a:p>
            <a:pPr>
              <a:spcBef>
                <a:spcPct val="0"/>
              </a:spcBef>
            </a:pPr>
            <a:r>
              <a:rPr lang="en-US" altLang="zh-CN" sz="2800" b="1"/>
              <a:t>1	MOV  AL</a:t>
            </a:r>
            <a:r>
              <a:rPr lang="zh-CN" altLang="en-US" sz="2800" b="1"/>
              <a:t>，</a:t>
            </a:r>
            <a:r>
              <a:rPr lang="en-US" altLang="zh-CN" sz="2800" b="1"/>
              <a:t>DL</a:t>
            </a:r>
          </a:p>
          <a:p>
            <a:pPr>
              <a:spcBef>
                <a:spcPct val="0"/>
              </a:spcBef>
            </a:pPr>
            <a:r>
              <a:rPr lang="en-US" altLang="zh-CN" sz="2800" b="1"/>
              <a:t>1	CMP  AL</a:t>
            </a:r>
            <a:r>
              <a:rPr lang="zh-CN" altLang="en-US" sz="2800" b="1"/>
              <a:t>，</a:t>
            </a:r>
            <a:r>
              <a:rPr lang="en-US" altLang="zh-CN" sz="2800" b="1"/>
              <a:t>BH</a:t>
            </a:r>
          </a:p>
          <a:p>
            <a:pPr>
              <a:spcBef>
                <a:spcPct val="0"/>
              </a:spcBef>
            </a:pPr>
            <a:r>
              <a:rPr lang="en-US" altLang="zh-CN" sz="2800" b="1"/>
              <a:t>1	JLE	 ??0001</a:t>
            </a:r>
          </a:p>
          <a:p>
            <a:pPr>
              <a:spcBef>
                <a:spcPct val="0"/>
              </a:spcBef>
            </a:pPr>
            <a:r>
              <a:rPr lang="en-US" altLang="zh-CN" sz="2800" b="1"/>
              <a:t>1	SUB	  AL</a:t>
            </a:r>
            <a:r>
              <a:rPr lang="zh-CN" altLang="en-US" sz="2800" b="1"/>
              <a:t>，</a:t>
            </a:r>
            <a:r>
              <a:rPr lang="en-US" altLang="zh-CN" sz="2800" b="1"/>
              <a:t>BH</a:t>
            </a:r>
          </a:p>
          <a:p>
            <a:pPr>
              <a:spcBef>
                <a:spcPct val="0"/>
              </a:spcBef>
            </a:pPr>
            <a:r>
              <a:rPr lang="en-US" altLang="zh-CN" sz="2800" b="1"/>
              <a:t>1	??0001</a:t>
            </a:r>
            <a:r>
              <a:rPr lang="zh-CN" altLang="en-US" sz="2800" b="1"/>
              <a:t>：</a:t>
            </a:r>
            <a:r>
              <a:rPr lang="en-US" altLang="zh-CN" sz="2800" b="1"/>
              <a:t>HLT</a:t>
            </a:r>
          </a:p>
          <a:p>
            <a:pPr>
              <a:spcBef>
                <a:spcPct val="0"/>
              </a:spcBef>
            </a:pPr>
            <a:endParaRPr lang="en-US" altLang="zh-CN" sz="2800" b="1"/>
          </a:p>
        </p:txBody>
      </p:sp>
    </p:spTree>
    <p:extLst>
      <p:ext uri="{BB962C8B-B14F-4D97-AF65-F5344CB8AC3E}">
        <p14:creationId xmlns:p14="http://schemas.microsoft.com/office/powerpoint/2010/main" val="38967248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sz="3200" b="1">
                <a:solidFill>
                  <a:srgbClr val="800000"/>
                </a:solidFill>
              </a:rPr>
              <a:t>8.2.2 </a:t>
            </a:r>
            <a:r>
              <a:rPr lang="zh-CN" altLang="en-US" sz="3200" b="1">
                <a:solidFill>
                  <a:srgbClr val="800000"/>
                </a:solidFill>
              </a:rPr>
              <a:t>宏删除</a:t>
            </a:r>
          </a:p>
        </p:txBody>
      </p:sp>
      <p:sp>
        <p:nvSpPr>
          <p:cNvPr id="65539" name="Rectangle 3"/>
          <p:cNvSpPr>
            <a:spLocks noGrp="1" noChangeArrowheads="1"/>
          </p:cNvSpPr>
          <p:nvPr>
            <p:ph type="body" idx="1"/>
          </p:nvPr>
        </p:nvSpPr>
        <p:spPr>
          <a:xfrm>
            <a:off x="263525" y="1598613"/>
            <a:ext cx="7386638" cy="2211387"/>
          </a:xfrm>
        </p:spPr>
        <p:txBody>
          <a:bodyPr/>
          <a:lstStyle/>
          <a:p>
            <a:pPr>
              <a:lnSpc>
                <a:spcPct val="120000"/>
              </a:lnSpc>
              <a:spcBef>
                <a:spcPct val="0"/>
              </a:spcBef>
              <a:buFontTx/>
              <a:buNone/>
            </a:pPr>
            <a:r>
              <a:rPr lang="zh-CN" altLang="en-US" sz="2800" b="1" dirty="0"/>
              <a:t>当不需要某个宏时，可以将其删除。</a:t>
            </a:r>
          </a:p>
          <a:p>
            <a:pPr>
              <a:lnSpc>
                <a:spcPct val="120000"/>
              </a:lnSpc>
              <a:spcBef>
                <a:spcPct val="0"/>
              </a:spcBef>
              <a:buFontTx/>
              <a:buNone/>
            </a:pPr>
            <a:r>
              <a:rPr lang="zh-CN" altLang="en-US" sz="2800" b="1" dirty="0"/>
              <a:t>格式：</a:t>
            </a:r>
            <a:r>
              <a:rPr lang="en-US" altLang="zh-CN" sz="2800" b="1" dirty="0"/>
              <a:t>PURGE  </a:t>
            </a:r>
            <a:r>
              <a:rPr lang="zh-CN" altLang="en-US" sz="2800" b="1" dirty="0"/>
              <a:t>宏名</a:t>
            </a:r>
            <a:r>
              <a:rPr lang="en-US" altLang="zh-CN" sz="2800" b="1" dirty="0"/>
              <a:t>[</a:t>
            </a:r>
            <a:r>
              <a:rPr lang="zh-CN" altLang="en-US" sz="2800" b="1" dirty="0"/>
              <a:t>，宏名</a:t>
            </a:r>
            <a:r>
              <a:rPr lang="en-US" altLang="zh-CN" sz="2800" b="1" dirty="0"/>
              <a:t>…]</a:t>
            </a:r>
          </a:p>
          <a:p>
            <a:pPr>
              <a:lnSpc>
                <a:spcPct val="120000"/>
              </a:lnSpc>
              <a:spcBef>
                <a:spcPct val="0"/>
              </a:spcBef>
              <a:buFontTx/>
              <a:buNone/>
            </a:pPr>
            <a:r>
              <a:rPr lang="zh-CN" altLang="en-US" sz="2800" b="1" dirty="0"/>
              <a:t>说明：</a:t>
            </a:r>
            <a:r>
              <a:rPr lang="en-US" altLang="zh-CN" sz="2800" b="1" dirty="0"/>
              <a:t>PURGE</a:t>
            </a:r>
            <a:r>
              <a:rPr lang="zh-CN" altLang="en-US" sz="2800" b="1" dirty="0"/>
              <a:t>伪指令在汇编时将该语句中的宏定义名删除。</a:t>
            </a:r>
          </a:p>
          <a:p>
            <a:pPr>
              <a:lnSpc>
                <a:spcPct val="120000"/>
              </a:lnSpc>
              <a:spcBef>
                <a:spcPct val="0"/>
              </a:spcBef>
              <a:buFontTx/>
              <a:buNone/>
            </a:pPr>
            <a:endParaRPr lang="en-US" altLang="zh-CN" sz="2800" b="1" dirty="0"/>
          </a:p>
        </p:txBody>
      </p:sp>
      <p:sp>
        <p:nvSpPr>
          <p:cNvPr id="65540" name="Text Box 4"/>
          <p:cNvSpPr txBox="1">
            <a:spLocks noChangeArrowheads="1"/>
          </p:cNvSpPr>
          <p:nvPr/>
        </p:nvSpPr>
        <p:spPr bwMode="auto">
          <a:xfrm>
            <a:off x="533400" y="4343400"/>
            <a:ext cx="6781800" cy="1174750"/>
          </a:xfrm>
          <a:prstGeom prst="rect">
            <a:avLst/>
          </a:prstGeom>
          <a:solidFill>
            <a:srgbClr val="FFFFFF"/>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0"/>
              </a:spcBef>
            </a:pPr>
            <a:r>
              <a:rPr lang="zh-CN" altLang="en-US" sz="2800" b="1"/>
              <a:t>例     将宏</a:t>
            </a:r>
            <a:r>
              <a:rPr lang="en-US" altLang="zh-CN" sz="2800" b="1"/>
              <a:t>INPUT</a:t>
            </a:r>
            <a:r>
              <a:rPr lang="zh-CN" altLang="en-US" sz="2800" b="1"/>
              <a:t>和</a:t>
            </a:r>
            <a:r>
              <a:rPr lang="en-US" altLang="zh-CN" sz="2800" b="1"/>
              <a:t>SUMM</a:t>
            </a:r>
            <a:r>
              <a:rPr lang="zh-CN" altLang="en-US" sz="2800" b="1"/>
              <a:t>删除。 </a:t>
            </a:r>
          </a:p>
          <a:p>
            <a:pPr>
              <a:lnSpc>
                <a:spcPct val="120000"/>
              </a:lnSpc>
              <a:spcBef>
                <a:spcPct val="0"/>
              </a:spcBef>
            </a:pPr>
            <a:r>
              <a:rPr lang="zh-CN" altLang="en-US" sz="2800" b="1"/>
              <a:t>		</a:t>
            </a:r>
            <a:r>
              <a:rPr lang="en-US" altLang="zh-CN" sz="2800" b="1"/>
              <a:t>PURGE  INPUT</a:t>
            </a:r>
            <a:r>
              <a:rPr lang="zh-CN" altLang="en-US" sz="2800" b="1"/>
              <a:t>，</a:t>
            </a:r>
            <a:r>
              <a:rPr lang="en-US" altLang="zh-CN" sz="2800" b="1"/>
              <a:t>SUMM</a:t>
            </a:r>
            <a:endParaRPr lang="en-US" altLang="zh-CN"/>
          </a:p>
        </p:txBody>
      </p:sp>
    </p:spTree>
    <p:extLst>
      <p:ext uri="{BB962C8B-B14F-4D97-AF65-F5344CB8AC3E}">
        <p14:creationId xmlns:p14="http://schemas.microsoft.com/office/powerpoint/2010/main" val="8772836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4"/>
          <p:cNvSpPr txBox="1">
            <a:spLocks noChangeArrowheads="1"/>
          </p:cNvSpPr>
          <p:nvPr/>
        </p:nvSpPr>
        <p:spPr bwMode="auto">
          <a:xfrm>
            <a:off x="304800" y="1828800"/>
            <a:ext cx="7696200" cy="4838700"/>
          </a:xfrm>
          <a:prstGeom prst="rect">
            <a:avLst/>
          </a:prstGeom>
          <a:solidFill>
            <a:srgbClr val="FFFFFF"/>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0"/>
              </a:spcBef>
            </a:pPr>
            <a:r>
              <a:rPr lang="zh-CN" altLang="en-US" sz="2000" b="1"/>
              <a:t>例</a:t>
            </a:r>
            <a:r>
              <a:rPr lang="en-US" altLang="zh-CN" sz="2000" b="1"/>
              <a:t>1  </a:t>
            </a:r>
            <a:r>
              <a:rPr lang="zh-CN" altLang="en-US" sz="2000" b="1"/>
              <a:t>定义判断运算宏指令</a:t>
            </a:r>
            <a:r>
              <a:rPr lang="en-US" altLang="zh-CN" sz="2000" b="1"/>
              <a:t>DIST_OPER</a:t>
            </a:r>
            <a:r>
              <a:rPr lang="zh-CN" altLang="en-US" sz="2000" b="1"/>
              <a:t>。</a:t>
            </a:r>
          </a:p>
          <a:p>
            <a:pPr>
              <a:lnSpc>
                <a:spcPct val="110000"/>
              </a:lnSpc>
              <a:spcBef>
                <a:spcPct val="0"/>
              </a:spcBef>
            </a:pPr>
            <a:r>
              <a:rPr lang="zh-CN" altLang="en-US" sz="2000" b="1"/>
              <a:t>宏定义：</a:t>
            </a:r>
          </a:p>
          <a:p>
            <a:pPr>
              <a:lnSpc>
                <a:spcPct val="110000"/>
              </a:lnSpc>
              <a:spcBef>
                <a:spcPct val="0"/>
              </a:spcBef>
            </a:pPr>
            <a:r>
              <a:rPr lang="zh-CN" altLang="en-US" sz="2000" b="1"/>
              <a:t>   </a:t>
            </a:r>
            <a:r>
              <a:rPr lang="en-US" altLang="zh-CN" sz="2000" b="1"/>
              <a:t>DIST_OPER	MACRO  DD1</a:t>
            </a:r>
            <a:r>
              <a:rPr lang="zh-CN" altLang="en-US" sz="2000" b="1"/>
              <a:t>，</a:t>
            </a:r>
            <a:r>
              <a:rPr lang="en-US" altLang="zh-CN" sz="2000" b="1"/>
              <a:t>DD2</a:t>
            </a:r>
          </a:p>
          <a:p>
            <a:pPr>
              <a:lnSpc>
                <a:spcPct val="110000"/>
              </a:lnSpc>
              <a:spcBef>
                <a:spcPct val="0"/>
              </a:spcBef>
            </a:pPr>
            <a:r>
              <a:rPr lang="en-US" altLang="zh-CN" sz="2000" b="1"/>
              <a:t>	LOCAL	  LET1</a:t>
            </a:r>
          </a:p>
          <a:p>
            <a:pPr>
              <a:lnSpc>
                <a:spcPct val="110000"/>
              </a:lnSpc>
              <a:spcBef>
                <a:spcPct val="0"/>
              </a:spcBef>
            </a:pPr>
            <a:r>
              <a:rPr lang="en-US" altLang="zh-CN" sz="2000" b="1"/>
              <a:t>	INPUT		</a:t>
            </a:r>
            <a:r>
              <a:rPr lang="zh-CN" altLang="en-US" sz="2000" b="1"/>
              <a:t>；已定义的键盘输入宏指令</a:t>
            </a:r>
            <a:r>
              <a:rPr lang="en-US" altLang="zh-CN" sz="2000" b="1"/>
              <a:t>INPUT</a:t>
            </a:r>
          </a:p>
          <a:p>
            <a:pPr>
              <a:lnSpc>
                <a:spcPct val="110000"/>
              </a:lnSpc>
              <a:spcBef>
                <a:spcPct val="0"/>
              </a:spcBef>
            </a:pPr>
            <a:r>
              <a:rPr lang="en-US" altLang="zh-CN" sz="2000" b="1"/>
              <a:t>	CMP  AL</a:t>
            </a:r>
            <a:r>
              <a:rPr lang="zh-CN" altLang="en-US" sz="2000" b="1"/>
              <a:t>，‘</a:t>
            </a:r>
            <a:r>
              <a:rPr lang="en-US" altLang="zh-CN" sz="2000" b="1"/>
              <a:t>-’</a:t>
            </a:r>
          </a:p>
          <a:p>
            <a:pPr>
              <a:lnSpc>
                <a:spcPct val="110000"/>
              </a:lnSpc>
              <a:spcBef>
                <a:spcPct val="0"/>
              </a:spcBef>
            </a:pPr>
            <a:r>
              <a:rPr lang="en-US" altLang="zh-CN" sz="2000" b="1"/>
              <a:t>	JNE   LET1</a:t>
            </a:r>
          </a:p>
          <a:p>
            <a:pPr>
              <a:lnSpc>
                <a:spcPct val="110000"/>
              </a:lnSpc>
              <a:spcBef>
                <a:spcPct val="0"/>
              </a:spcBef>
            </a:pPr>
            <a:r>
              <a:rPr lang="en-US" altLang="zh-CN" sz="2000" b="1"/>
              <a:t>	NEG  DD1</a:t>
            </a:r>
          </a:p>
          <a:p>
            <a:pPr>
              <a:lnSpc>
                <a:spcPct val="110000"/>
              </a:lnSpc>
              <a:spcBef>
                <a:spcPct val="0"/>
              </a:spcBef>
            </a:pPr>
            <a:r>
              <a:rPr lang="en-US" altLang="zh-CN" sz="2000" b="1"/>
              <a:t>	LET1:</a:t>
            </a:r>
          </a:p>
          <a:p>
            <a:pPr>
              <a:lnSpc>
                <a:spcPct val="110000"/>
              </a:lnSpc>
              <a:spcBef>
                <a:spcPct val="0"/>
              </a:spcBef>
            </a:pPr>
            <a:r>
              <a:rPr lang="en-US" altLang="zh-CN" sz="2000" b="1"/>
              <a:t>	ADD  DD1</a:t>
            </a:r>
            <a:r>
              <a:rPr lang="zh-CN" altLang="en-US" sz="2000" b="1"/>
              <a:t>，</a:t>
            </a:r>
            <a:r>
              <a:rPr lang="en-US" altLang="zh-CN" sz="2000" b="1"/>
              <a:t>DD2</a:t>
            </a:r>
          </a:p>
          <a:p>
            <a:pPr>
              <a:lnSpc>
                <a:spcPct val="110000"/>
              </a:lnSpc>
              <a:spcBef>
                <a:spcPct val="0"/>
              </a:spcBef>
            </a:pPr>
            <a:r>
              <a:rPr lang="en-US" altLang="zh-CN" sz="2000" b="1"/>
              <a:t>	RETSYS	</a:t>
            </a:r>
            <a:r>
              <a:rPr lang="zh-CN" altLang="en-US" sz="2000" b="1"/>
              <a:t>；已定义的源程序结束功能的宏</a:t>
            </a:r>
            <a:r>
              <a:rPr lang="en-US" altLang="zh-CN" sz="2000" b="1"/>
              <a:t>RETSYS</a:t>
            </a:r>
          </a:p>
          <a:p>
            <a:pPr>
              <a:lnSpc>
                <a:spcPct val="110000"/>
              </a:lnSpc>
              <a:spcBef>
                <a:spcPct val="0"/>
              </a:spcBef>
            </a:pPr>
            <a:r>
              <a:rPr lang="en-US" altLang="zh-CN" sz="2000" b="1"/>
              <a:t>	ENDM</a:t>
            </a:r>
          </a:p>
          <a:p>
            <a:pPr>
              <a:lnSpc>
                <a:spcPct val="110000"/>
              </a:lnSpc>
              <a:spcBef>
                <a:spcPct val="0"/>
              </a:spcBef>
            </a:pPr>
            <a:r>
              <a:rPr lang="zh-CN" altLang="en-US" sz="2000" b="1"/>
              <a:t>宏调用：</a:t>
            </a:r>
          </a:p>
          <a:p>
            <a:pPr>
              <a:lnSpc>
                <a:spcPct val="110000"/>
              </a:lnSpc>
              <a:spcBef>
                <a:spcPct val="0"/>
              </a:spcBef>
            </a:pPr>
            <a:r>
              <a:rPr lang="zh-CN" altLang="en-US" sz="2000" b="1"/>
              <a:t>	</a:t>
            </a:r>
            <a:r>
              <a:rPr lang="en-US" altLang="zh-CN" sz="2000" b="1"/>
              <a:t>DIST_OPER  X</a:t>
            </a:r>
            <a:r>
              <a:rPr lang="zh-CN" altLang="en-US" sz="2000" b="1"/>
              <a:t>，</a:t>
            </a:r>
            <a:r>
              <a:rPr lang="en-US" altLang="zh-CN" sz="2000" b="1"/>
              <a:t>BL </a:t>
            </a:r>
          </a:p>
        </p:txBody>
      </p:sp>
      <p:sp>
        <p:nvSpPr>
          <p:cNvPr id="23559" name="Rectangle 7"/>
          <p:cNvSpPr>
            <a:spLocks noChangeArrowheads="1"/>
          </p:cNvSpPr>
          <p:nvPr/>
        </p:nvSpPr>
        <p:spPr bwMode="auto">
          <a:xfrm>
            <a:off x="304800" y="188640"/>
            <a:ext cx="284885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3200" b="1" dirty="0">
                <a:solidFill>
                  <a:srgbClr val="800000"/>
                </a:solidFill>
              </a:rPr>
              <a:t>14.2.3 </a:t>
            </a:r>
            <a:r>
              <a:rPr lang="zh-CN" altLang="en-US" sz="3200" b="1" dirty="0">
                <a:solidFill>
                  <a:srgbClr val="800000"/>
                </a:solidFill>
              </a:rPr>
              <a:t>宏嵌套</a:t>
            </a:r>
          </a:p>
        </p:txBody>
      </p:sp>
      <p:sp>
        <p:nvSpPr>
          <p:cNvPr id="23560" name="Text Box 8"/>
          <p:cNvSpPr txBox="1">
            <a:spLocks noChangeArrowheads="1"/>
          </p:cNvSpPr>
          <p:nvPr/>
        </p:nvSpPr>
        <p:spPr bwMode="auto">
          <a:xfrm>
            <a:off x="481054" y="773415"/>
            <a:ext cx="7519946"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0"/>
              </a:spcBef>
            </a:pPr>
            <a:r>
              <a:rPr lang="zh-CN" altLang="en-US" sz="2400" b="1"/>
              <a:t>在宏定义中可以使用宏调用，称为宏嵌套。宏嵌套可以增加宏的功能，简化宏的操作。</a:t>
            </a:r>
            <a:endParaRPr lang="zh-CN" altLang="en-US" sz="2400"/>
          </a:p>
        </p:txBody>
      </p:sp>
    </p:spTree>
    <p:extLst>
      <p:ext uri="{BB962C8B-B14F-4D97-AF65-F5344CB8AC3E}">
        <p14:creationId xmlns:p14="http://schemas.microsoft.com/office/powerpoint/2010/main" val="30915724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971600" y="548680"/>
            <a:ext cx="6781800" cy="5370513"/>
          </a:xfrm>
          <a:prstGeom prst="rect">
            <a:avLst/>
          </a:prstGeom>
          <a:solidFill>
            <a:srgbClr val="FFFFCC"/>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marL="800100" indent="-342900">
              <a:spcBef>
                <a:spcPct val="0"/>
              </a:spcBef>
              <a:defRPr>
                <a:solidFill>
                  <a:schemeClr val="tx1"/>
                </a:solidFill>
                <a:latin typeface="Arial" pitchFamily="34" charset="0"/>
                <a:ea typeface="宋体" pitchFamily="2" charset="-122"/>
              </a:defRPr>
            </a:lvl2pPr>
            <a:lvl3pPr marL="1257300" indent="-342900">
              <a:spcBef>
                <a:spcPct val="0"/>
              </a:spcBef>
              <a:defRPr>
                <a:solidFill>
                  <a:schemeClr val="tx1"/>
                </a:solidFill>
                <a:latin typeface="Arial" pitchFamily="34" charset="0"/>
                <a:ea typeface="宋体" pitchFamily="2" charset="-122"/>
              </a:defRPr>
            </a:lvl3pPr>
            <a:lvl4pPr marL="1714500" indent="-342900">
              <a:spcBef>
                <a:spcPct val="0"/>
              </a:spcBef>
              <a:defRPr>
                <a:solidFill>
                  <a:schemeClr val="tx1"/>
                </a:solidFill>
                <a:latin typeface="Arial" pitchFamily="34" charset="0"/>
                <a:ea typeface="宋体" pitchFamily="2" charset="-122"/>
              </a:defRPr>
            </a:lvl4pPr>
            <a:lvl5pPr marL="2171700" indent="-342900">
              <a:spcBef>
                <a:spcPct val="0"/>
              </a:spcBef>
              <a:defRPr>
                <a:solidFill>
                  <a:schemeClr val="tx1"/>
                </a:solidFill>
                <a:latin typeface="Arial" pitchFamily="34" charset="0"/>
                <a:ea typeface="宋体" pitchFamily="2" charset="-122"/>
              </a:defRPr>
            </a:lvl5pPr>
            <a:lvl6pPr marL="2628900" indent="-342900" fontAlgn="base">
              <a:spcBef>
                <a:spcPct val="0"/>
              </a:spcBef>
              <a:spcAft>
                <a:spcPct val="0"/>
              </a:spcAft>
              <a:defRPr>
                <a:solidFill>
                  <a:schemeClr val="tx1"/>
                </a:solidFill>
                <a:latin typeface="Arial" pitchFamily="34" charset="0"/>
                <a:ea typeface="宋体" pitchFamily="2" charset="-122"/>
              </a:defRPr>
            </a:lvl6pPr>
            <a:lvl7pPr marL="3086100" indent="-342900" fontAlgn="base">
              <a:spcBef>
                <a:spcPct val="0"/>
              </a:spcBef>
              <a:spcAft>
                <a:spcPct val="0"/>
              </a:spcAft>
              <a:defRPr>
                <a:solidFill>
                  <a:schemeClr val="tx1"/>
                </a:solidFill>
                <a:latin typeface="Arial" pitchFamily="34" charset="0"/>
                <a:ea typeface="宋体" pitchFamily="2" charset="-122"/>
              </a:defRPr>
            </a:lvl7pPr>
            <a:lvl8pPr marL="3543300" indent="-342900" fontAlgn="base">
              <a:spcBef>
                <a:spcPct val="0"/>
              </a:spcBef>
              <a:spcAft>
                <a:spcPct val="0"/>
              </a:spcAft>
              <a:defRPr>
                <a:solidFill>
                  <a:schemeClr val="tx1"/>
                </a:solidFill>
                <a:latin typeface="Arial" pitchFamily="34" charset="0"/>
                <a:ea typeface="宋体" pitchFamily="2" charset="-122"/>
              </a:defRPr>
            </a:lvl8pPr>
            <a:lvl9pPr marL="4000500" indent="-342900" fontAlgn="base">
              <a:spcBef>
                <a:spcPct val="0"/>
              </a:spcBef>
              <a:spcAft>
                <a:spcPct val="0"/>
              </a:spcAft>
              <a:defRPr>
                <a:solidFill>
                  <a:schemeClr val="tx1"/>
                </a:solidFill>
                <a:latin typeface="Arial" pitchFamily="34" charset="0"/>
                <a:ea typeface="宋体" pitchFamily="2" charset="-122"/>
              </a:defRPr>
            </a:lvl9pPr>
          </a:lstStyle>
          <a:p>
            <a:pPr>
              <a:lnSpc>
                <a:spcPct val="110000"/>
              </a:lnSpc>
            </a:pPr>
            <a:r>
              <a:rPr lang="zh-CN" altLang="en-US" sz="2400" b="1" dirty="0"/>
              <a:t>宏展开：</a:t>
            </a:r>
          </a:p>
          <a:p>
            <a:pPr>
              <a:lnSpc>
                <a:spcPct val="110000"/>
              </a:lnSpc>
            </a:pPr>
            <a:endParaRPr lang="zh-CN" altLang="en-US" sz="2400" b="1" dirty="0"/>
          </a:p>
          <a:p>
            <a:pPr>
              <a:lnSpc>
                <a:spcPct val="110000"/>
              </a:lnSpc>
            </a:pPr>
            <a:r>
              <a:rPr lang="en-US" altLang="zh-CN" sz="2400" b="1" dirty="0"/>
              <a:t>2         MOV  AH</a:t>
            </a:r>
            <a:r>
              <a:rPr lang="zh-CN" altLang="en-US" sz="2400" b="1" dirty="0"/>
              <a:t>，</a:t>
            </a:r>
            <a:r>
              <a:rPr lang="en-US" altLang="zh-CN" sz="2400" b="1" dirty="0"/>
              <a:t>01H</a:t>
            </a:r>
          </a:p>
          <a:p>
            <a:pPr>
              <a:lnSpc>
                <a:spcPct val="110000"/>
              </a:lnSpc>
            </a:pPr>
            <a:r>
              <a:rPr lang="en-US" altLang="zh-CN" sz="2400" b="1" dirty="0"/>
              <a:t>2		INT	 21H</a:t>
            </a:r>
          </a:p>
          <a:p>
            <a:pPr>
              <a:lnSpc>
                <a:spcPct val="110000"/>
              </a:lnSpc>
            </a:pPr>
            <a:r>
              <a:rPr lang="en-US" altLang="zh-CN" sz="2400" b="1" dirty="0"/>
              <a:t>1        CMP  AL</a:t>
            </a:r>
            <a:r>
              <a:rPr lang="zh-CN" altLang="en-US" sz="2400" b="1" dirty="0"/>
              <a:t>，’</a:t>
            </a:r>
            <a:r>
              <a:rPr lang="en-US" altLang="zh-CN" sz="2400" b="1" dirty="0"/>
              <a:t>-’</a:t>
            </a:r>
          </a:p>
          <a:p>
            <a:pPr>
              <a:lnSpc>
                <a:spcPct val="110000"/>
              </a:lnSpc>
            </a:pPr>
            <a:r>
              <a:rPr lang="en-US" altLang="zh-CN" sz="2400" b="1" dirty="0"/>
              <a:t>1        JNE  ??0000</a:t>
            </a:r>
          </a:p>
          <a:p>
            <a:pPr>
              <a:lnSpc>
                <a:spcPct val="110000"/>
              </a:lnSpc>
            </a:pPr>
            <a:r>
              <a:rPr lang="en-US" altLang="zh-CN" sz="2400" b="1" dirty="0"/>
              <a:t>1        NEG  X</a:t>
            </a:r>
          </a:p>
          <a:p>
            <a:pPr>
              <a:lnSpc>
                <a:spcPct val="110000"/>
              </a:lnSpc>
            </a:pPr>
            <a:r>
              <a:rPr lang="en-US" altLang="zh-CN" sz="2400" b="1" dirty="0"/>
              <a:t>1        ??0000</a:t>
            </a:r>
          </a:p>
          <a:p>
            <a:pPr>
              <a:lnSpc>
                <a:spcPct val="110000"/>
              </a:lnSpc>
            </a:pPr>
            <a:r>
              <a:rPr lang="en-US" altLang="zh-CN" sz="2400" b="1" dirty="0"/>
              <a:t>1        ADD  X</a:t>
            </a:r>
            <a:r>
              <a:rPr lang="zh-CN" altLang="en-US" sz="2400" b="1" dirty="0"/>
              <a:t>，</a:t>
            </a:r>
            <a:r>
              <a:rPr lang="en-US" altLang="zh-CN" sz="2400" b="1" dirty="0"/>
              <a:t>BL</a:t>
            </a:r>
          </a:p>
          <a:p>
            <a:pPr>
              <a:lnSpc>
                <a:spcPct val="110000"/>
              </a:lnSpc>
            </a:pPr>
            <a:r>
              <a:rPr lang="en-US" altLang="zh-CN" sz="2400" b="1" dirty="0"/>
              <a:t>2        MOV  AH</a:t>
            </a:r>
            <a:r>
              <a:rPr lang="zh-CN" altLang="en-US" sz="2400" b="1" dirty="0"/>
              <a:t>，</a:t>
            </a:r>
            <a:r>
              <a:rPr lang="en-US" altLang="zh-CN" sz="2400" b="1" dirty="0"/>
              <a:t>4CH</a:t>
            </a:r>
          </a:p>
          <a:p>
            <a:pPr>
              <a:lnSpc>
                <a:spcPct val="110000"/>
              </a:lnSpc>
              <a:buFontTx/>
              <a:buAutoNum type="arabicPlain" startAt="2"/>
            </a:pPr>
            <a:r>
              <a:rPr lang="en-US" altLang="zh-CN" sz="2400" b="1" dirty="0"/>
              <a:t>INT  21H</a:t>
            </a:r>
          </a:p>
          <a:p>
            <a:pPr>
              <a:lnSpc>
                <a:spcPct val="110000"/>
              </a:lnSpc>
            </a:pPr>
            <a:endParaRPr lang="en-US" altLang="zh-CN" sz="2400" b="1" dirty="0"/>
          </a:p>
          <a:p>
            <a:pPr>
              <a:lnSpc>
                <a:spcPct val="110000"/>
              </a:lnSpc>
            </a:pPr>
            <a:r>
              <a:rPr lang="zh-CN" altLang="en-US" sz="2400" b="1" dirty="0"/>
              <a:t>宏展开中数字</a:t>
            </a:r>
            <a:r>
              <a:rPr lang="en-US" altLang="zh-CN" sz="2400" b="1" dirty="0"/>
              <a:t>2</a:t>
            </a:r>
            <a:r>
              <a:rPr lang="zh-CN" altLang="en-US" sz="2400" b="1" dirty="0"/>
              <a:t>表示是宏嵌套中的指令。 </a:t>
            </a:r>
          </a:p>
        </p:txBody>
      </p:sp>
    </p:spTree>
    <p:extLst>
      <p:ext uri="{BB962C8B-B14F-4D97-AF65-F5344CB8AC3E}">
        <p14:creationId xmlns:p14="http://schemas.microsoft.com/office/powerpoint/2010/main" val="653491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r>
              <a:rPr lang="zh-CN" altLang="en-US" sz="3200" b="0" dirty="0">
                <a:effectLst/>
              </a:rPr>
              <a:t>例</a:t>
            </a:r>
            <a:r>
              <a:rPr lang="en-US" altLang="zh-CN" sz="3200" b="0" dirty="0">
                <a:effectLst/>
              </a:rPr>
              <a:t>2</a:t>
            </a:r>
            <a:r>
              <a:rPr lang="zh-CN" altLang="en-US" sz="3200" b="0" dirty="0">
                <a:effectLst/>
              </a:rPr>
              <a:t>：将</a:t>
            </a:r>
            <a:r>
              <a:rPr lang="en-US" altLang="zh-CN" sz="3200" b="0" dirty="0">
                <a:effectLst/>
              </a:rPr>
              <a:t>data</a:t>
            </a:r>
            <a:r>
              <a:rPr lang="zh-CN" altLang="en-US" sz="3200" b="0" dirty="0">
                <a:effectLst/>
              </a:rPr>
              <a:t>段中的字符转化为大写。</a:t>
            </a:r>
            <a:br>
              <a:rPr lang="en-US" altLang="zh-CN" sz="3200" b="0" dirty="0">
                <a:effectLst/>
              </a:rPr>
            </a:br>
            <a:endParaRPr lang="zh-CN" altLang="en-US" sz="3200" b="0" dirty="0">
              <a:effectLst/>
            </a:endParaRPr>
          </a:p>
        </p:txBody>
      </p:sp>
      <p:sp>
        <p:nvSpPr>
          <p:cNvPr id="4" name="Rectangle 3"/>
          <p:cNvSpPr>
            <a:spLocks noGrp="1" noChangeArrowheads="1"/>
          </p:cNvSpPr>
          <p:nvPr>
            <p:ph idx="1"/>
          </p:nvPr>
        </p:nvSpPr>
        <p:spPr>
          <a:xfrm>
            <a:off x="35496" y="1078706"/>
            <a:ext cx="4896544" cy="5446638"/>
          </a:xfrm>
        </p:spPr>
        <p:txBody>
          <a:bodyPr>
            <a:normAutofit lnSpcReduction="10000"/>
          </a:bodyPr>
          <a:lstStyle/>
          <a:p>
            <a:pPr marL="0" indent="0">
              <a:buNone/>
            </a:pPr>
            <a:r>
              <a:rPr lang="en-US" altLang="zh-CN" sz="2400" dirty="0"/>
              <a:t>assume </a:t>
            </a:r>
            <a:r>
              <a:rPr lang="en-US" altLang="zh-CN" sz="2400" dirty="0" err="1"/>
              <a:t>cs:code</a:t>
            </a:r>
            <a:endParaRPr lang="en-US" altLang="zh-CN" sz="2400" dirty="0"/>
          </a:p>
          <a:p>
            <a:pPr>
              <a:buFont typeface="Wingdings" pitchFamily="2" charset="2"/>
              <a:buNone/>
            </a:pPr>
            <a:r>
              <a:rPr lang="en-US" altLang="zh-CN" sz="2400" dirty="0"/>
              <a:t>     data segment</a:t>
            </a:r>
          </a:p>
          <a:p>
            <a:pPr>
              <a:buFont typeface="Wingdings" pitchFamily="2" charset="2"/>
              <a:buNone/>
            </a:pPr>
            <a:r>
              <a:rPr lang="en-US" altLang="zh-CN" sz="2400" dirty="0"/>
              <a:t>              </a:t>
            </a:r>
            <a:r>
              <a:rPr lang="en-US" altLang="zh-CN" sz="2400" dirty="0" err="1"/>
              <a:t>db</a:t>
            </a:r>
            <a:r>
              <a:rPr lang="en-US" altLang="zh-CN" sz="2400" dirty="0"/>
              <a:t> 'conversation',0</a:t>
            </a:r>
          </a:p>
          <a:p>
            <a:pPr>
              <a:buFont typeface="Wingdings" pitchFamily="2" charset="2"/>
              <a:buNone/>
            </a:pPr>
            <a:r>
              <a:rPr lang="en-US" altLang="zh-CN" sz="2400" dirty="0"/>
              <a:t>     data ends</a:t>
            </a:r>
          </a:p>
          <a:p>
            <a:pPr>
              <a:buFont typeface="Wingdings" pitchFamily="2" charset="2"/>
              <a:buNone/>
            </a:pPr>
            <a:r>
              <a:rPr lang="en-US" altLang="zh-CN" sz="2400" dirty="0"/>
              <a:t>     code segment</a:t>
            </a:r>
          </a:p>
          <a:p>
            <a:pPr>
              <a:buFont typeface="Wingdings" pitchFamily="2" charset="2"/>
              <a:buNone/>
            </a:pPr>
            <a:r>
              <a:rPr lang="en-US" altLang="zh-CN" sz="2400" dirty="0"/>
              <a:t> start:  mov </a:t>
            </a:r>
            <a:r>
              <a:rPr lang="en-US" altLang="zh-CN" sz="2400" dirty="0" err="1"/>
              <a:t>ax,data</a:t>
            </a:r>
            <a:endParaRPr lang="en-US" altLang="zh-CN" sz="2400" dirty="0"/>
          </a:p>
          <a:p>
            <a:pPr>
              <a:buFont typeface="Wingdings" pitchFamily="2" charset="2"/>
              <a:buNone/>
            </a:pPr>
            <a:r>
              <a:rPr lang="en-US" altLang="zh-CN" sz="2400" dirty="0"/>
              <a:t>           </a:t>
            </a:r>
            <a:r>
              <a:rPr lang="en-US" altLang="zh-CN" sz="2400" dirty="0" err="1"/>
              <a:t>mov</a:t>
            </a:r>
            <a:r>
              <a:rPr lang="en-US" altLang="zh-CN" sz="2400" dirty="0"/>
              <a:t> </a:t>
            </a:r>
            <a:r>
              <a:rPr lang="en-US" altLang="zh-CN" sz="2400" dirty="0" err="1"/>
              <a:t>ds,ax</a:t>
            </a:r>
            <a:endParaRPr lang="en-US" altLang="zh-CN" sz="2400" dirty="0"/>
          </a:p>
          <a:p>
            <a:pPr>
              <a:buFont typeface="Wingdings" pitchFamily="2" charset="2"/>
              <a:buNone/>
            </a:pPr>
            <a:r>
              <a:rPr lang="en-US" altLang="zh-CN" sz="2400" dirty="0"/>
              <a:t>           mov si,0</a:t>
            </a:r>
          </a:p>
          <a:p>
            <a:pPr>
              <a:buFont typeface="Wingdings" pitchFamily="2" charset="2"/>
              <a:buNone/>
            </a:pPr>
            <a:r>
              <a:rPr lang="en-US" altLang="zh-CN" sz="2400" dirty="0">
                <a:solidFill>
                  <a:schemeClr val="hlink"/>
                </a:solidFill>
              </a:rPr>
              <a:t>            </a:t>
            </a:r>
            <a:r>
              <a:rPr lang="en-US" altLang="zh-CN" sz="2400" b="1" dirty="0">
                <a:solidFill>
                  <a:srgbClr val="FF0000"/>
                </a:solidFill>
              </a:rPr>
              <a:t>int 7ch</a:t>
            </a:r>
          </a:p>
          <a:p>
            <a:pPr>
              <a:buFont typeface="Wingdings" pitchFamily="2" charset="2"/>
              <a:buNone/>
            </a:pPr>
            <a:r>
              <a:rPr lang="en-US" altLang="zh-CN" sz="2400" dirty="0"/>
              <a:t>  	       </a:t>
            </a:r>
            <a:r>
              <a:rPr lang="en-US" altLang="zh-CN" sz="2400" dirty="0" err="1"/>
              <a:t>mov</a:t>
            </a:r>
            <a:r>
              <a:rPr lang="en-US" altLang="zh-CN" sz="2400" dirty="0"/>
              <a:t> ax,4c00h</a:t>
            </a:r>
          </a:p>
          <a:p>
            <a:pPr>
              <a:buFont typeface="Wingdings" pitchFamily="2" charset="2"/>
              <a:buNone/>
            </a:pPr>
            <a:r>
              <a:rPr lang="en-US" altLang="zh-CN" sz="2400" dirty="0"/>
              <a:t>	       </a:t>
            </a:r>
            <a:r>
              <a:rPr lang="en-US" altLang="zh-CN" sz="2400" dirty="0" err="1"/>
              <a:t>int</a:t>
            </a:r>
            <a:r>
              <a:rPr lang="en-US" altLang="zh-CN" sz="2400" dirty="0"/>
              <a:t> 21h</a:t>
            </a:r>
          </a:p>
          <a:p>
            <a:pPr>
              <a:buFont typeface="Wingdings" pitchFamily="2" charset="2"/>
              <a:buNone/>
            </a:pPr>
            <a:r>
              <a:rPr lang="en-US" altLang="zh-CN" sz="2400" dirty="0"/>
              <a:t>     code ends</a:t>
            </a:r>
          </a:p>
          <a:p>
            <a:pPr>
              <a:buFont typeface="Wingdings" pitchFamily="2" charset="2"/>
              <a:buNone/>
            </a:pPr>
            <a:r>
              <a:rPr lang="en-US" altLang="zh-CN" sz="2400" dirty="0"/>
              <a:t> end start                                                                                                                                                                                                                                                                                                                                                                                                                                                                                                                                                                                                                                                                                                                                                                                                                                                                                                                                                                                                                                                                                                                                                                                                                                                                                                                                                                                                                                                                                                                                                                                                                                                                                                                                                                                                                                                                                                                                                                                                                                                                                                                                                                                                                                                                                                                                                                                                                                                                                                                                                                                                                                                                                                                                                                                                                                                                                                                                                                                                                                                                                                                                                                                                                                                                                                                                                                                                                                                                                                                                                                                                                                                                                                                                                                                                                                                                                                                                                                                                                                                                                                                                                                                                                                                                                                                                                                               </a:t>
            </a:r>
          </a:p>
        </p:txBody>
      </p:sp>
      <p:sp>
        <p:nvSpPr>
          <p:cNvPr id="5" name="TextBox 4"/>
          <p:cNvSpPr txBox="1"/>
          <p:nvPr/>
        </p:nvSpPr>
        <p:spPr>
          <a:xfrm>
            <a:off x="4644008" y="1336829"/>
            <a:ext cx="4248472" cy="4524315"/>
          </a:xfrm>
          <a:prstGeom prst="rect">
            <a:avLst/>
          </a:prstGeom>
          <a:solidFill>
            <a:schemeClr val="accent4">
              <a:lumMod val="20000"/>
              <a:lumOff val="80000"/>
            </a:schemeClr>
          </a:solidFill>
          <a:ln>
            <a:solidFill>
              <a:schemeClr val="accent1">
                <a:lumMod val="60000"/>
                <a:lumOff val="40000"/>
              </a:schemeClr>
            </a:solidFill>
          </a:ln>
        </p:spPr>
        <p:txBody>
          <a:bodyPr wrap="square" rtlCol="0">
            <a:spAutoFit/>
          </a:bodyPr>
          <a:lstStyle/>
          <a:p>
            <a:r>
              <a:rPr lang="en-US" altLang="zh-CN" sz="2400" dirty="0"/>
              <a:t>Capital</a:t>
            </a:r>
            <a:r>
              <a:rPr lang="zh-CN" altLang="en-US" sz="2400" dirty="0"/>
              <a:t>：   </a:t>
            </a:r>
            <a:r>
              <a:rPr lang="en-US" altLang="zh-CN" sz="2400" dirty="0">
                <a:solidFill>
                  <a:srgbClr val="FF0000"/>
                </a:solidFill>
              </a:rPr>
              <a:t>push  cx</a:t>
            </a:r>
          </a:p>
          <a:p>
            <a:r>
              <a:rPr lang="en-US" altLang="zh-CN" sz="2400" dirty="0"/>
              <a:t>                 </a:t>
            </a:r>
            <a:r>
              <a:rPr lang="en-US" altLang="zh-CN" sz="2400" dirty="0">
                <a:solidFill>
                  <a:srgbClr val="FF0000"/>
                </a:solidFill>
              </a:rPr>
              <a:t>push </a:t>
            </a:r>
            <a:r>
              <a:rPr lang="en-US" altLang="zh-CN" sz="2400" dirty="0" err="1">
                <a:solidFill>
                  <a:srgbClr val="FF0000"/>
                </a:solidFill>
              </a:rPr>
              <a:t>si</a:t>
            </a:r>
            <a:endParaRPr lang="en-US" altLang="zh-CN" sz="2400" dirty="0">
              <a:solidFill>
                <a:srgbClr val="FF0000"/>
              </a:solidFill>
            </a:endParaRPr>
          </a:p>
          <a:p>
            <a:r>
              <a:rPr lang="en-US" altLang="zh-CN" sz="2400" dirty="0"/>
              <a:t>  change:   </a:t>
            </a:r>
            <a:r>
              <a:rPr lang="en-US" altLang="zh-CN" sz="2400" dirty="0" err="1"/>
              <a:t>mov</a:t>
            </a:r>
            <a:r>
              <a:rPr lang="en-US" altLang="zh-CN" sz="2400" dirty="0"/>
              <a:t> cl,[</a:t>
            </a:r>
            <a:r>
              <a:rPr lang="en-US" altLang="zh-CN" sz="2400" dirty="0" err="1"/>
              <a:t>si</a:t>
            </a:r>
            <a:r>
              <a:rPr lang="en-US" altLang="zh-CN" sz="2400" dirty="0"/>
              <a:t>]</a:t>
            </a:r>
          </a:p>
          <a:p>
            <a:r>
              <a:rPr lang="en-US" altLang="zh-CN" sz="2400" dirty="0"/>
              <a:t>                  mov ch,0</a:t>
            </a:r>
          </a:p>
          <a:p>
            <a:r>
              <a:rPr lang="en-US" altLang="zh-CN" sz="2400" dirty="0"/>
              <a:t>                  </a:t>
            </a:r>
            <a:r>
              <a:rPr lang="en-US" altLang="zh-CN" sz="2400" dirty="0" err="1"/>
              <a:t>jcxz</a:t>
            </a:r>
            <a:r>
              <a:rPr lang="en-US" altLang="zh-CN" sz="2400" dirty="0"/>
              <a:t>  ok</a:t>
            </a:r>
          </a:p>
          <a:p>
            <a:r>
              <a:rPr lang="en-US" altLang="zh-CN" sz="2400" dirty="0"/>
              <a:t> and byte </a:t>
            </a:r>
            <a:r>
              <a:rPr lang="en-US" altLang="zh-CN" sz="2400" dirty="0" err="1"/>
              <a:t>ptr</a:t>
            </a:r>
            <a:r>
              <a:rPr lang="en-US" altLang="zh-CN" sz="2400" dirty="0"/>
              <a:t> [</a:t>
            </a:r>
            <a:r>
              <a:rPr lang="en-US" altLang="zh-CN" sz="2400" dirty="0" err="1"/>
              <a:t>si</a:t>
            </a:r>
            <a:r>
              <a:rPr lang="en-US" altLang="zh-CN" sz="2400" dirty="0"/>
              <a:t>],0DFH	        </a:t>
            </a:r>
            <a:r>
              <a:rPr lang="en-US" altLang="zh-CN" sz="2400" dirty="0" err="1"/>
              <a:t>Inc</a:t>
            </a:r>
            <a:r>
              <a:rPr lang="en-US" altLang="zh-CN" sz="2400" dirty="0"/>
              <a:t> </a:t>
            </a:r>
            <a:r>
              <a:rPr lang="en-US" altLang="zh-CN" sz="2400" dirty="0" err="1"/>
              <a:t>si</a:t>
            </a:r>
            <a:endParaRPr lang="en-US" altLang="zh-CN" sz="2400" dirty="0"/>
          </a:p>
          <a:p>
            <a:r>
              <a:rPr lang="en-US" altLang="zh-CN" sz="2400" dirty="0"/>
              <a:t>	  </a:t>
            </a:r>
            <a:r>
              <a:rPr lang="en-US" altLang="zh-CN" sz="2400" dirty="0" err="1"/>
              <a:t>Jmp</a:t>
            </a:r>
            <a:r>
              <a:rPr lang="en-US" altLang="zh-CN" sz="2400" dirty="0"/>
              <a:t> short change</a:t>
            </a:r>
          </a:p>
          <a:p>
            <a:r>
              <a:rPr lang="en-US" altLang="zh-CN" sz="2400" dirty="0"/>
              <a:t>       Ok:  </a:t>
            </a:r>
            <a:r>
              <a:rPr lang="en-US" altLang="zh-CN" sz="2400" dirty="0">
                <a:solidFill>
                  <a:srgbClr val="FF0000"/>
                </a:solidFill>
              </a:rPr>
              <a:t>pop  </a:t>
            </a:r>
            <a:r>
              <a:rPr lang="en-US" altLang="zh-CN" sz="2400" dirty="0" err="1">
                <a:solidFill>
                  <a:srgbClr val="FF0000"/>
                </a:solidFill>
              </a:rPr>
              <a:t>si</a:t>
            </a:r>
            <a:endParaRPr lang="en-US" altLang="zh-CN" sz="2400" dirty="0">
              <a:solidFill>
                <a:srgbClr val="FF0000"/>
              </a:solidFill>
            </a:endParaRPr>
          </a:p>
          <a:p>
            <a:r>
              <a:rPr lang="en-US" altLang="zh-CN" sz="2400" dirty="0"/>
              <a:t>    	     </a:t>
            </a:r>
            <a:r>
              <a:rPr lang="en-US" altLang="zh-CN" sz="2400" dirty="0">
                <a:solidFill>
                  <a:srgbClr val="FF0000"/>
                </a:solidFill>
              </a:rPr>
              <a:t>pop  cx</a:t>
            </a:r>
          </a:p>
          <a:p>
            <a:r>
              <a:rPr lang="en-US" altLang="zh-CN" sz="2400" dirty="0"/>
              <a:t>       	</a:t>
            </a:r>
            <a:r>
              <a:rPr lang="en-US" altLang="zh-CN" sz="2400" dirty="0">
                <a:solidFill>
                  <a:srgbClr val="0070C0"/>
                </a:solidFill>
              </a:rPr>
              <a:t>      </a:t>
            </a:r>
            <a:r>
              <a:rPr lang="en-US" altLang="zh-CN" sz="2400" dirty="0" err="1">
                <a:solidFill>
                  <a:srgbClr val="0070C0"/>
                </a:solidFill>
              </a:rPr>
              <a:t>iret</a:t>
            </a:r>
            <a:endParaRPr lang="en-US" altLang="zh-CN" sz="2400" dirty="0">
              <a:solidFill>
                <a:srgbClr val="0070C0"/>
              </a:solidFill>
            </a:endParaRPr>
          </a:p>
          <a:p>
            <a:r>
              <a:rPr lang="en-US" altLang="zh-CN" sz="2400" dirty="0" err="1"/>
              <a:t>Capitalend</a:t>
            </a:r>
            <a:r>
              <a:rPr lang="en-US" altLang="zh-CN" sz="2400" dirty="0"/>
              <a:t>: </a:t>
            </a:r>
            <a:r>
              <a:rPr lang="en-US" altLang="zh-CN" sz="2400" dirty="0" err="1"/>
              <a:t>nop</a:t>
            </a:r>
            <a:endParaRPr lang="zh-CN" altLang="en-US" sz="2400" dirty="0"/>
          </a:p>
        </p:txBody>
      </p:sp>
    </p:spTree>
    <p:extLst>
      <p:ext uri="{BB962C8B-B14F-4D97-AF65-F5344CB8AC3E}">
        <p14:creationId xmlns:p14="http://schemas.microsoft.com/office/powerpoint/2010/main" val="100986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heckerboard(across)">
                                      <p:cBhvr>
                                        <p:cTn id="7" dur="500"/>
                                        <p:tgtEl>
                                          <p:spTgt spid="4">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checkerboard(across)">
                                      <p:cBhvr>
                                        <p:cTn id="10" dur="500"/>
                                        <p:tgtEl>
                                          <p:spTgt spid="4">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checkerboard(across)">
                                      <p:cBhvr>
                                        <p:cTn id="13" dur="500"/>
                                        <p:tgtEl>
                                          <p:spTgt spid="4">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checkerboard(across)">
                                      <p:cBhvr>
                                        <p:cTn id="16" dur="500"/>
                                        <p:tgtEl>
                                          <p:spTgt spid="4">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checkerboard(across)">
                                      <p:cBhvr>
                                        <p:cTn id="19" dur="500"/>
                                        <p:tgtEl>
                                          <p:spTgt spid="4">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checkerboard(across)">
                                      <p:cBhvr>
                                        <p:cTn id="22" dur="500"/>
                                        <p:tgtEl>
                                          <p:spTgt spid="4">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checkerboard(across)">
                                      <p:cBhvr>
                                        <p:cTn id="25" dur="500"/>
                                        <p:tgtEl>
                                          <p:spTgt spid="4">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checkerboard(across)">
                                      <p:cBhvr>
                                        <p:cTn id="28" dur="500"/>
                                        <p:tgtEl>
                                          <p:spTgt spid="4">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checkerboard(across)">
                                      <p:cBhvr>
                                        <p:cTn id="31" dur="500"/>
                                        <p:tgtEl>
                                          <p:spTgt spid="4">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checkerboard(across)">
                                      <p:cBhvr>
                                        <p:cTn id="34" dur="500"/>
                                        <p:tgtEl>
                                          <p:spTgt spid="4">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checkerboard(across)">
                                      <p:cBhvr>
                                        <p:cTn id="37" dur="500"/>
                                        <p:tgtEl>
                                          <p:spTgt spid="4">
                                            <p:txEl>
                                              <p:pRg st="11" end="11"/>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4">
                                            <p:txEl>
                                              <p:pRg st="12" end="12"/>
                                            </p:txEl>
                                          </p:spTgt>
                                        </p:tgtEl>
                                        <p:attrNameLst>
                                          <p:attrName>style.visibility</p:attrName>
                                        </p:attrNameLst>
                                      </p:cBhvr>
                                      <p:to>
                                        <p:strVal val="visible"/>
                                      </p:to>
                                    </p:set>
                                    <p:animEffect transition="in" filter="checkerboard(across)">
                                      <p:cBhvr>
                                        <p:cTn id="40"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19075" y="227013"/>
            <a:ext cx="7477125" cy="687387"/>
          </a:xfrm>
        </p:spPr>
        <p:txBody>
          <a:bodyPr/>
          <a:lstStyle/>
          <a:p>
            <a:r>
              <a:rPr lang="en-US" altLang="zh-CN" sz="3600" b="1" dirty="0">
                <a:solidFill>
                  <a:srgbClr val="800000"/>
                </a:solidFill>
              </a:rPr>
              <a:t>14.2.4 </a:t>
            </a:r>
            <a:r>
              <a:rPr lang="zh-CN" altLang="en-US" sz="3600" b="1" dirty="0">
                <a:solidFill>
                  <a:srgbClr val="800000"/>
                </a:solidFill>
              </a:rPr>
              <a:t>宏库建立与调用</a:t>
            </a:r>
            <a:r>
              <a:rPr lang="zh-CN" altLang="en-US" sz="3600" dirty="0">
                <a:solidFill>
                  <a:srgbClr val="800000"/>
                </a:solidFill>
              </a:rPr>
              <a:t> </a:t>
            </a:r>
          </a:p>
        </p:txBody>
      </p:sp>
      <p:sp>
        <p:nvSpPr>
          <p:cNvPr id="27652" name="Text Box 4"/>
          <p:cNvSpPr txBox="1">
            <a:spLocks noChangeArrowheads="1"/>
          </p:cNvSpPr>
          <p:nvPr/>
        </p:nvSpPr>
        <p:spPr bwMode="auto">
          <a:xfrm>
            <a:off x="1187624" y="2133600"/>
            <a:ext cx="7010400" cy="4359275"/>
          </a:xfrm>
          <a:prstGeom prst="rect">
            <a:avLst/>
          </a:prstGeom>
          <a:gradFill rotWithShape="0">
            <a:gsLst>
              <a:gs pos="0">
                <a:srgbClr val="FFCC00"/>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000" b="1" dirty="0"/>
              <a:t>例    建立宏库</a:t>
            </a:r>
            <a:r>
              <a:rPr lang="en-US" altLang="zh-CN" sz="2000" b="1" dirty="0"/>
              <a:t>8-1.mac </a:t>
            </a:r>
            <a:r>
              <a:rPr lang="zh-CN" altLang="en-US" sz="2000" b="1" dirty="0"/>
              <a:t>文件。共有</a:t>
            </a:r>
            <a:r>
              <a:rPr lang="en-US" altLang="zh-CN" sz="2000" b="1" dirty="0"/>
              <a:t>4</a:t>
            </a:r>
            <a:r>
              <a:rPr lang="zh-CN" altLang="en-US" sz="2000" b="1" dirty="0"/>
              <a:t>个宏。</a:t>
            </a:r>
          </a:p>
          <a:p>
            <a:pPr>
              <a:spcBef>
                <a:spcPct val="0"/>
              </a:spcBef>
            </a:pPr>
            <a:r>
              <a:rPr lang="zh-CN" altLang="en-US" sz="2000" b="1" dirty="0"/>
              <a:t>程序如下：</a:t>
            </a:r>
          </a:p>
          <a:p>
            <a:pPr>
              <a:spcBef>
                <a:spcPct val="0"/>
              </a:spcBef>
            </a:pPr>
            <a:r>
              <a:rPr lang="en-US" altLang="zh-CN" sz="2000" b="1" dirty="0"/>
              <a:t>;8-1.mac </a:t>
            </a:r>
            <a:r>
              <a:rPr lang="zh-CN" altLang="en-US" sz="2000" b="1" dirty="0"/>
              <a:t>宏库</a:t>
            </a:r>
          </a:p>
          <a:p>
            <a:pPr>
              <a:spcBef>
                <a:spcPct val="0"/>
              </a:spcBef>
            </a:pPr>
            <a:r>
              <a:rPr lang="zh-CN" altLang="en-US" sz="2000" b="1" dirty="0"/>
              <a:t>       </a:t>
            </a:r>
            <a:r>
              <a:rPr lang="en-US" altLang="zh-CN" sz="2000" b="1" dirty="0"/>
              <a:t>;1</a:t>
            </a:r>
          </a:p>
          <a:p>
            <a:pPr lvl="1">
              <a:spcBef>
                <a:spcPct val="0"/>
              </a:spcBef>
            </a:pPr>
            <a:r>
              <a:rPr lang="en-US" altLang="zh-CN" sz="2000" b="1" dirty="0"/>
              <a:t>INPUT macro</a:t>
            </a:r>
          </a:p>
          <a:p>
            <a:pPr lvl="1">
              <a:spcBef>
                <a:spcPct val="0"/>
              </a:spcBef>
            </a:pPr>
            <a:r>
              <a:rPr lang="en-US" altLang="zh-CN" sz="2000" b="1" dirty="0" err="1"/>
              <a:t>mov</a:t>
            </a:r>
            <a:r>
              <a:rPr lang="en-US" altLang="zh-CN" sz="2000" b="1" dirty="0"/>
              <a:t> ah,01H</a:t>
            </a:r>
          </a:p>
          <a:p>
            <a:pPr lvl="1">
              <a:spcBef>
                <a:spcPct val="0"/>
              </a:spcBef>
            </a:pPr>
            <a:r>
              <a:rPr lang="en-US" altLang="zh-CN" sz="2000" b="1" dirty="0"/>
              <a:t>int 21h</a:t>
            </a:r>
          </a:p>
          <a:p>
            <a:pPr lvl="1">
              <a:spcBef>
                <a:spcPct val="0"/>
              </a:spcBef>
            </a:pPr>
            <a:r>
              <a:rPr lang="en-US" altLang="zh-CN" sz="2000" b="1" dirty="0" err="1"/>
              <a:t>endm</a:t>
            </a:r>
            <a:endParaRPr lang="en-US" altLang="zh-CN" sz="2000" b="1" dirty="0"/>
          </a:p>
          <a:p>
            <a:pPr lvl="1">
              <a:spcBef>
                <a:spcPct val="0"/>
              </a:spcBef>
            </a:pPr>
            <a:r>
              <a:rPr lang="en-US" altLang="zh-CN" sz="2000" b="1" dirty="0"/>
              <a:t>;2</a:t>
            </a:r>
          </a:p>
          <a:p>
            <a:pPr lvl="1">
              <a:spcBef>
                <a:spcPct val="0"/>
              </a:spcBef>
            </a:pPr>
            <a:r>
              <a:rPr lang="en-US" altLang="zh-CN" sz="2000" b="1" dirty="0"/>
              <a:t>OUTPUT macro x</a:t>
            </a:r>
          </a:p>
          <a:p>
            <a:pPr lvl="1">
              <a:spcBef>
                <a:spcPct val="0"/>
              </a:spcBef>
            </a:pPr>
            <a:r>
              <a:rPr lang="en-US" altLang="zh-CN" sz="2000" b="1" dirty="0" err="1"/>
              <a:t>mov</a:t>
            </a:r>
            <a:r>
              <a:rPr lang="en-US" altLang="zh-CN" sz="2000" b="1" dirty="0"/>
              <a:t> </a:t>
            </a:r>
            <a:r>
              <a:rPr lang="en-US" altLang="zh-CN" sz="2000" b="1" dirty="0" err="1"/>
              <a:t>dl,x</a:t>
            </a:r>
            <a:endParaRPr lang="en-US" altLang="zh-CN" sz="2000" b="1" dirty="0"/>
          </a:p>
          <a:p>
            <a:pPr lvl="1">
              <a:spcBef>
                <a:spcPct val="0"/>
              </a:spcBef>
            </a:pPr>
            <a:r>
              <a:rPr lang="en-US" altLang="zh-CN" sz="2000" b="1" dirty="0" err="1"/>
              <a:t>mov</a:t>
            </a:r>
            <a:r>
              <a:rPr lang="en-US" altLang="zh-CN" sz="2000" b="1" dirty="0"/>
              <a:t> ah,02h</a:t>
            </a:r>
          </a:p>
          <a:p>
            <a:pPr lvl="1">
              <a:spcBef>
                <a:spcPct val="0"/>
              </a:spcBef>
            </a:pPr>
            <a:r>
              <a:rPr lang="en-US" altLang="zh-CN" sz="2000" b="1" dirty="0"/>
              <a:t>int 21h</a:t>
            </a:r>
          </a:p>
          <a:p>
            <a:pPr lvl="1">
              <a:spcBef>
                <a:spcPct val="0"/>
              </a:spcBef>
            </a:pPr>
            <a:r>
              <a:rPr lang="en-US" altLang="zh-CN" sz="2000" b="1" dirty="0" err="1"/>
              <a:t>endm</a:t>
            </a:r>
            <a:r>
              <a:rPr lang="en-US" altLang="zh-CN" sz="2000" b="1" dirty="0"/>
              <a:t> </a:t>
            </a:r>
          </a:p>
        </p:txBody>
      </p:sp>
      <p:sp>
        <p:nvSpPr>
          <p:cNvPr id="27655" name="Text Box 7"/>
          <p:cNvSpPr txBox="1">
            <a:spLocks noChangeArrowheads="1"/>
          </p:cNvSpPr>
          <p:nvPr/>
        </p:nvSpPr>
        <p:spPr bwMode="auto">
          <a:xfrm>
            <a:off x="1263824" y="990600"/>
            <a:ext cx="6781800" cy="1076325"/>
          </a:xfrm>
          <a:prstGeom prst="rect">
            <a:avLst/>
          </a:prstGeom>
          <a:solidFill>
            <a:srgbClr val="FFFFCC"/>
          </a:solidFill>
          <a:ln w="9525">
            <a:solidFill>
              <a:schemeClr val="tx1"/>
            </a:solidFill>
            <a:prstDash val="lgDashDot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400" b="1">
                <a:solidFill>
                  <a:srgbClr val="0033CC"/>
                </a:solidFill>
              </a:rPr>
              <a:t>1</a:t>
            </a:r>
            <a:r>
              <a:rPr lang="zh-CN" altLang="en-US" sz="2400" b="1">
                <a:solidFill>
                  <a:srgbClr val="0033CC"/>
                </a:solidFill>
              </a:rPr>
              <a:t>．建立宏库</a:t>
            </a:r>
          </a:p>
          <a:p>
            <a:pPr>
              <a:spcBef>
                <a:spcPct val="0"/>
              </a:spcBef>
            </a:pPr>
            <a:r>
              <a:rPr lang="zh-CN" altLang="en-US" sz="2000" b="1"/>
              <a:t>把这些宏的宏定义部分放在一个文本文件中，为其起名并加上扩展名</a:t>
            </a:r>
            <a:r>
              <a:rPr lang="en-US" altLang="zh-CN" sz="2000" b="1"/>
              <a:t>.MAC</a:t>
            </a:r>
            <a:r>
              <a:rPr lang="zh-CN" altLang="en-US" sz="2000" b="1"/>
              <a:t>，</a:t>
            </a:r>
            <a:r>
              <a:rPr lang="zh-CN" altLang="en-US" sz="2000" b="1">
                <a:latin typeface="宋体" pitchFamily="2" charset="-122"/>
              </a:rPr>
              <a:t>称为宏库</a:t>
            </a:r>
            <a:r>
              <a:rPr lang="zh-CN" altLang="en-US" sz="2000" b="1"/>
              <a:t> 。</a:t>
            </a:r>
            <a:endParaRPr lang="zh-CN" altLang="en-US"/>
          </a:p>
        </p:txBody>
      </p:sp>
    </p:spTree>
    <p:extLst>
      <p:ext uri="{BB962C8B-B14F-4D97-AF65-F5344CB8AC3E}">
        <p14:creationId xmlns:p14="http://schemas.microsoft.com/office/powerpoint/2010/main" val="862337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7652"/>
                                        </p:tgtEl>
                                        <p:attrNameLst>
                                          <p:attrName>style.visibility</p:attrName>
                                        </p:attrNameLst>
                                      </p:cBhvr>
                                      <p:to>
                                        <p:strVal val="visible"/>
                                      </p:to>
                                    </p:set>
                                    <p:anim to="" calcmode="lin" valueType="num">
                                      <p:cBhvr>
                                        <p:cTn id="7" dur="1" fill="hold"/>
                                        <p:tgtEl>
                                          <p:spTgt spid="2765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p:cNvSpPr txBox="1">
            <a:spLocks noChangeArrowheads="1"/>
          </p:cNvSpPr>
          <p:nvPr/>
        </p:nvSpPr>
        <p:spPr bwMode="auto">
          <a:xfrm>
            <a:off x="762000" y="381000"/>
            <a:ext cx="6019800" cy="5883275"/>
          </a:xfrm>
          <a:prstGeom prst="rect">
            <a:avLst/>
          </a:prstGeom>
          <a:gradFill rotWithShape="0">
            <a:gsLst>
              <a:gs pos="0">
                <a:schemeClr val="bg1"/>
              </a:gs>
              <a:gs pos="100000">
                <a:srgbClr val="FFCC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000" b="1" dirty="0"/>
              <a:t>;3</a:t>
            </a:r>
          </a:p>
          <a:p>
            <a:pPr>
              <a:spcBef>
                <a:spcPct val="0"/>
              </a:spcBef>
            </a:pPr>
            <a:r>
              <a:rPr lang="en-US" altLang="zh-CN" sz="2000" b="1" dirty="0"/>
              <a:t>RETSYS macro</a:t>
            </a:r>
          </a:p>
          <a:p>
            <a:pPr>
              <a:spcBef>
                <a:spcPct val="0"/>
              </a:spcBef>
            </a:pPr>
            <a:r>
              <a:rPr lang="en-US" altLang="zh-CN" sz="2000" b="1" dirty="0" err="1"/>
              <a:t>mov</a:t>
            </a:r>
            <a:r>
              <a:rPr lang="en-US" altLang="zh-CN" sz="2000" b="1" dirty="0"/>
              <a:t> ah,4ch</a:t>
            </a:r>
          </a:p>
          <a:p>
            <a:pPr>
              <a:spcBef>
                <a:spcPct val="0"/>
              </a:spcBef>
            </a:pPr>
            <a:r>
              <a:rPr lang="en-US" altLang="zh-CN" sz="2000" b="1" dirty="0"/>
              <a:t>int 21h</a:t>
            </a:r>
          </a:p>
          <a:p>
            <a:pPr>
              <a:spcBef>
                <a:spcPct val="0"/>
              </a:spcBef>
            </a:pPr>
            <a:r>
              <a:rPr lang="en-US" altLang="zh-CN" sz="2000" b="1" dirty="0" err="1"/>
              <a:t>endm</a:t>
            </a:r>
            <a:endParaRPr lang="en-US" altLang="zh-CN" sz="2000" b="1" dirty="0"/>
          </a:p>
          <a:p>
            <a:pPr>
              <a:spcBef>
                <a:spcPct val="0"/>
              </a:spcBef>
            </a:pPr>
            <a:r>
              <a:rPr lang="en-US" altLang="zh-CN" sz="2000" b="1" dirty="0"/>
              <a:t>;4</a:t>
            </a:r>
          </a:p>
          <a:p>
            <a:pPr>
              <a:spcBef>
                <a:spcPct val="0"/>
              </a:spcBef>
            </a:pPr>
            <a:r>
              <a:rPr lang="en-US" altLang="zh-CN" sz="2000" b="1" dirty="0"/>
              <a:t>ADDI  macro  x1,x2,result</a:t>
            </a:r>
          </a:p>
          <a:p>
            <a:pPr>
              <a:spcBef>
                <a:spcPct val="0"/>
              </a:spcBef>
            </a:pPr>
            <a:r>
              <a:rPr lang="en-US" altLang="zh-CN" sz="2000" b="1" dirty="0" err="1"/>
              <a:t>mov</a:t>
            </a:r>
            <a:r>
              <a:rPr lang="en-US" altLang="zh-CN" sz="2000" b="1" dirty="0"/>
              <a:t> ax,x1</a:t>
            </a:r>
          </a:p>
          <a:p>
            <a:pPr>
              <a:spcBef>
                <a:spcPct val="0"/>
              </a:spcBef>
            </a:pPr>
            <a:r>
              <a:rPr lang="en-US" altLang="zh-CN" sz="2000" b="1" dirty="0"/>
              <a:t>add ax,x2</a:t>
            </a:r>
          </a:p>
          <a:p>
            <a:pPr>
              <a:spcBef>
                <a:spcPct val="0"/>
              </a:spcBef>
            </a:pPr>
            <a:r>
              <a:rPr lang="en-US" altLang="zh-CN" sz="2000" b="1" dirty="0" err="1"/>
              <a:t>mov</a:t>
            </a:r>
            <a:r>
              <a:rPr lang="en-US" altLang="zh-CN" sz="2000" b="1" dirty="0"/>
              <a:t> </a:t>
            </a:r>
            <a:r>
              <a:rPr lang="en-US" altLang="zh-CN" sz="2000" b="1" dirty="0" err="1"/>
              <a:t>result,ax</a:t>
            </a:r>
            <a:endParaRPr lang="en-US" altLang="zh-CN" sz="2000" b="1" dirty="0"/>
          </a:p>
          <a:p>
            <a:pPr>
              <a:spcBef>
                <a:spcPct val="0"/>
              </a:spcBef>
            </a:pPr>
            <a:r>
              <a:rPr lang="en-US" altLang="zh-CN" sz="2000" b="1" dirty="0" err="1"/>
              <a:t>endm</a:t>
            </a:r>
            <a:endParaRPr lang="en-US" altLang="zh-CN" sz="2000" b="1" dirty="0"/>
          </a:p>
          <a:p>
            <a:pPr>
              <a:spcBef>
                <a:spcPct val="0"/>
              </a:spcBef>
            </a:pPr>
            <a:r>
              <a:rPr lang="en-US" altLang="zh-CN" sz="2000" b="1" dirty="0"/>
              <a:t>;5</a:t>
            </a:r>
          </a:p>
          <a:p>
            <a:pPr>
              <a:spcBef>
                <a:spcPct val="0"/>
              </a:spcBef>
            </a:pPr>
            <a:r>
              <a:rPr lang="en-US" altLang="zh-CN" sz="2000" b="1" dirty="0"/>
              <a:t>STR_MOV macro  opr1,opr2,opr3</a:t>
            </a:r>
          </a:p>
          <a:p>
            <a:pPr>
              <a:spcBef>
                <a:spcPct val="0"/>
              </a:spcBef>
            </a:pPr>
            <a:r>
              <a:rPr lang="en-US" altLang="zh-CN" sz="2000" b="1" dirty="0" err="1"/>
              <a:t>mov</a:t>
            </a:r>
            <a:r>
              <a:rPr lang="en-US" altLang="zh-CN" sz="2000" b="1" dirty="0"/>
              <a:t> cx,opr1</a:t>
            </a:r>
          </a:p>
          <a:p>
            <a:pPr>
              <a:spcBef>
                <a:spcPct val="0"/>
              </a:spcBef>
            </a:pPr>
            <a:r>
              <a:rPr lang="en-US" altLang="zh-CN" sz="2000" b="1" dirty="0"/>
              <a:t>lea si,opr2</a:t>
            </a:r>
          </a:p>
          <a:p>
            <a:pPr>
              <a:spcBef>
                <a:spcPct val="0"/>
              </a:spcBef>
            </a:pPr>
            <a:r>
              <a:rPr lang="en-US" altLang="zh-CN" sz="2000" b="1" dirty="0"/>
              <a:t>lea di,opr3</a:t>
            </a:r>
          </a:p>
          <a:p>
            <a:pPr>
              <a:spcBef>
                <a:spcPct val="0"/>
              </a:spcBef>
            </a:pPr>
            <a:r>
              <a:rPr lang="en-US" altLang="zh-CN" sz="2000" b="1" dirty="0" err="1"/>
              <a:t>cld</a:t>
            </a:r>
            <a:endParaRPr lang="en-US" altLang="zh-CN" sz="2000" b="1" dirty="0"/>
          </a:p>
          <a:p>
            <a:pPr>
              <a:spcBef>
                <a:spcPct val="0"/>
              </a:spcBef>
            </a:pPr>
            <a:r>
              <a:rPr lang="en-US" altLang="zh-CN" sz="2000" b="1" dirty="0"/>
              <a:t>rep </a:t>
            </a:r>
            <a:r>
              <a:rPr lang="en-US" altLang="zh-CN" sz="2000" b="1" dirty="0" err="1"/>
              <a:t>movsb</a:t>
            </a:r>
            <a:endParaRPr lang="en-US" altLang="zh-CN" sz="2000" b="1" dirty="0"/>
          </a:p>
          <a:p>
            <a:pPr>
              <a:spcBef>
                <a:spcPct val="0"/>
              </a:spcBef>
            </a:pPr>
            <a:r>
              <a:rPr lang="en-US" altLang="zh-CN" sz="2000" b="1" dirty="0" err="1"/>
              <a:t>endm</a:t>
            </a:r>
            <a:endParaRPr lang="en-US" altLang="zh-CN" sz="2000" b="1" dirty="0"/>
          </a:p>
        </p:txBody>
      </p:sp>
    </p:spTree>
    <p:extLst>
      <p:ext uri="{BB962C8B-B14F-4D97-AF65-F5344CB8AC3E}">
        <p14:creationId xmlns:p14="http://schemas.microsoft.com/office/powerpoint/2010/main" val="34033688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 Box 4"/>
          <p:cNvSpPr txBox="1">
            <a:spLocks noChangeArrowheads="1"/>
          </p:cNvSpPr>
          <p:nvPr/>
        </p:nvSpPr>
        <p:spPr bwMode="auto">
          <a:xfrm>
            <a:off x="457200" y="1905000"/>
            <a:ext cx="7086600" cy="4510088"/>
          </a:xfrm>
          <a:prstGeom prst="rect">
            <a:avLst/>
          </a:prstGeom>
          <a:solidFill>
            <a:srgbClr val="FFE1FF"/>
          </a:solidFill>
          <a:ln>
            <a:noFill/>
          </a:ln>
          <a:effectLst>
            <a:outerShdw dist="107763" dir="13500000" sx="75000" sy="75000" algn="tl" rotWithShape="0">
              <a:schemeClr val="hlink"/>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10000"/>
              </a:lnSpc>
              <a:spcBef>
                <a:spcPct val="0"/>
              </a:spcBef>
            </a:pPr>
            <a:r>
              <a:rPr lang="zh-CN" altLang="en-US" sz="2400" b="1" dirty="0">
                <a:latin typeface="宋体" pitchFamily="2" charset="-122"/>
              </a:rPr>
              <a:t>示例</a:t>
            </a:r>
            <a:r>
              <a:rPr lang="en-US" altLang="zh-CN" sz="2400" b="1" dirty="0">
                <a:latin typeface="Times New Roman" pitchFamily="18" charset="0"/>
                <a:cs typeface="Times New Roman" pitchFamily="18" charset="0"/>
              </a:rPr>
              <a:t>8-1  </a:t>
            </a:r>
            <a:r>
              <a:rPr lang="zh-CN" altLang="en-US" sz="2400" b="1" dirty="0">
                <a:latin typeface="宋体" pitchFamily="2" charset="-122"/>
              </a:rPr>
              <a:t>宏库的使用。</a:t>
            </a:r>
            <a:endParaRPr lang="zh-CN" altLang="en-US" sz="2400" b="1" dirty="0"/>
          </a:p>
          <a:p>
            <a:pPr>
              <a:lnSpc>
                <a:spcPct val="110000"/>
              </a:lnSpc>
              <a:spcBef>
                <a:spcPct val="0"/>
              </a:spcBef>
            </a:pPr>
            <a:r>
              <a:rPr lang="en-US" altLang="zh-CN" sz="2400" b="1" dirty="0"/>
              <a:t>;8-1.asm  </a:t>
            </a:r>
            <a:r>
              <a:rPr lang="zh-CN" altLang="en-US" sz="2400" b="1" dirty="0"/>
              <a:t>宏库的使用</a:t>
            </a:r>
          </a:p>
          <a:p>
            <a:pPr>
              <a:lnSpc>
                <a:spcPct val="110000"/>
              </a:lnSpc>
              <a:spcBef>
                <a:spcPct val="0"/>
              </a:spcBef>
            </a:pPr>
            <a:r>
              <a:rPr lang="en-US" altLang="zh-CN" sz="2400" b="1" dirty="0">
                <a:solidFill>
                  <a:srgbClr val="0033CC"/>
                </a:solidFill>
              </a:rPr>
              <a:t>include 8-1.mac</a:t>
            </a:r>
          </a:p>
          <a:p>
            <a:pPr>
              <a:lnSpc>
                <a:spcPct val="110000"/>
              </a:lnSpc>
              <a:spcBef>
                <a:spcPct val="0"/>
              </a:spcBef>
            </a:pPr>
            <a:r>
              <a:rPr lang="en-US" altLang="zh-CN" sz="2400" b="1" dirty="0"/>
              <a:t>.model small</a:t>
            </a:r>
          </a:p>
          <a:p>
            <a:pPr>
              <a:lnSpc>
                <a:spcPct val="110000"/>
              </a:lnSpc>
              <a:spcBef>
                <a:spcPct val="0"/>
              </a:spcBef>
            </a:pPr>
            <a:r>
              <a:rPr lang="en-US" altLang="zh-CN" sz="2400" b="1" dirty="0"/>
              <a:t>.stack 100h</a:t>
            </a:r>
          </a:p>
          <a:p>
            <a:pPr>
              <a:lnSpc>
                <a:spcPct val="110000"/>
              </a:lnSpc>
              <a:spcBef>
                <a:spcPct val="0"/>
              </a:spcBef>
            </a:pPr>
            <a:r>
              <a:rPr lang="en-US" altLang="zh-CN" sz="2400" b="1" dirty="0"/>
              <a:t>.data</a:t>
            </a:r>
          </a:p>
          <a:p>
            <a:pPr>
              <a:lnSpc>
                <a:spcPct val="110000"/>
              </a:lnSpc>
              <a:spcBef>
                <a:spcPct val="0"/>
              </a:spcBef>
            </a:pPr>
            <a:r>
              <a:rPr lang="en-US" altLang="zh-CN" sz="2400" b="1" dirty="0"/>
              <a:t>  x </a:t>
            </a:r>
            <a:r>
              <a:rPr lang="en-US" altLang="zh-CN" sz="2400" b="1" dirty="0" err="1"/>
              <a:t>db</a:t>
            </a:r>
            <a:r>
              <a:rPr lang="en-US" altLang="zh-CN" sz="2400" b="1" dirty="0"/>
              <a:t> 33h,34h</a:t>
            </a:r>
          </a:p>
          <a:p>
            <a:pPr>
              <a:lnSpc>
                <a:spcPct val="110000"/>
              </a:lnSpc>
              <a:spcBef>
                <a:spcPct val="0"/>
              </a:spcBef>
            </a:pPr>
            <a:r>
              <a:rPr lang="en-US" altLang="zh-CN" sz="2400" b="1" dirty="0"/>
              <a:t>  y </a:t>
            </a:r>
            <a:r>
              <a:rPr lang="en-US" altLang="zh-CN" sz="2400" b="1" dirty="0" err="1"/>
              <a:t>dw</a:t>
            </a:r>
            <a:r>
              <a:rPr lang="en-US" altLang="zh-CN" sz="2400" b="1" dirty="0"/>
              <a:t> ?</a:t>
            </a:r>
          </a:p>
          <a:p>
            <a:pPr>
              <a:lnSpc>
                <a:spcPct val="110000"/>
              </a:lnSpc>
              <a:spcBef>
                <a:spcPct val="0"/>
              </a:spcBef>
            </a:pPr>
            <a:r>
              <a:rPr lang="en-US" altLang="zh-CN" sz="2400" b="1" dirty="0"/>
              <a:t>  mess1 </a:t>
            </a:r>
            <a:r>
              <a:rPr lang="en-US" altLang="zh-CN" sz="2400" b="1" dirty="0" err="1"/>
              <a:t>db</a:t>
            </a:r>
            <a:r>
              <a:rPr lang="en-US" altLang="zh-CN" sz="2400" b="1" dirty="0"/>
              <a:t>  1,2,3,4,5,6,7,8,9,0</a:t>
            </a:r>
          </a:p>
          <a:p>
            <a:pPr>
              <a:lnSpc>
                <a:spcPct val="110000"/>
              </a:lnSpc>
              <a:spcBef>
                <a:spcPct val="0"/>
              </a:spcBef>
            </a:pPr>
            <a:r>
              <a:rPr lang="en-US" altLang="zh-CN" sz="2400" b="1" dirty="0"/>
              <a:t>  mess2 </a:t>
            </a:r>
            <a:r>
              <a:rPr lang="en-US" altLang="zh-CN" sz="2400" b="1" dirty="0" err="1"/>
              <a:t>db</a:t>
            </a:r>
            <a:r>
              <a:rPr lang="en-US" altLang="zh-CN" sz="2400" b="1" dirty="0"/>
              <a:t> 10 dup(?)</a:t>
            </a:r>
          </a:p>
          <a:p>
            <a:pPr>
              <a:lnSpc>
                <a:spcPct val="110000"/>
              </a:lnSpc>
              <a:spcBef>
                <a:spcPct val="0"/>
              </a:spcBef>
            </a:pPr>
            <a:r>
              <a:rPr lang="en-US" altLang="zh-CN" sz="2400" b="1" dirty="0"/>
              <a:t>.code</a:t>
            </a:r>
          </a:p>
        </p:txBody>
      </p:sp>
      <p:sp>
        <p:nvSpPr>
          <p:cNvPr id="29703" name="Text Box 7"/>
          <p:cNvSpPr txBox="1">
            <a:spLocks noChangeArrowheads="1"/>
          </p:cNvSpPr>
          <p:nvPr/>
        </p:nvSpPr>
        <p:spPr bwMode="auto">
          <a:xfrm>
            <a:off x="381000" y="457200"/>
            <a:ext cx="7162800" cy="1306513"/>
          </a:xfrm>
          <a:prstGeom prst="rect">
            <a:avLst/>
          </a:prstGeom>
          <a:solidFill>
            <a:srgbClr val="FFFFCC"/>
          </a:solidFill>
          <a:ln w="9525">
            <a:solidFill>
              <a:schemeClr val="tx1"/>
            </a:solidFill>
            <a:prstDash val="lgDashDot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2400" b="1">
                <a:solidFill>
                  <a:srgbClr val="0033CC"/>
                </a:solidFill>
              </a:rPr>
              <a:t>2</a:t>
            </a:r>
            <a:r>
              <a:rPr lang="zh-CN" altLang="en-US" sz="2400" b="1">
                <a:solidFill>
                  <a:srgbClr val="0033CC"/>
                </a:solidFill>
              </a:rPr>
              <a:t>．调用宏库</a:t>
            </a:r>
            <a:r>
              <a:rPr lang="zh-CN" altLang="en-US" sz="2400" b="1"/>
              <a:t> </a:t>
            </a:r>
          </a:p>
          <a:p>
            <a:pPr>
              <a:lnSpc>
                <a:spcPct val="110000"/>
              </a:lnSpc>
              <a:spcBef>
                <a:spcPct val="0"/>
              </a:spcBef>
            </a:pPr>
            <a:r>
              <a:rPr lang="zh-CN" altLang="en-US" sz="2400" b="1"/>
              <a:t>在应用程序中使用宏指令之前，用</a:t>
            </a:r>
            <a:r>
              <a:rPr lang="en-US" altLang="zh-CN" sz="2400" b="1"/>
              <a:t>INCLUDE</a:t>
            </a:r>
            <a:r>
              <a:rPr lang="zh-CN" altLang="en-US" sz="2400" b="1"/>
              <a:t>伪指令把宏库调入，然后再使用这些宏。</a:t>
            </a:r>
            <a:endParaRPr lang="zh-CN" altLang="en-US"/>
          </a:p>
        </p:txBody>
      </p:sp>
    </p:spTree>
    <p:extLst>
      <p:ext uri="{BB962C8B-B14F-4D97-AF65-F5344CB8AC3E}">
        <p14:creationId xmlns:p14="http://schemas.microsoft.com/office/powerpoint/2010/main" val="4258794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9700"/>
                                        </p:tgtEl>
                                        <p:attrNameLst>
                                          <p:attrName>style.visibility</p:attrName>
                                        </p:attrNameLst>
                                      </p:cBhvr>
                                      <p:to>
                                        <p:strVal val="visible"/>
                                      </p:to>
                                    </p:set>
                                    <p:anim to="" calcmode="lin" valueType="num">
                                      <p:cBhvr>
                                        <p:cTn id="7" dur="1" fill="hold"/>
                                        <p:tgtEl>
                                          <p:spTgt spid="2970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Text Box 6"/>
          <p:cNvSpPr txBox="1">
            <a:spLocks noChangeArrowheads="1"/>
          </p:cNvSpPr>
          <p:nvPr/>
        </p:nvSpPr>
        <p:spPr bwMode="auto">
          <a:xfrm>
            <a:off x="304800" y="533400"/>
            <a:ext cx="8153400" cy="5386388"/>
          </a:xfrm>
          <a:prstGeom prst="rect">
            <a:avLst/>
          </a:prstGeom>
          <a:gradFill rotWithShape="0">
            <a:gsLst>
              <a:gs pos="0">
                <a:srgbClr val="FDC1E0"/>
              </a:gs>
              <a:gs pos="50000">
                <a:srgbClr val="FFFFFF"/>
              </a:gs>
              <a:gs pos="100000">
                <a:srgbClr val="FDC1E0"/>
              </a:gs>
            </a:gsLst>
            <a:lin ang="5400000" scaled="1"/>
          </a:gradFill>
          <a:ln>
            <a:noFill/>
          </a:ln>
          <a:effectLst>
            <a:outerShdw dist="107763" dir="13500000" sx="75000" sy="75000" algn="tl" rotWithShape="0">
              <a:srgbClr val="FFCC00"/>
            </a:outer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a:spcBef>
                <a:spcPct val="0"/>
              </a:spcBef>
              <a:defRPr>
                <a:solidFill>
                  <a:schemeClr val="tx1"/>
                </a:solidFill>
                <a:latin typeface="Arial" pitchFamily="34" charset="0"/>
                <a:ea typeface="宋体" pitchFamily="2" charset="-122"/>
              </a:defRPr>
            </a:lvl2pPr>
            <a:lvl3pPr>
              <a:spcBef>
                <a:spcPct val="0"/>
              </a:spcBef>
              <a:defRPr>
                <a:solidFill>
                  <a:schemeClr val="tx1"/>
                </a:solidFill>
                <a:latin typeface="Arial" pitchFamily="34" charset="0"/>
                <a:ea typeface="宋体" pitchFamily="2" charset="-122"/>
              </a:defRPr>
            </a:lvl3pPr>
            <a:lvl4pPr>
              <a:spcBef>
                <a:spcPct val="0"/>
              </a:spcBef>
              <a:defRPr>
                <a:solidFill>
                  <a:schemeClr val="tx1"/>
                </a:solidFill>
                <a:latin typeface="Arial" pitchFamily="34" charset="0"/>
                <a:ea typeface="宋体" pitchFamily="2" charset="-122"/>
              </a:defRPr>
            </a:lvl4pPr>
            <a:lvl5pPr>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ct val="50000"/>
              </a:lnSpc>
              <a:spcBef>
                <a:spcPct val="50000"/>
              </a:spcBef>
            </a:pPr>
            <a:r>
              <a:rPr lang="en-US" altLang="zh-CN" sz="2400" b="1"/>
              <a:t>start:</a:t>
            </a:r>
          </a:p>
          <a:p>
            <a:pPr>
              <a:lnSpc>
                <a:spcPct val="50000"/>
              </a:lnSpc>
              <a:spcBef>
                <a:spcPct val="50000"/>
              </a:spcBef>
            </a:pPr>
            <a:r>
              <a:rPr lang="en-US" altLang="zh-CN" sz="2400" b="1"/>
              <a:t>mov ax,@data</a:t>
            </a:r>
          </a:p>
          <a:p>
            <a:pPr>
              <a:lnSpc>
                <a:spcPct val="50000"/>
              </a:lnSpc>
              <a:spcBef>
                <a:spcPct val="50000"/>
              </a:spcBef>
            </a:pPr>
            <a:r>
              <a:rPr lang="en-US" altLang="zh-CN" sz="2400" b="1"/>
              <a:t>mov ds,ax</a:t>
            </a:r>
          </a:p>
          <a:p>
            <a:pPr>
              <a:lnSpc>
                <a:spcPct val="50000"/>
              </a:lnSpc>
              <a:spcBef>
                <a:spcPct val="50000"/>
              </a:spcBef>
            </a:pPr>
            <a:r>
              <a:rPr lang="en-US" altLang="zh-CN" sz="2400" b="1"/>
              <a:t>mov es,ax</a:t>
            </a:r>
          </a:p>
          <a:p>
            <a:pPr>
              <a:lnSpc>
                <a:spcPct val="50000"/>
              </a:lnSpc>
              <a:spcBef>
                <a:spcPct val="50000"/>
              </a:spcBef>
            </a:pPr>
            <a:r>
              <a:rPr lang="en-US" altLang="zh-CN" sz="2400" b="1"/>
              <a:t>;</a:t>
            </a:r>
          </a:p>
          <a:p>
            <a:pPr>
              <a:lnSpc>
                <a:spcPct val="50000"/>
              </a:lnSpc>
              <a:spcBef>
                <a:spcPct val="50000"/>
              </a:spcBef>
            </a:pPr>
            <a:r>
              <a:rPr lang="en-US" altLang="zh-CN" sz="2400" b="1"/>
              <a:t>STR_MOV 10,mess1,mess2       ;mess1</a:t>
            </a:r>
            <a:r>
              <a:rPr lang="zh-CN" altLang="en-US" sz="2400" b="1"/>
              <a:t>传送到</a:t>
            </a:r>
            <a:r>
              <a:rPr lang="en-US" altLang="zh-CN" sz="2400" b="1"/>
              <a:t>mess2</a:t>
            </a:r>
          </a:p>
          <a:p>
            <a:pPr>
              <a:lnSpc>
                <a:spcPct val="50000"/>
              </a:lnSpc>
              <a:spcBef>
                <a:spcPct val="50000"/>
              </a:spcBef>
            </a:pPr>
            <a:r>
              <a:rPr lang="en-US" altLang="zh-CN" sz="2400" b="1"/>
              <a:t>STR_MOV 2,x,y			;x</a:t>
            </a:r>
            <a:r>
              <a:rPr lang="zh-CN" altLang="en-US" sz="2400" b="1"/>
              <a:t>传送到</a:t>
            </a:r>
            <a:r>
              <a:rPr lang="en-US" altLang="zh-CN" sz="2400" b="1"/>
              <a:t>y</a:t>
            </a:r>
          </a:p>
          <a:p>
            <a:pPr>
              <a:lnSpc>
                <a:spcPct val="50000"/>
              </a:lnSpc>
              <a:spcBef>
                <a:spcPct val="50000"/>
              </a:spcBef>
            </a:pPr>
            <a:r>
              <a:rPr lang="en-US" altLang="zh-CN" sz="2400" b="1"/>
              <a:t>;</a:t>
            </a:r>
          </a:p>
          <a:p>
            <a:pPr>
              <a:lnSpc>
                <a:spcPct val="50000"/>
              </a:lnSpc>
              <a:spcBef>
                <a:spcPct val="50000"/>
              </a:spcBef>
            </a:pPr>
            <a:r>
              <a:rPr lang="en-US" altLang="zh-CN" sz="2400" b="1"/>
              <a:t>INPUT		       ;</a:t>
            </a:r>
            <a:r>
              <a:rPr lang="zh-CN" altLang="en-US" sz="2400" b="1"/>
              <a:t>输入的小写字母变为大写输出</a:t>
            </a:r>
          </a:p>
          <a:p>
            <a:pPr>
              <a:lnSpc>
                <a:spcPct val="50000"/>
              </a:lnSpc>
              <a:spcBef>
                <a:spcPct val="50000"/>
              </a:spcBef>
            </a:pPr>
            <a:r>
              <a:rPr lang="en-US" altLang="zh-CN" sz="2400" b="1"/>
              <a:t>sub al,20h</a:t>
            </a:r>
          </a:p>
          <a:p>
            <a:pPr>
              <a:lnSpc>
                <a:spcPct val="50000"/>
              </a:lnSpc>
              <a:spcBef>
                <a:spcPct val="50000"/>
              </a:spcBef>
            </a:pPr>
            <a:r>
              <a:rPr lang="en-US" altLang="zh-CN" sz="2400" b="1"/>
              <a:t>OUTPUT al</a:t>
            </a:r>
          </a:p>
          <a:p>
            <a:pPr>
              <a:lnSpc>
                <a:spcPct val="50000"/>
              </a:lnSpc>
              <a:spcBef>
                <a:spcPct val="50000"/>
              </a:spcBef>
            </a:pPr>
            <a:r>
              <a:rPr lang="en-US" altLang="zh-CN" sz="2400" b="1"/>
              <a:t>;</a:t>
            </a:r>
          </a:p>
          <a:p>
            <a:pPr>
              <a:lnSpc>
                <a:spcPct val="50000"/>
              </a:lnSpc>
              <a:spcBef>
                <a:spcPct val="50000"/>
              </a:spcBef>
            </a:pPr>
            <a:r>
              <a:rPr lang="en-US" altLang="zh-CN" sz="2400" b="1"/>
              <a:t>ADDI 34,25,y			;y=34+25</a:t>
            </a:r>
          </a:p>
          <a:p>
            <a:pPr>
              <a:lnSpc>
                <a:spcPct val="50000"/>
              </a:lnSpc>
              <a:spcBef>
                <a:spcPct val="50000"/>
              </a:spcBef>
            </a:pPr>
            <a:r>
              <a:rPr lang="en-US" altLang="zh-CN" sz="2400" b="1"/>
              <a:t>RETSYS				;</a:t>
            </a:r>
            <a:r>
              <a:rPr lang="zh-CN" altLang="en-US" sz="2400" b="1"/>
              <a:t>结束，返回</a:t>
            </a:r>
            <a:r>
              <a:rPr lang="en-US" altLang="zh-CN" sz="2400" b="1"/>
              <a:t>DOS</a:t>
            </a:r>
          </a:p>
          <a:p>
            <a:pPr>
              <a:lnSpc>
                <a:spcPct val="50000"/>
              </a:lnSpc>
              <a:spcBef>
                <a:spcPct val="50000"/>
              </a:spcBef>
            </a:pPr>
            <a:r>
              <a:rPr lang="en-US" altLang="zh-CN" sz="2400" b="1"/>
              <a:t>end  start</a:t>
            </a:r>
          </a:p>
        </p:txBody>
      </p:sp>
    </p:spTree>
    <p:extLst>
      <p:ext uri="{BB962C8B-B14F-4D97-AF65-F5344CB8AC3E}">
        <p14:creationId xmlns:p14="http://schemas.microsoft.com/office/powerpoint/2010/main" val="35507640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28600" y="188640"/>
            <a:ext cx="7477125" cy="611188"/>
          </a:xfrm>
        </p:spPr>
        <p:txBody>
          <a:bodyPr>
            <a:normAutofit fontScale="90000"/>
          </a:bodyPr>
          <a:lstStyle/>
          <a:p>
            <a:r>
              <a:rPr lang="en-US" altLang="zh-CN" b="1" dirty="0"/>
              <a:t>14.3 </a:t>
            </a:r>
            <a:r>
              <a:rPr lang="zh-CN" altLang="en-US" b="1" dirty="0"/>
              <a:t>结构伪操作</a:t>
            </a:r>
            <a:r>
              <a:rPr lang="zh-CN" altLang="en-US" dirty="0"/>
              <a:t> </a:t>
            </a:r>
          </a:p>
        </p:txBody>
      </p:sp>
      <p:sp>
        <p:nvSpPr>
          <p:cNvPr id="31748" name="Text Box 4"/>
          <p:cNvSpPr txBox="1">
            <a:spLocks noChangeArrowheads="1"/>
          </p:cNvSpPr>
          <p:nvPr/>
        </p:nvSpPr>
        <p:spPr bwMode="auto">
          <a:xfrm>
            <a:off x="432987" y="975804"/>
            <a:ext cx="7467600" cy="157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a:spcBef>
                <a:spcPct val="0"/>
              </a:spcBef>
              <a:defRPr>
                <a:solidFill>
                  <a:schemeClr val="tx1"/>
                </a:solidFill>
                <a:latin typeface="Arial" pitchFamily="34" charset="0"/>
                <a:ea typeface="宋体" pitchFamily="2" charset="-122"/>
              </a:defRPr>
            </a:lvl2pPr>
            <a:lvl3pPr>
              <a:spcBef>
                <a:spcPct val="0"/>
              </a:spcBef>
              <a:defRPr>
                <a:solidFill>
                  <a:schemeClr val="tx1"/>
                </a:solidFill>
                <a:latin typeface="Arial" pitchFamily="34" charset="0"/>
                <a:ea typeface="宋体" pitchFamily="2" charset="-122"/>
              </a:defRPr>
            </a:lvl3pPr>
            <a:lvl4pPr>
              <a:spcBef>
                <a:spcPct val="0"/>
              </a:spcBef>
              <a:defRPr>
                <a:solidFill>
                  <a:schemeClr val="tx1"/>
                </a:solidFill>
                <a:latin typeface="Arial" pitchFamily="34" charset="0"/>
                <a:ea typeface="宋体" pitchFamily="2" charset="-122"/>
              </a:defRPr>
            </a:lvl4pPr>
            <a:lvl5pPr>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ct val="80000"/>
              </a:lnSpc>
              <a:spcBef>
                <a:spcPct val="50000"/>
              </a:spcBef>
            </a:pPr>
            <a:r>
              <a:rPr lang="en-US" altLang="zh-CN" sz="2400" b="1" dirty="0">
                <a:solidFill>
                  <a:srgbClr val="0033CC"/>
                </a:solidFill>
              </a:rPr>
              <a:t>1. </a:t>
            </a:r>
            <a:r>
              <a:rPr lang="zh-CN" altLang="en-US" sz="2400" b="1" dirty="0">
                <a:solidFill>
                  <a:srgbClr val="0033CC"/>
                </a:solidFill>
              </a:rPr>
              <a:t>结构定义</a:t>
            </a:r>
          </a:p>
          <a:p>
            <a:pPr>
              <a:lnSpc>
                <a:spcPct val="80000"/>
              </a:lnSpc>
              <a:spcBef>
                <a:spcPct val="50000"/>
              </a:spcBef>
            </a:pPr>
            <a:r>
              <a:rPr lang="zh-CN" altLang="en-US" sz="2000" b="1" dirty="0"/>
              <a:t>格式： 结构名	</a:t>
            </a:r>
            <a:r>
              <a:rPr lang="en-US" altLang="zh-CN" sz="2000" b="1" dirty="0"/>
              <a:t>STRUC	</a:t>
            </a:r>
          </a:p>
          <a:p>
            <a:pPr>
              <a:lnSpc>
                <a:spcPct val="80000"/>
              </a:lnSpc>
              <a:spcBef>
                <a:spcPct val="50000"/>
              </a:spcBef>
            </a:pPr>
            <a:r>
              <a:rPr lang="en-US" altLang="zh-CN" sz="2000" b="1" dirty="0"/>
              <a:t>		      </a:t>
            </a:r>
            <a:r>
              <a:rPr lang="zh-CN" altLang="en-US" sz="2000" b="1" dirty="0"/>
              <a:t>结构体</a:t>
            </a:r>
          </a:p>
          <a:p>
            <a:pPr>
              <a:lnSpc>
                <a:spcPct val="80000"/>
              </a:lnSpc>
              <a:spcBef>
                <a:spcPct val="50000"/>
              </a:spcBef>
            </a:pPr>
            <a:r>
              <a:rPr lang="zh-CN" altLang="en-US" sz="2000" b="1" dirty="0"/>
              <a:t>	       结构名 	</a:t>
            </a:r>
            <a:r>
              <a:rPr lang="en-US" altLang="zh-CN" sz="2000" b="1" dirty="0"/>
              <a:t>ENDS</a:t>
            </a:r>
          </a:p>
        </p:txBody>
      </p:sp>
      <p:sp>
        <p:nvSpPr>
          <p:cNvPr id="31751" name="Text Box 7"/>
          <p:cNvSpPr txBox="1">
            <a:spLocks noChangeArrowheads="1"/>
          </p:cNvSpPr>
          <p:nvPr/>
        </p:nvSpPr>
        <p:spPr bwMode="auto">
          <a:xfrm>
            <a:off x="479419" y="2636912"/>
            <a:ext cx="6705600" cy="3785652"/>
          </a:xfrm>
          <a:prstGeom prst="rect">
            <a:avLst/>
          </a:prstGeom>
          <a:solidFill>
            <a:srgbClr val="FFFFFF"/>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sz="2000" b="1" dirty="0"/>
              <a:t>例    定义结构</a:t>
            </a:r>
            <a:r>
              <a:rPr lang="en-US" altLang="zh-CN" sz="2000" b="1" dirty="0"/>
              <a:t>CLASS</a:t>
            </a:r>
            <a:r>
              <a:rPr lang="zh-CN" altLang="en-US" sz="2000" b="1" dirty="0"/>
              <a:t>，存放班级情况。</a:t>
            </a:r>
          </a:p>
          <a:p>
            <a:pPr>
              <a:lnSpc>
                <a:spcPct val="150000"/>
              </a:lnSpc>
            </a:pPr>
            <a:r>
              <a:rPr lang="zh-CN" altLang="en-US" sz="2000" b="1" dirty="0"/>
              <a:t>		</a:t>
            </a:r>
            <a:r>
              <a:rPr lang="en-US" altLang="zh-CN" sz="2000" b="1" dirty="0"/>
              <a:t>CLASS   STRUC</a:t>
            </a:r>
          </a:p>
          <a:p>
            <a:pPr>
              <a:lnSpc>
                <a:spcPct val="150000"/>
              </a:lnSpc>
            </a:pPr>
            <a:r>
              <a:rPr lang="en-US" altLang="zh-CN" sz="2000" b="1" dirty="0"/>
              <a:t>			NO	    DB  ?</a:t>
            </a:r>
          </a:p>
          <a:p>
            <a:pPr>
              <a:lnSpc>
                <a:spcPct val="150000"/>
              </a:lnSpc>
            </a:pPr>
            <a:r>
              <a:rPr lang="en-US" altLang="zh-CN" sz="2000" b="1" dirty="0"/>
              <a:t>			NAME1	    DB	‘XXXXXX’</a:t>
            </a:r>
          </a:p>
          <a:p>
            <a:pPr>
              <a:lnSpc>
                <a:spcPct val="150000"/>
              </a:lnSpc>
            </a:pPr>
            <a:r>
              <a:rPr lang="en-US" altLang="zh-CN" sz="2000" b="1" dirty="0"/>
              <a:t>			SEX	    DB	‘XXXX’</a:t>
            </a:r>
          </a:p>
          <a:p>
            <a:pPr>
              <a:lnSpc>
                <a:spcPct val="150000"/>
              </a:lnSpc>
            </a:pPr>
            <a:r>
              <a:rPr lang="en-US" altLang="zh-CN" sz="2000" b="1" dirty="0"/>
              <a:t>			AGE	    DB	?</a:t>
            </a:r>
          </a:p>
          <a:p>
            <a:pPr>
              <a:lnSpc>
                <a:spcPct val="150000"/>
              </a:lnSpc>
            </a:pPr>
            <a:r>
              <a:rPr lang="en-US" altLang="zh-CN" sz="2000" b="1" dirty="0"/>
              <a:t>			RESU	    DB	?</a:t>
            </a:r>
          </a:p>
          <a:p>
            <a:pPr>
              <a:lnSpc>
                <a:spcPct val="150000"/>
              </a:lnSpc>
            </a:pPr>
            <a:r>
              <a:rPr lang="en-US" altLang="zh-CN" sz="2000" b="1" dirty="0"/>
              <a:t>		CLASS	  ENDS</a:t>
            </a:r>
            <a:endParaRPr lang="en-US" altLang="zh-CN" dirty="0"/>
          </a:p>
        </p:txBody>
      </p:sp>
    </p:spTree>
    <p:extLst>
      <p:ext uri="{BB962C8B-B14F-4D97-AF65-F5344CB8AC3E}">
        <p14:creationId xmlns:p14="http://schemas.microsoft.com/office/powerpoint/2010/main" val="24194486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4"/>
          <p:cNvSpPr txBox="1">
            <a:spLocks noChangeArrowheads="1"/>
          </p:cNvSpPr>
          <p:nvPr/>
        </p:nvSpPr>
        <p:spPr bwMode="auto">
          <a:xfrm>
            <a:off x="447450" y="304800"/>
            <a:ext cx="7772400" cy="297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a:spcBef>
                <a:spcPct val="0"/>
              </a:spcBef>
              <a:defRPr>
                <a:solidFill>
                  <a:schemeClr val="tx1"/>
                </a:solidFill>
                <a:latin typeface="Arial" pitchFamily="34" charset="0"/>
                <a:ea typeface="宋体" pitchFamily="2" charset="-122"/>
              </a:defRPr>
            </a:lvl2pPr>
            <a:lvl3pPr>
              <a:spcBef>
                <a:spcPct val="0"/>
              </a:spcBef>
              <a:defRPr>
                <a:solidFill>
                  <a:schemeClr val="tx1"/>
                </a:solidFill>
                <a:latin typeface="Arial" pitchFamily="34" charset="0"/>
                <a:ea typeface="宋体" pitchFamily="2" charset="-122"/>
              </a:defRPr>
            </a:lvl3pPr>
            <a:lvl4pPr>
              <a:spcBef>
                <a:spcPct val="0"/>
              </a:spcBef>
              <a:defRPr>
                <a:solidFill>
                  <a:schemeClr val="tx1"/>
                </a:solidFill>
                <a:latin typeface="Arial" pitchFamily="34" charset="0"/>
                <a:ea typeface="宋体" pitchFamily="2" charset="-122"/>
              </a:defRPr>
            </a:lvl4pPr>
            <a:lvl5pPr>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ct val="70000"/>
              </a:lnSpc>
              <a:spcBef>
                <a:spcPct val="50000"/>
              </a:spcBef>
            </a:pPr>
            <a:r>
              <a:rPr lang="en-US" altLang="zh-CN" sz="2400" b="1" dirty="0">
                <a:solidFill>
                  <a:srgbClr val="0033CC"/>
                </a:solidFill>
              </a:rPr>
              <a:t>2.</a:t>
            </a:r>
            <a:r>
              <a:rPr lang="zh-CN" altLang="en-US" sz="2400" b="1" dirty="0">
                <a:solidFill>
                  <a:srgbClr val="0033CC"/>
                </a:solidFill>
              </a:rPr>
              <a:t>结构预置</a:t>
            </a:r>
          </a:p>
          <a:p>
            <a:pPr>
              <a:lnSpc>
                <a:spcPct val="70000"/>
              </a:lnSpc>
              <a:spcBef>
                <a:spcPct val="50000"/>
              </a:spcBef>
            </a:pPr>
            <a:r>
              <a:rPr lang="zh-CN" altLang="en-US" sz="2400" b="1" dirty="0"/>
              <a:t>结构定义之后还不能使用，要对结构预置后才能把相关</a:t>
            </a:r>
          </a:p>
          <a:p>
            <a:pPr>
              <a:lnSpc>
                <a:spcPct val="70000"/>
              </a:lnSpc>
              <a:spcBef>
                <a:spcPct val="50000"/>
              </a:spcBef>
            </a:pPr>
            <a:r>
              <a:rPr lang="zh-CN" altLang="en-US" sz="2400" b="1" dirty="0"/>
              <a:t>信息真正存入存储器。</a:t>
            </a:r>
          </a:p>
          <a:p>
            <a:pPr>
              <a:lnSpc>
                <a:spcPct val="70000"/>
              </a:lnSpc>
              <a:spcBef>
                <a:spcPct val="50000"/>
              </a:spcBef>
            </a:pPr>
            <a:r>
              <a:rPr lang="zh-CN" altLang="en-US" sz="2400" b="1" dirty="0"/>
              <a:t>格式：  结构变量名	 结构名 </a:t>
            </a:r>
            <a:r>
              <a:rPr lang="en-US" altLang="zh-CN" sz="2400" b="1" dirty="0"/>
              <a:t>&lt;</a:t>
            </a:r>
            <a:r>
              <a:rPr lang="zh-CN" altLang="en-US" sz="2400" b="1" dirty="0"/>
              <a:t>字段值表</a:t>
            </a:r>
            <a:r>
              <a:rPr lang="en-US" altLang="zh-CN" sz="2400" b="1" dirty="0"/>
              <a:t>&gt;</a:t>
            </a:r>
          </a:p>
          <a:p>
            <a:pPr>
              <a:lnSpc>
                <a:spcPct val="70000"/>
              </a:lnSpc>
              <a:spcBef>
                <a:spcPct val="50000"/>
              </a:spcBef>
            </a:pPr>
            <a:r>
              <a:rPr lang="zh-CN" altLang="en-US" sz="2400" b="1" dirty="0"/>
              <a:t>说明：结构变量名可任意起名，用于在程序中直接引用。</a:t>
            </a:r>
          </a:p>
          <a:p>
            <a:pPr>
              <a:lnSpc>
                <a:spcPct val="70000"/>
              </a:lnSpc>
              <a:spcBef>
                <a:spcPct val="50000"/>
              </a:spcBef>
            </a:pPr>
            <a:r>
              <a:rPr lang="zh-CN" altLang="en-US" sz="2400" b="1" dirty="0"/>
              <a:t>结构名是结构定义时的名字；</a:t>
            </a:r>
            <a:r>
              <a:rPr lang="en-US" altLang="zh-CN" sz="2400" b="1" dirty="0"/>
              <a:t>&lt;</a:t>
            </a:r>
            <a:r>
              <a:rPr lang="zh-CN" altLang="en-US" sz="2400" b="1" dirty="0"/>
              <a:t>字段值表</a:t>
            </a:r>
            <a:r>
              <a:rPr lang="en-US" altLang="zh-CN" sz="2400" b="1" dirty="0"/>
              <a:t>&gt;</a:t>
            </a:r>
            <a:r>
              <a:rPr lang="zh-CN" altLang="en-US" sz="2400" b="1" dirty="0"/>
              <a:t>用于给结构变</a:t>
            </a:r>
          </a:p>
          <a:p>
            <a:pPr>
              <a:lnSpc>
                <a:spcPct val="70000"/>
              </a:lnSpc>
              <a:spcBef>
                <a:spcPct val="50000"/>
              </a:spcBef>
            </a:pPr>
            <a:r>
              <a:rPr lang="zh-CN" altLang="en-US" sz="2400" b="1" dirty="0"/>
              <a:t>量赋初值。</a:t>
            </a:r>
          </a:p>
        </p:txBody>
      </p:sp>
      <p:sp>
        <p:nvSpPr>
          <p:cNvPr id="32775" name="Text Box 7"/>
          <p:cNvSpPr txBox="1">
            <a:spLocks noChangeArrowheads="1"/>
          </p:cNvSpPr>
          <p:nvPr/>
        </p:nvSpPr>
        <p:spPr bwMode="auto">
          <a:xfrm>
            <a:off x="439576" y="3535933"/>
            <a:ext cx="7848872" cy="2308324"/>
          </a:xfrm>
          <a:prstGeom prst="rect">
            <a:avLst/>
          </a:prstGeom>
          <a:solidFill>
            <a:srgbClr val="FFFFFF"/>
          </a:solidFill>
          <a:ln w="38100" cmpd="dbl">
            <a:solidFill>
              <a:schemeClr val="tx1"/>
            </a:solidFill>
            <a:miter lim="800000"/>
            <a:headEnd/>
            <a:tailEnd/>
          </a:ln>
          <a:effectLst>
            <a:outerShdw dist="35921" dir="2700000" algn="ctr" rotWithShape="0">
              <a:srgbClr val="FFCC00"/>
            </a:outerShdw>
          </a:effectLst>
        </p:spPr>
        <p:txBody>
          <a:bodyPr wrap="square">
            <a:spAutoFit/>
          </a:bodyPr>
          <a:lstStyle/>
          <a:p>
            <a:pPr>
              <a:lnSpc>
                <a:spcPct val="150000"/>
              </a:lnSpc>
            </a:pPr>
            <a:r>
              <a:rPr lang="zh-CN" altLang="en-US" sz="2400" b="1" dirty="0"/>
              <a:t>结构预置：</a:t>
            </a:r>
          </a:p>
          <a:p>
            <a:pPr lvl="4">
              <a:lnSpc>
                <a:spcPct val="150000"/>
              </a:lnSpc>
            </a:pPr>
            <a:r>
              <a:rPr lang="en-US" altLang="zh-CN" sz="2400" b="1" dirty="0">
                <a:solidFill>
                  <a:srgbClr val="000000"/>
                </a:solidFill>
                <a:cs typeface="Times New Roman" pitchFamily="18" charset="0"/>
              </a:rPr>
              <a:t>mem1 class   &lt;1,'WANG','MAN',18,89&gt;</a:t>
            </a:r>
            <a:endParaRPr lang="en-US" altLang="zh-CN" sz="2400" b="1" dirty="0">
              <a:cs typeface="Times New Roman" pitchFamily="18" charset="0"/>
            </a:endParaRPr>
          </a:p>
          <a:p>
            <a:pPr lvl="4">
              <a:lnSpc>
                <a:spcPct val="150000"/>
              </a:lnSpc>
            </a:pPr>
            <a:r>
              <a:rPr lang="en-US" altLang="zh-CN" sz="2400" b="1" dirty="0">
                <a:solidFill>
                  <a:srgbClr val="000000"/>
                </a:solidFill>
                <a:cs typeface="Times New Roman" pitchFamily="18" charset="0"/>
              </a:rPr>
              <a:t>mem2 class  &lt;2,'LI','MAN',18,76&gt;</a:t>
            </a:r>
            <a:endParaRPr lang="en-US" altLang="zh-CN" sz="2400" b="1" dirty="0">
              <a:cs typeface="Times New Roman" pitchFamily="18" charset="0"/>
            </a:endParaRPr>
          </a:p>
          <a:p>
            <a:pPr lvl="4">
              <a:lnSpc>
                <a:spcPct val="150000"/>
              </a:lnSpc>
            </a:pPr>
            <a:r>
              <a:rPr lang="en-US" altLang="zh-CN" sz="2400" b="1" dirty="0">
                <a:solidFill>
                  <a:srgbClr val="000000"/>
                </a:solidFill>
                <a:cs typeface="Times New Roman" pitchFamily="18" charset="0"/>
              </a:rPr>
              <a:t>mem3 class  &lt;3,'JIANG','FMAN',17,92&gt;</a:t>
            </a:r>
            <a:endParaRPr lang="en-US" altLang="zh-CN" dirty="0"/>
          </a:p>
        </p:txBody>
      </p:sp>
    </p:spTree>
    <p:extLst>
      <p:ext uri="{BB962C8B-B14F-4D97-AF65-F5344CB8AC3E}">
        <p14:creationId xmlns:p14="http://schemas.microsoft.com/office/powerpoint/2010/main" val="18474825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Text Box 5"/>
          <p:cNvSpPr txBox="1">
            <a:spLocks noChangeArrowheads="1"/>
          </p:cNvSpPr>
          <p:nvPr/>
        </p:nvSpPr>
        <p:spPr bwMode="auto">
          <a:xfrm>
            <a:off x="228600" y="228600"/>
            <a:ext cx="7391400"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a:spcBef>
                <a:spcPct val="0"/>
              </a:spcBef>
              <a:defRPr>
                <a:solidFill>
                  <a:schemeClr val="tx1"/>
                </a:solidFill>
                <a:latin typeface="Arial" pitchFamily="34" charset="0"/>
                <a:ea typeface="宋体" pitchFamily="2" charset="-122"/>
              </a:defRPr>
            </a:lvl2pPr>
            <a:lvl3pPr>
              <a:spcBef>
                <a:spcPct val="0"/>
              </a:spcBef>
              <a:defRPr>
                <a:solidFill>
                  <a:schemeClr val="tx1"/>
                </a:solidFill>
                <a:latin typeface="Arial" pitchFamily="34" charset="0"/>
                <a:ea typeface="宋体" pitchFamily="2" charset="-122"/>
              </a:defRPr>
            </a:lvl3pPr>
            <a:lvl4pPr>
              <a:spcBef>
                <a:spcPct val="0"/>
              </a:spcBef>
              <a:defRPr>
                <a:solidFill>
                  <a:schemeClr val="tx1"/>
                </a:solidFill>
                <a:latin typeface="Arial" pitchFamily="34" charset="0"/>
                <a:ea typeface="宋体" pitchFamily="2" charset="-122"/>
              </a:defRPr>
            </a:lvl4pPr>
            <a:lvl5pPr>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ct val="90000"/>
              </a:lnSpc>
              <a:spcBef>
                <a:spcPct val="50000"/>
              </a:spcBef>
            </a:pPr>
            <a:r>
              <a:rPr lang="en-US" altLang="zh-CN" sz="2400" b="1" dirty="0">
                <a:solidFill>
                  <a:srgbClr val="0033CC"/>
                </a:solidFill>
              </a:rPr>
              <a:t>3.</a:t>
            </a:r>
            <a:r>
              <a:rPr lang="zh-CN" altLang="en-US" sz="2400" b="1" dirty="0">
                <a:solidFill>
                  <a:srgbClr val="0033CC"/>
                </a:solidFill>
              </a:rPr>
              <a:t>结构引用</a:t>
            </a:r>
          </a:p>
          <a:p>
            <a:pPr>
              <a:lnSpc>
                <a:spcPct val="90000"/>
              </a:lnSpc>
              <a:spcBef>
                <a:spcPct val="50000"/>
              </a:spcBef>
            </a:pPr>
            <a:r>
              <a:rPr lang="zh-CN" altLang="en-US" sz="2400" b="1" dirty="0"/>
              <a:t>结构在定义和预置之后，在程序中可以使用。在引用时，直接写结构变量名。</a:t>
            </a:r>
          </a:p>
          <a:p>
            <a:pPr>
              <a:lnSpc>
                <a:spcPct val="90000"/>
              </a:lnSpc>
              <a:spcBef>
                <a:spcPct val="50000"/>
              </a:spcBef>
            </a:pPr>
            <a:r>
              <a:rPr lang="zh-CN" altLang="en-US" sz="2400" b="1" dirty="0"/>
              <a:t>格式：结构变量名．结构字段名</a:t>
            </a:r>
          </a:p>
          <a:p>
            <a:pPr>
              <a:lnSpc>
                <a:spcPct val="90000"/>
              </a:lnSpc>
              <a:spcBef>
                <a:spcPct val="50000"/>
              </a:spcBef>
            </a:pPr>
            <a:r>
              <a:rPr lang="zh-CN" altLang="en-US" sz="2400" b="1" dirty="0"/>
              <a:t>说明：“．”表示对字段的访问。在使用时，可以预先将结构变量的起始地址、偏移量送往某个寄存器，再用寄存器间址代替结构变量名 。</a:t>
            </a:r>
          </a:p>
        </p:txBody>
      </p:sp>
      <p:sp>
        <p:nvSpPr>
          <p:cNvPr id="33800" name="Text Box 8"/>
          <p:cNvSpPr txBox="1">
            <a:spLocks noChangeArrowheads="1"/>
          </p:cNvSpPr>
          <p:nvPr/>
        </p:nvSpPr>
        <p:spPr bwMode="auto">
          <a:xfrm>
            <a:off x="255253" y="3356506"/>
            <a:ext cx="8336885" cy="2677656"/>
          </a:xfrm>
          <a:prstGeom prst="rect">
            <a:avLst/>
          </a:prstGeom>
          <a:solidFill>
            <a:srgbClr val="FFFFFF"/>
          </a:solidFill>
          <a:ln w="38100" cmpd="dbl">
            <a:solidFill>
              <a:schemeClr val="tx1"/>
            </a:solidFill>
            <a:miter lim="800000"/>
            <a:headEnd/>
            <a:tailEnd/>
          </a:ln>
          <a:effectLst>
            <a:outerShdw dist="35921" dir="2700000" algn="ctr" rotWithShape="0">
              <a:srgbClr val="FF66FF"/>
            </a:outerShdw>
          </a:effectLst>
        </p:spPr>
        <p:txBody>
          <a:bodyPr wrap="square">
            <a:spAutoFit/>
          </a:bodyPr>
          <a:lstStyle/>
          <a:p>
            <a:r>
              <a:rPr lang="zh-CN" altLang="en-US" sz="2400" b="1" dirty="0"/>
              <a:t>结构引用：</a:t>
            </a:r>
          </a:p>
          <a:p>
            <a:pPr lvl="1"/>
            <a:r>
              <a:rPr lang="en-US" altLang="zh-CN" sz="2400" b="1" dirty="0" err="1"/>
              <a:t>mov</a:t>
            </a:r>
            <a:r>
              <a:rPr lang="en-US" altLang="zh-CN" sz="2400" b="1" dirty="0"/>
              <a:t> </a:t>
            </a:r>
            <a:r>
              <a:rPr lang="en-US" altLang="zh-CN" sz="2400" b="1" dirty="0" err="1"/>
              <a:t>si</a:t>
            </a:r>
            <a:r>
              <a:rPr lang="zh-CN" altLang="en-US" sz="2400" b="1" dirty="0"/>
              <a:t>，</a:t>
            </a:r>
            <a:r>
              <a:rPr lang="en-US" altLang="zh-CN" sz="2400" b="1" dirty="0"/>
              <a:t>0</a:t>
            </a:r>
          </a:p>
          <a:p>
            <a:pPr lvl="1"/>
            <a:r>
              <a:rPr lang="en-US" altLang="zh-CN" sz="2400" b="1" dirty="0" err="1"/>
              <a:t>mov</a:t>
            </a:r>
            <a:r>
              <a:rPr lang="en-US" altLang="zh-CN" sz="2400" b="1" dirty="0"/>
              <a:t> al,mem1.age[</a:t>
            </a:r>
            <a:r>
              <a:rPr lang="en-US" altLang="zh-CN" sz="2400" b="1" dirty="0" err="1"/>
              <a:t>si</a:t>
            </a:r>
            <a:r>
              <a:rPr lang="en-US" altLang="zh-CN" sz="2400" b="1" dirty="0"/>
              <a:t>]     </a:t>
            </a:r>
          </a:p>
          <a:p>
            <a:pPr lvl="1"/>
            <a:r>
              <a:rPr lang="en-US" altLang="zh-CN" sz="2400" b="1" dirty="0"/>
              <a:t> 		</a:t>
            </a:r>
            <a:r>
              <a:rPr lang="zh-CN" altLang="en-US" sz="2000" b="1" dirty="0">
                <a:latin typeface="Times New Roman" pitchFamily="18" charset="0"/>
              </a:rPr>
              <a:t>；把</a:t>
            </a:r>
            <a:r>
              <a:rPr lang="en-US" altLang="zh-CN" sz="2000" b="1" dirty="0">
                <a:latin typeface="Times New Roman" pitchFamily="18" charset="0"/>
              </a:rPr>
              <a:t>mem1</a:t>
            </a:r>
            <a:r>
              <a:rPr lang="zh-CN" altLang="en-US" sz="2000" b="1" dirty="0">
                <a:latin typeface="Times New Roman" pitchFamily="18" charset="0"/>
              </a:rPr>
              <a:t>的年龄</a:t>
            </a:r>
            <a:r>
              <a:rPr lang="en-US" altLang="zh-CN" sz="2000" b="1" dirty="0">
                <a:latin typeface="Times New Roman" pitchFamily="18" charset="0"/>
              </a:rPr>
              <a:t>age</a:t>
            </a:r>
            <a:r>
              <a:rPr lang="zh-CN" altLang="en-US" sz="2000" b="1" dirty="0">
                <a:latin typeface="Times New Roman" pitchFamily="18" charset="0"/>
              </a:rPr>
              <a:t>字段值→</a:t>
            </a:r>
            <a:r>
              <a:rPr lang="en-US" altLang="zh-CN" sz="2000" b="1" dirty="0">
                <a:latin typeface="Times New Roman" pitchFamily="18" charset="0"/>
              </a:rPr>
              <a:t>AL</a:t>
            </a:r>
          </a:p>
          <a:p>
            <a:pPr lvl="1"/>
            <a:r>
              <a:rPr lang="en-US" altLang="zh-CN" sz="2400" b="1" dirty="0" err="1"/>
              <a:t>inc</a:t>
            </a:r>
            <a:r>
              <a:rPr lang="en-US" altLang="zh-CN" sz="2400" b="1" dirty="0"/>
              <a:t> </a:t>
            </a:r>
            <a:r>
              <a:rPr lang="en-US" altLang="zh-CN" sz="2400" b="1" dirty="0" err="1"/>
              <a:t>si</a:t>
            </a:r>
            <a:endParaRPr lang="en-US" altLang="zh-CN" sz="2400" b="1" dirty="0"/>
          </a:p>
          <a:p>
            <a:pPr lvl="1"/>
            <a:r>
              <a:rPr lang="en-US" altLang="zh-CN" sz="2400" b="1" dirty="0" err="1">
                <a:solidFill>
                  <a:srgbClr val="000000"/>
                </a:solidFill>
                <a:cs typeface="Times New Roman" pitchFamily="18" charset="0"/>
              </a:rPr>
              <a:t>mov</a:t>
            </a:r>
            <a:r>
              <a:rPr lang="en-US" altLang="zh-CN" sz="2400" b="1" dirty="0">
                <a:solidFill>
                  <a:srgbClr val="000000"/>
                </a:solidFill>
                <a:cs typeface="Times New Roman" pitchFamily="18" charset="0"/>
              </a:rPr>
              <a:t> mem2.name1[</a:t>
            </a:r>
            <a:r>
              <a:rPr lang="en-US" altLang="zh-CN" sz="2400" b="1" dirty="0" err="1">
                <a:solidFill>
                  <a:srgbClr val="000000"/>
                </a:solidFill>
                <a:cs typeface="Times New Roman" pitchFamily="18" charset="0"/>
              </a:rPr>
              <a:t>si</a:t>
            </a:r>
            <a:r>
              <a:rPr lang="en-US" altLang="zh-CN" sz="2400" b="1" dirty="0">
                <a:solidFill>
                  <a:srgbClr val="000000"/>
                </a:solidFill>
                <a:cs typeface="Times New Roman" pitchFamily="18" charset="0"/>
              </a:rPr>
              <a:t>],'U'</a:t>
            </a:r>
            <a:r>
              <a:rPr lang="en-US" altLang="zh-CN" sz="2400" b="1" dirty="0"/>
              <a:t> </a:t>
            </a:r>
          </a:p>
          <a:p>
            <a:pPr lvl="1"/>
            <a:r>
              <a:rPr lang="en-US" altLang="zh-CN" sz="2400" b="1" dirty="0"/>
              <a:t>		</a:t>
            </a:r>
            <a:r>
              <a:rPr lang="zh-CN" altLang="en-US" sz="2000" b="1" dirty="0">
                <a:solidFill>
                  <a:srgbClr val="000000"/>
                </a:solidFill>
                <a:latin typeface="宋体" pitchFamily="2" charset="-122"/>
              </a:rPr>
              <a:t>；把</a:t>
            </a:r>
            <a:r>
              <a:rPr lang="en-US" altLang="zh-CN" sz="2000" b="1" dirty="0">
                <a:solidFill>
                  <a:srgbClr val="000000"/>
                </a:solidFill>
                <a:latin typeface="Times New Roman" pitchFamily="18" charset="0"/>
                <a:cs typeface="Times New Roman" pitchFamily="18" charset="0"/>
              </a:rPr>
              <a:t>mem2</a:t>
            </a:r>
            <a:r>
              <a:rPr lang="zh-CN" altLang="en-US" sz="2000" b="1" dirty="0">
                <a:solidFill>
                  <a:srgbClr val="000000"/>
                </a:solidFill>
                <a:latin typeface="宋体" pitchFamily="2" charset="-122"/>
              </a:rPr>
              <a:t>的姓名</a:t>
            </a:r>
            <a:r>
              <a:rPr lang="en-US" altLang="zh-CN" sz="2000" b="1" dirty="0">
                <a:solidFill>
                  <a:srgbClr val="000000"/>
                </a:solidFill>
                <a:latin typeface="Times New Roman" pitchFamily="18" charset="0"/>
                <a:cs typeface="Times New Roman" pitchFamily="18" charset="0"/>
              </a:rPr>
              <a:t>name1</a:t>
            </a:r>
            <a:r>
              <a:rPr lang="zh-CN" altLang="en-US" sz="2000" b="1" dirty="0">
                <a:solidFill>
                  <a:srgbClr val="000000"/>
                </a:solidFill>
                <a:latin typeface="宋体" pitchFamily="2" charset="-122"/>
              </a:rPr>
              <a:t>字段的第二个字母改为</a:t>
            </a:r>
            <a:r>
              <a:rPr lang="en-US" altLang="zh-CN" sz="2000" b="1" dirty="0">
                <a:solidFill>
                  <a:srgbClr val="000000"/>
                </a:solidFill>
                <a:latin typeface="Times New Roman" pitchFamily="18" charset="0"/>
                <a:cs typeface="Times New Roman" pitchFamily="18" charset="0"/>
              </a:rPr>
              <a:t>'U'</a:t>
            </a:r>
            <a:r>
              <a:rPr lang="en-US" altLang="zh-CN" sz="2000" b="1" dirty="0"/>
              <a:t> </a:t>
            </a:r>
            <a:endParaRPr lang="en-US" altLang="zh-CN" dirty="0"/>
          </a:p>
        </p:txBody>
      </p:sp>
    </p:spTree>
    <p:extLst>
      <p:ext uri="{BB962C8B-B14F-4D97-AF65-F5344CB8AC3E}">
        <p14:creationId xmlns:p14="http://schemas.microsoft.com/office/powerpoint/2010/main" val="8083461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457200"/>
            <a:ext cx="7477125" cy="687388"/>
          </a:xfrm>
        </p:spPr>
        <p:txBody>
          <a:bodyPr>
            <a:normAutofit fontScale="90000"/>
          </a:bodyPr>
          <a:lstStyle/>
          <a:p>
            <a:r>
              <a:rPr lang="en-US" altLang="zh-CN" b="1" dirty="0"/>
              <a:t>14.4 </a:t>
            </a:r>
            <a:r>
              <a:rPr lang="zh-CN" altLang="en-US" b="1" dirty="0"/>
              <a:t>重复汇编和条件汇编</a:t>
            </a:r>
            <a:r>
              <a:rPr lang="zh-CN" altLang="en-US" dirty="0"/>
              <a:t> </a:t>
            </a:r>
          </a:p>
        </p:txBody>
      </p:sp>
      <p:sp>
        <p:nvSpPr>
          <p:cNvPr id="34820" name="Text Box 4"/>
          <p:cNvSpPr txBox="1">
            <a:spLocks noChangeArrowheads="1"/>
          </p:cNvSpPr>
          <p:nvPr/>
        </p:nvSpPr>
        <p:spPr bwMode="auto">
          <a:xfrm>
            <a:off x="1187624" y="3140968"/>
            <a:ext cx="6400800" cy="2814638"/>
          </a:xfrm>
          <a:prstGeom prst="rect">
            <a:avLst/>
          </a:prstGeom>
          <a:solidFill>
            <a:srgbClr val="FFFFFF"/>
          </a:solidFill>
          <a:ln w="57150" cmpd="thinThick"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a:spcBef>
                <a:spcPct val="0"/>
              </a:spcBef>
              <a:defRPr>
                <a:solidFill>
                  <a:schemeClr val="tx1"/>
                </a:solidFill>
                <a:latin typeface="Arial" pitchFamily="34" charset="0"/>
                <a:ea typeface="宋体" pitchFamily="2" charset="-122"/>
              </a:defRPr>
            </a:lvl2pPr>
            <a:lvl3pPr>
              <a:spcBef>
                <a:spcPct val="0"/>
              </a:spcBef>
              <a:defRPr>
                <a:solidFill>
                  <a:schemeClr val="tx1"/>
                </a:solidFill>
                <a:latin typeface="Arial" pitchFamily="34" charset="0"/>
                <a:ea typeface="宋体" pitchFamily="2" charset="-122"/>
              </a:defRPr>
            </a:lvl3pPr>
            <a:lvl4pPr>
              <a:spcBef>
                <a:spcPct val="0"/>
              </a:spcBef>
              <a:defRPr>
                <a:solidFill>
                  <a:schemeClr val="tx1"/>
                </a:solidFill>
                <a:latin typeface="Arial" pitchFamily="34" charset="0"/>
                <a:ea typeface="宋体" pitchFamily="2" charset="-122"/>
              </a:defRPr>
            </a:lvl4pPr>
            <a:lvl5pPr>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ct val="80000"/>
              </a:lnSpc>
              <a:spcBef>
                <a:spcPct val="50000"/>
              </a:spcBef>
            </a:pPr>
            <a:r>
              <a:rPr lang="en-US" altLang="zh-CN" sz="2400" b="1">
                <a:solidFill>
                  <a:srgbClr val="0033CC"/>
                </a:solidFill>
              </a:rPr>
              <a:t>1</a:t>
            </a:r>
            <a:r>
              <a:rPr lang="zh-CN" altLang="en-US" sz="2400" b="1">
                <a:solidFill>
                  <a:srgbClr val="0033CC"/>
                </a:solidFill>
              </a:rPr>
              <a:t>．重复次数确定</a:t>
            </a:r>
          </a:p>
          <a:p>
            <a:pPr>
              <a:lnSpc>
                <a:spcPct val="80000"/>
              </a:lnSpc>
              <a:spcBef>
                <a:spcPct val="50000"/>
              </a:spcBef>
            </a:pPr>
            <a:r>
              <a:rPr lang="zh-CN" altLang="en-US" sz="2400" b="1"/>
              <a:t>格式：</a:t>
            </a:r>
            <a:r>
              <a:rPr lang="en-US" altLang="zh-CN" sz="2400" b="1"/>
              <a:t>REPT  </a:t>
            </a:r>
            <a:r>
              <a:rPr lang="zh-CN" altLang="en-US" sz="2400" b="1"/>
              <a:t>重复次数</a:t>
            </a:r>
            <a:r>
              <a:rPr lang="en-US" altLang="zh-CN" sz="2400" b="1"/>
              <a:t>n</a:t>
            </a:r>
          </a:p>
          <a:p>
            <a:pPr>
              <a:lnSpc>
                <a:spcPct val="80000"/>
              </a:lnSpc>
              <a:spcBef>
                <a:spcPct val="50000"/>
              </a:spcBef>
            </a:pPr>
            <a:r>
              <a:rPr lang="en-US" altLang="zh-CN" sz="2400" b="1"/>
              <a:t>		     </a:t>
            </a:r>
            <a:r>
              <a:rPr lang="zh-CN" altLang="en-US" sz="2400" b="1"/>
              <a:t>重复体</a:t>
            </a:r>
          </a:p>
          <a:p>
            <a:pPr>
              <a:lnSpc>
                <a:spcPct val="80000"/>
              </a:lnSpc>
              <a:spcBef>
                <a:spcPct val="50000"/>
              </a:spcBef>
            </a:pPr>
            <a:r>
              <a:rPr lang="zh-CN" altLang="en-US" sz="2400" b="1"/>
              <a:t>		</a:t>
            </a:r>
            <a:r>
              <a:rPr lang="en-US" altLang="zh-CN" sz="2400" b="1"/>
              <a:t>ENDM</a:t>
            </a:r>
          </a:p>
          <a:p>
            <a:pPr>
              <a:lnSpc>
                <a:spcPct val="80000"/>
              </a:lnSpc>
              <a:spcBef>
                <a:spcPct val="50000"/>
              </a:spcBef>
            </a:pPr>
            <a:r>
              <a:rPr lang="zh-CN" altLang="en-US" sz="2400" b="1"/>
              <a:t>功能：将重复体重复</a:t>
            </a:r>
            <a:r>
              <a:rPr lang="en-US" altLang="zh-CN" sz="2400" b="1"/>
              <a:t>n</a:t>
            </a:r>
            <a:r>
              <a:rPr lang="zh-CN" altLang="en-US" sz="2400" b="1"/>
              <a:t>次。</a:t>
            </a:r>
          </a:p>
          <a:p>
            <a:pPr>
              <a:lnSpc>
                <a:spcPct val="80000"/>
              </a:lnSpc>
              <a:spcBef>
                <a:spcPct val="50000"/>
              </a:spcBef>
            </a:pPr>
            <a:r>
              <a:rPr lang="zh-CN" altLang="en-US" sz="2400" b="1"/>
              <a:t>	</a:t>
            </a:r>
          </a:p>
        </p:txBody>
      </p:sp>
      <p:sp>
        <p:nvSpPr>
          <p:cNvPr id="34823" name="Rectangle 7"/>
          <p:cNvSpPr>
            <a:spLocks noChangeArrowheads="1"/>
          </p:cNvSpPr>
          <p:nvPr/>
        </p:nvSpPr>
        <p:spPr bwMode="auto">
          <a:xfrm>
            <a:off x="323528" y="2343329"/>
            <a:ext cx="3048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800000"/>
                </a:solidFill>
              </a:rPr>
              <a:t>14.4.1 </a:t>
            </a:r>
            <a:r>
              <a:rPr lang="zh-CN" altLang="en-US" sz="2800" b="1" dirty="0">
                <a:solidFill>
                  <a:srgbClr val="800000"/>
                </a:solidFill>
              </a:rPr>
              <a:t>重复汇编</a:t>
            </a:r>
            <a:r>
              <a:rPr lang="zh-CN" altLang="en-US" sz="2800" dirty="0">
                <a:solidFill>
                  <a:srgbClr val="800000"/>
                </a:solidFill>
              </a:rPr>
              <a:t> </a:t>
            </a:r>
          </a:p>
        </p:txBody>
      </p:sp>
      <p:sp>
        <p:nvSpPr>
          <p:cNvPr id="34824" name="Text Box 8"/>
          <p:cNvSpPr txBox="1">
            <a:spLocks noChangeArrowheads="1"/>
          </p:cNvSpPr>
          <p:nvPr/>
        </p:nvSpPr>
        <p:spPr bwMode="auto">
          <a:xfrm>
            <a:off x="435429" y="1143000"/>
            <a:ext cx="7620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latin typeface="宋体" pitchFamily="2" charset="-122"/>
              </a:rPr>
              <a:t>	</a:t>
            </a:r>
            <a:r>
              <a:rPr lang="zh-CN" altLang="en-US" sz="2400" b="1" dirty="0">
                <a:latin typeface="宋体" pitchFamily="2" charset="-122"/>
              </a:rPr>
              <a:t>重复汇编和条件汇编都是伪操作。利用重复汇编和条件汇编，在编写汇编语言程序时可以简化程序的书写，控制程序代码的生成，为程序员提供方便。</a:t>
            </a:r>
            <a:r>
              <a:rPr lang="zh-CN" altLang="en-US" sz="2400" b="1" dirty="0"/>
              <a:t> </a:t>
            </a:r>
          </a:p>
        </p:txBody>
      </p:sp>
    </p:spTree>
    <p:extLst>
      <p:ext uri="{BB962C8B-B14F-4D97-AF65-F5344CB8AC3E}">
        <p14:creationId xmlns:p14="http://schemas.microsoft.com/office/powerpoint/2010/main" val="39126894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755576" y="692696"/>
            <a:ext cx="7315200" cy="5078313"/>
          </a:xfrm>
          <a:prstGeom prst="rect">
            <a:avLst/>
          </a:prstGeom>
          <a:solidFill>
            <a:srgbClr val="FFFFFF"/>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sz="2400" b="1" dirty="0"/>
              <a:t>例    建立数字</a:t>
            </a:r>
            <a:r>
              <a:rPr lang="en-US" altLang="zh-CN" sz="2400" b="1" dirty="0"/>
              <a:t>0</a:t>
            </a:r>
            <a:r>
              <a:rPr lang="zh-CN" altLang="en-US" sz="2400" b="1" dirty="0"/>
              <a:t>～</a:t>
            </a:r>
            <a:r>
              <a:rPr lang="en-US" altLang="zh-CN" sz="2400" b="1" dirty="0"/>
              <a:t>9</a:t>
            </a:r>
            <a:r>
              <a:rPr lang="zh-CN" altLang="en-US" sz="2400" b="1" dirty="0"/>
              <a:t>的</a:t>
            </a:r>
            <a:r>
              <a:rPr lang="en-US" altLang="zh-CN" sz="2400" b="1" dirty="0"/>
              <a:t>ASCII</a:t>
            </a:r>
            <a:r>
              <a:rPr lang="zh-CN" altLang="en-US" sz="2400" b="1" dirty="0"/>
              <a:t>码表。</a:t>
            </a:r>
          </a:p>
          <a:p>
            <a:pPr>
              <a:lnSpc>
                <a:spcPct val="150000"/>
              </a:lnSpc>
            </a:pPr>
            <a:r>
              <a:rPr lang="zh-CN" altLang="en-US" sz="2400" b="1" dirty="0"/>
              <a:t>	</a:t>
            </a:r>
            <a:r>
              <a:rPr lang="en-US" altLang="zh-CN" sz="2400" b="1" dirty="0"/>
              <a:t>. DATA</a:t>
            </a:r>
          </a:p>
          <a:p>
            <a:pPr>
              <a:lnSpc>
                <a:spcPct val="150000"/>
              </a:lnSpc>
            </a:pPr>
            <a:r>
              <a:rPr lang="en-US" altLang="zh-CN" sz="2400" b="1" dirty="0"/>
              <a:t>		N=’0’</a:t>
            </a:r>
          </a:p>
          <a:p>
            <a:pPr>
              <a:lnSpc>
                <a:spcPct val="150000"/>
              </a:lnSpc>
            </a:pPr>
            <a:r>
              <a:rPr lang="en-US" altLang="zh-CN" sz="2400" b="1" dirty="0"/>
              <a:t>		</a:t>
            </a:r>
            <a:r>
              <a:rPr lang="en-US" altLang="zh-CN" sz="2400" b="1" dirty="0">
                <a:solidFill>
                  <a:srgbClr val="FF0000"/>
                </a:solidFill>
              </a:rPr>
              <a:t>REPT</a:t>
            </a:r>
            <a:r>
              <a:rPr lang="en-US" altLang="zh-CN" sz="2400" b="1" dirty="0"/>
              <a:t>  10</a:t>
            </a:r>
          </a:p>
          <a:p>
            <a:pPr>
              <a:lnSpc>
                <a:spcPct val="150000"/>
              </a:lnSpc>
            </a:pPr>
            <a:r>
              <a:rPr lang="en-US" altLang="zh-CN" sz="2400" b="1" dirty="0"/>
              <a:t>		    DB  N</a:t>
            </a:r>
          </a:p>
          <a:p>
            <a:pPr>
              <a:lnSpc>
                <a:spcPct val="150000"/>
              </a:lnSpc>
            </a:pPr>
            <a:r>
              <a:rPr lang="en-US" altLang="zh-CN" sz="2400" b="1" dirty="0"/>
              <a:t>		    N=N+1</a:t>
            </a:r>
          </a:p>
          <a:p>
            <a:pPr>
              <a:lnSpc>
                <a:spcPct val="150000"/>
              </a:lnSpc>
            </a:pPr>
            <a:r>
              <a:rPr lang="en-US" altLang="zh-CN" sz="2400" b="1" dirty="0"/>
              <a:t>		</a:t>
            </a:r>
            <a:r>
              <a:rPr lang="en-US" altLang="zh-CN" sz="2400" b="1" dirty="0">
                <a:solidFill>
                  <a:srgbClr val="FF0000"/>
                </a:solidFill>
              </a:rPr>
              <a:t> ENDM</a:t>
            </a:r>
          </a:p>
          <a:p>
            <a:pPr>
              <a:lnSpc>
                <a:spcPct val="150000"/>
              </a:lnSpc>
            </a:pPr>
            <a:r>
              <a:rPr lang="zh-CN" altLang="en-US" sz="2400" b="1" dirty="0"/>
              <a:t>在数据段中定义了</a:t>
            </a:r>
            <a:r>
              <a:rPr lang="en-US" altLang="zh-CN" sz="2400" b="1" dirty="0"/>
              <a:t>10</a:t>
            </a:r>
            <a:r>
              <a:rPr lang="zh-CN" altLang="en-US" sz="2400" b="1" dirty="0"/>
              <a:t>个单元，存放</a:t>
            </a:r>
            <a:r>
              <a:rPr lang="en-US" altLang="zh-CN" sz="2400" b="1" dirty="0"/>
              <a:t>30H</a:t>
            </a:r>
            <a:r>
              <a:rPr lang="zh-CN" altLang="en-US" sz="2400" b="1" dirty="0"/>
              <a:t>～</a:t>
            </a:r>
            <a:r>
              <a:rPr lang="en-US" altLang="zh-CN" sz="2400" b="1" dirty="0"/>
              <a:t>39H</a:t>
            </a:r>
            <a:r>
              <a:rPr lang="zh-CN" altLang="en-US" sz="2400" b="1" dirty="0"/>
              <a:t>。 </a:t>
            </a:r>
          </a:p>
          <a:p>
            <a:pPr>
              <a:lnSpc>
                <a:spcPct val="150000"/>
              </a:lnSpc>
            </a:pPr>
            <a:endParaRPr lang="en-US" altLang="zh-CN" sz="2400" dirty="0"/>
          </a:p>
        </p:txBody>
      </p:sp>
    </p:spTree>
    <p:extLst>
      <p:ext uri="{BB962C8B-B14F-4D97-AF65-F5344CB8AC3E}">
        <p14:creationId xmlns:p14="http://schemas.microsoft.com/office/powerpoint/2010/main" val="25015259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4"/>
          <p:cNvSpPr txBox="1">
            <a:spLocks noChangeArrowheads="1"/>
          </p:cNvSpPr>
          <p:nvPr/>
        </p:nvSpPr>
        <p:spPr bwMode="auto">
          <a:xfrm>
            <a:off x="304800" y="304800"/>
            <a:ext cx="7391400" cy="276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a:spcBef>
                <a:spcPct val="0"/>
              </a:spcBef>
              <a:defRPr>
                <a:solidFill>
                  <a:schemeClr val="tx1"/>
                </a:solidFill>
                <a:latin typeface="Arial" pitchFamily="34" charset="0"/>
                <a:ea typeface="宋体" pitchFamily="2" charset="-122"/>
              </a:defRPr>
            </a:lvl2pPr>
            <a:lvl3pPr>
              <a:spcBef>
                <a:spcPct val="0"/>
              </a:spcBef>
              <a:defRPr>
                <a:solidFill>
                  <a:schemeClr val="tx1"/>
                </a:solidFill>
                <a:latin typeface="Arial" pitchFamily="34" charset="0"/>
                <a:ea typeface="宋体" pitchFamily="2" charset="-122"/>
              </a:defRPr>
            </a:lvl3pPr>
            <a:lvl4pPr>
              <a:spcBef>
                <a:spcPct val="0"/>
              </a:spcBef>
              <a:defRPr>
                <a:solidFill>
                  <a:schemeClr val="tx1"/>
                </a:solidFill>
                <a:latin typeface="Arial" pitchFamily="34" charset="0"/>
                <a:ea typeface="宋体" pitchFamily="2" charset="-122"/>
              </a:defRPr>
            </a:lvl4pPr>
            <a:lvl5pPr>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ct val="80000"/>
              </a:lnSpc>
              <a:spcBef>
                <a:spcPct val="50000"/>
              </a:spcBef>
            </a:pPr>
            <a:r>
              <a:rPr lang="en-US" altLang="zh-CN" sz="2400" b="1" dirty="0">
                <a:solidFill>
                  <a:srgbClr val="0033CC"/>
                </a:solidFill>
              </a:rPr>
              <a:t>2</a:t>
            </a:r>
            <a:r>
              <a:rPr lang="zh-CN" altLang="en-US" sz="2400" b="1" dirty="0">
                <a:solidFill>
                  <a:srgbClr val="0033CC"/>
                </a:solidFill>
              </a:rPr>
              <a:t>．重复次数不确定</a:t>
            </a:r>
          </a:p>
          <a:p>
            <a:pPr>
              <a:lnSpc>
                <a:spcPct val="80000"/>
              </a:lnSpc>
              <a:spcBef>
                <a:spcPct val="50000"/>
              </a:spcBef>
            </a:pPr>
            <a:r>
              <a:rPr lang="zh-CN" altLang="en-US" sz="2000" b="1" dirty="0"/>
              <a:t>格式</a:t>
            </a:r>
            <a:r>
              <a:rPr lang="en-US" altLang="zh-CN" sz="2000" b="1" dirty="0"/>
              <a:t>1</a:t>
            </a:r>
            <a:r>
              <a:rPr lang="zh-CN" altLang="en-US" sz="2000" b="1" dirty="0"/>
              <a:t>：</a:t>
            </a:r>
            <a:r>
              <a:rPr lang="en-US" altLang="zh-CN" sz="2000" b="1" dirty="0">
                <a:solidFill>
                  <a:srgbClr val="FF0000"/>
                </a:solidFill>
              </a:rPr>
              <a:t>IRP </a:t>
            </a:r>
            <a:r>
              <a:rPr lang="en-US" altLang="zh-CN" sz="2000" b="1" dirty="0"/>
              <a:t> </a:t>
            </a:r>
            <a:r>
              <a:rPr lang="zh-CN" altLang="en-US" sz="2000" b="1" dirty="0"/>
              <a:t>哑元，</a:t>
            </a:r>
            <a:r>
              <a:rPr lang="en-US" altLang="zh-CN" sz="2000" b="1" dirty="0"/>
              <a:t>&lt;</a:t>
            </a:r>
            <a:r>
              <a:rPr lang="zh-CN" altLang="en-US" sz="2000" b="1" dirty="0"/>
              <a:t>实元</a:t>
            </a:r>
            <a:r>
              <a:rPr lang="en-US" altLang="zh-CN" sz="2000" b="1" dirty="0"/>
              <a:t>1</a:t>
            </a:r>
            <a:r>
              <a:rPr lang="zh-CN" altLang="en-US" sz="2000" b="1" dirty="0"/>
              <a:t>，实元</a:t>
            </a:r>
            <a:r>
              <a:rPr lang="en-US" altLang="zh-CN" sz="2000" b="1" dirty="0"/>
              <a:t>2</a:t>
            </a:r>
            <a:r>
              <a:rPr lang="zh-CN" altLang="en-US" sz="2000" b="1" dirty="0"/>
              <a:t>，</a:t>
            </a:r>
            <a:r>
              <a:rPr lang="en-US" altLang="zh-CN" sz="2000" b="1" dirty="0"/>
              <a:t>…&gt;</a:t>
            </a:r>
          </a:p>
          <a:p>
            <a:pPr>
              <a:lnSpc>
                <a:spcPct val="80000"/>
              </a:lnSpc>
              <a:spcBef>
                <a:spcPct val="50000"/>
              </a:spcBef>
            </a:pPr>
            <a:r>
              <a:rPr lang="en-US" altLang="zh-CN" sz="2000" b="1" dirty="0"/>
              <a:t>		</a:t>
            </a:r>
            <a:r>
              <a:rPr lang="zh-CN" altLang="en-US" sz="2000" b="1" dirty="0"/>
              <a:t>重复体</a:t>
            </a:r>
          </a:p>
          <a:p>
            <a:pPr>
              <a:lnSpc>
                <a:spcPct val="80000"/>
              </a:lnSpc>
              <a:spcBef>
                <a:spcPct val="50000"/>
              </a:spcBef>
            </a:pPr>
            <a:r>
              <a:rPr lang="zh-CN" altLang="en-US" sz="2000" b="1" dirty="0"/>
              <a:t>		</a:t>
            </a:r>
            <a:r>
              <a:rPr lang="en-US" altLang="zh-CN" sz="2000" b="1" dirty="0"/>
              <a:t>ENDM</a:t>
            </a:r>
          </a:p>
          <a:p>
            <a:pPr>
              <a:lnSpc>
                <a:spcPct val="80000"/>
              </a:lnSpc>
              <a:spcBef>
                <a:spcPct val="50000"/>
              </a:spcBef>
            </a:pPr>
            <a:r>
              <a:rPr lang="zh-CN" altLang="en-US" sz="2000" b="1" dirty="0"/>
              <a:t>功能：用实元替代哑元，重复次数由实元的个数决定。</a:t>
            </a:r>
          </a:p>
          <a:p>
            <a:pPr>
              <a:lnSpc>
                <a:spcPct val="80000"/>
              </a:lnSpc>
              <a:spcBef>
                <a:spcPct val="50000"/>
              </a:spcBef>
            </a:pPr>
            <a:r>
              <a:rPr lang="zh-CN" altLang="en-US" sz="2000" b="1" dirty="0"/>
              <a:t>格式</a:t>
            </a:r>
            <a:r>
              <a:rPr lang="en-US" altLang="zh-CN" sz="2000" b="1" dirty="0"/>
              <a:t>2</a:t>
            </a:r>
            <a:r>
              <a:rPr lang="zh-CN" altLang="en-US" sz="2000" b="1" dirty="0"/>
              <a:t>：</a:t>
            </a:r>
            <a:r>
              <a:rPr lang="en-US" altLang="zh-CN" sz="2000" b="1" dirty="0">
                <a:solidFill>
                  <a:srgbClr val="FF0000"/>
                </a:solidFill>
              </a:rPr>
              <a:t>IRPC</a:t>
            </a:r>
            <a:r>
              <a:rPr lang="en-US" altLang="zh-CN" sz="2000" b="1" dirty="0"/>
              <a:t> </a:t>
            </a:r>
            <a:r>
              <a:rPr lang="zh-CN" altLang="en-US" sz="2000" b="1" dirty="0"/>
              <a:t>哑元，字符串</a:t>
            </a:r>
          </a:p>
          <a:p>
            <a:pPr>
              <a:lnSpc>
                <a:spcPct val="80000"/>
              </a:lnSpc>
              <a:spcBef>
                <a:spcPct val="50000"/>
              </a:spcBef>
            </a:pPr>
            <a:r>
              <a:rPr lang="zh-CN" altLang="en-US" sz="2000" b="1" dirty="0"/>
              <a:t>功能：由字符串替代哑元，重复次数由字符串的字符个数决定。</a:t>
            </a:r>
          </a:p>
        </p:txBody>
      </p:sp>
      <p:sp>
        <p:nvSpPr>
          <p:cNvPr id="35847" name="Text Box 7"/>
          <p:cNvSpPr txBox="1">
            <a:spLocks noChangeArrowheads="1"/>
          </p:cNvSpPr>
          <p:nvPr/>
        </p:nvSpPr>
        <p:spPr bwMode="auto">
          <a:xfrm>
            <a:off x="304800" y="3429000"/>
            <a:ext cx="8439472" cy="2246769"/>
          </a:xfrm>
          <a:prstGeom prst="rect">
            <a:avLst/>
          </a:prstGeom>
          <a:solidFill>
            <a:srgbClr val="FFFFFF"/>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t>例     用</a:t>
            </a:r>
            <a:r>
              <a:rPr lang="en-US" altLang="zh-CN" sz="2000" b="1" dirty="0"/>
              <a:t>IRP</a:t>
            </a:r>
            <a:r>
              <a:rPr lang="zh-CN" altLang="en-US" sz="2000" b="1" dirty="0"/>
              <a:t>定义子程序现场保护功能。</a:t>
            </a:r>
          </a:p>
          <a:p>
            <a:r>
              <a:rPr lang="zh-CN" altLang="en-US" sz="2000" b="1" dirty="0"/>
              <a:t>			</a:t>
            </a:r>
            <a:r>
              <a:rPr lang="en-US" altLang="zh-CN" sz="2000" b="1" dirty="0"/>
              <a:t>.CODE</a:t>
            </a:r>
          </a:p>
          <a:p>
            <a:r>
              <a:rPr lang="en-US" altLang="zh-CN" sz="2000" b="1" dirty="0"/>
              <a:t>			      IRP  REG ,&lt;AX,BX,CX,DX,SI,DI,BP&gt;</a:t>
            </a:r>
          </a:p>
          <a:p>
            <a:r>
              <a:rPr lang="en-US" altLang="zh-CN" sz="2000" b="1" dirty="0"/>
              <a:t>		  	          PUSH  REG</a:t>
            </a:r>
          </a:p>
          <a:p>
            <a:r>
              <a:rPr lang="en-US" altLang="zh-CN" sz="2000" b="1" dirty="0"/>
              <a:t>			       ENDM</a:t>
            </a:r>
          </a:p>
          <a:p>
            <a:r>
              <a:rPr lang="zh-CN" altLang="en-US" sz="2000" b="1" dirty="0"/>
              <a:t>汇编时，在代码段中连续插入了</a:t>
            </a:r>
            <a:r>
              <a:rPr lang="en-US" altLang="zh-CN" sz="2000" b="1" dirty="0"/>
              <a:t>7</a:t>
            </a:r>
            <a:r>
              <a:rPr lang="zh-CN" altLang="en-US" sz="2000" b="1" dirty="0"/>
              <a:t>条</a:t>
            </a:r>
            <a:r>
              <a:rPr lang="en-US" altLang="zh-CN" sz="2000" b="1" dirty="0"/>
              <a:t>PUSH</a:t>
            </a:r>
            <a:r>
              <a:rPr lang="zh-CN" altLang="en-US" sz="2000" b="1" dirty="0"/>
              <a:t>指令，分别是</a:t>
            </a:r>
            <a:r>
              <a:rPr lang="en-US" altLang="zh-CN" sz="2000" b="1" dirty="0"/>
              <a:t>PUSH AX</a:t>
            </a:r>
            <a:r>
              <a:rPr lang="zh-CN" altLang="en-US" sz="2000" b="1" dirty="0"/>
              <a:t>～</a:t>
            </a:r>
            <a:r>
              <a:rPr lang="en-US" altLang="zh-CN" sz="2000" b="1" dirty="0"/>
              <a:t>PUSH BP</a:t>
            </a:r>
            <a:r>
              <a:rPr lang="zh-CN" altLang="en-US" sz="2000" b="1" dirty="0"/>
              <a:t>。</a:t>
            </a:r>
            <a:endParaRPr lang="zh-CN" altLang="en-US" dirty="0"/>
          </a:p>
        </p:txBody>
      </p:sp>
    </p:spTree>
    <p:extLst>
      <p:ext uri="{BB962C8B-B14F-4D97-AF65-F5344CB8AC3E}">
        <p14:creationId xmlns:p14="http://schemas.microsoft.com/office/powerpoint/2010/main" val="3266183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400" dirty="0">
                <a:solidFill>
                  <a:srgbClr val="800000"/>
                </a:solidFill>
              </a:rPr>
              <a:t>软件中断子程序的编写</a:t>
            </a:r>
            <a:endParaRPr lang="zh-CN" altLang="en-US" dirty="0"/>
          </a:p>
        </p:txBody>
      </p:sp>
      <p:sp>
        <p:nvSpPr>
          <p:cNvPr id="4" name="Text Box 4"/>
          <p:cNvSpPr txBox="1">
            <a:spLocks noChangeArrowheads="1"/>
          </p:cNvSpPr>
          <p:nvPr/>
        </p:nvSpPr>
        <p:spPr bwMode="auto">
          <a:xfrm>
            <a:off x="539552" y="1268760"/>
            <a:ext cx="72390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2400" b="1" dirty="0">
                <a:solidFill>
                  <a:srgbClr val="000000"/>
                </a:solidFill>
                <a:latin typeface="宋体" charset="-122"/>
              </a:rPr>
              <a:t>    </a:t>
            </a:r>
            <a:r>
              <a:rPr lang="zh-CN" altLang="en-US" sz="2400" b="1" dirty="0"/>
              <a:t>编写软件中断处理子程序与编写子程序有相同的地方，也有的不同之处，要多加注意。步骤如下：</a:t>
            </a:r>
          </a:p>
        </p:txBody>
      </p:sp>
      <p:sp>
        <p:nvSpPr>
          <p:cNvPr id="5" name="Text Box 8"/>
          <p:cNvSpPr txBox="1">
            <a:spLocks noChangeArrowheads="1"/>
          </p:cNvSpPr>
          <p:nvPr/>
        </p:nvSpPr>
        <p:spPr bwMode="auto">
          <a:xfrm>
            <a:off x="773218" y="2344078"/>
            <a:ext cx="7704856" cy="3528392"/>
          </a:xfrm>
          <a:prstGeom prst="rect">
            <a:avLst/>
          </a:prstGeom>
          <a:solidFill>
            <a:srgbClr val="FFFFCC"/>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altLang="en-US" sz="2800" b="1" dirty="0"/>
              <a:t>（</a:t>
            </a:r>
            <a:r>
              <a:rPr lang="en-US" altLang="zh-CN" sz="2800" b="1" dirty="0"/>
              <a:t>1</a:t>
            </a:r>
            <a:r>
              <a:rPr lang="zh-CN" altLang="en-US" sz="2800" b="1" dirty="0"/>
              <a:t>）保存现场；</a:t>
            </a:r>
          </a:p>
          <a:p>
            <a:pPr>
              <a:lnSpc>
                <a:spcPct val="110000"/>
              </a:lnSpc>
            </a:pPr>
            <a:r>
              <a:rPr lang="zh-CN" altLang="en-US" sz="2800" b="1" dirty="0"/>
              <a:t>（</a:t>
            </a:r>
            <a:r>
              <a:rPr lang="en-US" altLang="zh-CN" sz="2800" b="1" dirty="0"/>
              <a:t>2</a:t>
            </a:r>
            <a:r>
              <a:rPr lang="zh-CN" altLang="en-US" sz="2800" b="1" dirty="0"/>
              <a:t>） </a:t>
            </a:r>
            <a:r>
              <a:rPr lang="en-US" altLang="zh-CN" sz="2800" b="1" dirty="0"/>
              <a:t>STI</a:t>
            </a:r>
            <a:r>
              <a:rPr lang="zh-CN" altLang="en-US" sz="2800" b="1" dirty="0"/>
              <a:t>开中断指令；如允许中断嵌套，则开中断</a:t>
            </a:r>
          </a:p>
          <a:p>
            <a:pPr>
              <a:lnSpc>
                <a:spcPct val="110000"/>
              </a:lnSpc>
            </a:pPr>
            <a:r>
              <a:rPr lang="zh-CN" altLang="en-US" sz="2800" b="1" dirty="0"/>
              <a:t>（</a:t>
            </a:r>
            <a:r>
              <a:rPr lang="en-US" altLang="zh-CN" sz="2800" b="1" dirty="0"/>
              <a:t>3</a:t>
            </a:r>
            <a:r>
              <a:rPr lang="zh-CN" altLang="en-US" sz="2800" b="1" dirty="0"/>
              <a:t>）处理中断；</a:t>
            </a:r>
          </a:p>
          <a:p>
            <a:pPr>
              <a:lnSpc>
                <a:spcPct val="110000"/>
              </a:lnSpc>
            </a:pPr>
            <a:r>
              <a:rPr lang="zh-CN" altLang="en-US" sz="2800" b="1" dirty="0"/>
              <a:t>（</a:t>
            </a:r>
            <a:r>
              <a:rPr lang="en-US" altLang="zh-CN" sz="2800" b="1" dirty="0"/>
              <a:t>4</a:t>
            </a:r>
            <a:r>
              <a:rPr lang="zh-CN" altLang="en-US" sz="2800" b="1" dirty="0"/>
              <a:t>）</a:t>
            </a:r>
            <a:r>
              <a:rPr lang="en-US" altLang="zh-CN" sz="2800" b="1" dirty="0"/>
              <a:t>CLI</a:t>
            </a:r>
            <a:r>
              <a:rPr lang="zh-CN" altLang="en-US" sz="2800" b="1" dirty="0"/>
              <a:t>关中断指令；</a:t>
            </a:r>
          </a:p>
          <a:p>
            <a:pPr>
              <a:lnSpc>
                <a:spcPct val="110000"/>
              </a:lnSpc>
            </a:pPr>
            <a:r>
              <a:rPr lang="zh-CN" altLang="en-US" sz="2800" b="1" dirty="0"/>
              <a:t>（</a:t>
            </a:r>
            <a:r>
              <a:rPr lang="en-US" altLang="zh-CN" sz="2800" b="1" dirty="0"/>
              <a:t>5</a:t>
            </a:r>
            <a:r>
              <a:rPr lang="zh-CN" altLang="en-US" sz="2800" b="1" dirty="0"/>
              <a:t>）恢复现场；</a:t>
            </a:r>
          </a:p>
          <a:p>
            <a:pPr>
              <a:lnSpc>
                <a:spcPct val="110000"/>
              </a:lnSpc>
            </a:pPr>
            <a:r>
              <a:rPr lang="zh-CN" altLang="en-US" sz="2800" b="1" dirty="0"/>
              <a:t>（</a:t>
            </a:r>
            <a:r>
              <a:rPr lang="en-US" altLang="zh-CN" sz="2800" b="1" dirty="0"/>
              <a:t>6</a:t>
            </a:r>
            <a:r>
              <a:rPr lang="zh-CN" altLang="en-US" sz="2800" b="1" dirty="0"/>
              <a:t>）</a:t>
            </a:r>
            <a:r>
              <a:rPr lang="en-US" altLang="zh-CN" sz="2800" b="1" dirty="0"/>
              <a:t>IRET</a:t>
            </a:r>
            <a:r>
              <a:rPr lang="zh-CN" altLang="en-US" sz="2800" b="1" dirty="0"/>
              <a:t>指令，返回被中断的程序 </a:t>
            </a:r>
            <a:endParaRPr lang="zh-CN" altLang="en-US" sz="2000" dirty="0"/>
          </a:p>
        </p:txBody>
      </p:sp>
    </p:spTree>
    <p:extLst>
      <p:ext uri="{BB962C8B-B14F-4D97-AF65-F5344CB8AC3E}">
        <p14:creationId xmlns:p14="http://schemas.microsoft.com/office/powerpoint/2010/main" val="36782182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231181" y="836712"/>
            <a:ext cx="76962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a:spcBef>
                <a:spcPct val="0"/>
              </a:spcBef>
              <a:defRPr>
                <a:solidFill>
                  <a:schemeClr val="tx1"/>
                </a:solidFill>
                <a:latin typeface="Arial" pitchFamily="34" charset="0"/>
                <a:ea typeface="宋体" pitchFamily="2" charset="-122"/>
              </a:defRPr>
            </a:lvl2pPr>
            <a:lvl3pPr>
              <a:spcBef>
                <a:spcPct val="0"/>
              </a:spcBef>
              <a:defRPr>
                <a:solidFill>
                  <a:schemeClr val="tx1"/>
                </a:solidFill>
                <a:latin typeface="Arial" pitchFamily="34" charset="0"/>
                <a:ea typeface="宋体" pitchFamily="2" charset="-122"/>
              </a:defRPr>
            </a:lvl3pPr>
            <a:lvl4pPr>
              <a:spcBef>
                <a:spcPct val="0"/>
              </a:spcBef>
              <a:defRPr>
                <a:solidFill>
                  <a:schemeClr val="tx1"/>
                </a:solidFill>
                <a:latin typeface="Arial" pitchFamily="34" charset="0"/>
                <a:ea typeface="宋体" pitchFamily="2" charset="-122"/>
              </a:defRPr>
            </a:lvl4pPr>
            <a:lvl5pPr>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ts val="2000"/>
              </a:lnSpc>
              <a:spcBef>
                <a:spcPct val="50000"/>
              </a:spcBef>
            </a:pPr>
            <a:r>
              <a:rPr lang="zh-CN" altLang="en-US" sz="2000" b="1"/>
              <a:t>格式：</a:t>
            </a:r>
            <a:r>
              <a:rPr lang="en-US" altLang="zh-CN" sz="2000" b="1"/>
              <a:t>IF  </a:t>
            </a:r>
            <a:r>
              <a:rPr lang="zh-CN" altLang="en-US" sz="2000" b="1"/>
              <a:t>表达式</a:t>
            </a:r>
          </a:p>
          <a:p>
            <a:pPr>
              <a:lnSpc>
                <a:spcPts val="2000"/>
              </a:lnSpc>
              <a:spcBef>
                <a:spcPct val="50000"/>
              </a:spcBef>
            </a:pPr>
            <a:r>
              <a:rPr lang="zh-CN" altLang="en-US" sz="2000" b="1"/>
              <a:t>	    	代码段</a:t>
            </a:r>
            <a:r>
              <a:rPr lang="en-US" altLang="zh-CN" sz="2000" b="1"/>
              <a:t>1</a:t>
            </a:r>
          </a:p>
          <a:p>
            <a:pPr>
              <a:lnSpc>
                <a:spcPts val="2000"/>
              </a:lnSpc>
              <a:spcBef>
                <a:spcPct val="50000"/>
              </a:spcBef>
            </a:pPr>
            <a:r>
              <a:rPr lang="en-US" altLang="zh-CN" sz="2000" b="1"/>
              <a:t>           ELSE</a:t>
            </a:r>
          </a:p>
          <a:p>
            <a:pPr>
              <a:lnSpc>
                <a:spcPts val="2000"/>
              </a:lnSpc>
              <a:spcBef>
                <a:spcPct val="50000"/>
              </a:spcBef>
            </a:pPr>
            <a:r>
              <a:rPr lang="en-US" altLang="zh-CN" sz="2000" b="1"/>
              <a:t>	    	</a:t>
            </a:r>
            <a:r>
              <a:rPr lang="zh-CN" altLang="en-US" sz="2000" b="1"/>
              <a:t>代码段</a:t>
            </a:r>
            <a:r>
              <a:rPr lang="en-US" altLang="zh-CN" sz="2000" b="1"/>
              <a:t>2</a:t>
            </a:r>
          </a:p>
          <a:p>
            <a:pPr>
              <a:lnSpc>
                <a:spcPts val="2000"/>
              </a:lnSpc>
              <a:spcBef>
                <a:spcPct val="50000"/>
              </a:spcBef>
            </a:pPr>
            <a:r>
              <a:rPr lang="en-US" altLang="zh-CN" sz="2000" b="1"/>
              <a:t>          ENDIF</a:t>
            </a:r>
          </a:p>
        </p:txBody>
      </p:sp>
      <p:sp>
        <p:nvSpPr>
          <p:cNvPr id="36871" name="Rectangle 7"/>
          <p:cNvSpPr>
            <a:spLocks noChangeArrowheads="1"/>
          </p:cNvSpPr>
          <p:nvPr/>
        </p:nvSpPr>
        <p:spPr bwMode="auto">
          <a:xfrm>
            <a:off x="263340" y="260786"/>
            <a:ext cx="3485249" cy="34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000"/>
              </a:lnSpc>
            </a:pPr>
            <a:r>
              <a:rPr lang="en-US" altLang="zh-CN" sz="3200" b="1" dirty="0">
                <a:solidFill>
                  <a:srgbClr val="800000"/>
                </a:solidFill>
                <a:latin typeface="+mn-ea"/>
              </a:rPr>
              <a:t>14.4.2 </a:t>
            </a:r>
            <a:r>
              <a:rPr lang="zh-CN" altLang="en-US" sz="3200" b="1" dirty="0">
                <a:solidFill>
                  <a:srgbClr val="800000"/>
                </a:solidFill>
                <a:latin typeface="+mn-ea"/>
              </a:rPr>
              <a:t>条件汇编</a:t>
            </a:r>
            <a:r>
              <a:rPr lang="zh-CN" altLang="en-US" sz="3200" dirty="0">
                <a:solidFill>
                  <a:srgbClr val="800000"/>
                </a:solidFill>
                <a:latin typeface="+mn-ea"/>
              </a:rPr>
              <a:t> </a:t>
            </a:r>
          </a:p>
        </p:txBody>
      </p:sp>
      <p:sp>
        <p:nvSpPr>
          <p:cNvPr id="36872" name="Text Box 8"/>
          <p:cNvSpPr txBox="1">
            <a:spLocks noChangeArrowheads="1"/>
          </p:cNvSpPr>
          <p:nvPr/>
        </p:nvSpPr>
        <p:spPr bwMode="auto">
          <a:xfrm>
            <a:off x="263340" y="3140968"/>
            <a:ext cx="8515672" cy="2657138"/>
          </a:xfrm>
          <a:prstGeom prst="rect">
            <a:avLst/>
          </a:prstGeom>
          <a:solidFill>
            <a:srgbClr val="FFFFFF"/>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000"/>
              </a:lnSpc>
            </a:pPr>
            <a:r>
              <a:rPr lang="zh-CN" altLang="en-US" sz="2000" b="1"/>
              <a:t>例     在程序中控制某条指令是否汇编。</a:t>
            </a:r>
          </a:p>
          <a:p>
            <a:pPr>
              <a:lnSpc>
                <a:spcPts val="2000"/>
              </a:lnSpc>
            </a:pPr>
            <a:r>
              <a:rPr lang="zh-CN" altLang="en-US" sz="2000" b="1"/>
              <a:t>	      </a:t>
            </a:r>
            <a:r>
              <a:rPr lang="en-US" altLang="zh-CN" sz="2000" b="1"/>
              <a:t>.CODE</a:t>
            </a:r>
          </a:p>
          <a:p>
            <a:pPr>
              <a:lnSpc>
                <a:spcPts val="2000"/>
              </a:lnSpc>
            </a:pPr>
            <a:r>
              <a:rPr lang="en-US" altLang="zh-CN" sz="2000" b="1"/>
              <a:t>		      …</a:t>
            </a:r>
          </a:p>
          <a:p>
            <a:pPr>
              <a:lnSpc>
                <a:spcPts val="2000"/>
              </a:lnSpc>
            </a:pPr>
            <a:r>
              <a:rPr lang="en-US" altLang="zh-CN" sz="2000" b="1"/>
              <a:t>		IF X EQ 0                </a:t>
            </a:r>
            <a:r>
              <a:rPr lang="zh-CN" altLang="en-US" sz="2000" b="1"/>
              <a:t>；汇编时，如果</a:t>
            </a:r>
            <a:r>
              <a:rPr lang="en-US" altLang="zh-CN" sz="2000" b="1"/>
              <a:t>X</a:t>
            </a:r>
            <a:r>
              <a:rPr lang="zh-CN" altLang="en-US" sz="2000" b="1"/>
              <a:t>单元的值等于</a:t>
            </a:r>
            <a:r>
              <a:rPr lang="en-US" altLang="zh-CN" sz="2000" b="1"/>
              <a:t>0</a:t>
            </a:r>
            <a:r>
              <a:rPr lang="zh-CN" altLang="en-US" sz="2000" b="1"/>
              <a:t>， </a:t>
            </a:r>
          </a:p>
          <a:p>
            <a:pPr>
              <a:lnSpc>
                <a:spcPts val="2000"/>
              </a:lnSpc>
            </a:pPr>
            <a:r>
              <a:rPr lang="zh-CN" altLang="en-US" sz="2000" b="1"/>
              <a:t>		     </a:t>
            </a:r>
            <a:r>
              <a:rPr lang="en-US" altLang="zh-CN" sz="2000" b="1"/>
              <a:t>MOV BX,0	      </a:t>
            </a:r>
            <a:r>
              <a:rPr lang="zh-CN" altLang="en-US" sz="2000" b="1"/>
              <a:t>；这两条指令加在程序中</a:t>
            </a:r>
          </a:p>
          <a:p>
            <a:pPr>
              <a:lnSpc>
                <a:spcPts val="2000"/>
              </a:lnSpc>
            </a:pPr>
            <a:r>
              <a:rPr lang="zh-CN" altLang="en-US" sz="2000" b="1"/>
              <a:t>		     </a:t>
            </a:r>
            <a:r>
              <a:rPr lang="en-US" altLang="zh-CN" sz="2000" b="1"/>
              <a:t>MOV AL,[BX]</a:t>
            </a:r>
          </a:p>
          <a:p>
            <a:pPr>
              <a:lnSpc>
                <a:spcPts val="2000"/>
              </a:lnSpc>
            </a:pPr>
            <a:r>
              <a:rPr lang="en-US" altLang="zh-CN" sz="2000" b="1"/>
              <a:t>		ELSE		      </a:t>
            </a:r>
            <a:r>
              <a:rPr lang="zh-CN" altLang="en-US" sz="2000" b="1"/>
              <a:t>；否则，下面两条指令加在程序中</a:t>
            </a:r>
          </a:p>
          <a:p>
            <a:pPr>
              <a:lnSpc>
                <a:spcPts val="2000"/>
              </a:lnSpc>
            </a:pPr>
            <a:r>
              <a:rPr lang="zh-CN" altLang="en-US" sz="2000" b="1"/>
              <a:t>		     </a:t>
            </a:r>
            <a:r>
              <a:rPr lang="en-US" altLang="zh-CN" sz="2000" b="1"/>
              <a:t>MOV BX,1</a:t>
            </a:r>
          </a:p>
          <a:p>
            <a:pPr>
              <a:lnSpc>
                <a:spcPts val="2000"/>
              </a:lnSpc>
            </a:pPr>
            <a:r>
              <a:rPr lang="en-US" altLang="zh-CN" sz="2000" b="1"/>
              <a:t>		     MOV DL,[BX]</a:t>
            </a:r>
          </a:p>
          <a:p>
            <a:pPr>
              <a:lnSpc>
                <a:spcPts val="2000"/>
              </a:lnSpc>
            </a:pPr>
            <a:r>
              <a:rPr lang="en-US" altLang="zh-CN" sz="2000" b="1"/>
              <a:t>		ENDIF 	…	</a:t>
            </a:r>
            <a:r>
              <a:rPr lang="en-US" altLang="zh-CN" sz="2000"/>
              <a:t> </a:t>
            </a:r>
            <a:endParaRPr lang="en-US" altLang="zh-CN"/>
          </a:p>
        </p:txBody>
      </p:sp>
    </p:spTree>
    <p:extLst>
      <p:ext uri="{BB962C8B-B14F-4D97-AF65-F5344CB8AC3E}">
        <p14:creationId xmlns:p14="http://schemas.microsoft.com/office/powerpoint/2010/main" val="3051184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6872"/>
                                        </p:tgtEl>
                                        <p:attrNameLst>
                                          <p:attrName>style.visibility</p:attrName>
                                        </p:attrNameLst>
                                      </p:cBhvr>
                                      <p:to>
                                        <p:strVal val="visible"/>
                                      </p:to>
                                    </p:set>
                                    <p:anim to="" calcmode="lin" valueType="num">
                                      <p:cBhvr>
                                        <p:cTn id="7" dur="1" fill="hold"/>
                                        <p:tgtEl>
                                          <p:spTgt spid="3687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2"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228600"/>
            <a:ext cx="7172325" cy="611188"/>
          </a:xfrm>
        </p:spPr>
        <p:txBody>
          <a:bodyPr>
            <a:normAutofit fontScale="90000"/>
          </a:bodyPr>
          <a:lstStyle/>
          <a:p>
            <a:r>
              <a:rPr lang="en-US" altLang="zh-CN" sz="3600" b="1" dirty="0"/>
              <a:t>14.5</a:t>
            </a:r>
            <a:r>
              <a:rPr lang="zh-CN" altLang="en-US" sz="3600" b="1" dirty="0">
                <a:latin typeface="宋体" pitchFamily="2" charset="-122"/>
              </a:rPr>
              <a:t>多模块结构</a:t>
            </a:r>
            <a:r>
              <a:rPr lang="zh-CN" altLang="en-US" sz="3600" b="1" dirty="0"/>
              <a:t> </a:t>
            </a:r>
          </a:p>
        </p:txBody>
      </p:sp>
      <p:sp>
        <p:nvSpPr>
          <p:cNvPr id="37892" name="Text Box 4"/>
          <p:cNvSpPr txBox="1">
            <a:spLocks noChangeArrowheads="1"/>
          </p:cNvSpPr>
          <p:nvPr/>
        </p:nvSpPr>
        <p:spPr bwMode="auto">
          <a:xfrm>
            <a:off x="442392" y="895873"/>
            <a:ext cx="6172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a:spcBef>
                <a:spcPct val="0"/>
              </a:spcBef>
              <a:defRPr>
                <a:solidFill>
                  <a:schemeClr val="tx1"/>
                </a:solidFill>
                <a:latin typeface="Arial" pitchFamily="34" charset="0"/>
                <a:ea typeface="宋体" pitchFamily="2" charset="-122"/>
              </a:defRPr>
            </a:lvl2pPr>
            <a:lvl3pPr>
              <a:spcBef>
                <a:spcPct val="0"/>
              </a:spcBef>
              <a:defRPr>
                <a:solidFill>
                  <a:schemeClr val="tx1"/>
                </a:solidFill>
                <a:latin typeface="Arial" pitchFamily="34" charset="0"/>
                <a:ea typeface="宋体" pitchFamily="2" charset="-122"/>
              </a:defRPr>
            </a:lvl3pPr>
            <a:lvl4pPr>
              <a:spcBef>
                <a:spcPct val="0"/>
              </a:spcBef>
              <a:defRPr>
                <a:solidFill>
                  <a:schemeClr val="tx1"/>
                </a:solidFill>
                <a:latin typeface="Arial" pitchFamily="34" charset="0"/>
                <a:ea typeface="宋体" pitchFamily="2" charset="-122"/>
              </a:defRPr>
            </a:lvl4pPr>
            <a:lvl5pPr>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ct val="150000"/>
              </a:lnSpc>
              <a:spcBef>
                <a:spcPct val="50000"/>
              </a:spcBef>
            </a:pPr>
            <a:r>
              <a:rPr lang="en-US" altLang="zh-CN" sz="3200" b="1" dirty="0">
                <a:solidFill>
                  <a:srgbClr val="800000"/>
                </a:solidFill>
                <a:latin typeface="+mn-ea"/>
                <a:ea typeface="+mn-ea"/>
              </a:rPr>
              <a:t>14.5.1 </a:t>
            </a:r>
            <a:r>
              <a:rPr lang="zh-CN" altLang="en-US" sz="3200" b="1" dirty="0">
                <a:solidFill>
                  <a:srgbClr val="800000"/>
                </a:solidFill>
                <a:latin typeface="+mn-ea"/>
                <a:ea typeface="+mn-ea"/>
              </a:rPr>
              <a:t>模块化结构特点 </a:t>
            </a:r>
          </a:p>
        </p:txBody>
      </p:sp>
      <p:sp>
        <p:nvSpPr>
          <p:cNvPr id="37895" name="Text Box 7"/>
          <p:cNvSpPr txBox="1">
            <a:spLocks noChangeArrowheads="1"/>
          </p:cNvSpPr>
          <p:nvPr/>
        </p:nvSpPr>
        <p:spPr bwMode="auto">
          <a:xfrm>
            <a:off x="611560" y="1759527"/>
            <a:ext cx="7391400" cy="4065588"/>
          </a:xfrm>
          <a:prstGeom prst="rect">
            <a:avLst/>
          </a:prstGeom>
          <a:gradFill rotWithShape="0">
            <a:gsLst>
              <a:gs pos="0">
                <a:srgbClr val="DCCBFF"/>
              </a:gs>
              <a:gs pos="50000">
                <a:srgbClr val="FFFFCC"/>
              </a:gs>
              <a:gs pos="100000">
                <a:srgbClr val="DCCB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编写复杂的大型程序时会有多人参与编程。每个程序员都编写自己的代码段，这就形成了多个代码段、多个模块的大系统。</a:t>
            </a:r>
          </a:p>
          <a:p>
            <a:pPr>
              <a:lnSpc>
                <a:spcPct val="110000"/>
              </a:lnSpc>
            </a:pPr>
            <a:r>
              <a:rPr lang="zh-CN" altLang="en-US" sz="2800" b="1" dirty="0">
                <a:solidFill>
                  <a:srgbClr val="000000"/>
                </a:solidFill>
                <a:latin typeface="宋体" pitchFamily="2" charset="-122"/>
              </a:rPr>
              <a:t>  要想实现多模块汇编，就要事先将各个参数进行说明和定义，使有关的参数能够关联起来。同时，各个模块中的源程序要独立汇编，生成各自的</a:t>
            </a:r>
            <a:r>
              <a:rPr lang="en-US" altLang="zh-CN" sz="2800" b="1" dirty="0">
                <a:solidFill>
                  <a:srgbClr val="000000"/>
                </a:solidFill>
                <a:latin typeface="Times New Roman" pitchFamily="18" charset="0"/>
                <a:cs typeface="Times New Roman" pitchFamily="18" charset="0"/>
              </a:rPr>
              <a:t>.OBJ</a:t>
            </a:r>
            <a:r>
              <a:rPr lang="zh-CN" altLang="en-US" sz="2800" b="1" dirty="0">
                <a:solidFill>
                  <a:srgbClr val="000000"/>
                </a:solidFill>
                <a:latin typeface="宋体" pitchFamily="2" charset="-122"/>
              </a:rPr>
              <a:t>文件，然后用</a:t>
            </a:r>
            <a:r>
              <a:rPr lang="en-US" altLang="zh-CN" sz="2800" b="1" dirty="0">
                <a:solidFill>
                  <a:srgbClr val="000000"/>
                </a:solidFill>
                <a:latin typeface="Times New Roman" pitchFamily="18" charset="0"/>
                <a:cs typeface="Times New Roman" pitchFamily="18" charset="0"/>
              </a:rPr>
              <a:t>LINK</a:t>
            </a:r>
            <a:r>
              <a:rPr lang="zh-CN" altLang="en-US" sz="2800" b="1" dirty="0">
                <a:solidFill>
                  <a:srgbClr val="000000"/>
                </a:solidFill>
                <a:latin typeface="宋体" pitchFamily="2" charset="-122"/>
              </a:rPr>
              <a:t>命令连接到一起，最终生成</a:t>
            </a:r>
            <a:r>
              <a:rPr lang="en-US" altLang="zh-CN" sz="2800" b="1" dirty="0">
                <a:solidFill>
                  <a:srgbClr val="000000"/>
                </a:solidFill>
                <a:latin typeface="Times New Roman" pitchFamily="18" charset="0"/>
                <a:cs typeface="Times New Roman" pitchFamily="18" charset="0"/>
              </a:rPr>
              <a:t>.EXE</a:t>
            </a:r>
            <a:r>
              <a:rPr lang="zh-CN" altLang="en-US" sz="2800" b="1" dirty="0">
                <a:solidFill>
                  <a:srgbClr val="000000"/>
                </a:solidFill>
                <a:latin typeface="宋体" pitchFamily="2" charset="-122"/>
              </a:rPr>
              <a:t>可执行文件。</a:t>
            </a:r>
            <a:r>
              <a:rPr lang="zh-CN" altLang="en-US" sz="2800" b="1" dirty="0"/>
              <a:t> </a:t>
            </a:r>
          </a:p>
        </p:txBody>
      </p:sp>
    </p:spTree>
    <p:extLst>
      <p:ext uri="{BB962C8B-B14F-4D97-AF65-F5344CB8AC3E}">
        <p14:creationId xmlns:p14="http://schemas.microsoft.com/office/powerpoint/2010/main" val="4069474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28600" y="228600"/>
            <a:ext cx="7477125" cy="839788"/>
          </a:xfrm>
        </p:spPr>
        <p:txBody>
          <a:bodyPr/>
          <a:lstStyle/>
          <a:p>
            <a:r>
              <a:rPr lang="en-US" altLang="zh-CN" sz="3200" b="1" dirty="0">
                <a:solidFill>
                  <a:srgbClr val="800000"/>
                </a:solidFill>
              </a:rPr>
              <a:t>14.5.2 </a:t>
            </a:r>
            <a:r>
              <a:rPr lang="zh-CN" altLang="en-US" sz="3200" b="1" dirty="0">
                <a:solidFill>
                  <a:srgbClr val="800000"/>
                </a:solidFill>
              </a:rPr>
              <a:t>模块的参数设置 </a:t>
            </a:r>
          </a:p>
        </p:txBody>
      </p:sp>
      <p:sp>
        <p:nvSpPr>
          <p:cNvPr id="69635" name="Rectangle 3"/>
          <p:cNvSpPr>
            <a:spLocks noGrp="1" noChangeArrowheads="1"/>
          </p:cNvSpPr>
          <p:nvPr>
            <p:ph type="body" idx="1"/>
          </p:nvPr>
        </p:nvSpPr>
        <p:spPr>
          <a:xfrm>
            <a:off x="467544" y="1340768"/>
            <a:ext cx="7992888" cy="4497388"/>
          </a:xfrm>
          <a:solidFill>
            <a:srgbClr val="FFFFCC"/>
          </a:solidFill>
          <a:effectLst>
            <a:outerShdw dist="107763" dir="2700000" algn="ctr" rotWithShape="0">
              <a:srgbClr val="FFCC00"/>
            </a:outerShdw>
          </a:effectLst>
        </p:spPr>
        <p:txBody>
          <a:bodyPr/>
          <a:lstStyle/>
          <a:p>
            <a:pPr>
              <a:spcBef>
                <a:spcPct val="50000"/>
              </a:spcBef>
              <a:buFontTx/>
              <a:buNone/>
            </a:pPr>
            <a:r>
              <a:rPr lang="en-US" altLang="zh-CN" sz="2800" b="1" dirty="0">
                <a:solidFill>
                  <a:srgbClr val="0033CC"/>
                </a:solidFill>
              </a:rPr>
              <a:t>1</a:t>
            </a:r>
            <a:r>
              <a:rPr lang="zh-CN" altLang="en-US" sz="2800" b="1" dirty="0">
                <a:solidFill>
                  <a:srgbClr val="0033CC"/>
                </a:solidFill>
              </a:rPr>
              <a:t>．全局符号定义</a:t>
            </a:r>
            <a:r>
              <a:rPr lang="en-US" altLang="zh-CN" sz="2800" b="1" dirty="0">
                <a:solidFill>
                  <a:srgbClr val="0033CC"/>
                </a:solidFill>
              </a:rPr>
              <a:t>PUBLIC</a:t>
            </a:r>
          </a:p>
          <a:p>
            <a:pPr>
              <a:spcBef>
                <a:spcPct val="50000"/>
              </a:spcBef>
              <a:buFontTx/>
              <a:buNone/>
            </a:pPr>
            <a:r>
              <a:rPr lang="zh-CN" altLang="en-US" sz="2800" b="1" dirty="0"/>
              <a:t>在各个模块间共用的变量、符号、标号、过程等要用</a:t>
            </a:r>
            <a:r>
              <a:rPr lang="en-US" altLang="zh-CN" sz="2800" b="1" dirty="0"/>
              <a:t>PUBLIC</a:t>
            </a:r>
            <a:r>
              <a:rPr lang="zh-CN" altLang="en-US" sz="2800" b="1" dirty="0"/>
              <a:t>伪指令事先说明为全局变量，以便能被其他模块引用。</a:t>
            </a:r>
          </a:p>
          <a:p>
            <a:pPr>
              <a:spcBef>
                <a:spcPct val="50000"/>
              </a:spcBef>
              <a:buFontTx/>
              <a:buNone/>
            </a:pPr>
            <a:r>
              <a:rPr lang="zh-CN" altLang="en-US" sz="2800" b="1" dirty="0"/>
              <a:t>格式：</a:t>
            </a:r>
            <a:r>
              <a:rPr lang="en-US" altLang="zh-CN" sz="2800" b="1" dirty="0"/>
              <a:t>PUBLIC  </a:t>
            </a:r>
            <a:r>
              <a:rPr lang="zh-CN" altLang="en-US" sz="2800" b="1" dirty="0"/>
              <a:t>符号</a:t>
            </a:r>
            <a:r>
              <a:rPr lang="en-US" altLang="zh-CN" sz="2800" b="1" dirty="0"/>
              <a:t>1[</a:t>
            </a:r>
            <a:r>
              <a:rPr lang="zh-CN" altLang="en-US" sz="2800" b="1" dirty="0"/>
              <a:t>，符号</a:t>
            </a:r>
            <a:r>
              <a:rPr lang="en-US" altLang="zh-CN" sz="2800" b="1" dirty="0"/>
              <a:t>2</a:t>
            </a:r>
            <a:r>
              <a:rPr lang="zh-CN" altLang="en-US" sz="2800" b="1" dirty="0"/>
              <a:t>，</a:t>
            </a:r>
            <a:r>
              <a:rPr lang="en-US" altLang="zh-CN" sz="2800" b="1" dirty="0"/>
              <a:t>……]</a:t>
            </a:r>
          </a:p>
          <a:p>
            <a:pPr>
              <a:spcBef>
                <a:spcPct val="50000"/>
              </a:spcBef>
              <a:buFontTx/>
              <a:buNone/>
            </a:pPr>
            <a:r>
              <a:rPr lang="zh-CN" altLang="en-US" sz="2800" b="1" dirty="0"/>
              <a:t>功能：将本模块中的符号或过程定义为全局变量，共其它模块使用。</a:t>
            </a:r>
          </a:p>
        </p:txBody>
      </p:sp>
    </p:spTree>
    <p:extLst>
      <p:ext uri="{BB962C8B-B14F-4D97-AF65-F5344CB8AC3E}">
        <p14:creationId xmlns:p14="http://schemas.microsoft.com/office/powerpoint/2010/main" val="36335074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467544" y="908720"/>
            <a:ext cx="7386638" cy="4497388"/>
          </a:xfrm>
        </p:spPr>
        <p:txBody>
          <a:bodyPr/>
          <a:lstStyle/>
          <a:p>
            <a:pPr>
              <a:lnSpc>
                <a:spcPct val="120000"/>
              </a:lnSpc>
              <a:spcBef>
                <a:spcPct val="50000"/>
              </a:spcBef>
              <a:buFontTx/>
              <a:buNone/>
            </a:pPr>
            <a:r>
              <a:rPr lang="en-US" altLang="zh-CN" sz="2800" b="1" dirty="0">
                <a:solidFill>
                  <a:srgbClr val="0033CC"/>
                </a:solidFill>
              </a:rPr>
              <a:t>2</a:t>
            </a:r>
            <a:r>
              <a:rPr lang="zh-CN" altLang="en-US" sz="2800" b="1" dirty="0">
                <a:solidFill>
                  <a:srgbClr val="0033CC"/>
                </a:solidFill>
              </a:rPr>
              <a:t>．外部符号说明</a:t>
            </a:r>
            <a:r>
              <a:rPr lang="en-US" altLang="zh-CN" sz="2800" b="1" dirty="0">
                <a:solidFill>
                  <a:srgbClr val="0033CC"/>
                </a:solidFill>
              </a:rPr>
              <a:t>EXTRN</a:t>
            </a:r>
          </a:p>
          <a:p>
            <a:pPr>
              <a:lnSpc>
                <a:spcPct val="120000"/>
              </a:lnSpc>
              <a:spcBef>
                <a:spcPct val="50000"/>
              </a:spcBef>
              <a:buFontTx/>
              <a:buNone/>
            </a:pPr>
            <a:r>
              <a:rPr lang="en-US" altLang="zh-CN" sz="2400" b="1" dirty="0"/>
              <a:t>		EXTRN</a:t>
            </a:r>
            <a:r>
              <a:rPr lang="zh-CN" altLang="en-US" sz="2400" b="1" dirty="0"/>
              <a:t>伪指令用来说明某个变量、符号或过程是其它模块定义的，在本模块中需要引用。</a:t>
            </a:r>
          </a:p>
          <a:p>
            <a:pPr>
              <a:lnSpc>
                <a:spcPct val="120000"/>
              </a:lnSpc>
              <a:spcBef>
                <a:spcPct val="50000"/>
              </a:spcBef>
              <a:buFontTx/>
              <a:buNone/>
            </a:pPr>
            <a:r>
              <a:rPr lang="zh-CN" altLang="en-US" sz="2400" b="1" dirty="0"/>
              <a:t>格式：</a:t>
            </a:r>
            <a:r>
              <a:rPr lang="en-US" altLang="zh-CN" sz="2400" b="1" dirty="0"/>
              <a:t>EXTRN  </a:t>
            </a:r>
            <a:r>
              <a:rPr lang="zh-CN" altLang="en-US" sz="2400" b="1" dirty="0"/>
              <a:t>符号</a:t>
            </a:r>
            <a:r>
              <a:rPr lang="en-US" altLang="zh-CN" sz="2400" b="1" dirty="0"/>
              <a:t>1</a:t>
            </a:r>
            <a:r>
              <a:rPr lang="zh-CN" altLang="en-US" sz="2400" b="1" dirty="0"/>
              <a:t>：类型  </a:t>
            </a:r>
            <a:r>
              <a:rPr lang="en-US" altLang="zh-CN" sz="2400" b="1" dirty="0"/>
              <a:t>[</a:t>
            </a:r>
            <a:r>
              <a:rPr lang="zh-CN" altLang="en-US" sz="2400" b="1" dirty="0"/>
              <a:t>，符号</a:t>
            </a:r>
            <a:r>
              <a:rPr lang="en-US" altLang="zh-CN" sz="2400" b="1" dirty="0"/>
              <a:t>2</a:t>
            </a:r>
            <a:r>
              <a:rPr lang="zh-CN" altLang="en-US" sz="2400" b="1" dirty="0"/>
              <a:t>：类型，</a:t>
            </a:r>
            <a:r>
              <a:rPr lang="en-US" altLang="zh-CN" sz="2400" b="1" dirty="0"/>
              <a:t>……]</a:t>
            </a:r>
          </a:p>
          <a:p>
            <a:pPr>
              <a:lnSpc>
                <a:spcPct val="120000"/>
              </a:lnSpc>
              <a:spcBef>
                <a:spcPct val="50000"/>
              </a:spcBef>
              <a:buFontTx/>
              <a:buNone/>
            </a:pPr>
            <a:r>
              <a:rPr lang="zh-CN" altLang="en-US" sz="2400" b="1" dirty="0"/>
              <a:t>功能：将外部符号和其类型进行说明。</a:t>
            </a:r>
          </a:p>
          <a:p>
            <a:pPr>
              <a:lnSpc>
                <a:spcPct val="120000"/>
              </a:lnSpc>
              <a:spcBef>
                <a:spcPct val="50000"/>
              </a:spcBef>
              <a:buFontTx/>
              <a:buNone/>
            </a:pPr>
            <a:r>
              <a:rPr lang="zh-CN" altLang="en-US" sz="2400" b="1" dirty="0"/>
              <a:t>类型为：</a:t>
            </a:r>
            <a:r>
              <a:rPr lang="en-US" altLang="zh-CN" sz="2400" b="1" dirty="0"/>
              <a:t>BYTE</a:t>
            </a:r>
            <a:r>
              <a:rPr lang="zh-CN" altLang="en-US" sz="2400" b="1" dirty="0"/>
              <a:t>、</a:t>
            </a:r>
            <a:r>
              <a:rPr lang="en-US" altLang="zh-CN" sz="2400" b="1" dirty="0"/>
              <a:t>WORD</a:t>
            </a:r>
            <a:r>
              <a:rPr lang="zh-CN" altLang="en-US" sz="2400" b="1" dirty="0"/>
              <a:t>、</a:t>
            </a:r>
            <a:r>
              <a:rPr lang="en-US" altLang="zh-CN" sz="2400" b="1" dirty="0"/>
              <a:t>DWORD</a:t>
            </a:r>
            <a:r>
              <a:rPr lang="zh-CN" altLang="en-US" sz="2400" b="1" dirty="0"/>
              <a:t>、</a:t>
            </a:r>
            <a:r>
              <a:rPr lang="en-US" altLang="zh-CN" sz="2400" b="1" dirty="0"/>
              <a:t>NEAR</a:t>
            </a:r>
            <a:r>
              <a:rPr lang="zh-CN" altLang="en-US" sz="2400" b="1" dirty="0"/>
              <a:t>、</a:t>
            </a:r>
            <a:r>
              <a:rPr lang="en-US" altLang="zh-CN" sz="2400" b="1" dirty="0"/>
              <a:t>FAR</a:t>
            </a:r>
            <a:r>
              <a:rPr lang="zh-CN" altLang="en-US" sz="2400" b="1" dirty="0"/>
              <a:t>等。符号的类型要与它在定义模块中的一致。</a:t>
            </a:r>
            <a:r>
              <a:rPr lang="zh-CN" altLang="en-US" sz="2800" b="1" dirty="0"/>
              <a:t> </a:t>
            </a:r>
          </a:p>
          <a:p>
            <a:pPr>
              <a:lnSpc>
                <a:spcPct val="120000"/>
              </a:lnSpc>
            </a:pPr>
            <a:endParaRPr lang="zh-CN" altLang="en-US" sz="2800" dirty="0"/>
          </a:p>
          <a:p>
            <a:pPr>
              <a:lnSpc>
                <a:spcPct val="120000"/>
              </a:lnSpc>
            </a:pPr>
            <a:endParaRPr lang="en-US" altLang="zh-CN" dirty="0"/>
          </a:p>
        </p:txBody>
      </p:sp>
    </p:spTree>
    <p:extLst>
      <p:ext uri="{BB962C8B-B14F-4D97-AF65-F5344CB8AC3E}">
        <p14:creationId xmlns:p14="http://schemas.microsoft.com/office/powerpoint/2010/main" val="30614706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304800" y="228600"/>
            <a:ext cx="7772400" cy="3409950"/>
          </a:xfrm>
          <a:prstGeom prst="rect">
            <a:avLst/>
          </a:prstGeom>
          <a:solidFill>
            <a:srgbClr val="FFE1FF"/>
          </a:solidFill>
          <a:ln>
            <a:noFill/>
          </a:ln>
          <a:effectLst>
            <a:outerShdw dist="107763" dir="8100000" algn="ctr" rotWithShape="0">
              <a:schemeClr val="hlink"/>
            </a:outer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a:spcBef>
                <a:spcPct val="0"/>
              </a:spcBef>
              <a:defRPr>
                <a:solidFill>
                  <a:schemeClr val="tx1"/>
                </a:solidFill>
                <a:latin typeface="Arial" pitchFamily="34" charset="0"/>
                <a:ea typeface="宋体" pitchFamily="2" charset="-122"/>
              </a:defRPr>
            </a:lvl2pPr>
            <a:lvl3pPr>
              <a:spcBef>
                <a:spcPct val="0"/>
              </a:spcBef>
              <a:defRPr>
                <a:solidFill>
                  <a:schemeClr val="tx1"/>
                </a:solidFill>
                <a:latin typeface="Arial" pitchFamily="34" charset="0"/>
                <a:ea typeface="宋体" pitchFamily="2" charset="-122"/>
              </a:defRPr>
            </a:lvl3pPr>
            <a:lvl4pPr>
              <a:spcBef>
                <a:spcPct val="0"/>
              </a:spcBef>
              <a:defRPr>
                <a:solidFill>
                  <a:schemeClr val="tx1"/>
                </a:solidFill>
                <a:latin typeface="Arial" pitchFamily="34" charset="0"/>
                <a:ea typeface="宋体" pitchFamily="2" charset="-122"/>
              </a:defRPr>
            </a:lvl4pPr>
            <a:lvl5pPr>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ct val="90000"/>
              </a:lnSpc>
              <a:spcBef>
                <a:spcPct val="50000"/>
              </a:spcBef>
            </a:pPr>
            <a:r>
              <a:rPr lang="en-US" altLang="zh-CN" sz="2400" b="1" dirty="0">
                <a:solidFill>
                  <a:srgbClr val="0033CC"/>
                </a:solidFill>
              </a:rPr>
              <a:t>3</a:t>
            </a:r>
            <a:r>
              <a:rPr lang="zh-CN" altLang="en-US" sz="2400" b="1" dirty="0">
                <a:solidFill>
                  <a:srgbClr val="0033CC"/>
                </a:solidFill>
              </a:rPr>
              <a:t>．段属性与段组合</a:t>
            </a:r>
          </a:p>
          <a:p>
            <a:pPr>
              <a:lnSpc>
                <a:spcPct val="90000"/>
              </a:lnSpc>
              <a:spcBef>
                <a:spcPct val="50000"/>
              </a:spcBef>
            </a:pPr>
            <a:r>
              <a:rPr lang="zh-CN" altLang="en-US" sz="2000" b="1" dirty="0"/>
              <a:t>由于多个源程序分别在不同的代码段中使用，因此段的属性要设置</a:t>
            </a:r>
          </a:p>
          <a:p>
            <a:pPr>
              <a:lnSpc>
                <a:spcPct val="90000"/>
              </a:lnSpc>
              <a:spcBef>
                <a:spcPct val="50000"/>
              </a:spcBef>
            </a:pPr>
            <a:r>
              <a:rPr lang="zh-CN" altLang="en-US" sz="2000" b="1" dirty="0"/>
              <a:t>正确，以便于段组合。在定义代码段时，代码段名相同时要加上</a:t>
            </a:r>
          </a:p>
          <a:p>
            <a:pPr>
              <a:lnSpc>
                <a:spcPct val="90000"/>
              </a:lnSpc>
              <a:spcBef>
                <a:spcPct val="50000"/>
              </a:spcBef>
            </a:pPr>
            <a:r>
              <a:rPr lang="en-US" altLang="zh-CN" sz="2000" b="1" dirty="0"/>
              <a:t>PARA’CODE’</a:t>
            </a:r>
            <a:r>
              <a:rPr lang="zh-CN" altLang="en-US" sz="2000" b="1" dirty="0"/>
              <a:t>，以使其类别相同；数据段也可以用</a:t>
            </a:r>
            <a:r>
              <a:rPr lang="en-US" altLang="zh-CN" sz="2000" b="1" dirty="0"/>
              <a:t>PARA’DATA’</a:t>
            </a:r>
            <a:r>
              <a:rPr lang="zh-CN" altLang="en-US" sz="2000" b="1" dirty="0"/>
              <a:t>加</a:t>
            </a:r>
          </a:p>
          <a:p>
            <a:pPr>
              <a:lnSpc>
                <a:spcPct val="90000"/>
              </a:lnSpc>
              <a:spcBef>
                <a:spcPct val="50000"/>
              </a:spcBef>
            </a:pPr>
            <a:r>
              <a:rPr lang="zh-CN" altLang="en-US" sz="2000" b="1" dirty="0"/>
              <a:t>以说明。</a:t>
            </a:r>
          </a:p>
          <a:p>
            <a:pPr>
              <a:lnSpc>
                <a:spcPct val="90000"/>
              </a:lnSpc>
              <a:spcBef>
                <a:spcPct val="50000"/>
              </a:spcBef>
            </a:pPr>
            <a:r>
              <a:rPr lang="zh-CN" altLang="en-US" sz="2000" b="1" dirty="0"/>
              <a:t>在多模块程序设计中，最少定义一个堆栈段，一般在主模块中定义。</a:t>
            </a:r>
          </a:p>
          <a:p>
            <a:pPr>
              <a:lnSpc>
                <a:spcPct val="90000"/>
              </a:lnSpc>
              <a:spcBef>
                <a:spcPct val="50000"/>
              </a:spcBef>
            </a:pPr>
            <a:r>
              <a:rPr lang="zh-CN" altLang="en-US" sz="2000" b="1" dirty="0"/>
              <a:t>主模块的最后一条结束伪指令</a:t>
            </a:r>
            <a:r>
              <a:rPr lang="en-US" altLang="zh-CN" sz="2000" b="1" dirty="0"/>
              <a:t>END START</a:t>
            </a:r>
            <a:r>
              <a:rPr lang="zh-CN" altLang="en-US" sz="2000" b="1" dirty="0"/>
              <a:t>必须加上标号</a:t>
            </a:r>
          </a:p>
          <a:p>
            <a:pPr>
              <a:lnSpc>
                <a:spcPct val="90000"/>
              </a:lnSpc>
              <a:spcBef>
                <a:spcPct val="50000"/>
              </a:spcBef>
            </a:pPr>
            <a:r>
              <a:rPr lang="zh-CN" altLang="en-US" sz="2000" b="1" dirty="0"/>
              <a:t>（</a:t>
            </a:r>
            <a:r>
              <a:rPr lang="en-US" altLang="zh-CN" sz="2000" b="1" dirty="0"/>
              <a:t>START</a:t>
            </a:r>
            <a:r>
              <a:rPr lang="zh-CN" altLang="en-US" sz="2000" b="1" dirty="0"/>
              <a:t>），而其它模块的</a:t>
            </a:r>
            <a:r>
              <a:rPr lang="en-US" altLang="zh-CN" sz="2000" b="1" dirty="0"/>
              <a:t>END</a:t>
            </a:r>
            <a:r>
              <a:rPr lang="zh-CN" altLang="en-US" sz="2000" b="1" dirty="0"/>
              <a:t>语句不能带有标号。</a:t>
            </a:r>
          </a:p>
        </p:txBody>
      </p:sp>
      <p:sp>
        <p:nvSpPr>
          <p:cNvPr id="38919" name="Text Box 7"/>
          <p:cNvSpPr txBox="1">
            <a:spLocks noChangeArrowheads="1"/>
          </p:cNvSpPr>
          <p:nvPr/>
        </p:nvSpPr>
        <p:spPr bwMode="auto">
          <a:xfrm>
            <a:off x="304800" y="3861048"/>
            <a:ext cx="7750383" cy="2382191"/>
          </a:xfrm>
          <a:prstGeom prst="rect">
            <a:avLst/>
          </a:prstGeom>
          <a:solidFill>
            <a:srgbClr val="FFFFCC"/>
          </a:solidFill>
          <a:ln>
            <a:noFill/>
          </a:ln>
          <a:effectLst>
            <a:outerShdw dist="107763" dir="189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120000"/>
              </a:lnSpc>
            </a:pPr>
            <a:r>
              <a:rPr lang="en-US" altLang="zh-CN" sz="2400" b="1" dirty="0">
                <a:solidFill>
                  <a:srgbClr val="0033CC"/>
                </a:solidFill>
              </a:rPr>
              <a:t>4</a:t>
            </a:r>
            <a:r>
              <a:rPr lang="zh-CN" altLang="en-US" sz="2400" b="1" dirty="0">
                <a:solidFill>
                  <a:srgbClr val="0033CC"/>
                </a:solidFill>
              </a:rPr>
              <a:t>．参数传递</a:t>
            </a:r>
          </a:p>
          <a:p>
            <a:pPr>
              <a:lnSpc>
                <a:spcPct val="120000"/>
              </a:lnSpc>
            </a:pPr>
            <a:r>
              <a:rPr lang="zh-CN" altLang="en-US" sz="2000" b="1" dirty="0"/>
              <a:t>    多模块之间的参数传递方法与子程序传参类似，也可以用寄存器传参、存储单元传参、堆栈传参。通过对变量的</a:t>
            </a:r>
            <a:r>
              <a:rPr lang="en-US" altLang="zh-CN" sz="2000" b="1" dirty="0"/>
              <a:t>PUBLIC/EXTRN</a:t>
            </a:r>
            <a:r>
              <a:rPr lang="zh-CN" altLang="en-US" sz="2000" b="1" dirty="0"/>
              <a:t>的声明，可以实现参数传递。但是要注意段的名字、类别要相同。还可以将数据段定义为共享数据段，即组合类型为</a:t>
            </a:r>
            <a:r>
              <a:rPr lang="en-US" altLang="zh-CN" sz="2000" b="1" dirty="0"/>
              <a:t>COMMON,</a:t>
            </a:r>
            <a:r>
              <a:rPr lang="zh-CN" altLang="en-US" sz="2000" b="1" dirty="0"/>
              <a:t>利用公共数据段实现模块间的数据访问。</a:t>
            </a:r>
            <a:endParaRPr lang="zh-CN" altLang="en-US" dirty="0"/>
          </a:p>
        </p:txBody>
      </p:sp>
    </p:spTree>
    <p:extLst>
      <p:ext uri="{BB962C8B-B14F-4D97-AF65-F5344CB8AC3E}">
        <p14:creationId xmlns:p14="http://schemas.microsoft.com/office/powerpoint/2010/main" val="576378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9"/>
                                        </p:tgtEl>
                                        <p:attrNameLst>
                                          <p:attrName>style.visibility</p:attrName>
                                        </p:attrNameLst>
                                      </p:cBhvr>
                                      <p:to>
                                        <p:strVal val="visible"/>
                                      </p:to>
                                    </p:set>
                                    <p:anim calcmode="lin" valueType="num">
                                      <p:cBhvr additive="base">
                                        <p:cTn id="7" dur="500" fill="hold"/>
                                        <p:tgtEl>
                                          <p:spTgt spid="38919"/>
                                        </p:tgtEl>
                                        <p:attrNameLst>
                                          <p:attrName>ppt_x</p:attrName>
                                        </p:attrNameLst>
                                      </p:cBhvr>
                                      <p:tavLst>
                                        <p:tav tm="0">
                                          <p:val>
                                            <p:strVal val="0-#ppt_w/2"/>
                                          </p:val>
                                        </p:tav>
                                        <p:tav tm="100000">
                                          <p:val>
                                            <p:strVal val="#ppt_x"/>
                                          </p:val>
                                        </p:tav>
                                      </p:tavLst>
                                    </p:anim>
                                    <p:anim calcmode="lin" valueType="num">
                                      <p:cBhvr additive="base">
                                        <p:cTn id="8" dur="500" fill="hold"/>
                                        <p:tgtEl>
                                          <p:spTgt spid="389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4800" y="228600"/>
            <a:ext cx="7477125" cy="458788"/>
          </a:xfrm>
        </p:spPr>
        <p:txBody>
          <a:bodyPr>
            <a:normAutofit fontScale="90000"/>
          </a:bodyPr>
          <a:lstStyle/>
          <a:p>
            <a:r>
              <a:rPr lang="en-US" altLang="zh-CN" b="1" dirty="0"/>
              <a:t>14.6 </a:t>
            </a:r>
            <a:r>
              <a:rPr lang="zh-CN" altLang="en-US" b="1" dirty="0"/>
              <a:t>实例八   </a:t>
            </a:r>
            <a:r>
              <a:rPr lang="zh-CN" altLang="en-US" b="1" dirty="0">
                <a:latin typeface="宋体" pitchFamily="2" charset="-122"/>
              </a:rPr>
              <a:t>宏与多模块</a:t>
            </a:r>
            <a:r>
              <a:rPr lang="zh-CN" altLang="en-US" b="1" dirty="0"/>
              <a:t> </a:t>
            </a:r>
          </a:p>
        </p:txBody>
      </p:sp>
      <p:sp>
        <p:nvSpPr>
          <p:cNvPr id="39940" name="Text Box 4"/>
          <p:cNvSpPr txBox="1">
            <a:spLocks noChangeArrowheads="1"/>
          </p:cNvSpPr>
          <p:nvPr/>
        </p:nvSpPr>
        <p:spPr bwMode="auto">
          <a:xfrm>
            <a:off x="0" y="990600"/>
            <a:ext cx="7772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marL="800100" indent="-342900">
              <a:spcBef>
                <a:spcPct val="0"/>
              </a:spcBef>
              <a:defRPr>
                <a:solidFill>
                  <a:schemeClr val="tx1"/>
                </a:solidFill>
                <a:latin typeface="Arial" pitchFamily="34" charset="0"/>
                <a:ea typeface="宋体" pitchFamily="2" charset="-122"/>
              </a:defRPr>
            </a:lvl2pPr>
            <a:lvl3pPr marL="1257300" indent="-342900">
              <a:spcBef>
                <a:spcPct val="0"/>
              </a:spcBef>
              <a:defRPr>
                <a:solidFill>
                  <a:schemeClr val="tx1"/>
                </a:solidFill>
                <a:latin typeface="Arial" pitchFamily="34" charset="0"/>
                <a:ea typeface="宋体" pitchFamily="2" charset="-122"/>
              </a:defRPr>
            </a:lvl3pPr>
            <a:lvl4pPr marL="1714500" indent="-342900">
              <a:spcBef>
                <a:spcPct val="0"/>
              </a:spcBef>
              <a:defRPr>
                <a:solidFill>
                  <a:schemeClr val="tx1"/>
                </a:solidFill>
                <a:latin typeface="Arial" pitchFamily="34" charset="0"/>
                <a:ea typeface="宋体" pitchFamily="2" charset="-122"/>
              </a:defRPr>
            </a:lvl4pPr>
            <a:lvl5pPr marL="2171700" indent="-342900">
              <a:spcBef>
                <a:spcPct val="0"/>
              </a:spcBef>
              <a:defRPr>
                <a:solidFill>
                  <a:schemeClr val="tx1"/>
                </a:solidFill>
                <a:latin typeface="Arial" pitchFamily="34" charset="0"/>
                <a:ea typeface="宋体" pitchFamily="2" charset="-122"/>
              </a:defRPr>
            </a:lvl5pPr>
            <a:lvl6pPr marL="2628900" indent="-342900" fontAlgn="base">
              <a:spcBef>
                <a:spcPct val="0"/>
              </a:spcBef>
              <a:spcAft>
                <a:spcPct val="0"/>
              </a:spcAft>
              <a:defRPr>
                <a:solidFill>
                  <a:schemeClr val="tx1"/>
                </a:solidFill>
                <a:latin typeface="Arial" pitchFamily="34" charset="0"/>
                <a:ea typeface="宋体" pitchFamily="2" charset="-122"/>
              </a:defRPr>
            </a:lvl6pPr>
            <a:lvl7pPr marL="3086100" indent="-342900" fontAlgn="base">
              <a:spcBef>
                <a:spcPct val="0"/>
              </a:spcBef>
              <a:spcAft>
                <a:spcPct val="0"/>
              </a:spcAft>
              <a:defRPr>
                <a:solidFill>
                  <a:schemeClr val="tx1"/>
                </a:solidFill>
                <a:latin typeface="Arial" pitchFamily="34" charset="0"/>
                <a:ea typeface="宋体" pitchFamily="2" charset="-122"/>
              </a:defRPr>
            </a:lvl7pPr>
            <a:lvl8pPr marL="3543300" indent="-342900" fontAlgn="base">
              <a:spcBef>
                <a:spcPct val="0"/>
              </a:spcBef>
              <a:spcAft>
                <a:spcPct val="0"/>
              </a:spcAft>
              <a:defRPr>
                <a:solidFill>
                  <a:schemeClr val="tx1"/>
                </a:solidFill>
                <a:latin typeface="Arial" pitchFamily="34" charset="0"/>
                <a:ea typeface="宋体" pitchFamily="2" charset="-122"/>
              </a:defRPr>
            </a:lvl8pPr>
            <a:lvl9pPr marL="4000500" indent="-3429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3200" b="1" dirty="0">
                <a:solidFill>
                  <a:schemeClr val="tx2"/>
                </a:solidFill>
                <a:latin typeface="+mn-ea"/>
                <a:ea typeface="+mn-ea"/>
              </a:rPr>
              <a:t>	</a:t>
            </a:r>
            <a:r>
              <a:rPr lang="en-US" altLang="zh-CN" sz="3200" b="1" dirty="0">
                <a:solidFill>
                  <a:srgbClr val="800000"/>
                </a:solidFill>
                <a:latin typeface="+mn-ea"/>
                <a:ea typeface="+mn-ea"/>
              </a:rPr>
              <a:t>14.6.1 </a:t>
            </a:r>
            <a:r>
              <a:rPr lang="zh-CN" altLang="en-US" sz="3200" b="1" dirty="0">
                <a:solidFill>
                  <a:srgbClr val="800000"/>
                </a:solidFill>
                <a:latin typeface="+mn-ea"/>
                <a:ea typeface="+mn-ea"/>
              </a:rPr>
              <a:t>宏与模块化</a:t>
            </a:r>
            <a:r>
              <a:rPr lang="zh-CN" altLang="en-US" sz="3200" b="1" dirty="0">
                <a:latin typeface="+mn-ea"/>
                <a:ea typeface="+mn-ea"/>
              </a:rPr>
              <a:t> </a:t>
            </a:r>
          </a:p>
        </p:txBody>
      </p:sp>
      <p:sp>
        <p:nvSpPr>
          <p:cNvPr id="39943" name="Rectangle 7"/>
          <p:cNvSpPr>
            <a:spLocks noChangeArrowheads="1"/>
          </p:cNvSpPr>
          <p:nvPr/>
        </p:nvSpPr>
        <p:spPr bwMode="auto">
          <a:xfrm>
            <a:off x="683406" y="2060848"/>
            <a:ext cx="7239000" cy="1384995"/>
          </a:xfrm>
          <a:prstGeom prst="rect">
            <a:avLst/>
          </a:prstGeom>
          <a:gradFill rotWithShape="0">
            <a:gsLst>
              <a:gs pos="0">
                <a:srgbClr val="FDC1E0"/>
              </a:gs>
              <a:gs pos="50000">
                <a:srgbClr val="FFFFFF"/>
              </a:gs>
              <a:gs pos="100000">
                <a:srgbClr val="FDC1E0"/>
              </a:gs>
            </a:gsLst>
            <a:lin ang="5400000" scaled="1"/>
          </a:gra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sz="2800" b="1" dirty="0"/>
              <a:t>示例</a:t>
            </a:r>
            <a:r>
              <a:rPr lang="en-US" altLang="zh-CN" sz="2800" b="1" dirty="0"/>
              <a:t>  </a:t>
            </a:r>
            <a:r>
              <a:rPr lang="zh-CN" altLang="en-US" sz="2800" b="1" dirty="0"/>
              <a:t>从键盘输入</a:t>
            </a:r>
            <a:r>
              <a:rPr lang="en-US" altLang="zh-CN" sz="2800" b="1" dirty="0"/>
              <a:t>4</a:t>
            </a:r>
            <a:r>
              <a:rPr lang="zh-CN" altLang="en-US" sz="2800" b="1" dirty="0"/>
              <a:t>位十六进制数，转换成十进制数显示出来。</a:t>
            </a:r>
          </a:p>
        </p:txBody>
      </p:sp>
    </p:spTree>
    <p:extLst>
      <p:ext uri="{BB962C8B-B14F-4D97-AF65-F5344CB8AC3E}">
        <p14:creationId xmlns:p14="http://schemas.microsoft.com/office/powerpoint/2010/main" val="25024579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1"/>
          </p:nvPr>
        </p:nvSpPr>
        <p:spPr>
          <a:xfrm>
            <a:off x="304800" y="457200"/>
            <a:ext cx="7386638" cy="6019800"/>
          </a:xfrm>
          <a:solidFill>
            <a:srgbClr val="FFFFCC"/>
          </a:solidFill>
          <a:effectLst>
            <a:outerShdw dist="107763" dir="13500000" sx="75000" sy="75000" algn="tl" rotWithShape="0">
              <a:srgbClr val="FFCC00"/>
            </a:outerShdw>
          </a:effectLst>
        </p:spPr>
        <p:txBody>
          <a:bodyPr>
            <a:normAutofit lnSpcReduction="10000"/>
          </a:bodyPr>
          <a:lstStyle/>
          <a:p>
            <a:pPr>
              <a:lnSpc>
                <a:spcPct val="90000"/>
              </a:lnSpc>
              <a:spcBef>
                <a:spcPct val="50000"/>
              </a:spcBef>
              <a:buFontTx/>
              <a:buNone/>
            </a:pPr>
            <a:r>
              <a:rPr lang="zh-CN" altLang="en-US" sz="2400" b="1" dirty="0"/>
              <a:t>设计思路：</a:t>
            </a:r>
          </a:p>
          <a:p>
            <a:pPr>
              <a:lnSpc>
                <a:spcPct val="90000"/>
              </a:lnSpc>
              <a:spcBef>
                <a:spcPct val="50000"/>
              </a:spcBef>
              <a:buFontTx/>
              <a:buNone/>
            </a:pPr>
            <a:r>
              <a:rPr lang="zh-CN" altLang="en-US" sz="2400" b="1" dirty="0"/>
              <a:t>（</a:t>
            </a:r>
            <a:r>
              <a:rPr lang="en-US" altLang="zh-CN" sz="2400" b="1" dirty="0"/>
              <a:t>1</a:t>
            </a:r>
            <a:r>
              <a:rPr lang="zh-CN" altLang="en-US" sz="2400" b="1" dirty="0"/>
              <a:t>）设计一个主程序</a:t>
            </a:r>
            <a:r>
              <a:rPr lang="en-US" altLang="zh-CN" sz="2400" b="1" dirty="0"/>
              <a:t>make0</a:t>
            </a:r>
            <a:r>
              <a:rPr lang="zh-CN" altLang="en-US" sz="2400" b="1" dirty="0"/>
              <a:t>、两个子程序</a:t>
            </a:r>
            <a:r>
              <a:rPr lang="en-US" altLang="zh-CN" sz="2400" b="1" dirty="0"/>
              <a:t>make1</a:t>
            </a:r>
            <a:r>
              <a:rPr lang="zh-CN" altLang="en-US" sz="2400" b="1" dirty="0"/>
              <a:t>和</a:t>
            </a:r>
            <a:r>
              <a:rPr lang="en-US" altLang="zh-CN" sz="2400" b="1" dirty="0"/>
              <a:t>make2</a:t>
            </a:r>
            <a:r>
              <a:rPr lang="zh-CN" altLang="en-US" sz="2400" b="1" dirty="0"/>
              <a:t>；用两个代码段分别保存主程序和子程序；实现远程的访问与调用。</a:t>
            </a:r>
          </a:p>
          <a:p>
            <a:pPr>
              <a:lnSpc>
                <a:spcPct val="90000"/>
              </a:lnSpc>
              <a:spcBef>
                <a:spcPct val="50000"/>
              </a:spcBef>
              <a:buFontTx/>
              <a:buNone/>
            </a:pPr>
            <a:r>
              <a:rPr lang="zh-CN" altLang="en-US" sz="2400" b="1" dirty="0"/>
              <a:t>（</a:t>
            </a:r>
            <a:r>
              <a:rPr lang="en-US" altLang="zh-CN" sz="2400" b="1" dirty="0"/>
              <a:t>2</a:t>
            </a:r>
            <a:r>
              <a:rPr lang="zh-CN" altLang="en-US" sz="2400" b="1" dirty="0"/>
              <a:t>）将常用的功能设为宏，并用宏库</a:t>
            </a:r>
            <a:r>
              <a:rPr lang="en-US" altLang="zh-CN" sz="2400" b="1" dirty="0"/>
              <a:t>14-2.mac</a:t>
            </a:r>
            <a:r>
              <a:rPr lang="zh-CN" altLang="en-US" sz="2400" b="1" dirty="0"/>
              <a:t>保存。宏库中共有</a:t>
            </a:r>
            <a:r>
              <a:rPr lang="en-US" altLang="zh-CN" sz="2400" b="1" dirty="0"/>
              <a:t>6</a:t>
            </a:r>
            <a:r>
              <a:rPr lang="zh-CN" altLang="en-US" sz="2400" b="1" dirty="0"/>
              <a:t>个宏。</a:t>
            </a:r>
          </a:p>
          <a:p>
            <a:pPr>
              <a:lnSpc>
                <a:spcPct val="90000"/>
              </a:lnSpc>
              <a:spcBef>
                <a:spcPct val="50000"/>
              </a:spcBef>
              <a:buFontTx/>
              <a:buNone/>
            </a:pPr>
            <a:r>
              <a:rPr lang="zh-CN" altLang="en-US" sz="2400" b="1" dirty="0"/>
              <a:t>（</a:t>
            </a:r>
            <a:r>
              <a:rPr lang="en-US" altLang="zh-CN" sz="2400" b="1" dirty="0"/>
              <a:t>3</a:t>
            </a:r>
            <a:r>
              <a:rPr lang="zh-CN" altLang="en-US" sz="2400" b="1" dirty="0"/>
              <a:t>）主程序</a:t>
            </a:r>
            <a:r>
              <a:rPr lang="en-US" altLang="zh-CN" sz="2400" b="1" dirty="0"/>
              <a:t>make0</a:t>
            </a:r>
            <a:r>
              <a:rPr lang="zh-CN" altLang="en-US" sz="2400" b="1" dirty="0"/>
              <a:t>和子程序</a:t>
            </a:r>
            <a:r>
              <a:rPr lang="en-US" altLang="zh-CN" sz="2400" b="1" dirty="0"/>
              <a:t>make1</a:t>
            </a:r>
            <a:r>
              <a:rPr lang="zh-CN" altLang="en-US" sz="2400" b="1" dirty="0"/>
              <a:t>在同一代码段中，保存在同一个模块（</a:t>
            </a:r>
            <a:r>
              <a:rPr lang="en-US" altLang="zh-CN" sz="2400" b="1" dirty="0"/>
              <a:t>.</a:t>
            </a:r>
            <a:r>
              <a:rPr lang="en-US" altLang="zh-CN" sz="2400" b="1" dirty="0" err="1"/>
              <a:t>asm</a:t>
            </a:r>
            <a:r>
              <a:rPr lang="zh-CN" altLang="en-US" sz="2400" b="1" dirty="0"/>
              <a:t>），作近程调用；另一个子程序</a:t>
            </a:r>
            <a:r>
              <a:rPr lang="en-US" altLang="zh-CN" sz="2400" b="1" dirty="0"/>
              <a:t>make2</a:t>
            </a:r>
            <a:r>
              <a:rPr lang="zh-CN" altLang="en-US" sz="2400" b="1" dirty="0"/>
              <a:t>在另外一个代码段中，单独一个模块，作远程调用。</a:t>
            </a:r>
          </a:p>
          <a:p>
            <a:pPr>
              <a:lnSpc>
                <a:spcPct val="90000"/>
              </a:lnSpc>
              <a:spcBef>
                <a:spcPct val="50000"/>
              </a:spcBef>
              <a:buFontTx/>
              <a:buNone/>
            </a:pPr>
            <a:r>
              <a:rPr lang="zh-CN" altLang="en-US" sz="2400" b="1" dirty="0"/>
              <a:t>（</a:t>
            </a:r>
            <a:r>
              <a:rPr lang="en-US" altLang="zh-CN" sz="2400" b="1" dirty="0"/>
              <a:t>4</a:t>
            </a:r>
            <a:r>
              <a:rPr lang="zh-CN" altLang="en-US" sz="2400" b="1" dirty="0"/>
              <a:t>）主程序</a:t>
            </a:r>
            <a:r>
              <a:rPr lang="en-US" altLang="zh-CN" sz="2400" b="1" dirty="0"/>
              <a:t>make0</a:t>
            </a:r>
            <a:r>
              <a:rPr lang="zh-CN" altLang="en-US" sz="2400" b="1" dirty="0"/>
              <a:t>的功能是调用两个子程序；</a:t>
            </a:r>
          </a:p>
          <a:p>
            <a:pPr>
              <a:lnSpc>
                <a:spcPct val="90000"/>
              </a:lnSpc>
              <a:spcBef>
                <a:spcPct val="50000"/>
              </a:spcBef>
              <a:buFontTx/>
              <a:buNone/>
            </a:pPr>
            <a:r>
              <a:rPr lang="zh-CN" altLang="en-US" sz="2400" b="1" dirty="0"/>
              <a:t>（</a:t>
            </a:r>
            <a:r>
              <a:rPr lang="en-US" altLang="zh-CN" sz="2400" b="1" dirty="0"/>
              <a:t>5</a:t>
            </a:r>
            <a:r>
              <a:rPr lang="zh-CN" altLang="en-US" sz="2400" b="1" dirty="0"/>
              <a:t>）子程序</a:t>
            </a:r>
            <a:r>
              <a:rPr lang="en-US" altLang="zh-CN" sz="2400" b="1" dirty="0"/>
              <a:t>make1</a:t>
            </a:r>
            <a:r>
              <a:rPr lang="zh-CN" altLang="en-US" sz="2400" b="1" dirty="0"/>
              <a:t>功能是键盘输入，并把输入的数字变为十六进制数</a:t>
            </a:r>
            <a:r>
              <a:rPr lang="en-US" altLang="zh-CN" sz="2400" b="1" dirty="0"/>
              <a:t>X</a:t>
            </a:r>
            <a:r>
              <a:rPr lang="zh-CN" altLang="en-US" sz="2400" b="1" dirty="0"/>
              <a:t>；</a:t>
            </a:r>
          </a:p>
          <a:p>
            <a:pPr>
              <a:lnSpc>
                <a:spcPct val="90000"/>
              </a:lnSpc>
              <a:spcBef>
                <a:spcPct val="50000"/>
              </a:spcBef>
              <a:buFontTx/>
              <a:buNone/>
            </a:pPr>
            <a:r>
              <a:rPr lang="zh-CN" altLang="en-US" sz="2400" b="1" dirty="0"/>
              <a:t>（</a:t>
            </a:r>
            <a:r>
              <a:rPr lang="en-US" altLang="zh-CN" sz="2400" b="1" dirty="0"/>
              <a:t>6</a:t>
            </a:r>
            <a:r>
              <a:rPr lang="zh-CN" altLang="en-US" sz="2400" b="1" dirty="0"/>
              <a:t>）子程序</a:t>
            </a:r>
            <a:r>
              <a:rPr lang="en-US" altLang="zh-CN" sz="2400" b="1" dirty="0"/>
              <a:t>make2</a:t>
            </a:r>
            <a:r>
              <a:rPr lang="zh-CN" altLang="en-US" sz="2400" b="1" dirty="0"/>
              <a:t>功能是通过多次调用宏</a:t>
            </a:r>
            <a:r>
              <a:rPr lang="en-US" altLang="zh-CN" sz="2400" b="1" dirty="0"/>
              <a:t>DIVIS</a:t>
            </a:r>
            <a:r>
              <a:rPr lang="zh-CN" altLang="en-US" sz="2400" b="1" dirty="0"/>
              <a:t>查表将十六进制数</a:t>
            </a:r>
            <a:r>
              <a:rPr lang="en-US" altLang="zh-CN" sz="2400" b="1" dirty="0"/>
              <a:t>X</a:t>
            </a:r>
            <a:r>
              <a:rPr lang="zh-CN" altLang="en-US" sz="2400" b="1" dirty="0"/>
              <a:t>变为十进制，并显示出来。 </a:t>
            </a:r>
          </a:p>
          <a:p>
            <a:pPr>
              <a:lnSpc>
                <a:spcPct val="90000"/>
              </a:lnSpc>
            </a:pPr>
            <a:endParaRPr lang="en-US" altLang="zh-CN" sz="2400" dirty="0"/>
          </a:p>
        </p:txBody>
      </p:sp>
    </p:spTree>
    <p:extLst>
      <p:ext uri="{BB962C8B-B14F-4D97-AF65-F5344CB8AC3E}">
        <p14:creationId xmlns:p14="http://schemas.microsoft.com/office/powerpoint/2010/main" val="24344533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0" y="-76200"/>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a:spcBef>
                <a:spcPct val="0"/>
              </a:spcBef>
              <a:defRPr>
                <a:solidFill>
                  <a:schemeClr val="tx1"/>
                </a:solidFill>
                <a:latin typeface="Arial" pitchFamily="34" charset="0"/>
                <a:ea typeface="宋体" pitchFamily="2" charset="-122"/>
              </a:defRPr>
            </a:lvl2pPr>
            <a:lvl3pPr>
              <a:spcBef>
                <a:spcPct val="0"/>
              </a:spcBef>
              <a:defRPr>
                <a:solidFill>
                  <a:schemeClr val="tx1"/>
                </a:solidFill>
                <a:latin typeface="Arial" pitchFamily="34" charset="0"/>
                <a:ea typeface="宋体" pitchFamily="2" charset="-122"/>
              </a:defRPr>
            </a:lvl3pPr>
            <a:lvl4pPr>
              <a:spcBef>
                <a:spcPct val="0"/>
              </a:spcBef>
              <a:defRPr>
                <a:solidFill>
                  <a:schemeClr val="tx1"/>
                </a:solidFill>
                <a:latin typeface="Arial" pitchFamily="34" charset="0"/>
                <a:ea typeface="宋体" pitchFamily="2" charset="-122"/>
              </a:defRPr>
            </a:lvl4pPr>
            <a:lvl5pPr>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400" b="1"/>
              <a:t>程序框图</a:t>
            </a:r>
            <a:r>
              <a:rPr lang="zh-CN" altLang="en-US"/>
              <a:t>： </a:t>
            </a:r>
          </a:p>
        </p:txBody>
      </p:sp>
      <p:sp>
        <p:nvSpPr>
          <p:cNvPr id="40966" name="Rectangle 6"/>
          <p:cNvSpPr>
            <a:spLocks noChangeArrowheads="1"/>
          </p:cNvSpPr>
          <p:nvPr/>
        </p:nvSpPr>
        <p:spPr bwMode="auto">
          <a:xfrm>
            <a:off x="0" y="1974850"/>
            <a:ext cx="9144000" cy="7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0968" name="Group 8"/>
          <p:cNvGrpSpPr>
            <a:grpSpLocks/>
          </p:cNvGrpSpPr>
          <p:nvPr/>
        </p:nvGrpSpPr>
        <p:grpSpPr bwMode="auto">
          <a:xfrm>
            <a:off x="136525" y="1905000"/>
            <a:ext cx="1768475" cy="2514600"/>
            <a:chOff x="1296" y="192"/>
            <a:chExt cx="1114" cy="1584"/>
          </a:xfrm>
        </p:grpSpPr>
        <p:sp>
          <p:nvSpPr>
            <p:cNvPr id="40969" name="Line 9"/>
            <p:cNvSpPr>
              <a:spLocks noChangeShapeType="1"/>
            </p:cNvSpPr>
            <p:nvPr/>
          </p:nvSpPr>
          <p:spPr bwMode="auto">
            <a:xfrm>
              <a:off x="1296" y="1776"/>
              <a:ext cx="672" cy="0"/>
            </a:xfrm>
            <a:prstGeom prst="line">
              <a:avLst/>
            </a:prstGeom>
            <a:noFill/>
            <a:ln w="38100" cap="sq">
              <a:solidFill>
                <a:schemeClr val="accent1">
                  <a:lumMod val="60000"/>
                  <a:lumOff val="4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0970" name="Group 10"/>
            <p:cNvGrpSpPr>
              <a:grpSpLocks/>
            </p:cNvGrpSpPr>
            <p:nvPr/>
          </p:nvGrpSpPr>
          <p:grpSpPr bwMode="auto">
            <a:xfrm>
              <a:off x="1296" y="192"/>
              <a:ext cx="1114" cy="1584"/>
              <a:chOff x="1296" y="192"/>
              <a:chExt cx="1114" cy="1584"/>
            </a:xfrm>
          </p:grpSpPr>
          <p:sp>
            <p:nvSpPr>
              <p:cNvPr id="40971" name="Rectangle 11"/>
              <p:cNvSpPr>
                <a:spLocks noChangeArrowheads="1"/>
              </p:cNvSpPr>
              <p:nvPr/>
            </p:nvSpPr>
            <p:spPr bwMode="auto">
              <a:xfrm>
                <a:off x="1584" y="528"/>
                <a:ext cx="768" cy="192"/>
              </a:xfrm>
              <a:prstGeom prst="rect">
                <a:avLst/>
              </a:prstGeom>
              <a:noFill/>
              <a:ln w="38100" cap="sq">
                <a:solidFill>
                  <a:schemeClr val="accent1">
                    <a:lumMod val="60000"/>
                    <a:lumOff val="40000"/>
                  </a:schemeClr>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en-US" altLang="zh-CN" sz="1600" b="1">
                    <a:latin typeface="Times New Roman" pitchFamily="18" charset="0"/>
                  </a:rPr>
                  <a:t>X =0</a:t>
                </a:r>
              </a:p>
            </p:txBody>
          </p:sp>
          <p:sp>
            <p:nvSpPr>
              <p:cNvPr id="40972" name="Rectangle 12"/>
              <p:cNvSpPr>
                <a:spLocks noChangeArrowheads="1"/>
              </p:cNvSpPr>
              <p:nvPr/>
            </p:nvSpPr>
            <p:spPr bwMode="auto">
              <a:xfrm>
                <a:off x="1536" y="816"/>
                <a:ext cx="864" cy="192"/>
              </a:xfrm>
              <a:prstGeom prst="rect">
                <a:avLst/>
              </a:prstGeom>
              <a:noFill/>
              <a:ln w="38100" cap="sq">
                <a:solidFill>
                  <a:schemeClr val="accent1">
                    <a:lumMod val="60000"/>
                    <a:lumOff val="40000"/>
                  </a:schemeClr>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zh-CN" altLang="en-US" sz="1600" b="1">
                    <a:latin typeface="Times New Roman" pitchFamily="18" charset="0"/>
                  </a:rPr>
                  <a:t>显示提示</a:t>
                </a:r>
                <a:r>
                  <a:rPr kumimoji="1" lang="en-US" altLang="zh-CN" sz="1600" b="1">
                    <a:latin typeface="Times New Roman" pitchFamily="18" charset="0"/>
                  </a:rPr>
                  <a:t>1</a:t>
                </a:r>
              </a:p>
            </p:txBody>
          </p:sp>
          <p:sp>
            <p:nvSpPr>
              <p:cNvPr id="40973" name="Rectangle 13"/>
              <p:cNvSpPr>
                <a:spLocks noChangeArrowheads="1"/>
              </p:cNvSpPr>
              <p:nvPr/>
            </p:nvSpPr>
            <p:spPr bwMode="auto">
              <a:xfrm>
                <a:off x="1488" y="1104"/>
                <a:ext cx="922" cy="181"/>
              </a:xfrm>
              <a:prstGeom prst="rect">
                <a:avLst/>
              </a:prstGeom>
              <a:noFill/>
              <a:ln w="38100" cap="sq">
                <a:solidFill>
                  <a:schemeClr val="accent1">
                    <a:lumMod val="60000"/>
                    <a:lumOff val="40000"/>
                  </a:schemeClr>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en-US" altLang="zh-CN" sz="1600" b="1">
                    <a:latin typeface="Times New Roman" pitchFamily="18" charset="0"/>
                  </a:rPr>
                  <a:t>CALL MAKE1</a:t>
                </a:r>
              </a:p>
            </p:txBody>
          </p:sp>
          <p:cxnSp>
            <p:nvCxnSpPr>
              <p:cNvPr id="40974" name="AutoShape 14"/>
              <p:cNvCxnSpPr>
                <a:cxnSpLocks noChangeShapeType="1"/>
                <a:stCxn id="40971" idx="2"/>
                <a:endCxn id="40972" idx="0"/>
              </p:cNvCxnSpPr>
              <p:nvPr/>
            </p:nvCxnSpPr>
            <p:spPr bwMode="auto">
              <a:xfrm>
                <a:off x="1968" y="720"/>
                <a:ext cx="0" cy="96"/>
              </a:xfrm>
              <a:prstGeom prst="straightConnector1">
                <a:avLst/>
              </a:prstGeom>
              <a:noFill/>
              <a:ln w="38100" cap="sq">
                <a:solidFill>
                  <a:schemeClr val="accent1">
                    <a:lumMod val="60000"/>
                    <a:lumOff val="4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975" name="Line 15"/>
              <p:cNvSpPr>
                <a:spLocks noChangeShapeType="1"/>
              </p:cNvSpPr>
              <p:nvPr/>
            </p:nvSpPr>
            <p:spPr bwMode="auto">
              <a:xfrm>
                <a:off x="1296" y="432"/>
                <a:ext cx="690" cy="0"/>
              </a:xfrm>
              <a:prstGeom prst="line">
                <a:avLst/>
              </a:prstGeom>
              <a:noFill/>
              <a:ln w="38100" cap="sq">
                <a:solidFill>
                  <a:schemeClr val="accent1">
                    <a:lumMod val="60000"/>
                    <a:lumOff val="4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6" name="Line 16"/>
              <p:cNvSpPr>
                <a:spLocks noChangeShapeType="1"/>
              </p:cNvSpPr>
              <p:nvPr/>
            </p:nvSpPr>
            <p:spPr bwMode="auto">
              <a:xfrm>
                <a:off x="1968" y="1584"/>
                <a:ext cx="0" cy="192"/>
              </a:xfrm>
              <a:prstGeom prst="line">
                <a:avLst/>
              </a:prstGeom>
              <a:noFill/>
              <a:ln w="38100" cap="sq">
                <a:solidFill>
                  <a:schemeClr val="accent1">
                    <a:lumMod val="60000"/>
                    <a:lumOff val="4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7" name="Line 17"/>
              <p:cNvSpPr>
                <a:spLocks noChangeShapeType="1"/>
              </p:cNvSpPr>
              <p:nvPr/>
            </p:nvSpPr>
            <p:spPr bwMode="auto">
              <a:xfrm>
                <a:off x="1968" y="384"/>
                <a:ext cx="0" cy="144"/>
              </a:xfrm>
              <a:prstGeom prst="line">
                <a:avLst/>
              </a:prstGeom>
              <a:noFill/>
              <a:ln w="38100" cap="sq">
                <a:solidFill>
                  <a:schemeClr val="accent1">
                    <a:lumMod val="60000"/>
                    <a:lumOff val="4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8" name="Rectangle 18"/>
              <p:cNvSpPr>
                <a:spLocks noChangeArrowheads="1"/>
              </p:cNvSpPr>
              <p:nvPr/>
            </p:nvSpPr>
            <p:spPr bwMode="auto">
              <a:xfrm>
                <a:off x="1488" y="1392"/>
                <a:ext cx="922" cy="181"/>
              </a:xfrm>
              <a:prstGeom prst="rect">
                <a:avLst/>
              </a:prstGeom>
              <a:noFill/>
              <a:ln w="38100" cap="sq">
                <a:solidFill>
                  <a:schemeClr val="accent1">
                    <a:lumMod val="60000"/>
                    <a:lumOff val="40000"/>
                  </a:schemeClr>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en-US" altLang="zh-CN" sz="1600" b="1">
                    <a:latin typeface="Times New Roman" pitchFamily="18" charset="0"/>
                  </a:rPr>
                  <a:t>CALL  MAKE2</a:t>
                </a:r>
              </a:p>
            </p:txBody>
          </p:sp>
          <p:sp>
            <p:nvSpPr>
              <p:cNvPr id="40979" name="Line 19"/>
              <p:cNvSpPr>
                <a:spLocks noChangeShapeType="1"/>
              </p:cNvSpPr>
              <p:nvPr/>
            </p:nvSpPr>
            <p:spPr bwMode="auto">
              <a:xfrm>
                <a:off x="1968" y="1008"/>
                <a:ext cx="0" cy="96"/>
              </a:xfrm>
              <a:prstGeom prst="line">
                <a:avLst/>
              </a:prstGeom>
              <a:noFill/>
              <a:ln w="38100" cap="sq">
                <a:solidFill>
                  <a:schemeClr val="accent1">
                    <a:lumMod val="60000"/>
                    <a:lumOff val="4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80" name="Line 20"/>
              <p:cNvSpPr>
                <a:spLocks noChangeShapeType="1"/>
              </p:cNvSpPr>
              <p:nvPr/>
            </p:nvSpPr>
            <p:spPr bwMode="auto">
              <a:xfrm>
                <a:off x="1968" y="1296"/>
                <a:ext cx="0" cy="96"/>
              </a:xfrm>
              <a:prstGeom prst="line">
                <a:avLst/>
              </a:prstGeom>
              <a:noFill/>
              <a:ln w="38100" cap="sq">
                <a:solidFill>
                  <a:schemeClr val="accent1">
                    <a:lumMod val="60000"/>
                    <a:lumOff val="4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81" name="Line 21"/>
              <p:cNvSpPr>
                <a:spLocks noChangeShapeType="1"/>
              </p:cNvSpPr>
              <p:nvPr/>
            </p:nvSpPr>
            <p:spPr bwMode="auto">
              <a:xfrm>
                <a:off x="1296" y="432"/>
                <a:ext cx="0" cy="1344"/>
              </a:xfrm>
              <a:prstGeom prst="line">
                <a:avLst/>
              </a:prstGeom>
              <a:noFill/>
              <a:ln w="38100" cap="sq">
                <a:solidFill>
                  <a:schemeClr val="accent1">
                    <a:lumMod val="60000"/>
                    <a:lumOff val="4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82" name="AutoShape 22"/>
              <p:cNvSpPr>
                <a:spLocks noChangeArrowheads="1"/>
              </p:cNvSpPr>
              <p:nvPr/>
            </p:nvSpPr>
            <p:spPr bwMode="auto">
              <a:xfrm>
                <a:off x="1632" y="192"/>
                <a:ext cx="692" cy="194"/>
              </a:xfrm>
              <a:prstGeom prst="roundRect">
                <a:avLst>
                  <a:gd name="adj" fmla="val 16667"/>
                </a:avLst>
              </a:prstGeom>
              <a:noFill/>
              <a:ln w="38100" cap="sq">
                <a:solidFill>
                  <a:schemeClr val="accent1">
                    <a:lumMod val="60000"/>
                    <a:lumOff val="40000"/>
                  </a:schemeClr>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zh-CN" altLang="en-US" sz="1600" b="1">
                    <a:latin typeface="Times New Roman" pitchFamily="18" charset="0"/>
                  </a:rPr>
                  <a:t>主程序开始</a:t>
                </a:r>
              </a:p>
            </p:txBody>
          </p:sp>
        </p:grpSp>
      </p:grpSp>
      <p:grpSp>
        <p:nvGrpSpPr>
          <p:cNvPr id="40983" name="Group 23"/>
          <p:cNvGrpSpPr>
            <a:grpSpLocks/>
          </p:cNvGrpSpPr>
          <p:nvPr/>
        </p:nvGrpSpPr>
        <p:grpSpPr bwMode="auto">
          <a:xfrm>
            <a:off x="2057400" y="1295400"/>
            <a:ext cx="1371600" cy="4572000"/>
            <a:chOff x="4272" y="672"/>
            <a:chExt cx="788" cy="2880"/>
          </a:xfrm>
        </p:grpSpPr>
        <p:sp>
          <p:nvSpPr>
            <p:cNvPr id="40984" name="Line 24"/>
            <p:cNvSpPr>
              <a:spLocks noChangeShapeType="1"/>
            </p:cNvSpPr>
            <p:nvPr/>
          </p:nvSpPr>
          <p:spPr bwMode="auto">
            <a:xfrm>
              <a:off x="4656" y="1872"/>
              <a:ext cx="0" cy="144"/>
            </a:xfrm>
            <a:prstGeom prst="line">
              <a:avLst/>
            </a:prstGeom>
            <a:noFill/>
            <a:ln w="38100" cap="sq">
              <a:solidFill>
                <a:schemeClr val="accent1">
                  <a:lumMod val="60000"/>
                  <a:lumOff val="4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85" name="Line 25"/>
            <p:cNvSpPr>
              <a:spLocks noChangeShapeType="1"/>
            </p:cNvSpPr>
            <p:nvPr/>
          </p:nvSpPr>
          <p:spPr bwMode="auto">
            <a:xfrm>
              <a:off x="4656" y="1536"/>
              <a:ext cx="0" cy="144"/>
            </a:xfrm>
            <a:prstGeom prst="line">
              <a:avLst/>
            </a:prstGeom>
            <a:noFill/>
            <a:ln w="38100" cap="sq">
              <a:solidFill>
                <a:schemeClr val="accent1">
                  <a:lumMod val="60000"/>
                  <a:lumOff val="4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86" name="AutoShape 26"/>
            <p:cNvSpPr>
              <a:spLocks noChangeArrowheads="1"/>
            </p:cNvSpPr>
            <p:nvPr/>
          </p:nvSpPr>
          <p:spPr bwMode="auto">
            <a:xfrm>
              <a:off x="4272" y="672"/>
              <a:ext cx="768" cy="192"/>
            </a:xfrm>
            <a:prstGeom prst="roundRect">
              <a:avLst>
                <a:gd name="adj" fmla="val 16667"/>
              </a:avLst>
            </a:prstGeom>
            <a:noFill/>
            <a:ln w="38100" cap="sq">
              <a:solidFill>
                <a:schemeClr val="accent1">
                  <a:lumMod val="60000"/>
                  <a:lumOff val="40000"/>
                </a:schemeClr>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zh-CN" altLang="en-US" sz="1400" b="1">
                  <a:latin typeface="Times New Roman" pitchFamily="18" charset="0"/>
                </a:rPr>
                <a:t>子程序</a:t>
              </a:r>
              <a:r>
                <a:rPr kumimoji="1" lang="en-US" altLang="zh-CN" sz="1400" b="1">
                  <a:latin typeface="Times New Roman" pitchFamily="18" charset="0"/>
                </a:rPr>
                <a:t>MAKE2</a:t>
              </a:r>
            </a:p>
          </p:txBody>
        </p:sp>
        <p:cxnSp>
          <p:nvCxnSpPr>
            <p:cNvPr id="40987" name="AutoShape 27"/>
            <p:cNvCxnSpPr>
              <a:cxnSpLocks noChangeShapeType="1"/>
            </p:cNvCxnSpPr>
            <p:nvPr/>
          </p:nvCxnSpPr>
          <p:spPr bwMode="auto">
            <a:xfrm>
              <a:off x="4656" y="864"/>
              <a:ext cx="0" cy="152"/>
            </a:xfrm>
            <a:prstGeom prst="straightConnector1">
              <a:avLst/>
            </a:prstGeom>
            <a:noFill/>
            <a:ln w="38100" cap="sq">
              <a:solidFill>
                <a:schemeClr val="accent1">
                  <a:lumMod val="60000"/>
                  <a:lumOff val="4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88" name="AutoShape 28"/>
            <p:cNvCxnSpPr>
              <a:cxnSpLocks noChangeShapeType="1"/>
            </p:cNvCxnSpPr>
            <p:nvPr/>
          </p:nvCxnSpPr>
          <p:spPr bwMode="auto">
            <a:xfrm>
              <a:off x="4656" y="1200"/>
              <a:ext cx="0" cy="144"/>
            </a:xfrm>
            <a:prstGeom prst="straightConnector1">
              <a:avLst/>
            </a:prstGeom>
            <a:noFill/>
            <a:ln w="38100" cap="sq">
              <a:solidFill>
                <a:schemeClr val="accent1">
                  <a:lumMod val="60000"/>
                  <a:lumOff val="4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989" name="Rectangle 29"/>
            <p:cNvSpPr>
              <a:spLocks noChangeArrowheads="1"/>
            </p:cNvSpPr>
            <p:nvPr/>
          </p:nvSpPr>
          <p:spPr bwMode="auto">
            <a:xfrm>
              <a:off x="4272" y="1008"/>
              <a:ext cx="788" cy="192"/>
            </a:xfrm>
            <a:prstGeom prst="rect">
              <a:avLst/>
            </a:prstGeom>
            <a:noFill/>
            <a:ln w="38100" cap="sq">
              <a:solidFill>
                <a:schemeClr val="accent1">
                  <a:lumMod val="60000"/>
                  <a:lumOff val="40000"/>
                </a:schemeClr>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zh-CN" altLang="en-US" sz="1400" b="1">
                  <a:latin typeface="Times New Roman" pitchFamily="18" charset="0"/>
                </a:rPr>
                <a:t>显示提示</a:t>
              </a:r>
              <a:r>
                <a:rPr kumimoji="1" lang="en-US" altLang="zh-CN" sz="1400" b="1">
                  <a:latin typeface="Times New Roman" pitchFamily="18" charset="0"/>
                </a:rPr>
                <a:t>2</a:t>
              </a:r>
            </a:p>
          </p:txBody>
        </p:sp>
        <p:sp>
          <p:nvSpPr>
            <p:cNvPr id="40990" name="Rectangle 30"/>
            <p:cNvSpPr>
              <a:spLocks noChangeArrowheads="1"/>
            </p:cNvSpPr>
            <p:nvPr/>
          </p:nvSpPr>
          <p:spPr bwMode="auto">
            <a:xfrm>
              <a:off x="4272" y="1344"/>
              <a:ext cx="788" cy="192"/>
            </a:xfrm>
            <a:prstGeom prst="rect">
              <a:avLst/>
            </a:prstGeom>
            <a:noFill/>
            <a:ln w="38100" cap="sq">
              <a:solidFill>
                <a:schemeClr val="accent1">
                  <a:lumMod val="60000"/>
                  <a:lumOff val="40000"/>
                </a:schemeClr>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zh-CN" altLang="en-US" sz="1400" b="1">
                  <a:latin typeface="Times New Roman" pitchFamily="18" charset="0"/>
                </a:rPr>
                <a:t>取出</a:t>
              </a:r>
              <a:r>
                <a:rPr kumimoji="1" lang="en-US" altLang="zh-CN" sz="1400" b="1">
                  <a:latin typeface="Times New Roman" pitchFamily="18" charset="0"/>
                </a:rPr>
                <a:t>X→AX</a:t>
              </a:r>
            </a:p>
          </p:txBody>
        </p:sp>
        <p:sp>
          <p:nvSpPr>
            <p:cNvPr id="40991" name="Rectangle 31"/>
            <p:cNvSpPr>
              <a:spLocks noChangeArrowheads="1"/>
            </p:cNvSpPr>
            <p:nvPr/>
          </p:nvSpPr>
          <p:spPr bwMode="auto">
            <a:xfrm>
              <a:off x="4272" y="1680"/>
              <a:ext cx="788" cy="192"/>
            </a:xfrm>
            <a:prstGeom prst="rect">
              <a:avLst/>
            </a:prstGeom>
            <a:noFill/>
            <a:ln w="38100" cap="sq">
              <a:solidFill>
                <a:schemeClr val="accent1">
                  <a:lumMod val="60000"/>
                  <a:lumOff val="40000"/>
                </a:schemeClr>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zh-CN" altLang="en-US" sz="1400" b="1" dirty="0">
                  <a:latin typeface="Times New Roman" pitchFamily="18" charset="0"/>
                </a:rPr>
                <a:t>宏 </a:t>
              </a:r>
              <a:r>
                <a:rPr kumimoji="1" lang="en-US" altLang="zh-CN" sz="1400" b="1" dirty="0">
                  <a:latin typeface="Times New Roman" pitchFamily="18" charset="0"/>
                </a:rPr>
                <a:t>DIVIS  10000 </a:t>
              </a:r>
            </a:p>
          </p:txBody>
        </p:sp>
        <p:sp>
          <p:nvSpPr>
            <p:cNvPr id="40992" name="Rectangle 32"/>
            <p:cNvSpPr>
              <a:spLocks noChangeArrowheads="1"/>
            </p:cNvSpPr>
            <p:nvPr/>
          </p:nvSpPr>
          <p:spPr bwMode="auto">
            <a:xfrm>
              <a:off x="4272" y="2016"/>
              <a:ext cx="788" cy="192"/>
            </a:xfrm>
            <a:prstGeom prst="rect">
              <a:avLst/>
            </a:prstGeom>
            <a:noFill/>
            <a:ln w="38100" cap="sq">
              <a:solidFill>
                <a:schemeClr val="accent1">
                  <a:lumMod val="60000"/>
                  <a:lumOff val="40000"/>
                </a:schemeClr>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kumimoji="1" lang="zh-CN" altLang="en-US" sz="1400" b="1">
                  <a:latin typeface="Times New Roman" pitchFamily="18" charset="0"/>
                </a:rPr>
                <a:t>宏 </a:t>
              </a:r>
              <a:r>
                <a:rPr kumimoji="1" lang="en-US" altLang="zh-CN" sz="1400" b="1">
                  <a:latin typeface="Times New Roman" pitchFamily="18" charset="0"/>
                </a:rPr>
                <a:t>DIVIS  1000</a:t>
              </a:r>
            </a:p>
          </p:txBody>
        </p:sp>
        <p:sp>
          <p:nvSpPr>
            <p:cNvPr id="40993" name="Rectangle 33"/>
            <p:cNvSpPr>
              <a:spLocks noChangeArrowheads="1"/>
            </p:cNvSpPr>
            <p:nvPr/>
          </p:nvSpPr>
          <p:spPr bwMode="auto">
            <a:xfrm>
              <a:off x="4272" y="3024"/>
              <a:ext cx="788" cy="192"/>
            </a:xfrm>
            <a:prstGeom prst="rect">
              <a:avLst/>
            </a:prstGeom>
            <a:noFill/>
            <a:ln w="38100" cap="sq">
              <a:solidFill>
                <a:schemeClr val="accent1">
                  <a:lumMod val="60000"/>
                  <a:lumOff val="40000"/>
                </a:schemeClr>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kumimoji="1" lang="zh-CN" altLang="en-US" sz="1400" b="1">
                  <a:latin typeface="Times New Roman" pitchFamily="18" charset="0"/>
                </a:rPr>
                <a:t>宏  </a:t>
              </a:r>
              <a:r>
                <a:rPr kumimoji="1" lang="en-US" altLang="zh-CN" sz="1400" b="1">
                  <a:latin typeface="Times New Roman" pitchFamily="18" charset="0"/>
                </a:rPr>
                <a:t>DIVIS  1 </a:t>
              </a:r>
            </a:p>
          </p:txBody>
        </p:sp>
        <p:sp>
          <p:nvSpPr>
            <p:cNvPr id="40994" name="Rectangle 34"/>
            <p:cNvSpPr>
              <a:spLocks noChangeArrowheads="1"/>
            </p:cNvSpPr>
            <p:nvPr/>
          </p:nvSpPr>
          <p:spPr bwMode="auto">
            <a:xfrm>
              <a:off x="4272" y="2352"/>
              <a:ext cx="788" cy="192"/>
            </a:xfrm>
            <a:prstGeom prst="rect">
              <a:avLst/>
            </a:prstGeom>
            <a:noFill/>
            <a:ln w="38100" cap="sq">
              <a:solidFill>
                <a:schemeClr val="accent1">
                  <a:lumMod val="60000"/>
                  <a:lumOff val="40000"/>
                </a:schemeClr>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kumimoji="1" lang="zh-CN" altLang="en-US" sz="1400" b="1">
                  <a:latin typeface="Times New Roman" pitchFamily="18" charset="0"/>
                </a:rPr>
                <a:t>宏  </a:t>
              </a:r>
              <a:r>
                <a:rPr kumimoji="1" lang="en-US" altLang="zh-CN" sz="1400" b="1">
                  <a:latin typeface="Times New Roman" pitchFamily="18" charset="0"/>
                </a:rPr>
                <a:t>DIVIS 100</a:t>
              </a:r>
            </a:p>
          </p:txBody>
        </p:sp>
        <p:sp>
          <p:nvSpPr>
            <p:cNvPr id="40995" name="Rectangle 35"/>
            <p:cNvSpPr>
              <a:spLocks noChangeArrowheads="1"/>
            </p:cNvSpPr>
            <p:nvPr/>
          </p:nvSpPr>
          <p:spPr bwMode="auto">
            <a:xfrm>
              <a:off x="4272" y="2688"/>
              <a:ext cx="788" cy="192"/>
            </a:xfrm>
            <a:prstGeom prst="rect">
              <a:avLst/>
            </a:prstGeom>
            <a:noFill/>
            <a:ln w="38100" cap="sq">
              <a:solidFill>
                <a:schemeClr val="accent1">
                  <a:lumMod val="60000"/>
                  <a:lumOff val="40000"/>
                </a:schemeClr>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kumimoji="1" lang="zh-CN" altLang="en-US" sz="1400" b="1">
                  <a:latin typeface="Times New Roman" pitchFamily="18" charset="0"/>
                </a:rPr>
                <a:t>宏  </a:t>
              </a:r>
              <a:r>
                <a:rPr kumimoji="1" lang="en-US" altLang="zh-CN" sz="1400" b="1">
                  <a:latin typeface="Times New Roman" pitchFamily="18" charset="0"/>
                </a:rPr>
                <a:t>DIVIS  10</a:t>
              </a:r>
            </a:p>
          </p:txBody>
        </p:sp>
        <p:sp>
          <p:nvSpPr>
            <p:cNvPr id="40996" name="Line 36"/>
            <p:cNvSpPr>
              <a:spLocks noChangeShapeType="1"/>
            </p:cNvSpPr>
            <p:nvPr/>
          </p:nvSpPr>
          <p:spPr bwMode="auto">
            <a:xfrm>
              <a:off x="4656" y="2880"/>
              <a:ext cx="0" cy="144"/>
            </a:xfrm>
            <a:prstGeom prst="line">
              <a:avLst/>
            </a:prstGeom>
            <a:noFill/>
            <a:ln w="38100" cap="sq">
              <a:solidFill>
                <a:schemeClr val="accent1">
                  <a:lumMod val="60000"/>
                  <a:lumOff val="4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97" name="Line 37"/>
            <p:cNvSpPr>
              <a:spLocks noChangeShapeType="1"/>
            </p:cNvSpPr>
            <p:nvPr/>
          </p:nvSpPr>
          <p:spPr bwMode="auto">
            <a:xfrm>
              <a:off x="4656" y="2544"/>
              <a:ext cx="0" cy="144"/>
            </a:xfrm>
            <a:prstGeom prst="line">
              <a:avLst/>
            </a:prstGeom>
            <a:noFill/>
            <a:ln w="38100" cap="sq">
              <a:solidFill>
                <a:schemeClr val="accent1">
                  <a:lumMod val="60000"/>
                  <a:lumOff val="4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98" name="Line 38"/>
            <p:cNvSpPr>
              <a:spLocks noChangeShapeType="1"/>
            </p:cNvSpPr>
            <p:nvPr/>
          </p:nvSpPr>
          <p:spPr bwMode="auto">
            <a:xfrm>
              <a:off x="4656" y="2208"/>
              <a:ext cx="0" cy="144"/>
            </a:xfrm>
            <a:prstGeom prst="line">
              <a:avLst/>
            </a:prstGeom>
            <a:noFill/>
            <a:ln w="38100" cap="sq">
              <a:solidFill>
                <a:schemeClr val="accent1">
                  <a:lumMod val="60000"/>
                  <a:lumOff val="4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99" name="Rectangle 39"/>
            <p:cNvSpPr>
              <a:spLocks noChangeArrowheads="1"/>
            </p:cNvSpPr>
            <p:nvPr/>
          </p:nvSpPr>
          <p:spPr bwMode="auto">
            <a:xfrm>
              <a:off x="4320" y="3360"/>
              <a:ext cx="624" cy="192"/>
            </a:xfrm>
            <a:prstGeom prst="rect">
              <a:avLst/>
            </a:prstGeom>
            <a:noFill/>
            <a:ln w="38100" cap="sq">
              <a:solidFill>
                <a:schemeClr val="accent1">
                  <a:lumMod val="60000"/>
                  <a:lumOff val="40000"/>
                </a:schemeClr>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en-US" altLang="zh-CN" sz="1400" b="1">
                  <a:latin typeface="Times New Roman" pitchFamily="18" charset="0"/>
                </a:rPr>
                <a:t>RET </a:t>
              </a:r>
              <a:r>
                <a:rPr kumimoji="1" lang="zh-CN" altLang="en-US" sz="1400" b="1">
                  <a:latin typeface="Times New Roman" pitchFamily="18" charset="0"/>
                </a:rPr>
                <a:t>返回</a:t>
              </a:r>
            </a:p>
          </p:txBody>
        </p:sp>
        <p:sp>
          <p:nvSpPr>
            <p:cNvPr id="41000" name="Line 40"/>
            <p:cNvSpPr>
              <a:spLocks noChangeShapeType="1"/>
            </p:cNvSpPr>
            <p:nvPr/>
          </p:nvSpPr>
          <p:spPr bwMode="auto">
            <a:xfrm>
              <a:off x="4656" y="3216"/>
              <a:ext cx="0" cy="144"/>
            </a:xfrm>
            <a:prstGeom prst="line">
              <a:avLst/>
            </a:prstGeom>
            <a:noFill/>
            <a:ln w="38100" cap="sq">
              <a:solidFill>
                <a:schemeClr val="accent1">
                  <a:lumMod val="60000"/>
                  <a:lumOff val="4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1001" name="Rectangle 41"/>
          <p:cNvSpPr>
            <a:spLocks noChangeArrowheads="1"/>
          </p:cNvSpPr>
          <p:nvPr/>
        </p:nvSpPr>
        <p:spPr bwMode="auto">
          <a:xfrm>
            <a:off x="76200" y="914400"/>
            <a:ext cx="3505200" cy="5334000"/>
          </a:xfrm>
          <a:prstGeom prst="rect">
            <a:avLst/>
          </a:prstGeom>
          <a:noFill/>
          <a:ln w="28575">
            <a:solidFill>
              <a:schemeClr val="accent1">
                <a:lumMod val="60000"/>
                <a:lumOff val="40000"/>
              </a:schemeClr>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2" name="Text Box 42"/>
          <p:cNvSpPr txBox="1">
            <a:spLocks noChangeArrowheads="1"/>
          </p:cNvSpPr>
          <p:nvPr/>
        </p:nvSpPr>
        <p:spPr bwMode="auto">
          <a:xfrm>
            <a:off x="1028700" y="419100"/>
            <a:ext cx="2324100" cy="39687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dirty="0">
                <a:latin typeface="Times New Roman" pitchFamily="18" charset="0"/>
              </a:rPr>
              <a:t>模块</a:t>
            </a:r>
            <a:r>
              <a:rPr kumimoji="1" lang="en-US" altLang="zh-CN" sz="2000" b="1" dirty="0">
                <a:latin typeface="Times New Roman" pitchFamily="18" charset="0"/>
              </a:rPr>
              <a:t>1  14-2a.asm</a:t>
            </a:r>
          </a:p>
        </p:txBody>
      </p:sp>
      <p:sp>
        <p:nvSpPr>
          <p:cNvPr id="41003" name="Text Box 43"/>
          <p:cNvSpPr txBox="1">
            <a:spLocks noChangeArrowheads="1"/>
          </p:cNvSpPr>
          <p:nvPr/>
        </p:nvSpPr>
        <p:spPr bwMode="auto">
          <a:xfrm>
            <a:off x="5676900" y="34595"/>
            <a:ext cx="2133600" cy="39687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dirty="0">
                <a:latin typeface="Times New Roman" pitchFamily="18" charset="0"/>
              </a:rPr>
              <a:t>模块</a:t>
            </a:r>
            <a:r>
              <a:rPr kumimoji="1" lang="en-US" altLang="zh-CN" sz="2000" b="1" dirty="0">
                <a:latin typeface="Times New Roman" pitchFamily="18" charset="0"/>
              </a:rPr>
              <a:t>2  14-2b.asm</a:t>
            </a:r>
          </a:p>
        </p:txBody>
      </p:sp>
      <p:sp>
        <p:nvSpPr>
          <p:cNvPr id="41007" name="AutoShape 47"/>
          <p:cNvSpPr>
            <a:spLocks noChangeArrowheads="1"/>
          </p:cNvSpPr>
          <p:nvPr/>
        </p:nvSpPr>
        <p:spPr bwMode="auto">
          <a:xfrm>
            <a:off x="4838700" y="1638300"/>
            <a:ext cx="1676400" cy="381000"/>
          </a:xfrm>
          <a:prstGeom prst="diamond">
            <a:avLst/>
          </a:prstGeom>
          <a:noFill/>
          <a:ln w="28575" cap="sq">
            <a:solidFill>
              <a:schemeClr val="bg2">
                <a:lumMod val="90000"/>
              </a:schemeClr>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zh-CN" altLang="en-US" sz="1600" b="1">
                <a:latin typeface="Times New Roman" pitchFamily="18" charset="0"/>
              </a:rPr>
              <a:t>输入</a:t>
            </a:r>
            <a:r>
              <a:rPr kumimoji="1" lang="en-US" altLang="zh-CN" sz="1600" b="1">
                <a:latin typeface="Times New Roman" pitchFamily="18" charset="0"/>
              </a:rPr>
              <a:t>4</a:t>
            </a:r>
            <a:r>
              <a:rPr kumimoji="1" lang="zh-CN" altLang="en-US" sz="1600" b="1">
                <a:latin typeface="Times New Roman" pitchFamily="18" charset="0"/>
              </a:rPr>
              <a:t>次</a:t>
            </a:r>
            <a:r>
              <a:rPr kumimoji="1" lang="en-US" altLang="zh-CN" sz="1600" b="1">
                <a:latin typeface="Times New Roman" pitchFamily="18" charset="0"/>
              </a:rPr>
              <a:t>?</a:t>
            </a:r>
          </a:p>
        </p:txBody>
      </p:sp>
      <p:sp>
        <p:nvSpPr>
          <p:cNvPr id="41012" name="Line 52"/>
          <p:cNvSpPr>
            <a:spLocks noChangeShapeType="1"/>
          </p:cNvSpPr>
          <p:nvPr/>
        </p:nvSpPr>
        <p:spPr bwMode="auto">
          <a:xfrm>
            <a:off x="5676900" y="2019300"/>
            <a:ext cx="0" cy="152400"/>
          </a:xfrm>
          <a:prstGeom prst="line">
            <a:avLst/>
          </a:prstGeom>
          <a:noFill/>
          <a:ln w="28575" cap="sq">
            <a:solidFill>
              <a:schemeClr val="bg2">
                <a:lumMod val="9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13" name="AutoShape 53"/>
          <p:cNvSpPr>
            <a:spLocks noChangeArrowheads="1"/>
          </p:cNvSpPr>
          <p:nvPr/>
        </p:nvSpPr>
        <p:spPr bwMode="auto">
          <a:xfrm>
            <a:off x="5067300" y="647700"/>
            <a:ext cx="1219200" cy="304800"/>
          </a:xfrm>
          <a:prstGeom prst="roundRect">
            <a:avLst>
              <a:gd name="adj" fmla="val 16667"/>
            </a:avLst>
          </a:prstGeom>
          <a:noFill/>
          <a:ln w="28575" cap="sq">
            <a:solidFill>
              <a:schemeClr val="bg2">
                <a:lumMod val="90000"/>
              </a:schemeClr>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zh-CN" altLang="en-US" sz="1600" b="1" dirty="0">
                <a:latin typeface="Times New Roman" pitchFamily="18" charset="0"/>
              </a:rPr>
              <a:t>子程序</a:t>
            </a:r>
            <a:r>
              <a:rPr kumimoji="1" lang="en-US" altLang="zh-CN" sz="1600" b="1" dirty="0">
                <a:latin typeface="Times New Roman" pitchFamily="18" charset="0"/>
              </a:rPr>
              <a:t>MAKE1</a:t>
            </a:r>
          </a:p>
        </p:txBody>
      </p:sp>
      <p:cxnSp>
        <p:nvCxnSpPr>
          <p:cNvPr id="41014" name="AutoShape 54"/>
          <p:cNvCxnSpPr>
            <a:cxnSpLocks noChangeShapeType="1"/>
          </p:cNvCxnSpPr>
          <p:nvPr/>
        </p:nvCxnSpPr>
        <p:spPr bwMode="auto">
          <a:xfrm>
            <a:off x="5676900" y="952500"/>
            <a:ext cx="0" cy="241300"/>
          </a:xfrm>
          <a:prstGeom prst="straightConnector1">
            <a:avLst/>
          </a:prstGeom>
          <a:noFill/>
          <a:ln w="28575" cap="sq">
            <a:solidFill>
              <a:schemeClr val="bg2">
                <a:lumMod val="9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016" name="Rectangle 56"/>
          <p:cNvSpPr>
            <a:spLocks noChangeArrowheads="1"/>
          </p:cNvSpPr>
          <p:nvPr/>
        </p:nvSpPr>
        <p:spPr bwMode="auto">
          <a:xfrm>
            <a:off x="5067300" y="1181100"/>
            <a:ext cx="1250950" cy="304800"/>
          </a:xfrm>
          <a:prstGeom prst="rect">
            <a:avLst/>
          </a:prstGeom>
          <a:noFill/>
          <a:ln w="28575" cap="sq">
            <a:solidFill>
              <a:schemeClr val="bg2">
                <a:lumMod val="90000"/>
              </a:schemeClr>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zh-CN" altLang="en-US" sz="1600" b="1">
                <a:latin typeface="Times New Roman" pitchFamily="18" charset="0"/>
              </a:rPr>
              <a:t>宏 </a:t>
            </a:r>
            <a:r>
              <a:rPr kumimoji="1" lang="en-US" altLang="zh-CN" sz="1600" b="1">
                <a:latin typeface="Times New Roman" pitchFamily="18" charset="0"/>
              </a:rPr>
              <a:t>input</a:t>
            </a:r>
          </a:p>
        </p:txBody>
      </p:sp>
      <p:sp>
        <p:nvSpPr>
          <p:cNvPr id="41017" name="Line 57"/>
          <p:cNvSpPr>
            <a:spLocks noChangeShapeType="1"/>
          </p:cNvSpPr>
          <p:nvPr/>
        </p:nvSpPr>
        <p:spPr bwMode="auto">
          <a:xfrm>
            <a:off x="5676900" y="1485900"/>
            <a:ext cx="0" cy="152400"/>
          </a:xfrm>
          <a:prstGeom prst="line">
            <a:avLst/>
          </a:prstGeom>
          <a:noFill/>
          <a:ln w="28575" cap="sq">
            <a:solidFill>
              <a:schemeClr val="bg2">
                <a:lumMod val="9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1028" name="Group 68"/>
          <p:cNvGrpSpPr>
            <a:grpSpLocks/>
          </p:cNvGrpSpPr>
          <p:nvPr/>
        </p:nvGrpSpPr>
        <p:grpSpPr bwMode="auto">
          <a:xfrm>
            <a:off x="4914900" y="2171700"/>
            <a:ext cx="1600200" cy="533400"/>
            <a:chOff x="3648" y="1344"/>
            <a:chExt cx="1008" cy="384"/>
          </a:xfrm>
        </p:grpSpPr>
        <p:sp>
          <p:nvSpPr>
            <p:cNvPr id="41029" name="Line 69"/>
            <p:cNvSpPr>
              <a:spLocks noChangeShapeType="1"/>
            </p:cNvSpPr>
            <p:nvPr/>
          </p:nvSpPr>
          <p:spPr bwMode="auto">
            <a:xfrm>
              <a:off x="4128" y="1584"/>
              <a:ext cx="0" cy="144"/>
            </a:xfrm>
            <a:prstGeom prst="line">
              <a:avLst/>
            </a:prstGeom>
            <a:noFill/>
            <a:ln w="28575" cap="sq">
              <a:solidFill>
                <a:schemeClr val="bg2">
                  <a:lumMod val="9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30" name="AutoShape 70"/>
            <p:cNvSpPr>
              <a:spLocks noChangeArrowheads="1"/>
            </p:cNvSpPr>
            <p:nvPr/>
          </p:nvSpPr>
          <p:spPr bwMode="auto">
            <a:xfrm>
              <a:off x="3648" y="1344"/>
              <a:ext cx="1008" cy="240"/>
            </a:xfrm>
            <a:prstGeom prst="diamond">
              <a:avLst/>
            </a:prstGeom>
            <a:noFill/>
            <a:ln w="28575" cap="sq">
              <a:solidFill>
                <a:schemeClr val="bg2">
                  <a:lumMod val="90000"/>
                </a:schemeClr>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zh-CN" altLang="en-US" sz="1600" b="1">
                  <a:latin typeface="Times New Roman" pitchFamily="18" charset="0"/>
                </a:rPr>
                <a:t>回车</a:t>
              </a:r>
              <a:r>
                <a:rPr kumimoji="1" lang="en-US" altLang="zh-CN" sz="1600" b="1">
                  <a:latin typeface="Times New Roman" pitchFamily="18" charset="0"/>
                </a:rPr>
                <a:t>?</a:t>
              </a:r>
            </a:p>
          </p:txBody>
        </p:sp>
      </p:grpSp>
      <p:grpSp>
        <p:nvGrpSpPr>
          <p:cNvPr id="41070" name="Group 110"/>
          <p:cNvGrpSpPr>
            <a:grpSpLocks/>
          </p:cNvGrpSpPr>
          <p:nvPr/>
        </p:nvGrpSpPr>
        <p:grpSpPr bwMode="auto">
          <a:xfrm>
            <a:off x="5829300" y="1536700"/>
            <a:ext cx="1016000" cy="2851150"/>
            <a:chOff x="3408" y="992"/>
            <a:chExt cx="640" cy="1796"/>
          </a:xfrm>
        </p:grpSpPr>
        <p:sp>
          <p:nvSpPr>
            <p:cNvPr id="41009" name="Text Box 49"/>
            <p:cNvSpPr txBox="1">
              <a:spLocks noChangeArrowheads="1"/>
            </p:cNvSpPr>
            <p:nvPr/>
          </p:nvSpPr>
          <p:spPr bwMode="auto">
            <a:xfrm>
              <a:off x="3408" y="1584"/>
              <a:ext cx="197" cy="212"/>
            </a:xfrm>
            <a:prstGeom prst="rect">
              <a:avLst/>
            </a:prstGeom>
            <a:noFill/>
            <a:ln w="28575" cap="sq">
              <a:solidFill>
                <a:schemeClr val="bg2"/>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kumimoji="1" lang="en-US" altLang="zh-CN" sz="1600" b="1">
                  <a:latin typeface="Times New Roman" pitchFamily="18" charset="0"/>
                </a:rPr>
                <a:t>N</a:t>
              </a:r>
            </a:p>
          </p:txBody>
        </p:sp>
        <p:sp>
          <p:nvSpPr>
            <p:cNvPr id="41010" name="Text Box 50"/>
            <p:cNvSpPr txBox="1">
              <a:spLocks noChangeArrowheads="1"/>
            </p:cNvSpPr>
            <p:nvPr/>
          </p:nvSpPr>
          <p:spPr bwMode="auto">
            <a:xfrm>
              <a:off x="3408" y="1232"/>
              <a:ext cx="208" cy="212"/>
            </a:xfrm>
            <a:prstGeom prst="rect">
              <a:avLst/>
            </a:prstGeom>
            <a:noFill/>
            <a:ln w="28575" cap="sq">
              <a:solidFill>
                <a:schemeClr val="bg2"/>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1600" b="1">
                  <a:latin typeface="Times New Roman" pitchFamily="18" charset="0"/>
                </a:rPr>
                <a:t>N</a:t>
              </a:r>
            </a:p>
          </p:txBody>
        </p:sp>
        <p:sp>
          <p:nvSpPr>
            <p:cNvPr id="41011" name="Text Box 51"/>
            <p:cNvSpPr txBox="1">
              <a:spLocks noChangeArrowheads="1"/>
            </p:cNvSpPr>
            <p:nvPr/>
          </p:nvSpPr>
          <p:spPr bwMode="auto">
            <a:xfrm>
              <a:off x="3792" y="1328"/>
              <a:ext cx="208" cy="212"/>
            </a:xfrm>
            <a:prstGeom prst="rect">
              <a:avLst/>
            </a:prstGeom>
            <a:noFill/>
            <a:ln w="28575" cap="sq">
              <a:solidFill>
                <a:schemeClr val="bg2"/>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1600" b="1">
                  <a:latin typeface="Times New Roman" pitchFamily="18" charset="0"/>
                </a:rPr>
                <a:t>Y</a:t>
              </a:r>
            </a:p>
          </p:txBody>
        </p:sp>
        <p:sp>
          <p:nvSpPr>
            <p:cNvPr id="41015" name="Text Box 55"/>
            <p:cNvSpPr txBox="1">
              <a:spLocks noChangeArrowheads="1"/>
            </p:cNvSpPr>
            <p:nvPr/>
          </p:nvSpPr>
          <p:spPr bwMode="auto">
            <a:xfrm>
              <a:off x="3792" y="992"/>
              <a:ext cx="208" cy="212"/>
            </a:xfrm>
            <a:prstGeom prst="rect">
              <a:avLst/>
            </a:prstGeom>
            <a:noFill/>
            <a:ln w="28575" cap="sq">
              <a:solidFill>
                <a:schemeClr val="bg2"/>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1600" b="1">
                  <a:latin typeface="Times New Roman" pitchFamily="18" charset="0"/>
                </a:rPr>
                <a:t>Y</a:t>
              </a:r>
            </a:p>
          </p:txBody>
        </p:sp>
        <p:sp>
          <p:nvSpPr>
            <p:cNvPr id="41031" name="Text Box 71"/>
            <p:cNvSpPr txBox="1">
              <a:spLocks noChangeArrowheads="1"/>
            </p:cNvSpPr>
            <p:nvPr/>
          </p:nvSpPr>
          <p:spPr bwMode="auto">
            <a:xfrm>
              <a:off x="3840" y="2336"/>
              <a:ext cx="208" cy="212"/>
            </a:xfrm>
            <a:prstGeom prst="rect">
              <a:avLst/>
            </a:prstGeom>
            <a:noFill/>
            <a:ln w="28575" cap="sq">
              <a:solidFill>
                <a:schemeClr val="bg2"/>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1600" b="1">
                  <a:latin typeface="Times New Roman" pitchFamily="18" charset="0"/>
                </a:rPr>
                <a:t>N</a:t>
              </a:r>
            </a:p>
          </p:txBody>
        </p:sp>
        <p:sp>
          <p:nvSpPr>
            <p:cNvPr id="41032" name="Text Box 72"/>
            <p:cNvSpPr txBox="1">
              <a:spLocks noChangeArrowheads="1"/>
            </p:cNvSpPr>
            <p:nvPr/>
          </p:nvSpPr>
          <p:spPr bwMode="auto">
            <a:xfrm>
              <a:off x="3792" y="1664"/>
              <a:ext cx="208" cy="212"/>
            </a:xfrm>
            <a:prstGeom prst="rect">
              <a:avLst/>
            </a:prstGeom>
            <a:noFill/>
            <a:ln w="28575" cap="sq">
              <a:solidFill>
                <a:schemeClr val="bg2"/>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1600" b="1">
                  <a:latin typeface="Times New Roman" pitchFamily="18" charset="0"/>
                </a:rPr>
                <a:t>Y</a:t>
              </a:r>
            </a:p>
          </p:txBody>
        </p:sp>
        <p:sp>
          <p:nvSpPr>
            <p:cNvPr id="41033" name="Text Box 73"/>
            <p:cNvSpPr txBox="1">
              <a:spLocks noChangeArrowheads="1"/>
            </p:cNvSpPr>
            <p:nvPr/>
          </p:nvSpPr>
          <p:spPr bwMode="auto">
            <a:xfrm>
              <a:off x="3792" y="1952"/>
              <a:ext cx="208" cy="212"/>
            </a:xfrm>
            <a:prstGeom prst="rect">
              <a:avLst/>
            </a:prstGeom>
            <a:noFill/>
            <a:ln w="28575" cap="sq">
              <a:solidFill>
                <a:schemeClr val="bg2"/>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1600" b="1">
                  <a:latin typeface="Times New Roman" pitchFamily="18" charset="0"/>
                </a:rPr>
                <a:t>Y</a:t>
              </a:r>
            </a:p>
          </p:txBody>
        </p:sp>
        <p:sp>
          <p:nvSpPr>
            <p:cNvPr id="41034" name="Text Box 74"/>
            <p:cNvSpPr txBox="1">
              <a:spLocks noChangeArrowheads="1"/>
            </p:cNvSpPr>
            <p:nvPr/>
          </p:nvSpPr>
          <p:spPr bwMode="auto">
            <a:xfrm>
              <a:off x="3408" y="1904"/>
              <a:ext cx="208" cy="212"/>
            </a:xfrm>
            <a:prstGeom prst="rect">
              <a:avLst/>
            </a:prstGeom>
            <a:noFill/>
            <a:ln w="28575" cap="sq">
              <a:solidFill>
                <a:schemeClr val="bg2"/>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1600" b="1">
                  <a:latin typeface="Times New Roman" pitchFamily="18" charset="0"/>
                </a:rPr>
                <a:t>N</a:t>
              </a:r>
            </a:p>
          </p:txBody>
        </p:sp>
        <p:sp>
          <p:nvSpPr>
            <p:cNvPr id="41035" name="Text Box 75"/>
            <p:cNvSpPr txBox="1">
              <a:spLocks noChangeArrowheads="1"/>
            </p:cNvSpPr>
            <p:nvPr/>
          </p:nvSpPr>
          <p:spPr bwMode="auto">
            <a:xfrm>
              <a:off x="3408" y="2240"/>
              <a:ext cx="208" cy="212"/>
            </a:xfrm>
            <a:prstGeom prst="rect">
              <a:avLst/>
            </a:prstGeom>
            <a:noFill/>
            <a:ln w="28575" cap="sq">
              <a:solidFill>
                <a:schemeClr val="bg2"/>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1600" b="1">
                  <a:latin typeface="Times New Roman" pitchFamily="18" charset="0"/>
                </a:rPr>
                <a:t>N</a:t>
              </a:r>
            </a:p>
          </p:txBody>
        </p:sp>
        <p:sp>
          <p:nvSpPr>
            <p:cNvPr id="41036" name="Text Box 76"/>
            <p:cNvSpPr txBox="1">
              <a:spLocks noChangeArrowheads="1"/>
            </p:cNvSpPr>
            <p:nvPr/>
          </p:nvSpPr>
          <p:spPr bwMode="auto">
            <a:xfrm>
              <a:off x="3408" y="2576"/>
              <a:ext cx="208" cy="212"/>
            </a:xfrm>
            <a:prstGeom prst="rect">
              <a:avLst/>
            </a:prstGeom>
            <a:noFill/>
            <a:ln w="28575" cap="sq">
              <a:solidFill>
                <a:schemeClr val="bg2"/>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1600" b="1">
                  <a:latin typeface="Times New Roman" pitchFamily="18" charset="0"/>
                </a:rPr>
                <a:t>Y</a:t>
              </a:r>
            </a:p>
          </p:txBody>
        </p:sp>
      </p:grpSp>
      <p:grpSp>
        <p:nvGrpSpPr>
          <p:cNvPr id="41072" name="Group 112"/>
          <p:cNvGrpSpPr>
            <a:grpSpLocks/>
          </p:cNvGrpSpPr>
          <p:nvPr/>
        </p:nvGrpSpPr>
        <p:grpSpPr bwMode="auto">
          <a:xfrm>
            <a:off x="4152900" y="419100"/>
            <a:ext cx="4648200" cy="6172200"/>
            <a:chOff x="2352" y="288"/>
            <a:chExt cx="2928" cy="3888"/>
          </a:xfrm>
        </p:grpSpPr>
        <p:grpSp>
          <p:nvGrpSpPr>
            <p:cNvPr id="41071" name="Group 111"/>
            <p:cNvGrpSpPr>
              <a:grpSpLocks/>
            </p:cNvGrpSpPr>
            <p:nvPr/>
          </p:nvGrpSpPr>
          <p:grpSpPr bwMode="auto">
            <a:xfrm>
              <a:off x="2496" y="672"/>
              <a:ext cx="2688" cy="3408"/>
              <a:chOff x="2496" y="672"/>
              <a:chExt cx="2688" cy="3408"/>
            </a:xfrm>
          </p:grpSpPr>
          <p:grpSp>
            <p:nvGrpSpPr>
              <p:cNvPr id="41018" name="Group 58"/>
              <p:cNvGrpSpPr>
                <a:grpSpLocks/>
              </p:cNvGrpSpPr>
              <p:nvPr/>
            </p:nvGrpSpPr>
            <p:grpSpPr bwMode="auto">
              <a:xfrm>
                <a:off x="2832" y="1728"/>
                <a:ext cx="1008" cy="1008"/>
                <a:chOff x="3648" y="1344"/>
                <a:chExt cx="1008" cy="1008"/>
              </a:xfrm>
            </p:grpSpPr>
            <p:grpSp>
              <p:nvGrpSpPr>
                <p:cNvPr id="41019" name="Group 59"/>
                <p:cNvGrpSpPr>
                  <a:grpSpLocks/>
                </p:cNvGrpSpPr>
                <p:nvPr/>
              </p:nvGrpSpPr>
              <p:grpSpPr bwMode="auto">
                <a:xfrm>
                  <a:off x="3648" y="1344"/>
                  <a:ext cx="1008" cy="336"/>
                  <a:chOff x="3648" y="1344"/>
                  <a:chExt cx="1008" cy="384"/>
                </a:xfrm>
              </p:grpSpPr>
              <p:sp>
                <p:nvSpPr>
                  <p:cNvPr id="41020" name="Line 60"/>
                  <p:cNvSpPr>
                    <a:spLocks noChangeShapeType="1"/>
                  </p:cNvSpPr>
                  <p:nvPr/>
                </p:nvSpPr>
                <p:spPr bwMode="auto">
                  <a:xfrm>
                    <a:off x="4128" y="1584"/>
                    <a:ext cx="0" cy="144"/>
                  </a:xfrm>
                  <a:prstGeom prst="line">
                    <a:avLst/>
                  </a:prstGeom>
                  <a:noFill/>
                  <a:ln w="28575" cap="sq">
                    <a:solidFill>
                      <a:schemeClr val="bg2">
                        <a:lumMod val="9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21" name="AutoShape 61"/>
                  <p:cNvSpPr>
                    <a:spLocks noChangeArrowheads="1"/>
                  </p:cNvSpPr>
                  <p:nvPr/>
                </p:nvSpPr>
                <p:spPr bwMode="auto">
                  <a:xfrm>
                    <a:off x="3648" y="1344"/>
                    <a:ext cx="1008" cy="240"/>
                  </a:xfrm>
                  <a:prstGeom prst="diamond">
                    <a:avLst/>
                  </a:prstGeom>
                  <a:noFill/>
                  <a:ln w="28575" cap="sq">
                    <a:solidFill>
                      <a:schemeClr val="bg2">
                        <a:lumMod val="90000"/>
                      </a:schemeClr>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en-US" altLang="zh-CN" sz="1600" b="1">
                        <a:latin typeface="Times New Roman" pitchFamily="18" charset="0"/>
                      </a:rPr>
                      <a:t>0-9?</a:t>
                    </a:r>
                  </a:p>
                </p:txBody>
              </p:sp>
            </p:grpSp>
            <p:grpSp>
              <p:nvGrpSpPr>
                <p:cNvPr id="41022" name="Group 62"/>
                <p:cNvGrpSpPr>
                  <a:grpSpLocks/>
                </p:cNvGrpSpPr>
                <p:nvPr/>
              </p:nvGrpSpPr>
              <p:grpSpPr bwMode="auto">
                <a:xfrm>
                  <a:off x="3648" y="1680"/>
                  <a:ext cx="1008" cy="336"/>
                  <a:chOff x="3648" y="1344"/>
                  <a:chExt cx="1008" cy="384"/>
                </a:xfrm>
              </p:grpSpPr>
              <p:sp>
                <p:nvSpPr>
                  <p:cNvPr id="41023" name="Line 63"/>
                  <p:cNvSpPr>
                    <a:spLocks noChangeShapeType="1"/>
                  </p:cNvSpPr>
                  <p:nvPr/>
                </p:nvSpPr>
                <p:spPr bwMode="auto">
                  <a:xfrm>
                    <a:off x="4128" y="1584"/>
                    <a:ext cx="0" cy="144"/>
                  </a:xfrm>
                  <a:prstGeom prst="line">
                    <a:avLst/>
                  </a:prstGeom>
                  <a:noFill/>
                  <a:ln w="28575" cap="sq">
                    <a:solidFill>
                      <a:schemeClr val="bg2">
                        <a:lumMod val="9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24" name="AutoShape 64"/>
                  <p:cNvSpPr>
                    <a:spLocks noChangeArrowheads="1"/>
                  </p:cNvSpPr>
                  <p:nvPr/>
                </p:nvSpPr>
                <p:spPr bwMode="auto">
                  <a:xfrm>
                    <a:off x="3648" y="1344"/>
                    <a:ext cx="1008" cy="240"/>
                  </a:xfrm>
                  <a:prstGeom prst="diamond">
                    <a:avLst/>
                  </a:prstGeom>
                  <a:noFill/>
                  <a:ln w="28575" cap="sq">
                    <a:solidFill>
                      <a:schemeClr val="bg2">
                        <a:lumMod val="90000"/>
                      </a:schemeClr>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en-US" altLang="zh-CN" sz="1600" b="1">
                        <a:latin typeface="Times New Roman" pitchFamily="18" charset="0"/>
                      </a:rPr>
                      <a:t>A</a:t>
                    </a:r>
                    <a:r>
                      <a:rPr kumimoji="1" lang="zh-CN" altLang="en-US" sz="1600" b="1">
                        <a:latin typeface="Times New Roman" pitchFamily="18" charset="0"/>
                      </a:rPr>
                      <a:t>～</a:t>
                    </a:r>
                    <a:r>
                      <a:rPr kumimoji="1" lang="en-US" altLang="zh-CN" sz="1600" b="1">
                        <a:latin typeface="Times New Roman" pitchFamily="18" charset="0"/>
                      </a:rPr>
                      <a:t>Z?</a:t>
                    </a:r>
                  </a:p>
                </p:txBody>
              </p:sp>
            </p:grpSp>
            <p:grpSp>
              <p:nvGrpSpPr>
                <p:cNvPr id="41025" name="Group 65"/>
                <p:cNvGrpSpPr>
                  <a:grpSpLocks/>
                </p:cNvGrpSpPr>
                <p:nvPr/>
              </p:nvGrpSpPr>
              <p:grpSpPr bwMode="auto">
                <a:xfrm>
                  <a:off x="3648" y="2016"/>
                  <a:ext cx="1008" cy="336"/>
                  <a:chOff x="3648" y="1344"/>
                  <a:chExt cx="1008" cy="384"/>
                </a:xfrm>
              </p:grpSpPr>
              <p:sp>
                <p:nvSpPr>
                  <p:cNvPr id="41026" name="Line 66"/>
                  <p:cNvSpPr>
                    <a:spLocks noChangeShapeType="1"/>
                  </p:cNvSpPr>
                  <p:nvPr/>
                </p:nvSpPr>
                <p:spPr bwMode="auto">
                  <a:xfrm>
                    <a:off x="4128" y="1584"/>
                    <a:ext cx="0" cy="144"/>
                  </a:xfrm>
                  <a:prstGeom prst="line">
                    <a:avLst/>
                  </a:prstGeom>
                  <a:noFill/>
                  <a:ln w="28575" cap="sq">
                    <a:solidFill>
                      <a:schemeClr val="bg2">
                        <a:lumMod val="9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27" name="AutoShape 67"/>
                  <p:cNvSpPr>
                    <a:spLocks noChangeArrowheads="1"/>
                  </p:cNvSpPr>
                  <p:nvPr/>
                </p:nvSpPr>
                <p:spPr bwMode="auto">
                  <a:xfrm>
                    <a:off x="3648" y="1344"/>
                    <a:ext cx="1008" cy="240"/>
                  </a:xfrm>
                  <a:prstGeom prst="diamond">
                    <a:avLst/>
                  </a:prstGeom>
                  <a:noFill/>
                  <a:ln w="28575" cap="sq">
                    <a:solidFill>
                      <a:schemeClr val="bg2">
                        <a:lumMod val="90000"/>
                      </a:schemeClr>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en-US" altLang="zh-CN" sz="1600" b="1">
                        <a:latin typeface="Times New Roman" pitchFamily="18" charset="0"/>
                      </a:rPr>
                      <a:t>a </a:t>
                    </a:r>
                    <a:r>
                      <a:rPr kumimoji="1" lang="zh-CN" altLang="en-US" sz="1600" b="1">
                        <a:latin typeface="Times New Roman" pitchFamily="18" charset="0"/>
                      </a:rPr>
                      <a:t>～ </a:t>
                    </a:r>
                    <a:r>
                      <a:rPr kumimoji="1" lang="en-US" altLang="zh-CN" sz="1600" b="1">
                        <a:latin typeface="Times New Roman" pitchFamily="18" charset="0"/>
                      </a:rPr>
                      <a:t>z?</a:t>
                    </a:r>
                  </a:p>
                </p:txBody>
              </p:sp>
            </p:grpSp>
          </p:grpSp>
          <p:grpSp>
            <p:nvGrpSpPr>
              <p:cNvPr id="41037" name="Group 77"/>
              <p:cNvGrpSpPr>
                <a:grpSpLocks/>
              </p:cNvGrpSpPr>
              <p:nvPr/>
            </p:nvGrpSpPr>
            <p:grpSpPr bwMode="auto">
              <a:xfrm>
                <a:off x="2496" y="672"/>
                <a:ext cx="2688" cy="3408"/>
                <a:chOff x="2880" y="480"/>
                <a:chExt cx="2688" cy="3408"/>
              </a:xfrm>
            </p:grpSpPr>
            <p:sp>
              <p:nvSpPr>
                <p:cNvPr id="41038" name="Rectangle 78"/>
                <p:cNvSpPr>
                  <a:spLocks noChangeArrowheads="1"/>
                </p:cNvSpPr>
                <p:nvPr/>
              </p:nvSpPr>
              <p:spPr bwMode="auto">
                <a:xfrm>
                  <a:off x="4752" y="1728"/>
                  <a:ext cx="576" cy="192"/>
                </a:xfrm>
                <a:prstGeom prst="rect">
                  <a:avLst/>
                </a:prstGeom>
                <a:noFill/>
                <a:ln w="28575" cap="sq">
                  <a:solidFill>
                    <a:schemeClr val="bg2">
                      <a:lumMod val="90000"/>
                    </a:schemeClr>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zh-CN" altLang="en-US" sz="1600" b="1">
                      <a:latin typeface="Times New Roman" pitchFamily="18" charset="0"/>
                    </a:rPr>
                    <a:t>减去</a:t>
                  </a:r>
                  <a:r>
                    <a:rPr kumimoji="1" lang="en-US" altLang="zh-CN" sz="1600" b="1">
                      <a:latin typeface="Times New Roman" pitchFamily="18" charset="0"/>
                    </a:rPr>
                    <a:t>30H</a:t>
                  </a:r>
                </a:p>
              </p:txBody>
            </p:sp>
            <p:grpSp>
              <p:nvGrpSpPr>
                <p:cNvPr id="41039" name="Group 79"/>
                <p:cNvGrpSpPr>
                  <a:grpSpLocks/>
                </p:cNvGrpSpPr>
                <p:nvPr/>
              </p:nvGrpSpPr>
              <p:grpSpPr bwMode="auto">
                <a:xfrm>
                  <a:off x="2880" y="480"/>
                  <a:ext cx="2688" cy="3408"/>
                  <a:chOff x="2880" y="480"/>
                  <a:chExt cx="2688" cy="3408"/>
                </a:xfrm>
              </p:grpSpPr>
              <p:sp>
                <p:nvSpPr>
                  <p:cNvPr id="41040" name="Line 80"/>
                  <p:cNvSpPr>
                    <a:spLocks noChangeShapeType="1"/>
                  </p:cNvSpPr>
                  <p:nvPr/>
                </p:nvSpPr>
                <p:spPr bwMode="auto">
                  <a:xfrm>
                    <a:off x="3696" y="3072"/>
                    <a:ext cx="0" cy="96"/>
                  </a:xfrm>
                  <a:prstGeom prst="line">
                    <a:avLst/>
                  </a:prstGeom>
                  <a:noFill/>
                  <a:ln w="28575" cap="sq">
                    <a:solidFill>
                      <a:schemeClr val="bg2">
                        <a:lumMod val="9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41" name="Rectangle 81"/>
                  <p:cNvSpPr>
                    <a:spLocks noChangeArrowheads="1"/>
                  </p:cNvSpPr>
                  <p:nvPr/>
                </p:nvSpPr>
                <p:spPr bwMode="auto">
                  <a:xfrm>
                    <a:off x="3312" y="3696"/>
                    <a:ext cx="912" cy="192"/>
                  </a:xfrm>
                  <a:prstGeom prst="rect">
                    <a:avLst/>
                  </a:prstGeom>
                  <a:noFill/>
                  <a:ln w="28575" cap="sq">
                    <a:solidFill>
                      <a:schemeClr val="bg2">
                        <a:lumMod val="90000"/>
                      </a:schemeClr>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en-US" altLang="zh-CN" sz="1600" b="1">
                        <a:latin typeface="Times New Roman" pitchFamily="18" charset="0"/>
                      </a:rPr>
                      <a:t>RET </a:t>
                    </a:r>
                    <a:r>
                      <a:rPr kumimoji="1" lang="zh-CN" altLang="en-US" sz="1600" b="1">
                        <a:latin typeface="Times New Roman" pitchFamily="18" charset="0"/>
                      </a:rPr>
                      <a:t>返回主程序</a:t>
                    </a:r>
                  </a:p>
                </p:txBody>
              </p:sp>
              <p:sp>
                <p:nvSpPr>
                  <p:cNvPr id="41042" name="Line 82"/>
                  <p:cNvSpPr>
                    <a:spLocks noChangeShapeType="1"/>
                  </p:cNvSpPr>
                  <p:nvPr/>
                </p:nvSpPr>
                <p:spPr bwMode="auto">
                  <a:xfrm>
                    <a:off x="2880" y="3504"/>
                    <a:ext cx="816" cy="0"/>
                  </a:xfrm>
                  <a:prstGeom prst="line">
                    <a:avLst/>
                  </a:prstGeom>
                  <a:noFill/>
                  <a:ln w="28575" cap="sq">
                    <a:solidFill>
                      <a:schemeClr val="bg2">
                        <a:lumMod val="9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43" name="Rectangle 83"/>
                  <p:cNvSpPr>
                    <a:spLocks noChangeArrowheads="1"/>
                  </p:cNvSpPr>
                  <p:nvPr/>
                </p:nvSpPr>
                <p:spPr bwMode="auto">
                  <a:xfrm>
                    <a:off x="3408" y="2544"/>
                    <a:ext cx="576" cy="192"/>
                  </a:xfrm>
                  <a:prstGeom prst="rect">
                    <a:avLst/>
                  </a:prstGeom>
                  <a:noFill/>
                  <a:ln w="28575" cap="sq">
                    <a:solidFill>
                      <a:schemeClr val="bg2">
                        <a:lumMod val="90000"/>
                      </a:schemeClr>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zh-CN" altLang="en-US" sz="1600" b="1">
                        <a:latin typeface="Times New Roman" pitchFamily="18" charset="0"/>
                      </a:rPr>
                      <a:t>减去</a:t>
                    </a:r>
                    <a:r>
                      <a:rPr kumimoji="1" lang="en-US" altLang="zh-CN" sz="1600" b="1">
                        <a:latin typeface="Times New Roman" pitchFamily="18" charset="0"/>
                      </a:rPr>
                      <a:t>57H</a:t>
                    </a:r>
                  </a:p>
                </p:txBody>
              </p:sp>
              <p:sp>
                <p:nvSpPr>
                  <p:cNvPr id="41044" name="Rectangle 84"/>
                  <p:cNvSpPr>
                    <a:spLocks noChangeArrowheads="1"/>
                  </p:cNvSpPr>
                  <p:nvPr/>
                </p:nvSpPr>
                <p:spPr bwMode="auto">
                  <a:xfrm>
                    <a:off x="3312" y="3168"/>
                    <a:ext cx="788" cy="192"/>
                  </a:xfrm>
                  <a:prstGeom prst="rect">
                    <a:avLst/>
                  </a:prstGeom>
                  <a:noFill/>
                  <a:ln w="28575" cap="sq">
                    <a:solidFill>
                      <a:schemeClr val="bg2">
                        <a:lumMod val="90000"/>
                      </a:schemeClr>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zh-CN" altLang="en-US" sz="1600" b="1">
                        <a:latin typeface="Times New Roman" pitchFamily="18" charset="0"/>
                      </a:rPr>
                      <a:t>保存</a:t>
                    </a:r>
                    <a:r>
                      <a:rPr kumimoji="1" lang="en-US" altLang="zh-CN" sz="1600" b="1">
                        <a:latin typeface="Times New Roman" pitchFamily="18" charset="0"/>
                      </a:rPr>
                      <a:t>X</a:t>
                    </a:r>
                  </a:p>
                </p:txBody>
              </p:sp>
              <p:sp>
                <p:nvSpPr>
                  <p:cNvPr id="41045" name="Line 85"/>
                  <p:cNvSpPr>
                    <a:spLocks noChangeShapeType="1"/>
                  </p:cNvSpPr>
                  <p:nvPr/>
                </p:nvSpPr>
                <p:spPr bwMode="auto">
                  <a:xfrm>
                    <a:off x="5088" y="1632"/>
                    <a:ext cx="0" cy="96"/>
                  </a:xfrm>
                  <a:prstGeom prst="line">
                    <a:avLst/>
                  </a:prstGeom>
                  <a:noFill/>
                  <a:ln w="28575" cap="sq">
                    <a:solidFill>
                      <a:schemeClr val="bg2">
                        <a:lumMod val="9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46" name="Line 86"/>
                  <p:cNvSpPr>
                    <a:spLocks noChangeShapeType="1"/>
                  </p:cNvSpPr>
                  <p:nvPr/>
                </p:nvSpPr>
                <p:spPr bwMode="auto">
                  <a:xfrm>
                    <a:off x="5088" y="1920"/>
                    <a:ext cx="0" cy="864"/>
                  </a:xfrm>
                  <a:prstGeom prst="line">
                    <a:avLst/>
                  </a:prstGeom>
                  <a:noFill/>
                  <a:ln w="28575" cap="sq">
                    <a:solidFill>
                      <a:schemeClr val="bg2">
                        <a:lumMod val="9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47" name="Line 87"/>
                  <p:cNvSpPr>
                    <a:spLocks noChangeShapeType="1"/>
                  </p:cNvSpPr>
                  <p:nvPr/>
                </p:nvSpPr>
                <p:spPr bwMode="auto">
                  <a:xfrm>
                    <a:off x="4224" y="1296"/>
                    <a:ext cx="1200" cy="0"/>
                  </a:xfrm>
                  <a:prstGeom prst="line">
                    <a:avLst/>
                  </a:prstGeom>
                  <a:noFill/>
                  <a:ln w="28575" cap="sq">
                    <a:solidFill>
                      <a:schemeClr val="bg2">
                        <a:lumMod val="9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48" name="AutoShape 88"/>
                  <p:cNvSpPr>
                    <a:spLocks noChangeArrowheads="1"/>
                  </p:cNvSpPr>
                  <p:nvPr/>
                </p:nvSpPr>
                <p:spPr bwMode="auto">
                  <a:xfrm>
                    <a:off x="4128" y="2448"/>
                    <a:ext cx="528" cy="192"/>
                  </a:xfrm>
                  <a:prstGeom prst="roundRect">
                    <a:avLst>
                      <a:gd name="adj" fmla="val 16667"/>
                    </a:avLst>
                  </a:prstGeom>
                  <a:noFill/>
                  <a:ln w="28575" cap="sq">
                    <a:solidFill>
                      <a:schemeClr val="bg2">
                        <a:lumMod val="90000"/>
                      </a:schemeClr>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zh-CN" altLang="en-US" sz="1600" b="1">
                        <a:latin typeface="Times New Roman" pitchFamily="18" charset="0"/>
                      </a:rPr>
                      <a:t>结束</a:t>
                    </a:r>
                  </a:p>
                </p:txBody>
              </p:sp>
              <p:sp>
                <p:nvSpPr>
                  <p:cNvPr id="41049" name="Line 89"/>
                  <p:cNvSpPr>
                    <a:spLocks noChangeShapeType="1"/>
                  </p:cNvSpPr>
                  <p:nvPr/>
                </p:nvSpPr>
                <p:spPr bwMode="auto">
                  <a:xfrm>
                    <a:off x="4224" y="1008"/>
                    <a:ext cx="1344" cy="0"/>
                  </a:xfrm>
                  <a:prstGeom prst="line">
                    <a:avLst/>
                  </a:prstGeom>
                  <a:noFill/>
                  <a:ln w="28575" cap="sq">
                    <a:solidFill>
                      <a:schemeClr val="bg2">
                        <a:lumMod val="9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50" name="Line 90"/>
                  <p:cNvSpPr>
                    <a:spLocks noChangeShapeType="1"/>
                  </p:cNvSpPr>
                  <p:nvPr/>
                </p:nvSpPr>
                <p:spPr bwMode="auto">
                  <a:xfrm flipH="1">
                    <a:off x="2880" y="480"/>
                    <a:ext cx="0" cy="3024"/>
                  </a:xfrm>
                  <a:prstGeom prst="line">
                    <a:avLst/>
                  </a:prstGeom>
                  <a:noFill/>
                  <a:ln w="28575" cap="sq">
                    <a:solidFill>
                      <a:schemeClr val="bg2">
                        <a:lumMod val="9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51" name="Line 91"/>
                  <p:cNvSpPr>
                    <a:spLocks noChangeShapeType="1"/>
                  </p:cNvSpPr>
                  <p:nvPr/>
                </p:nvSpPr>
                <p:spPr bwMode="auto">
                  <a:xfrm>
                    <a:off x="4704" y="1968"/>
                    <a:ext cx="0" cy="96"/>
                  </a:xfrm>
                  <a:prstGeom prst="line">
                    <a:avLst/>
                  </a:prstGeom>
                  <a:noFill/>
                  <a:ln w="28575" cap="sq">
                    <a:solidFill>
                      <a:schemeClr val="bg2">
                        <a:lumMod val="9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52" name="Line 92"/>
                  <p:cNvSpPr>
                    <a:spLocks noChangeShapeType="1"/>
                  </p:cNvSpPr>
                  <p:nvPr/>
                </p:nvSpPr>
                <p:spPr bwMode="auto">
                  <a:xfrm>
                    <a:off x="2880" y="480"/>
                    <a:ext cx="816" cy="0"/>
                  </a:xfrm>
                  <a:prstGeom prst="line">
                    <a:avLst/>
                  </a:prstGeom>
                  <a:noFill/>
                  <a:ln w="28575" cap="sq">
                    <a:solidFill>
                      <a:schemeClr val="bg2">
                        <a:lumMod val="9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53" name="Line 93"/>
                  <p:cNvSpPr>
                    <a:spLocks noChangeShapeType="1"/>
                  </p:cNvSpPr>
                  <p:nvPr/>
                </p:nvSpPr>
                <p:spPr bwMode="auto">
                  <a:xfrm>
                    <a:off x="3744" y="3552"/>
                    <a:ext cx="1824" cy="0"/>
                  </a:xfrm>
                  <a:prstGeom prst="line">
                    <a:avLst/>
                  </a:prstGeom>
                  <a:noFill/>
                  <a:ln w="28575" cap="sq">
                    <a:solidFill>
                      <a:schemeClr val="bg2">
                        <a:lumMod val="9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54" name="Line 94"/>
                  <p:cNvSpPr>
                    <a:spLocks noChangeShapeType="1"/>
                  </p:cNvSpPr>
                  <p:nvPr/>
                </p:nvSpPr>
                <p:spPr bwMode="auto">
                  <a:xfrm>
                    <a:off x="4224" y="1632"/>
                    <a:ext cx="864" cy="0"/>
                  </a:xfrm>
                  <a:prstGeom prst="line">
                    <a:avLst/>
                  </a:prstGeom>
                  <a:noFill/>
                  <a:ln w="28575" cap="sq">
                    <a:solidFill>
                      <a:schemeClr val="bg2">
                        <a:lumMod val="9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55" name="Line 95"/>
                  <p:cNvSpPr>
                    <a:spLocks noChangeShapeType="1"/>
                  </p:cNvSpPr>
                  <p:nvPr/>
                </p:nvSpPr>
                <p:spPr bwMode="auto">
                  <a:xfrm>
                    <a:off x="4224" y="1968"/>
                    <a:ext cx="480" cy="0"/>
                  </a:xfrm>
                  <a:prstGeom prst="line">
                    <a:avLst/>
                  </a:prstGeom>
                  <a:noFill/>
                  <a:ln w="28575" cap="sq">
                    <a:solidFill>
                      <a:schemeClr val="bg2">
                        <a:lumMod val="9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56" name="Line 96"/>
                  <p:cNvSpPr>
                    <a:spLocks noChangeShapeType="1"/>
                  </p:cNvSpPr>
                  <p:nvPr/>
                </p:nvSpPr>
                <p:spPr bwMode="auto">
                  <a:xfrm>
                    <a:off x="4176" y="2304"/>
                    <a:ext cx="240" cy="0"/>
                  </a:xfrm>
                  <a:prstGeom prst="line">
                    <a:avLst/>
                  </a:prstGeom>
                  <a:noFill/>
                  <a:ln w="28575" cap="sq">
                    <a:solidFill>
                      <a:schemeClr val="bg2">
                        <a:lumMod val="9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57" name="Rectangle 97"/>
                  <p:cNvSpPr>
                    <a:spLocks noChangeArrowheads="1"/>
                  </p:cNvSpPr>
                  <p:nvPr/>
                </p:nvSpPr>
                <p:spPr bwMode="auto">
                  <a:xfrm>
                    <a:off x="3312" y="2880"/>
                    <a:ext cx="788" cy="192"/>
                  </a:xfrm>
                  <a:prstGeom prst="rect">
                    <a:avLst/>
                  </a:prstGeom>
                  <a:noFill/>
                  <a:ln w="28575" cap="sq">
                    <a:solidFill>
                      <a:schemeClr val="bg2">
                        <a:lumMod val="90000"/>
                      </a:schemeClr>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zh-CN" altLang="en-US" sz="1600" b="1">
                        <a:latin typeface="Times New Roman" pitchFamily="18" charset="0"/>
                      </a:rPr>
                      <a:t>形成十六进制数</a:t>
                    </a:r>
                  </a:p>
                </p:txBody>
              </p:sp>
              <p:sp>
                <p:nvSpPr>
                  <p:cNvPr id="41058" name="Rectangle 98"/>
                  <p:cNvSpPr>
                    <a:spLocks noChangeArrowheads="1"/>
                  </p:cNvSpPr>
                  <p:nvPr/>
                </p:nvSpPr>
                <p:spPr bwMode="auto">
                  <a:xfrm>
                    <a:off x="4416" y="2064"/>
                    <a:ext cx="576" cy="192"/>
                  </a:xfrm>
                  <a:prstGeom prst="rect">
                    <a:avLst/>
                  </a:prstGeom>
                  <a:noFill/>
                  <a:ln w="28575" cap="sq">
                    <a:solidFill>
                      <a:schemeClr val="bg2">
                        <a:lumMod val="90000"/>
                      </a:schemeClr>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zh-CN" altLang="en-US" sz="1600" b="1">
                        <a:latin typeface="Times New Roman" pitchFamily="18" charset="0"/>
                      </a:rPr>
                      <a:t>减去</a:t>
                    </a:r>
                    <a:r>
                      <a:rPr kumimoji="1" lang="en-US" altLang="zh-CN" sz="1600" b="1">
                        <a:latin typeface="Times New Roman" pitchFamily="18" charset="0"/>
                      </a:rPr>
                      <a:t>37H</a:t>
                    </a:r>
                  </a:p>
                </p:txBody>
              </p:sp>
              <p:sp>
                <p:nvSpPr>
                  <p:cNvPr id="41059" name="Line 99"/>
                  <p:cNvSpPr>
                    <a:spLocks noChangeShapeType="1"/>
                  </p:cNvSpPr>
                  <p:nvPr/>
                </p:nvSpPr>
                <p:spPr bwMode="auto">
                  <a:xfrm>
                    <a:off x="3696" y="2736"/>
                    <a:ext cx="0" cy="144"/>
                  </a:xfrm>
                  <a:prstGeom prst="line">
                    <a:avLst/>
                  </a:prstGeom>
                  <a:noFill/>
                  <a:ln w="28575" cap="sq">
                    <a:solidFill>
                      <a:schemeClr val="bg2">
                        <a:lumMod val="9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60" name="Line 100"/>
                  <p:cNvSpPr>
                    <a:spLocks noChangeShapeType="1"/>
                  </p:cNvSpPr>
                  <p:nvPr/>
                </p:nvSpPr>
                <p:spPr bwMode="auto">
                  <a:xfrm flipH="1">
                    <a:off x="3696" y="2784"/>
                    <a:ext cx="1392" cy="0"/>
                  </a:xfrm>
                  <a:prstGeom prst="line">
                    <a:avLst/>
                  </a:prstGeom>
                  <a:noFill/>
                  <a:ln w="28575" cap="sq">
                    <a:solidFill>
                      <a:schemeClr val="bg2">
                        <a:lumMod val="9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61" name="Line 101"/>
                  <p:cNvSpPr>
                    <a:spLocks noChangeShapeType="1"/>
                  </p:cNvSpPr>
                  <p:nvPr/>
                </p:nvSpPr>
                <p:spPr bwMode="auto">
                  <a:xfrm>
                    <a:off x="4416" y="2304"/>
                    <a:ext cx="0" cy="144"/>
                  </a:xfrm>
                  <a:prstGeom prst="line">
                    <a:avLst/>
                  </a:prstGeom>
                  <a:noFill/>
                  <a:ln w="28575" cap="sq">
                    <a:solidFill>
                      <a:schemeClr val="bg2">
                        <a:lumMod val="9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62" name="Line 102"/>
                  <p:cNvSpPr>
                    <a:spLocks noChangeShapeType="1"/>
                  </p:cNvSpPr>
                  <p:nvPr/>
                </p:nvSpPr>
                <p:spPr bwMode="auto">
                  <a:xfrm>
                    <a:off x="3744" y="3552"/>
                    <a:ext cx="0" cy="144"/>
                  </a:xfrm>
                  <a:prstGeom prst="line">
                    <a:avLst/>
                  </a:prstGeom>
                  <a:noFill/>
                  <a:ln w="28575" cap="sq">
                    <a:solidFill>
                      <a:schemeClr val="bg2">
                        <a:lumMod val="9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63" name="Line 103"/>
                  <p:cNvSpPr>
                    <a:spLocks noChangeShapeType="1"/>
                  </p:cNvSpPr>
                  <p:nvPr/>
                </p:nvSpPr>
                <p:spPr bwMode="auto">
                  <a:xfrm>
                    <a:off x="4704" y="2256"/>
                    <a:ext cx="0" cy="528"/>
                  </a:xfrm>
                  <a:prstGeom prst="line">
                    <a:avLst/>
                  </a:prstGeom>
                  <a:noFill/>
                  <a:ln w="28575" cap="sq">
                    <a:solidFill>
                      <a:schemeClr val="bg2">
                        <a:lumMod val="9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64" name="Line 104"/>
                  <p:cNvSpPr>
                    <a:spLocks noChangeShapeType="1"/>
                  </p:cNvSpPr>
                  <p:nvPr/>
                </p:nvSpPr>
                <p:spPr bwMode="auto">
                  <a:xfrm flipH="1">
                    <a:off x="5568" y="1008"/>
                    <a:ext cx="0" cy="2544"/>
                  </a:xfrm>
                  <a:prstGeom prst="line">
                    <a:avLst/>
                  </a:prstGeom>
                  <a:noFill/>
                  <a:ln w="28575" cap="sq">
                    <a:solidFill>
                      <a:schemeClr val="bg2">
                        <a:lumMod val="9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65" name="Line 105"/>
                  <p:cNvSpPr>
                    <a:spLocks noChangeShapeType="1"/>
                  </p:cNvSpPr>
                  <p:nvPr/>
                </p:nvSpPr>
                <p:spPr bwMode="auto">
                  <a:xfrm flipH="1">
                    <a:off x="3696" y="3360"/>
                    <a:ext cx="0" cy="144"/>
                  </a:xfrm>
                  <a:prstGeom prst="line">
                    <a:avLst/>
                  </a:prstGeom>
                  <a:noFill/>
                  <a:ln w="28575" cap="sq">
                    <a:solidFill>
                      <a:schemeClr val="bg2">
                        <a:lumMod val="9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66" name="Line 106"/>
                  <p:cNvSpPr>
                    <a:spLocks noChangeShapeType="1"/>
                  </p:cNvSpPr>
                  <p:nvPr/>
                </p:nvSpPr>
                <p:spPr bwMode="auto">
                  <a:xfrm>
                    <a:off x="5424" y="1296"/>
                    <a:ext cx="0" cy="2256"/>
                  </a:xfrm>
                  <a:prstGeom prst="line">
                    <a:avLst/>
                  </a:prstGeom>
                  <a:noFill/>
                  <a:ln w="28575" cap="sq">
                    <a:solidFill>
                      <a:schemeClr val="bg2">
                        <a:lumMod val="9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sp>
          <p:nvSpPr>
            <p:cNvPr id="41067" name="Rectangle 107"/>
            <p:cNvSpPr>
              <a:spLocks noChangeArrowheads="1"/>
            </p:cNvSpPr>
            <p:nvPr/>
          </p:nvSpPr>
          <p:spPr bwMode="auto">
            <a:xfrm>
              <a:off x="2352" y="288"/>
              <a:ext cx="2928" cy="3888"/>
            </a:xfrm>
            <a:prstGeom prst="rect">
              <a:avLst/>
            </a:prstGeom>
            <a:noFill/>
            <a:ln w="28575">
              <a:solidFill>
                <a:schemeClr val="bg2">
                  <a:lumMod val="90000"/>
                </a:schemeClr>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1007494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4"/>
          <p:cNvSpPr txBox="1">
            <a:spLocks noChangeArrowheads="1"/>
          </p:cNvSpPr>
          <p:nvPr/>
        </p:nvSpPr>
        <p:spPr bwMode="auto">
          <a:xfrm>
            <a:off x="304800" y="0"/>
            <a:ext cx="8077200" cy="6479402"/>
          </a:xfrm>
          <a:prstGeom prst="rect">
            <a:avLst/>
          </a:prstGeom>
          <a:solidFill>
            <a:srgbClr val="FFFFFF"/>
          </a:solidFill>
          <a:ln>
            <a:noFill/>
          </a:ln>
          <a:effectLst>
            <a:outerShdw dist="107763" dir="8100000" algn="ctr" rotWithShape="0">
              <a:srgbClr val="FF6600"/>
            </a:outer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a:spcBef>
                <a:spcPct val="0"/>
              </a:spcBef>
              <a:defRPr>
                <a:solidFill>
                  <a:schemeClr val="tx1"/>
                </a:solidFill>
                <a:latin typeface="Arial" pitchFamily="34" charset="0"/>
                <a:ea typeface="宋体" pitchFamily="2" charset="-122"/>
              </a:defRPr>
            </a:lvl2pPr>
            <a:lvl3pPr>
              <a:spcBef>
                <a:spcPct val="0"/>
              </a:spcBef>
              <a:defRPr>
                <a:solidFill>
                  <a:schemeClr val="tx1"/>
                </a:solidFill>
                <a:latin typeface="Arial" pitchFamily="34" charset="0"/>
                <a:ea typeface="宋体" pitchFamily="2" charset="-122"/>
              </a:defRPr>
            </a:lvl3pPr>
            <a:lvl4pPr>
              <a:spcBef>
                <a:spcPct val="0"/>
              </a:spcBef>
              <a:defRPr>
                <a:solidFill>
                  <a:schemeClr val="tx1"/>
                </a:solidFill>
                <a:latin typeface="Arial" pitchFamily="34" charset="0"/>
                <a:ea typeface="宋体" pitchFamily="2" charset="-122"/>
              </a:defRPr>
            </a:lvl4pPr>
            <a:lvl5pPr>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ts val="1800"/>
              </a:lnSpc>
              <a:spcBef>
                <a:spcPct val="50000"/>
              </a:spcBef>
            </a:pPr>
            <a:r>
              <a:rPr lang="zh-CN" altLang="en-US" sz="2000" b="1" dirty="0"/>
              <a:t>程序如下：</a:t>
            </a:r>
          </a:p>
          <a:p>
            <a:pPr>
              <a:lnSpc>
                <a:spcPts val="1800"/>
              </a:lnSpc>
              <a:spcBef>
                <a:spcPct val="50000"/>
              </a:spcBef>
            </a:pPr>
            <a:r>
              <a:rPr lang="en-US" altLang="zh-CN" sz="2000" b="1" dirty="0"/>
              <a:t>(1) </a:t>
            </a:r>
            <a:r>
              <a:rPr lang="zh-CN" altLang="en-US" sz="2000" b="1" dirty="0"/>
              <a:t>模块</a:t>
            </a:r>
            <a:r>
              <a:rPr lang="en-US" altLang="zh-CN" sz="2000" b="1" dirty="0"/>
              <a:t>1</a:t>
            </a:r>
            <a:r>
              <a:rPr lang="zh-CN" altLang="en-US" sz="2000" b="1" dirty="0"/>
              <a:t>：</a:t>
            </a:r>
            <a:r>
              <a:rPr lang="en-US" altLang="zh-CN" sz="2000" b="1" dirty="0"/>
              <a:t>14-2a.asm</a:t>
            </a:r>
          </a:p>
          <a:p>
            <a:pPr>
              <a:lnSpc>
                <a:spcPts val="1800"/>
              </a:lnSpc>
              <a:spcBef>
                <a:spcPct val="50000"/>
              </a:spcBef>
            </a:pPr>
            <a:r>
              <a:rPr lang="en-US" altLang="zh-CN" sz="2000" b="1" dirty="0"/>
              <a:t>;8-2a.asm  </a:t>
            </a:r>
            <a:r>
              <a:rPr lang="zh-CN" altLang="en-US" sz="2000" b="1" dirty="0"/>
              <a:t>远程调用模块化程序。</a:t>
            </a:r>
          </a:p>
          <a:p>
            <a:pPr>
              <a:lnSpc>
                <a:spcPts val="1800"/>
              </a:lnSpc>
              <a:spcBef>
                <a:spcPct val="50000"/>
              </a:spcBef>
            </a:pPr>
            <a:r>
              <a:rPr lang="en-US" altLang="zh-CN" sz="2000" b="1" dirty="0" err="1"/>
              <a:t>extrn</a:t>
            </a:r>
            <a:r>
              <a:rPr lang="en-US" altLang="zh-CN" sz="2000" b="1" dirty="0"/>
              <a:t> make1:far	;</a:t>
            </a:r>
            <a:r>
              <a:rPr lang="zh-CN" altLang="en-US" sz="2000" b="1" dirty="0"/>
              <a:t>外部符号说明</a:t>
            </a:r>
            <a:r>
              <a:rPr lang="en-US" altLang="zh-CN" sz="2000" b="1" dirty="0"/>
              <a:t>,make1</a:t>
            </a:r>
            <a:r>
              <a:rPr lang="zh-CN" altLang="en-US" sz="2000" b="1" dirty="0"/>
              <a:t>子程序是远程的</a:t>
            </a:r>
          </a:p>
          <a:p>
            <a:pPr>
              <a:lnSpc>
                <a:spcPts val="1800"/>
              </a:lnSpc>
              <a:spcBef>
                <a:spcPct val="50000"/>
              </a:spcBef>
            </a:pPr>
            <a:r>
              <a:rPr lang="en-US" altLang="zh-CN" sz="2000" b="1" dirty="0"/>
              <a:t>public x		;</a:t>
            </a:r>
            <a:r>
              <a:rPr lang="zh-CN" altLang="en-US" sz="2000" b="1" dirty="0"/>
              <a:t>定义</a:t>
            </a:r>
            <a:r>
              <a:rPr lang="en-US" altLang="zh-CN" sz="2000" b="1" dirty="0"/>
              <a:t>x</a:t>
            </a:r>
            <a:r>
              <a:rPr lang="zh-CN" altLang="en-US" sz="2000" b="1" dirty="0"/>
              <a:t>为公共变量</a:t>
            </a:r>
          </a:p>
          <a:p>
            <a:pPr>
              <a:lnSpc>
                <a:spcPts val="1800"/>
              </a:lnSpc>
              <a:spcBef>
                <a:spcPct val="50000"/>
              </a:spcBef>
            </a:pPr>
            <a:r>
              <a:rPr lang="en-US" altLang="zh-CN" sz="2000" b="1" dirty="0"/>
              <a:t>include 8-2.mac	;</a:t>
            </a:r>
            <a:r>
              <a:rPr lang="zh-CN" altLang="en-US" sz="2000" b="1" dirty="0"/>
              <a:t>宏库</a:t>
            </a:r>
          </a:p>
          <a:p>
            <a:pPr>
              <a:lnSpc>
                <a:spcPts val="1800"/>
              </a:lnSpc>
              <a:spcBef>
                <a:spcPct val="50000"/>
              </a:spcBef>
            </a:pPr>
            <a:r>
              <a:rPr lang="en-US" altLang="zh-CN" sz="2000" b="1" dirty="0"/>
              <a:t>data segment </a:t>
            </a:r>
          </a:p>
          <a:p>
            <a:pPr>
              <a:lnSpc>
                <a:spcPts val="1800"/>
              </a:lnSpc>
              <a:spcBef>
                <a:spcPct val="50000"/>
              </a:spcBef>
            </a:pPr>
            <a:r>
              <a:rPr lang="en-US" altLang="zh-CN" sz="2000" b="1" dirty="0"/>
              <a:t>	x </a:t>
            </a:r>
            <a:r>
              <a:rPr lang="en-US" altLang="zh-CN" sz="2000" b="1" dirty="0" err="1"/>
              <a:t>dw</a:t>
            </a:r>
            <a:r>
              <a:rPr lang="en-US" altLang="zh-CN" sz="2000" b="1" dirty="0"/>
              <a:t> 0</a:t>
            </a:r>
          </a:p>
          <a:p>
            <a:pPr>
              <a:lnSpc>
                <a:spcPts val="1800"/>
              </a:lnSpc>
              <a:spcBef>
                <a:spcPct val="50000"/>
              </a:spcBef>
            </a:pPr>
            <a:r>
              <a:rPr lang="en-US" altLang="zh-CN" sz="2000" b="1" dirty="0"/>
              <a:t>	mess1 </a:t>
            </a:r>
            <a:r>
              <a:rPr lang="en-US" altLang="zh-CN" sz="2000" b="1" dirty="0" err="1"/>
              <a:t>db</a:t>
            </a:r>
            <a:r>
              <a:rPr lang="en-US" altLang="zh-CN" sz="2000" b="1" dirty="0"/>
              <a:t> 0dh,0ah,'input hex=$'</a:t>
            </a:r>
          </a:p>
          <a:p>
            <a:pPr>
              <a:lnSpc>
                <a:spcPts val="1800"/>
              </a:lnSpc>
              <a:spcBef>
                <a:spcPct val="50000"/>
              </a:spcBef>
            </a:pPr>
            <a:r>
              <a:rPr lang="en-US" altLang="zh-CN" sz="2000" b="1" dirty="0"/>
              <a:t>	mess2 </a:t>
            </a:r>
            <a:r>
              <a:rPr lang="en-US" altLang="zh-CN" sz="2000" b="1" dirty="0" err="1"/>
              <a:t>db</a:t>
            </a:r>
            <a:r>
              <a:rPr lang="en-US" altLang="zh-CN" sz="2000" b="1" dirty="0"/>
              <a:t> 0dh,0ah,'out </a:t>
            </a:r>
            <a:r>
              <a:rPr lang="en-US" altLang="zh-CN" sz="2000" b="1" dirty="0" err="1"/>
              <a:t>dec</a:t>
            </a:r>
            <a:r>
              <a:rPr lang="en-US" altLang="zh-CN" sz="2000" b="1" dirty="0"/>
              <a:t>=$'</a:t>
            </a:r>
          </a:p>
          <a:p>
            <a:pPr>
              <a:lnSpc>
                <a:spcPts val="1800"/>
              </a:lnSpc>
              <a:spcBef>
                <a:spcPct val="50000"/>
              </a:spcBef>
            </a:pPr>
            <a:r>
              <a:rPr lang="en-US" altLang="zh-CN" sz="2000" b="1" dirty="0"/>
              <a:t>	</a:t>
            </a:r>
            <a:r>
              <a:rPr lang="en-US" altLang="zh-CN" sz="2000" b="1" dirty="0" err="1"/>
              <a:t>dectab</a:t>
            </a:r>
            <a:r>
              <a:rPr lang="en-US" altLang="zh-CN" sz="2000" b="1" dirty="0"/>
              <a:t> </a:t>
            </a:r>
            <a:r>
              <a:rPr lang="en-US" altLang="zh-CN" sz="2000" b="1" dirty="0" err="1"/>
              <a:t>db</a:t>
            </a:r>
            <a:r>
              <a:rPr lang="en-US" altLang="zh-CN" sz="2000" b="1" dirty="0"/>
              <a:t> '0123456789'</a:t>
            </a:r>
          </a:p>
          <a:p>
            <a:pPr>
              <a:lnSpc>
                <a:spcPts val="1800"/>
              </a:lnSpc>
              <a:spcBef>
                <a:spcPct val="50000"/>
              </a:spcBef>
            </a:pPr>
            <a:r>
              <a:rPr lang="en-US" altLang="zh-CN" sz="2000" b="1" dirty="0"/>
              <a:t>data ends</a:t>
            </a:r>
          </a:p>
          <a:p>
            <a:pPr>
              <a:lnSpc>
                <a:spcPts val="1800"/>
              </a:lnSpc>
              <a:spcBef>
                <a:spcPct val="50000"/>
              </a:spcBef>
            </a:pPr>
            <a:r>
              <a:rPr lang="en-US" altLang="zh-CN" sz="2000" b="1" dirty="0"/>
              <a:t>stack segment </a:t>
            </a:r>
            <a:r>
              <a:rPr lang="en-US" altLang="zh-CN" sz="2000" b="1" dirty="0" err="1"/>
              <a:t>para</a:t>
            </a:r>
            <a:r>
              <a:rPr lang="en-US" altLang="zh-CN" sz="2000" b="1" dirty="0"/>
              <a:t> stack 'stack'	;</a:t>
            </a:r>
            <a:r>
              <a:rPr lang="zh-CN" altLang="en-US" sz="2000" b="1" dirty="0"/>
              <a:t>堆栈段</a:t>
            </a:r>
          </a:p>
          <a:p>
            <a:pPr>
              <a:lnSpc>
                <a:spcPts val="1800"/>
              </a:lnSpc>
              <a:spcBef>
                <a:spcPct val="50000"/>
              </a:spcBef>
            </a:pPr>
            <a:r>
              <a:rPr lang="zh-CN" altLang="en-US" sz="2000" b="1" dirty="0"/>
              <a:t>  	</a:t>
            </a:r>
            <a:r>
              <a:rPr lang="en-US" altLang="zh-CN" sz="2000" b="1" dirty="0" err="1"/>
              <a:t>dw</a:t>
            </a:r>
            <a:r>
              <a:rPr lang="en-US" altLang="zh-CN" sz="2000" b="1" dirty="0"/>
              <a:t> 100h dup(0)</a:t>
            </a:r>
          </a:p>
          <a:p>
            <a:pPr>
              <a:lnSpc>
                <a:spcPts val="1800"/>
              </a:lnSpc>
              <a:spcBef>
                <a:spcPct val="50000"/>
              </a:spcBef>
            </a:pPr>
            <a:r>
              <a:rPr lang="en-US" altLang="zh-CN" sz="2000" b="1" dirty="0"/>
              <a:t>stack ends</a:t>
            </a:r>
          </a:p>
          <a:p>
            <a:pPr>
              <a:lnSpc>
                <a:spcPts val="1800"/>
              </a:lnSpc>
              <a:spcBef>
                <a:spcPct val="50000"/>
              </a:spcBef>
            </a:pPr>
            <a:r>
              <a:rPr lang="en-US" altLang="zh-CN" sz="2000" b="1" dirty="0"/>
              <a:t>code segment </a:t>
            </a:r>
            <a:r>
              <a:rPr lang="en-US" altLang="zh-CN" sz="2000" b="1" dirty="0" err="1"/>
              <a:t>para'code</a:t>
            </a:r>
            <a:r>
              <a:rPr lang="en-US" altLang="zh-CN" sz="2000" b="1" dirty="0"/>
              <a:t>'</a:t>
            </a:r>
          </a:p>
          <a:p>
            <a:pPr>
              <a:lnSpc>
                <a:spcPts val="1800"/>
              </a:lnSpc>
              <a:spcBef>
                <a:spcPct val="50000"/>
              </a:spcBef>
            </a:pPr>
            <a:r>
              <a:rPr lang="en-US" altLang="zh-CN" sz="2000" b="1" dirty="0"/>
              <a:t>	assume </a:t>
            </a:r>
            <a:r>
              <a:rPr lang="en-US" altLang="zh-CN" sz="2000" b="1" dirty="0" err="1"/>
              <a:t>cs:code,ds:data,ss:stack</a:t>
            </a:r>
            <a:endParaRPr lang="en-US" altLang="zh-CN" sz="2000" b="1" dirty="0"/>
          </a:p>
        </p:txBody>
      </p:sp>
    </p:spTree>
    <p:extLst>
      <p:ext uri="{BB962C8B-B14F-4D97-AF65-F5344CB8AC3E}">
        <p14:creationId xmlns:p14="http://schemas.microsoft.com/office/powerpoint/2010/main" val="36796941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4"/>
          <p:cNvSpPr txBox="1">
            <a:spLocks noChangeArrowheads="1"/>
          </p:cNvSpPr>
          <p:nvPr/>
        </p:nvSpPr>
        <p:spPr bwMode="auto">
          <a:xfrm>
            <a:off x="230777" y="368749"/>
            <a:ext cx="7620000" cy="6035675"/>
          </a:xfrm>
          <a:prstGeom prst="rect">
            <a:avLst/>
          </a:prstGeom>
          <a:solidFill>
            <a:srgbClr val="FFFFFF"/>
          </a:solidFill>
          <a:ln>
            <a:noFill/>
          </a:ln>
          <a:effectLst>
            <a:outerShdw dist="107763" dir="2700000" algn="ctr" rotWithShape="0">
              <a:srgbClr val="FF6600"/>
            </a:outer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a:spcBef>
                <a:spcPct val="0"/>
              </a:spcBef>
              <a:defRPr>
                <a:solidFill>
                  <a:schemeClr val="tx1"/>
                </a:solidFill>
                <a:latin typeface="Arial" pitchFamily="34" charset="0"/>
                <a:ea typeface="宋体" pitchFamily="2" charset="-122"/>
              </a:defRPr>
            </a:lvl2pPr>
            <a:lvl3pPr>
              <a:spcBef>
                <a:spcPct val="0"/>
              </a:spcBef>
              <a:defRPr>
                <a:solidFill>
                  <a:schemeClr val="tx1"/>
                </a:solidFill>
                <a:latin typeface="Arial" pitchFamily="34" charset="0"/>
                <a:ea typeface="宋体" pitchFamily="2" charset="-122"/>
              </a:defRPr>
            </a:lvl3pPr>
            <a:lvl4pPr>
              <a:spcBef>
                <a:spcPct val="0"/>
              </a:spcBef>
              <a:defRPr>
                <a:solidFill>
                  <a:schemeClr val="tx1"/>
                </a:solidFill>
                <a:latin typeface="Arial" pitchFamily="34" charset="0"/>
                <a:ea typeface="宋体" pitchFamily="2" charset="-122"/>
              </a:defRPr>
            </a:lvl4pPr>
            <a:lvl5pPr>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ts val="1200"/>
              </a:lnSpc>
              <a:spcBef>
                <a:spcPct val="50000"/>
              </a:spcBef>
            </a:pPr>
            <a:r>
              <a:rPr lang="en-US" altLang="zh-CN" sz="2000" b="1" dirty="0"/>
              <a:t>start:</a:t>
            </a:r>
          </a:p>
          <a:p>
            <a:pPr>
              <a:lnSpc>
                <a:spcPts val="1200"/>
              </a:lnSpc>
              <a:spcBef>
                <a:spcPct val="50000"/>
              </a:spcBef>
            </a:pPr>
            <a:r>
              <a:rPr lang="en-US" altLang="zh-CN" sz="2000" b="1" dirty="0" err="1"/>
              <a:t>mov</a:t>
            </a:r>
            <a:r>
              <a:rPr lang="en-US" altLang="zh-CN" sz="2000" b="1" dirty="0"/>
              <a:t> </a:t>
            </a:r>
            <a:r>
              <a:rPr lang="en-US" altLang="zh-CN" sz="2000" b="1" dirty="0" err="1"/>
              <a:t>ax,data</a:t>
            </a:r>
            <a:endParaRPr lang="en-US" altLang="zh-CN" sz="2000" b="1" dirty="0"/>
          </a:p>
          <a:p>
            <a:pPr>
              <a:lnSpc>
                <a:spcPts val="1200"/>
              </a:lnSpc>
              <a:spcBef>
                <a:spcPct val="50000"/>
              </a:spcBef>
            </a:pPr>
            <a:r>
              <a:rPr lang="en-US" altLang="zh-CN" sz="2000" b="1" dirty="0" err="1"/>
              <a:t>mov</a:t>
            </a:r>
            <a:r>
              <a:rPr lang="en-US" altLang="zh-CN" sz="2000" b="1" dirty="0"/>
              <a:t> </a:t>
            </a:r>
            <a:r>
              <a:rPr lang="en-US" altLang="zh-CN" sz="2000" b="1" dirty="0" err="1"/>
              <a:t>ds,ax</a:t>
            </a:r>
            <a:endParaRPr lang="en-US" altLang="zh-CN" sz="2000" b="1" dirty="0"/>
          </a:p>
          <a:p>
            <a:pPr>
              <a:lnSpc>
                <a:spcPts val="1200"/>
              </a:lnSpc>
              <a:spcBef>
                <a:spcPct val="50000"/>
              </a:spcBef>
            </a:pPr>
            <a:r>
              <a:rPr lang="en-US" altLang="zh-CN" sz="2000" b="1" dirty="0"/>
              <a:t>make0 </a:t>
            </a:r>
            <a:r>
              <a:rPr lang="en-US" altLang="zh-CN" sz="2000" b="1" dirty="0" err="1"/>
              <a:t>proc</a:t>
            </a:r>
            <a:r>
              <a:rPr lang="en-US" altLang="zh-CN" sz="2000" b="1" dirty="0"/>
              <a:t> far		;</a:t>
            </a:r>
            <a:r>
              <a:rPr lang="zh-CN" altLang="en-US" sz="2000" b="1" dirty="0"/>
              <a:t>主程序</a:t>
            </a:r>
            <a:r>
              <a:rPr lang="en-US" altLang="zh-CN" sz="2000" b="1" dirty="0"/>
              <a:t>make0</a:t>
            </a:r>
          </a:p>
          <a:p>
            <a:pPr lvl="1">
              <a:lnSpc>
                <a:spcPts val="1200"/>
              </a:lnSpc>
              <a:spcBef>
                <a:spcPct val="50000"/>
              </a:spcBef>
            </a:pPr>
            <a:r>
              <a:rPr lang="en-US" altLang="zh-CN" sz="2000" b="1" dirty="0" err="1"/>
              <a:t>mov</a:t>
            </a:r>
            <a:r>
              <a:rPr lang="en-US" altLang="zh-CN" sz="2000" b="1" dirty="0"/>
              <a:t> x,0</a:t>
            </a:r>
          </a:p>
          <a:p>
            <a:pPr lvl="1">
              <a:lnSpc>
                <a:spcPts val="1200"/>
              </a:lnSpc>
              <a:spcBef>
                <a:spcPct val="50000"/>
              </a:spcBef>
            </a:pPr>
            <a:r>
              <a:rPr lang="en-US" altLang="zh-CN" sz="2000" b="1" dirty="0"/>
              <a:t>display mess1		;</a:t>
            </a:r>
            <a:r>
              <a:rPr lang="zh-CN" altLang="en-US" sz="2000" b="1" dirty="0"/>
              <a:t>宏</a:t>
            </a:r>
            <a:r>
              <a:rPr lang="en-US" altLang="zh-CN" sz="2000" b="1" dirty="0"/>
              <a:t>display,</a:t>
            </a:r>
            <a:r>
              <a:rPr lang="zh-CN" altLang="en-US" sz="2000" b="1" dirty="0"/>
              <a:t>显示提示</a:t>
            </a:r>
            <a:r>
              <a:rPr lang="en-US" altLang="zh-CN" sz="2000" b="1" dirty="0"/>
              <a:t>1</a:t>
            </a:r>
          </a:p>
          <a:p>
            <a:pPr lvl="1">
              <a:lnSpc>
                <a:spcPts val="1200"/>
              </a:lnSpc>
              <a:spcBef>
                <a:spcPct val="50000"/>
              </a:spcBef>
            </a:pPr>
            <a:r>
              <a:rPr lang="en-US" altLang="zh-CN" sz="2000" b="1" dirty="0" err="1"/>
              <a:t>mov</a:t>
            </a:r>
            <a:r>
              <a:rPr lang="en-US" altLang="zh-CN" sz="2000" b="1" dirty="0"/>
              <a:t> bx,0</a:t>
            </a:r>
          </a:p>
          <a:p>
            <a:pPr lvl="1">
              <a:lnSpc>
                <a:spcPts val="1200"/>
              </a:lnSpc>
              <a:spcBef>
                <a:spcPct val="50000"/>
              </a:spcBef>
            </a:pPr>
            <a:r>
              <a:rPr lang="en-US" altLang="zh-CN" sz="2000" b="1" dirty="0"/>
              <a:t>call make1		</a:t>
            </a:r>
          </a:p>
          <a:p>
            <a:pPr lvl="1">
              <a:lnSpc>
                <a:spcPts val="1200"/>
              </a:lnSpc>
              <a:spcBef>
                <a:spcPct val="50000"/>
              </a:spcBef>
            </a:pPr>
            <a:r>
              <a:rPr lang="en-US" altLang="zh-CN" sz="2000" b="1" dirty="0"/>
              <a:t>call make2		</a:t>
            </a:r>
          </a:p>
          <a:p>
            <a:pPr lvl="1">
              <a:lnSpc>
                <a:spcPts val="1200"/>
              </a:lnSpc>
              <a:spcBef>
                <a:spcPct val="50000"/>
              </a:spcBef>
            </a:pPr>
            <a:r>
              <a:rPr lang="en-US" altLang="zh-CN" sz="2000" b="1" dirty="0" err="1"/>
              <a:t>jmp</a:t>
            </a:r>
            <a:r>
              <a:rPr lang="en-US" altLang="zh-CN" sz="2000" b="1" dirty="0"/>
              <a:t> make0</a:t>
            </a:r>
          </a:p>
          <a:p>
            <a:pPr>
              <a:lnSpc>
                <a:spcPts val="1200"/>
              </a:lnSpc>
              <a:spcBef>
                <a:spcPct val="50000"/>
              </a:spcBef>
            </a:pPr>
            <a:r>
              <a:rPr lang="en-US" altLang="zh-CN" sz="2000" b="1" dirty="0"/>
              <a:t>make0 </a:t>
            </a:r>
            <a:r>
              <a:rPr lang="en-US" altLang="zh-CN" sz="2000" b="1" dirty="0" err="1"/>
              <a:t>endp</a:t>
            </a:r>
            <a:endParaRPr lang="en-US" altLang="zh-CN" sz="2000" b="1" dirty="0"/>
          </a:p>
          <a:p>
            <a:pPr>
              <a:lnSpc>
                <a:spcPts val="1200"/>
              </a:lnSpc>
              <a:spcBef>
                <a:spcPct val="50000"/>
              </a:spcBef>
            </a:pPr>
            <a:r>
              <a:rPr lang="en-US" altLang="zh-CN" sz="2000" b="1" dirty="0"/>
              <a:t>make2 </a:t>
            </a:r>
            <a:r>
              <a:rPr lang="en-US" altLang="zh-CN" sz="2000" b="1" dirty="0" err="1"/>
              <a:t>proc</a:t>
            </a:r>
            <a:r>
              <a:rPr lang="en-US" altLang="zh-CN" sz="2000" b="1" dirty="0"/>
              <a:t>		;</a:t>
            </a:r>
            <a:r>
              <a:rPr lang="zh-CN" altLang="en-US" sz="2000" b="1" dirty="0"/>
              <a:t>子程序</a:t>
            </a:r>
            <a:r>
              <a:rPr lang="en-US" altLang="zh-CN" sz="2000" b="1" dirty="0"/>
              <a:t>make2</a:t>
            </a:r>
            <a:r>
              <a:rPr lang="zh-CN" altLang="en-US" sz="2000" b="1" dirty="0"/>
              <a:t>：查表，显示十进制</a:t>
            </a:r>
          </a:p>
          <a:p>
            <a:pPr lvl="1">
              <a:lnSpc>
                <a:spcPts val="1200"/>
              </a:lnSpc>
              <a:spcBef>
                <a:spcPct val="50000"/>
              </a:spcBef>
            </a:pPr>
            <a:r>
              <a:rPr lang="en-US" altLang="zh-CN" sz="2000" b="1" dirty="0"/>
              <a:t>display mess2		;</a:t>
            </a:r>
            <a:r>
              <a:rPr lang="zh-CN" altLang="en-US" sz="2000" b="1" dirty="0"/>
              <a:t>宏</a:t>
            </a:r>
            <a:r>
              <a:rPr lang="en-US" altLang="zh-CN" sz="2000" b="1" dirty="0"/>
              <a:t>display,</a:t>
            </a:r>
            <a:r>
              <a:rPr lang="zh-CN" altLang="en-US" sz="2000" b="1" dirty="0"/>
              <a:t>显示提示</a:t>
            </a:r>
            <a:r>
              <a:rPr lang="en-US" altLang="zh-CN" sz="2000" b="1" dirty="0"/>
              <a:t>2</a:t>
            </a:r>
          </a:p>
          <a:p>
            <a:pPr lvl="1">
              <a:lnSpc>
                <a:spcPts val="1200"/>
              </a:lnSpc>
              <a:spcBef>
                <a:spcPct val="50000"/>
              </a:spcBef>
            </a:pPr>
            <a:r>
              <a:rPr lang="en-US" altLang="zh-CN" sz="2000" b="1" dirty="0" err="1"/>
              <a:t>mov</a:t>
            </a:r>
            <a:r>
              <a:rPr lang="en-US" altLang="zh-CN" sz="2000" b="1" dirty="0"/>
              <a:t> </a:t>
            </a:r>
            <a:r>
              <a:rPr lang="en-US" altLang="zh-CN" sz="2000" b="1" dirty="0" err="1"/>
              <a:t>ax,x</a:t>
            </a:r>
            <a:endParaRPr lang="en-US" altLang="zh-CN" sz="2000" b="1" dirty="0"/>
          </a:p>
          <a:p>
            <a:pPr lvl="1">
              <a:lnSpc>
                <a:spcPts val="1200"/>
              </a:lnSpc>
              <a:spcBef>
                <a:spcPct val="50000"/>
              </a:spcBef>
            </a:pPr>
            <a:r>
              <a:rPr lang="en-US" altLang="zh-CN" sz="2000" b="1" dirty="0" err="1"/>
              <a:t>mov</a:t>
            </a:r>
            <a:r>
              <a:rPr lang="en-US" altLang="zh-CN" sz="2000" b="1" dirty="0"/>
              <a:t> dx,0</a:t>
            </a:r>
          </a:p>
          <a:p>
            <a:pPr lvl="1">
              <a:lnSpc>
                <a:spcPts val="1200"/>
              </a:lnSpc>
              <a:spcBef>
                <a:spcPct val="50000"/>
              </a:spcBef>
            </a:pPr>
            <a:r>
              <a:rPr lang="en-US" altLang="zh-CN" sz="2000" b="1" dirty="0" err="1"/>
              <a:t>divis</a:t>
            </a:r>
            <a:r>
              <a:rPr lang="en-US" altLang="zh-CN" sz="2000" b="1" dirty="0"/>
              <a:t> 10000 		;</a:t>
            </a:r>
            <a:r>
              <a:rPr lang="zh-CN" altLang="en-US" sz="2000" b="1" dirty="0"/>
              <a:t>宏</a:t>
            </a:r>
            <a:r>
              <a:rPr lang="en-US" altLang="zh-CN" sz="2000" b="1" dirty="0" err="1"/>
              <a:t>divis</a:t>
            </a:r>
            <a:r>
              <a:rPr lang="zh-CN" altLang="en-US" sz="2000" b="1" dirty="0"/>
              <a:t>，做除法并显示。</a:t>
            </a:r>
          </a:p>
          <a:p>
            <a:pPr lvl="1">
              <a:lnSpc>
                <a:spcPts val="1200"/>
              </a:lnSpc>
              <a:spcBef>
                <a:spcPct val="50000"/>
              </a:spcBef>
            </a:pPr>
            <a:r>
              <a:rPr lang="en-US" altLang="zh-CN" sz="2000" b="1" dirty="0" err="1"/>
              <a:t>divis</a:t>
            </a:r>
            <a:r>
              <a:rPr lang="en-US" altLang="zh-CN" sz="2000" b="1" dirty="0"/>
              <a:t> 1000</a:t>
            </a:r>
          </a:p>
          <a:p>
            <a:pPr lvl="1">
              <a:lnSpc>
                <a:spcPts val="1200"/>
              </a:lnSpc>
              <a:spcBef>
                <a:spcPct val="50000"/>
              </a:spcBef>
            </a:pPr>
            <a:r>
              <a:rPr lang="en-US" altLang="zh-CN" sz="2000" b="1" dirty="0" err="1"/>
              <a:t>divis</a:t>
            </a:r>
            <a:r>
              <a:rPr lang="en-US" altLang="zh-CN" sz="2000" b="1" dirty="0"/>
              <a:t> 100	</a:t>
            </a:r>
          </a:p>
          <a:p>
            <a:pPr lvl="1">
              <a:lnSpc>
                <a:spcPts val="1200"/>
              </a:lnSpc>
              <a:spcBef>
                <a:spcPct val="50000"/>
              </a:spcBef>
            </a:pPr>
            <a:r>
              <a:rPr lang="en-US" altLang="zh-CN" sz="2000" b="1" dirty="0" err="1"/>
              <a:t>divis</a:t>
            </a:r>
            <a:r>
              <a:rPr lang="en-US" altLang="zh-CN" sz="2000" b="1" dirty="0"/>
              <a:t> 10</a:t>
            </a:r>
          </a:p>
          <a:p>
            <a:pPr lvl="1">
              <a:lnSpc>
                <a:spcPts val="1200"/>
              </a:lnSpc>
              <a:spcBef>
                <a:spcPct val="50000"/>
              </a:spcBef>
            </a:pPr>
            <a:r>
              <a:rPr lang="en-US" altLang="zh-CN" sz="2000" b="1" dirty="0" err="1"/>
              <a:t>divis</a:t>
            </a:r>
            <a:r>
              <a:rPr lang="en-US" altLang="zh-CN" sz="2000" b="1" dirty="0"/>
              <a:t> 1</a:t>
            </a:r>
          </a:p>
        </p:txBody>
      </p:sp>
      <p:sp>
        <p:nvSpPr>
          <p:cNvPr id="44039" name="Text Box 7"/>
          <p:cNvSpPr txBox="1">
            <a:spLocks noChangeArrowheads="1"/>
          </p:cNvSpPr>
          <p:nvPr/>
        </p:nvSpPr>
        <p:spPr bwMode="auto">
          <a:xfrm>
            <a:off x="3203848" y="5324104"/>
            <a:ext cx="3569568" cy="1323439"/>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t>   ret</a:t>
            </a:r>
          </a:p>
          <a:p>
            <a:r>
              <a:rPr lang="en-US" altLang="zh-CN" sz="2000" b="1" dirty="0"/>
              <a:t>make2 </a:t>
            </a:r>
            <a:r>
              <a:rPr lang="en-US" altLang="zh-CN" sz="2000" b="1" dirty="0" err="1"/>
              <a:t>endp</a:t>
            </a:r>
            <a:endParaRPr lang="en-US" altLang="zh-CN" sz="2000" b="1" dirty="0"/>
          </a:p>
          <a:p>
            <a:r>
              <a:rPr lang="en-US" altLang="zh-CN" sz="2000" b="1" dirty="0"/>
              <a:t>code  ends</a:t>
            </a:r>
          </a:p>
          <a:p>
            <a:r>
              <a:rPr lang="en-US" altLang="zh-CN" sz="2000" b="1" dirty="0"/>
              <a:t>    end start</a:t>
            </a:r>
            <a:endParaRPr lang="en-US" altLang="zh-CN" dirty="0"/>
          </a:p>
        </p:txBody>
      </p:sp>
    </p:spTree>
    <p:extLst>
      <p:ext uri="{BB962C8B-B14F-4D97-AF65-F5344CB8AC3E}">
        <p14:creationId xmlns:p14="http://schemas.microsoft.com/office/powerpoint/2010/main" val="511419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44036"/>
                                        </p:tgtEl>
                                        <p:attrNameLst>
                                          <p:attrName>style.visibility</p:attrName>
                                        </p:attrNameLst>
                                      </p:cBhvr>
                                      <p:to>
                                        <p:strVal val="visible"/>
                                      </p:to>
                                    </p:set>
                                    <p:anim to="" calcmode="lin" valueType="num">
                                      <p:cBhvr>
                                        <p:cTn id="7" dur="1" fill="hold"/>
                                        <p:tgtEl>
                                          <p:spTgt spid="44036"/>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4039"/>
                                        </p:tgtEl>
                                        <p:attrNameLst>
                                          <p:attrName>style.visibility</p:attrName>
                                        </p:attrNameLst>
                                      </p:cBhvr>
                                      <p:to>
                                        <p:strVal val="visible"/>
                                      </p:to>
                                    </p:set>
                                    <p:anim calcmode="lin" valueType="num">
                                      <p:cBhvr additive="base">
                                        <p:cTn id="12" dur="500" fill="hold"/>
                                        <p:tgtEl>
                                          <p:spTgt spid="44039"/>
                                        </p:tgtEl>
                                        <p:attrNameLst>
                                          <p:attrName>ppt_x</p:attrName>
                                        </p:attrNameLst>
                                      </p:cBhvr>
                                      <p:tavLst>
                                        <p:tav tm="0">
                                          <p:val>
                                            <p:strVal val="0-#ppt_w/2"/>
                                          </p:val>
                                        </p:tav>
                                        <p:tav tm="100000">
                                          <p:val>
                                            <p:strVal val="#ppt_x"/>
                                          </p:val>
                                        </p:tav>
                                      </p:tavLst>
                                    </p:anim>
                                    <p:anim calcmode="lin" valueType="num">
                                      <p:cBhvr additive="base">
                                        <p:cTn id="13" dur="500" fill="hold"/>
                                        <p:tgtEl>
                                          <p:spTgt spid="440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nimBg="1" autoUpdateAnimBg="0"/>
      <p:bldP spid="44039"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z="4400" dirty="0">
                <a:solidFill>
                  <a:srgbClr val="000000"/>
                </a:solidFill>
                <a:latin typeface="宋体" charset="-122"/>
              </a:rPr>
              <a:t>练习：设计一个笑脸中断</a:t>
            </a:r>
            <a:r>
              <a:rPr lang="en-US" altLang="zh-CN" sz="4400" dirty="0">
                <a:solidFill>
                  <a:srgbClr val="000000"/>
                </a:solidFill>
                <a:latin typeface="Times New Roman" pitchFamily="18" charset="0"/>
                <a:cs typeface="Times New Roman" pitchFamily="18" charset="0"/>
              </a:rPr>
              <a:t>INT 60H</a:t>
            </a:r>
            <a:r>
              <a:rPr lang="zh-CN" altLang="en-US" sz="4400" dirty="0">
                <a:solidFill>
                  <a:srgbClr val="000000"/>
                </a:solidFill>
                <a:latin typeface="宋体" charset="-122"/>
              </a:rPr>
              <a:t>。</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700808"/>
            <a:ext cx="5760640" cy="4045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18739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4"/>
          <p:cNvSpPr txBox="1">
            <a:spLocks noChangeArrowheads="1"/>
          </p:cNvSpPr>
          <p:nvPr/>
        </p:nvSpPr>
        <p:spPr bwMode="auto">
          <a:xfrm>
            <a:off x="228600" y="457200"/>
            <a:ext cx="7696200" cy="5498365"/>
          </a:xfrm>
          <a:prstGeom prst="rect">
            <a:avLst/>
          </a:prstGeom>
          <a:solidFill>
            <a:srgbClr val="FFFFFF"/>
          </a:solidFill>
          <a:ln>
            <a:noFill/>
          </a:ln>
          <a:effectLst>
            <a:outerShdw dist="107763" dir="13500000" algn="ctr" rotWithShape="0">
              <a:srgbClr val="FF66FF"/>
            </a:outer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a:spcBef>
                <a:spcPct val="0"/>
              </a:spcBef>
              <a:defRPr>
                <a:solidFill>
                  <a:schemeClr val="tx1"/>
                </a:solidFill>
                <a:latin typeface="Arial" pitchFamily="34" charset="0"/>
                <a:ea typeface="宋体" pitchFamily="2" charset="-122"/>
              </a:defRPr>
            </a:lvl2pPr>
            <a:lvl3pPr>
              <a:spcBef>
                <a:spcPct val="0"/>
              </a:spcBef>
              <a:defRPr>
                <a:solidFill>
                  <a:schemeClr val="tx1"/>
                </a:solidFill>
                <a:latin typeface="Arial" pitchFamily="34" charset="0"/>
                <a:ea typeface="宋体" pitchFamily="2" charset="-122"/>
              </a:defRPr>
            </a:lvl3pPr>
            <a:lvl4pPr>
              <a:spcBef>
                <a:spcPct val="0"/>
              </a:spcBef>
              <a:defRPr>
                <a:solidFill>
                  <a:schemeClr val="tx1"/>
                </a:solidFill>
                <a:latin typeface="Arial" pitchFamily="34" charset="0"/>
                <a:ea typeface="宋体" pitchFamily="2" charset="-122"/>
              </a:defRPr>
            </a:lvl4pPr>
            <a:lvl5pPr>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ts val="1200"/>
              </a:lnSpc>
              <a:spcBef>
                <a:spcPct val="50000"/>
              </a:spcBef>
            </a:pPr>
            <a:r>
              <a:rPr lang="zh-CN" altLang="en-US" sz="2000" b="1" dirty="0"/>
              <a:t>（</a:t>
            </a:r>
            <a:r>
              <a:rPr lang="en-US" altLang="zh-CN" sz="2000" b="1" dirty="0"/>
              <a:t>2</a:t>
            </a:r>
            <a:r>
              <a:rPr lang="zh-CN" altLang="en-US" sz="2000" b="1" dirty="0"/>
              <a:t>）模块</a:t>
            </a:r>
            <a:r>
              <a:rPr lang="en-US" altLang="zh-CN" sz="2000" b="1" dirty="0"/>
              <a:t>2</a:t>
            </a:r>
            <a:r>
              <a:rPr lang="zh-CN" altLang="en-US" sz="2000" b="1" dirty="0"/>
              <a:t>：</a:t>
            </a:r>
            <a:r>
              <a:rPr lang="en-US" altLang="zh-CN" sz="2000" b="1" dirty="0"/>
              <a:t>14-2b.asm</a:t>
            </a:r>
          </a:p>
          <a:p>
            <a:pPr>
              <a:lnSpc>
                <a:spcPts val="1200"/>
              </a:lnSpc>
              <a:spcBef>
                <a:spcPct val="50000"/>
              </a:spcBef>
            </a:pPr>
            <a:r>
              <a:rPr lang="en-US" altLang="zh-CN" sz="2000" b="1" dirty="0"/>
              <a:t>;</a:t>
            </a:r>
            <a:r>
              <a:rPr lang="en-US" altLang="zh-CN" sz="2000" b="1" dirty="0">
                <a:solidFill>
                  <a:srgbClr val="000000"/>
                </a:solidFill>
                <a:latin typeface="Times New Roman" pitchFamily="18" charset="0"/>
                <a:cs typeface="Times New Roman" pitchFamily="18" charset="0"/>
              </a:rPr>
              <a:t> 8-2b</a:t>
            </a:r>
            <a:r>
              <a:rPr lang="en-US" altLang="zh-CN" sz="2000" b="1" dirty="0">
                <a:solidFill>
                  <a:srgbClr val="000000"/>
                </a:solidFill>
                <a:ea typeface="楷体_GB2312" pitchFamily="49" charset="-122"/>
              </a:rPr>
              <a:t>.asm </a:t>
            </a:r>
            <a:endParaRPr lang="en-US" altLang="zh-CN" sz="2000" b="1" dirty="0"/>
          </a:p>
          <a:p>
            <a:pPr>
              <a:lnSpc>
                <a:spcPts val="1200"/>
              </a:lnSpc>
              <a:spcBef>
                <a:spcPct val="50000"/>
              </a:spcBef>
            </a:pPr>
            <a:r>
              <a:rPr lang="en-US" altLang="zh-CN" sz="2000" b="1" dirty="0"/>
              <a:t>public make1		;</a:t>
            </a:r>
            <a:r>
              <a:rPr lang="zh-CN" altLang="en-US" sz="2000" b="1" dirty="0"/>
              <a:t>定义</a:t>
            </a:r>
            <a:r>
              <a:rPr lang="en-US" altLang="zh-CN" sz="2000" b="1" dirty="0"/>
              <a:t>make1</a:t>
            </a:r>
            <a:r>
              <a:rPr lang="zh-CN" altLang="en-US" sz="2000" b="1" dirty="0"/>
              <a:t>子程序为公共类型</a:t>
            </a:r>
          </a:p>
          <a:p>
            <a:pPr>
              <a:lnSpc>
                <a:spcPts val="1200"/>
              </a:lnSpc>
              <a:spcBef>
                <a:spcPct val="50000"/>
              </a:spcBef>
            </a:pPr>
            <a:r>
              <a:rPr lang="en-US" altLang="zh-CN" sz="2000" b="1" dirty="0" err="1"/>
              <a:t>extrn</a:t>
            </a:r>
            <a:r>
              <a:rPr lang="en-US" altLang="zh-CN" sz="2000" b="1" dirty="0"/>
              <a:t> x:word		;</a:t>
            </a:r>
            <a:r>
              <a:rPr lang="zh-CN" altLang="en-US" sz="2000" b="1" dirty="0"/>
              <a:t>说明另一个模块中的</a:t>
            </a:r>
            <a:r>
              <a:rPr lang="en-US" altLang="zh-CN" sz="2000" b="1" dirty="0"/>
              <a:t>x</a:t>
            </a:r>
            <a:r>
              <a:rPr lang="zh-CN" altLang="en-US" sz="2000" b="1" dirty="0"/>
              <a:t>为字型</a:t>
            </a:r>
          </a:p>
          <a:p>
            <a:pPr>
              <a:lnSpc>
                <a:spcPts val="1200"/>
              </a:lnSpc>
              <a:spcBef>
                <a:spcPct val="50000"/>
              </a:spcBef>
            </a:pPr>
            <a:r>
              <a:rPr lang="en-US" altLang="zh-CN" sz="2000" b="1" dirty="0"/>
              <a:t>include 8-2.mac	;</a:t>
            </a:r>
            <a:r>
              <a:rPr lang="zh-CN" altLang="en-US" sz="2000" b="1" dirty="0"/>
              <a:t>调入宏库</a:t>
            </a:r>
          </a:p>
          <a:p>
            <a:pPr>
              <a:lnSpc>
                <a:spcPts val="1200"/>
              </a:lnSpc>
              <a:spcBef>
                <a:spcPct val="50000"/>
              </a:spcBef>
            </a:pPr>
            <a:r>
              <a:rPr lang="en-US" altLang="zh-CN" sz="2000" b="1" dirty="0"/>
              <a:t>code segment </a:t>
            </a:r>
            <a:r>
              <a:rPr lang="en-US" altLang="zh-CN" sz="2000" b="1" dirty="0" err="1"/>
              <a:t>para'code</a:t>
            </a:r>
            <a:r>
              <a:rPr lang="en-US" altLang="zh-CN" sz="2000" b="1" dirty="0"/>
              <a:t>'	</a:t>
            </a:r>
            <a:r>
              <a:rPr lang="en-US" altLang="zh-CN" sz="2000" b="1" dirty="0">
                <a:solidFill>
                  <a:srgbClr val="000000"/>
                </a:solidFill>
                <a:latin typeface="宋体" pitchFamily="2" charset="-122"/>
              </a:rPr>
              <a:t>;</a:t>
            </a:r>
            <a:r>
              <a:rPr lang="zh-CN" altLang="en-US" sz="2000" b="1" dirty="0">
                <a:solidFill>
                  <a:srgbClr val="000000"/>
                </a:solidFill>
                <a:latin typeface="宋体" pitchFamily="2" charset="-122"/>
              </a:rPr>
              <a:t>代码段名类别相同</a:t>
            </a:r>
            <a:r>
              <a:rPr lang="zh-CN" altLang="en-US" sz="2000" b="1" dirty="0"/>
              <a:t> </a:t>
            </a:r>
          </a:p>
          <a:p>
            <a:pPr>
              <a:lnSpc>
                <a:spcPts val="1200"/>
              </a:lnSpc>
              <a:spcBef>
                <a:spcPct val="50000"/>
              </a:spcBef>
            </a:pPr>
            <a:r>
              <a:rPr lang="en-US" altLang="zh-CN" sz="2000" b="1" dirty="0"/>
              <a:t>assume </a:t>
            </a:r>
            <a:r>
              <a:rPr lang="en-US" altLang="zh-CN" sz="2000" b="1" dirty="0" err="1"/>
              <a:t>cs:code</a:t>
            </a:r>
            <a:endParaRPr lang="en-US" altLang="zh-CN" sz="2000" b="1" dirty="0"/>
          </a:p>
          <a:p>
            <a:pPr>
              <a:lnSpc>
                <a:spcPts val="1200"/>
              </a:lnSpc>
              <a:spcBef>
                <a:spcPct val="50000"/>
              </a:spcBef>
            </a:pPr>
            <a:r>
              <a:rPr lang="en-US" altLang="zh-CN" sz="2000" b="1" dirty="0"/>
              <a:t>make1 </a:t>
            </a:r>
            <a:r>
              <a:rPr lang="en-US" altLang="zh-CN" sz="2000" b="1" dirty="0" err="1"/>
              <a:t>proc</a:t>
            </a:r>
            <a:r>
              <a:rPr lang="en-US" altLang="zh-CN" sz="2000" b="1" dirty="0"/>
              <a:t> far		</a:t>
            </a:r>
            <a:r>
              <a:rPr lang="en-US" altLang="zh-CN" sz="2000" b="1" dirty="0">
                <a:solidFill>
                  <a:srgbClr val="000000"/>
                </a:solidFill>
                <a:latin typeface="宋体" pitchFamily="2" charset="-122"/>
              </a:rPr>
              <a:t>;</a:t>
            </a:r>
            <a:r>
              <a:rPr lang="zh-CN" altLang="en-US" sz="2000" b="1" dirty="0">
                <a:solidFill>
                  <a:srgbClr val="000000"/>
                </a:solidFill>
                <a:latin typeface="宋体" pitchFamily="2" charset="-122"/>
              </a:rPr>
              <a:t>子程序</a:t>
            </a:r>
            <a:r>
              <a:rPr lang="en-US" altLang="zh-CN" sz="2000" b="1" dirty="0">
                <a:solidFill>
                  <a:srgbClr val="000000"/>
                </a:solidFill>
              </a:rPr>
              <a:t>make1</a:t>
            </a:r>
            <a:r>
              <a:rPr lang="zh-CN" altLang="en-US" sz="2000" b="1" dirty="0">
                <a:solidFill>
                  <a:srgbClr val="000000"/>
                </a:solidFill>
              </a:rPr>
              <a:t>：</a:t>
            </a:r>
            <a:r>
              <a:rPr lang="zh-CN" altLang="en-US" sz="2000" b="1" dirty="0">
                <a:solidFill>
                  <a:srgbClr val="000000"/>
                </a:solidFill>
                <a:latin typeface="宋体" pitchFamily="2" charset="-122"/>
              </a:rPr>
              <a:t>键盘输入、形成十六进制</a:t>
            </a:r>
            <a:r>
              <a:rPr lang="zh-CN" altLang="en-US" sz="2000" b="1" dirty="0"/>
              <a:t> </a:t>
            </a:r>
          </a:p>
          <a:p>
            <a:pPr>
              <a:lnSpc>
                <a:spcPts val="1200"/>
              </a:lnSpc>
              <a:spcBef>
                <a:spcPct val="50000"/>
              </a:spcBef>
            </a:pPr>
            <a:r>
              <a:rPr lang="en-US" altLang="zh-CN" sz="2000" b="1" dirty="0" err="1"/>
              <a:t>inc</a:t>
            </a:r>
            <a:r>
              <a:rPr lang="en-US" altLang="zh-CN" sz="2000" b="1" dirty="0"/>
              <a:t> </a:t>
            </a:r>
            <a:r>
              <a:rPr lang="en-US" altLang="zh-CN" sz="2000" b="1" dirty="0" err="1"/>
              <a:t>bx</a:t>
            </a:r>
            <a:endParaRPr lang="en-US" altLang="zh-CN" sz="2000" b="1" dirty="0"/>
          </a:p>
          <a:p>
            <a:pPr>
              <a:lnSpc>
                <a:spcPts val="1200"/>
              </a:lnSpc>
              <a:spcBef>
                <a:spcPct val="50000"/>
              </a:spcBef>
            </a:pPr>
            <a:r>
              <a:rPr lang="en-US" altLang="zh-CN" sz="2000" b="1" dirty="0" err="1"/>
              <a:t>cmp</a:t>
            </a:r>
            <a:r>
              <a:rPr lang="en-US" altLang="zh-CN" sz="2000" b="1" dirty="0"/>
              <a:t> bx,4		;</a:t>
            </a:r>
            <a:r>
              <a:rPr lang="zh-CN" altLang="en-US" sz="2000" b="1" dirty="0"/>
              <a:t>键入</a:t>
            </a:r>
            <a:r>
              <a:rPr lang="en-US" altLang="zh-CN" sz="2000" b="1" dirty="0"/>
              <a:t>4</a:t>
            </a:r>
            <a:r>
              <a:rPr lang="zh-CN" altLang="en-US" sz="2000" b="1" dirty="0"/>
              <a:t>次</a:t>
            </a:r>
            <a:r>
              <a:rPr lang="en-US" altLang="zh-CN" sz="2000" b="1" dirty="0"/>
              <a:t>?</a:t>
            </a:r>
          </a:p>
          <a:p>
            <a:pPr>
              <a:lnSpc>
                <a:spcPts val="1200"/>
              </a:lnSpc>
              <a:spcBef>
                <a:spcPct val="50000"/>
              </a:spcBef>
            </a:pPr>
            <a:r>
              <a:rPr lang="en-US" altLang="zh-CN" sz="2000" b="1" dirty="0" err="1"/>
              <a:t>jg</a:t>
            </a:r>
            <a:r>
              <a:rPr lang="en-US" altLang="zh-CN" sz="2000" b="1" dirty="0"/>
              <a:t> exit</a:t>
            </a:r>
          </a:p>
          <a:p>
            <a:pPr>
              <a:lnSpc>
                <a:spcPts val="1200"/>
              </a:lnSpc>
              <a:spcBef>
                <a:spcPct val="50000"/>
              </a:spcBef>
            </a:pPr>
            <a:r>
              <a:rPr lang="en-US" altLang="zh-CN" sz="2000" b="1" dirty="0"/>
              <a:t>input			;</a:t>
            </a:r>
            <a:r>
              <a:rPr lang="zh-CN" altLang="en-US" sz="2000" b="1" dirty="0"/>
              <a:t>宏</a:t>
            </a:r>
            <a:r>
              <a:rPr lang="en-US" altLang="zh-CN" sz="2000" b="1" dirty="0"/>
              <a:t>input,</a:t>
            </a:r>
            <a:r>
              <a:rPr lang="zh-CN" altLang="en-US" sz="2000" b="1" dirty="0"/>
              <a:t>键盘输入十六进制数</a:t>
            </a:r>
          </a:p>
          <a:p>
            <a:pPr>
              <a:lnSpc>
                <a:spcPts val="1200"/>
              </a:lnSpc>
              <a:spcBef>
                <a:spcPct val="50000"/>
              </a:spcBef>
            </a:pPr>
            <a:r>
              <a:rPr lang="en-US" altLang="zh-CN" sz="2000" b="1" dirty="0" err="1"/>
              <a:t>cmp</a:t>
            </a:r>
            <a:r>
              <a:rPr lang="en-US" altLang="zh-CN" sz="2000" b="1" dirty="0"/>
              <a:t> al,0dh</a:t>
            </a:r>
          </a:p>
          <a:p>
            <a:pPr>
              <a:lnSpc>
                <a:spcPts val="1200"/>
              </a:lnSpc>
              <a:spcBef>
                <a:spcPct val="50000"/>
              </a:spcBef>
            </a:pPr>
            <a:r>
              <a:rPr lang="en-US" altLang="zh-CN" sz="2000" b="1" dirty="0" err="1"/>
              <a:t>jz</a:t>
            </a:r>
            <a:r>
              <a:rPr lang="en-US" altLang="zh-CN" sz="2000" b="1" dirty="0"/>
              <a:t> exit</a:t>
            </a:r>
          </a:p>
          <a:p>
            <a:pPr>
              <a:lnSpc>
                <a:spcPts val="1200"/>
              </a:lnSpc>
              <a:spcBef>
                <a:spcPct val="50000"/>
              </a:spcBef>
            </a:pPr>
            <a:r>
              <a:rPr lang="en-US" altLang="zh-CN" sz="2000" b="1" dirty="0" err="1"/>
              <a:t>cmp</a:t>
            </a:r>
            <a:r>
              <a:rPr lang="en-US" altLang="zh-CN" sz="2000" b="1" dirty="0"/>
              <a:t> al,'0'		;</a:t>
            </a:r>
            <a:r>
              <a:rPr lang="zh-CN" altLang="en-US" sz="2000" b="1" dirty="0"/>
              <a:t>判断是否</a:t>
            </a:r>
            <a:r>
              <a:rPr lang="en-US" altLang="zh-CN" sz="2000" b="1" dirty="0"/>
              <a:t>0-9</a:t>
            </a:r>
            <a:r>
              <a:rPr lang="zh-CN" altLang="en-US" sz="2000" b="1" dirty="0"/>
              <a:t>，</a:t>
            </a:r>
            <a:r>
              <a:rPr lang="en-US" altLang="zh-CN" sz="2000" b="1" dirty="0"/>
              <a:t>A-F</a:t>
            </a:r>
            <a:r>
              <a:rPr lang="zh-CN" altLang="en-US" sz="2000" b="1" dirty="0"/>
              <a:t>或</a:t>
            </a:r>
            <a:r>
              <a:rPr lang="en-US" altLang="zh-CN" sz="2000" b="1" dirty="0"/>
              <a:t>a-f</a:t>
            </a:r>
          </a:p>
          <a:p>
            <a:pPr>
              <a:lnSpc>
                <a:spcPts val="1200"/>
              </a:lnSpc>
              <a:spcBef>
                <a:spcPct val="50000"/>
              </a:spcBef>
            </a:pPr>
            <a:r>
              <a:rPr lang="en-US" altLang="zh-CN" sz="2000" b="1" dirty="0" err="1"/>
              <a:t>jl</a:t>
            </a:r>
            <a:r>
              <a:rPr lang="en-US" altLang="zh-CN" sz="2000" b="1" dirty="0"/>
              <a:t> out1			;</a:t>
            </a:r>
            <a:r>
              <a:rPr lang="zh-CN" altLang="en-US" sz="2000" b="1" dirty="0"/>
              <a:t>是其它字符</a:t>
            </a:r>
            <a:r>
              <a:rPr lang="en-US" altLang="zh-CN" sz="2000" b="1" dirty="0"/>
              <a:t>,</a:t>
            </a:r>
            <a:r>
              <a:rPr lang="zh-CN" altLang="en-US" sz="2000" b="1" dirty="0"/>
              <a:t>转</a:t>
            </a:r>
            <a:r>
              <a:rPr lang="en-US" altLang="zh-CN" sz="2000" b="1" dirty="0"/>
              <a:t>out1</a:t>
            </a:r>
          </a:p>
          <a:p>
            <a:pPr>
              <a:lnSpc>
                <a:spcPts val="1200"/>
              </a:lnSpc>
              <a:spcBef>
                <a:spcPct val="50000"/>
              </a:spcBef>
            </a:pPr>
            <a:r>
              <a:rPr lang="en-US" altLang="zh-CN" sz="2000" b="1" dirty="0" err="1"/>
              <a:t>cmp</a:t>
            </a:r>
            <a:r>
              <a:rPr lang="en-US" altLang="zh-CN" sz="2000" b="1" dirty="0"/>
              <a:t> al,'9'</a:t>
            </a:r>
          </a:p>
          <a:p>
            <a:pPr>
              <a:lnSpc>
                <a:spcPts val="1200"/>
              </a:lnSpc>
              <a:spcBef>
                <a:spcPct val="50000"/>
              </a:spcBef>
            </a:pPr>
            <a:r>
              <a:rPr lang="en-US" altLang="zh-CN" sz="2000" b="1" dirty="0" err="1"/>
              <a:t>jle</a:t>
            </a:r>
            <a:r>
              <a:rPr lang="en-US" altLang="zh-CN" sz="2000" b="1" dirty="0"/>
              <a:t> smal1</a:t>
            </a:r>
          </a:p>
        </p:txBody>
      </p:sp>
    </p:spTree>
    <p:extLst>
      <p:ext uri="{BB962C8B-B14F-4D97-AF65-F5344CB8AC3E}">
        <p14:creationId xmlns:p14="http://schemas.microsoft.com/office/powerpoint/2010/main" val="10330182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4"/>
          <p:cNvSpPr txBox="1">
            <a:spLocks noChangeArrowheads="1"/>
          </p:cNvSpPr>
          <p:nvPr/>
        </p:nvSpPr>
        <p:spPr bwMode="auto">
          <a:xfrm>
            <a:off x="685800" y="228600"/>
            <a:ext cx="7010400" cy="6340475"/>
          </a:xfrm>
          <a:prstGeom prst="rect">
            <a:avLst/>
          </a:prstGeom>
          <a:solidFill>
            <a:srgbClr val="FFFFFF"/>
          </a:solidFill>
          <a:ln>
            <a:noFill/>
          </a:ln>
          <a:effectLst>
            <a:outerShdw dist="107763" dir="13500000" algn="ctr" rotWithShape="0">
              <a:srgbClr val="FF66FF"/>
            </a:outer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a:spcBef>
                <a:spcPct val="0"/>
              </a:spcBef>
              <a:defRPr>
                <a:solidFill>
                  <a:schemeClr val="tx1"/>
                </a:solidFill>
                <a:latin typeface="Arial" pitchFamily="34" charset="0"/>
                <a:ea typeface="宋体" pitchFamily="2" charset="-122"/>
              </a:defRPr>
            </a:lvl2pPr>
            <a:lvl3pPr>
              <a:spcBef>
                <a:spcPct val="0"/>
              </a:spcBef>
              <a:defRPr>
                <a:solidFill>
                  <a:schemeClr val="tx1"/>
                </a:solidFill>
                <a:latin typeface="Arial" pitchFamily="34" charset="0"/>
                <a:ea typeface="宋体" pitchFamily="2" charset="-122"/>
              </a:defRPr>
            </a:lvl3pPr>
            <a:lvl4pPr>
              <a:spcBef>
                <a:spcPct val="0"/>
              </a:spcBef>
              <a:defRPr>
                <a:solidFill>
                  <a:schemeClr val="tx1"/>
                </a:solidFill>
                <a:latin typeface="Arial" pitchFamily="34" charset="0"/>
                <a:ea typeface="宋体" pitchFamily="2" charset="-122"/>
              </a:defRPr>
            </a:lvl4pPr>
            <a:lvl5pPr>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ts val="1200"/>
              </a:lnSpc>
              <a:spcBef>
                <a:spcPct val="50000"/>
              </a:spcBef>
            </a:pPr>
            <a:r>
              <a:rPr lang="en-US" altLang="zh-CN" sz="2000" b="1" dirty="0" err="1"/>
              <a:t>cmp</a:t>
            </a:r>
            <a:r>
              <a:rPr lang="en-US" altLang="zh-CN" sz="2000" b="1" dirty="0"/>
              <a:t> </a:t>
            </a:r>
            <a:r>
              <a:rPr lang="en-US" altLang="zh-CN" sz="2000" b="1" dirty="0" err="1"/>
              <a:t>al,'A</a:t>
            </a:r>
            <a:r>
              <a:rPr lang="en-US" altLang="zh-CN" sz="2000" b="1" dirty="0"/>
              <a:t>'</a:t>
            </a:r>
          </a:p>
          <a:p>
            <a:pPr>
              <a:lnSpc>
                <a:spcPts val="1200"/>
              </a:lnSpc>
              <a:spcBef>
                <a:spcPct val="50000"/>
              </a:spcBef>
            </a:pPr>
            <a:r>
              <a:rPr lang="en-US" altLang="zh-CN" sz="2000" b="1" dirty="0" err="1"/>
              <a:t>jl</a:t>
            </a:r>
            <a:r>
              <a:rPr lang="en-US" altLang="zh-CN" sz="2000" b="1" dirty="0"/>
              <a:t> out1</a:t>
            </a:r>
          </a:p>
          <a:p>
            <a:pPr>
              <a:lnSpc>
                <a:spcPts val="1200"/>
              </a:lnSpc>
              <a:spcBef>
                <a:spcPct val="50000"/>
              </a:spcBef>
            </a:pPr>
            <a:r>
              <a:rPr lang="en-US" altLang="zh-CN" sz="2000" b="1" dirty="0" err="1"/>
              <a:t>cmp</a:t>
            </a:r>
            <a:r>
              <a:rPr lang="en-US" altLang="zh-CN" sz="2000" b="1" dirty="0"/>
              <a:t> </a:t>
            </a:r>
            <a:r>
              <a:rPr lang="en-US" altLang="zh-CN" sz="2000" b="1" dirty="0" err="1"/>
              <a:t>al,'F</a:t>
            </a:r>
            <a:r>
              <a:rPr lang="en-US" altLang="zh-CN" sz="2000" b="1" dirty="0"/>
              <a:t>'</a:t>
            </a:r>
          </a:p>
          <a:p>
            <a:pPr>
              <a:lnSpc>
                <a:spcPts val="1200"/>
              </a:lnSpc>
              <a:spcBef>
                <a:spcPct val="50000"/>
              </a:spcBef>
            </a:pPr>
            <a:r>
              <a:rPr lang="en-US" altLang="zh-CN" sz="2000" b="1" dirty="0" err="1"/>
              <a:t>jle</a:t>
            </a:r>
            <a:r>
              <a:rPr lang="en-US" altLang="zh-CN" sz="2000" b="1" dirty="0"/>
              <a:t> smal2</a:t>
            </a:r>
          </a:p>
          <a:p>
            <a:pPr>
              <a:lnSpc>
                <a:spcPts val="1200"/>
              </a:lnSpc>
              <a:spcBef>
                <a:spcPct val="50000"/>
              </a:spcBef>
            </a:pPr>
            <a:r>
              <a:rPr lang="en-US" altLang="zh-CN" sz="2000" b="1" dirty="0" err="1"/>
              <a:t>cmp</a:t>
            </a:r>
            <a:r>
              <a:rPr lang="en-US" altLang="zh-CN" sz="2000" b="1" dirty="0"/>
              <a:t> </a:t>
            </a:r>
            <a:r>
              <a:rPr lang="en-US" altLang="zh-CN" sz="2000" b="1" dirty="0" err="1"/>
              <a:t>al,'a</a:t>
            </a:r>
            <a:r>
              <a:rPr lang="en-US" altLang="zh-CN" sz="2000" b="1" dirty="0"/>
              <a:t>'</a:t>
            </a:r>
          </a:p>
          <a:p>
            <a:pPr>
              <a:lnSpc>
                <a:spcPts val="1200"/>
              </a:lnSpc>
              <a:spcBef>
                <a:spcPct val="50000"/>
              </a:spcBef>
            </a:pPr>
            <a:r>
              <a:rPr lang="en-US" altLang="zh-CN" sz="2000" b="1" dirty="0" err="1"/>
              <a:t>jl</a:t>
            </a:r>
            <a:r>
              <a:rPr lang="en-US" altLang="zh-CN" sz="2000" b="1" dirty="0"/>
              <a:t> out1</a:t>
            </a:r>
          </a:p>
          <a:p>
            <a:pPr>
              <a:lnSpc>
                <a:spcPts val="1200"/>
              </a:lnSpc>
              <a:spcBef>
                <a:spcPct val="50000"/>
              </a:spcBef>
            </a:pPr>
            <a:r>
              <a:rPr lang="en-US" altLang="zh-CN" sz="2000" b="1" dirty="0" err="1"/>
              <a:t>cmp</a:t>
            </a:r>
            <a:r>
              <a:rPr lang="en-US" altLang="zh-CN" sz="2000" b="1" dirty="0"/>
              <a:t> </a:t>
            </a:r>
            <a:r>
              <a:rPr lang="en-US" altLang="zh-CN" sz="2000" b="1" dirty="0" err="1"/>
              <a:t>al,'f</a:t>
            </a:r>
            <a:r>
              <a:rPr lang="en-US" altLang="zh-CN" sz="2000" b="1" dirty="0"/>
              <a:t>'</a:t>
            </a:r>
          </a:p>
          <a:p>
            <a:pPr>
              <a:lnSpc>
                <a:spcPts val="1200"/>
              </a:lnSpc>
              <a:spcBef>
                <a:spcPct val="50000"/>
              </a:spcBef>
            </a:pPr>
            <a:r>
              <a:rPr lang="en-US" altLang="zh-CN" sz="2000" b="1" dirty="0" err="1"/>
              <a:t>jg</a:t>
            </a:r>
            <a:r>
              <a:rPr lang="en-US" altLang="zh-CN" sz="2000" b="1" dirty="0"/>
              <a:t> out1</a:t>
            </a:r>
          </a:p>
          <a:p>
            <a:pPr>
              <a:lnSpc>
                <a:spcPts val="1200"/>
              </a:lnSpc>
              <a:spcBef>
                <a:spcPct val="50000"/>
              </a:spcBef>
            </a:pPr>
            <a:r>
              <a:rPr lang="en-US" altLang="zh-CN" sz="2000" b="1" dirty="0"/>
              <a:t>sub al,20h			;</a:t>
            </a:r>
            <a:r>
              <a:rPr lang="zh-CN" altLang="en-US" sz="2000" b="1" dirty="0"/>
              <a:t>小写</a:t>
            </a:r>
            <a:r>
              <a:rPr lang="en-US" altLang="zh-CN" sz="2000" b="1" dirty="0"/>
              <a:t>a-f</a:t>
            </a:r>
            <a:r>
              <a:rPr lang="zh-CN" altLang="en-US" sz="2000" b="1" dirty="0"/>
              <a:t>减去</a:t>
            </a:r>
            <a:r>
              <a:rPr lang="en-US" altLang="zh-CN" sz="2000" b="1" dirty="0"/>
              <a:t>57h</a:t>
            </a:r>
          </a:p>
          <a:p>
            <a:pPr>
              <a:lnSpc>
                <a:spcPts val="1200"/>
              </a:lnSpc>
              <a:spcBef>
                <a:spcPct val="50000"/>
              </a:spcBef>
            </a:pPr>
            <a:r>
              <a:rPr lang="en-US" altLang="zh-CN" sz="2000" b="1" dirty="0"/>
              <a:t>smal2:				;</a:t>
            </a:r>
            <a:r>
              <a:rPr lang="zh-CN" altLang="en-US" sz="2000" b="1" dirty="0"/>
              <a:t>大写字母</a:t>
            </a:r>
            <a:r>
              <a:rPr lang="en-US" altLang="zh-CN" sz="2000" b="1" dirty="0"/>
              <a:t>A-F</a:t>
            </a:r>
            <a:r>
              <a:rPr lang="zh-CN" altLang="en-US" sz="2000" b="1" dirty="0"/>
              <a:t>减去</a:t>
            </a:r>
            <a:r>
              <a:rPr lang="en-US" altLang="zh-CN" sz="2000" b="1" dirty="0"/>
              <a:t>37h</a:t>
            </a:r>
          </a:p>
          <a:p>
            <a:pPr>
              <a:lnSpc>
                <a:spcPts val="1200"/>
              </a:lnSpc>
              <a:spcBef>
                <a:spcPct val="50000"/>
              </a:spcBef>
            </a:pPr>
            <a:r>
              <a:rPr lang="en-US" altLang="zh-CN" sz="2000" b="1" dirty="0"/>
              <a:t>sub al,7		</a:t>
            </a:r>
          </a:p>
          <a:p>
            <a:pPr>
              <a:lnSpc>
                <a:spcPts val="1200"/>
              </a:lnSpc>
              <a:spcBef>
                <a:spcPct val="50000"/>
              </a:spcBef>
            </a:pPr>
            <a:r>
              <a:rPr lang="en-US" altLang="zh-CN" sz="2000" b="1" dirty="0"/>
              <a:t>smal1:				;</a:t>
            </a:r>
            <a:r>
              <a:rPr lang="zh-CN" altLang="en-US" sz="2000" b="1" dirty="0"/>
              <a:t>数字</a:t>
            </a:r>
            <a:r>
              <a:rPr lang="en-US" altLang="zh-CN" sz="2000" b="1" dirty="0"/>
              <a:t>0-9</a:t>
            </a:r>
            <a:r>
              <a:rPr lang="zh-CN" altLang="en-US" sz="2000" b="1" dirty="0"/>
              <a:t>减去</a:t>
            </a:r>
            <a:r>
              <a:rPr lang="en-US" altLang="zh-CN" sz="2000" b="1" dirty="0"/>
              <a:t>30h</a:t>
            </a:r>
          </a:p>
          <a:p>
            <a:pPr>
              <a:lnSpc>
                <a:spcPts val="1200"/>
              </a:lnSpc>
              <a:spcBef>
                <a:spcPct val="50000"/>
              </a:spcBef>
            </a:pPr>
            <a:r>
              <a:rPr lang="en-US" altLang="zh-CN" sz="2000" b="1" dirty="0"/>
              <a:t>sub al,30h</a:t>
            </a:r>
          </a:p>
          <a:p>
            <a:pPr>
              <a:lnSpc>
                <a:spcPts val="1200"/>
              </a:lnSpc>
              <a:spcBef>
                <a:spcPct val="50000"/>
              </a:spcBef>
            </a:pPr>
            <a:r>
              <a:rPr lang="en-US" altLang="zh-CN" sz="2000" b="1" dirty="0" err="1"/>
              <a:t>mov</a:t>
            </a:r>
            <a:r>
              <a:rPr lang="en-US" altLang="zh-CN" sz="2000" b="1" dirty="0"/>
              <a:t> ah,0		</a:t>
            </a:r>
          </a:p>
          <a:p>
            <a:pPr>
              <a:lnSpc>
                <a:spcPts val="1200"/>
              </a:lnSpc>
              <a:spcBef>
                <a:spcPct val="50000"/>
              </a:spcBef>
            </a:pPr>
            <a:r>
              <a:rPr lang="en-US" altLang="zh-CN" sz="2000" b="1" dirty="0" err="1"/>
              <a:t>xchg</a:t>
            </a:r>
            <a:r>
              <a:rPr lang="en-US" altLang="zh-CN" sz="2000" b="1" dirty="0"/>
              <a:t> </a:t>
            </a:r>
            <a:r>
              <a:rPr lang="en-US" altLang="zh-CN" sz="2000" b="1" dirty="0" err="1"/>
              <a:t>ax,x</a:t>
            </a:r>
            <a:r>
              <a:rPr lang="en-US" altLang="zh-CN" sz="2000" b="1" dirty="0"/>
              <a:t>			;</a:t>
            </a:r>
            <a:r>
              <a:rPr lang="zh-CN" altLang="en-US" sz="2000" b="1" dirty="0"/>
              <a:t>形成十六进制数</a:t>
            </a:r>
          </a:p>
          <a:p>
            <a:pPr>
              <a:lnSpc>
                <a:spcPts val="1200"/>
              </a:lnSpc>
              <a:spcBef>
                <a:spcPct val="50000"/>
              </a:spcBef>
            </a:pPr>
            <a:r>
              <a:rPr lang="en-US" altLang="zh-CN" sz="2000" b="1" dirty="0" err="1"/>
              <a:t>mov</a:t>
            </a:r>
            <a:r>
              <a:rPr lang="en-US" altLang="zh-CN" sz="2000" b="1" dirty="0"/>
              <a:t> cx,16</a:t>
            </a:r>
          </a:p>
          <a:p>
            <a:pPr>
              <a:lnSpc>
                <a:spcPts val="1200"/>
              </a:lnSpc>
              <a:spcBef>
                <a:spcPct val="50000"/>
              </a:spcBef>
            </a:pPr>
            <a:r>
              <a:rPr lang="en-US" altLang="zh-CN" sz="2000" b="1" dirty="0" err="1"/>
              <a:t>mul</a:t>
            </a:r>
            <a:r>
              <a:rPr lang="en-US" altLang="zh-CN" sz="2000" b="1" dirty="0"/>
              <a:t> cx	</a:t>
            </a:r>
          </a:p>
          <a:p>
            <a:pPr>
              <a:lnSpc>
                <a:spcPts val="1200"/>
              </a:lnSpc>
              <a:spcBef>
                <a:spcPct val="50000"/>
              </a:spcBef>
            </a:pPr>
            <a:r>
              <a:rPr lang="en-US" altLang="zh-CN" sz="2000" b="1" dirty="0" err="1"/>
              <a:t>xchg</a:t>
            </a:r>
            <a:r>
              <a:rPr lang="en-US" altLang="zh-CN" sz="2000" b="1" dirty="0"/>
              <a:t> </a:t>
            </a:r>
            <a:r>
              <a:rPr lang="en-US" altLang="zh-CN" sz="2000" b="1" dirty="0" err="1"/>
              <a:t>ax,x</a:t>
            </a:r>
            <a:endParaRPr lang="en-US" altLang="zh-CN" sz="2000" b="1" dirty="0"/>
          </a:p>
          <a:p>
            <a:pPr>
              <a:lnSpc>
                <a:spcPts val="1200"/>
              </a:lnSpc>
              <a:spcBef>
                <a:spcPct val="50000"/>
              </a:spcBef>
            </a:pPr>
            <a:r>
              <a:rPr lang="en-US" altLang="zh-CN" sz="2000" b="1" dirty="0"/>
              <a:t>add </a:t>
            </a:r>
            <a:r>
              <a:rPr lang="en-US" altLang="zh-CN" sz="2000" b="1" dirty="0" err="1"/>
              <a:t>x,ax</a:t>
            </a:r>
            <a:r>
              <a:rPr lang="en-US" altLang="zh-CN" sz="2000" b="1" dirty="0"/>
              <a:t>			;</a:t>
            </a:r>
            <a:r>
              <a:rPr lang="zh-CN" altLang="en-US" sz="2000" b="1" dirty="0"/>
              <a:t>保存</a:t>
            </a:r>
          </a:p>
          <a:p>
            <a:pPr>
              <a:lnSpc>
                <a:spcPts val="1200"/>
              </a:lnSpc>
              <a:spcBef>
                <a:spcPct val="50000"/>
              </a:spcBef>
            </a:pPr>
            <a:r>
              <a:rPr lang="en-US" altLang="zh-CN" sz="2000" b="1" dirty="0" err="1"/>
              <a:t>jmp</a:t>
            </a:r>
            <a:r>
              <a:rPr lang="en-US" altLang="zh-CN" sz="2000" b="1" dirty="0"/>
              <a:t> make1</a:t>
            </a:r>
          </a:p>
          <a:p>
            <a:pPr>
              <a:lnSpc>
                <a:spcPts val="1200"/>
              </a:lnSpc>
              <a:spcBef>
                <a:spcPct val="50000"/>
              </a:spcBef>
            </a:pPr>
            <a:r>
              <a:rPr lang="en-US" altLang="zh-CN" sz="2000" b="1" dirty="0" err="1"/>
              <a:t>exit:ret</a:t>
            </a:r>
            <a:endParaRPr lang="en-US" altLang="zh-CN" sz="2000" b="1" dirty="0"/>
          </a:p>
        </p:txBody>
      </p:sp>
      <p:sp>
        <p:nvSpPr>
          <p:cNvPr id="46087" name="Text Box 7"/>
          <p:cNvSpPr txBox="1">
            <a:spLocks noChangeArrowheads="1"/>
          </p:cNvSpPr>
          <p:nvPr/>
        </p:nvSpPr>
        <p:spPr bwMode="auto">
          <a:xfrm>
            <a:off x="2667000" y="4800600"/>
            <a:ext cx="5721424" cy="1631216"/>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t>out1:</a:t>
            </a:r>
          </a:p>
          <a:p>
            <a:r>
              <a:rPr lang="en-US" altLang="zh-CN" sz="2000" b="1" dirty="0" err="1"/>
              <a:t>retsys</a:t>
            </a:r>
            <a:r>
              <a:rPr lang="en-US" altLang="zh-CN" sz="2000" b="1" dirty="0"/>
              <a:t>		;</a:t>
            </a:r>
            <a:r>
              <a:rPr lang="zh-CN" altLang="en-US" sz="2000" b="1" dirty="0"/>
              <a:t>宏</a:t>
            </a:r>
            <a:r>
              <a:rPr lang="en-US" altLang="zh-CN" sz="2000" b="1" dirty="0" err="1"/>
              <a:t>retsys</a:t>
            </a:r>
            <a:r>
              <a:rPr lang="en-US" altLang="zh-CN" sz="2000" b="1" dirty="0"/>
              <a:t>,</a:t>
            </a:r>
            <a:r>
              <a:rPr lang="zh-CN" altLang="en-US" sz="2000" b="1" dirty="0"/>
              <a:t>结束、返回</a:t>
            </a:r>
            <a:r>
              <a:rPr lang="en-US" altLang="zh-CN" sz="2000" b="1" dirty="0"/>
              <a:t>DOS</a:t>
            </a:r>
          </a:p>
          <a:p>
            <a:r>
              <a:rPr lang="en-US" altLang="zh-CN" sz="2000" b="1" dirty="0"/>
              <a:t>make1 </a:t>
            </a:r>
            <a:r>
              <a:rPr lang="en-US" altLang="zh-CN" sz="2000" b="1" dirty="0" err="1"/>
              <a:t>endp</a:t>
            </a:r>
            <a:endParaRPr lang="en-US" altLang="zh-CN" sz="2000" b="1" dirty="0"/>
          </a:p>
          <a:p>
            <a:r>
              <a:rPr lang="en-US" altLang="zh-CN" sz="2000" b="1" dirty="0"/>
              <a:t>code ends</a:t>
            </a:r>
          </a:p>
          <a:p>
            <a:r>
              <a:rPr lang="en-US" altLang="zh-CN" sz="2000" b="1" dirty="0"/>
              <a:t>end</a:t>
            </a:r>
            <a:endParaRPr lang="en-US" altLang="zh-CN" dirty="0"/>
          </a:p>
        </p:txBody>
      </p:sp>
    </p:spTree>
    <p:extLst>
      <p:ext uri="{BB962C8B-B14F-4D97-AF65-F5344CB8AC3E}">
        <p14:creationId xmlns:p14="http://schemas.microsoft.com/office/powerpoint/2010/main" val="1176702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46084"/>
                                        </p:tgtEl>
                                        <p:attrNameLst>
                                          <p:attrName>style.visibility</p:attrName>
                                        </p:attrNameLst>
                                      </p:cBhvr>
                                      <p:to>
                                        <p:strVal val="visible"/>
                                      </p:to>
                                    </p:set>
                                    <p:anim to="" calcmode="lin" valueType="num">
                                      <p:cBhvr>
                                        <p:cTn id="7" dur="1" fill="hold"/>
                                        <p:tgtEl>
                                          <p:spTgt spid="46084"/>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6087"/>
                                        </p:tgtEl>
                                        <p:attrNameLst>
                                          <p:attrName>style.visibility</p:attrName>
                                        </p:attrNameLst>
                                      </p:cBhvr>
                                      <p:to>
                                        <p:strVal val="visible"/>
                                      </p:to>
                                    </p:set>
                                    <p:anim calcmode="lin" valueType="num">
                                      <p:cBhvr additive="base">
                                        <p:cTn id="12" dur="500" fill="hold"/>
                                        <p:tgtEl>
                                          <p:spTgt spid="46087"/>
                                        </p:tgtEl>
                                        <p:attrNameLst>
                                          <p:attrName>ppt_x</p:attrName>
                                        </p:attrNameLst>
                                      </p:cBhvr>
                                      <p:tavLst>
                                        <p:tav tm="0">
                                          <p:val>
                                            <p:strVal val="0-#ppt_w/2"/>
                                          </p:val>
                                        </p:tav>
                                        <p:tav tm="100000">
                                          <p:val>
                                            <p:strVal val="#ppt_x"/>
                                          </p:val>
                                        </p:tav>
                                      </p:tavLst>
                                    </p:anim>
                                    <p:anim calcmode="lin" valueType="num">
                                      <p:cBhvr additive="base">
                                        <p:cTn id="13" dur="500" fill="hold"/>
                                        <p:tgtEl>
                                          <p:spTgt spid="460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autoUpdateAnimBg="0"/>
      <p:bldP spid="46087"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Text Box 4"/>
          <p:cNvSpPr txBox="1">
            <a:spLocks noChangeArrowheads="1"/>
          </p:cNvSpPr>
          <p:nvPr/>
        </p:nvSpPr>
        <p:spPr bwMode="auto">
          <a:xfrm>
            <a:off x="381000" y="381000"/>
            <a:ext cx="7696200" cy="5806141"/>
          </a:xfrm>
          <a:prstGeom prst="rect">
            <a:avLst/>
          </a:prstGeom>
          <a:solidFill>
            <a:srgbClr val="FFFFFF"/>
          </a:solidFill>
          <a:ln>
            <a:noFill/>
          </a:ln>
          <a:effectLst>
            <a:outerShdw dist="107763" dir="18900000" algn="ctr" rotWithShape="0">
              <a:srgbClr val="FF0066"/>
            </a:outer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a:spcBef>
                <a:spcPct val="0"/>
              </a:spcBef>
              <a:defRPr>
                <a:solidFill>
                  <a:schemeClr val="tx1"/>
                </a:solidFill>
                <a:latin typeface="Arial" pitchFamily="34" charset="0"/>
                <a:ea typeface="宋体" pitchFamily="2" charset="-122"/>
              </a:defRPr>
            </a:lvl2pPr>
            <a:lvl3pPr>
              <a:spcBef>
                <a:spcPct val="0"/>
              </a:spcBef>
              <a:defRPr>
                <a:solidFill>
                  <a:schemeClr val="tx1"/>
                </a:solidFill>
                <a:latin typeface="Arial" pitchFamily="34" charset="0"/>
                <a:ea typeface="宋体" pitchFamily="2" charset="-122"/>
              </a:defRPr>
            </a:lvl3pPr>
            <a:lvl4pPr>
              <a:spcBef>
                <a:spcPct val="0"/>
              </a:spcBef>
              <a:defRPr>
                <a:solidFill>
                  <a:schemeClr val="tx1"/>
                </a:solidFill>
                <a:latin typeface="Arial" pitchFamily="34" charset="0"/>
                <a:ea typeface="宋体" pitchFamily="2" charset="-122"/>
              </a:defRPr>
            </a:lvl4pPr>
            <a:lvl5pPr>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ts val="1200"/>
              </a:lnSpc>
              <a:spcBef>
                <a:spcPct val="50000"/>
              </a:spcBef>
            </a:pPr>
            <a:r>
              <a:rPr lang="zh-CN" altLang="en-US" sz="2000" b="1" dirty="0"/>
              <a:t>（</a:t>
            </a:r>
            <a:r>
              <a:rPr lang="en-US" altLang="zh-CN" sz="2000" b="1" dirty="0"/>
              <a:t>3</a:t>
            </a:r>
            <a:r>
              <a:rPr lang="zh-CN" altLang="en-US" sz="2000" b="1" dirty="0"/>
              <a:t>）宏库</a:t>
            </a:r>
            <a:r>
              <a:rPr lang="en-US" altLang="zh-CN" sz="2000" b="1" dirty="0"/>
              <a:t>14-2.mac</a:t>
            </a:r>
          </a:p>
          <a:p>
            <a:pPr>
              <a:lnSpc>
                <a:spcPts val="1200"/>
              </a:lnSpc>
              <a:spcBef>
                <a:spcPct val="50000"/>
              </a:spcBef>
            </a:pPr>
            <a:r>
              <a:rPr lang="en-US" altLang="zh-CN" sz="2000" b="1" dirty="0"/>
              <a:t>;8-2.mac </a:t>
            </a:r>
            <a:r>
              <a:rPr lang="zh-CN" altLang="en-US" sz="2000" b="1" dirty="0"/>
              <a:t>宏库</a:t>
            </a:r>
          </a:p>
          <a:p>
            <a:pPr>
              <a:lnSpc>
                <a:spcPts val="1200"/>
              </a:lnSpc>
              <a:spcBef>
                <a:spcPct val="50000"/>
              </a:spcBef>
            </a:pPr>
            <a:r>
              <a:rPr lang="en-US" altLang="zh-CN" sz="2000" b="1" dirty="0"/>
              <a:t>;1</a:t>
            </a:r>
          </a:p>
          <a:p>
            <a:pPr>
              <a:lnSpc>
                <a:spcPts val="1200"/>
              </a:lnSpc>
              <a:spcBef>
                <a:spcPct val="50000"/>
              </a:spcBef>
            </a:pPr>
            <a:r>
              <a:rPr lang="en-US" altLang="zh-CN" sz="2000" b="1" dirty="0"/>
              <a:t>input macro			; </a:t>
            </a:r>
            <a:r>
              <a:rPr lang="zh-CN" altLang="en-US" sz="2000" b="1" dirty="0"/>
              <a:t>宏</a:t>
            </a:r>
            <a:r>
              <a:rPr lang="en-US" altLang="zh-CN" sz="2000" b="1" dirty="0"/>
              <a:t>input</a:t>
            </a:r>
            <a:r>
              <a:rPr lang="zh-CN" altLang="en-US" sz="2000" b="1" dirty="0"/>
              <a:t>，键盘输入一个字符</a:t>
            </a:r>
          </a:p>
          <a:p>
            <a:pPr>
              <a:lnSpc>
                <a:spcPts val="1200"/>
              </a:lnSpc>
              <a:spcBef>
                <a:spcPct val="50000"/>
              </a:spcBef>
            </a:pPr>
            <a:r>
              <a:rPr lang="en-US" altLang="zh-CN" sz="2000" b="1" dirty="0" err="1"/>
              <a:t>mov</a:t>
            </a:r>
            <a:r>
              <a:rPr lang="en-US" altLang="zh-CN" sz="2000" b="1" dirty="0"/>
              <a:t> ah,01H</a:t>
            </a:r>
          </a:p>
          <a:p>
            <a:pPr>
              <a:lnSpc>
                <a:spcPts val="1200"/>
              </a:lnSpc>
              <a:spcBef>
                <a:spcPct val="50000"/>
              </a:spcBef>
            </a:pPr>
            <a:r>
              <a:rPr lang="en-US" altLang="zh-CN" sz="2000" b="1" dirty="0"/>
              <a:t>int 21h</a:t>
            </a:r>
          </a:p>
          <a:p>
            <a:pPr>
              <a:lnSpc>
                <a:spcPts val="1200"/>
              </a:lnSpc>
              <a:spcBef>
                <a:spcPct val="50000"/>
              </a:spcBef>
            </a:pPr>
            <a:r>
              <a:rPr lang="en-US" altLang="zh-CN" sz="2000" b="1" dirty="0" err="1"/>
              <a:t>endm</a:t>
            </a:r>
            <a:endParaRPr lang="en-US" altLang="zh-CN" sz="2000" b="1" dirty="0"/>
          </a:p>
          <a:p>
            <a:pPr>
              <a:lnSpc>
                <a:spcPts val="1200"/>
              </a:lnSpc>
              <a:spcBef>
                <a:spcPct val="50000"/>
              </a:spcBef>
            </a:pPr>
            <a:r>
              <a:rPr lang="en-US" altLang="zh-CN" sz="2000" b="1" dirty="0"/>
              <a:t>;2</a:t>
            </a:r>
          </a:p>
          <a:p>
            <a:pPr>
              <a:lnSpc>
                <a:spcPts val="1200"/>
              </a:lnSpc>
              <a:spcBef>
                <a:spcPct val="50000"/>
              </a:spcBef>
            </a:pPr>
            <a:r>
              <a:rPr lang="en-US" altLang="zh-CN" sz="2000" b="1" dirty="0"/>
              <a:t>output macro opr1		; </a:t>
            </a:r>
            <a:r>
              <a:rPr lang="zh-CN" altLang="en-US" sz="2000" b="1" dirty="0"/>
              <a:t>宏</a:t>
            </a:r>
            <a:r>
              <a:rPr lang="en-US" altLang="zh-CN" sz="2000" b="1" dirty="0"/>
              <a:t>output</a:t>
            </a:r>
            <a:r>
              <a:rPr lang="zh-CN" altLang="en-US" sz="2000" b="1" dirty="0"/>
              <a:t>，显示一个字符</a:t>
            </a:r>
          </a:p>
          <a:p>
            <a:pPr>
              <a:lnSpc>
                <a:spcPts val="1200"/>
              </a:lnSpc>
              <a:spcBef>
                <a:spcPct val="50000"/>
              </a:spcBef>
            </a:pPr>
            <a:r>
              <a:rPr lang="en-US" altLang="zh-CN" sz="2000" b="1" dirty="0" err="1"/>
              <a:t>mov</a:t>
            </a:r>
            <a:r>
              <a:rPr lang="en-US" altLang="zh-CN" sz="2000" b="1" dirty="0"/>
              <a:t> dl,opr1</a:t>
            </a:r>
          </a:p>
          <a:p>
            <a:pPr>
              <a:lnSpc>
                <a:spcPts val="1200"/>
              </a:lnSpc>
              <a:spcBef>
                <a:spcPct val="50000"/>
              </a:spcBef>
            </a:pPr>
            <a:r>
              <a:rPr lang="en-US" altLang="zh-CN" sz="2000" b="1" dirty="0" err="1"/>
              <a:t>mov</a:t>
            </a:r>
            <a:r>
              <a:rPr lang="en-US" altLang="zh-CN" sz="2000" b="1" dirty="0"/>
              <a:t> ah,02h</a:t>
            </a:r>
          </a:p>
          <a:p>
            <a:pPr>
              <a:lnSpc>
                <a:spcPts val="1200"/>
              </a:lnSpc>
              <a:spcBef>
                <a:spcPct val="50000"/>
              </a:spcBef>
            </a:pPr>
            <a:r>
              <a:rPr lang="en-US" altLang="zh-CN" sz="2000" b="1" dirty="0"/>
              <a:t>int 21h</a:t>
            </a:r>
          </a:p>
          <a:p>
            <a:pPr>
              <a:lnSpc>
                <a:spcPts val="1200"/>
              </a:lnSpc>
              <a:spcBef>
                <a:spcPct val="50000"/>
              </a:spcBef>
            </a:pPr>
            <a:r>
              <a:rPr lang="en-US" altLang="zh-CN" sz="2000" b="1" dirty="0" err="1"/>
              <a:t>endm</a:t>
            </a:r>
            <a:endParaRPr lang="en-US" altLang="zh-CN" sz="2000" b="1" dirty="0"/>
          </a:p>
          <a:p>
            <a:pPr>
              <a:lnSpc>
                <a:spcPts val="1200"/>
              </a:lnSpc>
              <a:spcBef>
                <a:spcPct val="50000"/>
              </a:spcBef>
            </a:pPr>
            <a:r>
              <a:rPr lang="en-US" altLang="zh-CN" sz="2000" b="1" dirty="0"/>
              <a:t>;3</a:t>
            </a:r>
          </a:p>
          <a:p>
            <a:pPr>
              <a:lnSpc>
                <a:spcPts val="1200"/>
              </a:lnSpc>
              <a:spcBef>
                <a:spcPct val="50000"/>
              </a:spcBef>
            </a:pPr>
            <a:r>
              <a:rPr lang="en-US" altLang="zh-CN" sz="2000" b="1" dirty="0" err="1"/>
              <a:t>retsys</a:t>
            </a:r>
            <a:r>
              <a:rPr lang="en-US" altLang="zh-CN" sz="2000" b="1" dirty="0"/>
              <a:t> macro			; </a:t>
            </a:r>
            <a:r>
              <a:rPr lang="zh-CN" altLang="en-US" sz="2000" b="1" dirty="0"/>
              <a:t>宏</a:t>
            </a:r>
            <a:r>
              <a:rPr lang="en-US" altLang="zh-CN" sz="2000" b="1" dirty="0" err="1"/>
              <a:t>retsys</a:t>
            </a:r>
            <a:r>
              <a:rPr lang="zh-CN" altLang="en-US" sz="2000" b="1" dirty="0"/>
              <a:t>，结束、返回</a:t>
            </a:r>
            <a:r>
              <a:rPr lang="en-US" altLang="zh-CN" sz="2000" b="1" dirty="0"/>
              <a:t>DOS</a:t>
            </a:r>
          </a:p>
          <a:p>
            <a:pPr>
              <a:lnSpc>
                <a:spcPts val="1200"/>
              </a:lnSpc>
              <a:spcBef>
                <a:spcPct val="50000"/>
              </a:spcBef>
            </a:pPr>
            <a:r>
              <a:rPr lang="en-US" altLang="zh-CN" sz="2000" b="1" dirty="0" err="1"/>
              <a:t>mov</a:t>
            </a:r>
            <a:r>
              <a:rPr lang="en-US" altLang="zh-CN" sz="2000" b="1" dirty="0"/>
              <a:t> ah,4ch</a:t>
            </a:r>
          </a:p>
          <a:p>
            <a:pPr>
              <a:lnSpc>
                <a:spcPts val="1200"/>
              </a:lnSpc>
              <a:spcBef>
                <a:spcPct val="50000"/>
              </a:spcBef>
            </a:pPr>
            <a:r>
              <a:rPr lang="en-US" altLang="zh-CN" sz="2000" b="1" dirty="0"/>
              <a:t>int 21h</a:t>
            </a:r>
          </a:p>
          <a:p>
            <a:pPr>
              <a:lnSpc>
                <a:spcPts val="1200"/>
              </a:lnSpc>
              <a:spcBef>
                <a:spcPct val="50000"/>
              </a:spcBef>
            </a:pPr>
            <a:r>
              <a:rPr lang="en-US" altLang="zh-CN" sz="2000" b="1" dirty="0" err="1"/>
              <a:t>endm</a:t>
            </a:r>
            <a:endParaRPr lang="en-US" altLang="zh-CN" sz="2000" b="1" dirty="0"/>
          </a:p>
          <a:p>
            <a:pPr>
              <a:lnSpc>
                <a:spcPts val="1200"/>
              </a:lnSpc>
              <a:spcBef>
                <a:spcPct val="50000"/>
              </a:spcBef>
            </a:pPr>
            <a:endParaRPr lang="en-US" altLang="zh-CN" sz="2000" b="1" dirty="0"/>
          </a:p>
        </p:txBody>
      </p:sp>
    </p:spTree>
    <p:extLst>
      <p:ext uri="{BB962C8B-B14F-4D97-AF65-F5344CB8AC3E}">
        <p14:creationId xmlns:p14="http://schemas.microsoft.com/office/powerpoint/2010/main" val="2821551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Text Box 4"/>
          <p:cNvSpPr txBox="1">
            <a:spLocks noChangeArrowheads="1"/>
          </p:cNvSpPr>
          <p:nvPr/>
        </p:nvSpPr>
        <p:spPr bwMode="auto">
          <a:xfrm>
            <a:off x="228600" y="457200"/>
            <a:ext cx="7467600" cy="5730875"/>
          </a:xfrm>
          <a:prstGeom prst="rect">
            <a:avLst/>
          </a:prstGeom>
          <a:solidFill>
            <a:srgbClr val="FFFFFF"/>
          </a:solidFill>
          <a:ln>
            <a:noFill/>
          </a:ln>
          <a:effectLst>
            <a:outerShdw dist="107763" dir="18900000" algn="ctr" rotWithShape="0">
              <a:srgbClr val="FF0066"/>
            </a:outer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a:spcBef>
                <a:spcPct val="0"/>
              </a:spcBef>
              <a:defRPr>
                <a:solidFill>
                  <a:schemeClr val="tx1"/>
                </a:solidFill>
                <a:latin typeface="Arial" pitchFamily="34" charset="0"/>
                <a:ea typeface="宋体" pitchFamily="2" charset="-122"/>
              </a:defRPr>
            </a:lvl2pPr>
            <a:lvl3pPr>
              <a:spcBef>
                <a:spcPct val="0"/>
              </a:spcBef>
              <a:defRPr>
                <a:solidFill>
                  <a:schemeClr val="tx1"/>
                </a:solidFill>
                <a:latin typeface="Arial" pitchFamily="34" charset="0"/>
                <a:ea typeface="宋体" pitchFamily="2" charset="-122"/>
              </a:defRPr>
            </a:lvl3pPr>
            <a:lvl4pPr>
              <a:spcBef>
                <a:spcPct val="0"/>
              </a:spcBef>
              <a:defRPr>
                <a:solidFill>
                  <a:schemeClr val="tx1"/>
                </a:solidFill>
                <a:latin typeface="Arial" pitchFamily="34" charset="0"/>
                <a:ea typeface="宋体" pitchFamily="2" charset="-122"/>
              </a:defRPr>
            </a:lvl4pPr>
            <a:lvl5pPr>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ts val="1200"/>
              </a:lnSpc>
              <a:spcBef>
                <a:spcPct val="50000"/>
              </a:spcBef>
            </a:pPr>
            <a:r>
              <a:rPr lang="en-US" altLang="zh-CN" sz="2000" b="1" dirty="0"/>
              <a:t>;4</a:t>
            </a:r>
          </a:p>
          <a:p>
            <a:pPr>
              <a:lnSpc>
                <a:spcPts val="1200"/>
              </a:lnSpc>
              <a:spcBef>
                <a:spcPct val="50000"/>
              </a:spcBef>
            </a:pPr>
            <a:r>
              <a:rPr lang="en-US" altLang="zh-CN" sz="2000" b="1" dirty="0" err="1"/>
              <a:t>key_str</a:t>
            </a:r>
            <a:r>
              <a:rPr lang="en-US" altLang="zh-CN" sz="2000" b="1" dirty="0"/>
              <a:t> macro opr1		; </a:t>
            </a:r>
            <a:r>
              <a:rPr lang="zh-CN" altLang="en-US" sz="2000" b="1" dirty="0"/>
              <a:t>宏</a:t>
            </a:r>
            <a:r>
              <a:rPr lang="en-US" altLang="zh-CN" sz="2000" b="1" dirty="0" err="1"/>
              <a:t>key_str</a:t>
            </a:r>
            <a:r>
              <a:rPr lang="zh-CN" altLang="en-US" sz="2000" b="1" dirty="0"/>
              <a:t>，键盘输入一串字符</a:t>
            </a:r>
          </a:p>
          <a:p>
            <a:pPr>
              <a:lnSpc>
                <a:spcPts val="1200"/>
              </a:lnSpc>
              <a:spcBef>
                <a:spcPct val="50000"/>
              </a:spcBef>
            </a:pPr>
            <a:r>
              <a:rPr lang="en-US" altLang="zh-CN" sz="2000" b="1" dirty="0" err="1"/>
              <a:t>mov</a:t>
            </a:r>
            <a:r>
              <a:rPr lang="en-US" altLang="zh-CN" sz="2000" b="1" dirty="0"/>
              <a:t> </a:t>
            </a:r>
            <a:r>
              <a:rPr lang="en-US" altLang="zh-CN" sz="2000" b="1" dirty="0" err="1"/>
              <a:t>dx,offset</a:t>
            </a:r>
            <a:r>
              <a:rPr lang="en-US" altLang="zh-CN" sz="2000" b="1" dirty="0"/>
              <a:t> opr1</a:t>
            </a:r>
          </a:p>
          <a:p>
            <a:pPr>
              <a:lnSpc>
                <a:spcPts val="1200"/>
              </a:lnSpc>
              <a:spcBef>
                <a:spcPct val="50000"/>
              </a:spcBef>
            </a:pPr>
            <a:r>
              <a:rPr lang="en-US" altLang="zh-CN" sz="2000" b="1" dirty="0" err="1"/>
              <a:t>mov</a:t>
            </a:r>
            <a:r>
              <a:rPr lang="en-US" altLang="zh-CN" sz="2000" b="1" dirty="0"/>
              <a:t> ah,10</a:t>
            </a:r>
          </a:p>
          <a:p>
            <a:pPr>
              <a:lnSpc>
                <a:spcPts val="1200"/>
              </a:lnSpc>
              <a:spcBef>
                <a:spcPct val="50000"/>
              </a:spcBef>
            </a:pPr>
            <a:r>
              <a:rPr lang="en-US" altLang="zh-CN" sz="2000" b="1" dirty="0"/>
              <a:t>int 21h</a:t>
            </a:r>
          </a:p>
          <a:p>
            <a:pPr>
              <a:lnSpc>
                <a:spcPts val="1200"/>
              </a:lnSpc>
              <a:spcBef>
                <a:spcPct val="50000"/>
              </a:spcBef>
            </a:pPr>
            <a:r>
              <a:rPr lang="en-US" altLang="zh-CN" sz="2000" b="1" dirty="0" err="1"/>
              <a:t>endm</a:t>
            </a:r>
            <a:endParaRPr lang="en-US" altLang="zh-CN" sz="2000" b="1" dirty="0"/>
          </a:p>
          <a:p>
            <a:pPr>
              <a:lnSpc>
                <a:spcPts val="1200"/>
              </a:lnSpc>
              <a:spcBef>
                <a:spcPct val="50000"/>
              </a:spcBef>
            </a:pPr>
            <a:r>
              <a:rPr lang="en-US" altLang="zh-CN" sz="2000" b="1" dirty="0"/>
              <a:t>;5</a:t>
            </a:r>
          </a:p>
          <a:p>
            <a:pPr>
              <a:lnSpc>
                <a:spcPts val="1200"/>
              </a:lnSpc>
              <a:spcBef>
                <a:spcPct val="50000"/>
              </a:spcBef>
            </a:pPr>
            <a:r>
              <a:rPr lang="en-US" altLang="zh-CN" sz="2000" b="1" dirty="0"/>
              <a:t>display macro opr1		; </a:t>
            </a:r>
            <a:r>
              <a:rPr lang="zh-CN" altLang="en-US" sz="2000" b="1" dirty="0"/>
              <a:t>宏</a:t>
            </a:r>
            <a:r>
              <a:rPr lang="en-US" altLang="zh-CN" sz="2000" b="1" dirty="0"/>
              <a:t>display</a:t>
            </a:r>
            <a:r>
              <a:rPr lang="zh-CN" altLang="en-US" sz="2000" b="1" dirty="0"/>
              <a:t>，显示一串字符</a:t>
            </a:r>
          </a:p>
          <a:p>
            <a:pPr>
              <a:lnSpc>
                <a:spcPts val="1200"/>
              </a:lnSpc>
              <a:spcBef>
                <a:spcPct val="50000"/>
              </a:spcBef>
            </a:pPr>
            <a:r>
              <a:rPr lang="en-US" altLang="zh-CN" sz="2000" b="1" dirty="0"/>
              <a:t>lea dx,opr1</a:t>
            </a:r>
          </a:p>
          <a:p>
            <a:pPr>
              <a:lnSpc>
                <a:spcPts val="1200"/>
              </a:lnSpc>
              <a:spcBef>
                <a:spcPct val="50000"/>
              </a:spcBef>
            </a:pPr>
            <a:r>
              <a:rPr lang="en-US" altLang="zh-CN" sz="2000" b="1" dirty="0" err="1"/>
              <a:t>mov</a:t>
            </a:r>
            <a:r>
              <a:rPr lang="en-US" altLang="zh-CN" sz="2000" b="1" dirty="0"/>
              <a:t> ah,9</a:t>
            </a:r>
          </a:p>
          <a:p>
            <a:pPr>
              <a:lnSpc>
                <a:spcPts val="1200"/>
              </a:lnSpc>
              <a:spcBef>
                <a:spcPct val="50000"/>
              </a:spcBef>
            </a:pPr>
            <a:r>
              <a:rPr lang="en-US" altLang="zh-CN" sz="2000" b="1" dirty="0"/>
              <a:t>int 21h</a:t>
            </a:r>
          </a:p>
          <a:p>
            <a:pPr>
              <a:lnSpc>
                <a:spcPts val="1200"/>
              </a:lnSpc>
              <a:spcBef>
                <a:spcPct val="50000"/>
              </a:spcBef>
            </a:pPr>
            <a:r>
              <a:rPr lang="en-US" altLang="zh-CN" sz="2000" b="1" dirty="0" err="1"/>
              <a:t>endm</a:t>
            </a:r>
            <a:endParaRPr lang="en-US" altLang="zh-CN" sz="2000" b="1" dirty="0"/>
          </a:p>
          <a:p>
            <a:pPr>
              <a:lnSpc>
                <a:spcPts val="1200"/>
              </a:lnSpc>
              <a:spcBef>
                <a:spcPct val="50000"/>
              </a:spcBef>
            </a:pPr>
            <a:r>
              <a:rPr lang="en-US" altLang="zh-CN" sz="2000" b="1" dirty="0"/>
              <a:t>;6</a:t>
            </a:r>
          </a:p>
          <a:p>
            <a:pPr>
              <a:lnSpc>
                <a:spcPts val="1200"/>
              </a:lnSpc>
              <a:spcBef>
                <a:spcPct val="50000"/>
              </a:spcBef>
            </a:pPr>
            <a:r>
              <a:rPr lang="en-US" altLang="zh-CN" sz="2000" b="1" dirty="0" err="1"/>
              <a:t>divis</a:t>
            </a:r>
            <a:r>
              <a:rPr lang="en-US" altLang="zh-CN" sz="2000" b="1" dirty="0"/>
              <a:t> macro x			; </a:t>
            </a:r>
            <a:r>
              <a:rPr lang="zh-CN" altLang="en-US" sz="2000" b="1" dirty="0"/>
              <a:t>宏</a:t>
            </a:r>
            <a:r>
              <a:rPr lang="en-US" altLang="zh-CN" sz="2000" b="1" dirty="0" err="1"/>
              <a:t>divis</a:t>
            </a:r>
            <a:r>
              <a:rPr lang="zh-CN" altLang="en-US" sz="2000" b="1" dirty="0"/>
              <a:t>，做除法并显示</a:t>
            </a:r>
          </a:p>
          <a:p>
            <a:pPr>
              <a:lnSpc>
                <a:spcPts val="1200"/>
              </a:lnSpc>
              <a:spcBef>
                <a:spcPct val="50000"/>
              </a:spcBef>
            </a:pPr>
            <a:r>
              <a:rPr lang="en-US" altLang="zh-CN" sz="2000" b="1" dirty="0" err="1"/>
              <a:t>mov</a:t>
            </a:r>
            <a:r>
              <a:rPr lang="en-US" altLang="zh-CN" sz="2000" b="1" dirty="0"/>
              <a:t> </a:t>
            </a:r>
            <a:r>
              <a:rPr lang="en-US" altLang="zh-CN" sz="2000" b="1" dirty="0" err="1"/>
              <a:t>cx,x</a:t>
            </a:r>
            <a:endParaRPr lang="en-US" altLang="zh-CN" sz="2000" b="1" dirty="0"/>
          </a:p>
          <a:p>
            <a:pPr>
              <a:lnSpc>
                <a:spcPts val="1200"/>
              </a:lnSpc>
              <a:spcBef>
                <a:spcPct val="50000"/>
              </a:spcBef>
            </a:pPr>
            <a:r>
              <a:rPr lang="en-US" altLang="zh-CN" sz="2000" b="1" dirty="0"/>
              <a:t>div cx	</a:t>
            </a:r>
          </a:p>
          <a:p>
            <a:pPr>
              <a:lnSpc>
                <a:spcPts val="1200"/>
              </a:lnSpc>
              <a:spcBef>
                <a:spcPct val="50000"/>
              </a:spcBef>
            </a:pPr>
            <a:r>
              <a:rPr lang="en-US" altLang="zh-CN" sz="2000" b="1" dirty="0" err="1"/>
              <a:t>mov</a:t>
            </a:r>
            <a:r>
              <a:rPr lang="en-US" altLang="zh-CN" sz="2000" b="1" dirty="0"/>
              <a:t> </a:t>
            </a:r>
            <a:r>
              <a:rPr lang="en-US" altLang="zh-CN" sz="2000" b="1" dirty="0" err="1"/>
              <a:t>bx,dx</a:t>
            </a:r>
            <a:r>
              <a:rPr lang="en-US" altLang="zh-CN" sz="2000" b="1" dirty="0"/>
              <a:t>			;</a:t>
            </a:r>
            <a:r>
              <a:rPr lang="zh-CN" altLang="en-US" sz="2000" b="1" dirty="0"/>
              <a:t>保存余数</a:t>
            </a:r>
          </a:p>
          <a:p>
            <a:pPr>
              <a:lnSpc>
                <a:spcPts val="1200"/>
              </a:lnSpc>
              <a:spcBef>
                <a:spcPct val="50000"/>
              </a:spcBef>
            </a:pPr>
            <a:r>
              <a:rPr lang="en-US" altLang="zh-CN" sz="2000" b="1" dirty="0" err="1"/>
              <a:t>mov</a:t>
            </a:r>
            <a:r>
              <a:rPr lang="en-US" altLang="zh-CN" sz="2000" b="1" dirty="0"/>
              <a:t> </a:t>
            </a:r>
            <a:r>
              <a:rPr lang="en-US" altLang="zh-CN" sz="2000" b="1" dirty="0" err="1"/>
              <a:t>si,ax</a:t>
            </a:r>
            <a:endParaRPr lang="en-US" altLang="zh-CN" sz="2000" b="1" dirty="0"/>
          </a:p>
          <a:p>
            <a:pPr>
              <a:lnSpc>
                <a:spcPts val="1200"/>
              </a:lnSpc>
              <a:spcBef>
                <a:spcPct val="50000"/>
              </a:spcBef>
            </a:pPr>
            <a:r>
              <a:rPr lang="en-US" altLang="zh-CN" sz="2000" b="1" dirty="0" err="1"/>
              <a:t>mov</a:t>
            </a:r>
            <a:r>
              <a:rPr lang="en-US" altLang="zh-CN" sz="2000" b="1" dirty="0"/>
              <a:t> </a:t>
            </a:r>
            <a:r>
              <a:rPr lang="en-US" altLang="zh-CN" sz="2000" b="1" dirty="0" err="1"/>
              <a:t>dl,dectab</a:t>
            </a:r>
            <a:r>
              <a:rPr lang="en-US" altLang="zh-CN" sz="2000" b="1" dirty="0"/>
              <a:t>[</a:t>
            </a:r>
            <a:r>
              <a:rPr lang="en-US" altLang="zh-CN" sz="2000" b="1" dirty="0" err="1"/>
              <a:t>si</a:t>
            </a:r>
            <a:r>
              <a:rPr lang="en-US" altLang="zh-CN" sz="2000" b="1" dirty="0"/>
              <a:t>]		;</a:t>
            </a:r>
            <a:r>
              <a:rPr lang="zh-CN" altLang="en-US" sz="2000" b="1" dirty="0"/>
              <a:t>查表显示	 </a:t>
            </a:r>
          </a:p>
        </p:txBody>
      </p:sp>
      <p:sp>
        <p:nvSpPr>
          <p:cNvPr id="48135" name="Text Box 7"/>
          <p:cNvSpPr txBox="1">
            <a:spLocks noChangeArrowheads="1"/>
          </p:cNvSpPr>
          <p:nvPr/>
        </p:nvSpPr>
        <p:spPr bwMode="auto">
          <a:xfrm>
            <a:off x="3419872" y="5157192"/>
            <a:ext cx="5105400" cy="1631216"/>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err="1"/>
              <a:t>mov</a:t>
            </a:r>
            <a:r>
              <a:rPr lang="en-US" altLang="zh-CN" sz="2000" b="1" dirty="0"/>
              <a:t> ah,2		;</a:t>
            </a:r>
            <a:r>
              <a:rPr lang="zh-CN" altLang="en-US" sz="2000" b="1" dirty="0"/>
              <a:t>显示</a:t>
            </a:r>
            <a:r>
              <a:rPr lang="en-US" altLang="zh-CN" sz="2000" b="1" dirty="0"/>
              <a:t>ax</a:t>
            </a:r>
            <a:r>
              <a:rPr lang="zh-CN" altLang="en-US" sz="2000" b="1" dirty="0"/>
              <a:t>中部分商</a:t>
            </a:r>
          </a:p>
          <a:p>
            <a:r>
              <a:rPr lang="en-US" altLang="zh-CN" sz="2000" b="1" dirty="0"/>
              <a:t>int 21h			</a:t>
            </a:r>
          </a:p>
          <a:p>
            <a:r>
              <a:rPr lang="en-US" altLang="zh-CN" sz="2000" b="1" dirty="0" err="1"/>
              <a:t>mov</a:t>
            </a:r>
            <a:r>
              <a:rPr lang="en-US" altLang="zh-CN" sz="2000" b="1" dirty="0"/>
              <a:t> </a:t>
            </a:r>
            <a:r>
              <a:rPr lang="en-US" altLang="zh-CN" sz="2000" b="1" dirty="0" err="1"/>
              <a:t>ax,bx</a:t>
            </a:r>
            <a:endParaRPr lang="en-US" altLang="zh-CN" sz="2000" b="1" dirty="0"/>
          </a:p>
          <a:p>
            <a:r>
              <a:rPr lang="en-US" altLang="zh-CN" sz="2000" b="1" dirty="0" err="1"/>
              <a:t>mov</a:t>
            </a:r>
            <a:r>
              <a:rPr lang="en-US" altLang="zh-CN" sz="2000" b="1" dirty="0"/>
              <a:t> dx,0</a:t>
            </a:r>
          </a:p>
          <a:p>
            <a:r>
              <a:rPr lang="en-US" altLang="zh-CN" sz="2000" b="1" dirty="0" err="1"/>
              <a:t>endm</a:t>
            </a:r>
            <a:r>
              <a:rPr lang="en-US" altLang="zh-CN" sz="2000" b="1" dirty="0"/>
              <a:t>		</a:t>
            </a:r>
          </a:p>
        </p:txBody>
      </p:sp>
    </p:spTree>
    <p:extLst>
      <p:ext uri="{BB962C8B-B14F-4D97-AF65-F5344CB8AC3E}">
        <p14:creationId xmlns:p14="http://schemas.microsoft.com/office/powerpoint/2010/main" val="689778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48132"/>
                                        </p:tgtEl>
                                        <p:attrNameLst>
                                          <p:attrName>style.visibility</p:attrName>
                                        </p:attrNameLst>
                                      </p:cBhvr>
                                      <p:to>
                                        <p:strVal val="visible"/>
                                      </p:to>
                                    </p:set>
                                    <p:anim to="" calcmode="lin" valueType="num">
                                      <p:cBhvr>
                                        <p:cTn id="7" dur="1" fill="hold"/>
                                        <p:tgtEl>
                                          <p:spTgt spid="48132"/>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8135"/>
                                        </p:tgtEl>
                                        <p:attrNameLst>
                                          <p:attrName>style.visibility</p:attrName>
                                        </p:attrNameLst>
                                      </p:cBhvr>
                                      <p:to>
                                        <p:strVal val="visible"/>
                                      </p:to>
                                    </p:set>
                                    <p:anim calcmode="lin" valueType="num">
                                      <p:cBhvr additive="base">
                                        <p:cTn id="12" dur="500" fill="hold"/>
                                        <p:tgtEl>
                                          <p:spTgt spid="48135"/>
                                        </p:tgtEl>
                                        <p:attrNameLst>
                                          <p:attrName>ppt_x</p:attrName>
                                        </p:attrNameLst>
                                      </p:cBhvr>
                                      <p:tavLst>
                                        <p:tav tm="0">
                                          <p:val>
                                            <p:strVal val="0-#ppt_w/2"/>
                                          </p:val>
                                        </p:tav>
                                        <p:tav tm="100000">
                                          <p:val>
                                            <p:strVal val="#ppt_x"/>
                                          </p:val>
                                        </p:tav>
                                      </p:tavLst>
                                    </p:anim>
                                    <p:anim calcmode="lin" valueType="num">
                                      <p:cBhvr additive="base">
                                        <p:cTn id="13" dur="500" fill="hold"/>
                                        <p:tgtEl>
                                          <p:spTgt spid="481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nimBg="1" autoUpdateAnimBg="0"/>
      <p:bldP spid="48135"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Text Box 4"/>
          <p:cNvSpPr txBox="1">
            <a:spLocks noChangeArrowheads="1"/>
          </p:cNvSpPr>
          <p:nvPr/>
        </p:nvSpPr>
        <p:spPr bwMode="auto">
          <a:xfrm>
            <a:off x="228600" y="332656"/>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a:spcBef>
                <a:spcPct val="0"/>
              </a:spcBef>
              <a:defRPr>
                <a:solidFill>
                  <a:schemeClr val="tx1"/>
                </a:solidFill>
                <a:latin typeface="Arial" pitchFamily="34" charset="0"/>
                <a:ea typeface="宋体" pitchFamily="2" charset="-122"/>
              </a:defRPr>
            </a:lvl2pPr>
            <a:lvl3pPr>
              <a:spcBef>
                <a:spcPct val="0"/>
              </a:spcBef>
              <a:defRPr>
                <a:solidFill>
                  <a:schemeClr val="tx1"/>
                </a:solidFill>
                <a:latin typeface="Arial" pitchFamily="34" charset="0"/>
                <a:ea typeface="宋体" pitchFamily="2" charset="-122"/>
              </a:defRPr>
            </a:lvl3pPr>
            <a:lvl4pPr>
              <a:spcBef>
                <a:spcPct val="0"/>
              </a:spcBef>
              <a:defRPr>
                <a:solidFill>
                  <a:schemeClr val="tx1"/>
                </a:solidFill>
                <a:latin typeface="Arial" pitchFamily="34" charset="0"/>
                <a:ea typeface="宋体" pitchFamily="2" charset="-122"/>
              </a:defRPr>
            </a:lvl4pPr>
            <a:lvl5pPr>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ts val="1200"/>
              </a:lnSpc>
              <a:spcBef>
                <a:spcPct val="50000"/>
              </a:spcBef>
            </a:pPr>
            <a:r>
              <a:rPr lang="en-US" altLang="zh-CN" sz="2400" b="1" dirty="0"/>
              <a:t>	</a:t>
            </a:r>
          </a:p>
          <a:p>
            <a:pPr>
              <a:lnSpc>
                <a:spcPts val="1200"/>
              </a:lnSpc>
              <a:spcBef>
                <a:spcPct val="50000"/>
              </a:spcBef>
            </a:pPr>
            <a:r>
              <a:rPr lang="zh-CN" altLang="en-US" sz="2400" b="1" dirty="0"/>
              <a:t>运行结果：</a:t>
            </a:r>
          </a:p>
          <a:p>
            <a:pPr>
              <a:lnSpc>
                <a:spcPts val="1200"/>
              </a:lnSpc>
              <a:spcBef>
                <a:spcPct val="50000"/>
              </a:spcBef>
            </a:pPr>
            <a:r>
              <a:rPr lang="zh-CN" altLang="en-US" sz="2400" b="1" dirty="0"/>
              <a:t>（</a:t>
            </a:r>
            <a:r>
              <a:rPr lang="en-US" altLang="zh-CN" sz="2400" b="1" dirty="0"/>
              <a:t>1</a:t>
            </a:r>
            <a:r>
              <a:rPr lang="zh-CN" altLang="en-US" sz="2400" b="1" dirty="0"/>
              <a:t>）先将两个模块分别汇编</a:t>
            </a:r>
          </a:p>
        </p:txBody>
      </p:sp>
      <p:sp>
        <p:nvSpPr>
          <p:cNvPr id="49158" name="Rectangle 6"/>
          <p:cNvSpPr>
            <a:spLocks noChangeArrowheads="1"/>
          </p:cNvSpPr>
          <p:nvPr/>
        </p:nvSpPr>
        <p:spPr bwMode="auto">
          <a:xfrm>
            <a:off x="0"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9157" name="Object 5"/>
          <p:cNvGraphicFramePr>
            <a:graphicFrameLocks noChangeAspect="1"/>
          </p:cNvGraphicFramePr>
          <p:nvPr>
            <p:extLst>
              <p:ext uri="{D42A27DB-BD31-4B8C-83A1-F6EECF244321}">
                <p14:modId xmlns:p14="http://schemas.microsoft.com/office/powerpoint/2010/main" val="1460173952"/>
              </p:ext>
            </p:extLst>
          </p:nvPr>
        </p:nvGraphicFramePr>
        <p:xfrm>
          <a:off x="611560" y="1556792"/>
          <a:ext cx="7543800" cy="4114800"/>
        </p:xfrm>
        <a:graphic>
          <a:graphicData uri="http://schemas.openxmlformats.org/presentationml/2006/ole">
            <mc:AlternateContent xmlns:mc="http://schemas.openxmlformats.org/markup-compatibility/2006">
              <mc:Choice xmlns:v="urn:schemas-microsoft-com:vml" Requires="v">
                <p:oleObj spid="_x0000_s4119" name="位图图像" r:id="rId3" imgW="5238095" imgH="2457143" progId="Paint.Picture">
                  <p:embed/>
                </p:oleObj>
              </mc:Choice>
              <mc:Fallback>
                <p:oleObj name="位图图像" r:id="rId3" imgW="5238095" imgH="245714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556792"/>
                        <a:ext cx="7543800" cy="4114800"/>
                      </a:xfrm>
                      <a:prstGeom prst="rect">
                        <a:avLst/>
                      </a:prstGeom>
                      <a:noFill/>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91572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ext Box 4"/>
          <p:cNvSpPr txBox="1">
            <a:spLocks noChangeArrowheads="1"/>
          </p:cNvSpPr>
          <p:nvPr/>
        </p:nvSpPr>
        <p:spPr bwMode="auto">
          <a:xfrm>
            <a:off x="0" y="3048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a:spcBef>
                <a:spcPct val="0"/>
              </a:spcBef>
              <a:defRPr>
                <a:solidFill>
                  <a:schemeClr val="tx1"/>
                </a:solidFill>
                <a:latin typeface="Arial" pitchFamily="34" charset="0"/>
                <a:ea typeface="宋体" pitchFamily="2" charset="-122"/>
              </a:defRPr>
            </a:lvl2pPr>
            <a:lvl3pPr>
              <a:spcBef>
                <a:spcPct val="0"/>
              </a:spcBef>
              <a:defRPr>
                <a:solidFill>
                  <a:schemeClr val="tx1"/>
                </a:solidFill>
                <a:latin typeface="Arial" pitchFamily="34" charset="0"/>
                <a:ea typeface="宋体" pitchFamily="2" charset="-122"/>
              </a:defRPr>
            </a:lvl3pPr>
            <a:lvl4pPr>
              <a:spcBef>
                <a:spcPct val="0"/>
              </a:spcBef>
              <a:defRPr>
                <a:solidFill>
                  <a:schemeClr val="tx1"/>
                </a:solidFill>
                <a:latin typeface="Arial" pitchFamily="34" charset="0"/>
                <a:ea typeface="宋体" pitchFamily="2" charset="-122"/>
              </a:defRPr>
            </a:lvl4pPr>
            <a:lvl5pPr>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400" b="1"/>
              <a:t>（</a:t>
            </a:r>
            <a:r>
              <a:rPr lang="en-US" altLang="zh-CN" sz="2400" b="1"/>
              <a:t>2</a:t>
            </a:r>
            <a:r>
              <a:rPr lang="zh-CN" altLang="en-US" sz="2400" b="1"/>
              <a:t>）用</a:t>
            </a:r>
            <a:r>
              <a:rPr lang="en-US" altLang="zh-CN" sz="2400" b="1"/>
              <a:t>LINK</a:t>
            </a:r>
            <a:r>
              <a:rPr lang="zh-CN" altLang="en-US" sz="2400" b="1"/>
              <a:t>命令将两个</a:t>
            </a:r>
            <a:r>
              <a:rPr lang="en-US" altLang="zh-CN" sz="2400" b="1"/>
              <a:t>OBJ</a:t>
            </a:r>
            <a:r>
              <a:rPr lang="zh-CN" altLang="en-US" sz="2400" b="1"/>
              <a:t>文件连接（用</a:t>
            </a:r>
            <a:r>
              <a:rPr lang="en-US" altLang="zh-CN" sz="2400" b="1"/>
              <a:t>+</a:t>
            </a:r>
            <a:r>
              <a:rPr lang="zh-CN" altLang="en-US" sz="2400" b="1"/>
              <a:t>号连接）</a:t>
            </a:r>
          </a:p>
        </p:txBody>
      </p:sp>
      <p:sp>
        <p:nvSpPr>
          <p:cNvPr id="50182" name="Rectangle 6"/>
          <p:cNvSpPr>
            <a:spLocks noChangeArrowheads="1"/>
          </p:cNvSpPr>
          <p:nvPr/>
        </p:nvSpPr>
        <p:spPr bwMode="auto">
          <a:xfrm>
            <a:off x="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0181" name="Object 5"/>
          <p:cNvGraphicFramePr>
            <a:graphicFrameLocks noChangeAspect="1"/>
          </p:cNvGraphicFramePr>
          <p:nvPr>
            <p:extLst>
              <p:ext uri="{D42A27DB-BD31-4B8C-83A1-F6EECF244321}">
                <p14:modId xmlns:p14="http://schemas.microsoft.com/office/powerpoint/2010/main" val="2296554728"/>
              </p:ext>
            </p:extLst>
          </p:nvPr>
        </p:nvGraphicFramePr>
        <p:xfrm>
          <a:off x="467544" y="1032959"/>
          <a:ext cx="7620000" cy="1676400"/>
        </p:xfrm>
        <a:graphic>
          <a:graphicData uri="http://schemas.openxmlformats.org/presentationml/2006/ole">
            <mc:AlternateContent xmlns:mc="http://schemas.openxmlformats.org/markup-compatibility/2006">
              <mc:Choice xmlns:v="urn:schemas-microsoft-com:vml" Requires="v">
                <p:oleObj spid="_x0000_s5164" name="位图图像" r:id="rId3" imgW="4676190" imgH="838095" progId="Paint.Picture">
                  <p:embed/>
                </p:oleObj>
              </mc:Choice>
              <mc:Fallback>
                <p:oleObj name="位图图像" r:id="rId3" imgW="4676190" imgH="83809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032959"/>
                        <a:ext cx="7620000" cy="1676400"/>
                      </a:xfrm>
                      <a:prstGeom prst="rect">
                        <a:avLst/>
                      </a:prstGeom>
                      <a:noFill/>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3" name="Text Box 7"/>
          <p:cNvSpPr txBox="1">
            <a:spLocks noChangeArrowheads="1"/>
          </p:cNvSpPr>
          <p:nvPr/>
        </p:nvSpPr>
        <p:spPr bwMode="auto">
          <a:xfrm>
            <a:off x="-16228" y="3086100"/>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a:spcBef>
                <a:spcPct val="0"/>
              </a:spcBef>
              <a:defRPr>
                <a:solidFill>
                  <a:schemeClr val="tx1"/>
                </a:solidFill>
                <a:latin typeface="Arial" pitchFamily="34" charset="0"/>
                <a:ea typeface="宋体" pitchFamily="2" charset="-122"/>
              </a:defRPr>
            </a:lvl2pPr>
            <a:lvl3pPr>
              <a:spcBef>
                <a:spcPct val="0"/>
              </a:spcBef>
              <a:defRPr>
                <a:solidFill>
                  <a:schemeClr val="tx1"/>
                </a:solidFill>
                <a:latin typeface="Arial" pitchFamily="34" charset="0"/>
                <a:ea typeface="宋体" pitchFamily="2" charset="-122"/>
              </a:defRPr>
            </a:lvl3pPr>
            <a:lvl4pPr>
              <a:spcBef>
                <a:spcPct val="0"/>
              </a:spcBef>
              <a:defRPr>
                <a:solidFill>
                  <a:schemeClr val="tx1"/>
                </a:solidFill>
                <a:latin typeface="Arial" pitchFamily="34" charset="0"/>
                <a:ea typeface="宋体" pitchFamily="2" charset="-122"/>
              </a:defRPr>
            </a:lvl4pPr>
            <a:lvl5pPr>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400" b="1" dirty="0"/>
              <a:t>（</a:t>
            </a:r>
            <a:r>
              <a:rPr lang="en-US" altLang="zh-CN" sz="2400" b="1" dirty="0"/>
              <a:t>3</a:t>
            </a:r>
            <a:r>
              <a:rPr lang="zh-CN" altLang="en-US" sz="2400" b="1" dirty="0"/>
              <a:t>）运行</a:t>
            </a:r>
            <a:r>
              <a:rPr lang="en-US" altLang="zh-CN" sz="2400" b="1" dirty="0"/>
              <a:t>EXE</a:t>
            </a:r>
            <a:r>
              <a:rPr lang="zh-CN" altLang="en-US" sz="2400" b="1" dirty="0"/>
              <a:t>文件</a:t>
            </a:r>
          </a:p>
        </p:txBody>
      </p:sp>
      <p:sp>
        <p:nvSpPr>
          <p:cNvPr id="50185" name="Rectangle 9"/>
          <p:cNvSpPr>
            <a:spLocks noChangeArrowheads="1"/>
          </p:cNvSpPr>
          <p:nvPr/>
        </p:nvSpPr>
        <p:spPr bwMode="auto">
          <a:xfrm>
            <a:off x="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0184" name="Object 8"/>
          <p:cNvGraphicFramePr>
            <a:graphicFrameLocks noChangeAspect="1"/>
          </p:cNvGraphicFramePr>
          <p:nvPr>
            <p:extLst>
              <p:ext uri="{D42A27DB-BD31-4B8C-83A1-F6EECF244321}">
                <p14:modId xmlns:p14="http://schemas.microsoft.com/office/powerpoint/2010/main" val="2689191744"/>
              </p:ext>
            </p:extLst>
          </p:nvPr>
        </p:nvGraphicFramePr>
        <p:xfrm>
          <a:off x="3793772" y="3135086"/>
          <a:ext cx="2590800" cy="3352800"/>
        </p:xfrm>
        <a:graphic>
          <a:graphicData uri="http://schemas.openxmlformats.org/presentationml/2006/ole">
            <mc:AlternateContent xmlns:mc="http://schemas.openxmlformats.org/markup-compatibility/2006">
              <mc:Choice xmlns:v="urn:schemas-microsoft-com:vml" Requires="v">
                <p:oleObj spid="_x0000_s5165" name="位图图像" r:id="rId5" imgW="1162212" imgH="1838095" progId="Paint.Picture">
                  <p:embed/>
                </p:oleObj>
              </mc:Choice>
              <mc:Fallback>
                <p:oleObj name="位图图像" r:id="rId5" imgW="1162212" imgH="1838095"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3772" y="3135086"/>
                        <a:ext cx="2590800" cy="3352800"/>
                      </a:xfrm>
                      <a:prstGeom prst="rect">
                        <a:avLst/>
                      </a:prstGeom>
                      <a:noFill/>
                      <a:ln>
                        <a:noFill/>
                      </a:ln>
                      <a:effectLst>
                        <a:outerShdw dist="107763" dir="8100000" algn="ctr" rotWithShape="0">
                          <a:srgbClr val="FFCC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009865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CN" sz="3200" b="1" dirty="0">
                <a:solidFill>
                  <a:srgbClr val="800000"/>
                </a:solidFill>
                <a:cs typeface="Times New Roman" pitchFamily="18" charset="0"/>
              </a:rPr>
              <a:t>14.6.2  </a:t>
            </a:r>
            <a:r>
              <a:rPr lang="zh-CN" altLang="en-US" sz="3200" b="1" dirty="0">
                <a:solidFill>
                  <a:srgbClr val="800000"/>
                </a:solidFill>
              </a:rPr>
              <a:t>一个段的模块 </a:t>
            </a:r>
          </a:p>
        </p:txBody>
      </p:sp>
      <p:sp>
        <p:nvSpPr>
          <p:cNvPr id="73731" name="Rectangle 3"/>
          <p:cNvSpPr>
            <a:spLocks noGrp="1" noChangeArrowheads="1"/>
          </p:cNvSpPr>
          <p:nvPr>
            <p:ph type="body" idx="1"/>
          </p:nvPr>
        </p:nvSpPr>
        <p:spPr/>
        <p:txBody>
          <a:bodyPr/>
          <a:lstStyle/>
          <a:p>
            <a:r>
              <a:rPr lang="zh-CN" altLang="en-US" b="1">
                <a:latin typeface="宋体" pitchFamily="2" charset="-122"/>
              </a:rPr>
              <a:t>在程序设计过程中，有时要编写一些小型程序，要求占用空间少、执行速度快。这样的程序只能有一个段。如果只有一个段，这个段必须是代码段。那么数据、堆栈都要在同一个段中。在这样的程序结构中，数据、堆栈、代码是混杂的，此时尤其要注意指针的改变。</a:t>
            </a:r>
            <a:r>
              <a:rPr lang="zh-CN" altLang="en-US" b="1"/>
              <a:t> </a:t>
            </a:r>
          </a:p>
        </p:txBody>
      </p:sp>
    </p:spTree>
    <p:extLst>
      <p:ext uri="{BB962C8B-B14F-4D97-AF65-F5344CB8AC3E}">
        <p14:creationId xmlns:p14="http://schemas.microsoft.com/office/powerpoint/2010/main" val="2109615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sz="3200" b="1" dirty="0">
                <a:cs typeface="Times New Roman" pitchFamily="18" charset="0"/>
              </a:rPr>
              <a:t>14.6.3 </a:t>
            </a:r>
            <a:r>
              <a:rPr lang="zh-CN" altLang="en-US" sz="3200" b="1" dirty="0"/>
              <a:t>实验示例 </a:t>
            </a:r>
          </a:p>
        </p:txBody>
      </p:sp>
      <p:sp>
        <p:nvSpPr>
          <p:cNvPr id="72707" name="Rectangle 3"/>
          <p:cNvSpPr>
            <a:spLocks noGrp="1" noChangeArrowheads="1"/>
          </p:cNvSpPr>
          <p:nvPr>
            <p:ph type="body" idx="1"/>
          </p:nvPr>
        </p:nvSpPr>
        <p:spPr>
          <a:xfrm>
            <a:off x="263525" y="1598613"/>
            <a:ext cx="7386638" cy="1601787"/>
          </a:xfrm>
        </p:spPr>
        <p:txBody>
          <a:bodyPr/>
          <a:lstStyle/>
          <a:p>
            <a:r>
              <a:rPr lang="zh-CN" altLang="en-US" b="1" dirty="0">
                <a:latin typeface="宋体" pitchFamily="2" charset="-122"/>
              </a:rPr>
              <a:t>在带符号数的运算中，如果从键盘输入负号，要求程序能够判断出</a:t>
            </a:r>
            <a:r>
              <a:rPr lang="zh-CN" altLang="en-US" b="1" dirty="0">
                <a:latin typeface="Arial"/>
                <a:cs typeface="Times New Roman" pitchFamily="18" charset="0"/>
              </a:rPr>
              <a:t>“</a:t>
            </a:r>
            <a:r>
              <a:rPr lang="en-US" altLang="zh-CN" b="1" dirty="0">
                <a:latin typeface="Times New Roman" pitchFamily="18" charset="0"/>
                <a:cs typeface="Times New Roman" pitchFamily="18" charset="0"/>
              </a:rPr>
              <a:t>-</a:t>
            </a:r>
            <a:r>
              <a:rPr lang="en-US" altLang="zh-CN" b="1" dirty="0">
                <a:latin typeface="Arial"/>
                <a:cs typeface="Times New Roman" pitchFamily="18" charset="0"/>
              </a:rPr>
              <a:t>”</a:t>
            </a:r>
            <a:r>
              <a:rPr lang="zh-CN" altLang="en-US" b="1" dirty="0">
                <a:latin typeface="宋体" pitchFamily="2" charset="-122"/>
              </a:rPr>
              <a:t>，并将数值求补。</a:t>
            </a:r>
            <a:endParaRPr lang="zh-CN" altLang="en-US" b="1" dirty="0"/>
          </a:p>
        </p:txBody>
      </p:sp>
      <p:sp>
        <p:nvSpPr>
          <p:cNvPr id="72708" name="Text Box 4"/>
          <p:cNvSpPr txBox="1">
            <a:spLocks noChangeArrowheads="1"/>
          </p:cNvSpPr>
          <p:nvPr/>
        </p:nvSpPr>
        <p:spPr bwMode="auto">
          <a:xfrm>
            <a:off x="457200" y="3505200"/>
            <a:ext cx="8147248" cy="954107"/>
          </a:xfrm>
          <a:prstGeom prst="rect">
            <a:avLst/>
          </a:prstGeom>
          <a:gradFill rotWithShape="0">
            <a:gsLst>
              <a:gs pos="0">
                <a:srgbClr val="99FFCC"/>
              </a:gs>
              <a:gs pos="50000">
                <a:srgbClr val="FFFFFF"/>
              </a:gs>
              <a:gs pos="100000">
                <a:srgbClr val="99FFCC"/>
              </a:gs>
            </a:gsLst>
            <a:lin ang="5400000" scaled="1"/>
          </a:gradFill>
          <a:ln>
            <a:noFill/>
          </a:ln>
          <a:effectLst>
            <a:outerShdw dist="35921" dir="2700000" algn="ctr" rotWithShape="0">
              <a:schemeClr val="hlink"/>
            </a:outerShdw>
          </a:effectLst>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20000"/>
              </a:spcBef>
              <a:buFontTx/>
              <a:buBlip>
                <a:blip r:embed="rId2"/>
              </a:buBlip>
            </a:pPr>
            <a:r>
              <a:rPr lang="zh-CN" altLang="en-US" sz="2800" b="1" dirty="0">
                <a:latin typeface="宋体" pitchFamily="2" charset="-122"/>
              </a:rPr>
              <a:t>示例</a:t>
            </a:r>
            <a:r>
              <a:rPr lang="en-US" altLang="zh-CN" sz="2800" b="1" dirty="0">
                <a:latin typeface="Times New Roman" pitchFamily="18" charset="0"/>
                <a:cs typeface="Times New Roman" pitchFamily="18" charset="0"/>
              </a:rPr>
              <a:t>14-4  </a:t>
            </a:r>
            <a:r>
              <a:rPr lang="zh-CN" altLang="en-US" sz="2800" b="1" dirty="0">
                <a:latin typeface="宋体" pitchFamily="2" charset="-122"/>
              </a:rPr>
              <a:t>从键盘多次输入十进制数，无论正、负数，求出补码并用二进制和十六进制显示。</a:t>
            </a:r>
            <a:endParaRPr lang="zh-CN" altLang="en-US" sz="2800" dirty="0"/>
          </a:p>
        </p:txBody>
      </p:sp>
    </p:spTree>
    <p:extLst>
      <p:ext uri="{BB962C8B-B14F-4D97-AF65-F5344CB8AC3E}">
        <p14:creationId xmlns:p14="http://schemas.microsoft.com/office/powerpoint/2010/main" val="4333042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457200" y="381000"/>
            <a:ext cx="7239000" cy="4832092"/>
          </a:xfrm>
          <a:prstGeom prst="rect">
            <a:avLst/>
          </a:prstGeom>
          <a:solidFill>
            <a:srgbClr val="FFFFFF"/>
          </a:solidFill>
          <a:ln>
            <a:noFill/>
          </a:ln>
          <a:effectLst>
            <a:outerShdw dist="107763" dir="13500000" sx="75000" sy="75000" algn="tl" rotWithShape="0">
              <a:schemeClr val="hlink"/>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just"/>
            <a:r>
              <a:rPr lang="zh-CN" altLang="en-US" sz="2800" b="1" dirty="0">
                <a:latin typeface="宋体" pitchFamily="2" charset="-122"/>
              </a:rPr>
              <a:t>设计思路：</a:t>
            </a:r>
            <a:endParaRPr lang="zh-CN" altLang="en-US" sz="2800" b="1" dirty="0">
              <a:latin typeface="Times New Roman" pitchFamily="18" charset="0"/>
              <a:cs typeface="Times New Roman" pitchFamily="18" charset="0"/>
            </a:endParaRPr>
          </a:p>
          <a:p>
            <a:pPr algn="just"/>
            <a:r>
              <a:rPr lang="zh-CN" altLang="en-US" sz="2800" b="1" dirty="0">
                <a:latin typeface="宋体" pitchFamily="2" charset="-122"/>
              </a:rPr>
              <a:t>（</a:t>
            </a:r>
            <a:r>
              <a:rPr lang="en-US" altLang="zh-CN" sz="2800" b="1" dirty="0">
                <a:latin typeface="宋体" pitchFamily="2" charset="-122"/>
              </a:rPr>
              <a:t>1</a:t>
            </a:r>
            <a:r>
              <a:rPr lang="zh-CN" altLang="en-US" sz="2800" b="1" dirty="0">
                <a:latin typeface="宋体" pitchFamily="2" charset="-122"/>
              </a:rPr>
              <a:t>）</a:t>
            </a:r>
            <a:r>
              <a:rPr lang="zh-CN" altLang="en-US" sz="2800" b="1" dirty="0">
                <a:latin typeface="Times New Roman" pitchFamily="18" charset="0"/>
                <a:cs typeface="Times New Roman" pitchFamily="18" charset="0"/>
              </a:rPr>
              <a:t> </a:t>
            </a:r>
            <a:r>
              <a:rPr lang="zh-CN" altLang="en-US" sz="2800" b="1" dirty="0">
                <a:latin typeface="宋体" pitchFamily="2" charset="-122"/>
              </a:rPr>
              <a:t>主程序</a:t>
            </a:r>
            <a:r>
              <a:rPr lang="en-US" altLang="zh-CN" sz="2800" b="1" dirty="0">
                <a:latin typeface="Times New Roman" pitchFamily="18" charset="0"/>
                <a:cs typeface="Times New Roman" pitchFamily="18" charset="0"/>
              </a:rPr>
              <a:t>main</a:t>
            </a:r>
            <a:r>
              <a:rPr lang="zh-CN" altLang="en-US" sz="2800" b="1" dirty="0">
                <a:latin typeface="宋体" pitchFamily="2" charset="-122"/>
              </a:rPr>
              <a:t>调用子程序</a:t>
            </a:r>
            <a:r>
              <a:rPr lang="en-US" altLang="zh-CN" sz="2800" b="1" dirty="0">
                <a:latin typeface="Times New Roman" pitchFamily="18" charset="0"/>
                <a:cs typeface="Times New Roman" pitchFamily="18" charset="0"/>
              </a:rPr>
              <a:t>subr1</a:t>
            </a:r>
            <a:r>
              <a:rPr lang="zh-CN" altLang="en-US" sz="2800" b="1" dirty="0">
                <a:latin typeface="宋体" pitchFamily="2" charset="-122"/>
              </a:rPr>
              <a:t>，两次调用子程序</a:t>
            </a:r>
            <a:r>
              <a:rPr lang="en-US" altLang="zh-CN" sz="2800" b="1" dirty="0">
                <a:latin typeface="Times New Roman" pitchFamily="18" charset="0"/>
                <a:cs typeface="Times New Roman" pitchFamily="18" charset="0"/>
              </a:rPr>
              <a:t>subr2</a:t>
            </a:r>
            <a:r>
              <a:rPr lang="zh-CN" altLang="en-US" sz="2800" b="1" dirty="0">
                <a:latin typeface="宋体" pitchFamily="2" charset="-122"/>
              </a:rPr>
              <a:t>分别显示二进制和十六进制数。</a:t>
            </a:r>
            <a:endParaRPr lang="zh-CN" altLang="en-US" sz="2800" b="1" dirty="0">
              <a:latin typeface="Times New Roman" pitchFamily="18" charset="0"/>
              <a:cs typeface="Times New Roman" pitchFamily="18" charset="0"/>
            </a:endParaRPr>
          </a:p>
          <a:p>
            <a:pPr algn="just"/>
            <a:r>
              <a:rPr lang="zh-CN" altLang="en-US" sz="2800" b="1" dirty="0">
                <a:latin typeface="宋体" pitchFamily="2" charset="-122"/>
              </a:rPr>
              <a:t>（</a:t>
            </a:r>
            <a:r>
              <a:rPr lang="en-US" altLang="zh-CN" sz="2800" b="1" dirty="0">
                <a:latin typeface="宋体" pitchFamily="2" charset="-122"/>
              </a:rPr>
              <a:t>2</a:t>
            </a:r>
            <a:r>
              <a:rPr lang="zh-CN" altLang="en-US" sz="2800" b="1" dirty="0">
                <a:latin typeface="宋体" pitchFamily="2" charset="-122"/>
              </a:rPr>
              <a:t>）子程序</a:t>
            </a:r>
            <a:r>
              <a:rPr lang="en-US" altLang="zh-CN" sz="2800" b="1" dirty="0">
                <a:latin typeface="Times New Roman" pitchFamily="18" charset="0"/>
                <a:cs typeface="Times New Roman" pitchFamily="18" charset="0"/>
              </a:rPr>
              <a:t>subr1</a:t>
            </a:r>
            <a:r>
              <a:rPr lang="zh-CN" altLang="en-US" sz="2800" b="1" dirty="0">
                <a:latin typeface="宋体" pitchFamily="2" charset="-122"/>
              </a:rPr>
              <a:t>：功能为键盘输入，数字键</a:t>
            </a:r>
            <a:r>
              <a:rPr lang="en-US" altLang="zh-CN" sz="2800" b="1" dirty="0">
                <a:latin typeface="Times New Roman" pitchFamily="18" charset="0"/>
                <a:cs typeface="Times New Roman" pitchFamily="18" charset="0"/>
              </a:rPr>
              <a:t>ASCII</a:t>
            </a:r>
            <a:r>
              <a:rPr lang="zh-CN" altLang="en-US" sz="2800" b="1" dirty="0">
                <a:latin typeface="宋体" pitchFamily="2" charset="-122"/>
              </a:rPr>
              <a:t>码→十进制数（该十进制数保存为二进制）；判断负号，求出负数的补码；用存储单元</a:t>
            </a:r>
            <a:r>
              <a:rPr lang="en-US" altLang="zh-CN" sz="2800" b="1" dirty="0">
                <a:latin typeface="Times New Roman" pitchFamily="18" charset="0"/>
                <a:cs typeface="Times New Roman" pitchFamily="18" charset="0"/>
              </a:rPr>
              <a:t>x</a:t>
            </a:r>
            <a:r>
              <a:rPr lang="zh-CN" altLang="en-US" sz="2800" b="1" dirty="0">
                <a:latin typeface="宋体" pitchFamily="2" charset="-122"/>
              </a:rPr>
              <a:t>传参；</a:t>
            </a:r>
            <a:endParaRPr lang="zh-CN" altLang="en-US" sz="2800" b="1" dirty="0">
              <a:latin typeface="Times New Roman" pitchFamily="18" charset="0"/>
              <a:cs typeface="Times New Roman" pitchFamily="18" charset="0"/>
            </a:endParaRPr>
          </a:p>
          <a:p>
            <a:pPr algn="just"/>
            <a:r>
              <a:rPr lang="zh-CN" altLang="en-US" sz="2800" b="1" dirty="0">
                <a:latin typeface="宋体" pitchFamily="2" charset="-122"/>
              </a:rPr>
              <a:t>（</a:t>
            </a:r>
            <a:r>
              <a:rPr lang="en-US" altLang="zh-CN" sz="2800" b="1" dirty="0">
                <a:latin typeface="宋体" pitchFamily="2" charset="-122"/>
              </a:rPr>
              <a:t>3</a:t>
            </a:r>
            <a:r>
              <a:rPr lang="zh-CN" altLang="en-US" sz="2800" b="1" dirty="0">
                <a:latin typeface="宋体" pitchFamily="2" charset="-122"/>
              </a:rPr>
              <a:t>）子程序</a:t>
            </a:r>
            <a:r>
              <a:rPr lang="en-US" altLang="zh-CN" sz="2800" b="1" dirty="0">
                <a:latin typeface="Times New Roman" pitchFamily="18" charset="0"/>
                <a:cs typeface="Times New Roman" pitchFamily="18" charset="0"/>
              </a:rPr>
              <a:t>subr2</a:t>
            </a:r>
            <a:r>
              <a:rPr lang="zh-CN" altLang="en-US" sz="2800" b="1" dirty="0">
                <a:latin typeface="宋体" pitchFamily="2" charset="-122"/>
              </a:rPr>
              <a:t>：取出</a:t>
            </a:r>
            <a:r>
              <a:rPr lang="en-US" altLang="zh-CN" sz="2800" b="1" dirty="0">
                <a:latin typeface="Times New Roman" pitchFamily="18" charset="0"/>
                <a:cs typeface="Times New Roman" pitchFamily="18" charset="0"/>
              </a:rPr>
              <a:t>x</a:t>
            </a:r>
            <a:r>
              <a:rPr lang="zh-CN" altLang="en-US" sz="2800" b="1" dirty="0">
                <a:latin typeface="宋体" pitchFamily="2" charset="-122"/>
              </a:rPr>
              <a:t>，用循环左移保留要显示的数值，查</a:t>
            </a:r>
            <a:r>
              <a:rPr lang="en-US" altLang="zh-CN" sz="2800" b="1" dirty="0">
                <a:latin typeface="Times New Roman" pitchFamily="18" charset="0"/>
                <a:cs typeface="Times New Roman" pitchFamily="18" charset="0"/>
              </a:rPr>
              <a:t>ASCII</a:t>
            </a:r>
            <a:r>
              <a:rPr lang="zh-CN" altLang="en-US" sz="2800" b="1" dirty="0">
                <a:latin typeface="宋体" pitchFamily="2" charset="-122"/>
              </a:rPr>
              <a:t>表分别显示二进制数和十六进制数；</a:t>
            </a:r>
            <a:endParaRPr lang="zh-CN" altLang="en-US" sz="2800" b="1" dirty="0">
              <a:latin typeface="Times New Roman" pitchFamily="18" charset="0"/>
              <a:cs typeface="Times New Roman" pitchFamily="18" charset="0"/>
            </a:endParaRPr>
          </a:p>
          <a:p>
            <a:pPr algn="just"/>
            <a:r>
              <a:rPr lang="zh-CN" altLang="en-US" sz="2800" b="1" dirty="0">
                <a:latin typeface="宋体" pitchFamily="2" charset="-122"/>
              </a:rPr>
              <a:t>（</a:t>
            </a:r>
            <a:r>
              <a:rPr lang="en-US" altLang="zh-CN" sz="2800" b="1" dirty="0">
                <a:latin typeface="宋体" pitchFamily="2" charset="-122"/>
              </a:rPr>
              <a:t>4</a:t>
            </a:r>
            <a:r>
              <a:rPr lang="zh-CN" altLang="en-US" sz="2800" b="1" dirty="0">
                <a:latin typeface="宋体" pitchFamily="2" charset="-122"/>
              </a:rPr>
              <a:t>）利用宏库</a:t>
            </a:r>
            <a:r>
              <a:rPr lang="en-US" altLang="zh-CN" sz="2800" b="1" dirty="0">
                <a:ea typeface="楷体_GB2312" pitchFamily="49" charset="-122"/>
              </a:rPr>
              <a:t>14-2.mac</a:t>
            </a:r>
            <a:r>
              <a:rPr lang="zh-CN" altLang="en-US" sz="2800" b="1" dirty="0">
                <a:latin typeface="宋体" pitchFamily="2" charset="-122"/>
              </a:rPr>
              <a:t>简化程序。</a:t>
            </a:r>
            <a:r>
              <a:rPr lang="zh-CN" altLang="en-US" sz="2800" b="1" dirty="0"/>
              <a:t> </a:t>
            </a:r>
          </a:p>
        </p:txBody>
      </p:sp>
    </p:spTree>
    <p:extLst>
      <p:ext uri="{BB962C8B-B14F-4D97-AF65-F5344CB8AC3E}">
        <p14:creationId xmlns:p14="http://schemas.microsoft.com/office/powerpoint/2010/main" val="5151840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457200" y="533400"/>
            <a:ext cx="365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itchFamily="2" charset="-122"/>
              </a:rPr>
              <a:t>运行结果：</a:t>
            </a:r>
            <a:r>
              <a:rPr lang="zh-CN" altLang="en-US"/>
              <a:t> </a:t>
            </a:r>
          </a:p>
        </p:txBody>
      </p:sp>
      <p:graphicFrame>
        <p:nvGraphicFramePr>
          <p:cNvPr id="75779" name="Object 3"/>
          <p:cNvGraphicFramePr>
            <a:graphicFrameLocks noChangeAspect="1"/>
          </p:cNvGraphicFramePr>
          <p:nvPr>
            <p:extLst>
              <p:ext uri="{D42A27DB-BD31-4B8C-83A1-F6EECF244321}">
                <p14:modId xmlns:p14="http://schemas.microsoft.com/office/powerpoint/2010/main" val="484229136"/>
              </p:ext>
            </p:extLst>
          </p:nvPr>
        </p:nvGraphicFramePr>
        <p:xfrm>
          <a:off x="2481262" y="823119"/>
          <a:ext cx="3267075" cy="4953000"/>
        </p:xfrm>
        <a:graphic>
          <a:graphicData uri="http://schemas.openxmlformats.org/presentationml/2006/ole">
            <mc:AlternateContent xmlns:mc="http://schemas.openxmlformats.org/markup-compatibility/2006">
              <mc:Choice xmlns:v="urn:schemas-microsoft-com:vml" Requires="v">
                <p:oleObj spid="_x0000_s6167" r:id="rId3" imgW="1895238" imgH="2857899" progId="Paint.Picture">
                  <p:embed/>
                </p:oleObj>
              </mc:Choice>
              <mc:Fallback>
                <p:oleObj r:id="rId3" imgW="1895238" imgH="285789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1262" y="823119"/>
                        <a:ext cx="3267075" cy="4953000"/>
                      </a:xfrm>
                      <a:prstGeom prst="rect">
                        <a:avLst/>
                      </a:prstGeom>
                      <a:noFill/>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55474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86" name="Rectangle 2"/>
          <p:cNvSpPr>
            <a:spLocks noGrp="1" noChangeArrowheads="1"/>
          </p:cNvSpPr>
          <p:nvPr>
            <p:ph type="title" idx="4294967295"/>
          </p:nvPr>
        </p:nvSpPr>
        <p:spPr/>
        <p:txBody>
          <a:bodyPr/>
          <a:lstStyle/>
          <a:p>
            <a:r>
              <a:rPr lang="en-US" altLang="zh-CN" sz="4000" dirty="0"/>
              <a:t>13.2 </a:t>
            </a:r>
            <a:r>
              <a:rPr lang="zh-CN" altLang="en-US" sz="4000" dirty="0"/>
              <a:t>对</a:t>
            </a:r>
            <a:r>
              <a:rPr lang="en-US" altLang="zh-CN" sz="4000" dirty="0"/>
              <a:t>int</a:t>
            </a:r>
            <a:r>
              <a:rPr lang="zh-CN" altLang="en-US" sz="4000" dirty="0"/>
              <a:t>、</a:t>
            </a:r>
            <a:r>
              <a:rPr lang="en-US" altLang="zh-CN" sz="4000" dirty="0" err="1"/>
              <a:t>iret</a:t>
            </a:r>
            <a:r>
              <a:rPr lang="zh-CN" altLang="en-US" sz="4000" dirty="0"/>
              <a:t>和栈的深入理解</a:t>
            </a:r>
          </a:p>
        </p:txBody>
      </p:sp>
      <p:sp>
        <p:nvSpPr>
          <p:cNvPr id="19459" name="Rectangle 3"/>
          <p:cNvSpPr>
            <a:spLocks noGrp="1" noChangeArrowheads="1"/>
          </p:cNvSpPr>
          <p:nvPr>
            <p:ph type="body" idx="4294967295"/>
          </p:nvPr>
        </p:nvSpPr>
        <p:spPr>
          <a:xfrm>
            <a:off x="539552" y="1916832"/>
            <a:ext cx="7704856" cy="2880320"/>
          </a:xfrm>
        </p:spPr>
        <p:txBody>
          <a:bodyPr>
            <a:normAutofit/>
          </a:bodyPr>
          <a:lstStyle/>
          <a:p>
            <a:pPr marL="109728" indent="0">
              <a:lnSpc>
                <a:spcPct val="90000"/>
              </a:lnSpc>
              <a:buNone/>
            </a:pPr>
            <a:r>
              <a:rPr lang="zh-CN" altLang="en-US" sz="4000" dirty="0"/>
              <a:t>问题：</a:t>
            </a:r>
            <a:endParaRPr lang="en-US" altLang="zh-CN" sz="4000" dirty="0"/>
          </a:p>
          <a:p>
            <a:pPr>
              <a:lnSpc>
                <a:spcPct val="90000"/>
              </a:lnSpc>
            </a:pPr>
            <a:r>
              <a:rPr lang="zh-CN" altLang="en-US" sz="4000" dirty="0"/>
              <a:t>用</a:t>
            </a:r>
            <a:r>
              <a:rPr lang="en-US" altLang="zh-CN" sz="4000" dirty="0"/>
              <a:t>7ch</a:t>
            </a:r>
            <a:r>
              <a:rPr lang="zh-CN" altLang="en-US" sz="4000" dirty="0"/>
              <a:t>中断例程完成 </a:t>
            </a:r>
            <a:r>
              <a:rPr lang="en-US" altLang="zh-CN" sz="4000" dirty="0"/>
              <a:t>loop</a:t>
            </a:r>
            <a:r>
              <a:rPr lang="zh-CN" altLang="en-US" sz="4000" dirty="0"/>
              <a:t>指令的功能。</a:t>
            </a:r>
          </a:p>
        </p:txBody>
      </p:sp>
    </p:spTree>
    <p:extLst>
      <p:ext uri="{BB962C8B-B14F-4D97-AF65-F5344CB8AC3E}">
        <p14:creationId xmlns:p14="http://schemas.microsoft.com/office/powerpoint/2010/main" val="153820925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imgsrc.baidu.com/forum/w%3D580/sign=d4eb31b63e6d55fbc5c6762e5d234f40/e33cf536afc37931f829db41e8c4b74542a911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9" y="980728"/>
            <a:ext cx="8909789"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4818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descr="http://imgsrc.baidu.com/forum/w%3D580/sign=631d646b8444ebf86d716437e9f8d736/1dd4347adab44aed260ee38cb01c8701a08bfb6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836712"/>
            <a:ext cx="8352925"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836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1717</TotalTime>
  <Words>7764</Words>
  <Application>Microsoft Office PowerPoint</Application>
  <PresentationFormat>全屏显示(4:3)</PresentationFormat>
  <Paragraphs>1023</Paragraphs>
  <Slides>91</Slides>
  <Notes>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91</vt:i4>
      </vt:variant>
    </vt:vector>
  </HeadingPairs>
  <TitlesOfParts>
    <vt:vector size="104" baseType="lpstr">
      <vt:lpstr>黑体</vt:lpstr>
      <vt:lpstr>宋体</vt:lpstr>
      <vt:lpstr>Arial</vt:lpstr>
      <vt:lpstr>Calibri</vt:lpstr>
      <vt:lpstr>Lucida Sans Unicode</vt:lpstr>
      <vt:lpstr>Times New Roman</vt:lpstr>
      <vt:lpstr>Verdana</vt:lpstr>
      <vt:lpstr>Wingdings</vt:lpstr>
      <vt:lpstr>Wingdings 2</vt:lpstr>
      <vt:lpstr>Wingdings 3</vt:lpstr>
      <vt:lpstr>聚合</vt:lpstr>
      <vt:lpstr>位图图像</vt:lpstr>
      <vt:lpstr>Bitmap Image</vt:lpstr>
      <vt:lpstr>第13章 中断程序设计</vt:lpstr>
      <vt:lpstr>13.1定制自己的中断</vt:lpstr>
      <vt:lpstr>求2*3456^2</vt:lpstr>
      <vt:lpstr>PowerPoint 演示文稿</vt:lpstr>
      <vt:lpstr>PowerPoint 演示文稿</vt:lpstr>
      <vt:lpstr>例2：将data段中的字符转化为大写。 </vt:lpstr>
      <vt:lpstr>软件中断子程序的编写</vt:lpstr>
      <vt:lpstr>练习：设计一个笑脸中断INT 60H。</vt:lpstr>
      <vt:lpstr>13.2 对int、iret和栈的深入理解</vt:lpstr>
      <vt:lpstr>13.2 对int、iret和栈的深入理解</vt:lpstr>
      <vt:lpstr>13.2 对int、iret和栈的深入理解</vt:lpstr>
      <vt:lpstr>13.3 BIOS和DOS中断例程</vt:lpstr>
      <vt:lpstr>PowerPoint 演示文稿</vt:lpstr>
      <vt:lpstr>13.4 BIOS中断</vt:lpstr>
      <vt:lpstr>13.4.1屏幕及光标控制  INT 10H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13.4 DOS中断 </vt:lpstr>
      <vt:lpstr>PowerPoint 演示文稿</vt:lpstr>
      <vt:lpstr>13.4.2 键盘功能调用 </vt:lpstr>
      <vt:lpstr>PowerPoint 演示文稿</vt:lpstr>
      <vt:lpstr>PowerPoint 演示文稿</vt:lpstr>
      <vt:lpstr>13.4.3日期、时间功能调用 </vt:lpstr>
      <vt:lpstr>PowerPoint 演示文稿</vt:lpstr>
      <vt:lpstr>特别提示 </vt:lpstr>
      <vt:lpstr>PowerPoint 演示文稿</vt:lpstr>
      <vt:lpstr>补充  14 宏汇编技术</vt:lpstr>
      <vt:lpstr>14.1 宏</vt:lpstr>
      <vt:lpstr>14.1.1宏定义</vt:lpstr>
      <vt:lpstr>PowerPoint 演示文稿</vt:lpstr>
      <vt:lpstr>PowerPoint 演示文稿</vt:lpstr>
      <vt:lpstr>14.1.2 宏调用 </vt:lpstr>
      <vt:lpstr>PowerPoint 演示文稿</vt:lpstr>
      <vt:lpstr>14.1.3 宏展开 </vt:lpstr>
      <vt:lpstr>PowerPoint 演示文稿</vt:lpstr>
      <vt:lpstr>PowerPoint 演示文稿</vt:lpstr>
      <vt:lpstr>14.1.4 宏与子程序 </vt:lpstr>
      <vt:lpstr>PowerPoint 演示文稿</vt:lpstr>
      <vt:lpstr>14.1.5 宏的参数</vt:lpstr>
      <vt:lpstr>PowerPoint 演示文稿</vt:lpstr>
      <vt:lpstr>PowerPoint 演示文稿</vt:lpstr>
      <vt:lpstr>PowerPoint 演示文稿</vt:lpstr>
      <vt:lpstr>PowerPoint 演示文稿</vt:lpstr>
      <vt:lpstr>PowerPoint 演示文稿</vt:lpstr>
      <vt:lpstr>14.1.6 宏运算</vt:lpstr>
      <vt:lpstr>PowerPoint 演示文稿</vt:lpstr>
      <vt:lpstr>PowerPoint 演示文稿</vt:lpstr>
      <vt:lpstr>8.2 其它宏功能 </vt:lpstr>
      <vt:lpstr>PowerPoint 演示文稿</vt:lpstr>
      <vt:lpstr>PowerPoint 演示文稿</vt:lpstr>
      <vt:lpstr>8.2.2 宏删除</vt:lpstr>
      <vt:lpstr>PowerPoint 演示文稿</vt:lpstr>
      <vt:lpstr>PowerPoint 演示文稿</vt:lpstr>
      <vt:lpstr>14.2.4 宏库建立与调用 </vt:lpstr>
      <vt:lpstr>PowerPoint 演示文稿</vt:lpstr>
      <vt:lpstr>PowerPoint 演示文稿</vt:lpstr>
      <vt:lpstr>PowerPoint 演示文稿</vt:lpstr>
      <vt:lpstr>14.3 结构伪操作 </vt:lpstr>
      <vt:lpstr>PowerPoint 演示文稿</vt:lpstr>
      <vt:lpstr>PowerPoint 演示文稿</vt:lpstr>
      <vt:lpstr>14.4 重复汇编和条件汇编 </vt:lpstr>
      <vt:lpstr>PowerPoint 演示文稿</vt:lpstr>
      <vt:lpstr>PowerPoint 演示文稿</vt:lpstr>
      <vt:lpstr>PowerPoint 演示文稿</vt:lpstr>
      <vt:lpstr>14.5多模块结构 </vt:lpstr>
      <vt:lpstr>14.5.2 模块的参数设置 </vt:lpstr>
      <vt:lpstr>PowerPoint 演示文稿</vt:lpstr>
      <vt:lpstr>PowerPoint 演示文稿</vt:lpstr>
      <vt:lpstr>14.6 实例八   宏与多模块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14.6.2  一个段的模块 </vt:lpstr>
      <vt:lpstr>14.6.3 实验示例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中断程序设计</dc:title>
  <dc:creator>blh</dc:creator>
  <cp:lastModifiedBy>邢 广杰</cp:lastModifiedBy>
  <cp:revision>33</cp:revision>
  <dcterms:created xsi:type="dcterms:W3CDTF">2016-11-29T02:47:47Z</dcterms:created>
  <dcterms:modified xsi:type="dcterms:W3CDTF">2020-06-10T09:46:24Z</dcterms:modified>
</cp:coreProperties>
</file>