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8"/>
  </p:notesMasterIdLst>
  <p:sldIdLst>
    <p:sldId id="256" r:id="rId2"/>
    <p:sldId id="257" r:id="rId3"/>
    <p:sldId id="258" r:id="rId4"/>
    <p:sldId id="259" r:id="rId5"/>
    <p:sldId id="263" r:id="rId6"/>
    <p:sldId id="265" r:id="rId7"/>
    <p:sldId id="266" r:id="rId8"/>
    <p:sldId id="268" r:id="rId9"/>
    <p:sldId id="269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5" r:id="rId23"/>
    <p:sldId id="286" r:id="rId24"/>
    <p:sldId id="289" r:id="rId25"/>
    <p:sldId id="290" r:id="rId26"/>
    <p:sldId id="292" r:id="rId27"/>
    <p:sldId id="294" r:id="rId28"/>
    <p:sldId id="365" r:id="rId29"/>
    <p:sldId id="295" r:id="rId30"/>
    <p:sldId id="297" r:id="rId31"/>
    <p:sldId id="300" r:id="rId32"/>
    <p:sldId id="301" r:id="rId33"/>
    <p:sldId id="302" r:id="rId34"/>
    <p:sldId id="304" r:id="rId35"/>
    <p:sldId id="309" r:id="rId36"/>
    <p:sldId id="310" r:id="rId37"/>
    <p:sldId id="311" r:id="rId38"/>
    <p:sldId id="312" r:id="rId39"/>
    <p:sldId id="313" r:id="rId40"/>
    <p:sldId id="314" r:id="rId41"/>
    <p:sldId id="366" r:id="rId42"/>
    <p:sldId id="318" r:id="rId43"/>
    <p:sldId id="319" r:id="rId44"/>
    <p:sldId id="323" r:id="rId45"/>
    <p:sldId id="324" r:id="rId46"/>
    <p:sldId id="326" r:id="rId47"/>
    <p:sldId id="327" r:id="rId48"/>
    <p:sldId id="329" r:id="rId49"/>
    <p:sldId id="330" r:id="rId50"/>
    <p:sldId id="331" r:id="rId51"/>
    <p:sldId id="332" r:id="rId52"/>
    <p:sldId id="337" r:id="rId53"/>
    <p:sldId id="339" r:id="rId54"/>
    <p:sldId id="340" r:id="rId55"/>
    <p:sldId id="341" r:id="rId56"/>
    <p:sldId id="342" r:id="rId57"/>
    <p:sldId id="343" r:id="rId58"/>
    <p:sldId id="344" r:id="rId59"/>
    <p:sldId id="346" r:id="rId60"/>
    <p:sldId id="348" r:id="rId61"/>
    <p:sldId id="349" r:id="rId62"/>
    <p:sldId id="350" r:id="rId63"/>
    <p:sldId id="351" r:id="rId64"/>
    <p:sldId id="352" r:id="rId65"/>
    <p:sldId id="353" r:id="rId66"/>
    <p:sldId id="354" r:id="rId67"/>
    <p:sldId id="355" r:id="rId68"/>
    <p:sldId id="356" r:id="rId69"/>
    <p:sldId id="358" r:id="rId70"/>
    <p:sldId id="359" r:id="rId71"/>
    <p:sldId id="360" r:id="rId72"/>
    <p:sldId id="361" r:id="rId73"/>
    <p:sldId id="362" r:id="rId74"/>
    <p:sldId id="363" r:id="rId75"/>
    <p:sldId id="364" r:id="rId76"/>
    <p:sldId id="367" r:id="rId7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74" autoAdjust="0"/>
    <p:restoredTop sz="88415" autoAdjust="0"/>
  </p:normalViewPr>
  <p:slideViewPr>
    <p:cSldViewPr>
      <p:cViewPr varScale="1">
        <p:scale>
          <a:sx n="100" d="100"/>
          <a:sy n="100" d="100"/>
        </p:scale>
        <p:origin x="2144" y="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307A53-0AA6-4E95-BB63-E390DE92730B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85FF60-FD0B-4F74-A244-3A9A502E69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354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所以，关机后其内部的实时钟仍可正常工作， </a:t>
            </a:r>
            <a:r>
              <a:rPr lang="en-US" altLang="zh-CN" dirty="0"/>
              <a:t>RAM </a:t>
            </a:r>
            <a:r>
              <a:rPr lang="zh-CN" altLang="en-US" dirty="0"/>
              <a:t>中的信息不丢失。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85FF60-FD0B-4F74-A244-3A9A502E697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1750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当键盘输入到达</a:t>
            </a:r>
            <a:r>
              <a:rPr lang="en-US" altLang="zh-CN" dirty="0"/>
              <a:t>60h</a:t>
            </a:r>
            <a:r>
              <a:rPr lang="zh-CN" altLang="en-US" dirty="0"/>
              <a:t>会</a:t>
            </a:r>
            <a:r>
              <a:rPr lang="zh-CN" altLang="en-US" dirty="0">
                <a:solidFill>
                  <a:srgbClr val="FF0000"/>
                </a:solidFill>
              </a:rPr>
              <a:t>自动引发</a:t>
            </a:r>
            <a:r>
              <a:rPr lang="en-US" altLang="zh-CN" dirty="0">
                <a:solidFill>
                  <a:srgbClr val="FF0000"/>
                </a:solidFill>
              </a:rPr>
              <a:t>9</a:t>
            </a:r>
            <a:r>
              <a:rPr lang="zh-CN" altLang="en-US" dirty="0">
                <a:solidFill>
                  <a:srgbClr val="FF0000"/>
                </a:solidFill>
              </a:rPr>
              <a:t>号中断</a:t>
            </a:r>
            <a:r>
              <a:rPr lang="zh-CN" altLang="en-US" dirty="0"/>
              <a:t>，若要改变功能，则需要定制自己的</a:t>
            </a:r>
            <a:r>
              <a:rPr lang="en-US" altLang="zh-CN" dirty="0" err="1"/>
              <a:t>int</a:t>
            </a:r>
            <a:r>
              <a:rPr lang="en-US" altLang="zh-CN" baseline="0" dirty="0"/>
              <a:t> 9</a:t>
            </a:r>
            <a:r>
              <a:rPr lang="zh-CN" altLang="en-US" baseline="0" dirty="0"/>
              <a:t>，</a:t>
            </a:r>
            <a:endParaRPr lang="en-US" altLang="zh-CN" dirty="0"/>
          </a:p>
          <a:p>
            <a:r>
              <a:rPr lang="zh-CN" altLang="en-US" dirty="0"/>
              <a:t>判断按键是否为</a:t>
            </a:r>
            <a:r>
              <a:rPr lang="en-US" altLang="zh-CN" dirty="0"/>
              <a:t>ESC</a:t>
            </a:r>
            <a:r>
              <a:rPr lang="zh-CN" altLang="en-US" dirty="0"/>
              <a:t>的功能，</a:t>
            </a:r>
            <a:endParaRPr lang="en-US" altLang="zh-CN" dirty="0"/>
          </a:p>
          <a:p>
            <a:r>
              <a:rPr lang="zh-CN" altLang="en-US" dirty="0"/>
              <a:t>若为</a:t>
            </a:r>
            <a:r>
              <a:rPr lang="en-US" altLang="zh-CN" dirty="0"/>
              <a:t>ESC</a:t>
            </a:r>
            <a:r>
              <a:rPr lang="zh-CN" altLang="en-US" dirty="0"/>
              <a:t>，则执行设置的显示功能，否则正常调用系统的原来的</a:t>
            </a:r>
            <a:r>
              <a:rPr lang="en-US" altLang="zh-CN" dirty="0" err="1"/>
              <a:t>int</a:t>
            </a:r>
            <a:r>
              <a:rPr lang="en-US" altLang="zh-CN" baseline="0" dirty="0"/>
              <a:t> 9</a:t>
            </a:r>
            <a:r>
              <a:rPr lang="zh-CN" altLang="en-US" baseline="0" dirty="0"/>
              <a:t>。</a:t>
            </a:r>
            <a:endParaRPr lang="en-US" altLang="zh-CN" baseline="0" dirty="0"/>
          </a:p>
          <a:p>
            <a:r>
              <a:rPr lang="en-US" altLang="zh-CN" baseline="0" dirty="0"/>
              <a:t>------ </a:t>
            </a:r>
            <a:r>
              <a:rPr lang="zh-CN" altLang="en-US" baseline="0" dirty="0"/>
              <a:t>新的</a:t>
            </a:r>
            <a:r>
              <a:rPr lang="en-US" altLang="zh-CN" baseline="0" dirty="0"/>
              <a:t>int9 </a:t>
            </a:r>
            <a:r>
              <a:rPr lang="zh-CN" altLang="en-US" baseline="0" dirty="0"/>
              <a:t>要调用原来的</a:t>
            </a:r>
            <a:r>
              <a:rPr lang="en-US" altLang="zh-CN" baseline="0" dirty="0" err="1"/>
              <a:t>int</a:t>
            </a:r>
            <a:r>
              <a:rPr lang="en-US" altLang="zh-CN" baseline="0" dirty="0"/>
              <a:t> 9</a:t>
            </a:r>
            <a:r>
              <a:rPr lang="zh-CN" altLang="en-US" baseline="0" dirty="0"/>
              <a:t>：需要先保存原来的</a:t>
            </a:r>
            <a:r>
              <a:rPr lang="en-US" altLang="zh-CN" baseline="0" dirty="0" err="1"/>
              <a:t>int</a:t>
            </a:r>
            <a:r>
              <a:rPr lang="en-US" altLang="zh-CN" baseline="0" dirty="0"/>
              <a:t> 9</a:t>
            </a:r>
            <a:r>
              <a:rPr lang="zh-CN" altLang="en-US" baseline="0" dirty="0"/>
              <a:t>的入口地址，需要调用时恢复 。</a:t>
            </a:r>
            <a:endParaRPr lang="en-US" altLang="zh-CN" baseline="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85FF60-FD0B-4F74-A244-3A9A502E697D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33303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/>
              <a:t>取中断类型码是为了定位中断例程的入口地址，在我们的问题中，中断例程的入口地址已经知道。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85FF60-FD0B-4F74-A244-3A9A502E697D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40612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对标志寄存器不能直接设置。但可以</a:t>
            </a:r>
            <a:r>
              <a:rPr lang="en-US" altLang="zh-CN" dirty="0" err="1"/>
              <a:t>pushf</a:t>
            </a:r>
            <a:r>
              <a:rPr lang="zh-CN" altLang="en-US" dirty="0"/>
              <a:t>，</a:t>
            </a:r>
            <a:r>
              <a:rPr lang="en-US" altLang="zh-CN" dirty="0" err="1"/>
              <a:t>popf</a:t>
            </a:r>
            <a:r>
              <a:rPr lang="zh-CN" altLang="en-US" dirty="0"/>
              <a:t>操作。从而修改</a:t>
            </a:r>
            <a:r>
              <a:rPr lang="en-US" altLang="zh-CN" dirty="0"/>
              <a:t>flag</a:t>
            </a:r>
            <a:r>
              <a:rPr lang="zh-CN" altLang="en-US" dirty="0"/>
              <a:t>的值。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85FF60-FD0B-4F74-A244-3A9A502E697D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28595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1200" dirty="0"/>
              <a:t>显示的位置是屏幕的中问，即第</a:t>
            </a:r>
            <a:r>
              <a:rPr lang="en-US" altLang="zh-CN" sz="1200" dirty="0"/>
              <a:t>12</a:t>
            </a:r>
            <a:r>
              <a:rPr lang="zh-CN" altLang="en-US" sz="1200" dirty="0"/>
              <a:t>行</a:t>
            </a:r>
            <a:r>
              <a:rPr lang="en-US" altLang="zh-CN" sz="1200" dirty="0"/>
              <a:t>40</a:t>
            </a:r>
            <a:r>
              <a:rPr lang="zh-CN" altLang="en-US" sz="1200" dirty="0"/>
              <a:t>列，显存中的偏移地址为：</a:t>
            </a:r>
            <a:r>
              <a:rPr lang="en-US" altLang="zh-CN" sz="1200" dirty="0"/>
              <a:t>160*12+40* 2</a:t>
            </a:r>
            <a:r>
              <a:rPr lang="zh-CN" altLang="en-US" sz="1200" dirty="0"/>
              <a:t>。</a:t>
            </a:r>
          </a:p>
          <a:p>
            <a:pPr eaLnBrk="1" hangingPunct="1"/>
            <a:r>
              <a:rPr lang="zh-CN" altLang="en-US" sz="1200" dirty="0"/>
              <a:t>所以字符的</a:t>
            </a:r>
            <a:r>
              <a:rPr lang="en-US" altLang="zh-CN" sz="1200" dirty="0"/>
              <a:t>ASCII</a:t>
            </a:r>
            <a:r>
              <a:rPr lang="zh-CN" altLang="en-US" sz="1200" dirty="0"/>
              <a:t>码要送入</a:t>
            </a:r>
            <a:r>
              <a:rPr lang="en-US" altLang="zh-CN" sz="1100" dirty="0"/>
              <a:t>b800:160*12+40*2</a:t>
            </a:r>
            <a:r>
              <a:rPr lang="zh-CN" altLang="en-US" sz="1200" dirty="0"/>
              <a:t>处。</a:t>
            </a:r>
          </a:p>
          <a:p>
            <a:pPr eaLnBrk="1" hangingPunct="1"/>
            <a:r>
              <a:rPr lang="zh-CN" altLang="en-US" sz="1200" dirty="0"/>
              <a:t>而</a:t>
            </a:r>
            <a:r>
              <a:rPr lang="en-US" altLang="zh-CN" sz="1200" dirty="0"/>
              <a:t>b800:160*12+40*2+1</a:t>
            </a:r>
            <a:r>
              <a:rPr lang="zh-CN" altLang="en-US" sz="1200" dirty="0"/>
              <a:t>处是字符的属性，我们只要改变此处的数据就可以改变在</a:t>
            </a:r>
            <a:r>
              <a:rPr lang="en-US" altLang="zh-CN" sz="1200" dirty="0"/>
              <a:t>b800:160*12+40*2</a:t>
            </a:r>
            <a:r>
              <a:rPr lang="zh-CN" altLang="en-US" sz="1200" dirty="0"/>
              <a:t>处显示的字符的颜色了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85FF60-FD0B-4F74-A244-3A9A502E697D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62968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注意，本章中所有关于键盘的程序，因要直接访问真实的硬件，则必须在</a:t>
            </a:r>
            <a:r>
              <a:rPr lang="en-US" altLang="zh-CN" dirty="0"/>
              <a:t>DOS</a:t>
            </a:r>
            <a:r>
              <a:rPr lang="zh-CN" altLang="en-US" dirty="0"/>
              <a:t>实模式下运行。</a:t>
            </a:r>
          </a:p>
          <a:p>
            <a:pPr eaLnBrk="1" hangingPunct="1"/>
            <a:r>
              <a:rPr lang="zh-CN" altLang="en-US" dirty="0"/>
              <a:t>在</a:t>
            </a:r>
            <a:r>
              <a:rPr lang="en-US" altLang="zh-CN" dirty="0"/>
              <a:t>Windows 2000 </a:t>
            </a:r>
            <a:r>
              <a:rPr lang="zh-CN" altLang="en-US" dirty="0"/>
              <a:t>的</a:t>
            </a:r>
            <a:r>
              <a:rPr lang="en-US" altLang="zh-CN" dirty="0"/>
              <a:t>DOS </a:t>
            </a:r>
            <a:r>
              <a:rPr lang="zh-CN" altLang="en-US" dirty="0"/>
              <a:t>方式下运行，会出现一些和硬件工作原理不符合的现象。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85FF60-FD0B-4F74-A244-3A9A502E697D}" type="slidenum">
              <a:rPr lang="zh-CN" altLang="en-US" smtClean="0"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31065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85FF60-FD0B-4F74-A244-3A9A502E697D}" type="slidenum">
              <a:rPr lang="zh-CN" altLang="en-US" smtClean="0"/>
              <a:t>75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61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Mov</a:t>
            </a:r>
            <a:r>
              <a:rPr lang="en-US" altLang="zh-CN" baseline="0" dirty="0"/>
              <a:t> al,2</a:t>
            </a:r>
          </a:p>
          <a:p>
            <a:r>
              <a:rPr lang="en-US" altLang="zh-CN" baseline="0" dirty="0"/>
              <a:t>Out 70h,al</a:t>
            </a:r>
          </a:p>
          <a:p>
            <a:r>
              <a:rPr lang="en-US" altLang="zh-CN" baseline="0" dirty="0"/>
              <a:t>---------------</a:t>
            </a:r>
          </a:p>
          <a:p>
            <a:r>
              <a:rPr lang="en-US" altLang="zh-CN" dirty="0"/>
              <a:t>In al,71h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85FF60-FD0B-4F74-A244-3A9A502E697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01424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/>
              <a:t>键盘上的每一个键相当于一个开关，键盘中有一个芯片对键盘上的每一个键的开关状态进行扫描。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/>
              <a:t>一般将按下一个键时产生的扫描码称为通码，松开一个键产生的扫描码称为断码。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85FF60-FD0B-4F74-A244-3A9A502E697D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24019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1200" dirty="0"/>
              <a:t>键盘的输入到达</a:t>
            </a:r>
            <a:r>
              <a:rPr lang="en-US" altLang="zh-CN" sz="1200" dirty="0"/>
              <a:t>60H </a:t>
            </a:r>
            <a:r>
              <a:rPr lang="zh-CN" altLang="en-US" sz="1200" dirty="0"/>
              <a:t>端口时，相关的芯片就会向</a:t>
            </a:r>
            <a:r>
              <a:rPr lang="en-US" altLang="zh-CN" sz="1200" dirty="0"/>
              <a:t>CPU </a:t>
            </a:r>
            <a:r>
              <a:rPr lang="zh-CN" altLang="en-US" sz="1200" dirty="0"/>
              <a:t>发出中断类型码为 </a:t>
            </a:r>
            <a:r>
              <a:rPr lang="en-US" altLang="zh-CN" sz="1200" dirty="0"/>
              <a:t>9 </a:t>
            </a:r>
            <a:r>
              <a:rPr lang="zh-CN" altLang="en-US" sz="1200" dirty="0"/>
              <a:t>的可屏蔽中断信息。</a:t>
            </a:r>
          </a:p>
          <a:p>
            <a:pPr eaLnBrk="1" hangingPunct="1"/>
            <a:r>
              <a:rPr lang="en-US" altLang="zh-CN" sz="1200" dirty="0"/>
              <a:t>CPU</a:t>
            </a:r>
            <a:r>
              <a:rPr lang="zh-CN" altLang="en-US" sz="1200" dirty="0"/>
              <a:t>检测到该中断信息后，如果</a:t>
            </a:r>
            <a:r>
              <a:rPr lang="en-US" altLang="zh-CN" sz="1200" dirty="0"/>
              <a:t>IF=1</a:t>
            </a:r>
            <a:r>
              <a:rPr lang="zh-CN" altLang="en-US" sz="1200" dirty="0"/>
              <a:t>，则响应中断，引发中断过程，转去执行</a:t>
            </a:r>
            <a:r>
              <a:rPr lang="en-US" altLang="zh-CN" sz="1200" dirty="0" err="1"/>
              <a:t>int</a:t>
            </a:r>
            <a:r>
              <a:rPr lang="en-US" altLang="zh-CN" sz="1200" dirty="0"/>
              <a:t> 9</a:t>
            </a:r>
            <a:r>
              <a:rPr lang="zh-CN" altLang="en-US" sz="1200" dirty="0"/>
              <a:t>中断例程。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85FF60-FD0B-4F74-A244-3A9A502E697D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73374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/>
              <a:t>若为控制键（比如 </a:t>
            </a:r>
            <a:r>
              <a:rPr lang="en-US" altLang="zh-CN" sz="1200" dirty="0"/>
              <a:t>Ctrl </a:t>
            </a:r>
            <a:r>
              <a:rPr lang="zh-CN" altLang="en-US" sz="1200" dirty="0"/>
              <a:t>）和切换键（比如 </a:t>
            </a:r>
            <a:r>
              <a:rPr lang="en-US" altLang="zh-CN" sz="1200" dirty="0" err="1"/>
              <a:t>CapsLock</a:t>
            </a:r>
            <a:r>
              <a:rPr lang="zh-CN" altLang="en-US" sz="1200" dirty="0"/>
              <a:t>）</a:t>
            </a:r>
            <a:endParaRPr lang="en-US" altLang="zh-CN" sz="12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85FF60-FD0B-4F74-A244-3A9A502E697D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8573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CN" sz="1200" dirty="0"/>
              <a:t>BIOS</a:t>
            </a:r>
            <a:r>
              <a:rPr lang="zh-CN" altLang="en-US" sz="1200" dirty="0"/>
              <a:t>键盘缓冲区是系统启动后，</a:t>
            </a:r>
            <a:r>
              <a:rPr lang="en-US" altLang="zh-CN" sz="1200" dirty="0"/>
              <a:t>BIOS</a:t>
            </a:r>
            <a:r>
              <a:rPr lang="zh-CN" altLang="en-US" sz="1200" dirty="0"/>
              <a:t>用于存放</a:t>
            </a:r>
            <a:r>
              <a:rPr lang="en-US" altLang="zh-CN" sz="1200" dirty="0" err="1"/>
              <a:t>int</a:t>
            </a:r>
            <a:r>
              <a:rPr lang="en-US" altLang="zh-CN" sz="1200" dirty="0"/>
              <a:t> 9 </a:t>
            </a:r>
            <a:r>
              <a:rPr lang="zh-CN" altLang="en-US" sz="1200" dirty="0"/>
              <a:t>中断例程所接收的键盘输入的内存区。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1200" dirty="0"/>
              <a:t>该内存区可以存储</a:t>
            </a:r>
            <a:r>
              <a:rPr lang="en-US" altLang="zh-CN" sz="1200" dirty="0"/>
              <a:t>15 </a:t>
            </a:r>
            <a:r>
              <a:rPr lang="zh-CN" altLang="en-US" sz="1200" dirty="0"/>
              <a:t>个键盘输入，因为 </a:t>
            </a:r>
            <a:r>
              <a:rPr lang="en-US" altLang="zh-CN" sz="1200" dirty="0" err="1"/>
              <a:t>int</a:t>
            </a:r>
            <a:r>
              <a:rPr lang="en-US" altLang="zh-CN" sz="1200" dirty="0"/>
              <a:t> 9 </a:t>
            </a:r>
            <a:r>
              <a:rPr lang="zh-CN" altLang="en-US" sz="1200" dirty="0"/>
              <a:t>中断例程除了接收扫描码外，还要产生和扫描码对应的字符码，所以在</a:t>
            </a:r>
            <a:r>
              <a:rPr lang="en-US" altLang="zh-CN" sz="1200" dirty="0"/>
              <a:t>BIOS</a:t>
            </a:r>
            <a:r>
              <a:rPr lang="zh-CN" altLang="en-US" sz="1200" dirty="0"/>
              <a:t>键盘缓冲区中，一个键盘输入用一个字单元存放，高位字节存放扫描码，低位字节存放字符码。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85FF60-FD0B-4F74-A244-3A9A502E697D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9928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第（</a:t>
            </a:r>
            <a:r>
              <a:rPr lang="en-US" altLang="zh-CN" dirty="0"/>
              <a:t>1</a:t>
            </a:r>
            <a:r>
              <a:rPr lang="zh-CN" altLang="en-US" dirty="0"/>
              <a:t>）、（</a:t>
            </a:r>
            <a:r>
              <a:rPr lang="en-US" altLang="zh-CN" dirty="0"/>
              <a:t>2</a:t>
            </a:r>
            <a:r>
              <a:rPr lang="zh-CN" altLang="en-US" dirty="0"/>
              <a:t>）、（</a:t>
            </a:r>
            <a:r>
              <a:rPr lang="en-US" altLang="zh-CN" dirty="0"/>
              <a:t>3</a:t>
            </a:r>
            <a:r>
              <a:rPr lang="zh-CN" altLang="en-US" dirty="0"/>
              <a:t>）步都是由硬件系统完成的。我们能够改变的只有</a:t>
            </a:r>
            <a:r>
              <a:rPr lang="en-US" altLang="zh-CN" dirty="0" err="1"/>
              <a:t>int</a:t>
            </a:r>
            <a:r>
              <a:rPr lang="en-US" altLang="zh-CN" dirty="0"/>
              <a:t> 9</a:t>
            </a:r>
            <a:r>
              <a:rPr lang="zh-CN" altLang="en-US" dirty="0"/>
              <a:t>中断处理程序。</a:t>
            </a:r>
          </a:p>
          <a:p>
            <a:pPr eaLnBrk="1" hangingPunct="1"/>
            <a:r>
              <a:rPr lang="zh-CN" altLang="en-US" dirty="0"/>
              <a:t>我们可以重新编写</a:t>
            </a:r>
            <a:r>
              <a:rPr lang="en-US" altLang="zh-CN" dirty="0" err="1"/>
              <a:t>int</a:t>
            </a:r>
            <a:r>
              <a:rPr lang="en-US" altLang="zh-CN" dirty="0"/>
              <a:t> 9</a:t>
            </a:r>
            <a:r>
              <a:rPr lang="zh-CN" altLang="en-US" dirty="0"/>
              <a:t>中断例程，按照自己的意图来处理键盘的输入。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85FF60-FD0B-4F74-A244-3A9A502E697D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3935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当</a:t>
            </a:r>
            <a:r>
              <a:rPr lang="en-US" altLang="zh-CN" dirty="0"/>
              <a:t>ax=0</a:t>
            </a:r>
            <a:r>
              <a:rPr lang="zh-CN" altLang="en-US" dirty="0"/>
              <a:t>时，</a:t>
            </a:r>
            <a:r>
              <a:rPr lang="en-US" altLang="zh-CN" dirty="0"/>
              <a:t>ax-1</a:t>
            </a:r>
            <a:r>
              <a:rPr lang="zh-CN" altLang="en-US" dirty="0"/>
              <a:t>才有借位，</a:t>
            </a:r>
            <a:r>
              <a:rPr lang="en-US" altLang="zh-CN" dirty="0"/>
              <a:t>dx</a:t>
            </a:r>
            <a:r>
              <a:rPr lang="zh-CN" altLang="en-US" dirty="0"/>
              <a:t>减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85FF60-FD0B-4F74-A244-3A9A502E697D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83126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85FF60-FD0B-4F74-A244-3A9A502E697D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528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hyperlink" Target="&#12298;&#27719;&#32534;&#35821;&#35328;&#12299;&#28304;&#30721;/p272.asm" TargetMode="Externa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14-16</a:t>
            </a:r>
            <a:r>
              <a:rPr lang="zh-CN" altLang="en-US" dirty="0"/>
              <a:t>章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89386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14.2 CMOS RAM </a:t>
            </a:r>
            <a:r>
              <a:rPr lang="zh-CN" altLang="en-US"/>
              <a:t>芯片</a:t>
            </a:r>
          </a:p>
        </p:txBody>
      </p:sp>
      <p:sp>
        <p:nvSpPr>
          <p:cNvPr id="1270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134225" cy="2566987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3200" dirty="0"/>
              <a:t>如：读</a:t>
            </a:r>
            <a:r>
              <a:rPr lang="en-US" altLang="zh-CN" sz="3200" dirty="0"/>
              <a:t>CMOS RAM</a:t>
            </a:r>
            <a:r>
              <a:rPr lang="zh-CN" altLang="en-US" sz="3200" dirty="0"/>
              <a:t>的</a:t>
            </a:r>
            <a:r>
              <a:rPr lang="en-US" altLang="zh-CN" sz="3200" dirty="0"/>
              <a:t>2</a:t>
            </a:r>
            <a:r>
              <a:rPr lang="zh-CN" altLang="en-US" sz="3200" dirty="0"/>
              <a:t>号单元：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sz="2800" dirty="0"/>
              <a:t>1</a:t>
            </a:r>
            <a:r>
              <a:rPr lang="zh-CN" altLang="en-US" sz="2800" dirty="0"/>
              <a:t>、将</a:t>
            </a:r>
            <a:r>
              <a:rPr lang="en-US" altLang="zh-CN" sz="2800" dirty="0"/>
              <a:t>2</a:t>
            </a:r>
            <a:r>
              <a:rPr lang="zh-CN" altLang="en-US" sz="2800" dirty="0"/>
              <a:t>送入端口</a:t>
            </a:r>
            <a:r>
              <a:rPr lang="en-US" altLang="zh-CN" sz="2800" dirty="0"/>
              <a:t>70h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sz="2800" dirty="0"/>
              <a:t>2</a:t>
            </a:r>
            <a:r>
              <a:rPr lang="zh-CN" altLang="en-US" sz="2800" dirty="0"/>
              <a:t>、从</a:t>
            </a:r>
            <a:r>
              <a:rPr lang="en-US" altLang="zh-CN" sz="2800" dirty="0"/>
              <a:t>71h</a:t>
            </a:r>
            <a:r>
              <a:rPr lang="zh-CN" altLang="en-US" sz="2800" dirty="0"/>
              <a:t>读出</a:t>
            </a:r>
            <a:r>
              <a:rPr lang="en-US" altLang="zh-CN" sz="2800" dirty="0"/>
              <a:t>2</a:t>
            </a:r>
            <a:r>
              <a:rPr lang="zh-CN" altLang="en-US" sz="2800" dirty="0"/>
              <a:t>号单元的内容</a:t>
            </a:r>
          </a:p>
        </p:txBody>
      </p:sp>
    </p:spTree>
    <p:extLst>
      <p:ext uri="{BB962C8B-B14F-4D97-AF65-F5344CB8AC3E}">
        <p14:creationId xmlns:p14="http://schemas.microsoft.com/office/powerpoint/2010/main" val="2072104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70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70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270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特别提示</a:t>
            </a:r>
          </a:p>
        </p:txBody>
      </p:sp>
      <p:sp>
        <p:nvSpPr>
          <p:cNvPr id="1100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检测点</a:t>
            </a:r>
            <a:r>
              <a:rPr lang="en-US" altLang="zh-CN"/>
              <a:t>14.1</a:t>
            </a:r>
            <a:r>
              <a:rPr lang="zh-CN" altLang="en-US"/>
              <a:t>（</a:t>
            </a:r>
            <a:r>
              <a:rPr lang="en-US" altLang="zh-CN"/>
              <a:t>page256</a:t>
            </a:r>
            <a:r>
              <a:rPr lang="zh-CN" altLang="en-US"/>
              <a:t>）</a:t>
            </a:r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>
                <a:solidFill>
                  <a:schemeClr val="hlink"/>
                </a:solidFill>
              </a:rPr>
              <a:t>没有通过此检测点，请不要向下进行</a:t>
            </a:r>
          </a:p>
        </p:txBody>
      </p:sp>
    </p:spTree>
    <p:extLst>
      <p:ext uri="{BB962C8B-B14F-4D97-AF65-F5344CB8AC3E}">
        <p14:creationId xmlns:p14="http://schemas.microsoft.com/office/powerpoint/2010/main" val="2470858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14.3 shl</a:t>
            </a:r>
            <a:r>
              <a:rPr lang="zh-CN" altLang="en-US"/>
              <a:t>和</a:t>
            </a:r>
            <a:r>
              <a:rPr lang="en-US" altLang="zh-CN"/>
              <a:t>shr</a:t>
            </a:r>
            <a:r>
              <a:rPr lang="zh-CN" altLang="en-US"/>
              <a:t>指令</a:t>
            </a:r>
          </a:p>
        </p:txBody>
      </p:sp>
      <p:sp>
        <p:nvSpPr>
          <p:cNvPr id="1101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3608" y="1772816"/>
            <a:ext cx="7205662" cy="41148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4000" dirty="0" err="1"/>
              <a:t>shl</a:t>
            </a:r>
            <a:r>
              <a:rPr lang="zh-CN" altLang="en-US" sz="4000" dirty="0">
                <a:latin typeface="宋体" charset="-122"/>
              </a:rPr>
              <a:t>和</a:t>
            </a:r>
            <a:r>
              <a:rPr lang="en-US" altLang="zh-CN" sz="4000" dirty="0" err="1"/>
              <a:t>shr</a:t>
            </a:r>
            <a:r>
              <a:rPr lang="en-US" altLang="zh-CN" sz="4000" dirty="0"/>
              <a:t> </a:t>
            </a:r>
            <a:r>
              <a:rPr lang="zh-CN" altLang="en-US" sz="4000" dirty="0">
                <a:latin typeface="宋体" charset="-122"/>
              </a:rPr>
              <a:t>是逻辑移位指令</a:t>
            </a:r>
            <a:r>
              <a:rPr lang="en-US" altLang="zh-CN" sz="4000" dirty="0">
                <a:latin typeface="宋体" charset="-122"/>
              </a:rPr>
              <a:t>.</a:t>
            </a:r>
            <a:endParaRPr lang="zh-CN" altLang="en-US" sz="4000" dirty="0">
              <a:latin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0595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14.3 shl</a:t>
            </a:r>
            <a:r>
              <a:rPr lang="zh-CN" altLang="en-US"/>
              <a:t>和</a:t>
            </a:r>
            <a:r>
              <a:rPr lang="en-US" altLang="zh-CN"/>
              <a:t>shr</a:t>
            </a:r>
            <a:r>
              <a:rPr lang="zh-CN" altLang="en-US"/>
              <a:t>指令</a:t>
            </a:r>
          </a:p>
        </p:txBody>
      </p:sp>
      <p:sp>
        <p:nvSpPr>
          <p:cNvPr id="1273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600" y="1700808"/>
            <a:ext cx="7416824" cy="3168352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3600" dirty="0" err="1"/>
              <a:t>shl</a:t>
            </a:r>
            <a:r>
              <a:rPr lang="zh-CN" altLang="en-US" sz="3600" dirty="0"/>
              <a:t>逻辑左移指令，功能为：</a:t>
            </a:r>
          </a:p>
          <a:p>
            <a:pPr lvl="1" eaLnBrk="1" hangingPunct="1"/>
            <a:r>
              <a:rPr lang="zh-CN" altLang="en-US" sz="3200" dirty="0"/>
              <a:t>（</a:t>
            </a:r>
            <a:r>
              <a:rPr lang="en-US" altLang="zh-CN" sz="3200" dirty="0"/>
              <a:t>1</a:t>
            </a:r>
            <a:r>
              <a:rPr lang="zh-CN" altLang="en-US" sz="3200" dirty="0"/>
              <a:t>）将一个寄存器或内存单元中的数据向左移位；</a:t>
            </a:r>
          </a:p>
          <a:p>
            <a:pPr lvl="1" eaLnBrk="1" hangingPunct="1"/>
            <a:r>
              <a:rPr lang="zh-CN" altLang="en-US" sz="3200" dirty="0"/>
              <a:t>（</a:t>
            </a:r>
            <a:r>
              <a:rPr lang="en-US" altLang="zh-CN" sz="3200" dirty="0"/>
              <a:t>2</a:t>
            </a:r>
            <a:r>
              <a:rPr lang="zh-CN" altLang="en-US" sz="3200" dirty="0"/>
              <a:t>）将最后移出的一位写入</a:t>
            </a:r>
            <a:r>
              <a:rPr lang="en-US" altLang="zh-CN" sz="3200" dirty="0">
                <a:solidFill>
                  <a:srgbClr val="FF0000"/>
                </a:solidFill>
              </a:rPr>
              <a:t>CF</a:t>
            </a:r>
            <a:r>
              <a:rPr lang="zh-CN" altLang="en-US" sz="3200" dirty="0"/>
              <a:t>中；</a:t>
            </a:r>
          </a:p>
          <a:p>
            <a:pPr lvl="1" eaLnBrk="1" hangingPunct="1"/>
            <a:r>
              <a:rPr lang="zh-CN" altLang="en-US" sz="3200" dirty="0"/>
              <a:t>（</a:t>
            </a:r>
            <a:r>
              <a:rPr lang="en-US" altLang="zh-CN" sz="3200" dirty="0"/>
              <a:t>3</a:t>
            </a:r>
            <a:r>
              <a:rPr lang="zh-CN" altLang="en-US" sz="3200" dirty="0"/>
              <a:t>）最低位用</a:t>
            </a:r>
            <a:r>
              <a:rPr lang="en-US" altLang="zh-CN" sz="3200" dirty="0"/>
              <a:t>0</a:t>
            </a:r>
            <a:r>
              <a:rPr lang="zh-CN" altLang="en-US" sz="3200" dirty="0"/>
              <a:t>补充。</a:t>
            </a:r>
          </a:p>
        </p:txBody>
      </p:sp>
    </p:spTree>
    <p:extLst>
      <p:ext uri="{BB962C8B-B14F-4D97-AF65-F5344CB8AC3E}">
        <p14:creationId xmlns:p14="http://schemas.microsoft.com/office/powerpoint/2010/main" val="209099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73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73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273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14.3 shl</a:t>
            </a:r>
            <a:r>
              <a:rPr lang="zh-CN" altLang="en-US"/>
              <a:t>和</a:t>
            </a:r>
            <a:r>
              <a:rPr lang="en-US" altLang="zh-CN"/>
              <a:t>shr</a:t>
            </a:r>
            <a:r>
              <a:rPr lang="zh-CN" altLang="en-US"/>
              <a:t>指令</a:t>
            </a:r>
          </a:p>
        </p:txBody>
      </p:sp>
      <p:sp>
        <p:nvSpPr>
          <p:cNvPr id="1274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3600" dirty="0"/>
              <a:t>指令： 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3600" dirty="0"/>
              <a:t>    </a:t>
            </a:r>
            <a:r>
              <a:rPr lang="en-US" altLang="zh-CN" sz="3600" dirty="0" err="1"/>
              <a:t>mov</a:t>
            </a:r>
            <a:r>
              <a:rPr lang="en-US" altLang="zh-CN" sz="3600" dirty="0"/>
              <a:t> al,01001000b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3600" dirty="0"/>
              <a:t>    </a:t>
            </a:r>
            <a:r>
              <a:rPr lang="en-US" altLang="zh-CN" sz="3600" dirty="0" err="1"/>
              <a:t>shl</a:t>
            </a:r>
            <a:r>
              <a:rPr lang="en-US" altLang="zh-CN" sz="3600" dirty="0"/>
              <a:t> al,1 	;</a:t>
            </a:r>
            <a:r>
              <a:rPr lang="zh-CN" altLang="en-US" sz="3600" dirty="0"/>
              <a:t>将</a:t>
            </a:r>
            <a:r>
              <a:rPr lang="en-US" altLang="zh-CN" sz="3600" dirty="0"/>
              <a:t>al</a:t>
            </a:r>
            <a:r>
              <a:rPr lang="zh-CN" altLang="en-US" sz="3600" dirty="0"/>
              <a:t>中的数据左移一位</a:t>
            </a:r>
          </a:p>
          <a:p>
            <a:pPr lvl="1" eaLnBrk="1" hangingPunct="1"/>
            <a:r>
              <a:rPr lang="zh-CN" altLang="en-US" sz="3200" dirty="0"/>
              <a:t>执行后</a:t>
            </a:r>
            <a:r>
              <a:rPr lang="en-US" altLang="zh-CN" sz="3200" dirty="0"/>
              <a:t>(al)=10010000b</a:t>
            </a:r>
            <a:r>
              <a:rPr lang="zh-CN" altLang="en-US" sz="3200" dirty="0"/>
              <a:t>，</a:t>
            </a:r>
            <a:r>
              <a:rPr lang="en-US" altLang="zh-CN" sz="3200" dirty="0"/>
              <a:t>CF=0</a:t>
            </a:r>
            <a:r>
              <a:rPr lang="zh-CN" altLang="en-US" sz="32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28997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4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74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14.3 shl</a:t>
            </a:r>
            <a:r>
              <a:rPr lang="zh-CN" altLang="en-US"/>
              <a:t>和</a:t>
            </a:r>
            <a:r>
              <a:rPr lang="en-US" altLang="zh-CN"/>
              <a:t>shr</a:t>
            </a:r>
            <a:r>
              <a:rPr lang="zh-CN" altLang="en-US"/>
              <a:t>指令</a:t>
            </a:r>
          </a:p>
        </p:txBody>
      </p:sp>
      <p:sp>
        <p:nvSpPr>
          <p:cNvPr id="1275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zh-CN" sz="2800" dirty="0" err="1"/>
              <a:t>shl</a:t>
            </a:r>
            <a:r>
              <a:rPr lang="en-US" altLang="zh-CN" sz="2800" dirty="0"/>
              <a:t> al,1</a:t>
            </a:r>
            <a:r>
              <a:rPr lang="zh-CN" altLang="en-US" sz="2800" dirty="0"/>
              <a:t>的操作过程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）左移：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dirty="0"/>
              <a:t>    原数据： </a:t>
            </a:r>
            <a:r>
              <a:rPr lang="en-US" altLang="zh-CN" sz="2400" dirty="0"/>
              <a:t>01001000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/>
              <a:t>    </a:t>
            </a:r>
            <a:r>
              <a:rPr lang="zh-CN" altLang="en-US" sz="2400" dirty="0"/>
              <a:t>左移后：</a:t>
            </a:r>
            <a:r>
              <a:rPr lang="en-US" altLang="zh-CN" sz="2400" dirty="0"/>
              <a:t>01001000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）最后移出一位写入</a:t>
            </a:r>
            <a:r>
              <a:rPr lang="en-US" altLang="zh-CN" sz="2400" dirty="0"/>
              <a:t>CF</a:t>
            </a:r>
            <a:r>
              <a:rPr lang="zh-CN" altLang="en-US" sz="2400" dirty="0"/>
              <a:t>中：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dirty="0"/>
              <a:t>    原数据： </a:t>
            </a:r>
            <a:r>
              <a:rPr lang="en-US" altLang="zh-CN" sz="2400" dirty="0"/>
              <a:t>01001000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/>
              <a:t>    </a:t>
            </a:r>
            <a:r>
              <a:rPr lang="zh-CN" altLang="en-US" sz="2400" dirty="0"/>
              <a:t>左移后： </a:t>
            </a:r>
            <a:r>
              <a:rPr lang="en-US" altLang="zh-CN" sz="2400" dirty="0"/>
              <a:t>1001000    CF=0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400" dirty="0"/>
              <a:t>（</a:t>
            </a:r>
            <a:r>
              <a:rPr lang="en-US" altLang="zh-CN" sz="2400" dirty="0"/>
              <a:t>3</a:t>
            </a:r>
            <a:r>
              <a:rPr lang="zh-CN" altLang="en-US" sz="2400" dirty="0"/>
              <a:t>）最低为用</a:t>
            </a:r>
            <a:r>
              <a:rPr lang="en-US" altLang="zh-CN" sz="2400" dirty="0"/>
              <a:t>0</a:t>
            </a:r>
            <a:r>
              <a:rPr lang="zh-CN" altLang="en-US" sz="2400" dirty="0"/>
              <a:t>补充：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dirty="0"/>
              <a:t>    原数据： </a:t>
            </a:r>
            <a:r>
              <a:rPr lang="en-US" altLang="zh-CN" sz="2400" dirty="0"/>
              <a:t>01001000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/>
              <a:t>    </a:t>
            </a:r>
            <a:r>
              <a:rPr lang="zh-CN" altLang="en-US" sz="2400" dirty="0"/>
              <a:t>左移后： </a:t>
            </a:r>
            <a:r>
              <a:rPr lang="en-US" altLang="zh-CN" sz="2400" dirty="0"/>
              <a:t>10010000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800" dirty="0"/>
              <a:t>如果接着上面，继续执行一条</a:t>
            </a:r>
            <a:r>
              <a:rPr lang="en-US" altLang="zh-CN" sz="2800" dirty="0" err="1"/>
              <a:t>shl</a:t>
            </a:r>
            <a:r>
              <a:rPr lang="en-US" altLang="zh-CN" sz="2800" dirty="0"/>
              <a:t> al,1</a:t>
            </a:r>
            <a:r>
              <a:rPr lang="zh-CN" altLang="en-US" sz="2800" dirty="0"/>
              <a:t>指令？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800" dirty="0"/>
              <a:t>   执行后：</a:t>
            </a:r>
            <a:r>
              <a:rPr lang="en-US" altLang="zh-CN" sz="2800" dirty="0"/>
              <a:t>(al)=00100000b</a:t>
            </a:r>
            <a:r>
              <a:rPr lang="zh-CN" altLang="en-US" sz="2800" dirty="0"/>
              <a:t>，</a:t>
            </a:r>
            <a:r>
              <a:rPr lang="en-US" altLang="zh-CN" sz="2800" dirty="0"/>
              <a:t>CF=1 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49779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5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75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5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275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5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275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5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275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5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275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5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275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5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275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59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12759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59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2759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59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2759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59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2759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14.3 shl</a:t>
            </a:r>
            <a:r>
              <a:rPr lang="zh-CN" altLang="en-US"/>
              <a:t>和</a:t>
            </a:r>
            <a:r>
              <a:rPr lang="en-US" altLang="zh-CN"/>
              <a:t>shr</a:t>
            </a:r>
            <a:r>
              <a:rPr lang="zh-CN" altLang="en-US"/>
              <a:t>指令</a:t>
            </a:r>
          </a:p>
        </p:txBody>
      </p:sp>
      <p:sp>
        <p:nvSpPr>
          <p:cNvPr id="1276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/>
              <a:t>再执行一条</a:t>
            </a:r>
            <a:r>
              <a:rPr lang="en-US" altLang="zh-CN" sz="2800"/>
              <a:t>shl al,1</a:t>
            </a:r>
            <a:r>
              <a:rPr lang="zh-CN" altLang="en-US" sz="2800"/>
              <a:t>指令的操作过程：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/>
              <a:t>（</a:t>
            </a:r>
            <a:r>
              <a:rPr lang="en-US" altLang="zh-CN" sz="2400"/>
              <a:t>1</a:t>
            </a:r>
            <a:r>
              <a:rPr lang="zh-CN" altLang="en-US" sz="2400"/>
              <a:t>）左移：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/>
              <a:t>    原数据： </a:t>
            </a:r>
            <a:r>
              <a:rPr lang="en-US" altLang="zh-CN" sz="2400"/>
              <a:t>10010000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/>
              <a:t>    </a:t>
            </a:r>
            <a:r>
              <a:rPr lang="zh-CN" altLang="en-US" sz="2400"/>
              <a:t>左移后：</a:t>
            </a:r>
            <a:r>
              <a:rPr lang="en-US" altLang="zh-CN" sz="2400"/>
              <a:t>10010000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/>
              <a:t>（</a:t>
            </a:r>
            <a:r>
              <a:rPr lang="en-US" altLang="zh-CN" sz="2400"/>
              <a:t>2</a:t>
            </a:r>
            <a:r>
              <a:rPr lang="zh-CN" altLang="en-US" sz="2400"/>
              <a:t>）最后移出一位写入</a:t>
            </a:r>
            <a:r>
              <a:rPr lang="en-US" altLang="zh-CN" sz="2400"/>
              <a:t>CF</a:t>
            </a:r>
            <a:r>
              <a:rPr lang="zh-CN" altLang="en-US" sz="2400"/>
              <a:t>中：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/>
              <a:t>    原数据： </a:t>
            </a:r>
            <a:r>
              <a:rPr lang="en-US" altLang="zh-CN" sz="2400"/>
              <a:t>10010000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/>
              <a:t>    </a:t>
            </a:r>
            <a:r>
              <a:rPr lang="zh-CN" altLang="en-US" sz="2400"/>
              <a:t>左移后： </a:t>
            </a:r>
            <a:r>
              <a:rPr lang="en-US" altLang="zh-CN" sz="2400"/>
              <a:t>0010000    CF=1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/>
              <a:t>（</a:t>
            </a:r>
            <a:r>
              <a:rPr lang="en-US" altLang="zh-CN" sz="2400"/>
              <a:t>3</a:t>
            </a:r>
            <a:r>
              <a:rPr lang="zh-CN" altLang="en-US" sz="2400"/>
              <a:t>）最低为用</a:t>
            </a:r>
            <a:r>
              <a:rPr lang="en-US" altLang="zh-CN" sz="2400"/>
              <a:t>0</a:t>
            </a:r>
            <a:r>
              <a:rPr lang="zh-CN" altLang="en-US" sz="2400"/>
              <a:t>补充：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/>
              <a:t>    原数据： </a:t>
            </a:r>
            <a:r>
              <a:rPr lang="en-US" altLang="zh-CN" sz="2400"/>
              <a:t>10010000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/>
              <a:t>    </a:t>
            </a:r>
            <a:r>
              <a:rPr lang="zh-CN" altLang="en-US" sz="2400"/>
              <a:t>左移后： </a:t>
            </a:r>
            <a:r>
              <a:rPr lang="en-US" altLang="zh-CN" sz="2400"/>
              <a:t>00100000</a:t>
            </a:r>
          </a:p>
        </p:txBody>
      </p:sp>
    </p:spTree>
    <p:extLst>
      <p:ext uri="{BB962C8B-B14F-4D97-AF65-F5344CB8AC3E}">
        <p14:creationId xmlns:p14="http://schemas.microsoft.com/office/powerpoint/2010/main" val="1069418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6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76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6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76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6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276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6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76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6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276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6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276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6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1276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69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12769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69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12769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14.3 shl</a:t>
            </a:r>
            <a:r>
              <a:rPr lang="zh-CN" altLang="en-US"/>
              <a:t>和</a:t>
            </a:r>
            <a:r>
              <a:rPr lang="en-US" altLang="zh-CN"/>
              <a:t>shr</a:t>
            </a:r>
            <a:r>
              <a:rPr lang="zh-CN" altLang="en-US"/>
              <a:t>指令</a:t>
            </a:r>
          </a:p>
        </p:txBody>
      </p:sp>
      <p:sp>
        <p:nvSpPr>
          <p:cNvPr id="1277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85136" y="1799104"/>
            <a:ext cx="70612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/>
              <a:t>如果移动位数大于</a:t>
            </a:r>
            <a:r>
              <a:rPr lang="en-US" altLang="zh-CN" dirty="0"/>
              <a:t>1</a:t>
            </a:r>
            <a:r>
              <a:rPr lang="zh-CN" altLang="en-US" dirty="0"/>
              <a:t>时，必须将移动位数放在</a:t>
            </a:r>
            <a:r>
              <a:rPr lang="en-US" altLang="zh-CN" b="1" dirty="0">
                <a:solidFill>
                  <a:srgbClr val="FF0000"/>
                </a:solidFill>
              </a:rPr>
              <a:t>cl</a:t>
            </a:r>
            <a:r>
              <a:rPr lang="zh-CN" altLang="en-US" dirty="0"/>
              <a:t>中。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dirty="0"/>
              <a:t>   比如，指令：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dirty="0"/>
              <a:t> </a:t>
            </a:r>
            <a:r>
              <a:rPr lang="en-US" altLang="zh-CN" dirty="0" err="1"/>
              <a:t>mov</a:t>
            </a:r>
            <a:r>
              <a:rPr lang="en-US" altLang="zh-CN" dirty="0"/>
              <a:t> al,01010001b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/>
              <a:t> </a:t>
            </a:r>
            <a:r>
              <a:rPr lang="en-US" altLang="zh-CN" dirty="0" err="1"/>
              <a:t>mov</a:t>
            </a:r>
            <a:r>
              <a:rPr lang="en-US" altLang="zh-CN" dirty="0"/>
              <a:t> cl,3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/>
              <a:t> </a:t>
            </a:r>
            <a:r>
              <a:rPr lang="en-US" altLang="zh-CN" dirty="0" err="1"/>
              <a:t>shl</a:t>
            </a:r>
            <a:r>
              <a:rPr lang="en-US" altLang="zh-CN" dirty="0"/>
              <a:t> </a:t>
            </a:r>
            <a:r>
              <a:rPr lang="en-US" altLang="zh-CN" dirty="0" err="1"/>
              <a:t>al,cl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dirty="0"/>
              <a:t>执行后</a:t>
            </a:r>
            <a:r>
              <a:rPr lang="en-US" altLang="zh-CN" dirty="0"/>
              <a:t>(al)=10001000b</a:t>
            </a:r>
            <a:r>
              <a:rPr lang="zh-CN" altLang="en-US" dirty="0"/>
              <a:t>，因为最后移出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dirty="0"/>
              <a:t>一位是</a:t>
            </a:r>
            <a:r>
              <a:rPr lang="en-US" altLang="zh-CN" dirty="0"/>
              <a:t>0</a:t>
            </a:r>
            <a:r>
              <a:rPr lang="zh-CN" altLang="en-US" dirty="0"/>
              <a:t>，所以</a:t>
            </a:r>
            <a:r>
              <a:rPr lang="en-US" altLang="zh-CN" dirty="0"/>
              <a:t>CF=0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648558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77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277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277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277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277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277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14.3 shl</a:t>
            </a:r>
            <a:r>
              <a:rPr lang="zh-CN" altLang="en-US"/>
              <a:t>和</a:t>
            </a:r>
            <a:r>
              <a:rPr lang="en-US" altLang="zh-CN"/>
              <a:t>shr</a:t>
            </a:r>
            <a:r>
              <a:rPr lang="zh-CN" altLang="en-US"/>
              <a:t>指令</a:t>
            </a:r>
          </a:p>
        </p:txBody>
      </p:sp>
      <p:sp>
        <p:nvSpPr>
          <p:cNvPr id="1278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9350" y="1556792"/>
            <a:ext cx="7350125" cy="4114800"/>
          </a:xfrm>
        </p:spPr>
        <p:txBody>
          <a:bodyPr/>
          <a:lstStyle/>
          <a:p>
            <a:pPr eaLnBrk="1" hangingPunct="1"/>
            <a:r>
              <a:rPr lang="zh-CN" altLang="en-US" dirty="0"/>
              <a:t>将</a:t>
            </a:r>
            <a:r>
              <a:rPr lang="en-US" altLang="zh-CN" dirty="0"/>
              <a:t>X</a:t>
            </a:r>
            <a:r>
              <a:rPr lang="zh-CN" altLang="en-US" dirty="0"/>
              <a:t>逻辑左移一位，相当于执行</a:t>
            </a:r>
            <a:r>
              <a:rPr lang="en-US" altLang="zh-CN" dirty="0"/>
              <a:t>X=X*2</a:t>
            </a:r>
            <a:r>
              <a:rPr lang="zh-CN" altLang="en-US" dirty="0"/>
              <a:t>。</a:t>
            </a:r>
          </a:p>
          <a:p>
            <a:pPr eaLnBrk="1" hangingPunct="1"/>
            <a:r>
              <a:rPr lang="zh-CN" altLang="en-US" dirty="0"/>
              <a:t>比如：</a:t>
            </a:r>
          </a:p>
        </p:txBody>
      </p:sp>
      <p:pic>
        <p:nvPicPr>
          <p:cNvPr id="12789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2996952"/>
            <a:ext cx="6553200" cy="222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7931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78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78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14.3 shl</a:t>
            </a:r>
            <a:r>
              <a:rPr lang="zh-CN" altLang="en-US"/>
              <a:t>和</a:t>
            </a:r>
            <a:r>
              <a:rPr lang="en-US" altLang="zh-CN"/>
              <a:t>shr</a:t>
            </a:r>
            <a:r>
              <a:rPr lang="zh-CN" altLang="en-US"/>
              <a:t>指令</a:t>
            </a:r>
          </a:p>
        </p:txBody>
      </p:sp>
      <p:sp>
        <p:nvSpPr>
          <p:cNvPr id="1280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9592" y="1700808"/>
            <a:ext cx="7277100" cy="41148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3600" dirty="0" err="1"/>
              <a:t>shr</a:t>
            </a:r>
            <a:r>
              <a:rPr lang="zh-CN" altLang="en-US" sz="3600" dirty="0"/>
              <a:t>逻辑右移指令，</a:t>
            </a:r>
            <a:r>
              <a:rPr lang="en-US" altLang="zh-CN" sz="3600" dirty="0" err="1"/>
              <a:t>shl</a:t>
            </a:r>
            <a:r>
              <a:rPr lang="zh-CN" altLang="en-US" sz="3600" dirty="0"/>
              <a:t>刚好相反：</a:t>
            </a:r>
          </a:p>
          <a:p>
            <a:pPr lvl="1" eaLnBrk="1" hangingPunct="1"/>
            <a:r>
              <a:rPr lang="zh-CN" altLang="en-US" sz="3200" dirty="0"/>
              <a:t>（</a:t>
            </a:r>
            <a:r>
              <a:rPr lang="en-US" altLang="zh-CN" sz="3200" dirty="0"/>
              <a:t>1</a:t>
            </a:r>
            <a:r>
              <a:rPr lang="zh-CN" altLang="en-US" sz="3200" dirty="0"/>
              <a:t>）将一个寄存器或内存单元中的数据向右移位；</a:t>
            </a:r>
          </a:p>
          <a:p>
            <a:pPr lvl="1" eaLnBrk="1" hangingPunct="1"/>
            <a:r>
              <a:rPr lang="zh-CN" altLang="en-US" sz="3200" dirty="0"/>
              <a:t>（</a:t>
            </a:r>
            <a:r>
              <a:rPr lang="en-US" altLang="zh-CN" sz="3200" dirty="0"/>
              <a:t>2</a:t>
            </a:r>
            <a:r>
              <a:rPr lang="zh-CN" altLang="en-US" sz="3200" dirty="0"/>
              <a:t>）将最后移出的一位写入</a:t>
            </a:r>
            <a:r>
              <a:rPr lang="en-US" altLang="zh-CN" sz="3200" dirty="0"/>
              <a:t>CF</a:t>
            </a:r>
            <a:r>
              <a:rPr lang="zh-CN" altLang="en-US" sz="3200" dirty="0"/>
              <a:t>中；</a:t>
            </a:r>
          </a:p>
          <a:p>
            <a:pPr lvl="1" eaLnBrk="1" hangingPunct="1"/>
            <a:r>
              <a:rPr lang="zh-CN" altLang="en-US" sz="3200" dirty="0"/>
              <a:t>（</a:t>
            </a:r>
            <a:r>
              <a:rPr lang="en-US" altLang="zh-CN" sz="3200" dirty="0"/>
              <a:t>3</a:t>
            </a:r>
            <a:r>
              <a:rPr lang="zh-CN" altLang="en-US" sz="3200" dirty="0"/>
              <a:t>）最高位用</a:t>
            </a:r>
            <a:r>
              <a:rPr lang="en-US" altLang="zh-CN" sz="3200" dirty="0"/>
              <a:t>0</a:t>
            </a:r>
            <a:r>
              <a:rPr lang="zh-CN" altLang="en-US" sz="3200" dirty="0"/>
              <a:t>补充。</a:t>
            </a:r>
          </a:p>
        </p:txBody>
      </p:sp>
    </p:spTree>
    <p:extLst>
      <p:ext uri="{BB962C8B-B14F-4D97-AF65-F5344CB8AC3E}">
        <p14:creationId xmlns:p14="http://schemas.microsoft.com/office/powerpoint/2010/main" val="789319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80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80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280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第</a:t>
            </a:r>
            <a:r>
              <a:rPr lang="en-US" altLang="zh-CN" dirty="0"/>
              <a:t>14</a:t>
            </a:r>
            <a:r>
              <a:rPr lang="zh-CN" altLang="en-US" dirty="0"/>
              <a:t>章 端口</a:t>
            </a:r>
          </a:p>
        </p:txBody>
      </p:sp>
      <p:sp>
        <p:nvSpPr>
          <p:cNvPr id="1086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14.1 </a:t>
            </a:r>
            <a:r>
              <a:rPr lang="zh-CN" altLang="en-US"/>
              <a:t>端口的读写</a:t>
            </a:r>
          </a:p>
          <a:p>
            <a:pPr eaLnBrk="1" hangingPunct="1"/>
            <a:r>
              <a:rPr lang="en-US" altLang="zh-CN"/>
              <a:t>14.2 CMOS RAM </a:t>
            </a:r>
            <a:r>
              <a:rPr lang="zh-CN" altLang="en-US"/>
              <a:t>芯片</a:t>
            </a:r>
          </a:p>
          <a:p>
            <a:pPr eaLnBrk="1" hangingPunct="1"/>
            <a:r>
              <a:rPr lang="en-US" altLang="zh-CN"/>
              <a:t>14.3 shl</a:t>
            </a:r>
            <a:r>
              <a:rPr lang="zh-CN" altLang="en-US"/>
              <a:t>和</a:t>
            </a:r>
            <a:r>
              <a:rPr lang="en-US" altLang="zh-CN"/>
              <a:t>shr</a:t>
            </a:r>
            <a:r>
              <a:rPr lang="zh-CN" altLang="en-US"/>
              <a:t>指令</a:t>
            </a:r>
          </a:p>
          <a:p>
            <a:pPr eaLnBrk="1" hangingPunct="1"/>
            <a:r>
              <a:rPr lang="en-US" altLang="zh-CN"/>
              <a:t>14.4 CMOS RAM</a:t>
            </a:r>
            <a:r>
              <a:rPr lang="zh-CN" altLang="en-US"/>
              <a:t>中存储的时间信息</a:t>
            </a:r>
          </a:p>
        </p:txBody>
      </p:sp>
    </p:spTree>
    <p:extLst>
      <p:ext uri="{BB962C8B-B14F-4D97-AF65-F5344CB8AC3E}">
        <p14:creationId xmlns:p14="http://schemas.microsoft.com/office/powerpoint/2010/main" val="18565651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14.3 shl</a:t>
            </a:r>
            <a:r>
              <a:rPr lang="zh-CN" altLang="en-US"/>
              <a:t>和</a:t>
            </a:r>
            <a:r>
              <a:rPr lang="en-US" altLang="zh-CN"/>
              <a:t>shr</a:t>
            </a:r>
            <a:r>
              <a:rPr lang="zh-CN" altLang="en-US"/>
              <a:t>指令</a:t>
            </a:r>
          </a:p>
        </p:txBody>
      </p:sp>
      <p:sp>
        <p:nvSpPr>
          <p:cNvPr id="128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493000" cy="4114800"/>
          </a:xfrm>
        </p:spPr>
        <p:txBody>
          <a:bodyPr/>
          <a:lstStyle/>
          <a:p>
            <a:pPr eaLnBrk="1" hangingPunct="1"/>
            <a:r>
              <a:rPr lang="zh-CN" altLang="en-US"/>
              <a:t>指令： 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/>
              <a:t>	 </a:t>
            </a:r>
            <a:r>
              <a:rPr lang="en-US" altLang="zh-CN"/>
              <a:t>mov al,10000001b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/>
              <a:t>    shr al,1 	;</a:t>
            </a:r>
            <a:r>
              <a:rPr lang="zh-CN" altLang="en-US"/>
              <a:t>将</a:t>
            </a:r>
            <a:r>
              <a:rPr lang="en-US" altLang="zh-CN"/>
              <a:t>al</a:t>
            </a:r>
            <a:r>
              <a:rPr lang="zh-CN" altLang="en-US"/>
              <a:t>中的数据右移一位</a:t>
            </a:r>
          </a:p>
          <a:p>
            <a:pPr lvl="1" eaLnBrk="1" hangingPunct="1"/>
            <a:r>
              <a:rPr lang="zh-CN" altLang="en-US"/>
              <a:t>执行后</a:t>
            </a:r>
            <a:r>
              <a:rPr lang="en-US" altLang="zh-CN"/>
              <a:t>(al)=01000000b</a:t>
            </a:r>
            <a:r>
              <a:rPr lang="zh-CN" altLang="en-US"/>
              <a:t>，</a:t>
            </a:r>
            <a:r>
              <a:rPr lang="en-US" altLang="zh-CN"/>
              <a:t>CF=1</a:t>
            </a:r>
            <a:r>
              <a:rPr lang="zh-CN" altLang="en-US"/>
              <a:t>。</a:t>
            </a:r>
          </a:p>
          <a:p>
            <a:pPr lvl="1" eaLnBrk="1" hangingPunct="1"/>
            <a:r>
              <a:rPr lang="zh-CN" altLang="en-US"/>
              <a:t>如果接着上面，继续执行一条</a:t>
            </a:r>
            <a:r>
              <a:rPr lang="en-US" altLang="zh-CN"/>
              <a:t>shr al,1</a:t>
            </a:r>
            <a:r>
              <a:rPr lang="zh-CN" altLang="en-US"/>
              <a:t>指令，则执行后：</a:t>
            </a:r>
            <a:r>
              <a:rPr lang="en-US" altLang="zh-CN"/>
              <a:t>(al)=00100000b</a:t>
            </a:r>
            <a:r>
              <a:rPr lang="zh-CN" altLang="en-US"/>
              <a:t>，</a:t>
            </a:r>
            <a:r>
              <a:rPr lang="en-US" altLang="zh-CN"/>
              <a:t>CF=0</a:t>
            </a:r>
            <a:r>
              <a:rPr lang="zh-CN" altLang="en-US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167939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8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28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28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28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14.3 shl</a:t>
            </a:r>
            <a:r>
              <a:rPr lang="zh-CN" altLang="en-US"/>
              <a:t>和</a:t>
            </a:r>
            <a:r>
              <a:rPr lang="en-US" altLang="zh-CN"/>
              <a:t>shr</a:t>
            </a:r>
            <a:r>
              <a:rPr lang="zh-CN" altLang="en-US"/>
              <a:t>指令</a:t>
            </a:r>
          </a:p>
        </p:txBody>
      </p:sp>
      <p:sp>
        <p:nvSpPr>
          <p:cNvPr id="128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624" y="1844824"/>
            <a:ext cx="7061200" cy="316835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/>
              <a:t>如果移动位数大于</a:t>
            </a:r>
            <a:r>
              <a:rPr lang="en-US" altLang="zh-CN" dirty="0"/>
              <a:t>1</a:t>
            </a:r>
            <a:r>
              <a:rPr lang="zh-CN" altLang="en-US" dirty="0"/>
              <a:t>时，必须将移动位数放在</a:t>
            </a:r>
            <a:r>
              <a:rPr lang="en-US" altLang="zh-CN" dirty="0"/>
              <a:t>cl</a:t>
            </a:r>
            <a:r>
              <a:rPr lang="zh-CN" altLang="en-US" dirty="0"/>
              <a:t>中。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dirty="0"/>
              <a:t>   比如，指令：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dirty="0"/>
              <a:t> </a:t>
            </a:r>
            <a:r>
              <a:rPr lang="en-US" altLang="zh-CN" dirty="0" err="1"/>
              <a:t>mov</a:t>
            </a:r>
            <a:r>
              <a:rPr lang="en-US" altLang="zh-CN" dirty="0"/>
              <a:t> al,01010001b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/>
              <a:t> </a:t>
            </a:r>
            <a:r>
              <a:rPr lang="en-US" altLang="zh-CN" dirty="0" err="1"/>
              <a:t>mov</a:t>
            </a:r>
            <a:r>
              <a:rPr lang="en-US" altLang="zh-CN" dirty="0"/>
              <a:t> cl,3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/>
              <a:t> </a:t>
            </a:r>
            <a:r>
              <a:rPr lang="en-US" altLang="zh-CN" dirty="0" err="1"/>
              <a:t>shr</a:t>
            </a:r>
            <a:r>
              <a:rPr lang="en-US" altLang="zh-CN" dirty="0"/>
              <a:t> </a:t>
            </a:r>
            <a:r>
              <a:rPr lang="en-US" altLang="zh-CN" dirty="0" err="1"/>
              <a:t>al,cl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dirty="0"/>
              <a:t>执行后</a:t>
            </a:r>
            <a:r>
              <a:rPr lang="en-US" altLang="zh-CN" dirty="0"/>
              <a:t>(al)=00001010b</a:t>
            </a:r>
            <a:r>
              <a:rPr lang="zh-CN" altLang="en-US" dirty="0"/>
              <a:t>，因为最后移出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dirty="0"/>
              <a:t>的一位是</a:t>
            </a:r>
            <a:r>
              <a:rPr lang="en-US" altLang="zh-CN" dirty="0"/>
              <a:t>0</a:t>
            </a:r>
            <a:r>
              <a:rPr lang="zh-CN" altLang="en-US" dirty="0"/>
              <a:t>，所以</a:t>
            </a:r>
            <a:r>
              <a:rPr lang="en-US" altLang="zh-CN" dirty="0"/>
              <a:t>CF=0</a:t>
            </a:r>
            <a:r>
              <a:rPr lang="zh-CN" altLang="en-US" dirty="0"/>
              <a:t>。</a:t>
            </a:r>
          </a:p>
        </p:txBody>
      </p:sp>
      <p:sp>
        <p:nvSpPr>
          <p:cNvPr id="2" name="矩形 1"/>
          <p:cNvSpPr/>
          <p:nvPr/>
        </p:nvSpPr>
        <p:spPr>
          <a:xfrm>
            <a:off x="1547664" y="5085184"/>
            <a:ext cx="66963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728"/>
            <a:r>
              <a:rPr lang="zh-CN" altLang="en-US" sz="2800" dirty="0"/>
              <a:t>将</a:t>
            </a:r>
            <a:r>
              <a:rPr lang="en-US" altLang="zh-CN" sz="2800" dirty="0"/>
              <a:t>X</a:t>
            </a:r>
            <a:r>
              <a:rPr lang="zh-CN" altLang="en-US" sz="2800" dirty="0"/>
              <a:t>逻辑右移一位，相当于执行</a:t>
            </a:r>
            <a:r>
              <a:rPr lang="en-US" altLang="zh-CN" sz="2800" dirty="0"/>
              <a:t>X=X/2</a:t>
            </a:r>
            <a:r>
              <a:rPr lang="zh-CN" altLang="en-US" sz="28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303159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8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28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28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28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282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282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特别提示</a:t>
            </a:r>
          </a:p>
        </p:txBody>
      </p:sp>
      <p:sp>
        <p:nvSpPr>
          <p:cNvPr id="1113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检测点</a:t>
            </a:r>
            <a:r>
              <a:rPr lang="en-US" altLang="zh-CN"/>
              <a:t>14.2</a:t>
            </a:r>
            <a:r>
              <a:rPr lang="zh-CN" altLang="en-US"/>
              <a:t>（</a:t>
            </a:r>
            <a:r>
              <a:rPr lang="en-US" altLang="zh-CN"/>
              <a:t>p258</a:t>
            </a:r>
            <a:r>
              <a:rPr lang="zh-CN" altLang="en-US"/>
              <a:t>）</a:t>
            </a:r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>
                <a:solidFill>
                  <a:schemeClr val="hlink"/>
                </a:solidFill>
              </a:rPr>
              <a:t>没有通过此检测点，请不要向下进行</a:t>
            </a:r>
          </a:p>
          <a:p>
            <a:pPr eaLnBrk="1" hangingPunct="1"/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51251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14.4 CMOS RAM</a:t>
            </a:r>
            <a:r>
              <a:rPr lang="zh-CN" altLang="en-US" sz="3600"/>
              <a:t>中存储的时间信息</a:t>
            </a:r>
          </a:p>
        </p:txBody>
      </p:sp>
      <p:sp>
        <p:nvSpPr>
          <p:cNvPr id="128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624" y="1412776"/>
            <a:ext cx="6702425" cy="4114800"/>
          </a:xfrm>
        </p:spPr>
        <p:txBody>
          <a:bodyPr>
            <a:normAutofit lnSpcReduction="10000"/>
          </a:bodyPr>
          <a:lstStyle/>
          <a:p>
            <a:r>
              <a:rPr lang="zh-CN" altLang="en-US" sz="2800" dirty="0"/>
              <a:t>在</a:t>
            </a:r>
            <a:r>
              <a:rPr lang="en-US" altLang="zh-CN" sz="2800" dirty="0"/>
              <a:t>CMOS RAM</a:t>
            </a:r>
            <a:r>
              <a:rPr lang="zh-CN" altLang="en-US" sz="2800" dirty="0"/>
              <a:t>中，</a:t>
            </a:r>
            <a:r>
              <a:rPr lang="en-US" altLang="zh-CN" sz="2800" dirty="0"/>
              <a:t> BCD</a:t>
            </a:r>
            <a:r>
              <a:rPr lang="zh-CN" altLang="en-US" sz="2800" dirty="0"/>
              <a:t>码的方式存放当前时间：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 dirty="0"/>
              <a:t>     秒：</a:t>
            </a:r>
            <a:r>
              <a:rPr lang="en-US" altLang="zh-CN" sz="2800" dirty="0"/>
              <a:t>00H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dirty="0"/>
              <a:t>     </a:t>
            </a:r>
            <a:r>
              <a:rPr lang="zh-CN" altLang="en-US" sz="2800" dirty="0"/>
              <a:t>分：</a:t>
            </a:r>
            <a:r>
              <a:rPr lang="en-US" altLang="zh-CN" sz="2800" dirty="0"/>
              <a:t>02H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dirty="0"/>
              <a:t>     </a:t>
            </a:r>
            <a:r>
              <a:rPr lang="zh-CN" altLang="en-US" sz="2800" dirty="0"/>
              <a:t>时：</a:t>
            </a:r>
            <a:r>
              <a:rPr lang="en-US" altLang="zh-CN" sz="2800" dirty="0"/>
              <a:t>04H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dirty="0"/>
              <a:t>     </a:t>
            </a:r>
            <a:r>
              <a:rPr lang="zh-CN" altLang="en-US" sz="2800" dirty="0"/>
              <a:t>日：</a:t>
            </a:r>
            <a:r>
              <a:rPr lang="en-US" altLang="zh-CN" sz="2800" dirty="0"/>
              <a:t>07H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dirty="0"/>
              <a:t>     </a:t>
            </a:r>
            <a:r>
              <a:rPr lang="zh-CN" altLang="en-US" sz="2800" dirty="0"/>
              <a:t>月：</a:t>
            </a:r>
            <a:r>
              <a:rPr lang="en-US" altLang="zh-CN" sz="2800" dirty="0"/>
              <a:t>08H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dirty="0"/>
              <a:t>     </a:t>
            </a:r>
            <a:r>
              <a:rPr lang="zh-CN" altLang="en-US" sz="2800" dirty="0"/>
              <a:t>年：</a:t>
            </a:r>
            <a:r>
              <a:rPr lang="en-US" altLang="zh-CN" sz="2800" dirty="0"/>
              <a:t>09H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 dirty="0"/>
              <a:t>这</a:t>
            </a:r>
            <a:r>
              <a:rPr lang="en-US" altLang="zh-CN" sz="2800" dirty="0"/>
              <a:t>6</a:t>
            </a:r>
            <a:r>
              <a:rPr lang="zh-CN" altLang="en-US" sz="2800" dirty="0"/>
              <a:t>个信息的长度长度都为</a:t>
            </a:r>
            <a:r>
              <a:rPr lang="en-US" altLang="zh-CN" sz="2800" dirty="0"/>
              <a:t>1</a:t>
            </a:r>
            <a:r>
              <a:rPr lang="zh-CN" altLang="en-US" sz="2800" dirty="0"/>
              <a:t>个字节。</a:t>
            </a:r>
          </a:p>
        </p:txBody>
      </p:sp>
    </p:spTree>
    <p:extLst>
      <p:ext uri="{BB962C8B-B14F-4D97-AF65-F5344CB8AC3E}">
        <p14:creationId xmlns:p14="http://schemas.microsoft.com/office/powerpoint/2010/main" val="1975953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8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28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28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28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28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8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28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199" y="274638"/>
            <a:ext cx="8550479" cy="1143000"/>
          </a:xfrm>
        </p:spPr>
        <p:txBody>
          <a:bodyPr/>
          <a:lstStyle/>
          <a:p>
            <a:pPr eaLnBrk="1" hangingPunct="1"/>
            <a:r>
              <a:rPr lang="en-US" altLang="zh-CN" sz="3600"/>
              <a:t>14.4 CMOS RAM</a:t>
            </a:r>
            <a:r>
              <a:rPr lang="zh-CN" altLang="en-US" sz="3600"/>
              <a:t>中存储的时间信息</a:t>
            </a:r>
          </a:p>
        </p:txBody>
      </p:sp>
      <p:sp>
        <p:nvSpPr>
          <p:cNvPr id="128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9592" y="1556792"/>
            <a:ext cx="7560840" cy="4114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3200" dirty="0"/>
              <a:t>编程：在屏幕中间显示当前的月份。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3200" dirty="0"/>
              <a:t>   分析：这个程序主要做两部分工作：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800" dirty="0"/>
              <a:t>（</a:t>
            </a:r>
            <a:r>
              <a:rPr lang="en-US" altLang="zh-CN" sz="2800" dirty="0"/>
              <a:t>1</a:t>
            </a:r>
            <a:r>
              <a:rPr lang="zh-CN" altLang="en-US" sz="2800" dirty="0"/>
              <a:t>）从</a:t>
            </a:r>
            <a:r>
              <a:rPr lang="en-US" altLang="zh-CN" sz="2800" dirty="0"/>
              <a:t>CMOS RAM</a:t>
            </a:r>
            <a:r>
              <a:rPr lang="zh-CN" altLang="en-US" sz="2800" dirty="0"/>
              <a:t>的</a:t>
            </a:r>
            <a:r>
              <a:rPr lang="en-US" altLang="zh-CN" sz="2800" dirty="0"/>
              <a:t>8</a:t>
            </a:r>
            <a:r>
              <a:rPr lang="zh-CN" altLang="en-US" sz="2800" dirty="0"/>
              <a:t>号单元读出当前月份的</a:t>
            </a:r>
            <a:r>
              <a:rPr lang="en-US" altLang="zh-CN" sz="2800" dirty="0"/>
              <a:t>BCD</a:t>
            </a:r>
            <a:r>
              <a:rPr lang="zh-CN" altLang="en-US" sz="2800" dirty="0"/>
              <a:t>码；</a:t>
            </a:r>
            <a:endParaRPr lang="en-US" altLang="zh-CN" sz="2800" dirty="0"/>
          </a:p>
          <a:p>
            <a:pPr lvl="1" eaLnBrk="1" hangingPunct="1">
              <a:lnSpc>
                <a:spcPct val="90000"/>
              </a:lnSpc>
            </a:pPr>
            <a:endParaRPr lang="zh-CN" altLang="en-US" sz="2800" dirty="0"/>
          </a:p>
          <a:p>
            <a:pPr lvl="1">
              <a:lnSpc>
                <a:spcPct val="90000"/>
              </a:lnSpc>
              <a:buNone/>
            </a:pPr>
            <a:r>
              <a:rPr lang="en-US" altLang="zh-CN" sz="2800" dirty="0" err="1"/>
              <a:t>mov</a:t>
            </a:r>
            <a:r>
              <a:rPr lang="en-US" altLang="zh-CN" sz="2800" dirty="0"/>
              <a:t> al,8  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dirty="0"/>
              <a:t>out 70h,al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dirty="0"/>
              <a:t>in al,71h</a:t>
            </a:r>
          </a:p>
        </p:txBody>
      </p:sp>
    </p:spTree>
    <p:extLst>
      <p:ext uri="{BB962C8B-B14F-4D97-AF65-F5344CB8AC3E}">
        <p14:creationId xmlns:p14="http://schemas.microsoft.com/office/powerpoint/2010/main" val="2564177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8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8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28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28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28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14.4 CMOS RAM</a:t>
            </a:r>
            <a:r>
              <a:rPr lang="zh-CN" altLang="en-US" sz="3600"/>
              <a:t>中存储的时间信息</a:t>
            </a:r>
          </a:p>
        </p:txBody>
      </p:sp>
      <p:sp>
        <p:nvSpPr>
          <p:cNvPr id="129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9592" y="1916832"/>
            <a:ext cx="7632848" cy="3816424"/>
          </a:xfrm>
        </p:spPr>
        <p:txBody>
          <a:bodyPr>
            <a:normAutofit/>
          </a:bodyPr>
          <a:lstStyle/>
          <a:p>
            <a:pPr lvl="1" eaLnBrk="1" hangingPunct="1"/>
            <a:r>
              <a:rPr lang="zh-CN" altLang="en-US" sz="2800" dirty="0"/>
              <a:t>（</a:t>
            </a:r>
            <a:r>
              <a:rPr lang="en-US" altLang="zh-CN" sz="2800" dirty="0"/>
              <a:t>2</a:t>
            </a:r>
            <a:r>
              <a:rPr lang="zh-CN" altLang="en-US" sz="2800" dirty="0"/>
              <a:t>）将用</a:t>
            </a:r>
            <a:r>
              <a:rPr lang="en-US" altLang="zh-CN" sz="2800" dirty="0"/>
              <a:t>BCD</a:t>
            </a:r>
            <a:r>
              <a:rPr lang="zh-CN" altLang="en-US" sz="2800" dirty="0"/>
              <a:t>码表示的月份以十进制的形式显示到屏幕上。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800" dirty="0"/>
              <a:t>BCD </a:t>
            </a:r>
            <a:r>
              <a:rPr lang="zh-CN" altLang="en-US" sz="2800" dirty="0"/>
              <a:t>码值＝十进制数码值，则</a:t>
            </a:r>
            <a:r>
              <a:rPr lang="en-US" altLang="zh-CN" sz="2800" dirty="0"/>
              <a:t>BCD</a:t>
            </a:r>
            <a:r>
              <a:rPr lang="zh-CN" altLang="en-US" sz="2800" dirty="0"/>
              <a:t>码值＋</a:t>
            </a:r>
            <a:r>
              <a:rPr lang="en-US" altLang="zh-CN" sz="2800" dirty="0"/>
              <a:t>30h</a:t>
            </a:r>
            <a:r>
              <a:rPr lang="zh-CN" altLang="en-US" sz="2800" dirty="0"/>
              <a:t>＝十进制数对应的</a:t>
            </a:r>
            <a:r>
              <a:rPr lang="en-US" altLang="zh-CN" sz="2800" dirty="0"/>
              <a:t>ASCII</a:t>
            </a:r>
            <a:r>
              <a:rPr lang="zh-CN" altLang="en-US" sz="2800" dirty="0"/>
              <a:t>码。</a:t>
            </a:r>
            <a:br>
              <a:rPr lang="zh-CN" altLang="en-US" sz="2800" dirty="0"/>
            </a:b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264850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9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14.4 CMOS RAM</a:t>
            </a:r>
            <a:r>
              <a:rPr lang="zh-CN" altLang="en-US" sz="3600"/>
              <a:t>中存储的时间信息</a:t>
            </a:r>
          </a:p>
        </p:txBody>
      </p:sp>
      <p:sp>
        <p:nvSpPr>
          <p:cNvPr id="129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6204" y="1628800"/>
            <a:ext cx="7344816" cy="1123255"/>
          </a:xfrm>
        </p:spPr>
        <p:txBody>
          <a:bodyPr>
            <a:noAutofit/>
          </a:bodyPr>
          <a:lstStyle/>
          <a:p>
            <a:pPr lvl="1" eaLnBrk="1" hangingPunct="1"/>
            <a:r>
              <a:rPr lang="en-US" altLang="zh-CN" sz="2800" dirty="0"/>
              <a:t>1-</a:t>
            </a:r>
            <a:r>
              <a:rPr lang="zh-CN" altLang="en-US" sz="2800" dirty="0"/>
              <a:t>将从</a:t>
            </a:r>
            <a:r>
              <a:rPr lang="en-US" altLang="zh-CN" sz="2800" dirty="0"/>
              <a:t>CMOS RAM</a:t>
            </a:r>
            <a:r>
              <a:rPr lang="zh-CN" altLang="en-US" sz="2800" dirty="0"/>
              <a:t>的</a:t>
            </a:r>
            <a:r>
              <a:rPr lang="en-US" altLang="zh-CN" sz="2800" dirty="0"/>
              <a:t>8</a:t>
            </a:r>
            <a:r>
              <a:rPr lang="zh-CN" altLang="en-US" sz="2800" dirty="0"/>
              <a:t>号单元中读取的一个字节，分为两个表示</a:t>
            </a:r>
            <a:r>
              <a:rPr lang="en-US" altLang="zh-CN" sz="2800" dirty="0"/>
              <a:t>BCD</a:t>
            </a:r>
            <a:r>
              <a:rPr lang="zh-CN" altLang="en-US" sz="2800" dirty="0"/>
              <a:t>码值的数据。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zh-CN" altLang="en-US" sz="2800" dirty="0"/>
              <a:t> </a:t>
            </a:r>
          </a:p>
        </p:txBody>
      </p:sp>
      <p:sp>
        <p:nvSpPr>
          <p:cNvPr id="2" name="矩形 1"/>
          <p:cNvSpPr/>
          <p:nvPr/>
        </p:nvSpPr>
        <p:spPr>
          <a:xfrm>
            <a:off x="1619672" y="3140968"/>
            <a:ext cx="610661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   </a:t>
            </a:r>
            <a:r>
              <a:rPr lang="en-US" altLang="zh-CN" sz="2400" dirty="0" err="1"/>
              <a:t>mov</a:t>
            </a:r>
            <a:r>
              <a:rPr lang="en-US" altLang="zh-CN" sz="2400" dirty="0"/>
              <a:t> </a:t>
            </a:r>
            <a:r>
              <a:rPr lang="en-US" altLang="zh-CN" sz="2400" dirty="0" err="1"/>
              <a:t>ah,al</a:t>
            </a:r>
            <a:r>
              <a:rPr lang="en-US" altLang="zh-CN" sz="2400" dirty="0"/>
              <a:t>    ;al</a:t>
            </a:r>
            <a:r>
              <a:rPr lang="zh-CN" altLang="en-US" sz="2400" dirty="0"/>
              <a:t>中为读出的数据</a:t>
            </a:r>
          </a:p>
          <a:p>
            <a:r>
              <a:rPr lang="zh-CN" altLang="en-US" sz="2400" dirty="0"/>
              <a:t>   </a:t>
            </a:r>
            <a:r>
              <a:rPr lang="en-US" altLang="zh-CN" sz="2400" dirty="0" err="1"/>
              <a:t>mov</a:t>
            </a:r>
            <a:r>
              <a:rPr lang="en-US" altLang="zh-CN" sz="2400" dirty="0"/>
              <a:t> cl,4</a:t>
            </a:r>
          </a:p>
          <a:p>
            <a:r>
              <a:rPr lang="en-US" altLang="zh-CN" sz="2400" dirty="0"/>
              <a:t>   </a:t>
            </a:r>
            <a:r>
              <a:rPr lang="en-US" altLang="zh-CN" sz="2400" dirty="0" err="1"/>
              <a:t>shr</a:t>
            </a:r>
            <a:r>
              <a:rPr lang="en-US" altLang="zh-CN" sz="2400" dirty="0"/>
              <a:t> </a:t>
            </a:r>
            <a:r>
              <a:rPr lang="en-US" altLang="zh-CN" sz="2400" dirty="0" err="1"/>
              <a:t>ah,cl</a:t>
            </a:r>
            <a:r>
              <a:rPr lang="en-US" altLang="zh-CN" sz="2400" dirty="0"/>
              <a:t>     ;ah</a:t>
            </a:r>
            <a:r>
              <a:rPr lang="zh-CN" altLang="en-US" sz="2400" dirty="0"/>
              <a:t>中为月份的十位数码值 </a:t>
            </a:r>
          </a:p>
          <a:p>
            <a:r>
              <a:rPr lang="zh-CN" altLang="en-US" sz="2400" dirty="0"/>
              <a:t>   </a:t>
            </a:r>
            <a:r>
              <a:rPr lang="en-US" altLang="zh-CN" sz="2400" dirty="0"/>
              <a:t>and al,00001111b </a:t>
            </a:r>
          </a:p>
          <a:p>
            <a:r>
              <a:rPr lang="en-US" altLang="zh-CN" sz="2400" dirty="0"/>
              <a:t>                    ;al</a:t>
            </a:r>
            <a:r>
              <a:rPr lang="zh-CN" altLang="en-US" sz="2400" dirty="0"/>
              <a:t>中为月份的个位数码值</a:t>
            </a:r>
          </a:p>
        </p:txBody>
      </p:sp>
    </p:spTree>
    <p:extLst>
      <p:ext uri="{BB962C8B-B14F-4D97-AF65-F5344CB8AC3E}">
        <p14:creationId xmlns:p14="http://schemas.microsoft.com/office/powerpoint/2010/main" val="37091387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14.4 CMOS RAM</a:t>
            </a:r>
            <a:r>
              <a:rPr lang="zh-CN" altLang="en-US" sz="3600"/>
              <a:t>中存储的时间信息</a:t>
            </a:r>
          </a:p>
        </p:txBody>
      </p:sp>
      <p:sp>
        <p:nvSpPr>
          <p:cNvPr id="129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1484784"/>
            <a:ext cx="6840760" cy="3816424"/>
          </a:xfrm>
        </p:spPr>
        <p:txBody>
          <a:bodyPr>
            <a:normAutofit/>
          </a:bodyPr>
          <a:lstStyle/>
          <a:p>
            <a:pPr lvl="1" eaLnBrk="1" hangingPunct="1"/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）显示</a:t>
            </a:r>
            <a:r>
              <a:rPr lang="en-US" altLang="zh-CN" dirty="0"/>
              <a:t>(ah)+30h </a:t>
            </a:r>
            <a:r>
              <a:rPr lang="zh-CN" altLang="en-US" dirty="0"/>
              <a:t>和 </a:t>
            </a:r>
            <a:r>
              <a:rPr lang="en-US" altLang="zh-CN" dirty="0"/>
              <a:t>(al)+30 </a:t>
            </a:r>
            <a:r>
              <a:rPr lang="zh-CN" altLang="en-US" dirty="0"/>
              <a:t>对应的</a:t>
            </a:r>
            <a:r>
              <a:rPr lang="en-US" altLang="zh-CN" dirty="0"/>
              <a:t>ASCII</a:t>
            </a:r>
            <a:r>
              <a:rPr lang="zh-CN" altLang="en-US" dirty="0"/>
              <a:t>码字符。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Add  ah,30h</a:t>
            </a:r>
          </a:p>
          <a:p>
            <a:pPr lvl="1" eaLnBrk="1" hangingPunct="1"/>
            <a:r>
              <a:rPr lang="en-US" altLang="zh-CN" dirty="0"/>
              <a:t>Add al,30h</a:t>
            </a:r>
          </a:p>
          <a:p>
            <a:pPr lvl="1" eaLnBrk="1" hangingPunct="1"/>
            <a:endParaRPr lang="en-US" altLang="zh-CN" dirty="0"/>
          </a:p>
          <a:p>
            <a:pPr lvl="1" eaLnBrk="1" hangingPunct="1"/>
            <a:r>
              <a:rPr lang="en-US" altLang="zh-CN" dirty="0" err="1"/>
              <a:t>Mov</a:t>
            </a:r>
            <a:r>
              <a:rPr lang="en-US" altLang="zh-CN" dirty="0"/>
              <a:t> bx,0b800h</a:t>
            </a:r>
          </a:p>
          <a:p>
            <a:pPr lvl="1" eaLnBrk="1" hangingPunct="1"/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es,bx</a:t>
            </a:r>
            <a:endParaRPr lang="en-US" altLang="zh-CN" dirty="0"/>
          </a:p>
          <a:p>
            <a:pPr lvl="1" eaLnBrk="1" hangingPunct="1"/>
            <a:r>
              <a:rPr lang="en-US" altLang="zh-CN" dirty="0" err="1"/>
              <a:t>Mov</a:t>
            </a:r>
            <a:r>
              <a:rPr lang="en-US" altLang="zh-CN" dirty="0"/>
              <a:t> byte </a:t>
            </a:r>
            <a:r>
              <a:rPr lang="en-US" altLang="zh-CN" dirty="0" err="1"/>
              <a:t>ptr</a:t>
            </a:r>
            <a:r>
              <a:rPr lang="en-US" altLang="zh-CN" dirty="0"/>
              <a:t> </a:t>
            </a:r>
            <a:r>
              <a:rPr lang="en-US" altLang="zh-CN" dirty="0" err="1"/>
              <a:t>es</a:t>
            </a:r>
            <a:r>
              <a:rPr lang="en-US" altLang="zh-CN" dirty="0"/>
              <a:t>:[160*12+40*2],ah</a:t>
            </a:r>
          </a:p>
          <a:p>
            <a:pPr lvl="1"/>
            <a:r>
              <a:rPr lang="en-US" altLang="zh-CN" dirty="0" err="1"/>
              <a:t>Mov</a:t>
            </a:r>
            <a:r>
              <a:rPr lang="en-US" altLang="zh-CN" dirty="0"/>
              <a:t> byte </a:t>
            </a:r>
            <a:r>
              <a:rPr lang="en-US" altLang="zh-CN" dirty="0" err="1"/>
              <a:t>ptr</a:t>
            </a:r>
            <a:r>
              <a:rPr lang="en-US" altLang="zh-CN" dirty="0"/>
              <a:t> </a:t>
            </a:r>
            <a:r>
              <a:rPr lang="en-US" altLang="zh-CN" dirty="0" err="1"/>
              <a:t>es</a:t>
            </a:r>
            <a:r>
              <a:rPr lang="en-US" altLang="zh-CN" dirty="0"/>
              <a:t>:[160*12+40*2+2],al</a:t>
            </a: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44629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9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9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29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9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29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29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实现：</a:t>
            </a:r>
            <a:endParaRPr lang="en-US" altLang="zh-CN" dirty="0"/>
          </a:p>
          <a:p>
            <a:r>
              <a:rPr lang="en-US" altLang="zh-CN" dirty="0"/>
              <a:t>Cmos_1</a:t>
            </a:r>
          </a:p>
          <a:p>
            <a:r>
              <a:rPr lang="en-US" altLang="zh-CN" dirty="0"/>
              <a:t>14-1</a:t>
            </a:r>
          </a:p>
          <a:p>
            <a:r>
              <a:rPr lang="en-US" altLang="zh-CN" dirty="0"/>
              <a:t>14-2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73195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</a:t>
            </a:r>
            <a:r>
              <a:rPr lang="en-US" altLang="zh-CN"/>
              <a:t>15</a:t>
            </a:r>
            <a:r>
              <a:rPr lang="zh-CN" altLang="en-US"/>
              <a:t>章 外中断</a:t>
            </a:r>
          </a:p>
        </p:txBody>
      </p:sp>
      <p:sp>
        <p:nvSpPr>
          <p:cNvPr id="1125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15.1 </a:t>
            </a:r>
            <a:r>
              <a:rPr lang="zh-CN" altLang="en-US"/>
              <a:t>接口芯片和端口</a:t>
            </a:r>
          </a:p>
          <a:p>
            <a:pPr eaLnBrk="1" hangingPunct="1"/>
            <a:r>
              <a:rPr lang="en-US" altLang="zh-CN"/>
              <a:t>15.2 </a:t>
            </a:r>
            <a:r>
              <a:rPr lang="zh-CN" altLang="en-US"/>
              <a:t>外中断信息</a:t>
            </a:r>
          </a:p>
          <a:p>
            <a:pPr eaLnBrk="1" hangingPunct="1"/>
            <a:r>
              <a:rPr lang="en-US" altLang="zh-CN"/>
              <a:t>15.3 PC</a:t>
            </a:r>
            <a:r>
              <a:rPr lang="zh-CN" altLang="en-US"/>
              <a:t>机键盘的处理过程</a:t>
            </a:r>
          </a:p>
          <a:p>
            <a:pPr eaLnBrk="1" hangingPunct="1"/>
            <a:r>
              <a:rPr lang="en-US" altLang="zh-CN"/>
              <a:t>15.4 </a:t>
            </a:r>
            <a:r>
              <a:rPr lang="zh-CN" altLang="en-US"/>
              <a:t>编写</a:t>
            </a:r>
            <a:r>
              <a:rPr lang="en-US" altLang="zh-CN"/>
              <a:t>int 9</a:t>
            </a:r>
            <a:r>
              <a:rPr lang="zh-CN" altLang="en-US"/>
              <a:t>中断例程</a:t>
            </a:r>
          </a:p>
          <a:p>
            <a:pPr eaLnBrk="1" hangingPunct="1"/>
            <a:r>
              <a:rPr lang="en-US" altLang="zh-CN"/>
              <a:t>15.5 </a:t>
            </a:r>
            <a:r>
              <a:rPr lang="zh-CN" altLang="en-US"/>
              <a:t>安装新的</a:t>
            </a:r>
            <a:r>
              <a:rPr lang="en-US" altLang="zh-CN"/>
              <a:t>int 9</a:t>
            </a:r>
            <a:r>
              <a:rPr lang="zh-CN" altLang="en-US"/>
              <a:t>中断例程</a:t>
            </a:r>
          </a:p>
        </p:txBody>
      </p:sp>
    </p:spTree>
    <p:extLst>
      <p:ext uri="{BB962C8B-B14F-4D97-AF65-F5344CB8AC3E}">
        <p14:creationId xmlns:p14="http://schemas.microsoft.com/office/powerpoint/2010/main" val="613166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引言</a:t>
            </a:r>
          </a:p>
        </p:txBody>
      </p:sp>
      <p:sp>
        <p:nvSpPr>
          <p:cNvPr id="1257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5616" y="1556792"/>
            <a:ext cx="7134225" cy="3139479"/>
          </a:xfrm>
        </p:spPr>
        <p:txBody>
          <a:bodyPr>
            <a:no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3200" dirty="0"/>
              <a:t>CPU</a:t>
            </a:r>
            <a:r>
              <a:rPr lang="zh-CN" altLang="en-US" sz="3200" dirty="0"/>
              <a:t>可以直接读写</a:t>
            </a:r>
            <a:r>
              <a:rPr lang="en-US" altLang="zh-CN" sz="3200" dirty="0"/>
              <a:t>3 </a:t>
            </a:r>
            <a:r>
              <a:rPr lang="zh-CN" altLang="en-US" sz="3200" dirty="0"/>
              <a:t>个地方的数据：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800" dirty="0"/>
              <a:t>（</a:t>
            </a:r>
            <a:r>
              <a:rPr lang="en-US" altLang="zh-CN" sz="2800" dirty="0"/>
              <a:t>1</a:t>
            </a:r>
            <a:r>
              <a:rPr lang="zh-CN" altLang="en-US" sz="2800" dirty="0"/>
              <a:t>）</a:t>
            </a:r>
            <a:r>
              <a:rPr lang="en-US" altLang="zh-CN" sz="2800" dirty="0"/>
              <a:t>CPU </a:t>
            </a:r>
            <a:r>
              <a:rPr lang="zh-CN" altLang="en-US" sz="2800" dirty="0"/>
              <a:t>内部的寄存器；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800" dirty="0"/>
              <a:t>（</a:t>
            </a:r>
            <a:r>
              <a:rPr lang="en-US" altLang="zh-CN" sz="2800" dirty="0"/>
              <a:t>2</a:t>
            </a:r>
            <a:r>
              <a:rPr lang="zh-CN" altLang="en-US" sz="2800" dirty="0"/>
              <a:t>）内存单元；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800" dirty="0"/>
              <a:t>（</a:t>
            </a:r>
            <a:r>
              <a:rPr lang="en-US" altLang="zh-CN" sz="2800" dirty="0"/>
              <a:t>3</a:t>
            </a:r>
            <a:r>
              <a:rPr lang="zh-CN" altLang="en-US" sz="2800" dirty="0"/>
              <a:t>）端口。</a:t>
            </a:r>
          </a:p>
          <a:p>
            <a:pPr marL="109728" indent="0" eaLnBrk="1" hangingPunct="1">
              <a:lnSpc>
                <a:spcPct val="150000"/>
              </a:lnSpc>
              <a:buNone/>
            </a:pPr>
            <a:br>
              <a:rPr lang="zh-CN" altLang="en-US" sz="3200" dirty="0"/>
            </a:br>
            <a:br>
              <a:rPr lang="zh-CN" altLang="en-US" sz="3200" dirty="0"/>
            </a:b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572060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57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57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257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57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15.1 </a:t>
            </a:r>
            <a:r>
              <a:rPr lang="zh-CN" altLang="en-US"/>
              <a:t>接口芯片和端口</a:t>
            </a:r>
          </a:p>
        </p:txBody>
      </p:sp>
      <p:sp>
        <p:nvSpPr>
          <p:cNvPr id="1127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CPU </a:t>
            </a:r>
            <a:r>
              <a:rPr lang="zh-CN" altLang="en-US" dirty="0"/>
              <a:t>除了有运算能力外，还要有 </a:t>
            </a:r>
            <a:r>
              <a:rPr lang="en-US" altLang="zh-CN" dirty="0"/>
              <a:t>I/O</a:t>
            </a:r>
            <a:r>
              <a:rPr lang="zh-CN" altLang="en-US" dirty="0"/>
              <a:t>（ </a:t>
            </a:r>
            <a:r>
              <a:rPr lang="en-US" altLang="zh-CN" dirty="0" err="1"/>
              <a:t>Input/Output</a:t>
            </a:r>
            <a:r>
              <a:rPr lang="en-US" altLang="zh-CN" dirty="0"/>
              <a:t> </a:t>
            </a:r>
            <a:r>
              <a:rPr lang="zh-CN" altLang="en-US" dirty="0"/>
              <a:t>，输入</a:t>
            </a:r>
            <a:r>
              <a:rPr lang="en-US" altLang="zh-CN" dirty="0"/>
              <a:t>/</a:t>
            </a:r>
            <a:r>
              <a:rPr lang="zh-CN" altLang="en-US" dirty="0"/>
              <a:t>输出）能力。</a:t>
            </a:r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zh-CN" altLang="en-US" dirty="0"/>
              <a:t>在</a:t>
            </a:r>
            <a:r>
              <a:rPr lang="en-US" altLang="zh-CN" dirty="0"/>
              <a:t>PC </a:t>
            </a:r>
            <a:r>
              <a:rPr lang="zh-CN" altLang="en-US" dirty="0"/>
              <a:t>系统的接口卡和主板上，装有各种接口芯片。这些外设接口芯片的内部有若干寄存器，</a:t>
            </a:r>
            <a:r>
              <a:rPr lang="en-US" altLang="zh-CN" dirty="0"/>
              <a:t>CPU </a:t>
            </a:r>
            <a:r>
              <a:rPr lang="zh-CN" altLang="en-US" dirty="0"/>
              <a:t>将这些寄存器当作端口来访问。</a:t>
            </a:r>
            <a:endParaRPr lang="en-US" altLang="zh-CN" dirty="0"/>
          </a:p>
          <a:p>
            <a:r>
              <a:rPr lang="en-US" altLang="zh-CN" dirty="0"/>
              <a:t>CPU </a:t>
            </a:r>
            <a:r>
              <a:rPr lang="zh-CN" altLang="en-US" dirty="0"/>
              <a:t>通过端口和外部设备进行联系。</a:t>
            </a:r>
          </a:p>
          <a:p>
            <a:pPr eaLnBrk="1" hangingPunct="1"/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86514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15.2 </a:t>
            </a:r>
            <a:r>
              <a:rPr lang="zh-CN" altLang="en-US"/>
              <a:t>外中断信息</a:t>
            </a:r>
          </a:p>
        </p:txBody>
      </p:sp>
      <p:sp>
        <p:nvSpPr>
          <p:cNvPr id="130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CPU </a:t>
            </a:r>
            <a:r>
              <a:rPr lang="zh-CN" altLang="en-US" dirty="0"/>
              <a:t>在执行完当前指令后，可以检测到发送过来的中断信息，引发中断过程，处理外设的输入。</a:t>
            </a:r>
          </a:p>
          <a:p>
            <a:pPr eaLnBrk="1" hangingPunct="1"/>
            <a:r>
              <a:rPr lang="zh-CN" altLang="en-US" dirty="0"/>
              <a:t>在</a:t>
            </a:r>
            <a:r>
              <a:rPr lang="en-US" altLang="zh-CN" dirty="0"/>
              <a:t>PC </a:t>
            </a:r>
            <a:r>
              <a:rPr lang="zh-CN" altLang="en-US" dirty="0"/>
              <a:t>系统中，外中断源一共有两类：</a:t>
            </a:r>
          </a:p>
          <a:p>
            <a:pPr lvl="1" eaLnBrk="1" hangingPunct="1"/>
            <a:r>
              <a:rPr lang="en-US" altLang="zh-CN" dirty="0"/>
              <a:t>1</a:t>
            </a:r>
            <a:r>
              <a:rPr lang="zh-CN" altLang="en-US" dirty="0"/>
              <a:t>、可屏蔽中断 </a:t>
            </a:r>
          </a:p>
          <a:p>
            <a:pPr lvl="1" eaLnBrk="1" hangingPunct="1"/>
            <a:r>
              <a:rPr lang="en-US" altLang="zh-CN" dirty="0"/>
              <a:t>2</a:t>
            </a:r>
            <a:r>
              <a:rPr lang="zh-CN" altLang="en-US" dirty="0"/>
              <a:t>、不可屏蔽中断  </a:t>
            </a:r>
          </a:p>
        </p:txBody>
      </p:sp>
    </p:spTree>
    <p:extLst>
      <p:ext uri="{BB962C8B-B14F-4D97-AF65-F5344CB8AC3E}">
        <p14:creationId xmlns:p14="http://schemas.microsoft.com/office/powerpoint/2010/main" val="3828939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0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30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30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15.2 </a:t>
            </a:r>
            <a:r>
              <a:rPr lang="zh-CN" altLang="en-US"/>
              <a:t>外中断信息</a:t>
            </a:r>
          </a:p>
        </p:txBody>
      </p:sp>
      <p:sp>
        <p:nvSpPr>
          <p:cNvPr id="130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584" y="1772816"/>
            <a:ext cx="7199312" cy="4114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可屏蔽中断是</a:t>
            </a:r>
            <a:r>
              <a:rPr lang="en-US" altLang="zh-CN" sz="2800" dirty="0"/>
              <a:t>CPU </a:t>
            </a:r>
            <a:r>
              <a:rPr lang="zh-CN" altLang="en-US" sz="2800" dirty="0"/>
              <a:t>可以不响应的外中断。</a:t>
            </a:r>
            <a:endParaRPr lang="en-US" altLang="zh-CN" sz="2800" dirty="0"/>
          </a:p>
          <a:p>
            <a:pPr eaLnBrk="1" hangingPunct="1">
              <a:lnSpc>
                <a:spcPct val="90000"/>
              </a:lnSpc>
            </a:pPr>
            <a:endParaRPr lang="en-US" altLang="zh-CN" sz="2800" dirty="0"/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当</a:t>
            </a:r>
            <a:r>
              <a:rPr lang="en-US" altLang="zh-CN" sz="2800" dirty="0"/>
              <a:t>CPU </a:t>
            </a:r>
            <a:r>
              <a:rPr lang="zh-CN" altLang="en-US" sz="2800" dirty="0"/>
              <a:t>检测到可屏蔽中断信息时：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如果</a:t>
            </a:r>
            <a:r>
              <a:rPr lang="en-US" altLang="zh-CN" sz="2400" dirty="0"/>
              <a:t>IF=1</a:t>
            </a:r>
            <a:r>
              <a:rPr lang="zh-CN" altLang="en-US" sz="2400" dirty="0"/>
              <a:t>，则</a:t>
            </a:r>
            <a:r>
              <a:rPr lang="en-US" altLang="zh-CN" sz="2400" dirty="0"/>
              <a:t>CPU </a:t>
            </a:r>
            <a:r>
              <a:rPr lang="zh-CN" altLang="en-US" sz="2400" dirty="0"/>
              <a:t>在执行完当前指令后响应中断，引发中断过程；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如果</a:t>
            </a:r>
            <a:r>
              <a:rPr lang="en-US" altLang="zh-CN" sz="2400" dirty="0"/>
              <a:t>IF=0</a:t>
            </a:r>
            <a:r>
              <a:rPr lang="zh-CN" altLang="en-US" sz="2400" dirty="0"/>
              <a:t>，则不响应可屏蔽中断。</a:t>
            </a:r>
            <a:br>
              <a:rPr lang="zh-CN" altLang="en-US" sz="2400" dirty="0"/>
            </a:br>
            <a:br>
              <a:rPr lang="zh-CN" altLang="en-US" sz="2400" dirty="0"/>
            </a:b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02785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0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30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15.2 </a:t>
            </a:r>
            <a:r>
              <a:rPr lang="zh-CN" altLang="en-US"/>
              <a:t>外中断信息</a:t>
            </a:r>
          </a:p>
        </p:txBody>
      </p:sp>
      <p:sp>
        <p:nvSpPr>
          <p:cNvPr id="130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1329"/>
            <a:ext cx="8229600" cy="3027791"/>
          </a:xfrm>
        </p:spPr>
        <p:txBody>
          <a:bodyPr/>
          <a:lstStyle/>
          <a:p>
            <a:pPr eaLnBrk="1" hangingPunct="1"/>
            <a:r>
              <a:rPr lang="zh-CN" altLang="en-US" dirty="0"/>
              <a:t>内中断所引发的中断过程：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dirty="0"/>
              <a:t>   （</a:t>
            </a:r>
            <a:r>
              <a:rPr lang="en-US" altLang="zh-CN" dirty="0"/>
              <a:t>1</a:t>
            </a:r>
            <a:r>
              <a:rPr lang="zh-CN" altLang="en-US" dirty="0"/>
              <a:t>）取中断类型码</a:t>
            </a:r>
            <a:r>
              <a:rPr lang="en-US" altLang="zh-CN" dirty="0"/>
              <a:t>n</a:t>
            </a:r>
            <a:r>
              <a:rPr lang="zh-CN" altLang="en-US" dirty="0"/>
              <a:t>；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dirty="0"/>
              <a:t>   （</a:t>
            </a:r>
            <a:r>
              <a:rPr lang="en-US" altLang="zh-CN" dirty="0"/>
              <a:t>2</a:t>
            </a:r>
            <a:r>
              <a:rPr lang="zh-CN" altLang="en-US" dirty="0"/>
              <a:t>）标志寄存器入栈，</a:t>
            </a:r>
            <a:r>
              <a:rPr lang="en-US" altLang="zh-CN" dirty="0"/>
              <a:t>IF=0</a:t>
            </a:r>
            <a:r>
              <a:rPr lang="zh-CN" altLang="en-US" dirty="0"/>
              <a:t>，</a:t>
            </a:r>
            <a:r>
              <a:rPr lang="en-US" altLang="zh-CN" dirty="0"/>
              <a:t>TF=0</a:t>
            </a:r>
            <a:r>
              <a:rPr lang="zh-CN" altLang="en-US" dirty="0"/>
              <a:t>；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dirty="0"/>
              <a:t>   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/>
              <a:t>CS </a:t>
            </a:r>
            <a:r>
              <a:rPr lang="zh-CN" altLang="en-US" dirty="0"/>
              <a:t>、</a:t>
            </a:r>
            <a:r>
              <a:rPr lang="en-US" altLang="zh-CN" dirty="0"/>
              <a:t>IP </a:t>
            </a:r>
            <a:r>
              <a:rPr lang="zh-CN" altLang="en-US" dirty="0"/>
              <a:t>入栈；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dirty="0"/>
              <a:t>   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r>
              <a:rPr lang="en-US" altLang="zh-CN" dirty="0"/>
              <a:t>(IP)=(n*4)</a:t>
            </a:r>
            <a:r>
              <a:rPr lang="zh-CN" altLang="en-US" dirty="0"/>
              <a:t>，</a:t>
            </a:r>
            <a:r>
              <a:rPr lang="en-US" altLang="zh-CN" dirty="0"/>
              <a:t>(CS)=(n*4+2)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/>
              <a:t>     </a:t>
            </a:r>
            <a:r>
              <a:rPr lang="zh-CN" altLang="en-US" dirty="0"/>
              <a:t>由此转去执行中断处理程序。</a:t>
            </a:r>
          </a:p>
        </p:txBody>
      </p:sp>
      <p:sp>
        <p:nvSpPr>
          <p:cNvPr id="2" name="矩形 1"/>
          <p:cNvSpPr/>
          <p:nvPr/>
        </p:nvSpPr>
        <p:spPr>
          <a:xfrm>
            <a:off x="539552" y="4509120"/>
            <a:ext cx="7704856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可屏蔽中断信息来自于</a:t>
            </a:r>
            <a:r>
              <a:rPr lang="en-US" altLang="zh-CN" sz="2400" dirty="0"/>
              <a:t>CPU</a:t>
            </a:r>
            <a:r>
              <a:rPr lang="zh-CN" altLang="en-US" sz="2400" dirty="0"/>
              <a:t>外部，中断类型码是通过数据总线送入</a:t>
            </a:r>
            <a:r>
              <a:rPr lang="en-US" altLang="zh-CN" sz="2400" dirty="0"/>
              <a:t>CPU </a:t>
            </a:r>
            <a:r>
              <a:rPr lang="zh-CN" altLang="en-US" sz="2400" dirty="0"/>
              <a:t>的；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内中断的中断类型码是在</a:t>
            </a:r>
            <a:r>
              <a:rPr lang="en-US" altLang="zh-CN" sz="2400" dirty="0"/>
              <a:t>CPU</a:t>
            </a:r>
            <a:r>
              <a:rPr lang="zh-CN" altLang="en-US" sz="2400" dirty="0"/>
              <a:t>内部产生的。 </a:t>
            </a:r>
          </a:p>
        </p:txBody>
      </p:sp>
    </p:spTree>
    <p:extLst>
      <p:ext uri="{BB962C8B-B14F-4D97-AF65-F5344CB8AC3E}">
        <p14:creationId xmlns:p14="http://schemas.microsoft.com/office/powerpoint/2010/main" val="648123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0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30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30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30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30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15.2 </a:t>
            </a:r>
            <a:r>
              <a:rPr lang="zh-CN" altLang="en-US"/>
              <a:t>外中断信息</a:t>
            </a:r>
          </a:p>
        </p:txBody>
      </p:sp>
      <p:sp>
        <p:nvSpPr>
          <p:cNvPr id="130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484784"/>
            <a:ext cx="8229600" cy="273976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200" dirty="0"/>
              <a:t>将</a:t>
            </a:r>
            <a:r>
              <a:rPr lang="en-US" altLang="zh-CN" sz="3200" dirty="0"/>
              <a:t>IF</a:t>
            </a:r>
            <a:r>
              <a:rPr lang="zh-CN" altLang="en-US" sz="3200" dirty="0"/>
              <a:t>置</a:t>
            </a:r>
            <a:r>
              <a:rPr lang="en-US" altLang="zh-CN" sz="3200" dirty="0"/>
              <a:t>0</a:t>
            </a:r>
            <a:r>
              <a:rPr lang="zh-CN" altLang="en-US" sz="3200" dirty="0"/>
              <a:t>，在进入中断处理程序后，禁止其他的可屏蔽中断。</a:t>
            </a:r>
          </a:p>
          <a:p>
            <a:pPr eaLnBrk="1" hangingPunct="1"/>
            <a:r>
              <a:rPr lang="zh-CN" altLang="en-US" sz="3200" dirty="0"/>
              <a:t>如果在中断处理程序中需要处理可屏蔽中断，可以用指令将</a:t>
            </a:r>
            <a:r>
              <a:rPr lang="en-US" altLang="zh-CN" sz="3200" dirty="0"/>
              <a:t>IF </a:t>
            </a:r>
            <a:r>
              <a:rPr lang="zh-CN" altLang="en-US" sz="3200" dirty="0"/>
              <a:t>置</a:t>
            </a:r>
            <a:r>
              <a:rPr lang="en-US" altLang="zh-CN" sz="3200" dirty="0"/>
              <a:t>1 </a:t>
            </a:r>
            <a:r>
              <a:rPr lang="zh-CN" altLang="en-US" sz="3200" dirty="0"/>
              <a:t>。 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49897" y="3933056"/>
            <a:ext cx="8229600" cy="165618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altLang="zh-CN" sz="3200" dirty="0"/>
              <a:t>8086CPU </a:t>
            </a:r>
            <a:r>
              <a:rPr lang="zh-CN" altLang="en-US" sz="3200" dirty="0"/>
              <a:t>提供的设置</a:t>
            </a:r>
            <a:r>
              <a:rPr lang="en-US" altLang="zh-CN" sz="3200" dirty="0"/>
              <a:t>IF</a:t>
            </a:r>
            <a:r>
              <a:rPr lang="zh-CN" altLang="en-US" sz="3200" dirty="0"/>
              <a:t>的指令如下：</a:t>
            </a:r>
          </a:p>
          <a:p>
            <a:pPr lvl="1"/>
            <a:r>
              <a:rPr lang="en-US" altLang="zh-CN" sz="2800" dirty="0" err="1">
                <a:solidFill>
                  <a:srgbClr val="FF0000"/>
                </a:solidFill>
              </a:rPr>
              <a:t>sti</a:t>
            </a:r>
            <a:r>
              <a:rPr lang="zh-CN" altLang="en-US" sz="2800" dirty="0">
                <a:solidFill>
                  <a:srgbClr val="FF0000"/>
                </a:solidFill>
              </a:rPr>
              <a:t>，用于设置</a:t>
            </a:r>
            <a:r>
              <a:rPr lang="en-US" altLang="zh-CN" sz="2800" dirty="0">
                <a:solidFill>
                  <a:srgbClr val="FF0000"/>
                </a:solidFill>
              </a:rPr>
              <a:t>IF=1</a:t>
            </a:r>
            <a:endParaRPr lang="zh-CN" altLang="en-US" sz="2800" dirty="0">
              <a:solidFill>
                <a:srgbClr val="FF0000"/>
              </a:solidFill>
            </a:endParaRPr>
          </a:p>
          <a:p>
            <a:pPr lvl="1"/>
            <a:r>
              <a:rPr lang="en-US" altLang="zh-CN" sz="2800" dirty="0">
                <a:solidFill>
                  <a:srgbClr val="FF0000"/>
                </a:solidFill>
              </a:rPr>
              <a:t>cli</a:t>
            </a:r>
            <a:r>
              <a:rPr lang="zh-CN" altLang="en-US" sz="2800" dirty="0">
                <a:solidFill>
                  <a:srgbClr val="FF0000"/>
                </a:solidFill>
              </a:rPr>
              <a:t>，用于设置</a:t>
            </a:r>
            <a:r>
              <a:rPr lang="en-US" altLang="zh-CN" sz="2800" dirty="0">
                <a:solidFill>
                  <a:srgbClr val="FF0000"/>
                </a:solidFill>
              </a:rPr>
              <a:t>IF=0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92824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0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15.3 PC</a:t>
            </a:r>
            <a:r>
              <a:rPr lang="zh-CN" altLang="en-US"/>
              <a:t>机键盘的处理过程</a:t>
            </a:r>
          </a:p>
        </p:txBody>
      </p:sp>
      <p:sp>
        <p:nvSpPr>
          <p:cNvPr id="131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5616" y="2492896"/>
            <a:ext cx="7504112" cy="2376264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200" dirty="0"/>
              <a:t>键盘输入的处理过程。</a:t>
            </a:r>
          </a:p>
          <a:p>
            <a:pPr lvl="1" eaLnBrk="1" hangingPunct="1"/>
            <a:r>
              <a:rPr lang="en-US" altLang="zh-CN" sz="2800" dirty="0"/>
              <a:t>1</a:t>
            </a:r>
            <a:r>
              <a:rPr lang="zh-CN" altLang="en-US" sz="2800" dirty="0"/>
              <a:t>、键盘输入</a:t>
            </a:r>
          </a:p>
          <a:p>
            <a:pPr lvl="1" eaLnBrk="1" hangingPunct="1"/>
            <a:r>
              <a:rPr lang="en-US" altLang="zh-CN" sz="2800" dirty="0"/>
              <a:t>2</a:t>
            </a:r>
            <a:r>
              <a:rPr lang="zh-CN" altLang="en-US" sz="2800" dirty="0"/>
              <a:t>、引发</a:t>
            </a:r>
            <a:r>
              <a:rPr lang="en-US" altLang="zh-CN" sz="2800" dirty="0"/>
              <a:t>9</a:t>
            </a:r>
            <a:r>
              <a:rPr lang="zh-CN" altLang="en-US" sz="2800" dirty="0"/>
              <a:t>号中断</a:t>
            </a:r>
          </a:p>
          <a:p>
            <a:pPr lvl="1" eaLnBrk="1" hangingPunct="1"/>
            <a:r>
              <a:rPr lang="en-US" altLang="zh-CN" sz="2800" dirty="0"/>
              <a:t>3</a:t>
            </a:r>
            <a:r>
              <a:rPr lang="zh-CN" altLang="en-US" sz="2800" dirty="0"/>
              <a:t>、执行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9</a:t>
            </a:r>
            <a:r>
              <a:rPr lang="zh-CN" altLang="en-US" sz="2800" dirty="0"/>
              <a:t>中断例程</a:t>
            </a:r>
          </a:p>
        </p:txBody>
      </p:sp>
      <p:sp>
        <p:nvSpPr>
          <p:cNvPr id="2" name="矩形 1"/>
          <p:cNvSpPr/>
          <p:nvPr/>
        </p:nvSpPr>
        <p:spPr>
          <a:xfrm>
            <a:off x="611560" y="1700807"/>
            <a:ext cx="70567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几乎所有由外设引发的外中断，都是可屏蔽中断。</a:t>
            </a:r>
          </a:p>
        </p:txBody>
      </p:sp>
    </p:spTree>
    <p:extLst>
      <p:ext uri="{BB962C8B-B14F-4D97-AF65-F5344CB8AC3E}">
        <p14:creationId xmlns:p14="http://schemas.microsoft.com/office/powerpoint/2010/main" val="3108349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1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31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31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15.3 PC</a:t>
            </a:r>
            <a:r>
              <a:rPr lang="zh-CN" altLang="en-US"/>
              <a:t>机键盘的处理过程</a:t>
            </a:r>
          </a:p>
        </p:txBody>
      </p:sp>
      <p:sp>
        <p:nvSpPr>
          <p:cNvPr id="131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700808"/>
            <a:ext cx="8229600" cy="389188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按下一个键时，开关接通，产生一个扫描码（</a:t>
            </a:r>
            <a:r>
              <a:rPr lang="zh-CN" altLang="en-US" sz="2800" dirty="0">
                <a:solidFill>
                  <a:srgbClr val="FF0000"/>
                </a:solidFill>
              </a:rPr>
              <a:t>通码</a:t>
            </a:r>
            <a:r>
              <a:rPr lang="zh-CN" altLang="en-US" sz="2800" dirty="0"/>
              <a:t>），松开按下的键时，也产生一个扫描码（</a:t>
            </a:r>
            <a:r>
              <a:rPr lang="zh-CN" altLang="en-US" sz="2800" dirty="0">
                <a:solidFill>
                  <a:srgbClr val="FF0000"/>
                </a:solidFill>
              </a:rPr>
              <a:t>断码</a:t>
            </a:r>
            <a:r>
              <a:rPr lang="zh-CN" altLang="en-US" sz="2800" dirty="0"/>
              <a:t>），扫描码说明了松开的键在键盘上的位置。</a:t>
            </a:r>
            <a:endParaRPr lang="en-US" altLang="zh-CN" sz="2800" dirty="0"/>
          </a:p>
          <a:p>
            <a:pPr eaLnBrk="1" hangingPunct="1">
              <a:lnSpc>
                <a:spcPct val="150000"/>
              </a:lnSpc>
            </a:pPr>
            <a:r>
              <a:rPr lang="zh-CN" altLang="en-US" sz="2800" dirty="0"/>
              <a:t>扫描码被送入主板 中</a:t>
            </a:r>
            <a:r>
              <a:rPr lang="en-US" altLang="zh-CN" sz="2800" dirty="0">
                <a:solidFill>
                  <a:srgbClr val="FF0000"/>
                </a:solidFill>
              </a:rPr>
              <a:t>60H</a:t>
            </a:r>
            <a:r>
              <a:rPr lang="en-US" altLang="zh-CN" sz="2800" dirty="0"/>
              <a:t> </a:t>
            </a:r>
            <a:r>
              <a:rPr lang="zh-CN" altLang="en-US" sz="2800" dirty="0"/>
              <a:t>端口的寄存器中。 </a:t>
            </a:r>
          </a:p>
        </p:txBody>
      </p:sp>
    </p:spTree>
    <p:extLst>
      <p:ext uri="{BB962C8B-B14F-4D97-AF65-F5344CB8AC3E}">
        <p14:creationId xmlns:p14="http://schemas.microsoft.com/office/powerpoint/2010/main" val="3947597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1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31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15.3 PC</a:t>
            </a:r>
            <a:r>
              <a:rPr lang="zh-CN" altLang="en-US"/>
              <a:t>机键盘的处理过程</a:t>
            </a:r>
          </a:p>
        </p:txBody>
      </p:sp>
      <p:sp>
        <p:nvSpPr>
          <p:cNvPr id="131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1329"/>
            <a:ext cx="8229600" cy="2091687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3200" dirty="0"/>
              <a:t>扫描码长度为一个字节，通码的第</a:t>
            </a:r>
            <a:r>
              <a:rPr lang="en-US" altLang="zh-CN" sz="3200" dirty="0"/>
              <a:t>7 </a:t>
            </a:r>
            <a:r>
              <a:rPr lang="zh-CN" altLang="en-US" sz="3200" dirty="0"/>
              <a:t>位为 </a:t>
            </a:r>
            <a:r>
              <a:rPr lang="en-US" altLang="zh-CN" sz="3200" dirty="0"/>
              <a:t>0 </a:t>
            </a:r>
            <a:r>
              <a:rPr lang="zh-CN" altLang="en-US" sz="3200" dirty="0"/>
              <a:t>，断码的第</a:t>
            </a:r>
            <a:r>
              <a:rPr lang="en-US" altLang="zh-CN" sz="3200" dirty="0"/>
              <a:t>7</a:t>
            </a:r>
            <a:r>
              <a:rPr lang="zh-CN" altLang="en-US" sz="3200" dirty="0"/>
              <a:t>位为</a:t>
            </a:r>
            <a:r>
              <a:rPr lang="en-US" altLang="zh-CN" sz="3200" dirty="0"/>
              <a:t>1</a:t>
            </a:r>
            <a:r>
              <a:rPr lang="zh-CN" altLang="en-US" sz="3200" dirty="0"/>
              <a:t>。</a:t>
            </a:r>
            <a:endParaRPr lang="en-US" altLang="zh-CN" sz="3200" dirty="0"/>
          </a:p>
          <a:p>
            <a:pPr eaLnBrk="1" hangingPunct="1">
              <a:lnSpc>
                <a:spcPct val="150000"/>
              </a:lnSpc>
            </a:pPr>
            <a:r>
              <a:rPr lang="zh-CN" altLang="en-US" sz="3200" dirty="0"/>
              <a:t>如：</a:t>
            </a:r>
            <a:r>
              <a:rPr lang="en-US" altLang="zh-CN" sz="3200" dirty="0"/>
              <a:t>g</a:t>
            </a:r>
            <a:r>
              <a:rPr lang="zh-CN" altLang="en-US" sz="3200" dirty="0"/>
              <a:t>键的通码为</a:t>
            </a:r>
            <a:r>
              <a:rPr lang="en-US" altLang="zh-CN" sz="3200" dirty="0"/>
              <a:t>22H</a:t>
            </a:r>
            <a:r>
              <a:rPr lang="zh-CN" altLang="en-US" sz="3200" dirty="0"/>
              <a:t>，断码为</a:t>
            </a:r>
            <a:r>
              <a:rPr lang="en-US" altLang="zh-CN" sz="3200" dirty="0"/>
              <a:t>a2H</a:t>
            </a:r>
            <a:r>
              <a:rPr lang="zh-CN" altLang="en-US" sz="3200" dirty="0"/>
              <a:t>。</a:t>
            </a:r>
          </a:p>
        </p:txBody>
      </p:sp>
      <p:sp>
        <p:nvSpPr>
          <p:cNvPr id="4" name="矩形 3"/>
          <p:cNvSpPr/>
          <p:nvPr/>
        </p:nvSpPr>
        <p:spPr>
          <a:xfrm>
            <a:off x="2699792" y="3933056"/>
            <a:ext cx="3098925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zh-CN" altLang="en-US" sz="2800" dirty="0"/>
              <a:t> 断码</a:t>
            </a:r>
            <a:r>
              <a:rPr lang="en-US" altLang="zh-CN" sz="2800" dirty="0"/>
              <a:t>=</a:t>
            </a:r>
            <a:r>
              <a:rPr lang="zh-CN" altLang="en-US" sz="2800" dirty="0"/>
              <a:t>通码＋</a:t>
            </a:r>
            <a:r>
              <a:rPr lang="en-US" altLang="zh-CN" sz="2800" dirty="0"/>
              <a:t>80H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2629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1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31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15.3 PC</a:t>
            </a:r>
            <a:r>
              <a:rPr lang="zh-CN" altLang="en-US"/>
              <a:t>机键盘的处理过程</a:t>
            </a:r>
          </a:p>
        </p:txBody>
      </p:sp>
      <p:pic>
        <p:nvPicPr>
          <p:cNvPr id="11427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968" y="1556791"/>
            <a:ext cx="8229600" cy="435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75820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15.3 PC</a:t>
            </a:r>
            <a:r>
              <a:rPr lang="zh-CN" altLang="en-US"/>
              <a:t>机键盘的处理过程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628800"/>
            <a:ext cx="5184576" cy="32214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971600" y="5021836"/>
            <a:ext cx="741682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键盘芯片向</a:t>
            </a:r>
            <a:r>
              <a:rPr lang="en-US" altLang="zh-CN" sz="2000" dirty="0"/>
              <a:t>CPU </a:t>
            </a:r>
            <a:r>
              <a:rPr lang="zh-CN" altLang="en-US" sz="2000" dirty="0"/>
              <a:t>发出</a:t>
            </a:r>
            <a:r>
              <a:rPr lang="en-US" altLang="zh-CN" sz="2000" dirty="0"/>
              <a:t>INTR</a:t>
            </a:r>
            <a:r>
              <a:rPr lang="zh-CN" altLang="en-US" sz="2000" dirty="0"/>
              <a:t>，中断请求，</a:t>
            </a:r>
            <a:r>
              <a:rPr lang="en-US" altLang="zh-CN" sz="2000" dirty="0"/>
              <a:t>n=</a:t>
            </a:r>
            <a:r>
              <a:rPr lang="zh-CN" altLang="en-US" sz="2000" dirty="0"/>
              <a:t> </a:t>
            </a:r>
            <a:r>
              <a:rPr lang="en-US" altLang="zh-CN" sz="2000" dirty="0"/>
              <a:t>9 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r>
              <a:rPr lang="en-US" altLang="zh-CN" sz="2000" dirty="0"/>
              <a:t>CPU</a:t>
            </a:r>
            <a:r>
              <a:rPr lang="zh-CN" altLang="en-US" sz="2000" dirty="0"/>
              <a:t>检测到该中断信息后，如果</a:t>
            </a:r>
            <a:r>
              <a:rPr lang="en-US" altLang="zh-CN" sz="2000" dirty="0"/>
              <a:t>IF=1</a:t>
            </a:r>
            <a:r>
              <a:rPr lang="zh-CN" altLang="en-US" sz="2000" dirty="0"/>
              <a:t>，则响应中断，执行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9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94237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14.1 </a:t>
            </a:r>
            <a:r>
              <a:rPr lang="zh-CN" altLang="en-US"/>
              <a:t>端口的读写</a:t>
            </a:r>
          </a:p>
        </p:txBody>
      </p:sp>
      <p:sp>
        <p:nvSpPr>
          <p:cNvPr id="1258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1640" y="1772816"/>
            <a:ext cx="6629400" cy="4364037"/>
          </a:xfrm>
        </p:spPr>
        <p:txBody>
          <a:bodyPr>
            <a:no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3200" dirty="0"/>
              <a:t>对端口的读写不能用</a:t>
            </a:r>
            <a:r>
              <a:rPr lang="en-US" altLang="zh-CN" sz="3200" dirty="0" err="1"/>
              <a:t>mov</a:t>
            </a:r>
            <a:r>
              <a:rPr lang="zh-CN" altLang="en-US" sz="3200" dirty="0"/>
              <a:t>、</a:t>
            </a:r>
            <a:r>
              <a:rPr lang="en-US" altLang="zh-CN" sz="3200" dirty="0"/>
              <a:t>push</a:t>
            </a:r>
            <a:r>
              <a:rPr lang="zh-CN" altLang="en-US" sz="3200" dirty="0"/>
              <a:t>、</a:t>
            </a:r>
            <a:r>
              <a:rPr lang="en-US" altLang="zh-CN" sz="3200" dirty="0"/>
              <a:t>pop</a:t>
            </a:r>
            <a:r>
              <a:rPr lang="zh-CN" altLang="en-US" sz="3200" dirty="0"/>
              <a:t>等内存读写指令。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3200" dirty="0"/>
              <a:t>端口的读写指令只有两条：</a:t>
            </a:r>
            <a:endParaRPr lang="en-US" altLang="zh-CN" sz="3200" dirty="0"/>
          </a:p>
          <a:p>
            <a:pPr lvl="1">
              <a:lnSpc>
                <a:spcPct val="150000"/>
              </a:lnSpc>
            </a:pPr>
            <a:r>
              <a:rPr lang="en-US" altLang="zh-CN" sz="2800" dirty="0"/>
              <a:t>In</a:t>
            </a:r>
          </a:p>
          <a:p>
            <a:pPr lvl="1">
              <a:lnSpc>
                <a:spcPct val="150000"/>
              </a:lnSpc>
            </a:pPr>
            <a:r>
              <a:rPr lang="en-US" altLang="zh-CN" sz="2800" dirty="0"/>
              <a:t>Out	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endParaRPr lang="zh-CN" altLang="en-US" sz="3200" dirty="0"/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br>
              <a:rPr lang="zh-CN" altLang="en-US" sz="3200" dirty="0"/>
            </a:br>
            <a:br>
              <a:rPr lang="zh-CN" altLang="en-US" sz="3200" dirty="0"/>
            </a:b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242047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58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58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258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58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15.3 PC</a:t>
            </a:r>
            <a:r>
              <a:rPr lang="zh-CN" altLang="en-US" dirty="0"/>
              <a:t>机键盘的处理过程</a:t>
            </a:r>
          </a:p>
        </p:txBody>
      </p:sp>
      <p:sp>
        <p:nvSpPr>
          <p:cNvPr id="131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484784"/>
            <a:ext cx="8496944" cy="468052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3200" dirty="0"/>
              <a:t>BIOS </a:t>
            </a:r>
            <a:r>
              <a:rPr lang="zh-CN" altLang="en-US" sz="3200" dirty="0"/>
              <a:t>中的</a:t>
            </a:r>
            <a:r>
              <a:rPr lang="en-US" altLang="zh-CN" sz="3200" dirty="0" err="1"/>
              <a:t>int</a:t>
            </a:r>
            <a:r>
              <a:rPr lang="en-US" altLang="zh-CN" sz="3200" dirty="0"/>
              <a:t> 9</a:t>
            </a:r>
            <a:r>
              <a:rPr lang="zh-CN" altLang="en-US" sz="3200" dirty="0"/>
              <a:t>中断例程：</a:t>
            </a:r>
          </a:p>
          <a:p>
            <a:pPr lvl="1" eaLnBrk="1" hangingPunct="1"/>
            <a:r>
              <a:rPr lang="zh-CN" altLang="en-US" sz="2800" dirty="0"/>
              <a:t>（</a:t>
            </a:r>
            <a:r>
              <a:rPr lang="en-US" altLang="zh-CN" sz="2800" dirty="0"/>
              <a:t>1</a:t>
            </a:r>
            <a:r>
              <a:rPr lang="zh-CN" altLang="en-US" sz="2800" dirty="0"/>
              <a:t>）读出</a:t>
            </a:r>
            <a:r>
              <a:rPr lang="en-US" altLang="zh-CN" sz="2800" dirty="0"/>
              <a:t>60H </a:t>
            </a:r>
            <a:r>
              <a:rPr lang="zh-CN" altLang="en-US" sz="2800" dirty="0"/>
              <a:t>端口中的扫描码；</a:t>
            </a:r>
            <a:endParaRPr lang="en-US" altLang="zh-CN" sz="2800" dirty="0"/>
          </a:p>
          <a:p>
            <a:pPr lvl="1"/>
            <a:r>
              <a:rPr lang="zh-CN" altLang="en-US" sz="2800" dirty="0"/>
              <a:t>（</a:t>
            </a:r>
            <a:r>
              <a:rPr lang="en-US" altLang="zh-CN" sz="2800" dirty="0"/>
              <a:t>2</a:t>
            </a:r>
            <a:r>
              <a:rPr lang="zh-CN" altLang="en-US" sz="2800" dirty="0"/>
              <a:t>）若为字符键的扫描码，则将该</a:t>
            </a:r>
            <a:r>
              <a:rPr lang="zh-CN" altLang="en-US" sz="2800" dirty="0">
                <a:solidFill>
                  <a:srgbClr val="FF0000"/>
                </a:solidFill>
              </a:rPr>
              <a:t>扫描码</a:t>
            </a:r>
            <a:r>
              <a:rPr lang="zh-CN" altLang="en-US" sz="2800" dirty="0"/>
              <a:t>和所对应的</a:t>
            </a:r>
            <a:r>
              <a:rPr lang="en-US" altLang="zh-CN" sz="2800" dirty="0">
                <a:solidFill>
                  <a:srgbClr val="FF0000"/>
                </a:solidFill>
              </a:rPr>
              <a:t>ASCII</a:t>
            </a:r>
            <a:r>
              <a:rPr lang="zh-CN" altLang="en-US" sz="2800" dirty="0">
                <a:solidFill>
                  <a:srgbClr val="FF0000"/>
                </a:solidFill>
              </a:rPr>
              <a:t>码</a:t>
            </a:r>
            <a:r>
              <a:rPr lang="zh-CN" altLang="en-US" sz="2800" dirty="0"/>
              <a:t>送入内存中的 </a:t>
            </a:r>
            <a:r>
              <a:rPr lang="en-US" altLang="zh-CN" sz="2800" dirty="0">
                <a:solidFill>
                  <a:srgbClr val="FF0000"/>
                </a:solidFill>
              </a:rPr>
              <a:t>BIOS </a:t>
            </a:r>
            <a:r>
              <a:rPr lang="zh-CN" altLang="en-US" sz="2800" dirty="0">
                <a:solidFill>
                  <a:srgbClr val="FF0000"/>
                </a:solidFill>
              </a:rPr>
              <a:t>键盘缓冲区</a:t>
            </a:r>
            <a:r>
              <a:rPr lang="zh-CN" altLang="en-US" sz="2800" dirty="0"/>
              <a:t>；</a:t>
            </a:r>
            <a:endParaRPr lang="en-US" altLang="zh-CN" sz="2800" dirty="0"/>
          </a:p>
          <a:p>
            <a:pPr lvl="1"/>
            <a:r>
              <a:rPr lang="zh-CN" altLang="en-US" sz="2800" dirty="0"/>
              <a:t>若为控制键和切换键，则将其转变为</a:t>
            </a:r>
            <a:r>
              <a:rPr lang="zh-CN" altLang="en-US" sz="2800" dirty="0">
                <a:solidFill>
                  <a:srgbClr val="FF0000"/>
                </a:solidFill>
              </a:rPr>
              <a:t>状态字节</a:t>
            </a:r>
            <a:r>
              <a:rPr lang="zh-CN" altLang="en-US" sz="2800" dirty="0"/>
              <a:t>（ 用二进制位记录控制键和切换键状态的字节 ）写入</a:t>
            </a:r>
            <a:r>
              <a:rPr lang="zh-CN" altLang="en-US" sz="2800" dirty="0">
                <a:solidFill>
                  <a:srgbClr val="FF0000"/>
                </a:solidFill>
              </a:rPr>
              <a:t>内存中相应的单元</a:t>
            </a:r>
            <a:r>
              <a:rPr lang="zh-CN" altLang="en-US" sz="2800" dirty="0"/>
              <a:t>。 </a:t>
            </a:r>
            <a:endParaRPr lang="en-US" altLang="zh-CN" sz="2800" dirty="0"/>
          </a:p>
          <a:p>
            <a:pPr lvl="1"/>
            <a:r>
              <a:rPr lang="zh-CN" altLang="en-US" sz="2800" dirty="0"/>
              <a:t>（</a:t>
            </a:r>
            <a:r>
              <a:rPr lang="en-US" altLang="zh-CN" sz="2800" dirty="0"/>
              <a:t>3</a:t>
            </a:r>
            <a:r>
              <a:rPr lang="zh-CN" altLang="en-US" sz="2800" dirty="0"/>
              <a:t>）对键盘系统进行相关的控制，比如，向相关芯片发出应答信息。 </a:t>
            </a:r>
          </a:p>
          <a:p>
            <a:pPr lvl="1"/>
            <a:endParaRPr lang="zh-CN" altLang="en-US" sz="2800" dirty="0"/>
          </a:p>
          <a:p>
            <a:pPr lvl="1"/>
            <a:endParaRPr lang="en-US" altLang="zh-CN" sz="2800" dirty="0"/>
          </a:p>
          <a:p>
            <a:pPr lvl="1"/>
            <a:endParaRPr lang="zh-CN" altLang="en-US" sz="2800" dirty="0"/>
          </a:p>
          <a:p>
            <a:pPr lvl="1" eaLnBrk="1" hangingPunct="1"/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146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1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31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31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31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360385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/>
              <a:t>BIOS</a:t>
            </a:r>
            <a:r>
              <a:rPr lang="zh-CN" altLang="en-US" sz="3200" dirty="0"/>
              <a:t>键盘缓冲区</a:t>
            </a:r>
            <a:endParaRPr lang="en-US" altLang="zh-CN" sz="3200" dirty="0"/>
          </a:p>
          <a:p>
            <a:pPr lvl="1">
              <a:lnSpc>
                <a:spcPct val="150000"/>
              </a:lnSpc>
            </a:pPr>
            <a:r>
              <a:rPr lang="zh-CN" altLang="en-US" sz="2800" dirty="0"/>
              <a:t>一个键盘输入用一个字单元存放，高位字节存放扫描码，低位字节存放字符码。</a:t>
            </a:r>
            <a:endParaRPr lang="en-US" altLang="zh-CN" sz="2800" dirty="0"/>
          </a:p>
          <a:p>
            <a:pPr lvl="1">
              <a:lnSpc>
                <a:spcPct val="150000"/>
              </a:lnSpc>
            </a:pPr>
            <a:endParaRPr lang="en-US" altLang="zh-CN" sz="2800" dirty="0"/>
          </a:p>
          <a:p>
            <a:pPr lvl="1">
              <a:lnSpc>
                <a:spcPct val="150000"/>
              </a:lnSpc>
            </a:pPr>
            <a:r>
              <a:rPr lang="zh-CN" altLang="en-US" sz="2800" dirty="0"/>
              <a:t>该内存区可以存储</a:t>
            </a:r>
            <a:r>
              <a:rPr lang="en-US" altLang="zh-CN" sz="2800" dirty="0"/>
              <a:t>15 </a:t>
            </a:r>
            <a:r>
              <a:rPr lang="zh-CN" altLang="en-US" sz="2800" dirty="0"/>
              <a:t>个键盘输入</a:t>
            </a:r>
            <a:endParaRPr lang="zh-CN" altLang="en-US" sz="2400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15.3 PC</a:t>
            </a:r>
            <a:r>
              <a:rPr lang="zh-CN" altLang="en-US" dirty="0"/>
              <a:t>机键盘的处理过程</a:t>
            </a:r>
          </a:p>
        </p:txBody>
      </p:sp>
    </p:spTree>
    <p:extLst>
      <p:ext uri="{BB962C8B-B14F-4D97-AF65-F5344CB8AC3E}">
        <p14:creationId xmlns:p14="http://schemas.microsoft.com/office/powerpoint/2010/main" val="17106549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15.3 PC</a:t>
            </a:r>
            <a:r>
              <a:rPr lang="zh-CN" altLang="en-US"/>
              <a:t>机键盘的处理过程</a:t>
            </a:r>
          </a:p>
        </p:txBody>
      </p:sp>
      <p:sp>
        <p:nvSpPr>
          <p:cNvPr id="1148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7571" y="1431737"/>
            <a:ext cx="7925504" cy="1493207"/>
          </a:xfrm>
        </p:spPr>
        <p:txBody>
          <a:bodyPr>
            <a:normAutofit fontScale="92500"/>
          </a:bodyPr>
          <a:lstStyle/>
          <a:p>
            <a:pPr eaLnBrk="1" hangingPunct="1">
              <a:lnSpc>
                <a:spcPct val="160000"/>
              </a:lnSpc>
            </a:pPr>
            <a:r>
              <a:rPr lang="en-US" altLang="zh-CN" dirty="0"/>
              <a:t>0040:17 </a:t>
            </a:r>
            <a:r>
              <a:rPr lang="zh-CN" altLang="en-US" dirty="0"/>
              <a:t>单元存储键盘</a:t>
            </a:r>
            <a:r>
              <a:rPr lang="zh-CN" altLang="en-US" dirty="0">
                <a:solidFill>
                  <a:srgbClr val="FF0000"/>
                </a:solidFill>
              </a:rPr>
              <a:t>状态字节</a:t>
            </a:r>
            <a:r>
              <a:rPr lang="zh-CN" altLang="en-US" dirty="0"/>
              <a:t>，记录控制键和切换键的状态。键盘状态字节各位记录的信息如下：</a:t>
            </a:r>
          </a:p>
        </p:txBody>
      </p:sp>
      <p:pic>
        <p:nvPicPr>
          <p:cNvPr id="13219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140968"/>
            <a:ext cx="5605239" cy="2807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1502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2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15.4 </a:t>
            </a:r>
            <a:r>
              <a:rPr lang="zh-CN" altLang="en-US"/>
              <a:t>编写</a:t>
            </a:r>
            <a:r>
              <a:rPr lang="en-US" altLang="zh-CN"/>
              <a:t>int 9 </a:t>
            </a:r>
            <a:r>
              <a:rPr lang="zh-CN" altLang="en-US"/>
              <a:t>中断例程</a:t>
            </a:r>
          </a:p>
        </p:txBody>
      </p:sp>
      <p:sp>
        <p:nvSpPr>
          <p:cNvPr id="132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700809"/>
            <a:ext cx="8424936" cy="3528392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2800" dirty="0"/>
              <a:t>键盘输入的处理过程：</a:t>
            </a:r>
            <a:endParaRPr lang="zh-CN" altLang="en-US" sz="2800" dirty="0">
              <a:sym typeface="Wingdings" pitchFamily="2" charset="2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）键盘产生扫描码；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）扫描码送入</a:t>
            </a:r>
            <a:r>
              <a:rPr lang="en-US" altLang="zh-CN" sz="2400" dirty="0"/>
              <a:t>60h </a:t>
            </a:r>
            <a:r>
              <a:rPr lang="zh-CN" altLang="en-US" sz="2400" dirty="0"/>
              <a:t>端口；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dirty="0"/>
              <a:t>（</a:t>
            </a:r>
            <a:r>
              <a:rPr lang="en-US" altLang="zh-CN" sz="2400" dirty="0"/>
              <a:t>3</a:t>
            </a:r>
            <a:r>
              <a:rPr lang="zh-CN" altLang="en-US" sz="2400" dirty="0"/>
              <a:t>）引发</a:t>
            </a:r>
            <a:r>
              <a:rPr lang="en-US" altLang="zh-CN" sz="2400" dirty="0"/>
              <a:t>9 </a:t>
            </a:r>
            <a:r>
              <a:rPr lang="zh-CN" altLang="en-US" sz="2400" dirty="0"/>
              <a:t>号中断；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</a:rPr>
              <a:t>（</a:t>
            </a:r>
            <a:r>
              <a:rPr lang="en-US" altLang="zh-CN" sz="2400" dirty="0">
                <a:solidFill>
                  <a:srgbClr val="FF0000"/>
                </a:solidFill>
              </a:rPr>
              <a:t>4</a:t>
            </a:r>
            <a:r>
              <a:rPr lang="zh-CN" altLang="en-US" sz="2400" dirty="0">
                <a:solidFill>
                  <a:srgbClr val="FF0000"/>
                </a:solidFill>
              </a:rPr>
              <a:t>）</a:t>
            </a:r>
            <a:r>
              <a:rPr lang="en-US" altLang="zh-CN" sz="2400" dirty="0">
                <a:solidFill>
                  <a:srgbClr val="FF0000"/>
                </a:solidFill>
              </a:rPr>
              <a:t>CPU</a:t>
            </a:r>
            <a:r>
              <a:rPr lang="zh-CN" altLang="en-US" sz="2400" dirty="0">
                <a:solidFill>
                  <a:srgbClr val="FF0000"/>
                </a:solidFill>
              </a:rPr>
              <a:t>执行</a:t>
            </a:r>
            <a:r>
              <a:rPr lang="en-US" altLang="zh-CN" sz="2400" dirty="0" err="1">
                <a:solidFill>
                  <a:srgbClr val="FF0000"/>
                </a:solidFill>
              </a:rPr>
              <a:t>int</a:t>
            </a:r>
            <a:r>
              <a:rPr lang="en-US" altLang="zh-CN" sz="2400" dirty="0">
                <a:solidFill>
                  <a:srgbClr val="FF0000"/>
                </a:solidFill>
              </a:rPr>
              <a:t> 9</a:t>
            </a:r>
            <a:r>
              <a:rPr lang="zh-CN" altLang="en-US" sz="2400" dirty="0">
                <a:solidFill>
                  <a:srgbClr val="FF0000"/>
                </a:solidFill>
              </a:rPr>
              <a:t>中断例程处理键盘输入。 </a:t>
            </a:r>
          </a:p>
        </p:txBody>
      </p:sp>
      <p:sp>
        <p:nvSpPr>
          <p:cNvPr id="2" name="矩形 1"/>
          <p:cNvSpPr/>
          <p:nvPr/>
        </p:nvSpPr>
        <p:spPr>
          <a:xfrm>
            <a:off x="2267744" y="5013176"/>
            <a:ext cx="64807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——</a:t>
            </a:r>
            <a:r>
              <a:rPr lang="zh-CN" altLang="en-US" sz="2400" dirty="0"/>
              <a:t>重新编写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9</a:t>
            </a:r>
            <a:r>
              <a:rPr lang="zh-CN" altLang="en-US" sz="2400" dirty="0"/>
              <a:t>中断例程，按照自己的意图来处理键盘的输入？</a:t>
            </a:r>
          </a:p>
        </p:txBody>
      </p:sp>
    </p:spTree>
    <p:extLst>
      <p:ext uri="{BB962C8B-B14F-4D97-AF65-F5344CB8AC3E}">
        <p14:creationId xmlns:p14="http://schemas.microsoft.com/office/powerpoint/2010/main" val="1754238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2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32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32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32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15.4 </a:t>
            </a:r>
            <a:r>
              <a:rPr lang="zh-CN" altLang="en-US"/>
              <a:t>编写</a:t>
            </a:r>
            <a:r>
              <a:rPr lang="en-US" altLang="zh-CN"/>
              <a:t>int 9 </a:t>
            </a:r>
            <a:r>
              <a:rPr lang="zh-CN" altLang="en-US"/>
              <a:t>中断例程</a:t>
            </a:r>
          </a:p>
        </p:txBody>
      </p:sp>
      <p:sp>
        <p:nvSpPr>
          <p:cNvPr id="132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600" y="1988840"/>
            <a:ext cx="6894512" cy="216024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200" dirty="0"/>
              <a:t>编程：</a:t>
            </a:r>
          </a:p>
          <a:p>
            <a:pPr lvl="1" eaLnBrk="1" hangingPunct="1"/>
            <a:r>
              <a:rPr lang="zh-CN" altLang="en-US" sz="2800" dirty="0"/>
              <a:t>在屏幕中间</a:t>
            </a:r>
            <a:r>
              <a:rPr lang="zh-CN" altLang="en-US" sz="2800" dirty="0">
                <a:solidFill>
                  <a:srgbClr val="FF0000"/>
                </a:solidFill>
              </a:rPr>
              <a:t>依次</a:t>
            </a:r>
            <a:r>
              <a:rPr lang="zh-CN" altLang="en-US" sz="2800" dirty="0"/>
              <a:t>显示 </a:t>
            </a:r>
            <a:r>
              <a:rPr lang="zh-CN" altLang="en-US" sz="2800" dirty="0">
                <a:latin typeface="Arial" charset="0"/>
              </a:rPr>
              <a:t>“</a:t>
            </a:r>
            <a:r>
              <a:rPr lang="en-US" altLang="zh-CN" sz="2800" dirty="0" err="1"/>
              <a:t>a</a:t>
            </a:r>
            <a:r>
              <a:rPr lang="en-US" altLang="zh-CN" sz="2800" dirty="0" err="1">
                <a:latin typeface="Arial" charset="0"/>
              </a:rPr>
              <a:t>”</a:t>
            </a:r>
            <a:r>
              <a:rPr lang="en-US" altLang="zh-CN" sz="2800" dirty="0" err="1"/>
              <a:t>~</a:t>
            </a:r>
            <a:r>
              <a:rPr lang="en-US" altLang="zh-CN" sz="2800" dirty="0" err="1">
                <a:latin typeface="Arial" charset="0"/>
              </a:rPr>
              <a:t>“</a:t>
            </a:r>
            <a:r>
              <a:rPr lang="en-US" altLang="zh-CN" sz="2800" dirty="0" err="1"/>
              <a:t>z</a:t>
            </a:r>
            <a:r>
              <a:rPr lang="en-US" altLang="zh-CN" sz="2800" dirty="0">
                <a:latin typeface="Arial" charset="0"/>
              </a:rPr>
              <a:t>”</a:t>
            </a:r>
            <a:r>
              <a:rPr lang="en-US" altLang="zh-CN" sz="2800" dirty="0"/>
              <a:t> </a:t>
            </a:r>
            <a:r>
              <a:rPr lang="zh-CN" altLang="en-US" sz="2800" dirty="0"/>
              <a:t>，并可以让人看清。在显示的过程中，按下</a:t>
            </a:r>
            <a:r>
              <a:rPr lang="en-US" altLang="zh-CN" sz="2800" dirty="0"/>
              <a:t>Esc</a:t>
            </a:r>
            <a:r>
              <a:rPr lang="zh-CN" altLang="en-US" sz="2800" dirty="0"/>
              <a:t>键后，改变显示的颜色。</a:t>
            </a:r>
          </a:p>
        </p:txBody>
      </p:sp>
    </p:spTree>
    <p:extLst>
      <p:ext uri="{BB962C8B-B14F-4D97-AF65-F5344CB8AC3E}">
        <p14:creationId xmlns:p14="http://schemas.microsoft.com/office/powerpoint/2010/main" val="1399411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2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0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dirty="0"/>
              <a:t>15.4 </a:t>
            </a:r>
            <a:r>
              <a:rPr lang="zh-CN" altLang="en-US" dirty="0"/>
              <a:t>编写</a:t>
            </a:r>
            <a:r>
              <a:rPr lang="en-US" altLang="zh-CN" dirty="0" err="1"/>
              <a:t>int</a:t>
            </a:r>
            <a:r>
              <a:rPr lang="en-US" altLang="zh-CN" dirty="0"/>
              <a:t> 9 </a:t>
            </a:r>
            <a:r>
              <a:rPr lang="zh-CN" altLang="en-US" dirty="0"/>
              <a:t>中断例程</a:t>
            </a:r>
          </a:p>
        </p:txBody>
      </p:sp>
      <p:sp>
        <p:nvSpPr>
          <p:cNvPr id="1155075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555776" y="2032596"/>
            <a:ext cx="5688632" cy="4824536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/>
              <a:t>assume </a:t>
            </a:r>
            <a:r>
              <a:rPr lang="en-US" altLang="zh-CN" sz="2400" dirty="0" err="1"/>
              <a:t>cs:code</a:t>
            </a:r>
            <a:endParaRPr lang="en-US" altLang="zh-CN" sz="24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/>
              <a:t>code segment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/>
              <a:t>start:  </a:t>
            </a:r>
            <a:r>
              <a:rPr lang="en-US" altLang="zh-CN" sz="2400" dirty="0" err="1"/>
              <a:t>mov</a:t>
            </a:r>
            <a:r>
              <a:rPr lang="en-US" altLang="zh-CN" sz="2400" dirty="0"/>
              <a:t> ax,0b800h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/>
              <a:t>          </a:t>
            </a:r>
            <a:r>
              <a:rPr lang="en-US" altLang="zh-CN" sz="2400" dirty="0" err="1"/>
              <a:t>mov</a:t>
            </a:r>
            <a:r>
              <a:rPr lang="en-US" altLang="zh-CN" sz="2400" dirty="0"/>
              <a:t> </a:t>
            </a:r>
            <a:r>
              <a:rPr lang="en-US" altLang="zh-CN" sz="2400" dirty="0" err="1"/>
              <a:t>es,ax</a:t>
            </a:r>
            <a:endParaRPr lang="en-US" altLang="zh-CN" sz="24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/>
              <a:t>          </a:t>
            </a:r>
            <a:r>
              <a:rPr lang="en-US" altLang="zh-CN" sz="2400" dirty="0" err="1"/>
              <a:t>mov</a:t>
            </a:r>
            <a:r>
              <a:rPr lang="en-US" altLang="zh-CN" sz="2400" dirty="0"/>
              <a:t> ah</a:t>
            </a:r>
            <a:r>
              <a:rPr lang="zh-CN" altLang="en-US" sz="2400" dirty="0"/>
              <a:t>，</a:t>
            </a:r>
            <a:r>
              <a:rPr lang="en-US" altLang="zh-CN" sz="2400" dirty="0"/>
              <a:t>'a'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/>
              <a:t>     s:  </a:t>
            </a:r>
            <a:r>
              <a:rPr lang="en-US" altLang="zh-CN" sz="2400" dirty="0" err="1"/>
              <a:t>mov</a:t>
            </a:r>
            <a:r>
              <a:rPr lang="en-US" altLang="zh-CN" sz="2400" dirty="0"/>
              <a:t> </a:t>
            </a:r>
            <a:r>
              <a:rPr lang="en-US" altLang="zh-CN" sz="2400" dirty="0" err="1"/>
              <a:t>es</a:t>
            </a:r>
            <a:r>
              <a:rPr lang="en-US" altLang="zh-CN" sz="2400" dirty="0"/>
              <a:t>:[160*12+40*2],ah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/>
              <a:t>	        </a:t>
            </a:r>
            <a:r>
              <a:rPr lang="en-US" altLang="zh-CN" sz="2400" dirty="0" err="1"/>
              <a:t>inc</a:t>
            </a:r>
            <a:r>
              <a:rPr lang="en-US" altLang="zh-CN" sz="2400" dirty="0"/>
              <a:t> ah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/>
              <a:t>	        </a:t>
            </a:r>
            <a:r>
              <a:rPr lang="en-US" altLang="zh-CN" sz="2400" dirty="0" err="1"/>
              <a:t>cmp</a:t>
            </a:r>
            <a:r>
              <a:rPr lang="en-US" altLang="zh-CN" sz="2400" dirty="0"/>
              <a:t> ah</a:t>
            </a:r>
            <a:r>
              <a:rPr lang="zh-CN" altLang="en-US" sz="2400" dirty="0"/>
              <a:t>，</a:t>
            </a:r>
            <a:r>
              <a:rPr lang="en-US" altLang="zh-CN" sz="2400" dirty="0"/>
              <a:t>'z'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/>
              <a:t>	        </a:t>
            </a:r>
            <a:r>
              <a:rPr lang="en-US" altLang="zh-CN" sz="2400" dirty="0" err="1"/>
              <a:t>jna</a:t>
            </a:r>
            <a:r>
              <a:rPr lang="en-US" altLang="zh-CN" sz="2400" dirty="0"/>
              <a:t> 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/>
              <a:t>          </a:t>
            </a:r>
            <a:r>
              <a:rPr lang="en-US" altLang="zh-CN" sz="2400" dirty="0" err="1"/>
              <a:t>mov</a:t>
            </a:r>
            <a:r>
              <a:rPr lang="en-US" altLang="zh-CN" sz="2400" dirty="0"/>
              <a:t> ax,4c00h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/>
              <a:t>         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21h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/>
              <a:t>code ends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/>
              <a:t>end start </a:t>
            </a:r>
          </a:p>
        </p:txBody>
      </p:sp>
      <p:sp>
        <p:nvSpPr>
          <p:cNvPr id="1155076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557338"/>
            <a:ext cx="6078538" cy="892175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- </a:t>
            </a:r>
            <a:r>
              <a:rPr lang="zh-CN" altLang="en-US" dirty="0"/>
              <a:t>依次显示</a:t>
            </a:r>
            <a:r>
              <a:rPr lang="zh-CN" altLang="en-US" dirty="0">
                <a:latin typeface="Arial" charset="0"/>
              </a:rPr>
              <a:t>”</a:t>
            </a:r>
            <a:r>
              <a:rPr lang="en-US" altLang="zh-CN" dirty="0" err="1"/>
              <a:t>a</a:t>
            </a:r>
            <a:r>
              <a:rPr lang="en-US" altLang="zh-CN" dirty="0" err="1">
                <a:latin typeface="Arial" charset="0"/>
              </a:rPr>
              <a:t>”</a:t>
            </a:r>
            <a:r>
              <a:rPr lang="en-US" altLang="zh-CN" dirty="0" err="1"/>
              <a:t>~</a:t>
            </a:r>
            <a:r>
              <a:rPr lang="en-US" altLang="zh-CN" dirty="0" err="1">
                <a:latin typeface="Arial" charset="0"/>
              </a:rPr>
              <a:t>”</a:t>
            </a:r>
            <a:r>
              <a:rPr lang="en-US" altLang="zh-CN" dirty="0" err="1"/>
              <a:t>z</a:t>
            </a:r>
            <a:r>
              <a:rPr lang="en-US" altLang="zh-CN" dirty="0">
                <a:latin typeface="Arial" charset="0"/>
              </a:rPr>
              <a:t>”</a:t>
            </a:r>
            <a:r>
              <a:rPr lang="en-US" altLang="zh-C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620457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15.4 </a:t>
            </a:r>
            <a:r>
              <a:rPr lang="zh-CN" altLang="en-US"/>
              <a:t>编写</a:t>
            </a:r>
            <a:r>
              <a:rPr lang="en-US" altLang="zh-CN"/>
              <a:t>int 9 </a:t>
            </a:r>
            <a:r>
              <a:rPr lang="zh-CN" altLang="en-US"/>
              <a:t>中断例程</a:t>
            </a:r>
          </a:p>
        </p:txBody>
      </p:sp>
      <p:sp>
        <p:nvSpPr>
          <p:cNvPr id="133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123112" cy="4114800"/>
          </a:xfrm>
        </p:spPr>
        <p:txBody>
          <a:bodyPr/>
          <a:lstStyle/>
          <a:p>
            <a:pPr eaLnBrk="1" hangingPunct="1"/>
            <a:r>
              <a:rPr lang="zh-CN" altLang="en-US" dirty="0"/>
              <a:t>在每显示一个字母后，需要延时一段时间，看清后，再显示下一个字母。</a:t>
            </a:r>
          </a:p>
          <a:p>
            <a:pPr eaLnBrk="1" hangingPunct="1"/>
            <a:r>
              <a:rPr lang="zh-CN" altLang="en-US" dirty="0"/>
              <a:t>如何延时呢？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dirty="0"/>
              <a:t>        让</a:t>
            </a:r>
            <a:r>
              <a:rPr lang="en-US" altLang="zh-CN" dirty="0"/>
              <a:t>CPU </a:t>
            </a:r>
            <a:r>
              <a:rPr lang="zh-CN" altLang="en-US" dirty="0"/>
              <a:t>执行一段时间的空循环。</a:t>
            </a:r>
          </a:p>
        </p:txBody>
      </p:sp>
    </p:spTree>
    <p:extLst>
      <p:ext uri="{BB962C8B-B14F-4D97-AF65-F5344CB8AC3E}">
        <p14:creationId xmlns:p14="http://schemas.microsoft.com/office/powerpoint/2010/main" val="2520342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3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33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/>
              <a:t>15.4 </a:t>
            </a:r>
            <a:r>
              <a:rPr lang="zh-CN" altLang="en-US"/>
              <a:t>编写</a:t>
            </a:r>
            <a:r>
              <a:rPr lang="en-US" altLang="zh-CN"/>
              <a:t>int 9 </a:t>
            </a:r>
            <a:r>
              <a:rPr lang="zh-CN" altLang="en-US"/>
              <a:t>中断例程</a:t>
            </a:r>
          </a:p>
        </p:txBody>
      </p:sp>
      <p:sp>
        <p:nvSpPr>
          <p:cNvPr id="115814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899592" y="1412776"/>
            <a:ext cx="6818313" cy="1152128"/>
          </a:xfrm>
        </p:spPr>
        <p:txBody>
          <a:bodyPr/>
          <a:lstStyle/>
          <a:p>
            <a:pPr eaLnBrk="1" hangingPunct="1"/>
            <a:r>
              <a:rPr lang="zh-CN" altLang="en-US" dirty="0"/>
              <a:t>我们用两个</a:t>
            </a:r>
            <a:r>
              <a:rPr lang="en-US" altLang="zh-CN" dirty="0"/>
              <a:t>16 </a:t>
            </a:r>
            <a:r>
              <a:rPr lang="zh-CN" altLang="en-US" dirty="0"/>
              <a:t>位寄存器来存放</a:t>
            </a:r>
            <a:r>
              <a:rPr lang="en-US" altLang="zh-CN" dirty="0"/>
              <a:t>32 </a:t>
            </a:r>
            <a:r>
              <a:rPr lang="zh-CN" altLang="en-US" dirty="0"/>
              <a:t>位的循环次数。如下：</a:t>
            </a:r>
          </a:p>
          <a:p>
            <a:pPr eaLnBrk="1" hangingPunct="1"/>
            <a:endParaRPr lang="en-US" altLang="zh-CN" dirty="0"/>
          </a:p>
        </p:txBody>
      </p:sp>
      <p:sp>
        <p:nvSpPr>
          <p:cNvPr id="1331204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771800" y="2420888"/>
            <a:ext cx="3600400" cy="3816424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dirty="0"/>
              <a:t>    </a:t>
            </a:r>
            <a:r>
              <a:rPr lang="en-US" altLang="zh-CN" sz="2400" dirty="0" err="1"/>
              <a:t>mov</a:t>
            </a:r>
            <a:r>
              <a:rPr lang="en-US" altLang="zh-CN" sz="2400" dirty="0"/>
              <a:t> dx,10h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dirty="0"/>
              <a:t>     </a:t>
            </a:r>
            <a:r>
              <a:rPr lang="en-US" altLang="zh-CN" sz="2400" dirty="0" err="1"/>
              <a:t>mov</a:t>
            </a:r>
            <a:r>
              <a:rPr lang="en-US" altLang="zh-CN" sz="2400" dirty="0"/>
              <a:t> ax,0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dirty="0"/>
              <a:t> s: sub ax,1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dirty="0"/>
              <a:t>     </a:t>
            </a:r>
            <a:r>
              <a:rPr lang="en-US" altLang="zh-CN" sz="2400" dirty="0" err="1">
                <a:solidFill>
                  <a:srgbClr val="FF0000"/>
                </a:solidFill>
              </a:rPr>
              <a:t>sbb</a:t>
            </a:r>
            <a:r>
              <a:rPr lang="en-US" altLang="zh-CN" sz="2400" dirty="0">
                <a:solidFill>
                  <a:srgbClr val="FF0000"/>
                </a:solidFill>
              </a:rPr>
              <a:t> dx,0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dirty="0"/>
              <a:t>     </a:t>
            </a:r>
            <a:r>
              <a:rPr lang="en-US" altLang="zh-CN" sz="2400" dirty="0" err="1"/>
              <a:t>cmp</a:t>
            </a:r>
            <a:r>
              <a:rPr lang="en-US" altLang="zh-CN" sz="2400" dirty="0"/>
              <a:t> ax,0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dirty="0"/>
              <a:t>     </a:t>
            </a:r>
            <a:r>
              <a:rPr lang="en-US" altLang="zh-CN" sz="2400" dirty="0" err="1"/>
              <a:t>jne</a:t>
            </a:r>
            <a:r>
              <a:rPr lang="en-US" altLang="zh-CN" sz="2400" dirty="0"/>
              <a:t> s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dirty="0"/>
              <a:t>     </a:t>
            </a:r>
            <a:r>
              <a:rPr lang="en-US" altLang="zh-CN" sz="2400" dirty="0" err="1"/>
              <a:t>cmp</a:t>
            </a:r>
            <a:r>
              <a:rPr lang="en-US" altLang="zh-CN" sz="2400" dirty="0"/>
              <a:t> dx,0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dirty="0"/>
              <a:t>     </a:t>
            </a:r>
            <a:r>
              <a:rPr lang="en-US" altLang="zh-CN" sz="2400" dirty="0" err="1"/>
              <a:t>jne</a:t>
            </a:r>
            <a:r>
              <a:rPr lang="en-US" altLang="zh-CN" sz="2400" dirty="0"/>
              <a:t> s</a:t>
            </a:r>
          </a:p>
        </p:txBody>
      </p:sp>
    </p:spTree>
    <p:extLst>
      <p:ext uri="{BB962C8B-B14F-4D97-AF65-F5344CB8AC3E}">
        <p14:creationId xmlns:p14="http://schemas.microsoft.com/office/powerpoint/2010/main" val="2740849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31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331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331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3312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3312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3312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3312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3312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15.4 </a:t>
            </a:r>
            <a:r>
              <a:rPr lang="zh-CN" altLang="en-US"/>
              <a:t>编写</a:t>
            </a:r>
            <a:r>
              <a:rPr lang="en-US" altLang="zh-CN"/>
              <a:t>int 9 </a:t>
            </a:r>
            <a:r>
              <a:rPr lang="zh-CN" altLang="en-US"/>
              <a:t>中断例程</a:t>
            </a:r>
          </a:p>
        </p:txBody>
      </p:sp>
      <p:sp>
        <p:nvSpPr>
          <p:cNvPr id="133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1916832"/>
            <a:ext cx="7416824" cy="3168352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-</a:t>
            </a:r>
            <a:r>
              <a:rPr lang="zh-CN" altLang="en-US" dirty="0"/>
              <a:t>按下 </a:t>
            </a:r>
            <a:r>
              <a:rPr lang="en-US" altLang="zh-CN" dirty="0"/>
              <a:t>Esc </a:t>
            </a:r>
            <a:r>
              <a:rPr lang="zh-CN" altLang="en-US" dirty="0"/>
              <a:t>键后，</a:t>
            </a:r>
            <a:r>
              <a:rPr lang="zh-CN" altLang="en-US" dirty="0">
                <a:solidFill>
                  <a:srgbClr val="FF0000"/>
                </a:solidFill>
              </a:rPr>
              <a:t>改变显示的颜色？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/>
              <a:t>键盘输入到达</a:t>
            </a:r>
            <a:r>
              <a:rPr lang="en-US" altLang="zh-CN" dirty="0"/>
              <a:t>60h </a:t>
            </a:r>
            <a:r>
              <a:rPr lang="zh-CN" altLang="en-US" dirty="0"/>
              <a:t>端口后，就会引发 </a:t>
            </a:r>
            <a:r>
              <a:rPr lang="en-US" altLang="zh-CN" dirty="0"/>
              <a:t>9</a:t>
            </a:r>
            <a:r>
              <a:rPr lang="zh-CN" altLang="en-US" dirty="0"/>
              <a:t>号中断，</a:t>
            </a:r>
            <a:r>
              <a:rPr lang="en-US" altLang="zh-CN" dirty="0"/>
              <a:t>CPU </a:t>
            </a:r>
            <a:r>
              <a:rPr lang="zh-CN" altLang="en-US" dirty="0"/>
              <a:t>则转去执行</a:t>
            </a:r>
            <a:r>
              <a:rPr lang="en-US" altLang="zh-CN" dirty="0" err="1"/>
              <a:t>int</a:t>
            </a:r>
            <a:r>
              <a:rPr lang="en-US" altLang="zh-CN" dirty="0"/>
              <a:t> 9</a:t>
            </a:r>
            <a:r>
              <a:rPr lang="zh-CN" altLang="en-US" dirty="0"/>
              <a:t>中断例程。 </a:t>
            </a:r>
          </a:p>
        </p:txBody>
      </p:sp>
    </p:spTree>
    <p:extLst>
      <p:ext uri="{BB962C8B-B14F-4D97-AF65-F5344CB8AC3E}">
        <p14:creationId xmlns:p14="http://schemas.microsoft.com/office/powerpoint/2010/main" val="1835979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3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33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15.4 </a:t>
            </a:r>
            <a:r>
              <a:rPr lang="zh-CN" altLang="en-US"/>
              <a:t>编写</a:t>
            </a:r>
            <a:r>
              <a:rPr lang="en-US" altLang="zh-CN"/>
              <a:t>int 9 </a:t>
            </a:r>
            <a:r>
              <a:rPr lang="zh-CN" altLang="en-US"/>
              <a:t>中断例程</a:t>
            </a:r>
          </a:p>
        </p:txBody>
      </p:sp>
      <p:sp>
        <p:nvSpPr>
          <p:cNvPr id="133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8456" y="1587272"/>
            <a:ext cx="7190184" cy="3716247"/>
          </a:xfrm>
        </p:spPr>
        <p:txBody>
          <a:bodyPr>
            <a:noAutofit/>
          </a:bodyPr>
          <a:lstStyle/>
          <a:p>
            <a:pPr eaLnBrk="1" hangingPunct="1"/>
            <a:r>
              <a:rPr lang="zh-CN" altLang="en-US" sz="3200" dirty="0"/>
              <a:t>我们可以编写</a:t>
            </a:r>
            <a:r>
              <a:rPr lang="en-US" altLang="zh-CN" sz="3200" dirty="0" err="1"/>
              <a:t>int</a:t>
            </a:r>
            <a:r>
              <a:rPr lang="en-US" altLang="zh-CN" sz="3200" dirty="0"/>
              <a:t> 9</a:t>
            </a:r>
            <a:r>
              <a:rPr lang="zh-CN" altLang="en-US" sz="3200" dirty="0"/>
              <a:t>中断例程：</a:t>
            </a:r>
          </a:p>
          <a:p>
            <a:pPr lvl="1" eaLnBrk="1" hangingPunct="1"/>
            <a:r>
              <a:rPr lang="zh-CN" altLang="en-US" sz="2800" dirty="0"/>
              <a:t>（</a:t>
            </a:r>
            <a:r>
              <a:rPr lang="en-US" altLang="zh-CN" sz="2800" dirty="0"/>
              <a:t>1</a:t>
            </a:r>
            <a:r>
              <a:rPr lang="zh-CN" altLang="en-US" sz="2800" dirty="0"/>
              <a:t>）从</a:t>
            </a:r>
            <a:r>
              <a:rPr lang="en-US" altLang="zh-CN" sz="2800" dirty="0"/>
              <a:t>60h </a:t>
            </a:r>
            <a:r>
              <a:rPr lang="zh-CN" altLang="en-US" sz="2800" dirty="0"/>
              <a:t>端口读出键盘的输入；</a:t>
            </a:r>
          </a:p>
          <a:p>
            <a:pPr lvl="1" eaLnBrk="1" hangingPunct="1"/>
            <a:r>
              <a:rPr lang="zh-CN" altLang="en-US" sz="2800" dirty="0"/>
              <a:t>（</a:t>
            </a:r>
            <a:r>
              <a:rPr lang="en-US" altLang="zh-CN" sz="2800" dirty="0"/>
              <a:t>2</a:t>
            </a:r>
            <a:r>
              <a:rPr lang="zh-CN" altLang="en-US" sz="2800" dirty="0"/>
              <a:t>）调用</a:t>
            </a:r>
            <a:r>
              <a:rPr lang="en-US" altLang="zh-CN" sz="2800" dirty="0"/>
              <a:t>BIOS </a:t>
            </a:r>
            <a:r>
              <a:rPr lang="zh-CN" altLang="en-US" sz="2800" dirty="0"/>
              <a:t>的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9 </a:t>
            </a:r>
            <a:r>
              <a:rPr lang="zh-CN" altLang="en-US" sz="2800" dirty="0"/>
              <a:t>中断例程，处理其他硬件细节；</a:t>
            </a:r>
          </a:p>
          <a:p>
            <a:pPr lvl="1" eaLnBrk="1" hangingPunct="1"/>
            <a:r>
              <a:rPr lang="zh-CN" altLang="en-US" sz="2800" dirty="0"/>
              <a:t>（</a:t>
            </a:r>
            <a:r>
              <a:rPr lang="en-US" altLang="zh-CN" sz="2800" dirty="0"/>
              <a:t>3</a:t>
            </a:r>
            <a:r>
              <a:rPr lang="zh-CN" altLang="en-US" sz="2800" dirty="0"/>
              <a:t>）判断是否为</a:t>
            </a:r>
            <a:r>
              <a:rPr lang="en-US" altLang="zh-CN" sz="2800" dirty="0"/>
              <a:t>Esc</a:t>
            </a:r>
            <a:r>
              <a:rPr lang="zh-CN" altLang="en-US" sz="2800" dirty="0"/>
              <a:t>的扫描码，如果是，改变显示的颜色后返回；如果不是则直接返回。</a:t>
            </a:r>
          </a:p>
          <a:p>
            <a:pPr marL="109728" indent="0" eaLnBrk="1" hangingPunct="1">
              <a:buNone/>
            </a:pPr>
            <a:br>
              <a:rPr lang="zh-CN" altLang="en-US" sz="3200" dirty="0"/>
            </a:br>
            <a:br>
              <a:rPr lang="zh-CN" altLang="en-US" sz="3200" dirty="0"/>
            </a:b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142562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3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33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33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33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14.1 </a:t>
            </a:r>
            <a:r>
              <a:rPr lang="zh-CN" altLang="en-US"/>
              <a:t>端口的读写</a:t>
            </a:r>
          </a:p>
        </p:txBody>
      </p:sp>
      <p:sp>
        <p:nvSpPr>
          <p:cNvPr id="1262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600" y="1700808"/>
            <a:ext cx="7704856" cy="4114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3200" dirty="0"/>
              <a:t>访问端口：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800" dirty="0"/>
              <a:t>注意：在</a:t>
            </a:r>
            <a:r>
              <a:rPr lang="en-US" altLang="zh-CN" sz="2800" dirty="0"/>
              <a:t>in</a:t>
            </a:r>
            <a:r>
              <a:rPr lang="zh-CN" altLang="en-US" sz="2800" dirty="0"/>
              <a:t>和</a:t>
            </a:r>
            <a:r>
              <a:rPr lang="en-US" altLang="zh-CN" sz="2800" dirty="0"/>
              <a:t>out </a:t>
            </a:r>
            <a:r>
              <a:rPr lang="zh-CN" altLang="en-US" sz="2800" dirty="0"/>
              <a:t>指令中，只能使用 </a:t>
            </a:r>
            <a:r>
              <a:rPr lang="en-US" altLang="zh-CN" sz="2800" dirty="0">
                <a:solidFill>
                  <a:srgbClr val="FF0000"/>
                </a:solidFill>
              </a:rPr>
              <a:t>ax </a:t>
            </a:r>
            <a:r>
              <a:rPr lang="zh-CN" altLang="en-US" sz="2800" dirty="0"/>
              <a:t>或</a:t>
            </a:r>
            <a:r>
              <a:rPr lang="en-US" altLang="zh-CN" sz="2800" dirty="0">
                <a:solidFill>
                  <a:srgbClr val="FF0000"/>
                </a:solidFill>
              </a:rPr>
              <a:t>al</a:t>
            </a:r>
            <a:r>
              <a:rPr lang="en-US" altLang="zh-CN" sz="2800" dirty="0"/>
              <a:t> </a:t>
            </a:r>
            <a:r>
              <a:rPr lang="zh-CN" altLang="en-US" sz="2800" dirty="0"/>
              <a:t>来存放从端口中读入的数据或要发送到端口中的数据。</a:t>
            </a:r>
            <a:endParaRPr lang="en-US" altLang="zh-CN" sz="2800" dirty="0"/>
          </a:p>
          <a:p>
            <a:pPr lvl="1" eaLnBrk="1" hangingPunct="1">
              <a:lnSpc>
                <a:spcPct val="150000"/>
              </a:lnSpc>
            </a:pPr>
            <a:r>
              <a:rPr lang="zh-CN" altLang="en-US" sz="2800" dirty="0"/>
              <a:t>访问</a:t>
            </a:r>
            <a:r>
              <a:rPr lang="en-US" altLang="zh-CN" sz="2800" dirty="0"/>
              <a:t>8 </a:t>
            </a:r>
            <a:r>
              <a:rPr lang="zh-CN" altLang="en-US" sz="2800" dirty="0"/>
              <a:t>位端口时用 </a:t>
            </a:r>
            <a:r>
              <a:rPr lang="en-US" altLang="zh-CN" sz="2800" dirty="0"/>
              <a:t>al </a:t>
            </a:r>
            <a:r>
              <a:rPr lang="zh-CN" altLang="en-US" sz="2800" dirty="0"/>
              <a:t>，访问</a:t>
            </a:r>
            <a:r>
              <a:rPr lang="en-US" altLang="zh-CN" sz="2800" dirty="0"/>
              <a:t>16 </a:t>
            </a:r>
            <a:r>
              <a:rPr lang="zh-CN" altLang="en-US" sz="2800" dirty="0"/>
              <a:t>位端口时用</a:t>
            </a:r>
            <a:r>
              <a:rPr lang="en-US" altLang="zh-CN" sz="2800" dirty="0"/>
              <a:t>ax </a:t>
            </a:r>
            <a:r>
              <a:rPr lang="zh-CN" altLang="en-US" sz="28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8794938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2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62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2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62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15.4 </a:t>
            </a:r>
            <a:r>
              <a:rPr lang="zh-CN" altLang="en-US"/>
              <a:t>编写</a:t>
            </a:r>
            <a:r>
              <a:rPr lang="en-US" altLang="zh-CN"/>
              <a:t>int 9 </a:t>
            </a:r>
            <a:r>
              <a:rPr lang="zh-CN" altLang="en-US"/>
              <a:t>中断例程</a:t>
            </a:r>
          </a:p>
        </p:txBody>
      </p:sp>
      <p:sp>
        <p:nvSpPr>
          <p:cNvPr id="133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700808"/>
            <a:ext cx="8229600" cy="2019680"/>
          </a:xfrm>
        </p:spPr>
        <p:txBody>
          <a:bodyPr/>
          <a:lstStyle/>
          <a:p>
            <a:pPr eaLnBrk="1" hangingPunct="1"/>
            <a:r>
              <a:rPr lang="en-US" altLang="zh-CN" dirty="0"/>
              <a:t>1</a:t>
            </a:r>
            <a:r>
              <a:rPr lang="zh-CN" altLang="en-US" dirty="0"/>
              <a:t>、从端口</a:t>
            </a:r>
            <a:r>
              <a:rPr lang="en-US" altLang="zh-CN" dirty="0"/>
              <a:t>60h</a:t>
            </a:r>
            <a:r>
              <a:rPr lang="zh-CN" altLang="en-US" dirty="0"/>
              <a:t>读出键盘的输入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dirty="0"/>
              <a:t>        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dirty="0"/>
              <a:t>        </a:t>
            </a:r>
            <a:r>
              <a:rPr lang="en-US" altLang="zh-CN" dirty="0"/>
              <a:t>in al,60h</a:t>
            </a:r>
          </a:p>
        </p:txBody>
      </p:sp>
    </p:spTree>
    <p:extLst>
      <p:ext uri="{BB962C8B-B14F-4D97-AF65-F5344CB8AC3E}">
        <p14:creationId xmlns:p14="http://schemas.microsoft.com/office/powerpoint/2010/main" val="1399230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3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15.4 </a:t>
            </a:r>
            <a:r>
              <a:rPr lang="zh-CN" altLang="en-US"/>
              <a:t>编写</a:t>
            </a:r>
            <a:r>
              <a:rPr lang="en-US" altLang="zh-CN"/>
              <a:t>int 9 </a:t>
            </a:r>
            <a:r>
              <a:rPr lang="zh-CN" altLang="en-US"/>
              <a:t>中断例程</a:t>
            </a:r>
          </a:p>
        </p:txBody>
      </p:sp>
      <p:sp>
        <p:nvSpPr>
          <p:cNvPr id="133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1328"/>
            <a:ext cx="8229600" cy="1610011"/>
          </a:xfrm>
        </p:spPr>
        <p:txBody>
          <a:bodyPr/>
          <a:lstStyle/>
          <a:p>
            <a:pPr eaLnBrk="1" hangingPunct="1"/>
            <a:r>
              <a:rPr lang="en-US" altLang="zh-CN" dirty="0"/>
              <a:t>2</a:t>
            </a:r>
            <a:r>
              <a:rPr lang="zh-CN" altLang="en-US" dirty="0"/>
              <a:t>、调用</a:t>
            </a:r>
            <a:r>
              <a:rPr lang="en-US" altLang="zh-CN" dirty="0"/>
              <a:t>BIOS</a:t>
            </a:r>
            <a:r>
              <a:rPr lang="zh-CN" altLang="en-US" dirty="0"/>
              <a:t>的</a:t>
            </a:r>
            <a:r>
              <a:rPr lang="en-US" altLang="zh-CN" dirty="0" err="1"/>
              <a:t>int</a:t>
            </a:r>
            <a:r>
              <a:rPr lang="en-US" altLang="zh-CN" dirty="0"/>
              <a:t> 9</a:t>
            </a:r>
            <a:r>
              <a:rPr lang="zh-CN" altLang="en-US" dirty="0"/>
              <a:t>中断例程</a:t>
            </a:r>
          </a:p>
          <a:p>
            <a:pPr eaLnBrk="1" hangingPunct="1"/>
            <a:r>
              <a:rPr lang="zh-CN" altLang="en-US" dirty="0"/>
              <a:t>将</a:t>
            </a:r>
            <a:r>
              <a:rPr lang="zh-CN" altLang="en-US" dirty="0">
                <a:solidFill>
                  <a:srgbClr val="FF0000"/>
                </a:solidFill>
              </a:rPr>
              <a:t>中断向量表</a:t>
            </a:r>
            <a:r>
              <a:rPr lang="zh-CN" altLang="en-US" dirty="0"/>
              <a:t>中的</a:t>
            </a:r>
            <a:r>
              <a:rPr lang="en-US" altLang="zh-CN" dirty="0" err="1"/>
              <a:t>int</a:t>
            </a:r>
            <a:r>
              <a:rPr lang="en-US" altLang="zh-CN" dirty="0"/>
              <a:t> 9</a:t>
            </a:r>
            <a:r>
              <a:rPr lang="zh-CN" altLang="en-US" dirty="0"/>
              <a:t>中断例程的入口地址改为我们写的中断处理程序的入口地址。</a:t>
            </a:r>
          </a:p>
        </p:txBody>
      </p:sp>
      <p:sp>
        <p:nvSpPr>
          <p:cNvPr id="2" name="矩形 1"/>
          <p:cNvSpPr/>
          <p:nvPr/>
        </p:nvSpPr>
        <p:spPr>
          <a:xfrm>
            <a:off x="856144" y="3091339"/>
            <a:ext cx="753228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将原来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9</a:t>
            </a:r>
            <a:r>
              <a:rPr lang="zh-CN" altLang="en-US" sz="2800" dirty="0"/>
              <a:t>中断例程的偏移地址和段地址保存在</a:t>
            </a:r>
            <a:r>
              <a:rPr lang="en-US" altLang="zh-CN" sz="2800" dirty="0"/>
              <a:t>ds:[0]</a:t>
            </a:r>
            <a:r>
              <a:rPr lang="zh-CN" altLang="en-US" sz="2800" dirty="0"/>
              <a:t>和</a:t>
            </a:r>
            <a:r>
              <a:rPr lang="en-US" altLang="zh-CN" sz="2800" dirty="0"/>
              <a:t>ds:[2]</a:t>
            </a:r>
            <a:r>
              <a:rPr lang="zh-CN" altLang="en-US" sz="2800" dirty="0"/>
              <a:t>单元中</a:t>
            </a:r>
          </a:p>
        </p:txBody>
      </p:sp>
    </p:spTree>
    <p:extLst>
      <p:ext uri="{BB962C8B-B14F-4D97-AF65-F5344CB8AC3E}">
        <p14:creationId xmlns:p14="http://schemas.microsoft.com/office/powerpoint/2010/main" val="2201957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3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15.4 </a:t>
            </a:r>
            <a:r>
              <a:rPr lang="zh-CN" altLang="en-US"/>
              <a:t>编写</a:t>
            </a:r>
            <a:r>
              <a:rPr lang="en-US" altLang="zh-CN"/>
              <a:t>int 9 </a:t>
            </a:r>
            <a:r>
              <a:rPr lang="zh-CN" altLang="en-US"/>
              <a:t>中断例程</a:t>
            </a:r>
          </a:p>
        </p:txBody>
      </p:sp>
      <p:sp>
        <p:nvSpPr>
          <p:cNvPr id="134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584" y="1196752"/>
            <a:ext cx="7992888" cy="5112568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3200" dirty="0" err="1"/>
              <a:t>Int</a:t>
            </a:r>
            <a:r>
              <a:rPr lang="en-US" altLang="zh-CN" sz="3200" dirty="0"/>
              <a:t> 9</a:t>
            </a:r>
            <a:r>
              <a:rPr lang="zh-CN" altLang="en-US" sz="3200" dirty="0"/>
              <a:t>的调用过程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）取中断类型码</a:t>
            </a:r>
            <a:r>
              <a:rPr lang="en-US" altLang="zh-CN" sz="2400" dirty="0"/>
              <a:t>n</a:t>
            </a:r>
            <a:r>
              <a:rPr lang="zh-CN" altLang="en-US" sz="2400" dirty="0"/>
              <a:t>；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）标志寄存器入栈；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3</a:t>
            </a:r>
            <a:r>
              <a:rPr lang="zh-CN" altLang="en-US" sz="2400" dirty="0"/>
              <a:t>） </a:t>
            </a:r>
            <a:r>
              <a:rPr lang="en-US" altLang="zh-CN" sz="2400" dirty="0"/>
              <a:t>IF=0</a:t>
            </a:r>
            <a:r>
              <a:rPr lang="zh-CN" altLang="en-US" sz="2400" dirty="0"/>
              <a:t>，</a:t>
            </a:r>
            <a:r>
              <a:rPr lang="en-US" altLang="zh-CN" sz="2400" dirty="0"/>
              <a:t>TF=0</a:t>
            </a:r>
            <a:r>
              <a:rPr lang="zh-CN" altLang="en-US" sz="2400" dirty="0"/>
              <a:t>；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4</a:t>
            </a:r>
            <a:r>
              <a:rPr lang="zh-CN" altLang="en-US" sz="2400" dirty="0"/>
              <a:t>） </a:t>
            </a:r>
            <a:r>
              <a:rPr lang="en-US" altLang="zh-CN" sz="2400" dirty="0">
                <a:solidFill>
                  <a:srgbClr val="FF0000"/>
                </a:solidFill>
              </a:rPr>
              <a:t>CS </a:t>
            </a:r>
            <a:r>
              <a:rPr lang="zh-CN" altLang="en-US" sz="2400" dirty="0">
                <a:solidFill>
                  <a:srgbClr val="FF0000"/>
                </a:solidFill>
              </a:rPr>
              <a:t>、</a:t>
            </a:r>
            <a:r>
              <a:rPr lang="en-US" altLang="zh-CN" sz="2400" dirty="0">
                <a:solidFill>
                  <a:srgbClr val="FF0000"/>
                </a:solidFill>
              </a:rPr>
              <a:t>IP </a:t>
            </a:r>
            <a:r>
              <a:rPr lang="zh-CN" altLang="en-US" sz="2400" dirty="0"/>
              <a:t>入栈；  </a:t>
            </a:r>
            <a:r>
              <a:rPr lang="en-US" altLang="zh-CN" sz="2400" dirty="0"/>
              <a:t>---- </a:t>
            </a:r>
            <a:r>
              <a:rPr lang="zh-CN" altLang="en-US" sz="2400" dirty="0"/>
              <a:t>断点地址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5</a:t>
            </a:r>
            <a:r>
              <a:rPr lang="zh-CN" altLang="en-US" sz="2400" dirty="0"/>
              <a:t>）</a:t>
            </a:r>
            <a:r>
              <a:rPr lang="en-US" altLang="zh-CN" sz="2400" dirty="0"/>
              <a:t>(IP)=(n*4)</a:t>
            </a:r>
            <a:r>
              <a:rPr lang="zh-CN" altLang="en-US" sz="2400" dirty="0"/>
              <a:t>，</a:t>
            </a:r>
            <a:r>
              <a:rPr lang="en-US" altLang="zh-CN" sz="2400" dirty="0"/>
              <a:t>(CS=(n*4+2)</a:t>
            </a:r>
            <a:r>
              <a:rPr lang="zh-CN" altLang="en-US" sz="2400" dirty="0"/>
              <a:t> </a:t>
            </a:r>
            <a:endParaRPr lang="en-US" altLang="zh-CN" sz="2400" dirty="0"/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dirty="0"/>
              <a:t>                        </a:t>
            </a:r>
            <a:r>
              <a:rPr lang="zh-CN" altLang="en-US" sz="2400" dirty="0"/>
              <a:t> </a:t>
            </a:r>
            <a:r>
              <a:rPr lang="en-US" altLang="zh-CN" sz="2400" dirty="0"/>
              <a:t>--- </a:t>
            </a:r>
            <a:r>
              <a:rPr lang="zh-CN" altLang="en-US" sz="2400" dirty="0"/>
              <a:t>中断例程的新地址</a:t>
            </a:r>
          </a:p>
        </p:txBody>
      </p:sp>
    </p:spTree>
    <p:extLst>
      <p:ext uri="{BB962C8B-B14F-4D97-AF65-F5344CB8AC3E}">
        <p14:creationId xmlns:p14="http://schemas.microsoft.com/office/powerpoint/2010/main" val="1220638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4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34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34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34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34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34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15.4 </a:t>
            </a:r>
            <a:r>
              <a:rPr lang="zh-CN" altLang="en-US"/>
              <a:t>编写</a:t>
            </a:r>
            <a:r>
              <a:rPr lang="en-US" altLang="zh-CN"/>
              <a:t>int 9 </a:t>
            </a:r>
            <a:r>
              <a:rPr lang="zh-CN" altLang="en-US"/>
              <a:t>中断例程</a:t>
            </a:r>
          </a:p>
        </p:txBody>
      </p:sp>
      <p:sp>
        <p:nvSpPr>
          <p:cNvPr id="134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584" y="1556792"/>
            <a:ext cx="7488832" cy="36004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3200" dirty="0">
                <a:solidFill>
                  <a:srgbClr val="FF0000"/>
                </a:solidFill>
              </a:rPr>
              <a:t>如何在新的中断例程中调用原来的</a:t>
            </a:r>
            <a:r>
              <a:rPr lang="en-US" altLang="zh-CN" sz="3200" dirty="0" err="1">
                <a:solidFill>
                  <a:srgbClr val="FF0000"/>
                </a:solidFill>
              </a:rPr>
              <a:t>int</a:t>
            </a:r>
            <a:r>
              <a:rPr lang="en-US" altLang="zh-CN" sz="3200" dirty="0">
                <a:solidFill>
                  <a:srgbClr val="FF0000"/>
                </a:solidFill>
              </a:rPr>
              <a:t> 9</a:t>
            </a:r>
            <a:r>
              <a:rPr lang="zh-CN" altLang="en-US" sz="3200" dirty="0">
                <a:solidFill>
                  <a:srgbClr val="FF0000"/>
                </a:solidFill>
              </a:rPr>
              <a:t>？</a:t>
            </a:r>
            <a:endParaRPr lang="en-US" altLang="zh-CN" sz="3200" dirty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dirty="0"/>
              <a:t>假设原来的旧</a:t>
            </a:r>
            <a:r>
              <a:rPr lang="en-US" altLang="zh-CN" dirty="0" err="1"/>
              <a:t>int</a:t>
            </a:r>
            <a:r>
              <a:rPr lang="en-US" altLang="zh-CN" dirty="0"/>
              <a:t> 9</a:t>
            </a:r>
            <a:r>
              <a:rPr lang="zh-CN" altLang="en-US" dirty="0"/>
              <a:t>的入口地址事先保存到</a:t>
            </a:r>
            <a:r>
              <a:rPr lang="en-US" altLang="zh-CN" dirty="0"/>
              <a:t>ds:0</a:t>
            </a:r>
            <a:r>
              <a:rPr lang="zh-CN" altLang="en-US" dirty="0"/>
              <a:t>和</a:t>
            </a:r>
            <a:r>
              <a:rPr lang="en-US" altLang="zh-CN" dirty="0"/>
              <a:t>ds:2</a:t>
            </a:r>
            <a:r>
              <a:rPr lang="zh-CN" altLang="en-US" dirty="0"/>
              <a:t>单元中，类型码</a:t>
            </a:r>
            <a:r>
              <a:rPr lang="en-US" altLang="zh-CN" dirty="0"/>
              <a:t>9</a:t>
            </a:r>
            <a:r>
              <a:rPr lang="zh-CN" altLang="en-US" dirty="0"/>
              <a:t>已知，则：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dirty="0"/>
              <a:t>   （</a:t>
            </a:r>
            <a:r>
              <a:rPr lang="en-US" altLang="zh-CN" dirty="0"/>
              <a:t>1</a:t>
            </a:r>
            <a:r>
              <a:rPr lang="zh-CN" altLang="en-US" dirty="0"/>
              <a:t>）标志寄存器入栈；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dirty="0"/>
              <a:t>   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IF=0</a:t>
            </a:r>
            <a:r>
              <a:rPr lang="zh-CN" altLang="en-US" dirty="0"/>
              <a:t>，</a:t>
            </a:r>
            <a:r>
              <a:rPr lang="en-US" altLang="zh-CN" dirty="0"/>
              <a:t>TF=0</a:t>
            </a:r>
            <a:r>
              <a:rPr lang="zh-CN" altLang="en-US" dirty="0"/>
              <a:t>；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dirty="0"/>
              <a:t>   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/>
              <a:t>CS</a:t>
            </a:r>
            <a:r>
              <a:rPr lang="zh-CN" altLang="en-US" dirty="0"/>
              <a:t>、</a:t>
            </a:r>
            <a:r>
              <a:rPr lang="en-US" altLang="zh-CN" dirty="0"/>
              <a:t>IP</a:t>
            </a:r>
            <a:r>
              <a:rPr lang="zh-CN" altLang="en-US" dirty="0"/>
              <a:t>入栈；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dirty="0"/>
              <a:t>   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r>
              <a:rPr lang="en-US" altLang="zh-CN" dirty="0">
                <a:solidFill>
                  <a:srgbClr val="FF0000"/>
                </a:solidFill>
              </a:rPr>
              <a:t>(IP)=((ds)*16+0)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dirty="0">
                <a:solidFill>
                  <a:srgbClr val="FF0000"/>
                </a:solidFill>
              </a:rPr>
              <a:t>           </a:t>
            </a:r>
            <a:r>
              <a:rPr lang="en-US" altLang="zh-CN" dirty="0">
                <a:solidFill>
                  <a:srgbClr val="FF0000"/>
                </a:solidFill>
              </a:rPr>
              <a:t>(CS)=((ds)*16+2)</a:t>
            </a:r>
            <a:r>
              <a:rPr lang="zh-CN" altLang="en-US" dirty="0">
                <a:solidFill>
                  <a:srgbClr val="FF0000"/>
                </a:solidFill>
              </a:rPr>
              <a:t>。 </a:t>
            </a:r>
          </a:p>
        </p:txBody>
      </p:sp>
    </p:spTree>
    <p:extLst>
      <p:ext uri="{BB962C8B-B14F-4D97-AF65-F5344CB8AC3E}">
        <p14:creationId xmlns:p14="http://schemas.microsoft.com/office/powerpoint/2010/main" val="3305515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4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34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34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34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34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15.4 </a:t>
            </a:r>
            <a:r>
              <a:rPr lang="zh-CN" altLang="en-US"/>
              <a:t>编写</a:t>
            </a:r>
            <a:r>
              <a:rPr lang="en-US" altLang="zh-CN"/>
              <a:t>int 9 </a:t>
            </a:r>
            <a:r>
              <a:rPr lang="zh-CN" altLang="en-US"/>
              <a:t>中断例程</a:t>
            </a:r>
          </a:p>
        </p:txBody>
      </p:sp>
      <p:sp>
        <p:nvSpPr>
          <p:cNvPr id="134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/>
              <a:t>第（</a:t>
            </a:r>
            <a:r>
              <a:rPr lang="en-US" altLang="zh-CN" dirty="0"/>
              <a:t>3</a:t>
            </a:r>
            <a:r>
              <a:rPr lang="zh-CN" altLang="en-US" dirty="0"/>
              <a:t>）、（</a:t>
            </a:r>
            <a:r>
              <a:rPr lang="en-US" altLang="zh-CN" dirty="0"/>
              <a:t>4</a:t>
            </a:r>
            <a:r>
              <a:rPr lang="zh-CN" altLang="en-US" dirty="0"/>
              <a:t>）步可以用</a:t>
            </a:r>
            <a:r>
              <a:rPr lang="en-US" altLang="zh-CN" dirty="0"/>
              <a:t>call </a:t>
            </a:r>
            <a:r>
              <a:rPr lang="en-US" altLang="zh-CN" dirty="0" err="1"/>
              <a:t>dword</a:t>
            </a:r>
            <a:r>
              <a:rPr lang="en-US" altLang="zh-CN" dirty="0"/>
              <a:t> </a:t>
            </a:r>
            <a:r>
              <a:rPr lang="en-US" altLang="zh-CN" dirty="0" err="1"/>
              <a:t>ptr</a:t>
            </a:r>
            <a:r>
              <a:rPr lang="en-US" altLang="zh-CN" dirty="0"/>
              <a:t> ds:[0]</a:t>
            </a:r>
            <a:r>
              <a:rPr lang="zh-CN" altLang="en-US" dirty="0"/>
              <a:t>实现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call </a:t>
            </a:r>
            <a:r>
              <a:rPr lang="en-US" altLang="zh-CN" dirty="0" err="1"/>
              <a:t>dword</a:t>
            </a:r>
            <a:r>
              <a:rPr lang="en-US" altLang="zh-CN" dirty="0"/>
              <a:t> </a:t>
            </a:r>
            <a:r>
              <a:rPr lang="en-US" altLang="zh-CN" dirty="0" err="1"/>
              <a:t>ptr</a:t>
            </a:r>
            <a:r>
              <a:rPr lang="en-US" altLang="zh-CN" dirty="0"/>
              <a:t> ds:[0]</a:t>
            </a:r>
            <a:r>
              <a:rPr lang="zh-CN" altLang="en-US" dirty="0"/>
              <a:t>的功能也是：</a:t>
            </a:r>
            <a:br>
              <a:rPr lang="zh-CN" altLang="en-US" dirty="0"/>
            </a:b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CS </a:t>
            </a:r>
            <a:r>
              <a:rPr lang="zh-CN" altLang="en-US" dirty="0"/>
              <a:t>、</a:t>
            </a:r>
            <a:r>
              <a:rPr lang="en-US" altLang="zh-CN" dirty="0"/>
              <a:t>IP </a:t>
            </a:r>
            <a:r>
              <a:rPr lang="zh-CN" altLang="en-US" dirty="0"/>
              <a:t>入栈；</a:t>
            </a:r>
            <a:br>
              <a:rPr lang="zh-CN" altLang="en-US" dirty="0"/>
            </a:b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(IP)=((ds)*16+0)</a:t>
            </a:r>
            <a:r>
              <a:rPr lang="zh-CN" altLang="en-US" dirty="0"/>
              <a:t>，  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dirty="0"/>
              <a:t>           </a:t>
            </a:r>
            <a:r>
              <a:rPr lang="en-US" altLang="zh-CN" dirty="0"/>
              <a:t>(CS)=((ds)*16+2)</a:t>
            </a:r>
            <a:r>
              <a:rPr lang="zh-CN" altLang="en-US" dirty="0"/>
              <a:t>。</a:t>
            </a:r>
          </a:p>
          <a:p>
            <a:pPr lvl="1" eaLnBrk="1" hangingPunct="1">
              <a:lnSpc>
                <a:spcPct val="90000"/>
              </a:lnSpc>
            </a:pPr>
            <a:br>
              <a:rPr lang="zh-CN" altLang="en-US" dirty="0"/>
            </a:b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2398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4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34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34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15.4 </a:t>
            </a:r>
            <a:r>
              <a:rPr lang="zh-CN" altLang="en-US"/>
              <a:t>编写</a:t>
            </a:r>
            <a:r>
              <a:rPr lang="en-US" altLang="zh-CN"/>
              <a:t>int 9 </a:t>
            </a:r>
            <a:r>
              <a:rPr lang="zh-CN" altLang="en-US"/>
              <a:t>中断例程</a:t>
            </a:r>
          </a:p>
        </p:txBody>
      </p:sp>
      <p:sp>
        <p:nvSpPr>
          <p:cNvPr id="134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1329"/>
            <a:ext cx="8229600" cy="3099800"/>
          </a:xfrm>
        </p:spPr>
        <p:txBody>
          <a:bodyPr/>
          <a:lstStyle/>
          <a:p>
            <a:pPr eaLnBrk="1" hangingPunct="1"/>
            <a:r>
              <a:rPr lang="zh-CN" altLang="en-US" dirty="0"/>
              <a:t>新的</a:t>
            </a:r>
            <a:r>
              <a:rPr lang="en-US" altLang="zh-CN" dirty="0" err="1"/>
              <a:t>int</a:t>
            </a:r>
            <a:r>
              <a:rPr lang="en-US" altLang="zh-CN" dirty="0"/>
              <a:t> 9</a:t>
            </a:r>
            <a:r>
              <a:rPr lang="zh-CN" altLang="en-US" dirty="0"/>
              <a:t>调用旧的</a:t>
            </a:r>
            <a:r>
              <a:rPr lang="en-US" altLang="zh-CN" dirty="0"/>
              <a:t>int9</a:t>
            </a:r>
            <a:r>
              <a:rPr lang="zh-CN" altLang="en-US" dirty="0"/>
              <a:t>，要实现：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dirty="0"/>
              <a:t>   （</a:t>
            </a:r>
            <a:r>
              <a:rPr lang="en-US" altLang="zh-CN" dirty="0"/>
              <a:t>1</a:t>
            </a:r>
            <a:r>
              <a:rPr lang="zh-CN" altLang="en-US" dirty="0"/>
              <a:t>）标志寄存器入栈；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dirty="0"/>
              <a:t>   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IF=0</a:t>
            </a:r>
            <a:r>
              <a:rPr lang="zh-CN" altLang="en-US" dirty="0"/>
              <a:t>，</a:t>
            </a:r>
            <a:r>
              <a:rPr lang="en-US" altLang="zh-CN" dirty="0"/>
              <a:t>TF=0</a:t>
            </a:r>
            <a:r>
              <a:rPr lang="zh-CN" altLang="en-US" dirty="0"/>
              <a:t>；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dirty="0"/>
              <a:t>   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/>
              <a:t>call </a:t>
            </a:r>
            <a:r>
              <a:rPr lang="en-US" altLang="zh-CN" dirty="0" err="1"/>
              <a:t>dword</a:t>
            </a:r>
            <a:r>
              <a:rPr lang="en-US" altLang="zh-CN" dirty="0"/>
              <a:t> </a:t>
            </a:r>
            <a:r>
              <a:rPr lang="en-US" altLang="zh-CN" dirty="0" err="1"/>
              <a:t>ptr</a:t>
            </a:r>
            <a:r>
              <a:rPr lang="en-US" altLang="zh-CN" dirty="0"/>
              <a:t> ds:[0]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/>
              <a:t>   </a:t>
            </a:r>
            <a:r>
              <a:rPr lang="zh-CN" altLang="en-US" dirty="0"/>
              <a:t>对于（</a:t>
            </a:r>
            <a:r>
              <a:rPr lang="en-US" altLang="zh-CN" dirty="0"/>
              <a:t>1</a:t>
            </a:r>
            <a:r>
              <a:rPr lang="zh-CN" altLang="en-US" dirty="0"/>
              <a:t>），可用</a:t>
            </a:r>
            <a:r>
              <a:rPr lang="en-US" altLang="zh-CN" dirty="0" err="1"/>
              <a:t>pushf</a:t>
            </a:r>
            <a:r>
              <a:rPr lang="zh-CN" altLang="en-US" dirty="0"/>
              <a:t>实现。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dirty="0"/>
              <a:t>   对于（</a:t>
            </a:r>
            <a:r>
              <a:rPr lang="en-US" altLang="zh-CN" dirty="0"/>
              <a:t>2</a:t>
            </a:r>
            <a:r>
              <a:rPr lang="zh-CN" altLang="en-US" dirty="0"/>
              <a:t>），可用下面的指令实现。 </a:t>
            </a:r>
          </a:p>
        </p:txBody>
      </p:sp>
    </p:spTree>
    <p:extLst>
      <p:ext uri="{BB962C8B-B14F-4D97-AF65-F5344CB8AC3E}">
        <p14:creationId xmlns:p14="http://schemas.microsoft.com/office/powerpoint/2010/main" val="1286726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4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34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34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34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34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34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15.4 </a:t>
            </a:r>
            <a:r>
              <a:rPr lang="zh-CN" altLang="en-US"/>
              <a:t>编写</a:t>
            </a:r>
            <a:r>
              <a:rPr lang="en-US" altLang="zh-CN"/>
              <a:t>int 9 </a:t>
            </a:r>
            <a:r>
              <a:rPr lang="zh-CN" altLang="en-US"/>
              <a:t>中断例程</a:t>
            </a:r>
          </a:p>
        </p:txBody>
      </p:sp>
      <p:sp>
        <p:nvSpPr>
          <p:cNvPr id="134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1329"/>
            <a:ext cx="8321040" cy="3027792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3200" dirty="0"/>
              <a:t>实现</a:t>
            </a:r>
            <a:r>
              <a:rPr lang="en-US" altLang="zh-CN" sz="3200" dirty="0"/>
              <a:t>IF=0</a:t>
            </a:r>
            <a:r>
              <a:rPr lang="zh-CN" altLang="en-US" sz="3200" dirty="0"/>
              <a:t>，</a:t>
            </a:r>
            <a:r>
              <a:rPr lang="en-US" altLang="zh-CN" sz="3200" dirty="0"/>
              <a:t>TF=0</a:t>
            </a:r>
            <a:r>
              <a:rPr lang="zh-CN" altLang="en-US" sz="3200" dirty="0"/>
              <a:t>步骤：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3200" dirty="0"/>
              <a:t>    </a:t>
            </a:r>
            <a:r>
              <a:rPr lang="en-US" altLang="zh-CN" sz="2800" dirty="0" err="1"/>
              <a:t>pushf</a:t>
            </a:r>
            <a:endParaRPr lang="en-US" altLang="zh-CN" sz="28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dirty="0"/>
              <a:t>    pop ax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dirty="0"/>
              <a:t>    and ah,11111100b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dirty="0"/>
              <a:t>                 ;</a:t>
            </a:r>
            <a:r>
              <a:rPr lang="en-US" altLang="zh-CN" sz="2400" dirty="0"/>
              <a:t>IF</a:t>
            </a:r>
            <a:r>
              <a:rPr lang="zh-CN" altLang="en-US" sz="2400" dirty="0"/>
              <a:t>和</a:t>
            </a:r>
            <a:r>
              <a:rPr lang="en-US" altLang="zh-CN" sz="2400" dirty="0"/>
              <a:t>OF</a:t>
            </a:r>
            <a:r>
              <a:rPr lang="zh-CN" altLang="en-US" sz="2400" dirty="0"/>
              <a:t>为标志寄存器的第</a:t>
            </a:r>
            <a:r>
              <a:rPr lang="en-US" altLang="zh-CN" sz="2400" dirty="0"/>
              <a:t>9</a:t>
            </a:r>
            <a:r>
              <a:rPr lang="zh-CN" altLang="en-US" sz="2400" dirty="0"/>
              <a:t>位和第</a:t>
            </a:r>
            <a:r>
              <a:rPr lang="en-US" altLang="zh-CN" sz="2400" dirty="0"/>
              <a:t>8</a:t>
            </a:r>
            <a:r>
              <a:rPr lang="zh-CN" altLang="en-US" sz="2400" dirty="0"/>
              <a:t>位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dirty="0"/>
              <a:t>    </a:t>
            </a:r>
            <a:r>
              <a:rPr lang="en-US" altLang="zh-CN" sz="2800" dirty="0"/>
              <a:t>push ax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dirty="0"/>
              <a:t>    </a:t>
            </a:r>
            <a:r>
              <a:rPr lang="en-US" altLang="zh-CN" sz="2800" dirty="0" err="1"/>
              <a:t>popf</a:t>
            </a:r>
            <a:endParaRPr lang="en-US" altLang="zh-CN" sz="2800" dirty="0"/>
          </a:p>
          <a:p>
            <a:pPr marL="109728" indent="0" eaLnBrk="1" hangingPunct="1">
              <a:lnSpc>
                <a:spcPct val="90000"/>
              </a:lnSpc>
              <a:buNone/>
            </a:pPr>
            <a:br>
              <a:rPr lang="zh-CN" altLang="en-US" sz="3200" dirty="0"/>
            </a:b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286326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4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34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34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34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34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6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346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6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346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15.4 </a:t>
            </a:r>
            <a:r>
              <a:rPr lang="zh-CN" altLang="en-US"/>
              <a:t>编写</a:t>
            </a:r>
            <a:r>
              <a:rPr lang="en-US" altLang="zh-CN"/>
              <a:t>int 9 </a:t>
            </a:r>
            <a:r>
              <a:rPr lang="zh-CN" altLang="en-US"/>
              <a:t>中断例程</a:t>
            </a:r>
          </a:p>
        </p:txBody>
      </p:sp>
      <p:sp>
        <p:nvSpPr>
          <p:cNvPr id="1174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/>
              <a:t>    </a:t>
            </a:r>
            <a:r>
              <a:rPr lang="en-US" altLang="zh-CN" sz="2400" dirty="0" err="1"/>
              <a:t>pushf</a:t>
            </a:r>
            <a:r>
              <a:rPr lang="en-US" altLang="zh-CN" sz="2400" dirty="0"/>
              <a:t>                     </a:t>
            </a:r>
            <a:r>
              <a:rPr lang="en-US" altLang="zh-CN" sz="2000" dirty="0"/>
              <a:t>;</a:t>
            </a:r>
            <a:r>
              <a:rPr lang="zh-CN" altLang="en-US" sz="2000" dirty="0"/>
              <a:t>标志寄存器入栈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zh-CN" altLang="en-US" sz="20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dirty="0"/>
              <a:t>    </a:t>
            </a:r>
            <a:r>
              <a:rPr lang="en-US" altLang="zh-CN" sz="2400" dirty="0" err="1"/>
              <a:t>pushf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/>
              <a:t>    pop ax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/>
              <a:t>    and ah,11111100b  ;</a:t>
            </a:r>
            <a:r>
              <a:rPr lang="en-US" altLang="zh-CN" sz="2000" dirty="0"/>
              <a:t>IF</a:t>
            </a:r>
            <a:r>
              <a:rPr lang="zh-CN" altLang="en-US" sz="2000" dirty="0"/>
              <a:t>和</a:t>
            </a:r>
            <a:r>
              <a:rPr lang="en-US" altLang="zh-CN" sz="2000" dirty="0"/>
              <a:t>OF</a:t>
            </a:r>
            <a:r>
              <a:rPr lang="zh-CN" altLang="en-US" sz="2000" dirty="0"/>
              <a:t>为标志寄存器的第</a:t>
            </a:r>
            <a:r>
              <a:rPr lang="en-US" altLang="zh-CN" sz="2000" dirty="0"/>
              <a:t>9</a:t>
            </a:r>
            <a:r>
              <a:rPr lang="zh-CN" altLang="en-US" sz="2000" dirty="0"/>
              <a:t>位和第</a:t>
            </a:r>
            <a:r>
              <a:rPr lang="en-US" altLang="zh-CN" sz="2000" dirty="0"/>
              <a:t>8</a:t>
            </a:r>
            <a:r>
              <a:rPr lang="zh-CN" altLang="en-US" sz="2000" dirty="0"/>
              <a:t>位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dirty="0"/>
              <a:t>    </a:t>
            </a:r>
            <a:r>
              <a:rPr lang="en-US" altLang="zh-CN" sz="2400" dirty="0"/>
              <a:t>push ax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/>
              <a:t>    </a:t>
            </a:r>
            <a:r>
              <a:rPr lang="en-US" altLang="zh-CN" sz="2400" dirty="0" err="1"/>
              <a:t>popf</a:t>
            </a:r>
            <a:r>
              <a:rPr lang="en-US" altLang="zh-CN" sz="2400" dirty="0"/>
              <a:t>                      </a:t>
            </a:r>
            <a:r>
              <a:rPr lang="en-US" altLang="zh-CN" sz="2000" dirty="0"/>
              <a:t>;IF=0</a:t>
            </a:r>
            <a:r>
              <a:rPr lang="zh-CN" altLang="en-US" sz="2000" dirty="0"/>
              <a:t>、</a:t>
            </a:r>
            <a:r>
              <a:rPr lang="en-US" altLang="zh-CN" sz="2000" dirty="0"/>
              <a:t>TF=0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dirty="0"/>
              <a:t>   </a:t>
            </a:r>
            <a:r>
              <a:rPr lang="en-US" altLang="zh-CN" sz="2400" dirty="0"/>
              <a:t>call </a:t>
            </a:r>
            <a:r>
              <a:rPr lang="en-US" altLang="zh-CN" sz="2400" dirty="0" err="1"/>
              <a:t>dword</a:t>
            </a:r>
            <a:r>
              <a:rPr lang="en-US" altLang="zh-CN" sz="2400" dirty="0"/>
              <a:t> </a:t>
            </a:r>
            <a:r>
              <a:rPr lang="en-US" altLang="zh-CN" sz="2400" dirty="0" err="1"/>
              <a:t>ptr</a:t>
            </a:r>
            <a:r>
              <a:rPr lang="en-US" altLang="zh-CN" sz="2400" dirty="0"/>
              <a:t> ds:[0]</a:t>
            </a:r>
            <a:r>
              <a:rPr lang="en-US" altLang="zh-CN" sz="2000" dirty="0"/>
              <a:t>;CS</a:t>
            </a:r>
            <a:r>
              <a:rPr lang="zh-CN" altLang="en-US" sz="2000" dirty="0"/>
              <a:t>、</a:t>
            </a:r>
            <a:r>
              <a:rPr lang="en-US" altLang="zh-CN" sz="2000" dirty="0"/>
              <a:t>IP</a:t>
            </a:r>
            <a:r>
              <a:rPr lang="zh-CN" altLang="en-US" sz="2000" dirty="0"/>
              <a:t>入栈：     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 dirty="0"/>
              <a:t>                                       </a:t>
            </a:r>
            <a:r>
              <a:rPr lang="en-US" altLang="zh-CN" sz="2000" dirty="0"/>
              <a:t>;(IP)=((ds)*16+0)</a:t>
            </a:r>
            <a:r>
              <a:rPr lang="zh-CN" altLang="en-US" sz="2000" dirty="0"/>
              <a:t>，  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 dirty="0"/>
              <a:t>                                 </a:t>
            </a:r>
            <a:r>
              <a:rPr lang="en-US" altLang="zh-CN" sz="2000" dirty="0"/>
              <a:t>;(CS)=((ds)*16+2)</a:t>
            </a:r>
          </a:p>
        </p:txBody>
      </p:sp>
    </p:spTree>
    <p:extLst>
      <p:ext uri="{BB962C8B-B14F-4D97-AF65-F5344CB8AC3E}">
        <p14:creationId xmlns:p14="http://schemas.microsoft.com/office/powerpoint/2010/main" val="279265786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15.4 </a:t>
            </a:r>
            <a:r>
              <a:rPr lang="zh-CN" altLang="en-US"/>
              <a:t>编写</a:t>
            </a:r>
            <a:r>
              <a:rPr lang="en-US" altLang="zh-CN"/>
              <a:t>int 9 </a:t>
            </a:r>
            <a:r>
              <a:rPr lang="zh-CN" altLang="en-US"/>
              <a:t>中断例程</a:t>
            </a:r>
          </a:p>
        </p:txBody>
      </p:sp>
      <p:sp>
        <p:nvSpPr>
          <p:cNvPr id="134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584" y="1628800"/>
            <a:ext cx="7275512" cy="2376264"/>
          </a:xfrm>
        </p:spPr>
        <p:txBody>
          <a:bodyPr/>
          <a:lstStyle/>
          <a:p>
            <a:pPr eaLnBrk="1" hangingPunct="1"/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/>
              <a:t>-</a:t>
            </a:r>
            <a:r>
              <a:rPr lang="zh-CN" altLang="en-US" dirty="0"/>
              <a:t>如果是</a:t>
            </a:r>
            <a:r>
              <a:rPr lang="en-US" altLang="zh-CN" dirty="0"/>
              <a:t>Esc</a:t>
            </a:r>
            <a:r>
              <a:rPr lang="zh-CN" altLang="en-US" dirty="0"/>
              <a:t>键的扫描码，改变显示的颜色后返回</a:t>
            </a:r>
          </a:p>
          <a:p>
            <a:pPr eaLnBrk="1" hangingPunct="1"/>
            <a:r>
              <a:rPr lang="zh-CN" altLang="en-US" dirty="0"/>
              <a:t>如何改变显示的颜色？</a:t>
            </a:r>
          </a:p>
        </p:txBody>
      </p:sp>
      <p:sp>
        <p:nvSpPr>
          <p:cNvPr id="2" name="矩形 1"/>
          <p:cNvSpPr/>
          <p:nvPr/>
        </p:nvSpPr>
        <p:spPr>
          <a:xfrm>
            <a:off x="1120842" y="3595255"/>
            <a:ext cx="57470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b800:160*12+40*2+1</a:t>
            </a:r>
            <a:r>
              <a:rPr lang="zh-CN" altLang="en-US" sz="2400" dirty="0"/>
              <a:t>处是字符的属性</a:t>
            </a:r>
          </a:p>
        </p:txBody>
      </p:sp>
      <p:sp>
        <p:nvSpPr>
          <p:cNvPr id="3" name="矩形 2"/>
          <p:cNvSpPr/>
          <p:nvPr/>
        </p:nvSpPr>
        <p:spPr>
          <a:xfrm>
            <a:off x="1115616" y="4414766"/>
            <a:ext cx="729682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    </a:t>
            </a:r>
            <a:r>
              <a:rPr lang="en-US" altLang="zh-CN" sz="2400" dirty="0" err="1"/>
              <a:t>mov</a:t>
            </a:r>
            <a:r>
              <a:rPr lang="en-US" altLang="zh-CN" sz="2400" dirty="0"/>
              <a:t> ax,0b800h</a:t>
            </a:r>
          </a:p>
          <a:p>
            <a:r>
              <a:rPr lang="en-US" altLang="zh-CN" sz="2400" dirty="0"/>
              <a:t>    </a:t>
            </a:r>
            <a:r>
              <a:rPr lang="en-US" altLang="zh-CN" sz="2400" dirty="0" err="1"/>
              <a:t>mov</a:t>
            </a:r>
            <a:r>
              <a:rPr lang="en-US" altLang="zh-CN" sz="2400" dirty="0"/>
              <a:t> </a:t>
            </a:r>
            <a:r>
              <a:rPr lang="en-US" altLang="zh-CN" sz="2400" dirty="0" err="1"/>
              <a:t>es,ax</a:t>
            </a:r>
            <a:endParaRPr lang="en-US" altLang="zh-CN" sz="2400" dirty="0"/>
          </a:p>
          <a:p>
            <a:r>
              <a:rPr lang="es-ES" altLang="zh-CN" sz="2400" dirty="0"/>
              <a:t>    </a:t>
            </a:r>
            <a:r>
              <a:rPr lang="es-ES" altLang="zh-CN" sz="2400" dirty="0">
                <a:solidFill>
                  <a:srgbClr val="FF0000"/>
                </a:solidFill>
              </a:rPr>
              <a:t>inc byte ptr </a:t>
            </a:r>
            <a:r>
              <a:rPr lang="es-ES" altLang="zh-CN" sz="2400" dirty="0"/>
              <a:t>es:[160*12+40*2+1]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88036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4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15.4 </a:t>
            </a:r>
            <a:r>
              <a:rPr lang="zh-CN" altLang="en-US"/>
              <a:t>编写</a:t>
            </a:r>
            <a:r>
              <a:rPr lang="en-US" altLang="zh-CN"/>
              <a:t>int 9 </a:t>
            </a:r>
            <a:r>
              <a:rPr lang="zh-CN" altLang="en-US"/>
              <a:t>中断例程</a:t>
            </a:r>
          </a:p>
        </p:txBody>
      </p:sp>
      <p:sp>
        <p:nvSpPr>
          <p:cNvPr id="135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1329"/>
            <a:ext cx="8229600" cy="2307712"/>
          </a:xfrm>
        </p:spPr>
        <p:txBody>
          <a:bodyPr/>
          <a:lstStyle/>
          <a:p>
            <a:pPr eaLnBrk="1" hangingPunct="1"/>
            <a:r>
              <a:rPr lang="zh-CN" altLang="en-US" dirty="0"/>
              <a:t>最后，要在程序返回前，将中断向量表中的</a:t>
            </a:r>
            <a:r>
              <a:rPr lang="en-US" altLang="zh-CN" dirty="0" err="1"/>
              <a:t>ini</a:t>
            </a:r>
            <a:r>
              <a:rPr lang="en-US" altLang="zh-CN" dirty="0"/>
              <a:t> 9</a:t>
            </a:r>
            <a:r>
              <a:rPr lang="zh-CN" altLang="en-US" dirty="0"/>
              <a:t>中断例程的入口地址恢复为原来的地址？</a:t>
            </a:r>
          </a:p>
        </p:txBody>
      </p:sp>
      <p:sp>
        <p:nvSpPr>
          <p:cNvPr id="2" name="矩形 1"/>
          <p:cNvSpPr/>
          <p:nvPr/>
        </p:nvSpPr>
        <p:spPr>
          <a:xfrm>
            <a:off x="1835696" y="2852936"/>
            <a:ext cx="4572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800" dirty="0"/>
              <a:t>    </a:t>
            </a:r>
            <a:r>
              <a:rPr lang="en-US" altLang="zh-CN" sz="2800" dirty="0" err="1"/>
              <a:t>mov</a:t>
            </a:r>
            <a:r>
              <a:rPr lang="en-US" altLang="zh-CN" sz="2800" dirty="0"/>
              <a:t> ax,0</a:t>
            </a:r>
          </a:p>
          <a:p>
            <a:r>
              <a:rPr lang="en-US" altLang="zh-CN" sz="2800" dirty="0"/>
              <a:t>    </a:t>
            </a:r>
            <a:r>
              <a:rPr lang="en-US" altLang="zh-CN" sz="2800" dirty="0" err="1"/>
              <a:t>mov</a:t>
            </a:r>
            <a:r>
              <a:rPr lang="en-US" altLang="zh-CN" sz="2800" dirty="0"/>
              <a:t> </a:t>
            </a:r>
            <a:r>
              <a:rPr lang="en-US" altLang="zh-CN" sz="2800" dirty="0" err="1"/>
              <a:t>es,ax</a:t>
            </a:r>
            <a:endParaRPr lang="en-US" altLang="zh-CN" sz="2800" dirty="0"/>
          </a:p>
          <a:p>
            <a:r>
              <a:rPr lang="en-US" altLang="zh-CN" sz="2800" dirty="0"/>
              <a:t>    push </a:t>
            </a:r>
            <a:r>
              <a:rPr lang="en-US" altLang="zh-CN" sz="2800" dirty="0">
                <a:solidFill>
                  <a:srgbClr val="FF0000"/>
                </a:solidFill>
              </a:rPr>
              <a:t>ds:[0</a:t>
            </a:r>
            <a:r>
              <a:rPr lang="en-US" altLang="zh-CN" sz="2800" dirty="0"/>
              <a:t>]</a:t>
            </a:r>
          </a:p>
          <a:p>
            <a:r>
              <a:rPr lang="en-US" altLang="zh-CN" sz="2800" dirty="0"/>
              <a:t>    pop </a:t>
            </a:r>
            <a:r>
              <a:rPr lang="en-US" altLang="zh-CN" sz="2800" dirty="0" err="1">
                <a:solidFill>
                  <a:srgbClr val="0000FF"/>
                </a:solidFill>
              </a:rPr>
              <a:t>es</a:t>
            </a:r>
            <a:r>
              <a:rPr lang="en-US" altLang="zh-CN" sz="2800" dirty="0">
                <a:solidFill>
                  <a:srgbClr val="0000FF"/>
                </a:solidFill>
              </a:rPr>
              <a:t>:[9*4]</a:t>
            </a:r>
          </a:p>
          <a:p>
            <a:r>
              <a:rPr lang="en-US" altLang="zh-CN" sz="2800" dirty="0"/>
              <a:t>    push </a:t>
            </a:r>
            <a:r>
              <a:rPr lang="en-US" altLang="zh-CN" sz="2800" dirty="0">
                <a:solidFill>
                  <a:srgbClr val="FF0000"/>
                </a:solidFill>
              </a:rPr>
              <a:t>ds:[2]</a:t>
            </a:r>
          </a:p>
          <a:p>
            <a:r>
              <a:rPr lang="en-US" altLang="zh-CN" sz="2800" dirty="0"/>
              <a:t>    pop </a:t>
            </a:r>
            <a:r>
              <a:rPr lang="en-US" altLang="zh-CN" sz="2800" dirty="0" err="1">
                <a:solidFill>
                  <a:srgbClr val="0000FF"/>
                </a:solidFill>
              </a:rPr>
              <a:t>es</a:t>
            </a:r>
            <a:r>
              <a:rPr lang="en-US" altLang="zh-CN" sz="2800" dirty="0">
                <a:solidFill>
                  <a:srgbClr val="0000FF"/>
                </a:solidFill>
              </a:rPr>
              <a:t>:[9*4+2]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1581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14.1 </a:t>
            </a:r>
            <a:r>
              <a:rPr lang="zh-CN" altLang="en-US"/>
              <a:t>端口的读写</a:t>
            </a:r>
          </a:p>
        </p:txBody>
      </p:sp>
      <p:sp>
        <p:nvSpPr>
          <p:cNvPr id="1264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584" y="1628800"/>
            <a:ext cx="7488832" cy="41148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zh-CN" altLang="en-US" sz="2800" dirty="0"/>
              <a:t>对</a:t>
            </a:r>
            <a:r>
              <a:rPr lang="en-US" altLang="zh-CN" sz="2800" dirty="0"/>
              <a:t>0</a:t>
            </a:r>
            <a:r>
              <a:rPr lang="zh-CN" altLang="en-US" sz="2800" dirty="0"/>
              <a:t>～</a:t>
            </a:r>
            <a:r>
              <a:rPr lang="en-US" altLang="zh-CN" sz="2800" dirty="0"/>
              <a:t>255</a:t>
            </a:r>
            <a:r>
              <a:rPr lang="zh-CN" altLang="en-US" sz="2800" dirty="0"/>
              <a:t>端口进行读写：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 dirty="0"/>
              <a:t>   </a:t>
            </a:r>
            <a:r>
              <a:rPr lang="en-US" altLang="zh-CN" sz="2800" dirty="0"/>
              <a:t>in al,20h	;</a:t>
            </a:r>
            <a:r>
              <a:rPr lang="zh-CN" altLang="en-US" sz="2800" dirty="0"/>
              <a:t>从</a:t>
            </a:r>
            <a:r>
              <a:rPr lang="en-US" altLang="zh-CN" sz="2800" dirty="0"/>
              <a:t>20h</a:t>
            </a:r>
            <a:r>
              <a:rPr lang="zh-CN" altLang="en-US" sz="2800" dirty="0"/>
              <a:t>端口读入一个字节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 dirty="0"/>
              <a:t>   </a:t>
            </a:r>
            <a:r>
              <a:rPr lang="en-US" altLang="zh-CN" sz="2800" dirty="0"/>
              <a:t>out 20h,al 	;</a:t>
            </a:r>
            <a:r>
              <a:rPr lang="zh-CN" altLang="en-US" sz="2800" dirty="0"/>
              <a:t>往</a:t>
            </a:r>
            <a:r>
              <a:rPr lang="en-US" altLang="zh-CN" sz="2800" dirty="0"/>
              <a:t>20h</a:t>
            </a:r>
            <a:r>
              <a:rPr lang="zh-CN" altLang="en-US" sz="2800" dirty="0"/>
              <a:t>端口写入一个字节</a:t>
            </a:r>
          </a:p>
          <a:p>
            <a:pPr eaLnBrk="1" hangingPunct="1"/>
            <a:r>
              <a:rPr lang="zh-CN" altLang="en-US" sz="2800" dirty="0"/>
              <a:t>对</a:t>
            </a:r>
            <a:r>
              <a:rPr lang="en-US" altLang="zh-CN" sz="2800" dirty="0"/>
              <a:t>256</a:t>
            </a:r>
            <a:r>
              <a:rPr lang="zh-CN" altLang="en-US" sz="2800" dirty="0"/>
              <a:t>～</a:t>
            </a:r>
            <a:r>
              <a:rPr lang="en-US" altLang="zh-CN" sz="2800" dirty="0"/>
              <a:t>65535</a:t>
            </a:r>
            <a:r>
              <a:rPr lang="zh-CN" altLang="en-US" sz="2800" dirty="0"/>
              <a:t>端口读写时，端口号放在</a:t>
            </a:r>
            <a:r>
              <a:rPr lang="en-US" altLang="zh-CN" sz="2800" dirty="0"/>
              <a:t>dx</a:t>
            </a:r>
            <a:r>
              <a:rPr lang="zh-CN" altLang="en-US" sz="2800" dirty="0"/>
              <a:t>中：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 dirty="0"/>
              <a:t>   </a:t>
            </a:r>
            <a:r>
              <a:rPr lang="en-US" altLang="zh-CN" sz="2800" dirty="0" err="1"/>
              <a:t>mov</a:t>
            </a:r>
            <a:r>
              <a:rPr lang="en-US" altLang="zh-CN" sz="2800" dirty="0"/>
              <a:t> dx,3f8h 	;</a:t>
            </a:r>
            <a:r>
              <a:rPr lang="zh-CN" altLang="en-US" sz="2800" dirty="0"/>
              <a:t>将端口号</a:t>
            </a:r>
            <a:r>
              <a:rPr lang="en-US" altLang="zh-CN" sz="2800" dirty="0"/>
              <a:t>3f8</a:t>
            </a:r>
            <a:r>
              <a:rPr lang="zh-CN" altLang="en-US" sz="2800" dirty="0"/>
              <a:t>送入</a:t>
            </a:r>
            <a:r>
              <a:rPr lang="en-US" altLang="zh-CN" sz="2800" dirty="0"/>
              <a:t>dx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dirty="0"/>
              <a:t>   in </a:t>
            </a:r>
            <a:r>
              <a:rPr lang="en-US" altLang="zh-CN" sz="2800" dirty="0" err="1"/>
              <a:t>al,dx</a:t>
            </a:r>
            <a:r>
              <a:rPr lang="en-US" altLang="zh-CN" sz="2800" dirty="0"/>
              <a:t> 		;</a:t>
            </a:r>
            <a:r>
              <a:rPr lang="zh-CN" altLang="en-US" sz="2800" dirty="0"/>
              <a:t>从</a:t>
            </a:r>
            <a:r>
              <a:rPr lang="en-US" altLang="zh-CN" sz="2800" dirty="0"/>
              <a:t>3f8h</a:t>
            </a:r>
            <a:r>
              <a:rPr lang="zh-CN" altLang="en-US" sz="2800" dirty="0"/>
              <a:t>端口读入一个字节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 dirty="0"/>
              <a:t>   </a:t>
            </a:r>
            <a:r>
              <a:rPr lang="en-US" altLang="zh-CN" sz="2800" dirty="0"/>
              <a:t>out </a:t>
            </a:r>
            <a:r>
              <a:rPr lang="en-US" altLang="zh-CN" sz="2800" dirty="0" err="1"/>
              <a:t>dx,al</a:t>
            </a:r>
            <a:r>
              <a:rPr lang="en-US" altLang="zh-CN" sz="2800" dirty="0"/>
              <a:t> 	;</a:t>
            </a:r>
            <a:r>
              <a:rPr lang="zh-CN" altLang="en-US" sz="2800" dirty="0"/>
              <a:t>向</a:t>
            </a:r>
            <a:r>
              <a:rPr lang="en-US" altLang="zh-CN" sz="2800" dirty="0"/>
              <a:t>3f8h</a:t>
            </a:r>
            <a:r>
              <a:rPr lang="zh-CN" altLang="en-US" sz="2800" dirty="0"/>
              <a:t>端口写入一个字节</a:t>
            </a:r>
          </a:p>
        </p:txBody>
      </p:sp>
    </p:spTree>
    <p:extLst>
      <p:ext uri="{BB962C8B-B14F-4D97-AF65-F5344CB8AC3E}">
        <p14:creationId xmlns:p14="http://schemas.microsoft.com/office/powerpoint/2010/main" val="4886933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4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64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4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64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4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64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4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64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4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264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4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264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特别提示</a:t>
            </a:r>
          </a:p>
        </p:txBody>
      </p:sp>
      <p:sp>
        <p:nvSpPr>
          <p:cNvPr id="1179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检测点</a:t>
            </a:r>
            <a:r>
              <a:rPr lang="en-US" altLang="zh-CN"/>
              <a:t>15.1</a:t>
            </a:r>
            <a:r>
              <a:rPr lang="zh-CN" altLang="en-US"/>
              <a:t>（</a:t>
            </a:r>
            <a:r>
              <a:rPr lang="en-US" altLang="zh-CN"/>
              <a:t>page271</a:t>
            </a:r>
            <a:r>
              <a:rPr lang="zh-CN" altLang="en-US"/>
              <a:t>）</a:t>
            </a:r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>
                <a:solidFill>
                  <a:schemeClr val="hlink"/>
                </a:solidFill>
              </a:rPr>
              <a:t>没有通过此检测点，请不要向下进行！</a:t>
            </a:r>
          </a:p>
        </p:txBody>
      </p:sp>
    </p:spTree>
    <p:extLst>
      <p:ext uri="{BB962C8B-B14F-4D97-AF65-F5344CB8AC3E}">
        <p14:creationId xmlns:p14="http://schemas.microsoft.com/office/powerpoint/2010/main" val="134339808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15.5 </a:t>
            </a:r>
            <a:r>
              <a:rPr lang="zh-CN" altLang="en-US"/>
              <a:t>安装新的 </a:t>
            </a:r>
            <a:r>
              <a:rPr lang="en-US" altLang="zh-CN"/>
              <a:t>int 9 </a:t>
            </a:r>
            <a:r>
              <a:rPr lang="zh-CN" altLang="en-US"/>
              <a:t>中断例程</a:t>
            </a:r>
          </a:p>
        </p:txBody>
      </p:sp>
      <p:sp>
        <p:nvSpPr>
          <p:cNvPr id="135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5616" y="1772816"/>
            <a:ext cx="7275512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/>
              <a:t>我们安装一个新的</a:t>
            </a:r>
            <a:r>
              <a:rPr lang="en-US" altLang="zh-CN" dirty="0" err="1"/>
              <a:t>int</a:t>
            </a:r>
            <a:r>
              <a:rPr lang="en-US" altLang="zh-CN" dirty="0"/>
              <a:t> 9</a:t>
            </a:r>
            <a:r>
              <a:rPr lang="zh-CN" altLang="en-US" dirty="0"/>
              <a:t>中断例程，使得原</a:t>
            </a:r>
            <a:r>
              <a:rPr lang="en-US" altLang="zh-CN" dirty="0" err="1"/>
              <a:t>int</a:t>
            </a:r>
            <a:r>
              <a:rPr lang="en-US" altLang="zh-CN" dirty="0"/>
              <a:t> 9</a:t>
            </a:r>
            <a:r>
              <a:rPr lang="zh-CN" altLang="en-US" dirty="0"/>
              <a:t>中断例程的功能得到扩展。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/>
              <a:t>任务：安装一个新的</a:t>
            </a:r>
            <a:r>
              <a:rPr lang="en-US" altLang="zh-CN" dirty="0" err="1"/>
              <a:t>int</a:t>
            </a:r>
            <a:r>
              <a:rPr lang="en-US" altLang="zh-CN" dirty="0"/>
              <a:t> 9</a:t>
            </a:r>
            <a:r>
              <a:rPr lang="zh-CN" altLang="en-US" dirty="0"/>
              <a:t>中断例程，功能：在</a:t>
            </a:r>
            <a:r>
              <a:rPr lang="en-US" altLang="zh-CN" dirty="0"/>
              <a:t>DOS</a:t>
            </a:r>
            <a:r>
              <a:rPr lang="zh-CN" altLang="en-US" dirty="0"/>
              <a:t>下，按</a:t>
            </a:r>
            <a:r>
              <a:rPr lang="en-US" altLang="zh-CN" dirty="0"/>
              <a:t>F1</a:t>
            </a:r>
            <a:r>
              <a:rPr lang="zh-CN" altLang="en-US" dirty="0"/>
              <a:t>键后改变当前屏幕的显示颜色，其他的键照常处理。</a:t>
            </a:r>
          </a:p>
        </p:txBody>
      </p:sp>
    </p:spTree>
    <p:extLst>
      <p:ext uri="{BB962C8B-B14F-4D97-AF65-F5344CB8AC3E}">
        <p14:creationId xmlns:p14="http://schemas.microsoft.com/office/powerpoint/2010/main" val="2233025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5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15.5 </a:t>
            </a:r>
            <a:r>
              <a:rPr lang="zh-CN" altLang="en-US"/>
              <a:t>安装新的 </a:t>
            </a:r>
            <a:r>
              <a:rPr lang="en-US" altLang="zh-CN"/>
              <a:t>int 9 </a:t>
            </a:r>
            <a:r>
              <a:rPr lang="zh-CN" altLang="en-US"/>
              <a:t>中断例程</a:t>
            </a:r>
          </a:p>
        </p:txBody>
      </p:sp>
      <p:sp>
        <p:nvSpPr>
          <p:cNvPr id="135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分析：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dirty="0"/>
              <a:t> （</a:t>
            </a:r>
            <a:r>
              <a:rPr lang="en-US" altLang="zh-CN" dirty="0"/>
              <a:t>1</a:t>
            </a:r>
            <a:r>
              <a:rPr lang="zh-CN" altLang="en-US" dirty="0"/>
              <a:t>）改变屏幕的显示颜色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dirty="0"/>
              <a:t>   改变从</a:t>
            </a:r>
            <a:r>
              <a:rPr lang="en-US" altLang="zh-CN" dirty="0"/>
              <a:t>B800</a:t>
            </a:r>
            <a:r>
              <a:rPr lang="zh-CN" altLang="en-US" dirty="0"/>
              <a:t>开始的</a:t>
            </a:r>
            <a:r>
              <a:rPr lang="en-US" altLang="zh-CN" dirty="0"/>
              <a:t>4000</a:t>
            </a:r>
            <a:r>
              <a:rPr lang="zh-CN" altLang="en-US" dirty="0"/>
              <a:t>个字一节中的所有奇地址单元中的内容，当前屏幕的显示颜色即发生改变。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dirty="0"/>
              <a:t>   </a:t>
            </a:r>
            <a:r>
              <a:rPr lang="zh-CN" altLang="en-US" dirty="0">
                <a:hlinkClick r:id="" action="ppaction://noaction"/>
              </a:rPr>
              <a:t>程序如下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9718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5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35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7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/>
              <a:t>15.5 </a:t>
            </a:r>
            <a:r>
              <a:rPr lang="zh-CN" altLang="en-US"/>
              <a:t>安装新的 </a:t>
            </a:r>
            <a:r>
              <a:rPr lang="en-US" altLang="zh-CN"/>
              <a:t>int 9 </a:t>
            </a:r>
            <a:r>
              <a:rPr lang="zh-CN" altLang="en-US"/>
              <a:t>中断例程</a:t>
            </a:r>
          </a:p>
        </p:txBody>
      </p:sp>
      <p:sp>
        <p:nvSpPr>
          <p:cNvPr id="118272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83568" y="1412776"/>
            <a:ext cx="6665913" cy="4114800"/>
          </a:xfrm>
        </p:spPr>
        <p:txBody>
          <a:bodyPr/>
          <a:lstStyle/>
          <a:p>
            <a:pPr eaLnBrk="1" hangingPunct="1"/>
            <a:r>
              <a:rPr lang="zh-CN" altLang="en-US" dirty="0"/>
              <a:t>分析（续）：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dirty="0"/>
              <a:t> （</a:t>
            </a:r>
            <a:r>
              <a:rPr lang="en-US" altLang="zh-CN" dirty="0"/>
              <a:t>1</a:t>
            </a:r>
            <a:r>
              <a:rPr lang="zh-CN" altLang="en-US" dirty="0"/>
              <a:t>）改变屏幕的显示颜色程序          </a:t>
            </a:r>
            <a:endParaRPr lang="zh-CN" altLang="en-US" sz="2400" dirty="0"/>
          </a:p>
        </p:txBody>
      </p:sp>
      <p:sp>
        <p:nvSpPr>
          <p:cNvPr id="1182724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170113" y="2852738"/>
            <a:ext cx="6973887" cy="3352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2400" dirty="0"/>
              <a:t>           </a:t>
            </a:r>
            <a:r>
              <a:rPr lang="en-US" altLang="zh-CN" sz="2400" dirty="0" err="1"/>
              <a:t>mov</a:t>
            </a:r>
            <a:r>
              <a:rPr lang="en-US" altLang="zh-CN" sz="2400" dirty="0"/>
              <a:t> ax,0b800h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dirty="0"/>
              <a:t>           </a:t>
            </a:r>
            <a:r>
              <a:rPr lang="en-US" altLang="zh-CN" sz="2400" dirty="0" err="1"/>
              <a:t>mov</a:t>
            </a:r>
            <a:r>
              <a:rPr lang="en-US" altLang="zh-CN" sz="2400" dirty="0"/>
              <a:t> </a:t>
            </a:r>
            <a:r>
              <a:rPr lang="en-US" altLang="zh-CN" sz="2400" dirty="0" err="1"/>
              <a:t>es,ax</a:t>
            </a:r>
            <a:endParaRPr lang="en-US" altLang="zh-CN" sz="2400" dirty="0"/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dirty="0"/>
              <a:t>           </a:t>
            </a:r>
            <a:r>
              <a:rPr lang="en-US" altLang="zh-CN" sz="2400" dirty="0" err="1"/>
              <a:t>mov</a:t>
            </a:r>
            <a:r>
              <a:rPr lang="en-US" altLang="zh-CN" sz="2400" dirty="0"/>
              <a:t> bx,1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dirty="0"/>
              <a:t>	       </a:t>
            </a:r>
            <a:r>
              <a:rPr lang="en-US" altLang="zh-CN" sz="2400" dirty="0" err="1"/>
              <a:t>mov</a:t>
            </a:r>
            <a:r>
              <a:rPr lang="en-US" altLang="zh-CN" sz="2400" dirty="0"/>
              <a:t> cx,2000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dirty="0"/>
              <a:t>       s: </a:t>
            </a:r>
            <a:r>
              <a:rPr lang="en-US" altLang="zh-CN" sz="2400" dirty="0" err="1"/>
              <a:t>inc</a:t>
            </a:r>
            <a:r>
              <a:rPr lang="en-US" altLang="zh-CN" sz="2400" dirty="0"/>
              <a:t> byte </a:t>
            </a:r>
            <a:r>
              <a:rPr lang="en-US" altLang="zh-CN" sz="2400" dirty="0" err="1"/>
              <a:t>ptr</a:t>
            </a:r>
            <a:r>
              <a:rPr lang="en-US" altLang="zh-CN" sz="2400" dirty="0"/>
              <a:t> </a:t>
            </a:r>
            <a:r>
              <a:rPr lang="en-US" altLang="zh-CN" sz="2400" dirty="0" err="1"/>
              <a:t>es</a:t>
            </a:r>
            <a:r>
              <a:rPr lang="en-US" altLang="zh-CN" sz="2400" dirty="0"/>
              <a:t>:[</a:t>
            </a:r>
            <a:r>
              <a:rPr lang="en-US" altLang="zh-CN" sz="2400" dirty="0" err="1"/>
              <a:t>bx</a:t>
            </a:r>
            <a:r>
              <a:rPr lang="en-US" altLang="zh-CN" sz="2400" dirty="0"/>
              <a:t>]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dirty="0"/>
              <a:t>           add bx,2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dirty="0"/>
              <a:t>           loop s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5345271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15.5 </a:t>
            </a:r>
            <a:r>
              <a:rPr lang="zh-CN" altLang="en-US"/>
              <a:t>安装新的 </a:t>
            </a:r>
            <a:r>
              <a:rPr lang="en-US" altLang="zh-CN"/>
              <a:t>int 9 </a:t>
            </a:r>
            <a:r>
              <a:rPr lang="zh-CN" altLang="en-US"/>
              <a:t>中断例程</a:t>
            </a:r>
          </a:p>
        </p:txBody>
      </p:sp>
      <p:sp>
        <p:nvSpPr>
          <p:cNvPr id="135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 </a:t>
            </a:r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）其他键照常处理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/>
              <a:t>   可以调用原</a:t>
            </a:r>
            <a:r>
              <a:rPr lang="en-US" altLang="zh-CN"/>
              <a:t>int 9</a:t>
            </a:r>
            <a:r>
              <a:rPr lang="zh-CN" altLang="en-US"/>
              <a:t>中断处理程序，来处理其他的键盘输入。</a:t>
            </a:r>
          </a:p>
        </p:txBody>
      </p:sp>
    </p:spTree>
    <p:extLst>
      <p:ext uri="{BB962C8B-B14F-4D97-AF65-F5344CB8AC3E}">
        <p14:creationId xmlns:p14="http://schemas.microsoft.com/office/powerpoint/2010/main" val="571160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5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15.5 </a:t>
            </a:r>
            <a:r>
              <a:rPr lang="zh-CN" altLang="en-US"/>
              <a:t>安装新的 </a:t>
            </a:r>
            <a:r>
              <a:rPr lang="en-US" altLang="zh-CN"/>
              <a:t>int 9 </a:t>
            </a:r>
            <a:r>
              <a:rPr lang="zh-CN" altLang="en-US"/>
              <a:t>中断例程</a:t>
            </a:r>
          </a:p>
        </p:txBody>
      </p:sp>
      <p:sp>
        <p:nvSpPr>
          <p:cNvPr id="135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275512" cy="4114800"/>
          </a:xfrm>
        </p:spPr>
        <p:txBody>
          <a:bodyPr/>
          <a:lstStyle/>
          <a:p>
            <a:pPr eaLnBrk="1" hangingPunct="1"/>
            <a:r>
              <a:rPr lang="zh-CN" altLang="en-US" dirty="0"/>
              <a:t>分析（续） ：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dirty="0"/>
              <a:t>  （</a:t>
            </a:r>
            <a:r>
              <a:rPr lang="en-US" altLang="zh-CN" dirty="0"/>
              <a:t>3</a:t>
            </a:r>
            <a:r>
              <a:rPr lang="zh-CN" altLang="en-US" dirty="0"/>
              <a:t>）原</a:t>
            </a:r>
            <a:r>
              <a:rPr lang="en-US" altLang="zh-CN" dirty="0" err="1"/>
              <a:t>int</a:t>
            </a:r>
            <a:r>
              <a:rPr lang="en-US" altLang="zh-CN" dirty="0"/>
              <a:t> 9</a:t>
            </a:r>
            <a:r>
              <a:rPr lang="zh-CN" altLang="en-US" dirty="0"/>
              <a:t>中断例程入口地址的保存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dirty="0"/>
              <a:t>   因为在编写的新</a:t>
            </a:r>
            <a:r>
              <a:rPr lang="en-US" altLang="zh-CN" dirty="0" err="1"/>
              <a:t>int</a:t>
            </a:r>
            <a:r>
              <a:rPr lang="en-US" altLang="zh-CN" dirty="0"/>
              <a:t> 9</a:t>
            </a:r>
            <a:r>
              <a:rPr lang="zh-CN" altLang="en-US" dirty="0"/>
              <a:t>中断例程中要调用原</a:t>
            </a:r>
            <a:r>
              <a:rPr lang="en-US" altLang="zh-CN" dirty="0" err="1"/>
              <a:t>int</a:t>
            </a:r>
            <a:r>
              <a:rPr lang="en-US" altLang="zh-CN" dirty="0"/>
              <a:t> 9</a:t>
            </a:r>
            <a:r>
              <a:rPr lang="zh-CN" altLang="en-US" dirty="0"/>
              <a:t>中断例程，所以，要保存原</a:t>
            </a:r>
            <a:r>
              <a:rPr lang="en-US" altLang="zh-CN" dirty="0" err="1"/>
              <a:t>int</a:t>
            </a:r>
            <a:r>
              <a:rPr lang="en-US" altLang="zh-CN" dirty="0"/>
              <a:t> 9</a:t>
            </a:r>
            <a:r>
              <a:rPr lang="zh-CN" altLang="en-US" dirty="0"/>
              <a:t>中断例程的入口地址。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dirty="0"/>
              <a:t>   保存在哪里？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821214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5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35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15.5 </a:t>
            </a:r>
            <a:r>
              <a:rPr lang="zh-CN" altLang="en-US"/>
              <a:t>安装新的 </a:t>
            </a:r>
            <a:r>
              <a:rPr lang="en-US" altLang="zh-CN"/>
              <a:t>int 9 </a:t>
            </a:r>
            <a:r>
              <a:rPr lang="zh-CN" altLang="en-US"/>
              <a:t>中断例程</a:t>
            </a:r>
          </a:p>
        </p:txBody>
      </p:sp>
      <p:sp>
        <p:nvSpPr>
          <p:cNvPr id="135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275512" cy="4114800"/>
          </a:xfrm>
        </p:spPr>
        <p:txBody>
          <a:bodyPr/>
          <a:lstStyle/>
          <a:p>
            <a:pPr eaLnBrk="1" hangingPunct="1"/>
            <a:r>
              <a:rPr lang="zh-CN" altLang="en-US"/>
              <a:t>分析（续） ：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/>
              <a:t>   显然不能保存在安装程序中，因为安装程序返回后地址将丢失。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/>
              <a:t>   我们将地址保存在</a:t>
            </a:r>
            <a:r>
              <a:rPr lang="en-US" altLang="zh-CN"/>
              <a:t>0:200</a:t>
            </a:r>
            <a:r>
              <a:rPr lang="zh-CN" altLang="en-US"/>
              <a:t>单元处。</a:t>
            </a:r>
          </a:p>
        </p:txBody>
      </p:sp>
    </p:spTree>
    <p:extLst>
      <p:ext uri="{BB962C8B-B14F-4D97-AF65-F5344CB8AC3E}">
        <p14:creationId xmlns:p14="http://schemas.microsoft.com/office/powerpoint/2010/main" val="3206618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5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35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15.5 </a:t>
            </a:r>
            <a:r>
              <a:rPr lang="zh-CN" altLang="en-US"/>
              <a:t>安装新的 </a:t>
            </a:r>
            <a:r>
              <a:rPr lang="en-US" altLang="zh-CN"/>
              <a:t>int 9 </a:t>
            </a:r>
            <a:r>
              <a:rPr lang="zh-CN" altLang="en-US"/>
              <a:t>中断例程</a:t>
            </a:r>
          </a:p>
        </p:txBody>
      </p:sp>
      <p:sp>
        <p:nvSpPr>
          <p:cNvPr id="135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199312" cy="4114800"/>
          </a:xfrm>
        </p:spPr>
        <p:txBody>
          <a:bodyPr/>
          <a:lstStyle/>
          <a:p>
            <a:pPr eaLnBrk="1" hangingPunct="1"/>
            <a:r>
              <a:rPr lang="zh-CN" altLang="en-US"/>
              <a:t>分析（续） ：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/>
              <a:t>  （</a:t>
            </a:r>
            <a:r>
              <a:rPr lang="en-US" altLang="zh-CN"/>
              <a:t>4</a:t>
            </a:r>
            <a:r>
              <a:rPr lang="zh-CN" altLang="en-US"/>
              <a:t>）新</a:t>
            </a:r>
            <a:r>
              <a:rPr lang="en-US" altLang="zh-CN"/>
              <a:t>int 9</a:t>
            </a:r>
            <a:r>
              <a:rPr lang="zh-CN" altLang="en-US"/>
              <a:t>中断例程的安装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/>
              <a:t>   这个问题在前面己经详细讨论过。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/>
              <a:t>   我们可将新的</a:t>
            </a:r>
            <a:r>
              <a:rPr lang="en-US" altLang="zh-CN"/>
              <a:t>int 9</a:t>
            </a:r>
            <a:r>
              <a:rPr lang="zh-CN" altLang="en-US"/>
              <a:t>中断例程安装在</a:t>
            </a:r>
            <a:r>
              <a:rPr lang="en-US" altLang="zh-CN"/>
              <a:t>0:204 </a:t>
            </a:r>
            <a:r>
              <a:rPr lang="zh-CN" altLang="en-US"/>
              <a:t>处。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/>
          </a:p>
          <a:p>
            <a:pPr eaLnBrk="1" hangingPunct="1"/>
            <a:r>
              <a:rPr lang="zh-CN" altLang="en-US">
                <a:hlinkClick r:id="rId2" action="ppaction://hlinkfile"/>
              </a:rPr>
              <a:t>完整的程序代码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9842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5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35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9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359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15.5 </a:t>
            </a:r>
            <a:r>
              <a:rPr lang="zh-CN" altLang="en-US"/>
              <a:t>安装新的 </a:t>
            </a:r>
            <a:r>
              <a:rPr lang="en-US" altLang="zh-CN"/>
              <a:t>int 9 </a:t>
            </a:r>
            <a:r>
              <a:rPr lang="zh-CN" altLang="en-US"/>
              <a:t>中断例程</a:t>
            </a:r>
          </a:p>
        </p:txBody>
      </p:sp>
      <p:sp>
        <p:nvSpPr>
          <p:cNvPr id="136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1484312"/>
            <a:ext cx="7199312" cy="4114800"/>
          </a:xfrm>
        </p:spPr>
        <p:txBody>
          <a:bodyPr>
            <a:no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2400" dirty="0"/>
              <a:t>小结：</a:t>
            </a:r>
            <a:r>
              <a:rPr lang="en-US" altLang="zh-CN" sz="2400" dirty="0"/>
              <a:t>CPU </a:t>
            </a:r>
            <a:r>
              <a:rPr lang="zh-CN" altLang="en-US" sz="2400" dirty="0"/>
              <a:t>对外设输入的通常处理方法。</a:t>
            </a:r>
          </a:p>
          <a:p>
            <a:pPr marL="393192" lvl="1" indent="0" eaLnBrk="1" hangingPunct="1">
              <a:lnSpc>
                <a:spcPct val="150000"/>
              </a:lnSpc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）外设的输入送入端口；</a:t>
            </a:r>
          </a:p>
          <a:p>
            <a:pPr marL="393192" lvl="1" indent="0" eaLnBrk="1" hangingPunct="1">
              <a:lnSpc>
                <a:spcPct val="150000"/>
              </a:lnSpc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）向</a:t>
            </a:r>
            <a:r>
              <a:rPr lang="en-US" altLang="zh-CN" sz="2400" dirty="0"/>
              <a:t>CPU </a:t>
            </a:r>
            <a:r>
              <a:rPr lang="zh-CN" altLang="en-US" sz="2400" dirty="0"/>
              <a:t>发出外中断（可屏蔽中断）信息；</a:t>
            </a:r>
          </a:p>
          <a:p>
            <a:pPr marL="393192" lvl="1" indent="0" eaLnBrk="1" hangingPunct="1">
              <a:lnSpc>
                <a:spcPct val="150000"/>
              </a:lnSpc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3</a:t>
            </a:r>
            <a:r>
              <a:rPr lang="zh-CN" altLang="en-US" sz="2400" dirty="0"/>
              <a:t>）</a:t>
            </a:r>
            <a:r>
              <a:rPr lang="en-US" altLang="zh-CN" sz="2400" dirty="0"/>
              <a:t>CPU</a:t>
            </a:r>
            <a:r>
              <a:rPr lang="zh-CN" altLang="en-US" sz="2400" dirty="0"/>
              <a:t>检测到可屏蔽中断信息，如果</a:t>
            </a:r>
            <a:r>
              <a:rPr lang="en-US" altLang="zh-CN" sz="2400" dirty="0"/>
              <a:t>IF=1</a:t>
            </a:r>
            <a:r>
              <a:rPr lang="zh-CN" altLang="en-US" sz="2400" dirty="0"/>
              <a:t>，</a:t>
            </a:r>
            <a:r>
              <a:rPr lang="en-US" altLang="zh-CN" sz="2400" dirty="0"/>
              <a:t>CPU</a:t>
            </a:r>
            <a:r>
              <a:rPr lang="zh-CN" altLang="en-US" sz="2400" dirty="0"/>
              <a:t>在执行完当前指令后响应中断，执行相应的中断例程；</a:t>
            </a:r>
          </a:p>
          <a:p>
            <a:pPr marL="393192" lvl="1" indent="0" eaLnBrk="1" hangingPunct="1">
              <a:lnSpc>
                <a:spcPct val="150000"/>
              </a:lnSpc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4</a:t>
            </a:r>
            <a:r>
              <a:rPr lang="zh-CN" altLang="en-US" sz="2400" dirty="0"/>
              <a:t>）可在中断例程中实现对外设输入的处理。</a:t>
            </a:r>
            <a:br>
              <a:rPr lang="zh-CN" altLang="en-US" sz="2400" dirty="0"/>
            </a:br>
            <a:endParaRPr lang="zh-CN" altLang="en-US" sz="2400" dirty="0"/>
          </a:p>
        </p:txBody>
      </p:sp>
      <p:sp>
        <p:nvSpPr>
          <p:cNvPr id="2" name="矩形 1"/>
          <p:cNvSpPr/>
          <p:nvPr/>
        </p:nvSpPr>
        <p:spPr>
          <a:xfrm>
            <a:off x="1691680" y="5805264"/>
            <a:ext cx="69509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端口和中断机制，是</a:t>
            </a:r>
            <a:r>
              <a:rPr lang="en-US" altLang="zh-CN" sz="2800" dirty="0"/>
              <a:t>CPU </a:t>
            </a:r>
            <a:r>
              <a:rPr lang="zh-CN" altLang="en-US" sz="2800" dirty="0"/>
              <a:t>进行</a:t>
            </a:r>
            <a:r>
              <a:rPr lang="en-US" altLang="zh-CN" sz="2800" dirty="0"/>
              <a:t>I/O</a:t>
            </a:r>
            <a:r>
              <a:rPr lang="zh-CN" altLang="en-US" sz="2800" dirty="0"/>
              <a:t>的基础。</a:t>
            </a:r>
          </a:p>
        </p:txBody>
      </p:sp>
    </p:spTree>
    <p:extLst>
      <p:ext uri="{BB962C8B-B14F-4D97-AF65-F5344CB8AC3E}">
        <p14:creationId xmlns:p14="http://schemas.microsoft.com/office/powerpoint/2010/main" val="3620642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6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36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36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36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89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8086CPU</a:t>
            </a:r>
            <a:r>
              <a:rPr lang="zh-CN" altLang="en-US" dirty="0"/>
              <a:t>指令系统总结</a:t>
            </a:r>
          </a:p>
        </p:txBody>
      </p:sp>
    </p:spTree>
    <p:extLst>
      <p:ext uri="{BB962C8B-B14F-4D97-AF65-F5344CB8AC3E}">
        <p14:creationId xmlns:p14="http://schemas.microsoft.com/office/powerpoint/2010/main" val="2619841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14.2 CMOS RAM </a:t>
            </a:r>
            <a:r>
              <a:rPr lang="zh-CN" altLang="en-US"/>
              <a:t>芯片</a:t>
            </a:r>
          </a:p>
        </p:txBody>
      </p:sp>
      <p:sp>
        <p:nvSpPr>
          <p:cNvPr id="1265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9592" y="1844824"/>
            <a:ext cx="7350125" cy="3024336"/>
          </a:xfrm>
        </p:spPr>
        <p:txBody>
          <a:bodyPr/>
          <a:lstStyle/>
          <a:p>
            <a:pPr eaLnBrk="1" hangingPunct="1"/>
            <a:r>
              <a:rPr lang="en-US" altLang="zh-CN" dirty="0"/>
              <a:t>PC</a:t>
            </a:r>
            <a:r>
              <a:rPr lang="zh-CN" altLang="en-US" dirty="0"/>
              <a:t>机中有一个</a:t>
            </a:r>
            <a:r>
              <a:rPr lang="en-US" altLang="zh-CN" dirty="0"/>
              <a:t>CMOS RAM</a:t>
            </a:r>
            <a:r>
              <a:rPr lang="zh-CN" altLang="en-US" dirty="0"/>
              <a:t>芯片，其有如下特征：</a:t>
            </a:r>
          </a:p>
          <a:p>
            <a:pPr lvl="1" eaLnBrk="1" hangingPunct="1"/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）包含一个实时钟和一个有</a:t>
            </a:r>
            <a:r>
              <a:rPr lang="en-US" altLang="zh-CN" dirty="0"/>
              <a:t>128</a:t>
            </a:r>
            <a:r>
              <a:rPr lang="zh-CN" altLang="en-US" dirty="0"/>
              <a:t>个存储单元的</a:t>
            </a:r>
            <a:r>
              <a:rPr lang="en-US" altLang="zh-CN" dirty="0"/>
              <a:t>RAM</a:t>
            </a:r>
            <a:r>
              <a:rPr lang="zh-CN" altLang="en-US" dirty="0"/>
              <a:t>存储器。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zh-CN" altLang="en-US" dirty="0"/>
              <a:t>  （早期的计算机为</a:t>
            </a:r>
            <a:r>
              <a:rPr lang="en-US" altLang="zh-CN" dirty="0"/>
              <a:t>64</a:t>
            </a:r>
            <a:r>
              <a:rPr lang="zh-CN" altLang="en-US" dirty="0"/>
              <a:t>个字节）</a:t>
            </a:r>
            <a:endParaRPr lang="en-US" altLang="zh-CN" dirty="0"/>
          </a:p>
          <a:p>
            <a:pPr lvl="1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）该芯片靠电池供电。</a:t>
            </a:r>
          </a:p>
          <a:p>
            <a:pPr lvl="1" eaLnBrk="1" hangingPunct="1">
              <a:buFont typeface="Wingdings" pitchFamily="2" charset="2"/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9044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65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65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、数据传送指令</a:t>
            </a:r>
          </a:p>
        </p:txBody>
      </p:sp>
      <p:sp>
        <p:nvSpPr>
          <p:cNvPr id="136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1329"/>
            <a:ext cx="8229600" cy="3171808"/>
          </a:xfrm>
        </p:spPr>
        <p:txBody>
          <a:bodyPr/>
          <a:lstStyle/>
          <a:p>
            <a:pPr eaLnBrk="1" hangingPunct="1"/>
            <a:r>
              <a:rPr lang="zh-CN" altLang="en-US" dirty="0"/>
              <a:t>比如：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dirty="0"/>
              <a:t>   </a:t>
            </a:r>
            <a:r>
              <a:rPr lang="en-US" altLang="zh-CN" dirty="0" err="1"/>
              <a:t>mov</a:t>
            </a:r>
            <a:r>
              <a:rPr lang="zh-CN" altLang="en-US" dirty="0"/>
              <a:t>、</a:t>
            </a:r>
            <a:r>
              <a:rPr lang="en-US" altLang="zh-CN" dirty="0"/>
              <a:t>push</a:t>
            </a:r>
            <a:r>
              <a:rPr lang="zh-CN" altLang="en-US" dirty="0"/>
              <a:t>、</a:t>
            </a:r>
            <a:r>
              <a:rPr lang="en-US" altLang="zh-CN" dirty="0"/>
              <a:t>pop</a:t>
            </a:r>
            <a:r>
              <a:rPr lang="zh-CN" altLang="en-US" dirty="0"/>
              <a:t>、</a:t>
            </a:r>
            <a:r>
              <a:rPr lang="en-US" altLang="zh-CN" dirty="0" err="1"/>
              <a:t>pushf</a:t>
            </a:r>
            <a:r>
              <a:rPr lang="zh-CN" altLang="en-US" dirty="0"/>
              <a:t>、</a:t>
            </a:r>
            <a:r>
              <a:rPr lang="en-US" altLang="zh-CN" dirty="0" err="1"/>
              <a:t>popf</a:t>
            </a:r>
            <a:r>
              <a:rPr lang="zh-CN" altLang="en-US" dirty="0"/>
              <a:t>、</a:t>
            </a:r>
            <a:r>
              <a:rPr lang="en-US" altLang="zh-CN" dirty="0" err="1"/>
              <a:t>xchg</a:t>
            </a:r>
            <a:r>
              <a:rPr lang="zh-CN" altLang="en-US" dirty="0"/>
              <a:t>等都是数据传送指令，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dirty="0"/>
              <a:t>   这些指令实现寄存器和内存、寄存器和寄存器之间的单个数据传送。</a:t>
            </a:r>
          </a:p>
        </p:txBody>
      </p:sp>
    </p:spTree>
    <p:extLst>
      <p:ext uri="{BB962C8B-B14F-4D97-AF65-F5344CB8AC3E}">
        <p14:creationId xmlns:p14="http://schemas.microsoft.com/office/powerpoint/2010/main" val="1566062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6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36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36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2</a:t>
            </a:r>
            <a:r>
              <a:rPr lang="zh-CN" altLang="en-US" sz="4400" dirty="0"/>
              <a:t>、算术运算指令</a:t>
            </a:r>
          </a:p>
        </p:txBody>
      </p:sp>
      <p:sp>
        <p:nvSpPr>
          <p:cNvPr id="136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1844824"/>
            <a:ext cx="7504112" cy="4114800"/>
          </a:xfrm>
        </p:spPr>
        <p:txBody>
          <a:bodyPr/>
          <a:lstStyle/>
          <a:p>
            <a:pPr eaLnBrk="1" hangingPunct="1"/>
            <a:r>
              <a:rPr lang="zh-CN" altLang="en-US" sz="2800" dirty="0"/>
              <a:t>比如：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 dirty="0"/>
              <a:t>   </a:t>
            </a:r>
            <a:r>
              <a:rPr lang="en-US" altLang="zh-CN" sz="2800" dirty="0"/>
              <a:t>add</a:t>
            </a:r>
            <a:r>
              <a:rPr lang="zh-CN" altLang="en-US" sz="2800" dirty="0"/>
              <a:t>、</a:t>
            </a:r>
            <a:r>
              <a:rPr lang="en-US" altLang="zh-CN" sz="2800" dirty="0"/>
              <a:t>sub</a:t>
            </a:r>
            <a:r>
              <a:rPr lang="zh-CN" altLang="en-US" sz="2800" dirty="0"/>
              <a:t>、</a:t>
            </a:r>
            <a:r>
              <a:rPr lang="en-US" altLang="zh-CN" sz="2800" dirty="0" err="1"/>
              <a:t>adc</a:t>
            </a:r>
            <a:r>
              <a:rPr lang="zh-CN" altLang="en-US" sz="2800" dirty="0"/>
              <a:t>、</a:t>
            </a:r>
            <a:r>
              <a:rPr lang="en-US" altLang="zh-CN" sz="2800" dirty="0" err="1"/>
              <a:t>sbb</a:t>
            </a:r>
            <a:r>
              <a:rPr lang="zh-CN" altLang="en-US" sz="2800" dirty="0"/>
              <a:t>、</a:t>
            </a:r>
            <a:r>
              <a:rPr lang="en-US" altLang="zh-CN" sz="2800" dirty="0" err="1"/>
              <a:t>inc</a:t>
            </a:r>
            <a:r>
              <a:rPr lang="zh-CN" altLang="en-US" sz="2800" dirty="0"/>
              <a:t>、</a:t>
            </a:r>
            <a:r>
              <a:rPr lang="en-US" altLang="zh-CN" sz="2800" dirty="0" err="1"/>
              <a:t>dec</a:t>
            </a:r>
            <a:r>
              <a:rPr lang="zh-CN" altLang="en-US" sz="2800" dirty="0"/>
              <a:t>、</a:t>
            </a:r>
            <a:r>
              <a:rPr lang="en-US" altLang="zh-CN" sz="2800" dirty="0" err="1"/>
              <a:t>cmp</a:t>
            </a:r>
            <a:r>
              <a:rPr lang="zh-CN" altLang="en-US" sz="2800" dirty="0"/>
              <a:t>、</a:t>
            </a:r>
            <a:r>
              <a:rPr lang="en-US" altLang="zh-CN" sz="2800" dirty="0" err="1"/>
              <a:t>imul</a:t>
            </a:r>
            <a:r>
              <a:rPr lang="zh-CN" altLang="en-US" sz="2800" dirty="0"/>
              <a:t>、</a:t>
            </a:r>
            <a:r>
              <a:rPr lang="en-US" altLang="zh-CN" sz="2800" dirty="0" err="1"/>
              <a:t>idiv</a:t>
            </a:r>
            <a:r>
              <a:rPr lang="zh-CN" altLang="en-US" sz="2800" dirty="0"/>
              <a:t>、</a:t>
            </a:r>
            <a:r>
              <a:rPr lang="en-US" altLang="zh-CN" sz="2800" dirty="0" err="1"/>
              <a:t>aaa</a:t>
            </a:r>
            <a:r>
              <a:rPr lang="zh-CN" altLang="en-US" sz="2800" dirty="0"/>
              <a:t>等都是算术运算指令，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 dirty="0"/>
              <a:t>   这些指令实现寄存器和内存中的数据的算数运算。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 dirty="0"/>
              <a:t>   它们的执行结果影响标志寄存器的：</a:t>
            </a:r>
            <a:r>
              <a:rPr lang="en-US" altLang="zh-CN" sz="2800" dirty="0" err="1"/>
              <a:t>sf</a:t>
            </a:r>
            <a:r>
              <a:rPr lang="zh-CN" altLang="en-US" sz="2800" dirty="0"/>
              <a:t>、</a:t>
            </a:r>
            <a:r>
              <a:rPr lang="en-US" altLang="zh-CN" sz="2800" dirty="0" err="1"/>
              <a:t>zf</a:t>
            </a:r>
            <a:r>
              <a:rPr lang="zh-CN" altLang="en-US" sz="2800" dirty="0"/>
              <a:t>、</a:t>
            </a:r>
            <a:r>
              <a:rPr lang="en-US" altLang="zh-CN" sz="2800" dirty="0"/>
              <a:t>of</a:t>
            </a:r>
            <a:r>
              <a:rPr lang="zh-CN" altLang="en-US" sz="2800" dirty="0"/>
              <a:t>、</a:t>
            </a:r>
            <a:r>
              <a:rPr lang="en-US" altLang="zh-CN" sz="2800" dirty="0" err="1"/>
              <a:t>cf</a:t>
            </a:r>
            <a:r>
              <a:rPr lang="zh-CN" altLang="en-US" sz="2800" dirty="0"/>
              <a:t>、</a:t>
            </a:r>
            <a:r>
              <a:rPr lang="en-US" altLang="zh-CN" sz="2800" dirty="0" err="1"/>
              <a:t>pf</a:t>
            </a:r>
            <a:r>
              <a:rPr lang="zh-CN" altLang="en-US" sz="2800" dirty="0"/>
              <a:t>、</a:t>
            </a:r>
            <a:r>
              <a:rPr lang="en-US" altLang="zh-CN" sz="2800" dirty="0" err="1"/>
              <a:t>af</a:t>
            </a:r>
            <a:r>
              <a:rPr lang="zh-CN" altLang="en-US" sz="2800" dirty="0"/>
              <a:t>位。</a:t>
            </a:r>
          </a:p>
        </p:txBody>
      </p:sp>
    </p:spTree>
    <p:extLst>
      <p:ext uri="{BB962C8B-B14F-4D97-AF65-F5344CB8AC3E}">
        <p14:creationId xmlns:p14="http://schemas.microsoft.com/office/powerpoint/2010/main" val="4112817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6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36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36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36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、逻辑指令</a:t>
            </a:r>
          </a:p>
        </p:txBody>
      </p:sp>
      <p:sp>
        <p:nvSpPr>
          <p:cNvPr id="136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9592" y="1916832"/>
            <a:ext cx="7580312" cy="4114800"/>
          </a:xfrm>
        </p:spPr>
        <p:txBody>
          <a:bodyPr/>
          <a:lstStyle/>
          <a:p>
            <a:pPr eaLnBrk="1" hangingPunct="1"/>
            <a:r>
              <a:rPr lang="zh-CN" altLang="en-US" dirty="0"/>
              <a:t>比如：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dirty="0"/>
              <a:t>   </a:t>
            </a:r>
            <a:r>
              <a:rPr lang="en-US" altLang="zh-CN" dirty="0"/>
              <a:t>and</a:t>
            </a:r>
            <a:r>
              <a:rPr lang="zh-CN" altLang="en-US" dirty="0"/>
              <a:t>、</a:t>
            </a:r>
            <a:r>
              <a:rPr lang="en-US" altLang="zh-CN" dirty="0"/>
              <a:t>or</a:t>
            </a:r>
            <a:r>
              <a:rPr lang="zh-CN" altLang="en-US" dirty="0"/>
              <a:t>、</a:t>
            </a:r>
            <a:r>
              <a:rPr lang="en-US" altLang="zh-CN" dirty="0"/>
              <a:t>not</a:t>
            </a:r>
            <a:r>
              <a:rPr lang="zh-CN" altLang="en-US" dirty="0"/>
              <a:t>、</a:t>
            </a:r>
            <a:r>
              <a:rPr lang="en-US" altLang="zh-CN" dirty="0" err="1"/>
              <a:t>xor</a:t>
            </a:r>
            <a:r>
              <a:rPr lang="zh-CN" altLang="en-US" dirty="0"/>
              <a:t>、</a:t>
            </a:r>
            <a:r>
              <a:rPr lang="en-US" altLang="zh-CN" dirty="0"/>
              <a:t>test</a:t>
            </a:r>
            <a:r>
              <a:rPr lang="zh-CN" altLang="en-US" dirty="0"/>
              <a:t>、</a:t>
            </a:r>
            <a:r>
              <a:rPr lang="en-US" altLang="zh-CN" dirty="0" err="1"/>
              <a:t>shl</a:t>
            </a:r>
            <a:r>
              <a:rPr lang="zh-CN" altLang="en-US" dirty="0"/>
              <a:t>、</a:t>
            </a:r>
            <a:r>
              <a:rPr lang="en-US" altLang="zh-CN" dirty="0" err="1"/>
              <a:t>shr</a:t>
            </a:r>
            <a:r>
              <a:rPr lang="zh-CN" altLang="en-US" dirty="0"/>
              <a:t>、</a:t>
            </a:r>
            <a:r>
              <a:rPr lang="en-US" altLang="zh-CN" dirty="0" err="1"/>
              <a:t>sal</a:t>
            </a:r>
            <a:r>
              <a:rPr lang="zh-CN" altLang="en-US" dirty="0"/>
              <a:t>、</a:t>
            </a:r>
            <a:r>
              <a:rPr lang="en-US" altLang="zh-CN" dirty="0" err="1"/>
              <a:t>sar</a:t>
            </a:r>
            <a:r>
              <a:rPr lang="zh-CN" altLang="en-US" dirty="0"/>
              <a:t>、</a:t>
            </a:r>
            <a:r>
              <a:rPr lang="en-US" altLang="zh-CN" dirty="0" err="1"/>
              <a:t>rol</a:t>
            </a:r>
            <a:r>
              <a:rPr lang="zh-CN" altLang="en-US" dirty="0"/>
              <a:t>、</a:t>
            </a:r>
            <a:r>
              <a:rPr lang="en-US" altLang="zh-CN" dirty="0" err="1"/>
              <a:t>ror</a:t>
            </a:r>
            <a:r>
              <a:rPr lang="zh-CN" altLang="en-US" dirty="0"/>
              <a:t>、</a:t>
            </a:r>
            <a:r>
              <a:rPr lang="en-US" altLang="zh-CN" dirty="0" err="1"/>
              <a:t>rcl</a:t>
            </a:r>
            <a:r>
              <a:rPr lang="zh-CN" altLang="en-US" dirty="0"/>
              <a:t>、</a:t>
            </a:r>
            <a:r>
              <a:rPr lang="en-US" altLang="zh-CN" dirty="0" err="1"/>
              <a:t>rcr</a:t>
            </a:r>
            <a:r>
              <a:rPr lang="en-US" altLang="zh-CN" dirty="0"/>
              <a:t> </a:t>
            </a:r>
            <a:r>
              <a:rPr lang="zh-CN" altLang="en-US" dirty="0"/>
              <a:t>等都是逻辑指令。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dirty="0"/>
              <a:t>   除了</a:t>
            </a:r>
            <a:r>
              <a:rPr lang="en-US" altLang="zh-CN" dirty="0"/>
              <a:t>not</a:t>
            </a:r>
            <a:r>
              <a:rPr lang="zh-CN" altLang="en-US" dirty="0"/>
              <a:t>指令外，它们的执行结果都影响标志寄存器的相关标志位。</a:t>
            </a:r>
          </a:p>
        </p:txBody>
      </p:sp>
    </p:spTree>
    <p:extLst>
      <p:ext uri="{BB962C8B-B14F-4D97-AF65-F5344CB8AC3E}">
        <p14:creationId xmlns:p14="http://schemas.microsoft.com/office/powerpoint/2010/main" val="1689909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6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36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36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4400" dirty="0"/>
              <a:t>4</a:t>
            </a:r>
            <a:r>
              <a:rPr lang="zh-CN" altLang="en-US" sz="4400" dirty="0"/>
              <a:t>、转移指令</a:t>
            </a:r>
          </a:p>
        </p:txBody>
      </p:sp>
      <p:sp>
        <p:nvSpPr>
          <p:cNvPr id="136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9592" y="1628800"/>
            <a:ext cx="7351712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800" dirty="0"/>
              <a:t>可以修改</a:t>
            </a:r>
            <a:r>
              <a:rPr lang="en-US" altLang="zh-CN" sz="2800" dirty="0"/>
              <a:t>IP </a:t>
            </a:r>
            <a:r>
              <a:rPr lang="zh-CN" altLang="en-US" sz="2800" dirty="0"/>
              <a:t>，或同时修改</a:t>
            </a:r>
            <a:r>
              <a:rPr lang="en-US" altLang="zh-CN" sz="2800" dirty="0"/>
              <a:t>CS </a:t>
            </a:r>
            <a:r>
              <a:rPr lang="zh-CN" altLang="en-US" sz="2800" dirty="0"/>
              <a:t>和</a:t>
            </a:r>
            <a:r>
              <a:rPr lang="en-US" altLang="zh-CN" sz="2800" dirty="0"/>
              <a:t>IP </a:t>
            </a:r>
            <a:r>
              <a:rPr lang="zh-CN" altLang="en-US" sz="2800" dirty="0"/>
              <a:t>的指令统称为转移指令。转移指令分为以下几类：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800" dirty="0"/>
              <a:t>   （</a:t>
            </a:r>
            <a:r>
              <a:rPr lang="en-US" altLang="zh-CN" sz="2800" dirty="0"/>
              <a:t>1</a:t>
            </a:r>
            <a:r>
              <a:rPr lang="zh-CN" altLang="en-US" sz="2800" dirty="0"/>
              <a:t>）无条件转移指令，比如：</a:t>
            </a:r>
            <a:r>
              <a:rPr lang="en-US" altLang="zh-CN" sz="2800" dirty="0" err="1"/>
              <a:t>jmp</a:t>
            </a:r>
            <a:r>
              <a:rPr lang="zh-CN" altLang="en-US" sz="2800" dirty="0"/>
              <a:t>；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800" dirty="0"/>
              <a:t>   （</a:t>
            </a:r>
            <a:r>
              <a:rPr lang="en-US" altLang="zh-CN" sz="2800" dirty="0"/>
              <a:t>2</a:t>
            </a:r>
            <a:r>
              <a:rPr lang="zh-CN" altLang="en-US" sz="2800" dirty="0"/>
              <a:t>）条件转移指令，比如：</a:t>
            </a:r>
            <a:r>
              <a:rPr lang="en-US" altLang="zh-CN" sz="2800" dirty="0" err="1"/>
              <a:t>jcxz</a:t>
            </a:r>
            <a:r>
              <a:rPr lang="zh-CN" altLang="en-US" sz="2800" dirty="0"/>
              <a:t>、</a:t>
            </a:r>
            <a:r>
              <a:rPr lang="en-US" altLang="zh-CN" sz="2800" dirty="0"/>
              <a:t>je</a:t>
            </a:r>
            <a:r>
              <a:rPr lang="zh-CN" altLang="en-US" sz="2800" dirty="0"/>
              <a:t>、</a:t>
            </a:r>
            <a:r>
              <a:rPr lang="en-US" altLang="zh-CN" sz="2800" dirty="0" err="1"/>
              <a:t>jb</a:t>
            </a:r>
            <a:r>
              <a:rPr lang="zh-CN" altLang="en-US" sz="2800" dirty="0"/>
              <a:t>、</a:t>
            </a:r>
            <a:r>
              <a:rPr lang="en-US" altLang="zh-CN" sz="2800" dirty="0" err="1"/>
              <a:t>ja</a:t>
            </a:r>
            <a:r>
              <a:rPr lang="zh-CN" altLang="en-US" sz="2800" dirty="0"/>
              <a:t>、</a:t>
            </a:r>
            <a:r>
              <a:rPr lang="en-US" altLang="zh-CN" sz="2800" dirty="0" err="1"/>
              <a:t>jnb</a:t>
            </a:r>
            <a:r>
              <a:rPr lang="zh-CN" altLang="en-US" sz="2800" dirty="0"/>
              <a:t>、</a:t>
            </a:r>
            <a:r>
              <a:rPr lang="en-US" altLang="zh-CN" sz="2800" dirty="0" err="1"/>
              <a:t>jna</a:t>
            </a:r>
            <a:r>
              <a:rPr lang="zh-CN" altLang="en-US" sz="2800" dirty="0"/>
              <a:t>等；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800" dirty="0"/>
              <a:t>   （</a:t>
            </a:r>
            <a:r>
              <a:rPr lang="en-US" altLang="zh-CN" sz="2800" dirty="0"/>
              <a:t>3</a:t>
            </a:r>
            <a:r>
              <a:rPr lang="zh-CN" altLang="en-US" sz="2800" dirty="0"/>
              <a:t>）循环指令，比如：</a:t>
            </a:r>
            <a:r>
              <a:rPr lang="en-US" altLang="zh-CN" sz="2800" dirty="0"/>
              <a:t>loop</a:t>
            </a:r>
            <a:r>
              <a:rPr lang="zh-CN" altLang="en-US" sz="2800" dirty="0"/>
              <a:t>；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800" dirty="0"/>
              <a:t>   （</a:t>
            </a:r>
            <a:r>
              <a:rPr lang="en-US" altLang="zh-CN" sz="2800" dirty="0"/>
              <a:t>4</a:t>
            </a:r>
            <a:r>
              <a:rPr lang="zh-CN" altLang="en-US" sz="2800" dirty="0"/>
              <a:t>）过程，比如：</a:t>
            </a:r>
            <a:r>
              <a:rPr lang="en-US" altLang="zh-CN" sz="2800" dirty="0"/>
              <a:t>call</a:t>
            </a:r>
            <a:r>
              <a:rPr lang="zh-CN" altLang="en-US" sz="2800" dirty="0"/>
              <a:t>、</a:t>
            </a:r>
            <a:r>
              <a:rPr lang="en-US" altLang="zh-CN" sz="2800" dirty="0"/>
              <a:t>ret</a:t>
            </a:r>
            <a:r>
              <a:rPr lang="zh-CN" altLang="en-US" sz="2800" dirty="0"/>
              <a:t>、</a:t>
            </a:r>
            <a:r>
              <a:rPr lang="en-US" altLang="zh-CN" sz="2800" dirty="0" err="1"/>
              <a:t>retf</a:t>
            </a:r>
            <a:r>
              <a:rPr lang="zh-CN" altLang="en-US" sz="2800" dirty="0"/>
              <a:t>；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800" dirty="0"/>
              <a:t>   （</a:t>
            </a:r>
            <a:r>
              <a:rPr lang="en-US" altLang="zh-CN" sz="2800" dirty="0"/>
              <a:t>5</a:t>
            </a:r>
            <a:r>
              <a:rPr lang="zh-CN" altLang="en-US" sz="2800" dirty="0"/>
              <a:t>）中断，比如</a:t>
            </a:r>
            <a:r>
              <a:rPr lang="en-US" altLang="zh-CN" sz="2800" dirty="0" err="1"/>
              <a:t>int</a:t>
            </a:r>
            <a:r>
              <a:rPr lang="zh-CN" altLang="en-US" sz="2800" dirty="0"/>
              <a:t>、</a:t>
            </a:r>
            <a:r>
              <a:rPr lang="en-US" altLang="zh-CN" sz="2800" dirty="0" err="1"/>
              <a:t>iret</a:t>
            </a:r>
            <a:r>
              <a:rPr lang="zh-CN" altLang="en-US" sz="28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16712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6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36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36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36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36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7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367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zh-CN" altLang="en-US" dirty="0"/>
              <a:t>、处理机控制指令</a:t>
            </a:r>
          </a:p>
        </p:txBody>
      </p:sp>
      <p:sp>
        <p:nvSpPr>
          <p:cNvPr id="136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2800" dirty="0"/>
              <a:t>这些指令对标志寄存器或其他处理机状态进行设置 ，比如：</a:t>
            </a:r>
            <a:endParaRPr lang="en-US" altLang="zh-CN" sz="2800" dirty="0"/>
          </a:p>
          <a:p>
            <a:pPr eaLnBrk="1" hangingPunct="1">
              <a:lnSpc>
                <a:spcPct val="150000"/>
              </a:lnSpc>
            </a:pPr>
            <a:r>
              <a:rPr lang="en-US" altLang="zh-CN" sz="2800" dirty="0" err="1"/>
              <a:t>cld</a:t>
            </a:r>
            <a:r>
              <a:rPr lang="zh-CN" altLang="en-US" sz="2800" dirty="0"/>
              <a:t>、</a:t>
            </a:r>
            <a:r>
              <a:rPr lang="en-US" altLang="zh-CN" sz="2800" dirty="0" err="1"/>
              <a:t>std</a:t>
            </a:r>
            <a:r>
              <a:rPr lang="zh-CN" altLang="en-US" sz="2800" dirty="0"/>
              <a:t>、</a:t>
            </a:r>
            <a:r>
              <a:rPr lang="en-US" altLang="zh-CN" sz="2800" dirty="0"/>
              <a:t>cli</a:t>
            </a:r>
            <a:r>
              <a:rPr lang="zh-CN" altLang="en-US" sz="2800" dirty="0"/>
              <a:t>、</a:t>
            </a:r>
            <a:r>
              <a:rPr lang="en-US" altLang="zh-CN" sz="2800" dirty="0" err="1"/>
              <a:t>sti</a:t>
            </a:r>
            <a:r>
              <a:rPr lang="zh-CN" altLang="en-US" sz="2800" dirty="0"/>
              <a:t>、</a:t>
            </a:r>
            <a:r>
              <a:rPr lang="en-US" altLang="zh-CN" sz="2800" dirty="0" err="1"/>
              <a:t>nop</a:t>
            </a:r>
            <a:r>
              <a:rPr lang="zh-CN" altLang="en-US" sz="2800" dirty="0"/>
              <a:t>、</a:t>
            </a:r>
            <a:r>
              <a:rPr lang="en-US" altLang="zh-CN" sz="2800" dirty="0" err="1"/>
              <a:t>clc</a:t>
            </a:r>
            <a:r>
              <a:rPr lang="zh-CN" altLang="en-US" sz="2800" dirty="0"/>
              <a:t>、</a:t>
            </a:r>
            <a:r>
              <a:rPr lang="en-US" altLang="zh-CN" sz="2800" dirty="0" err="1"/>
              <a:t>cmc</a:t>
            </a:r>
            <a:r>
              <a:rPr lang="zh-CN" altLang="en-US" sz="2800" dirty="0"/>
              <a:t>、</a:t>
            </a:r>
            <a:r>
              <a:rPr lang="en-US" altLang="zh-CN" sz="2800" dirty="0" err="1"/>
              <a:t>stc</a:t>
            </a:r>
            <a:r>
              <a:rPr lang="zh-CN" altLang="en-US" sz="2800" dirty="0"/>
              <a:t>、</a:t>
            </a:r>
            <a:r>
              <a:rPr lang="en-US" altLang="zh-CN" sz="2800" dirty="0" err="1"/>
              <a:t>hlt</a:t>
            </a:r>
            <a:r>
              <a:rPr lang="zh-CN" altLang="en-US" sz="2800" dirty="0"/>
              <a:t>、</a:t>
            </a:r>
            <a:r>
              <a:rPr lang="en-US" altLang="zh-CN" sz="2800" dirty="0"/>
              <a:t>wait</a:t>
            </a:r>
            <a:r>
              <a:rPr lang="zh-CN" altLang="en-US" sz="2800" dirty="0"/>
              <a:t>、</a:t>
            </a:r>
            <a:r>
              <a:rPr lang="en-US" altLang="zh-CN" sz="2800" dirty="0"/>
              <a:t>esc</a:t>
            </a:r>
            <a:r>
              <a:rPr lang="zh-CN" altLang="en-US" sz="2800" dirty="0"/>
              <a:t>、</a:t>
            </a:r>
            <a:r>
              <a:rPr lang="en-US" altLang="zh-CN" sz="2800" dirty="0"/>
              <a:t>lock</a:t>
            </a:r>
            <a:r>
              <a:rPr lang="zh-CN" altLang="en-US" sz="2800" dirty="0"/>
              <a:t>等都是处理机控制指令。</a:t>
            </a:r>
          </a:p>
        </p:txBody>
      </p:sp>
    </p:spTree>
    <p:extLst>
      <p:ext uri="{BB962C8B-B14F-4D97-AF65-F5344CB8AC3E}">
        <p14:creationId xmlns:p14="http://schemas.microsoft.com/office/powerpoint/2010/main" val="3016418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6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36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</a:t>
            </a:r>
            <a:r>
              <a:rPr lang="zh-CN" altLang="en-US" dirty="0"/>
              <a:t>、串处理指令</a:t>
            </a:r>
          </a:p>
        </p:txBody>
      </p:sp>
      <p:sp>
        <p:nvSpPr>
          <p:cNvPr id="136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2800" dirty="0"/>
              <a:t>对内存中的批量数据进行处理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 dirty="0"/>
              <a:t>   比如：</a:t>
            </a:r>
            <a:r>
              <a:rPr lang="en-US" altLang="zh-CN" sz="2800" dirty="0" err="1"/>
              <a:t>movsb</a:t>
            </a:r>
            <a:r>
              <a:rPr lang="zh-CN" altLang="en-US" sz="2800" dirty="0"/>
              <a:t>、</a:t>
            </a:r>
            <a:r>
              <a:rPr lang="en-US" altLang="zh-CN" sz="2800" dirty="0" err="1"/>
              <a:t>movsw</a:t>
            </a:r>
            <a:r>
              <a:rPr lang="zh-CN" altLang="en-US" sz="2800" dirty="0"/>
              <a:t>、</a:t>
            </a:r>
            <a:r>
              <a:rPr lang="en-US" altLang="zh-CN" sz="2800" dirty="0" err="1"/>
              <a:t>cmps</a:t>
            </a:r>
            <a:r>
              <a:rPr lang="zh-CN" altLang="en-US" sz="2800" dirty="0"/>
              <a:t>、</a:t>
            </a:r>
            <a:r>
              <a:rPr lang="en-US" altLang="zh-CN" sz="2800" dirty="0" err="1"/>
              <a:t>scas</a:t>
            </a:r>
            <a:r>
              <a:rPr lang="zh-CN" altLang="en-US" sz="2800" dirty="0"/>
              <a:t>、</a:t>
            </a:r>
            <a:r>
              <a:rPr lang="en-US" altLang="zh-CN" sz="2800" dirty="0" err="1"/>
              <a:t>lods</a:t>
            </a:r>
            <a:r>
              <a:rPr lang="zh-CN" altLang="en-US" sz="2800" dirty="0"/>
              <a:t>、</a:t>
            </a:r>
            <a:r>
              <a:rPr lang="en-US" altLang="zh-CN" sz="2800" dirty="0" err="1"/>
              <a:t>stos</a:t>
            </a:r>
            <a:r>
              <a:rPr lang="zh-CN" altLang="en-US" sz="2800" dirty="0"/>
              <a:t>等。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 dirty="0"/>
              <a:t>   若要使用这些指令方便地进行批量数据的处理，则需要和</a:t>
            </a:r>
            <a:r>
              <a:rPr lang="en-US" altLang="zh-CN" sz="2800" dirty="0"/>
              <a:t>rep</a:t>
            </a:r>
            <a:r>
              <a:rPr lang="zh-CN" altLang="en-US" sz="2800" dirty="0"/>
              <a:t>、</a:t>
            </a:r>
            <a:r>
              <a:rPr lang="en-US" altLang="zh-CN" sz="2800" dirty="0" err="1"/>
              <a:t>repe</a:t>
            </a:r>
            <a:r>
              <a:rPr lang="zh-CN" altLang="en-US" sz="2800" dirty="0"/>
              <a:t>、</a:t>
            </a:r>
            <a:r>
              <a:rPr lang="en-US" altLang="zh-CN" sz="2800" dirty="0" err="1"/>
              <a:t>repne</a:t>
            </a:r>
            <a:r>
              <a:rPr lang="zh-CN" altLang="en-US" sz="2800" dirty="0"/>
              <a:t>等前缀指令</a:t>
            </a:r>
            <a:r>
              <a:rPr lang="zh-CN" altLang="en-US" sz="2800" dirty="0">
                <a:solidFill>
                  <a:srgbClr val="0000FF"/>
                </a:solidFill>
              </a:rPr>
              <a:t>配合</a:t>
            </a:r>
            <a:r>
              <a:rPr lang="zh-CN" altLang="en-US" sz="2800" dirty="0"/>
              <a:t>使用。</a:t>
            </a:r>
          </a:p>
        </p:txBody>
      </p:sp>
    </p:spTree>
    <p:extLst>
      <p:ext uri="{BB962C8B-B14F-4D97-AF65-F5344CB8AC3E}">
        <p14:creationId xmlns:p14="http://schemas.microsoft.com/office/powerpoint/2010/main" val="1459549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6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36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36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1292C44-80F9-C746-94F6-D69E2ADEC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IN</a:t>
            </a:r>
          </a:p>
          <a:p>
            <a:r>
              <a:rPr kumimoji="1" lang="en-US" altLang="zh-CN" dirty="0"/>
              <a:t>OUT</a:t>
            </a:r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7441E4A-49D1-FE48-A03E-E74EC0AFC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7.I/O</a:t>
            </a:r>
            <a:r>
              <a:rPr kumimoji="1" lang="zh-CN" altLang="en-US" dirty="0"/>
              <a:t>指令</a:t>
            </a:r>
          </a:p>
        </p:txBody>
      </p:sp>
    </p:spTree>
    <p:extLst>
      <p:ext uri="{BB962C8B-B14F-4D97-AF65-F5344CB8AC3E}">
        <p14:creationId xmlns:p14="http://schemas.microsoft.com/office/powerpoint/2010/main" val="414456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14.2 CMOS RAM </a:t>
            </a:r>
            <a:r>
              <a:rPr lang="zh-CN" altLang="en-US"/>
              <a:t>芯片</a:t>
            </a:r>
          </a:p>
        </p:txBody>
      </p:sp>
      <p:sp>
        <p:nvSpPr>
          <p:cNvPr id="1267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9592" y="1772816"/>
            <a:ext cx="7207250" cy="41148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3200" dirty="0"/>
              <a:t>CMOS RAM</a:t>
            </a:r>
            <a:r>
              <a:rPr lang="zh-CN" altLang="en-US" sz="3200" dirty="0"/>
              <a:t>芯片特征：</a:t>
            </a:r>
          </a:p>
          <a:p>
            <a:pPr lvl="1" eaLnBrk="1" hangingPunct="1"/>
            <a:r>
              <a:rPr lang="zh-CN" altLang="en-US" sz="2800" dirty="0"/>
              <a:t>（</a:t>
            </a:r>
            <a:r>
              <a:rPr lang="en-US" altLang="zh-CN" sz="2800" dirty="0"/>
              <a:t>3</a:t>
            </a:r>
            <a:r>
              <a:rPr lang="zh-CN" altLang="en-US" sz="2800" dirty="0"/>
              <a:t>） </a:t>
            </a:r>
            <a:r>
              <a:rPr lang="en-US" altLang="zh-CN" sz="2800" dirty="0"/>
              <a:t>128 </a:t>
            </a:r>
            <a:r>
              <a:rPr lang="zh-CN" altLang="en-US" sz="2800" dirty="0"/>
              <a:t>个字节的 </a:t>
            </a:r>
            <a:r>
              <a:rPr lang="en-US" altLang="zh-CN" sz="2800" dirty="0"/>
              <a:t>RAM </a:t>
            </a:r>
            <a:r>
              <a:rPr lang="zh-CN" altLang="en-US" sz="2800" dirty="0"/>
              <a:t>中，内部实时钟占用 </a:t>
            </a:r>
            <a:r>
              <a:rPr lang="en-US" altLang="zh-CN" sz="2800" dirty="0">
                <a:solidFill>
                  <a:srgbClr val="FF0000"/>
                </a:solidFill>
              </a:rPr>
              <a:t>0</a:t>
            </a:r>
            <a:r>
              <a:rPr lang="zh-CN" altLang="en-US" sz="2800" dirty="0">
                <a:solidFill>
                  <a:srgbClr val="FF0000"/>
                </a:solidFill>
              </a:rPr>
              <a:t>～</a:t>
            </a:r>
            <a:r>
              <a:rPr lang="en-US" altLang="zh-CN" sz="2800" dirty="0">
                <a:solidFill>
                  <a:srgbClr val="FF0000"/>
                </a:solidFill>
              </a:rPr>
              <a:t>0dh</a:t>
            </a:r>
            <a:r>
              <a:rPr lang="zh-CN" altLang="en-US" sz="2800" dirty="0"/>
              <a:t>单元来保存时间信息，其余大部分分单元用于保存系统配置信息，供系统启动时</a:t>
            </a:r>
            <a:r>
              <a:rPr lang="en-US" altLang="zh-CN" sz="2800" dirty="0"/>
              <a:t>BIOS</a:t>
            </a:r>
            <a:r>
              <a:rPr lang="zh-CN" altLang="en-US" sz="2800" dirty="0"/>
              <a:t>程序读取。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zh-CN" altLang="en-US" sz="2800" dirty="0"/>
              <a:t>   </a:t>
            </a:r>
            <a:r>
              <a:rPr lang="en-US" altLang="zh-CN" sz="2800" dirty="0"/>
              <a:t>BIOS</a:t>
            </a:r>
            <a:r>
              <a:rPr lang="zh-CN" altLang="en-US" sz="2800" dirty="0"/>
              <a:t>也提供了相关的程序，使我们可以在开机的时候配置</a:t>
            </a:r>
            <a:r>
              <a:rPr lang="en-US" altLang="zh-CN" sz="2800" dirty="0"/>
              <a:t>CMOS RAM </a:t>
            </a:r>
            <a:r>
              <a:rPr lang="zh-CN" altLang="en-US" sz="2800" dirty="0"/>
              <a:t>中的系统信息。</a:t>
            </a:r>
          </a:p>
        </p:txBody>
      </p:sp>
    </p:spTree>
    <p:extLst>
      <p:ext uri="{BB962C8B-B14F-4D97-AF65-F5344CB8AC3E}">
        <p14:creationId xmlns:p14="http://schemas.microsoft.com/office/powerpoint/2010/main" val="3003279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67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14.2 CMOS RAM </a:t>
            </a:r>
            <a:r>
              <a:rPr lang="zh-CN" altLang="en-US"/>
              <a:t>芯片</a:t>
            </a:r>
          </a:p>
        </p:txBody>
      </p:sp>
      <p:sp>
        <p:nvSpPr>
          <p:cNvPr id="1268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1700808"/>
            <a:ext cx="6989762" cy="4114800"/>
          </a:xfrm>
        </p:spPr>
        <p:txBody>
          <a:bodyPr/>
          <a:lstStyle/>
          <a:p>
            <a:pPr eaLnBrk="1" hangingPunct="1"/>
            <a:r>
              <a:rPr lang="en-US" altLang="zh-CN" dirty="0"/>
              <a:t>CMOS RAM</a:t>
            </a:r>
            <a:r>
              <a:rPr lang="zh-CN" altLang="en-US" dirty="0"/>
              <a:t>芯片特征：</a:t>
            </a:r>
          </a:p>
          <a:p>
            <a:pPr lvl="1" eaLnBrk="1" hangingPunct="1"/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）该芯片内部有两个端口，端口地址为</a:t>
            </a:r>
            <a:r>
              <a:rPr lang="en-US" altLang="zh-CN" dirty="0"/>
              <a:t>70h</a:t>
            </a:r>
            <a:r>
              <a:rPr lang="zh-CN" altLang="en-US" dirty="0"/>
              <a:t>和</a:t>
            </a:r>
            <a:r>
              <a:rPr lang="en-US" altLang="zh-CN" dirty="0"/>
              <a:t>71h</a:t>
            </a:r>
            <a:r>
              <a:rPr lang="zh-CN" altLang="en-US" dirty="0"/>
              <a:t>。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70h</a:t>
            </a:r>
            <a:r>
              <a:rPr lang="zh-CN" altLang="en-US" dirty="0"/>
              <a:t>为地址端口，存放要访问的</a:t>
            </a:r>
            <a:r>
              <a:rPr lang="en-US" altLang="zh-CN" dirty="0"/>
              <a:t>CMOS RAM</a:t>
            </a:r>
            <a:r>
              <a:rPr lang="zh-CN" altLang="en-US" dirty="0"/>
              <a:t>单元的地址；</a:t>
            </a:r>
          </a:p>
          <a:p>
            <a:pPr lvl="1"/>
            <a:r>
              <a:rPr lang="zh-CN" altLang="en-US" dirty="0"/>
              <a:t> </a:t>
            </a:r>
            <a:r>
              <a:rPr lang="en-US" altLang="zh-CN" dirty="0"/>
              <a:t>71h</a:t>
            </a:r>
            <a:r>
              <a:rPr lang="zh-CN" altLang="en-US" dirty="0"/>
              <a:t>为数据端口，存放从选定的</a:t>
            </a:r>
            <a:r>
              <a:rPr lang="en-US" altLang="zh-CN" dirty="0"/>
              <a:t>CMOS RAM </a:t>
            </a:r>
            <a:r>
              <a:rPr lang="zh-CN" altLang="en-US" dirty="0"/>
              <a:t>单元中读取的数据，或要写入到其中的数据。</a:t>
            </a:r>
          </a:p>
          <a:p>
            <a:pPr lvl="1" eaLnBrk="1" hangingPunct="1">
              <a:buFont typeface="Wingdings" pitchFamily="2" charset="2"/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7580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8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68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8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68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1975</TotalTime>
  <Words>4796</Words>
  <Application>Microsoft Macintosh PowerPoint</Application>
  <PresentationFormat>全屏显示(4:3)</PresentationFormat>
  <Paragraphs>476</Paragraphs>
  <Slides>76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76</vt:i4>
      </vt:variant>
    </vt:vector>
  </HeadingPairs>
  <TitlesOfParts>
    <vt:vector size="85" baseType="lpstr">
      <vt:lpstr>宋体</vt:lpstr>
      <vt:lpstr>Arial</vt:lpstr>
      <vt:lpstr>Calibri</vt:lpstr>
      <vt:lpstr>Lucida Sans Unicode</vt:lpstr>
      <vt:lpstr>Verdana</vt:lpstr>
      <vt:lpstr>Wingdings</vt:lpstr>
      <vt:lpstr>Wingdings 2</vt:lpstr>
      <vt:lpstr>Wingdings 3</vt:lpstr>
      <vt:lpstr>聚合</vt:lpstr>
      <vt:lpstr>第14-16章</vt:lpstr>
      <vt:lpstr>第14章 端口</vt:lpstr>
      <vt:lpstr>引言</vt:lpstr>
      <vt:lpstr>14.1 端口的读写</vt:lpstr>
      <vt:lpstr>14.1 端口的读写</vt:lpstr>
      <vt:lpstr>14.1 端口的读写</vt:lpstr>
      <vt:lpstr>14.2 CMOS RAM 芯片</vt:lpstr>
      <vt:lpstr>14.2 CMOS RAM 芯片</vt:lpstr>
      <vt:lpstr>14.2 CMOS RAM 芯片</vt:lpstr>
      <vt:lpstr>14.2 CMOS RAM 芯片</vt:lpstr>
      <vt:lpstr>特别提示</vt:lpstr>
      <vt:lpstr>14.3 shl和shr指令</vt:lpstr>
      <vt:lpstr>14.3 shl和shr指令</vt:lpstr>
      <vt:lpstr>14.3 shl和shr指令</vt:lpstr>
      <vt:lpstr>14.3 shl和shr指令</vt:lpstr>
      <vt:lpstr>14.3 shl和shr指令</vt:lpstr>
      <vt:lpstr>14.3 shl和shr指令</vt:lpstr>
      <vt:lpstr>14.3 shl和shr指令</vt:lpstr>
      <vt:lpstr>14.3 shl和shr指令</vt:lpstr>
      <vt:lpstr>14.3 shl和shr指令</vt:lpstr>
      <vt:lpstr>14.3 shl和shr指令</vt:lpstr>
      <vt:lpstr>特别提示</vt:lpstr>
      <vt:lpstr>14.4 CMOS RAM中存储的时间信息</vt:lpstr>
      <vt:lpstr>14.4 CMOS RAM中存储的时间信息</vt:lpstr>
      <vt:lpstr>14.4 CMOS RAM中存储的时间信息</vt:lpstr>
      <vt:lpstr>14.4 CMOS RAM中存储的时间信息</vt:lpstr>
      <vt:lpstr>14.4 CMOS RAM中存储的时间信息</vt:lpstr>
      <vt:lpstr>PowerPoint 演示文稿</vt:lpstr>
      <vt:lpstr>第15章 外中断</vt:lpstr>
      <vt:lpstr>15.1 接口芯片和端口</vt:lpstr>
      <vt:lpstr>15.2 外中断信息</vt:lpstr>
      <vt:lpstr>15.2 外中断信息</vt:lpstr>
      <vt:lpstr>15.2 外中断信息</vt:lpstr>
      <vt:lpstr>15.2 外中断信息</vt:lpstr>
      <vt:lpstr>15.3 PC机键盘的处理过程</vt:lpstr>
      <vt:lpstr>15.3 PC机键盘的处理过程</vt:lpstr>
      <vt:lpstr>15.3 PC机键盘的处理过程</vt:lpstr>
      <vt:lpstr>15.3 PC机键盘的处理过程</vt:lpstr>
      <vt:lpstr>15.3 PC机键盘的处理过程</vt:lpstr>
      <vt:lpstr>15.3 PC机键盘的处理过程</vt:lpstr>
      <vt:lpstr>15.3 PC机键盘的处理过程</vt:lpstr>
      <vt:lpstr>15.3 PC机键盘的处理过程</vt:lpstr>
      <vt:lpstr>15.4 编写int 9 中断例程</vt:lpstr>
      <vt:lpstr>15.4 编写int 9 中断例程</vt:lpstr>
      <vt:lpstr>15.4 编写int 9 中断例程</vt:lpstr>
      <vt:lpstr>15.4 编写int 9 中断例程</vt:lpstr>
      <vt:lpstr>15.4 编写int 9 中断例程</vt:lpstr>
      <vt:lpstr>15.4 编写int 9 中断例程</vt:lpstr>
      <vt:lpstr>15.4 编写int 9 中断例程</vt:lpstr>
      <vt:lpstr>15.4 编写int 9 中断例程</vt:lpstr>
      <vt:lpstr>15.4 编写int 9 中断例程</vt:lpstr>
      <vt:lpstr>15.4 编写int 9 中断例程</vt:lpstr>
      <vt:lpstr>15.4 编写int 9 中断例程</vt:lpstr>
      <vt:lpstr>15.4 编写int 9 中断例程</vt:lpstr>
      <vt:lpstr>15.4 编写int 9 中断例程</vt:lpstr>
      <vt:lpstr>15.4 编写int 9 中断例程</vt:lpstr>
      <vt:lpstr>15.4 编写int 9 中断例程</vt:lpstr>
      <vt:lpstr>15.4 编写int 9 中断例程</vt:lpstr>
      <vt:lpstr>15.4 编写int 9 中断例程</vt:lpstr>
      <vt:lpstr>特别提示</vt:lpstr>
      <vt:lpstr>15.5 安装新的 int 9 中断例程</vt:lpstr>
      <vt:lpstr>15.5 安装新的 int 9 中断例程</vt:lpstr>
      <vt:lpstr>15.5 安装新的 int 9 中断例程</vt:lpstr>
      <vt:lpstr>15.5 安装新的 int 9 中断例程</vt:lpstr>
      <vt:lpstr>15.5 安装新的 int 9 中断例程</vt:lpstr>
      <vt:lpstr>15.5 安装新的 int 9 中断例程</vt:lpstr>
      <vt:lpstr>15.5 安装新的 int 9 中断例程</vt:lpstr>
      <vt:lpstr>15.5 安装新的 int 9 中断例程</vt:lpstr>
      <vt:lpstr>8086CPU指令系统总结</vt:lpstr>
      <vt:lpstr>1、数据传送指令</vt:lpstr>
      <vt:lpstr>2、算术运算指令</vt:lpstr>
      <vt:lpstr>3、逻辑指令</vt:lpstr>
      <vt:lpstr>4、转移指令</vt:lpstr>
      <vt:lpstr>5、处理机控制指令</vt:lpstr>
      <vt:lpstr>6、串处理指令</vt:lpstr>
      <vt:lpstr>7.I/O指令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第13章 中断程序设计</dc:title>
  <dc:creator>blh</dc:creator>
  <cp:lastModifiedBy>Microsoft Office User</cp:lastModifiedBy>
  <cp:revision>60</cp:revision>
  <dcterms:created xsi:type="dcterms:W3CDTF">2016-11-29T02:47:47Z</dcterms:created>
  <dcterms:modified xsi:type="dcterms:W3CDTF">2020-04-14T11:42:46Z</dcterms:modified>
</cp:coreProperties>
</file>