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80" r:id="rId3"/>
    <p:sldId id="295" r:id="rId4"/>
    <p:sldId id="279" r:id="rId5"/>
    <p:sldId id="296" r:id="rId6"/>
    <p:sldId id="293" r:id="rId7"/>
    <p:sldId id="282" r:id="rId8"/>
    <p:sldId id="297" r:id="rId9"/>
    <p:sldId id="283" r:id="rId10"/>
    <p:sldId id="300" r:id="rId11"/>
    <p:sldId id="284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晓晓" initials="李" lastIdx="2" clrIdx="0">
    <p:extLst>
      <p:ext uri="{19B8F6BF-5375-455C-9EA6-DF929625EA0E}">
        <p15:presenceInfo xmlns:p15="http://schemas.microsoft.com/office/powerpoint/2012/main" userId="72cbed1fc1796d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BA"/>
    <a:srgbClr val="4472C4"/>
    <a:srgbClr val="ADADE0"/>
    <a:srgbClr val="F3F9FB"/>
    <a:srgbClr val="E6E6E6"/>
    <a:srgbClr val="848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262" autoAdjust="0"/>
  </p:normalViewPr>
  <p:slideViewPr>
    <p:cSldViewPr snapToGrid="0">
      <p:cViewPr varScale="1">
        <p:scale>
          <a:sx n="61" d="100"/>
          <a:sy n="61" d="100"/>
        </p:scale>
        <p:origin x="8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20282-F925-4D44-B42E-02654E3D0DC6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14CEE0-FF3F-468D-9D2D-D812C9248AB0}">
      <dgm:prSet phldrT="[文本]" custT="1"/>
      <dgm:spPr/>
      <dgm:t>
        <a:bodyPr/>
        <a:lstStyle/>
        <a:p>
          <a:pPr algn="just">
            <a:lnSpc>
              <a:spcPct val="100000"/>
            </a:lnSpc>
            <a:spcAft>
              <a:spcPts val="500"/>
            </a:spcAft>
          </a:pPr>
          <a:r>
            <a:rPr lang="en-US" altLang="zh-CN" sz="2000">
              <a:latin typeface="+mn-lt"/>
              <a:ea typeface="宋体" panose="02010600030101010101" pitchFamily="2" charset="-122"/>
            </a:rPr>
            <a:t>Worker </a:t>
          </a:r>
          <a:r>
            <a:rPr lang="zh-CN" altLang="en-US" sz="2000">
              <a:latin typeface="+mn-lt"/>
              <a:ea typeface="宋体" panose="02010600030101010101" pitchFamily="2" charset="-122"/>
            </a:rPr>
            <a:t>节点</a:t>
          </a:r>
          <a:endParaRPr lang="en-US" altLang="zh-CN" sz="2000">
            <a:latin typeface="+mn-lt"/>
            <a:ea typeface="宋体" panose="02010600030101010101" pitchFamily="2" charset="-122"/>
          </a:endParaRPr>
        </a:p>
        <a:p>
          <a:pPr algn="just">
            <a:lnSpc>
              <a:spcPct val="100000"/>
            </a:lnSpc>
            <a:spcAft>
              <a:spcPts val="1000"/>
            </a:spcAft>
          </a:pPr>
          <a:r>
            <a:rPr lang="en-US" altLang="zh-CN" sz="18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从 </a:t>
          </a:r>
          <a:r>
            <a: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server </a:t>
          </a:r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节点拉取最新的模型参数，处理分配到本地的训练数据</a:t>
          </a:r>
          <a:endParaRPr lang="en-US" altLang="zh-CN" sz="1800">
            <a:latin typeface="宋体" panose="02010600030101010101" pitchFamily="2" charset="-122"/>
            <a:ea typeface="宋体" panose="02010600030101010101" pitchFamily="2" charset="-122"/>
          </a:endParaRPr>
        </a:p>
        <a:p>
          <a:pPr algn="just">
            <a:lnSpc>
              <a:spcPct val="100000"/>
            </a:lnSpc>
            <a:spcAft>
              <a:spcPts val="1000"/>
            </a:spcAft>
          </a:pPr>
          <a:r>
            <a:rPr lang="en-US" altLang="zh-CN" sz="18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根据训练数据计算局部梯度，</a:t>
          </a:r>
          <a:r>
            <a: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push</a:t>
          </a:r>
          <a:r>
            <a: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给 </a:t>
          </a:r>
          <a:r>
            <a: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server </a:t>
          </a:r>
          <a:r>
            <a: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节点</a:t>
          </a:r>
        </a:p>
      </dgm:t>
    </dgm:pt>
    <dgm:pt modelId="{4611DCF4-807C-4812-AEDD-B67C9F54D5F5}" type="parTrans" cxnId="{C335ED5A-6677-4114-8CCD-F530DCA740E6}">
      <dgm:prSet/>
      <dgm:spPr/>
      <dgm:t>
        <a:bodyPr/>
        <a:lstStyle/>
        <a:p>
          <a:endParaRPr lang="zh-CN" altLang="en-US"/>
        </a:p>
      </dgm:t>
    </dgm:pt>
    <dgm:pt modelId="{5240E0E0-F7B1-4C22-ACF1-69650D4AAE78}" type="sibTrans" cxnId="{C335ED5A-6677-4114-8CCD-F530DCA740E6}">
      <dgm:prSet/>
      <dgm:spPr/>
      <dgm:t>
        <a:bodyPr/>
        <a:lstStyle/>
        <a:p>
          <a:endParaRPr lang="zh-CN" altLang="en-US"/>
        </a:p>
      </dgm:t>
    </dgm:pt>
    <dgm:pt modelId="{7EEED65B-BDDB-4CFF-8A8A-C953A8618E5B}">
      <dgm:prSet phldrT="[文本]" custT="1"/>
      <dgm:spPr/>
      <dgm:t>
        <a:bodyPr/>
        <a:lstStyle/>
        <a:p>
          <a:pPr algn="just">
            <a:lnSpc>
              <a:spcPct val="100000"/>
            </a:lnSpc>
            <a:spcAft>
              <a:spcPts val="1000"/>
            </a:spcAft>
          </a:pPr>
          <a:r>
            <a:rPr lang="en-US" altLang="zh-CN" sz="2000"/>
            <a:t>Server </a:t>
          </a:r>
          <a:r>
            <a:rPr lang="zh-CN" altLang="en-US" sz="2000"/>
            <a:t>节点</a:t>
          </a:r>
          <a:endParaRPr lang="en-US" altLang="zh-CN" sz="2000"/>
        </a:p>
        <a:p>
          <a:pPr algn="just">
            <a:lnSpc>
              <a:spcPct val="100000"/>
            </a:lnSpc>
            <a:spcAft>
              <a:spcPts val="2500"/>
            </a:spcAft>
          </a:pPr>
          <a:r>
            <a:rPr lang="en-US" altLang="zh-CN" sz="18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存储模型参数</a:t>
          </a:r>
          <a:endParaRPr lang="en-US" altLang="zh-CN" sz="1800">
            <a:latin typeface="宋体" panose="02010600030101010101" pitchFamily="2" charset="-122"/>
            <a:ea typeface="宋体" panose="02010600030101010101" pitchFamily="2" charset="-122"/>
          </a:endParaRPr>
        </a:p>
        <a:p>
          <a:pPr algn="just">
            <a:lnSpc>
              <a:spcPct val="100000"/>
            </a:lnSpc>
            <a:spcAft>
              <a:spcPts val="2500"/>
            </a:spcAft>
          </a:pPr>
          <a:r>
            <a:rPr lang="en-US" altLang="zh-CN" sz="18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zh-CN" sz="1800">
              <a:latin typeface="宋体" panose="02010600030101010101" pitchFamily="2" charset="-122"/>
              <a:ea typeface="宋体" panose="02010600030101010101" pitchFamily="2" charset="-122"/>
            </a:rPr>
            <a:t>作为服务方接受计算节点的参数查询和更新请求</a:t>
          </a:r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D6CD89B-6405-49C5-B9FA-42D306C71BC0}" type="sibTrans" cxnId="{A784FF5E-CD11-47B2-80B6-7265084B4CB3}">
      <dgm:prSet/>
      <dgm:spPr/>
      <dgm:t>
        <a:bodyPr/>
        <a:lstStyle/>
        <a:p>
          <a:endParaRPr lang="zh-CN" altLang="en-US"/>
        </a:p>
      </dgm:t>
    </dgm:pt>
    <dgm:pt modelId="{BCCA1502-7D9B-49A6-8E88-5AACDCDD5331}" type="parTrans" cxnId="{A784FF5E-CD11-47B2-80B6-7265084B4CB3}">
      <dgm:prSet/>
      <dgm:spPr/>
      <dgm:t>
        <a:bodyPr/>
        <a:lstStyle/>
        <a:p>
          <a:endParaRPr lang="zh-CN" altLang="en-US"/>
        </a:p>
      </dgm:t>
    </dgm:pt>
    <dgm:pt modelId="{F4721A1D-E1F2-4580-9CB3-19A25639822A}" type="pres">
      <dgm:prSet presAssocID="{73920282-F925-4D44-B42E-02654E3D0DC6}" presName="Name0" presStyleCnt="0">
        <dgm:presLayoutVars>
          <dgm:chMax val="2"/>
          <dgm:chPref val="2"/>
          <dgm:animLvl val="lvl"/>
        </dgm:presLayoutVars>
      </dgm:prSet>
      <dgm:spPr/>
    </dgm:pt>
    <dgm:pt modelId="{70C75C12-3E88-4EC2-B671-A9EFEDFDEEB7}" type="pres">
      <dgm:prSet presAssocID="{73920282-F925-4D44-B42E-02654E3D0DC6}" presName="LeftText" presStyleLbl="revTx" presStyleIdx="0" presStyleCnt="0">
        <dgm:presLayoutVars>
          <dgm:bulletEnabled val="1"/>
        </dgm:presLayoutVars>
      </dgm:prSet>
      <dgm:spPr/>
    </dgm:pt>
    <dgm:pt modelId="{25818590-12FA-4887-BAAD-926FCC5A68CE}" type="pres">
      <dgm:prSet presAssocID="{73920282-F925-4D44-B42E-02654E3D0DC6}" presName="LeftNode" presStyleLbl="bgImgPlace1" presStyleIdx="0" presStyleCnt="2" custScaleX="431286" custScaleY="155545" custLinFactX="-20248" custLinFactNeighborX="-100000" custLinFactNeighborY="-5208">
        <dgm:presLayoutVars>
          <dgm:chMax val="2"/>
          <dgm:chPref val="2"/>
        </dgm:presLayoutVars>
      </dgm:prSet>
      <dgm:spPr/>
    </dgm:pt>
    <dgm:pt modelId="{1FFCB59B-9629-4569-8F41-3078D84D9811}" type="pres">
      <dgm:prSet presAssocID="{73920282-F925-4D44-B42E-02654E3D0DC6}" presName="RightText" presStyleLbl="revTx" presStyleIdx="0" presStyleCnt="0" custScaleX="383235" custLinFactX="-100000" custLinFactNeighborX="-125816" custLinFactNeighborY="6905">
        <dgm:presLayoutVars>
          <dgm:bulletEnabled val="1"/>
        </dgm:presLayoutVars>
      </dgm:prSet>
      <dgm:spPr/>
    </dgm:pt>
    <dgm:pt modelId="{0E4AC3FC-E0D1-4D98-9FAB-BA17C5017C07}" type="pres">
      <dgm:prSet presAssocID="{73920282-F925-4D44-B42E-02654E3D0DC6}" presName="RightNode" presStyleLbl="bgImgPlace1" presStyleIdx="1" presStyleCnt="2" custScaleX="431035" custScaleY="155545" custLinFactX="100000" custLinFactNeighborX="123511" custLinFactNeighborY="-5208">
        <dgm:presLayoutVars>
          <dgm:chMax val="0"/>
          <dgm:chPref val="0"/>
        </dgm:presLayoutVars>
      </dgm:prSet>
      <dgm:spPr/>
    </dgm:pt>
    <dgm:pt modelId="{4D2D8B63-EB8A-427C-A947-3ACF27CC8DAB}" type="pres">
      <dgm:prSet presAssocID="{73920282-F925-4D44-B42E-02654E3D0DC6}" presName="TopArrow" presStyleLbl="node1" presStyleIdx="0" presStyleCnt="2" custLinFactNeighborX="48624" custLinFactNeighborY="-55798"/>
      <dgm:spPr/>
    </dgm:pt>
    <dgm:pt modelId="{192D1481-C12B-464E-BEEE-51E2D5437403}" type="pres">
      <dgm:prSet presAssocID="{73920282-F925-4D44-B42E-02654E3D0DC6}" presName="BottomArrow" presStyleLbl="node1" presStyleIdx="1" presStyleCnt="2" custLinFactNeighborX="48096" custLinFactNeighborY="39518"/>
      <dgm:spPr/>
    </dgm:pt>
  </dgm:ptLst>
  <dgm:cxnLst>
    <dgm:cxn modelId="{8AABD62C-361E-4ED5-A134-C7E464F46626}" type="presOf" srcId="{FC14CEE0-FF3F-468D-9D2D-D812C9248AB0}" destId="{25818590-12FA-4887-BAAD-926FCC5A68CE}" srcOrd="1" destOrd="0" presId="urn:microsoft.com/office/officeart/2009/layout/ReverseList"/>
    <dgm:cxn modelId="{A784FF5E-CD11-47B2-80B6-7265084B4CB3}" srcId="{73920282-F925-4D44-B42E-02654E3D0DC6}" destId="{7EEED65B-BDDB-4CFF-8A8A-C953A8618E5B}" srcOrd="1" destOrd="0" parTransId="{BCCA1502-7D9B-49A6-8E88-5AACDCDD5331}" sibTransId="{5D6CD89B-6405-49C5-B9FA-42D306C71BC0}"/>
    <dgm:cxn modelId="{8D7FDE6B-69A8-4871-A5C9-A79E68D37043}" type="presOf" srcId="{7EEED65B-BDDB-4CFF-8A8A-C953A8618E5B}" destId="{0E4AC3FC-E0D1-4D98-9FAB-BA17C5017C07}" srcOrd="1" destOrd="0" presId="urn:microsoft.com/office/officeart/2009/layout/ReverseList"/>
    <dgm:cxn modelId="{C335ED5A-6677-4114-8CCD-F530DCA740E6}" srcId="{73920282-F925-4D44-B42E-02654E3D0DC6}" destId="{FC14CEE0-FF3F-468D-9D2D-D812C9248AB0}" srcOrd="0" destOrd="0" parTransId="{4611DCF4-807C-4812-AEDD-B67C9F54D5F5}" sibTransId="{5240E0E0-F7B1-4C22-ACF1-69650D4AAE78}"/>
    <dgm:cxn modelId="{E901E883-A58B-4835-AFF6-676FB11138F3}" type="presOf" srcId="{FC14CEE0-FF3F-468D-9D2D-D812C9248AB0}" destId="{70C75C12-3E88-4EC2-B671-A9EFEDFDEEB7}" srcOrd="0" destOrd="0" presId="urn:microsoft.com/office/officeart/2009/layout/ReverseList"/>
    <dgm:cxn modelId="{413006C0-2BC4-4CB6-B233-B6C989F81BB2}" type="presOf" srcId="{73920282-F925-4D44-B42E-02654E3D0DC6}" destId="{F4721A1D-E1F2-4580-9CB3-19A25639822A}" srcOrd="0" destOrd="0" presId="urn:microsoft.com/office/officeart/2009/layout/ReverseList"/>
    <dgm:cxn modelId="{EA02E8FE-00E1-44E2-BD33-FEDA18281690}" type="presOf" srcId="{7EEED65B-BDDB-4CFF-8A8A-C953A8618E5B}" destId="{1FFCB59B-9629-4569-8F41-3078D84D9811}" srcOrd="0" destOrd="0" presId="urn:microsoft.com/office/officeart/2009/layout/ReverseList"/>
    <dgm:cxn modelId="{7D7D4DF8-1588-4D4E-BC9F-3DDB3FF9166F}" type="presParOf" srcId="{F4721A1D-E1F2-4580-9CB3-19A25639822A}" destId="{70C75C12-3E88-4EC2-B671-A9EFEDFDEEB7}" srcOrd="0" destOrd="0" presId="urn:microsoft.com/office/officeart/2009/layout/ReverseList"/>
    <dgm:cxn modelId="{56101863-1560-47DB-BBFD-F4E590DD816C}" type="presParOf" srcId="{F4721A1D-E1F2-4580-9CB3-19A25639822A}" destId="{25818590-12FA-4887-BAAD-926FCC5A68CE}" srcOrd="1" destOrd="0" presId="urn:microsoft.com/office/officeart/2009/layout/ReverseList"/>
    <dgm:cxn modelId="{7EB33DFF-F943-4027-A0CD-C2B7B4B4C9A5}" type="presParOf" srcId="{F4721A1D-E1F2-4580-9CB3-19A25639822A}" destId="{1FFCB59B-9629-4569-8F41-3078D84D9811}" srcOrd="2" destOrd="0" presId="urn:microsoft.com/office/officeart/2009/layout/ReverseList"/>
    <dgm:cxn modelId="{E43F00A5-3B59-44ED-9A06-5F1CEFD9BFC6}" type="presParOf" srcId="{F4721A1D-E1F2-4580-9CB3-19A25639822A}" destId="{0E4AC3FC-E0D1-4D98-9FAB-BA17C5017C07}" srcOrd="3" destOrd="0" presId="urn:microsoft.com/office/officeart/2009/layout/ReverseList"/>
    <dgm:cxn modelId="{90E28D37-7990-4866-8DDE-2D91EC604886}" type="presParOf" srcId="{F4721A1D-E1F2-4580-9CB3-19A25639822A}" destId="{4D2D8B63-EB8A-427C-A947-3ACF27CC8DAB}" srcOrd="4" destOrd="0" presId="urn:microsoft.com/office/officeart/2009/layout/ReverseList"/>
    <dgm:cxn modelId="{A7BF3879-87E4-4729-9451-179285072D44}" type="presParOf" srcId="{F4721A1D-E1F2-4580-9CB3-19A25639822A}" destId="{192D1481-C12B-464E-BEEE-51E2D543740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A7025-76CE-44CA-AA05-D23AC6E94675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</dgm:pt>
    <dgm:pt modelId="{BFEC5C78-B59B-4D8A-8980-AE0E02917AD2}">
      <dgm:prSet phldrT="[文本]"/>
      <dgm:spPr/>
      <dgm:t>
        <a:bodyPr/>
        <a:lstStyle/>
        <a:p>
          <a:pPr algn="just">
            <a:lnSpc>
              <a:spcPct val="100000"/>
            </a:lnSpc>
            <a:spcAft>
              <a:spcPts val="500"/>
            </a:spcAft>
          </a:pPr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如果缓存命中率高于预定义阈值</a:t>
          </a:r>
          <a:r>
            <a: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——</a:t>
          </a:r>
          <a:r>
            <a:rPr lang="zh-CN" altLang="en-US" b="1" u="sng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异步插入</a:t>
          </a:r>
          <a:endParaRPr lang="en-US" altLang="zh-CN" b="1" u="sng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  <a:spcAft>
              <a:spcPts val="500"/>
            </a:spcAft>
          </a:pPr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 对于任何丢失的键，将立即返回用户可配置的默认嵌入向量。实际的嵌入会从更高的存储异步地获取到</a:t>
          </a:r>
          <a:r>
            <a: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GPU</a:t>
          </a:r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嵌入缓存中，以备将来的查询。</a:t>
          </a:r>
          <a:endParaRPr lang="en-US" altLang="zh-CN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  <a:spcAft>
              <a:spcPts val="500"/>
            </a:spcAft>
          </a:pPr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 </a:t>
          </a:r>
          <a:r>
            <a:rPr lang="zh-CN" altLang="en-US" b="1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这种惰性插入机制确保了在高命中率的情况下，预测精度损失可以忽略不计。</a:t>
          </a:r>
          <a:endParaRPr lang="zh-CN" altLang="en-US" b="1">
            <a:solidFill>
              <a:schemeClr val="accent1">
                <a:lumMod val="50000"/>
              </a:schemeClr>
            </a:solidFill>
          </a:endParaRPr>
        </a:p>
      </dgm:t>
    </dgm:pt>
    <dgm:pt modelId="{82353F44-E4FE-4DA9-9DA2-0EAFBEB63B14}" type="parTrans" cxnId="{3475654D-822B-46AA-942D-0D52E9E65E65}">
      <dgm:prSet/>
      <dgm:spPr/>
      <dgm:t>
        <a:bodyPr/>
        <a:lstStyle/>
        <a:p>
          <a:endParaRPr lang="zh-CN" altLang="en-US"/>
        </a:p>
      </dgm:t>
    </dgm:pt>
    <dgm:pt modelId="{BBE75015-FD8F-4BAF-8405-E95750021F73}" type="sibTrans" cxnId="{3475654D-822B-46AA-942D-0D52E9E65E65}">
      <dgm:prSet/>
      <dgm:spPr>
        <a:solidFill>
          <a:schemeClr val="bg1"/>
        </a:solidFill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v 形箭头"/>
        </a:ext>
      </dgm:extLst>
    </dgm:pt>
    <dgm:pt modelId="{7EC9214F-3077-4F29-B4EF-9B22CA5C7C07}">
      <dgm:prSet phldrT="[文本]"/>
      <dgm:spPr/>
      <dgm:t>
        <a:bodyPr/>
        <a:lstStyle/>
        <a:p>
          <a:pPr algn="just">
            <a:lnSpc>
              <a:spcPct val="100000"/>
            </a:lnSpc>
            <a:spcAft>
              <a:spcPts val="500"/>
            </a:spcAft>
          </a:pPr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否则</a:t>
          </a:r>
          <a:r>
            <a: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——</a:t>
          </a:r>
          <a:r>
            <a:rPr lang="zh-CN" altLang="en-US" b="1" u="sng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同步插入</a:t>
          </a:r>
          <a:endParaRPr lang="en-US" altLang="zh-CN" b="1" u="sng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  <a:spcAft>
              <a:spcPts val="500"/>
            </a:spcAft>
          </a:pPr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 同步插入会阻塞管道的其余部分，直到获取错过的嵌入。</a:t>
          </a:r>
          <a:endParaRPr lang="en-US" altLang="zh-CN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  <a:spcAft>
              <a:spcPts val="500"/>
            </a:spcAft>
          </a:pPr>
          <a:r>
            <a: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</a:t>
          </a:r>
          <a:r>
            <a:rPr lang="en-US" altLang="zh-CN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zh-CN" altLang="en-US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在合理的阈值下，同步插入通常只发生在预热阶段，或者在模型更新之后。</a:t>
          </a:r>
          <a:endParaRPr lang="zh-CN" altLang="en-US">
            <a:solidFill>
              <a:schemeClr val="accent1">
                <a:lumMod val="50000"/>
              </a:schemeClr>
            </a:solidFill>
          </a:endParaRPr>
        </a:p>
      </dgm:t>
    </dgm:pt>
    <dgm:pt modelId="{4CA84550-541E-4DA3-9A3B-65A3744918D2}" type="parTrans" cxnId="{CAC455D6-DBCF-4DA3-B8A7-A35AAC2156D5}">
      <dgm:prSet/>
      <dgm:spPr/>
      <dgm:t>
        <a:bodyPr/>
        <a:lstStyle/>
        <a:p>
          <a:endParaRPr lang="zh-CN" altLang="en-US"/>
        </a:p>
      </dgm:t>
    </dgm:pt>
    <dgm:pt modelId="{8773F46F-2E43-4917-8BD8-8DFCD69BEF28}" type="sibTrans" cxnId="{CAC455D6-DBCF-4DA3-B8A7-A35AAC2156D5}">
      <dgm:prSet/>
      <dgm:spPr/>
      <dgm:t>
        <a:bodyPr/>
        <a:lstStyle/>
        <a:p>
          <a:endParaRPr lang="zh-CN" altLang="en-US"/>
        </a:p>
      </dgm:t>
    </dgm:pt>
    <dgm:pt modelId="{B790D13F-4A67-4526-BC19-F991DBB9FCD7}" type="pres">
      <dgm:prSet presAssocID="{A15A7025-76CE-44CA-AA05-D23AC6E94675}" presName="Name0" presStyleCnt="0">
        <dgm:presLayoutVars>
          <dgm:dir/>
          <dgm:resizeHandles val="exact"/>
        </dgm:presLayoutVars>
      </dgm:prSet>
      <dgm:spPr/>
    </dgm:pt>
    <dgm:pt modelId="{C8AD913D-FDF8-46E1-ADDA-6EACAFA9FE2B}" type="pres">
      <dgm:prSet presAssocID="{BFEC5C78-B59B-4D8A-8980-AE0E02917AD2}" presName="composite" presStyleCnt="0"/>
      <dgm:spPr/>
    </dgm:pt>
    <dgm:pt modelId="{0318E2B6-85D1-4CEE-B1C3-9D2A755AD0AC}" type="pres">
      <dgm:prSet presAssocID="{BFEC5C78-B59B-4D8A-8980-AE0E02917AD2}" presName="imagSh" presStyleLbl="bgImgPlace1" presStyleIdx="0" presStyleCnt="2" custScaleX="100579" custScaleY="51948" custLinFactNeighborX="11825" custLinFactNeighborY="-110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7000" b="-167000"/>
          </a:stretch>
        </a:blipFill>
      </dgm:spPr>
      <dgm:extLst>
        <a:ext uri="{E40237B7-FDA0-4F09-8148-C483321AD2D9}">
          <dgm14:cNvPr xmlns:dgm14="http://schemas.microsoft.com/office/drawing/2010/diagram" id="0" name="" descr="v 形箭头"/>
        </a:ext>
      </dgm:extLst>
    </dgm:pt>
    <dgm:pt modelId="{1A45B63D-E181-471E-B935-05141DC09CBE}" type="pres">
      <dgm:prSet presAssocID="{BFEC5C78-B59B-4D8A-8980-AE0E02917AD2}" presName="txNode" presStyleLbl="node1" presStyleIdx="0" presStyleCnt="2" custScaleX="168568" custScaleY="103896" custLinFactNeighborX="3462">
        <dgm:presLayoutVars>
          <dgm:bulletEnabled val="1"/>
        </dgm:presLayoutVars>
      </dgm:prSet>
      <dgm:spPr/>
    </dgm:pt>
    <dgm:pt modelId="{2AFD8950-2331-40A9-86E6-6643858B678C}" type="pres">
      <dgm:prSet presAssocID="{BBE75015-FD8F-4BAF-8405-E95750021F73}" presName="sibTrans" presStyleLbl="sibTrans2D1" presStyleIdx="0" presStyleCnt="1" custLinFactNeighborX="55320" custLinFactNeighborY="-178"/>
      <dgm:spPr/>
    </dgm:pt>
    <dgm:pt modelId="{B2F187DA-DC40-415B-BAFF-20194851BEB1}" type="pres">
      <dgm:prSet presAssocID="{BBE75015-FD8F-4BAF-8405-E95750021F73}" presName="connTx" presStyleLbl="sibTrans2D1" presStyleIdx="0" presStyleCnt="1"/>
      <dgm:spPr/>
    </dgm:pt>
    <dgm:pt modelId="{D6A371C3-3FD4-465A-861A-0C87B6A4C038}" type="pres">
      <dgm:prSet presAssocID="{7EC9214F-3077-4F29-B4EF-9B22CA5C7C07}" presName="composite" presStyleCnt="0"/>
      <dgm:spPr/>
    </dgm:pt>
    <dgm:pt modelId="{56B5F32D-BEBB-463D-83EF-15349B34F6E0}" type="pres">
      <dgm:prSet presAssocID="{7EC9214F-3077-4F29-B4EF-9B22CA5C7C07}" presName="imagSh" presStyleLbl="bgImgPlace1" presStyleIdx="1" presStyleCnt="2" custScaleX="100579" custScaleY="51948" custLinFactNeighborX="7726" custLinFactNeighborY="-110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7000" b="-167000"/>
          </a:stretch>
        </a:blipFill>
      </dgm:spPr>
      <dgm:extLst>
        <a:ext uri="{E40237B7-FDA0-4F09-8148-C483321AD2D9}">
          <dgm14:cNvPr xmlns:dgm14="http://schemas.microsoft.com/office/drawing/2010/diagram" id="0" name="" descr="v 形箭头 RTL"/>
        </a:ext>
      </dgm:extLst>
    </dgm:pt>
    <dgm:pt modelId="{C1CCC578-1E51-4D96-86E4-FB901F044ED5}" type="pres">
      <dgm:prSet presAssocID="{7EC9214F-3077-4F29-B4EF-9B22CA5C7C07}" presName="txNode" presStyleLbl="node1" presStyleIdx="1" presStyleCnt="2" custScaleX="112066" custScaleY="103896" custLinFactNeighborX="-10019" custLinFactNeighborY="-44">
        <dgm:presLayoutVars>
          <dgm:bulletEnabled val="1"/>
        </dgm:presLayoutVars>
      </dgm:prSet>
      <dgm:spPr/>
    </dgm:pt>
  </dgm:ptLst>
  <dgm:cxnLst>
    <dgm:cxn modelId="{50FAE515-39C1-4037-8072-CB163261347A}" type="presOf" srcId="{7EC9214F-3077-4F29-B4EF-9B22CA5C7C07}" destId="{C1CCC578-1E51-4D96-86E4-FB901F044ED5}" srcOrd="0" destOrd="0" presId="urn:microsoft.com/office/officeart/2005/8/layout/hProcess10"/>
    <dgm:cxn modelId="{F0707A38-B92E-4AAE-BB6C-52FDD964481A}" type="presOf" srcId="{BBE75015-FD8F-4BAF-8405-E95750021F73}" destId="{2AFD8950-2331-40A9-86E6-6643858B678C}" srcOrd="0" destOrd="0" presId="urn:microsoft.com/office/officeart/2005/8/layout/hProcess10"/>
    <dgm:cxn modelId="{3475654D-822B-46AA-942D-0D52E9E65E65}" srcId="{A15A7025-76CE-44CA-AA05-D23AC6E94675}" destId="{BFEC5C78-B59B-4D8A-8980-AE0E02917AD2}" srcOrd="0" destOrd="0" parTransId="{82353F44-E4FE-4DA9-9DA2-0EAFBEB63B14}" sibTransId="{BBE75015-FD8F-4BAF-8405-E95750021F73}"/>
    <dgm:cxn modelId="{43D77E9C-0A3A-456C-BB1E-7D45FF5A278E}" type="presOf" srcId="{BFEC5C78-B59B-4D8A-8980-AE0E02917AD2}" destId="{1A45B63D-E181-471E-B935-05141DC09CBE}" srcOrd="0" destOrd="0" presId="urn:microsoft.com/office/officeart/2005/8/layout/hProcess10"/>
    <dgm:cxn modelId="{CAC455D6-DBCF-4DA3-B8A7-A35AAC2156D5}" srcId="{A15A7025-76CE-44CA-AA05-D23AC6E94675}" destId="{7EC9214F-3077-4F29-B4EF-9B22CA5C7C07}" srcOrd="1" destOrd="0" parTransId="{4CA84550-541E-4DA3-9A3B-65A3744918D2}" sibTransId="{8773F46F-2E43-4917-8BD8-8DFCD69BEF28}"/>
    <dgm:cxn modelId="{4ED76DEA-90EB-4977-8AC9-43507C9DED73}" type="presOf" srcId="{A15A7025-76CE-44CA-AA05-D23AC6E94675}" destId="{B790D13F-4A67-4526-BC19-F991DBB9FCD7}" srcOrd="0" destOrd="0" presId="urn:microsoft.com/office/officeart/2005/8/layout/hProcess10"/>
    <dgm:cxn modelId="{66D78CF2-01B5-4862-B484-640FF83F1887}" type="presOf" srcId="{BBE75015-FD8F-4BAF-8405-E95750021F73}" destId="{B2F187DA-DC40-415B-BAFF-20194851BEB1}" srcOrd="1" destOrd="0" presId="urn:microsoft.com/office/officeart/2005/8/layout/hProcess10"/>
    <dgm:cxn modelId="{41143F64-DDBB-49D3-A28D-93F0EC17C37A}" type="presParOf" srcId="{B790D13F-4A67-4526-BC19-F991DBB9FCD7}" destId="{C8AD913D-FDF8-46E1-ADDA-6EACAFA9FE2B}" srcOrd="0" destOrd="0" presId="urn:microsoft.com/office/officeart/2005/8/layout/hProcess10"/>
    <dgm:cxn modelId="{C0892FF7-9498-434A-8DD7-F87F285FD1AC}" type="presParOf" srcId="{C8AD913D-FDF8-46E1-ADDA-6EACAFA9FE2B}" destId="{0318E2B6-85D1-4CEE-B1C3-9D2A755AD0AC}" srcOrd="0" destOrd="0" presId="urn:microsoft.com/office/officeart/2005/8/layout/hProcess10"/>
    <dgm:cxn modelId="{B54574D7-D846-46A5-8687-338FDDB9F2AB}" type="presParOf" srcId="{C8AD913D-FDF8-46E1-ADDA-6EACAFA9FE2B}" destId="{1A45B63D-E181-471E-B935-05141DC09CBE}" srcOrd="1" destOrd="0" presId="urn:microsoft.com/office/officeart/2005/8/layout/hProcess10"/>
    <dgm:cxn modelId="{9B23E0A3-7B96-4877-B0CB-B8453B9CA7E0}" type="presParOf" srcId="{B790D13F-4A67-4526-BC19-F991DBB9FCD7}" destId="{2AFD8950-2331-40A9-86E6-6643858B678C}" srcOrd="1" destOrd="0" presId="urn:microsoft.com/office/officeart/2005/8/layout/hProcess10"/>
    <dgm:cxn modelId="{84F9D2CA-BA07-4512-B3AF-044968001EB1}" type="presParOf" srcId="{2AFD8950-2331-40A9-86E6-6643858B678C}" destId="{B2F187DA-DC40-415B-BAFF-20194851BEB1}" srcOrd="0" destOrd="0" presId="urn:microsoft.com/office/officeart/2005/8/layout/hProcess10"/>
    <dgm:cxn modelId="{F76896E0-5FD0-4AB7-81E4-0676C1495941}" type="presParOf" srcId="{B790D13F-4A67-4526-BC19-F991DBB9FCD7}" destId="{D6A371C3-3FD4-465A-861A-0C87B6A4C038}" srcOrd="2" destOrd="0" presId="urn:microsoft.com/office/officeart/2005/8/layout/hProcess10"/>
    <dgm:cxn modelId="{D4ECDF5C-1723-4CF7-A8DE-7A7D6FC008E8}" type="presParOf" srcId="{D6A371C3-3FD4-465A-861A-0C87B6A4C038}" destId="{56B5F32D-BEBB-463D-83EF-15349B34F6E0}" srcOrd="0" destOrd="0" presId="urn:microsoft.com/office/officeart/2005/8/layout/hProcess10"/>
    <dgm:cxn modelId="{56B29042-5067-4EA9-BFF7-F7BBDB23811A}" type="presParOf" srcId="{D6A371C3-3FD4-465A-861A-0C87B6A4C038}" destId="{C1CCC578-1E51-4D96-86E4-FB901F044ED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8590-12FA-4887-BAAD-926FCC5A68CE}">
      <dsp:nvSpPr>
        <dsp:cNvPr id="0" name=""/>
        <dsp:cNvSpPr/>
      </dsp:nvSpPr>
      <dsp:spPr>
        <a:xfrm rot="16200000">
          <a:off x="2020446" y="-836544"/>
          <a:ext cx="2409269" cy="40823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27000" rIns="114300" bIns="12700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en-US" altLang="zh-CN" sz="2000" kern="1200">
              <a:latin typeface="+mn-lt"/>
              <a:ea typeface="宋体" panose="02010600030101010101" pitchFamily="2" charset="-122"/>
            </a:rPr>
            <a:t>Worker </a:t>
          </a:r>
          <a:r>
            <a:rPr lang="zh-CN" altLang="en-US" sz="2000" kern="1200">
              <a:latin typeface="+mn-lt"/>
              <a:ea typeface="宋体" panose="02010600030101010101" pitchFamily="2" charset="-122"/>
            </a:rPr>
            <a:t>节点</a:t>
          </a:r>
          <a:endParaRPr lang="en-US" altLang="zh-CN" sz="2000" kern="1200">
            <a:latin typeface="+mn-lt"/>
            <a:ea typeface="宋体" panose="02010600030101010101" pitchFamily="2" charset="-122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altLang="zh-CN" sz="1800" kern="12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从 </a:t>
          </a:r>
          <a:r>
            <a:rPr lang="en-US" altLang="zh-CN" sz="1800" kern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server </a:t>
          </a: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节点拉取最新的模型参数，处理分配到本地的训练数据</a:t>
          </a:r>
          <a:endParaRPr lang="en-US" altLang="zh-CN" sz="1800" kern="120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altLang="zh-CN" sz="1800" kern="12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根据训练数据计算局部梯度，</a:t>
          </a:r>
          <a:r>
            <a:rPr lang="en-US" altLang="zh-CN" sz="1800" kern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push</a:t>
          </a:r>
          <a:r>
            <a:rPr lang="zh-CN" altLang="en-US" sz="1800" kern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给 </a:t>
          </a:r>
          <a:r>
            <a:rPr lang="en-US" altLang="zh-CN" sz="1800" kern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server </a:t>
          </a:r>
          <a:r>
            <a:rPr lang="zh-CN" altLang="en-US" sz="1800" kern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节点</a:t>
          </a:r>
        </a:p>
      </dsp:txBody>
      <dsp:txXfrm rot="5400000">
        <a:off x="1301534" y="117632"/>
        <a:ext cx="3964726" cy="2174005"/>
      </dsp:txXfrm>
    </dsp:sp>
    <dsp:sp modelId="{0E4AC3FC-E0D1-4D98-9FAB-BA17C5017C07}">
      <dsp:nvSpPr>
        <dsp:cNvPr id="0" name=""/>
        <dsp:cNvSpPr/>
      </dsp:nvSpPr>
      <dsp:spPr>
        <a:xfrm rot="5400000">
          <a:off x="6263850" y="-835356"/>
          <a:ext cx="2409269" cy="40799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27000" rIns="76200" bIns="12700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altLang="zh-CN" sz="2000" kern="1200"/>
            <a:t>Server </a:t>
          </a:r>
          <a:r>
            <a:rPr lang="zh-CN" altLang="en-US" sz="2000" kern="1200"/>
            <a:t>节点</a:t>
          </a:r>
          <a:endParaRPr lang="en-US" altLang="zh-CN" sz="2000" kern="1200"/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ts val="2500"/>
            </a:spcAft>
            <a:buNone/>
          </a:pPr>
          <a:r>
            <a:rPr lang="en-US" altLang="zh-CN" sz="1800" kern="12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存储模型参数</a:t>
          </a:r>
          <a:endParaRPr lang="en-US" altLang="zh-CN" sz="1800" kern="120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ts val="2500"/>
            </a:spcAft>
            <a:buNone/>
          </a:pPr>
          <a:r>
            <a:rPr lang="en-US" altLang="zh-CN" sz="1800" kern="1200">
              <a:latin typeface="宋体" panose="02010600030101010101" pitchFamily="2" charset="-122"/>
              <a:ea typeface="宋体" panose="02010600030101010101" pitchFamily="2" charset="-122"/>
            </a:rPr>
            <a:t>·</a:t>
          </a:r>
          <a:r>
            <a:rPr lang="zh-CN" altLang="zh-CN" sz="1800" kern="1200">
              <a:latin typeface="宋体" panose="02010600030101010101" pitchFamily="2" charset="-122"/>
              <a:ea typeface="宋体" panose="02010600030101010101" pitchFamily="2" charset="-122"/>
            </a:rPr>
            <a:t>作为服务方接受计算节点的参数查询和更新请求</a:t>
          </a: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-5400000">
        <a:off x="5428494" y="117632"/>
        <a:ext cx="3962350" cy="2174005"/>
      </dsp:txXfrm>
    </dsp:sp>
    <dsp:sp modelId="{4D2D8B63-EB8A-427C-A947-3ACF27CC8DAB}">
      <dsp:nvSpPr>
        <dsp:cNvPr id="0" name=""/>
        <dsp:cNvSpPr/>
      </dsp:nvSpPr>
      <dsp:spPr>
        <a:xfrm>
          <a:off x="4844349" y="-494744"/>
          <a:ext cx="989536" cy="98948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D1481-C12B-464E-BEEE-51E2D5437403}">
      <dsp:nvSpPr>
        <dsp:cNvPr id="0" name=""/>
        <dsp:cNvSpPr/>
      </dsp:nvSpPr>
      <dsp:spPr>
        <a:xfrm rot="10800000">
          <a:off x="4839124" y="1810750"/>
          <a:ext cx="989536" cy="98948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8E2B6-85D1-4CEE-B1C3-9D2A755AD0AC}">
      <dsp:nvSpPr>
        <dsp:cNvPr id="0" name=""/>
        <dsp:cNvSpPr/>
      </dsp:nvSpPr>
      <dsp:spPr>
        <a:xfrm>
          <a:off x="957478" y="0"/>
          <a:ext cx="3239984" cy="10800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7000" b="-16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5B63D-E181-471E-B935-05141DC09CBE}">
      <dsp:nvSpPr>
        <dsp:cNvPr id="0" name=""/>
        <dsp:cNvSpPr/>
      </dsp:nvSpPr>
      <dsp:spPr>
        <a:xfrm>
          <a:off x="117405" y="936906"/>
          <a:ext cx="5430137" cy="2160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CN" altLang="en-US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如果缓存命中率高于预定义阈值</a:t>
          </a:r>
          <a:r>
            <a:rPr lang="en-US" altLang="zh-CN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——</a:t>
          </a:r>
          <a:r>
            <a:rPr lang="zh-CN" altLang="en-US" sz="1600" b="1" u="sng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异步插入</a:t>
          </a:r>
          <a:endParaRPr lang="en-US" altLang="zh-CN" sz="1600" b="1" u="sng" kern="12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CN" altLang="en-US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 对于任何丢失的键，将立即返回用户可配置的默认嵌入向量。实际的嵌入会从更高的存储异步地获取到</a:t>
          </a:r>
          <a:r>
            <a:rPr lang="en-US" altLang="zh-CN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GPU</a:t>
          </a:r>
          <a:r>
            <a:rPr lang="zh-CN" altLang="en-US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嵌入缓存中，以备将来的查询。</a:t>
          </a:r>
          <a:endParaRPr lang="en-US" altLang="zh-CN" sz="1600" kern="12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CN" altLang="en-US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 </a:t>
          </a:r>
          <a:r>
            <a:rPr lang="zh-CN" altLang="en-US" sz="1600" b="1" kern="120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这种惰性插入机制确保了在高命中率的情况下，预测精度损失可以忽略不计。</a:t>
          </a:r>
          <a:endParaRPr lang="zh-CN" altLang="en-US" sz="1600" b="1" kern="1200">
            <a:solidFill>
              <a:schemeClr val="accent1">
                <a:lumMod val="50000"/>
              </a:schemeClr>
            </a:solidFill>
          </a:endParaRPr>
        </a:p>
      </dsp:txBody>
      <dsp:txXfrm>
        <a:off x="180669" y="1000170"/>
        <a:ext cx="5303609" cy="2033480"/>
      </dsp:txXfrm>
    </dsp:sp>
    <dsp:sp modelId="{2AFD8950-2331-40A9-86E6-6643858B678C}">
      <dsp:nvSpPr>
        <dsp:cNvPr id="0" name=""/>
        <dsp:cNvSpPr/>
      </dsp:nvSpPr>
      <dsp:spPr>
        <a:xfrm>
          <a:off x="5684748" y="151603"/>
          <a:ext cx="957561" cy="77404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684748" y="306411"/>
        <a:ext cx="725349" cy="464425"/>
      </dsp:txXfrm>
    </dsp:sp>
    <dsp:sp modelId="{56B5F32D-BEBB-463D-83EF-15349B34F6E0}">
      <dsp:nvSpPr>
        <dsp:cNvPr id="0" name=""/>
        <dsp:cNvSpPr/>
      </dsp:nvSpPr>
      <dsp:spPr>
        <a:xfrm>
          <a:off x="6933354" y="0"/>
          <a:ext cx="3239984" cy="10800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7000" b="-16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C578-1E51-4D96-86E4-FB901F044ED5}">
      <dsp:nvSpPr>
        <dsp:cNvPr id="0" name=""/>
        <dsp:cNvSpPr/>
      </dsp:nvSpPr>
      <dsp:spPr>
        <a:xfrm>
          <a:off x="6701114" y="935991"/>
          <a:ext cx="3610019" cy="2160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CN" altLang="en-US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否则</a:t>
          </a:r>
          <a:r>
            <a:rPr lang="en-US" altLang="zh-CN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——</a:t>
          </a:r>
          <a:r>
            <a:rPr lang="zh-CN" altLang="en-US" sz="1600" b="1" u="sng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同步插入</a:t>
          </a:r>
          <a:endParaRPr lang="en-US" altLang="zh-CN" sz="1600" b="1" u="sng" kern="12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CN" altLang="en-US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 同步插入会阻塞管道的其余部分，直到获取错过的嵌入。</a:t>
          </a:r>
          <a:endParaRPr lang="en-US" altLang="zh-CN" sz="1600" kern="12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en-US" altLang="zh-CN" sz="1600" kern="12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  </a:t>
          </a:r>
          <a:r>
            <a:rPr lang="en-US" altLang="zh-CN" sz="1600" kern="120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zh-CN" altLang="en-US" sz="1600" kern="120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rPr>
            <a:t>在合理的阈值下，同步插入通常只发生在预热阶段，或者在模型更新之后。</a:t>
          </a:r>
          <a:endParaRPr lang="zh-CN" altLang="en-US" sz="1600" kern="1200">
            <a:solidFill>
              <a:schemeClr val="accent1">
                <a:lumMod val="50000"/>
              </a:schemeClr>
            </a:solidFill>
          </a:endParaRPr>
        </a:p>
      </dsp:txBody>
      <dsp:txXfrm>
        <a:off x="6764378" y="999255"/>
        <a:ext cx="3483491" cy="203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49B0D-DA11-47E3-856E-005961B53D5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AD830-DC0C-4E05-967D-036CD0099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7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9AA3-A836-CE86-83AA-B5169DBC5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5EAC7-B3A1-C9BC-9451-AF44FABA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76DCE-D961-6257-CCBC-408489CB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0F144-817D-DF9D-A9B4-E7C1EF29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44A12-A1C8-DCB3-F9A9-686AD5F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2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2B0CC-A45B-33F5-003A-35EC1DED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04997-DB55-C6EE-8A2D-FEBCF6B0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106EA-21B0-F3F6-29F2-0480ACF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6614A-B990-8AAC-4C6A-2592A50D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71B08-ACEC-846A-7C67-6C7B1992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8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68963-D7CF-E5BB-50EB-27FF0DF5B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F08C6-B83B-23F2-8432-F9211C98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F54EE-4A2F-14F5-016E-255991F4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B873-8F64-2C2E-2F2D-DBE5AC7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C94CC-2417-2972-1422-D9887A79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43E5E-6702-062B-45C4-2AFCD04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5661D-8B85-CBE0-3EBA-0142C9A4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CBBF3-23F9-2E5C-96C8-F19D518F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CDFF4-24FA-9995-EE95-AC763212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61B63-7079-5D43-2E17-3850602B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B41F7-EEF9-4B1F-8614-9D76D7A3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51387-FA4F-FEB6-EE44-08198F16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2D645-7CE2-28E0-5813-326C6FAB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B3020-715B-7B9C-C163-A6C2CB7E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BF15-C695-9179-42F8-A00DA443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8AC0-2886-8155-7738-F6853464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95F1-CEA0-B8C2-8B64-2EDBF1E5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730D3-1C93-150B-7A90-3519869B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34C20-C65A-05CC-99F0-E0B737E0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B8330-03A2-6428-A138-107AD678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B45D3-9827-4762-A892-6B5B3EC0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7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EBF9E-0714-3D81-8C23-0914249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1B25D-B55B-6A77-1576-D7EB2D72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1431E-D4F5-1434-75D3-D1F4C7C23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A97892-978C-88B6-3E86-12C35CD2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BA34F-23BB-F60A-4D54-D9B288E79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064CE-8D7E-8139-BAAA-9142528D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8E7B4-ED8F-CF09-BF8B-D9AAC477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33BF7-DACC-7AF1-572E-CCD25914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8E63-FB1E-6100-782C-0265EDCE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289FB5-DA23-8A5D-8742-F3CDEB09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D90210-6BA7-E2C8-669A-1EE50EF5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DDED1-BC9B-0DB2-A807-78350B0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0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D8FF71-30D6-74E5-7407-0844FD01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D43266-2496-3E24-9084-C8FEF445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CED12-BBA4-714C-ED45-D4DA6A38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F692-782E-A4BB-E6A8-24937E9C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274A3-8E5C-EFD3-5781-DB28827E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E1DEE-B8E4-0C9E-C912-1039DB91B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1BE75-A988-99AC-FB22-D3BF30EB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D330E-3F4F-DB4D-432F-82FD4D88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B02C1-9C5F-FA9F-A117-E82BDCC8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883C-A44A-7F19-C41C-D8BE10C1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B1F1B-9441-670D-365D-E169B69D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4C990-B6F5-8285-A806-8A307D54B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CDCF7-9BE7-116F-86E6-87F9D51C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5A0E2-15F5-73A3-6535-D77B849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67462-412A-31E0-D424-156B05A0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0A652-BFD1-46C4-27AF-7EBFF7AE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517CB-2F7A-138D-2A16-B3836C57B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DD560-569C-D877-B3B2-3874E533D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3479-F150-4F46-A3F9-929D9331BE0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42709-FBF4-A120-DA46-FAAB128FF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3809F-C225-A991-F3DC-F97FB3C7D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D525-4388-4BB2-A558-B8DCA8495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4258" y="2002151"/>
            <a:ext cx="1042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charset="0"/>
              </a:rPr>
              <a:t>A GPU-specialized Inference Parameter Server</a:t>
            </a:r>
          </a:p>
          <a:p>
            <a:pPr algn="ctr"/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charset="0"/>
              </a:rPr>
              <a:t>For</a:t>
            </a:r>
          </a:p>
          <a:p>
            <a:pPr algn="ctr"/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charset="0"/>
              </a:rPr>
              <a:t>Large-Scale Deep Recommendation Models</a:t>
            </a:r>
            <a:endParaRPr lang="en-US" altLang="zh-CN" sz="3600" b="1" dirty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98701" y="4390135"/>
            <a:ext cx="1794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4747BA"/>
                </a:solidFill>
                <a:latin typeface="+mn-ea"/>
              </a:rPr>
              <a:t>谭頔凡 李晓晓</a:t>
            </a:r>
            <a:endParaRPr lang="zh-CN" altLang="en-US" sz="2000" b="1" dirty="0">
              <a:solidFill>
                <a:srgbClr val="4747BA"/>
              </a:solidFill>
              <a:latin typeface="+mn-ea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 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在线模型更新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9BD5F1-DE03-57EA-8ED2-B58C1C6474A8}"/>
              </a:ext>
            </a:extLst>
          </p:cNvPr>
          <p:cNvSpPr txBox="1"/>
          <p:nvPr/>
        </p:nvSpPr>
        <p:spPr>
          <a:xfrm>
            <a:off x="6774029" y="1796213"/>
            <a:ext cx="4612025" cy="326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 </a:t>
            </a:r>
            <a:r>
              <a:rPr lang="en-US" altLang="zh-CN" sz="2000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内嵌缓存刷新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当推断请求到达时，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嵌入缓存需要随时可用。因此，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嵌入缓存的刷新不直接从缓冲区中摄取，而是通过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嵌入缓存定期轮询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VDB/PDB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进行更新，并在必要时替换嵌入。（刷新周期是可配置的）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AB8E2-0F73-6B96-462D-08A3D836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46" y="1403246"/>
            <a:ext cx="5550185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Conclusion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9BD5F1-DE03-57EA-8ED2-B58C1C6474A8}"/>
              </a:ext>
            </a:extLst>
          </p:cNvPr>
          <p:cNvSpPr txBox="1"/>
          <p:nvPr/>
        </p:nvSpPr>
        <p:spPr>
          <a:xfrm>
            <a:off x="616011" y="1201883"/>
            <a:ext cx="11018733" cy="34744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论文提出并分析了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HPS ——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一种高效的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支持的分层参数服务器，用于构建大规模模型推理服务。其中：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·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高性能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嵌入缓存利用推荐数据集的典型属性来提高推理吞吐量；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·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通过使用其他集群存储资源（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VDB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）扩展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HPS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可以有效地处理非常大的模型的查询；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·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异步更新机制确保了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嵌入缓存随着时间的推移保持高命中率。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68401C-9D06-DA6D-3304-DB57AE77B3C9}"/>
              </a:ext>
            </a:extLst>
          </p:cNvPr>
          <p:cNvSpPr/>
          <p:nvPr/>
        </p:nvSpPr>
        <p:spPr>
          <a:xfrm>
            <a:off x="1373202" y="4932826"/>
            <a:ext cx="9965857" cy="1215742"/>
          </a:xfrm>
          <a:prstGeom prst="rect">
            <a:avLst/>
          </a:prstGeom>
          <a:solidFill>
            <a:srgbClr val="4747B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实验表明，与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 CPU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HugeCTR HPS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可以有效降低端到端模型推断的延迟。此外，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HPS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在不同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上都有出色的护展性和性能。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44849" y="4730406"/>
            <a:ext cx="20993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/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18"/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8556" y="1134675"/>
            <a:ext cx="4801235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为了提供准确的预测，推荐系统的算法往往依赖于基于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的深度学习模型：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09BFD-1DC4-2FB6-D258-701AED4F5036}"/>
              </a:ext>
            </a:extLst>
          </p:cNvPr>
          <p:cNvSpPr txBox="1"/>
          <p:nvPr/>
        </p:nvSpPr>
        <p:spPr>
          <a:xfrm>
            <a:off x="385590" y="5598359"/>
            <a:ext cx="562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一个典型的深度推荐模型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23DBBB-DE8C-3694-B54C-2BFB58E23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2" y="2265470"/>
            <a:ext cx="5092962" cy="33021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6A20238-01BD-EF83-ACDA-C96821B39B8D}"/>
              </a:ext>
            </a:extLst>
          </p:cNvPr>
          <p:cNvSpPr txBox="1"/>
          <p:nvPr/>
        </p:nvSpPr>
        <p:spPr>
          <a:xfrm>
            <a:off x="6356131" y="1023373"/>
            <a:ext cx="5037313" cy="481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可以支撑大量数据的并行处理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更高的带宽和吞吐量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（这些特性使得 </a:t>
            </a:r>
            <a:r>
              <a:rPr lang="en-US" altLang="zh-CN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非常适合处理 </a:t>
            </a:r>
            <a:r>
              <a:rPr lang="en-US" altLang="zh-CN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embedding </a:t>
            </a:r>
            <a:r>
              <a:rPr lang="zh-CN" altLang="en-US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的查找工作）</a:t>
            </a:r>
            <a:endParaRPr lang="en-US" altLang="zh-CN" sz="1400" b="1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存在的问题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在最先进的推荐模型中使用的嵌入表可能很大，远远超出了大多数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的内存</a:t>
            </a:r>
          </a:p>
          <a:p>
            <a:pPr indent="0" fontAlgn="auto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在线推理期间的批处理大小通常太小，无法有效利用大规模并行计算资源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00800" y="1655818"/>
            <a:ext cx="4801235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现实世界推荐数据集的经验证据表明：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在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和其他推荐任务的推理过程中，嵌入键访问往往表现出很强的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局部性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，并近似遵循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幂律分布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18A287-E765-06F5-BD50-C08D89789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1" y="1028246"/>
            <a:ext cx="5680218" cy="31412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F0F5FA-044F-F496-C688-691BDEC2988C}"/>
              </a:ext>
            </a:extLst>
          </p:cNvPr>
          <p:cNvSpPr txBox="1"/>
          <p:nvPr/>
        </p:nvSpPr>
        <p:spPr>
          <a:xfrm>
            <a:off x="896879" y="4332684"/>
            <a:ext cx="1068902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基于此，论文构建了一个推理框架，即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HugeCTR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分层参数服务器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(HPS)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HPS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引入了一种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内嵌缓存数据结构，试图将热嵌入保留在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内存中，以利用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资源，而不受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内存限制的约束。</a:t>
            </a:r>
          </a:p>
        </p:txBody>
      </p:sp>
    </p:spTree>
    <p:extLst>
      <p:ext uri="{BB962C8B-B14F-4D97-AF65-F5344CB8AC3E}">
        <p14:creationId xmlns:p14="http://schemas.microsoft.com/office/powerpoint/2010/main" val="35164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Parameter Server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F2901-1A0F-1FE8-860B-4DB069196B2C}"/>
              </a:ext>
            </a:extLst>
          </p:cNvPr>
          <p:cNvSpPr txBox="1"/>
          <p:nvPr/>
        </p:nvSpPr>
        <p:spPr>
          <a:xfrm>
            <a:off x="861328" y="1860878"/>
            <a:ext cx="2544542" cy="215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参数服务器</a:t>
            </a:r>
            <a:r>
              <a:rPr lang="zh-CN" altLang="en-US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是大规模机器学习在不断使用过程中，抽象出来的框架，重点支持的就是训练数据、参数的分布式</a:t>
            </a:r>
            <a:endParaRPr lang="en-US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71D13B9-6DEA-3E51-2531-4BAFAA914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710560"/>
              </p:ext>
            </p:extLst>
          </p:nvPr>
        </p:nvGraphicFramePr>
        <p:xfrm>
          <a:off x="2356695" y="1731761"/>
          <a:ext cx="9714937" cy="240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D2640E4-D2B3-1E08-DEA0-9A316081B4D9}"/>
              </a:ext>
            </a:extLst>
          </p:cNvPr>
          <p:cNvSpPr txBox="1"/>
          <p:nvPr/>
        </p:nvSpPr>
        <p:spPr>
          <a:xfrm>
            <a:off x="861328" y="4429748"/>
            <a:ext cx="7161820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传统参数服务器的瓶颈：</a:t>
            </a:r>
            <a:endParaRPr lang="en-US" altLang="zh-CN" sz="20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操作延迟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从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节点收到梯度后，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节点中的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参数同步问题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Hierarchical Parameter Server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CC62F4-4099-E345-12D4-1D84E4F253D0}"/>
              </a:ext>
            </a:extLst>
          </p:cNvPr>
          <p:cNvSpPr txBox="1"/>
          <p:nvPr/>
        </p:nvSpPr>
        <p:spPr>
          <a:xfrm>
            <a:off x="540524" y="978093"/>
            <a:ext cx="807582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HPS </a:t>
            </a:r>
            <a:r>
              <a:rPr lang="zh-CN" altLang="en-US" sz="24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在传统 </a:t>
            </a:r>
            <a:r>
              <a:rPr lang="en-US" altLang="zh-CN" sz="24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 </a:t>
            </a:r>
            <a:r>
              <a:rPr lang="zh-CN" altLang="en-US" sz="24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的基础上进行改进，主要有以下几点创新：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C5CA8DB-F33B-5EC0-3918-A41895784424}"/>
              </a:ext>
            </a:extLst>
          </p:cNvPr>
          <p:cNvSpPr/>
          <p:nvPr/>
        </p:nvSpPr>
        <p:spPr>
          <a:xfrm>
            <a:off x="2585317" y="1672026"/>
            <a:ext cx="7977352" cy="1020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2000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允许利用集群内存资源，并提供异步更新机制，在在线推理期间保持高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嵌入缓存命中率。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4D7B720-C91D-08AB-EEDB-212027A44C05}"/>
              </a:ext>
            </a:extLst>
          </p:cNvPr>
          <p:cNvSpPr/>
          <p:nvPr/>
        </p:nvSpPr>
        <p:spPr>
          <a:xfrm>
            <a:off x="1629331" y="1672026"/>
            <a:ext cx="2091104" cy="1020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分层数据库架构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AE4D968-88B5-D4B5-4562-AA7AAA5E56B8}"/>
              </a:ext>
            </a:extLst>
          </p:cNvPr>
          <p:cNvSpPr/>
          <p:nvPr/>
        </p:nvSpPr>
        <p:spPr>
          <a:xfrm>
            <a:off x="2585317" y="2801244"/>
            <a:ext cx="7977352" cy="1020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2000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通过跟踪和缓存高吞吐量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内存中频繁发生的嵌入，最大限度地提高吞吐量。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F827331-CFC6-6A17-700D-BA84BACD43F8}"/>
              </a:ext>
            </a:extLst>
          </p:cNvPr>
          <p:cNvSpPr/>
          <p:nvPr/>
        </p:nvSpPr>
        <p:spPr>
          <a:xfrm>
            <a:off x="1629331" y="2801244"/>
            <a:ext cx="2091104" cy="1020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高性能动态</a:t>
            </a:r>
            <a:r>
              <a:rPr lang="en-US" altLang="zh-CN"/>
              <a:t>GPU</a:t>
            </a:r>
          </a:p>
          <a:p>
            <a:pPr algn="ctr"/>
            <a:r>
              <a:rPr lang="zh-CN" altLang="en-US"/>
              <a:t>嵌入缓存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0CDAEB8-13D1-B5F1-1CAB-A3D01EC96868}"/>
              </a:ext>
            </a:extLst>
          </p:cNvPr>
          <p:cNvSpPr/>
          <p:nvPr/>
        </p:nvSpPr>
        <p:spPr>
          <a:xfrm>
            <a:off x="2585317" y="3939165"/>
            <a:ext cx="7977352" cy="1020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2000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实时更新，增强推荐系统的实时性。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858574F-1EA1-E25E-2A24-65502ACFD4EB}"/>
              </a:ext>
            </a:extLst>
          </p:cNvPr>
          <p:cNvSpPr/>
          <p:nvPr/>
        </p:nvSpPr>
        <p:spPr>
          <a:xfrm>
            <a:off x="1629331" y="3939165"/>
            <a:ext cx="2091104" cy="1020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在线模型</a:t>
            </a:r>
            <a:endParaRPr lang="en-US" altLang="zh-CN"/>
          </a:p>
          <a:p>
            <a:pPr algn="ctr"/>
            <a:r>
              <a:rPr lang="zh-CN" altLang="en-US"/>
              <a:t>更新机制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582DA05-6F0B-F12E-C7B8-BC29C27A3BB5}"/>
              </a:ext>
            </a:extLst>
          </p:cNvPr>
          <p:cNvSpPr/>
          <p:nvPr/>
        </p:nvSpPr>
        <p:spPr>
          <a:xfrm>
            <a:off x="2585317" y="5092450"/>
            <a:ext cx="7977352" cy="1020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2000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为推理服务器提供并发模型执行、混合模型部署和集成模型管道服务。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0085B8C-82EB-7C16-7A56-6F75F6608BA3}"/>
              </a:ext>
            </a:extLst>
          </p:cNvPr>
          <p:cNvSpPr/>
          <p:nvPr/>
        </p:nvSpPr>
        <p:spPr>
          <a:xfrm>
            <a:off x="1629331" y="5092450"/>
            <a:ext cx="2091104" cy="1020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可定制的</a:t>
            </a:r>
            <a:r>
              <a:rPr lang="en-US" altLang="zh-CN"/>
              <a:t>HPS</a:t>
            </a:r>
            <a:r>
              <a:rPr lang="zh-CN" altLang="en-US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7242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6E1A0D-85B7-BEDD-F159-4C1694423442}"/>
              </a:ext>
            </a:extLst>
          </p:cNvPr>
          <p:cNvSpPr/>
          <p:nvPr/>
        </p:nvSpPr>
        <p:spPr>
          <a:xfrm>
            <a:off x="6940894" y="2063783"/>
            <a:ext cx="3716367" cy="2770975"/>
          </a:xfrm>
          <a:prstGeom prst="roundRect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GPU</a:t>
            </a:r>
            <a:r>
              <a:rPr lang="zh-CN" altLang="en-US" sz="2000" b="1">
                <a:solidFill>
                  <a:schemeClr val="bg1"/>
                </a:solidFill>
              </a:rPr>
              <a:t>嵌入缓存（第一级）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通过利用数据局部性来将经常使用的特征保留在</a:t>
            </a:r>
            <a:r>
              <a:rPr lang="en-US" altLang="zh-CN" sz="2000"/>
              <a:t>GPU</a:t>
            </a:r>
            <a:r>
              <a:rPr lang="zh-CN" altLang="en-US" sz="2000"/>
              <a:t>内存中，从而减少重复的参数移动，进而提高嵌入式的查找性能。</a:t>
            </a:r>
            <a:endParaRPr lang="en-US" altLang="zh-CN" sz="2000"/>
          </a:p>
        </p:txBody>
      </p:sp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分层数据库架构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EB19CF-1EB1-7170-5B4C-E82A35F4F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90" y="977597"/>
            <a:ext cx="6271968" cy="54274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9016E8-D91D-170D-313D-585096081103}"/>
              </a:ext>
            </a:extLst>
          </p:cNvPr>
          <p:cNvSpPr txBox="1"/>
          <p:nvPr/>
        </p:nvSpPr>
        <p:spPr>
          <a:xfrm>
            <a:off x="5522538" y="1102117"/>
            <a:ext cx="613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利用数据的局部性，设计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多级参数服务器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相当于多级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）来解决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TB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嵌入式表远大于显存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的问题：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BEE5EC8-ACBD-0AFD-67E6-3499B7CE2F33}"/>
              </a:ext>
            </a:extLst>
          </p:cNvPr>
          <p:cNvSpPr/>
          <p:nvPr/>
        </p:nvSpPr>
        <p:spPr>
          <a:xfrm>
            <a:off x="7127620" y="2790079"/>
            <a:ext cx="3716367" cy="27709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参数分区（第二级）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>
                <a:solidFill>
                  <a:schemeClr val="bg1"/>
                </a:solidFill>
              </a:rPr>
              <a:t>        将嵌入参数的部分副本存储在</a:t>
            </a:r>
            <a:r>
              <a:rPr lang="en-US" altLang="zh-CN" sz="2000">
                <a:solidFill>
                  <a:schemeClr val="bg1"/>
                </a:solidFill>
              </a:rPr>
              <a:t>CPU</a:t>
            </a:r>
            <a:r>
              <a:rPr lang="zh-CN" altLang="en-US" sz="2000">
                <a:solidFill>
                  <a:schemeClr val="bg1"/>
                </a:solidFill>
              </a:rPr>
              <a:t>内存中，作为</a:t>
            </a:r>
            <a:r>
              <a:rPr lang="en-US" altLang="zh-CN" sz="2000">
                <a:solidFill>
                  <a:schemeClr val="bg1"/>
                </a:solidFill>
              </a:rPr>
              <a:t>GPU</a:t>
            </a:r>
            <a:r>
              <a:rPr lang="zh-CN" altLang="en-US" sz="2000">
                <a:solidFill>
                  <a:schemeClr val="bg1"/>
                </a:solidFill>
              </a:rPr>
              <a:t>嵌入缓存的扩展。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FC04DC-1A0C-2E9F-5285-35DFABF663B0}"/>
              </a:ext>
            </a:extLst>
          </p:cNvPr>
          <p:cNvSpPr/>
          <p:nvPr/>
        </p:nvSpPr>
        <p:spPr>
          <a:xfrm>
            <a:off x="7314347" y="3495289"/>
            <a:ext cx="3716367" cy="2770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参数复制（第三级）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>
                <a:solidFill>
                  <a:schemeClr val="bg1"/>
                </a:solidFill>
              </a:rPr>
              <a:t>        为了确保容错，</a:t>
            </a:r>
            <a:r>
              <a:rPr lang="en-US" altLang="zh-CN" sz="2000">
                <a:solidFill>
                  <a:schemeClr val="bg1"/>
                </a:solidFill>
              </a:rPr>
              <a:t>HPS</a:t>
            </a:r>
            <a:r>
              <a:rPr lang="zh-CN" altLang="en-US" sz="2000">
                <a:solidFill>
                  <a:schemeClr val="bg1"/>
                </a:solidFill>
              </a:rPr>
              <a:t>保留了所有模型参数的完整副本在每个推理节点的基于磁盘的</a:t>
            </a:r>
            <a:r>
              <a:rPr lang="en-US" altLang="zh-CN" sz="2000">
                <a:solidFill>
                  <a:schemeClr val="bg1"/>
                </a:solidFill>
              </a:rPr>
              <a:t>RocksDB</a:t>
            </a:r>
            <a:r>
              <a:rPr lang="zh-CN" altLang="en-US" sz="2000">
                <a:solidFill>
                  <a:schemeClr val="bg1"/>
                </a:solidFill>
              </a:rPr>
              <a:t>键值存储中。</a:t>
            </a:r>
          </a:p>
        </p:txBody>
      </p:sp>
    </p:spTree>
    <p:extLst>
      <p:ext uri="{BB962C8B-B14F-4D97-AF65-F5344CB8AC3E}">
        <p14:creationId xmlns:p14="http://schemas.microsoft.com/office/powerpoint/2010/main" val="18496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DF1FFF-3237-7B8B-9C4C-C04046B9B5D9}"/>
              </a:ext>
            </a:extLst>
          </p:cNvPr>
          <p:cNvSpPr/>
          <p:nvPr/>
        </p:nvSpPr>
        <p:spPr>
          <a:xfrm>
            <a:off x="1029205" y="1497474"/>
            <a:ext cx="10033355" cy="4258105"/>
          </a:xfrm>
          <a:prstGeom prst="rect">
            <a:avLst/>
          </a:prstGeom>
          <a:solidFill>
            <a:srgbClr val="F3F9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高性能动态</a:t>
            </a: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GPU</a:t>
            </a: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嵌入缓存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F2901-1A0F-1FE8-860B-4DB069196B2C}"/>
              </a:ext>
            </a:extLst>
          </p:cNvPr>
          <p:cNvSpPr txBox="1"/>
          <p:nvPr/>
        </p:nvSpPr>
        <p:spPr>
          <a:xfrm>
            <a:off x="1254576" y="1838579"/>
            <a:ext cx="4946898" cy="326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嵌入缓存被设计成一个通用的动态缓存，它可以通过驱逐旧的嵌入来接受新的嵌入。</a:t>
            </a:r>
            <a:endParaRPr lang="en-US" altLang="zh-CN" sz="20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缓存数据模型由三层结构组成：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slab 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slabset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 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嵌入缓存的基本存储单元。每个 </a:t>
            </a:r>
            <a:r>
              <a:rPr lang="en-US" altLang="zh-CN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 </a:t>
            </a:r>
            <a:r>
              <a:rPr lang="zh-CN" altLang="en-US" sz="2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包含一个嵌入键、相关的嵌入向量和一个访问计数器。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3D1F40-E913-F0D8-F7E8-3D50A29D5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499575"/>
            <a:ext cx="4662164" cy="42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高性能动态</a:t>
            </a: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GPU</a:t>
            </a: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嵌入缓存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9BD5F1-DE03-57EA-8ED2-B58C1C6474A8}"/>
              </a:ext>
            </a:extLst>
          </p:cNvPr>
          <p:cNvSpPr txBox="1"/>
          <p:nvPr/>
        </p:nvSpPr>
        <p:spPr>
          <a:xfrm>
            <a:off x="537529" y="1048363"/>
            <a:ext cx="11175697" cy="117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缓存插入操作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Aft>
                <a:spcPts val="50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当查找的键目前不存在于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嵌入缓存中，缓存插入操作被触发，从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内存中的参数分区或本地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上的副本中获取丢失的嵌入。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AA08916-F984-4B92-FA0F-3876023FD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992055"/>
              </p:ext>
            </p:extLst>
          </p:nvPr>
        </p:nvGraphicFramePr>
        <p:xfrm>
          <a:off x="776119" y="2411875"/>
          <a:ext cx="10639762" cy="332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885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在线模型更新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9BD5F1-DE03-57EA-8ED2-B58C1C6474A8}"/>
              </a:ext>
            </a:extLst>
          </p:cNvPr>
          <p:cNvSpPr txBox="1"/>
          <p:nvPr/>
        </p:nvSpPr>
        <p:spPr>
          <a:xfrm>
            <a:off x="6356131" y="1401818"/>
            <a:ext cx="5373414" cy="33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en-US" altLang="zh-CN" sz="2000" b="1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000" b="1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b="1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 </a:t>
            </a:r>
            <a:r>
              <a:rPr lang="zh-CN" altLang="en-US" sz="2000" b="1">
                <a:highlight>
                  <a:srgbClr val="ADADE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的在线更新机制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如图中蓝色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[→]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数据流图所示，可以在任何时间点开启和关闭。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一轮训练完成后，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训练节点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将其更新通过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 Producer API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转储到一个消息缓冲区中。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加载了受影响模型的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推断节点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可以使用相应的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Messaqe Source API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来发现和订阅这些消息队列。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AB8E2-0F73-6B96-462D-08A3D836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93" y="1403246"/>
            <a:ext cx="5550185" cy="4051508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251E2D9-752C-C39B-97A0-61F23073901F}"/>
              </a:ext>
            </a:extLst>
          </p:cNvPr>
          <p:cNvSpPr/>
          <p:nvPr/>
        </p:nvSpPr>
        <p:spPr>
          <a:xfrm>
            <a:off x="6473429" y="4855665"/>
            <a:ext cx="5042207" cy="877220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应用在线更新不可避免地会增加开销。因此，允许每个节点使用后台进程惰性地消耗更新。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1140</Words>
  <Application>Microsoft Office PowerPoint</Application>
  <PresentationFormat>宽屏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黑体</vt:lpstr>
      <vt:lpstr>宋体</vt:lpstr>
      <vt:lpstr>Arial</vt:lpstr>
      <vt:lpstr>Constantia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俊杰</dc:creator>
  <cp:lastModifiedBy>李 晓晓</cp:lastModifiedBy>
  <cp:revision>254</cp:revision>
  <dcterms:created xsi:type="dcterms:W3CDTF">2022-09-20T02:57:20Z</dcterms:created>
  <dcterms:modified xsi:type="dcterms:W3CDTF">2022-11-17T01:36:04Z</dcterms:modified>
</cp:coreProperties>
</file>