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2" r:id="rId2"/>
    <p:sldId id="280" r:id="rId3"/>
    <p:sldId id="279" r:id="rId4"/>
    <p:sldId id="296" r:id="rId5"/>
    <p:sldId id="304" r:id="rId6"/>
    <p:sldId id="306" r:id="rId7"/>
    <p:sldId id="305" r:id="rId8"/>
    <p:sldId id="308" r:id="rId9"/>
    <p:sldId id="293" r:id="rId10"/>
    <p:sldId id="309" r:id="rId11"/>
    <p:sldId id="311" r:id="rId12"/>
    <p:sldId id="283" r:id="rId13"/>
    <p:sldId id="301" r:id="rId14"/>
    <p:sldId id="310" r:id="rId15"/>
    <p:sldId id="284" r:id="rId16"/>
    <p:sldId id="29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晓晓" initials="李" lastIdx="3" clrIdx="0">
    <p:extLst>
      <p:ext uri="{19B8F6BF-5375-455C-9EA6-DF929625EA0E}">
        <p15:presenceInfo xmlns:p15="http://schemas.microsoft.com/office/powerpoint/2012/main" userId="72cbed1fc1796d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47BA"/>
    <a:srgbClr val="4472C4"/>
    <a:srgbClr val="F3F9FB"/>
    <a:srgbClr val="ADADE0"/>
    <a:srgbClr val="620000"/>
    <a:srgbClr val="E6E6E6"/>
    <a:srgbClr val="848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196" autoAdjust="0"/>
  </p:normalViewPr>
  <p:slideViewPr>
    <p:cSldViewPr snapToGrid="0">
      <p:cViewPr varScale="1">
        <p:scale>
          <a:sx n="69" d="100"/>
          <a:sy n="69" d="100"/>
        </p:scale>
        <p:origin x="524" y="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4T23:23:13.156" idx="3">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49B0D-DA11-47E3-856E-005961B53D57}" type="datetimeFigureOut">
              <a:rPr lang="zh-CN" altLang="en-US" smtClean="0"/>
              <a:t>2023/1/5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AD830-DC0C-4E05-967D-036CD009984F}" type="slidenum">
              <a:rPr lang="zh-CN" altLang="en-US" smtClean="0"/>
              <a:t>‹#›</a:t>
            </a:fld>
            <a:endParaRPr lang="zh-CN" altLang="en-US"/>
          </a:p>
        </p:txBody>
      </p:sp>
    </p:spTree>
    <p:extLst>
      <p:ext uri="{BB962C8B-B14F-4D97-AF65-F5344CB8AC3E}">
        <p14:creationId xmlns:p14="http://schemas.microsoft.com/office/powerpoint/2010/main" val="267785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GB"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195521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2893982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233873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3222132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504913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50327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420337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291368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3449746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2262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3035631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1268925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231952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B9AA3-A836-CE86-83AA-B5169DBC5F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BD5EAC7-B3A1-C9BC-9451-AF44FABAE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4276DCE-D961-6257-CCBC-408489CB9B26}"/>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6840F144-817D-DF9D-A9B4-E7C1EF2975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144A12-A1C8-DCB3-F9A9-686AD5F35E2C}"/>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197332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2B0CC-A45B-33F5-003A-35EC1DED3D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D04997-DB55-C6EE-8A2D-FEBCF6B009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5106EA-21B0-F3F6-29F2-0480ACF21A8F}"/>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6876614A-B990-8AAC-4C6A-2592A50D0B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F71B08-ACEC-846A-7C67-6C7B1992FB3A}"/>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137288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768963-D7CF-E5BB-50EB-27FF0DF5B5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5F08C6-B83B-23F2-8432-F9211C98B3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8F54EE-4A2F-14F5-016E-255991F44BA3}"/>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99CDB873-8F64-2C2E-2F2D-DBE5AC7C61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0C94CC-2417-2972-1422-D9887A7944A1}"/>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54524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43E5E-6702-062B-45C4-2AFCD04637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B5661D-8B85-CBE0-3EBA-0142C9A458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BCBBF3-23F9-2E5C-96C8-F19D518F0923}"/>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E64CDFF4-24FA-9995-EE95-AC763212C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F61B63-7079-5D43-2E17-3850602B254B}"/>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40243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B41F7-EEF9-4B1F-8614-9D76D7A375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E51387-FA4F-FEB6-EE44-08198F161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72D645-7CE2-28E0-5813-326C6FAB704B}"/>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FB9B3020-715B-7B9C-C163-A6C2CB7EB3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AEBF15-C695-9179-42F8-A00DA4431574}"/>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358148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08AC0-2886-8155-7738-F685346427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AE95F1-CEA0-B8C2-8B64-2EDBF1E55ED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0730D3-1C93-150B-7A90-3519869BDB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034C20-C65A-05CC-99F0-E0B737E09330}"/>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6" name="页脚占位符 5">
            <a:extLst>
              <a:ext uri="{FF2B5EF4-FFF2-40B4-BE49-F238E27FC236}">
                <a16:creationId xmlns:a16="http://schemas.microsoft.com/office/drawing/2014/main" id="{146B8330-03A2-6428-A138-107AD6789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8B45D3-9827-4762-A892-6B5B3EC00786}"/>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57297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EBF9E-0714-3D81-8C23-0914249594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91B25D-B55B-6A77-1576-D7EB2D722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51431E-D4F5-1434-75D3-D1F4C7C23DF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A97892-978C-88B6-3E86-12C35CD2B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29BA34F-23BB-F60A-4D54-D9B288E792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E064CE-8D7E-8139-BAAA-9142528D9D7B}"/>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8" name="页脚占位符 7">
            <a:extLst>
              <a:ext uri="{FF2B5EF4-FFF2-40B4-BE49-F238E27FC236}">
                <a16:creationId xmlns:a16="http://schemas.microsoft.com/office/drawing/2014/main" id="{9E48E7B4-ED8F-CF09-BF8B-D9AAC47768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933BF7-DACC-7AF1-572E-CCD259147BA1}"/>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394407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38E63-FB1E-6100-782C-0265EDCEB3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289FB5-DA23-8A5D-8742-F3CDEB09384C}"/>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4" name="页脚占位符 3">
            <a:extLst>
              <a:ext uri="{FF2B5EF4-FFF2-40B4-BE49-F238E27FC236}">
                <a16:creationId xmlns:a16="http://schemas.microsoft.com/office/drawing/2014/main" id="{0ED90210-6BA7-E2C8-669A-1EE50EF570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9DDED1-BC9B-0DB2-A807-78350B05D40B}"/>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352850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0D8FF71-30D6-74E5-7407-0844FD01A636}"/>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3" name="页脚占位符 2">
            <a:extLst>
              <a:ext uri="{FF2B5EF4-FFF2-40B4-BE49-F238E27FC236}">
                <a16:creationId xmlns:a16="http://schemas.microsoft.com/office/drawing/2014/main" id="{D6D43266-2496-3E24-9084-C8FEF4450F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2CED12-BBA4-714C-ED45-D4DA6A38F9C6}"/>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8645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FF692-782E-A4BB-E6A8-24937E9C8D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9274A3-8E5C-EFD3-5781-DB28827E5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EE1DEE-B8E4-0C9E-C912-1039DB91B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11BE75-A988-99AC-FB22-D3BF30EB1043}"/>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6" name="页脚占位符 5">
            <a:extLst>
              <a:ext uri="{FF2B5EF4-FFF2-40B4-BE49-F238E27FC236}">
                <a16:creationId xmlns:a16="http://schemas.microsoft.com/office/drawing/2014/main" id="{4F8D330E-3F4F-DB4D-432F-82FD4D886A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5B02C1-9C5F-FA9F-A117-E82BDCC803F0}"/>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253924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E883C-A44A-7F19-C41C-D8BE10C196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6B1F1B-9441-670D-365D-E169B69D8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C4C990-B6F5-8285-A806-8A307D54B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ECDCF7-9BE7-116F-86E6-87F9D51C26B3}"/>
              </a:ext>
            </a:extLst>
          </p:cNvPr>
          <p:cNvSpPr>
            <a:spLocks noGrp="1"/>
          </p:cNvSpPr>
          <p:nvPr>
            <p:ph type="dt" sz="half" idx="10"/>
          </p:nvPr>
        </p:nvSpPr>
        <p:spPr/>
        <p:txBody>
          <a:bodyPr/>
          <a:lstStyle/>
          <a:p>
            <a:fld id="{47373479-F150-4F46-A3F9-929D9331BE0B}" type="datetimeFigureOut">
              <a:rPr lang="zh-CN" altLang="en-US" smtClean="0"/>
              <a:t>2023/1/5</a:t>
            </a:fld>
            <a:endParaRPr lang="zh-CN" altLang="en-US"/>
          </a:p>
        </p:txBody>
      </p:sp>
      <p:sp>
        <p:nvSpPr>
          <p:cNvPr id="6" name="页脚占位符 5">
            <a:extLst>
              <a:ext uri="{FF2B5EF4-FFF2-40B4-BE49-F238E27FC236}">
                <a16:creationId xmlns:a16="http://schemas.microsoft.com/office/drawing/2014/main" id="{9A75A0E2-15F5-73A3-6535-D77B849B67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E67462-412A-31E0-D424-156B05A06820}"/>
              </a:ext>
            </a:extLst>
          </p:cNvPr>
          <p:cNvSpPr>
            <a:spLocks noGrp="1"/>
          </p:cNvSpPr>
          <p:nvPr>
            <p:ph type="sldNum" sz="quarter" idx="12"/>
          </p:nvPr>
        </p:nvSpPr>
        <p:spPr/>
        <p:txBody>
          <a:body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186500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330A652-BFD1-46C4-27AF-7EBFF7AE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8517CB-2F7A-138D-2A16-B3836C57B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BDD560-569C-D877-B3B2-3874E533D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73479-F150-4F46-A3F9-929D9331BE0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7C742709-FBF4-A120-DA46-FAAB128FF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003809F-C225-A991-F3DC-F97FB3C7D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DD525-4388-4BB2-A558-B8DCA8495B6C}" type="slidenum">
              <a:rPr lang="zh-CN" altLang="en-US" smtClean="0"/>
              <a:t>‹#›</a:t>
            </a:fld>
            <a:endParaRPr lang="zh-CN" altLang="en-US"/>
          </a:p>
        </p:txBody>
      </p:sp>
    </p:spTree>
    <p:extLst>
      <p:ext uri="{BB962C8B-B14F-4D97-AF65-F5344CB8AC3E}">
        <p14:creationId xmlns:p14="http://schemas.microsoft.com/office/powerpoint/2010/main" val="1980961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comments" Target="../comments/comment1.xml"/><Relationship Id="rId5" Type="http://schemas.openxmlformats.org/officeDocument/2006/relationships/image" Target="../media/image2.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884253" y="1303503"/>
            <a:ext cx="10422969" cy="2499467"/>
          </a:xfrm>
          <a:prstGeom prst="rect">
            <a:avLst/>
          </a:prstGeom>
        </p:spPr>
        <p:txBody>
          <a:bodyPr wrap="square">
            <a:spAutoFit/>
          </a:bodyPr>
          <a:lstStyle/>
          <a:p>
            <a:pPr algn="ctr">
              <a:lnSpc>
                <a:spcPct val="150000"/>
              </a:lnSpc>
            </a:pPr>
            <a:r>
              <a:rPr lang="en-US" altLang="zh-CN" sz="3600" b="1">
                <a:solidFill>
                  <a:srgbClr val="4747BA"/>
                </a:solidFill>
                <a:latin typeface="Constantia" panose="02030602050306030303" pitchFamily="18" charset="0"/>
                <a:ea typeface="微软雅黑" panose="020B0503020204020204" charset="-122"/>
                <a:cs typeface="Calibri" panose="020F0502020204030204" charset="0"/>
              </a:rPr>
              <a:t>Kalmia: A Heterogeneous QoS-aware Scheduling Framework for</a:t>
            </a:r>
          </a:p>
          <a:p>
            <a:pPr algn="ctr">
              <a:lnSpc>
                <a:spcPct val="150000"/>
              </a:lnSpc>
            </a:pPr>
            <a:r>
              <a:rPr lang="en-US" altLang="zh-CN" sz="3600" b="1">
                <a:solidFill>
                  <a:srgbClr val="4747BA"/>
                </a:solidFill>
                <a:latin typeface="Constantia" panose="02030602050306030303" pitchFamily="18" charset="0"/>
                <a:ea typeface="微软雅黑" panose="020B0503020204020204" charset="-122"/>
                <a:cs typeface="Calibri" panose="020F0502020204030204" charset="0"/>
              </a:rPr>
              <a:t>DNN Tasks on Edge Servers</a:t>
            </a:r>
            <a:endParaRPr lang="en-US" altLang="zh-CN" sz="3600" b="1" dirty="0">
              <a:solidFill>
                <a:srgbClr val="4747BA"/>
              </a:solidFill>
              <a:latin typeface="Constantia" panose="02030602050306030303" pitchFamily="18" charset="0"/>
              <a:ea typeface="微软雅黑" panose="020B0503020204020204" charset="-122"/>
              <a:cs typeface="Calibri" panose="020F0502020204030204" charset="0"/>
            </a:endParaRPr>
          </a:p>
        </p:txBody>
      </p:sp>
      <p:sp>
        <p:nvSpPr>
          <p:cNvPr id="20" name="矩形 19"/>
          <p:cNvSpPr/>
          <p:nvPr/>
        </p:nvSpPr>
        <p:spPr>
          <a:xfrm>
            <a:off x="5105722" y="4630281"/>
            <a:ext cx="1980030" cy="400110"/>
          </a:xfrm>
          <a:prstGeom prst="rect">
            <a:avLst/>
          </a:prstGeom>
        </p:spPr>
        <p:txBody>
          <a:bodyPr wrap="none">
            <a:spAutoFit/>
          </a:bodyPr>
          <a:lstStyle/>
          <a:p>
            <a:pPr algn="ctr"/>
            <a:r>
              <a:rPr lang="zh-CN" altLang="en-US" sz="2000" b="1">
                <a:solidFill>
                  <a:srgbClr val="4747BA"/>
                </a:solidFill>
                <a:latin typeface="+mn-ea"/>
              </a:rPr>
              <a:t>汇报人：李晓晓</a:t>
            </a:r>
            <a:endParaRPr lang="zh-CN" altLang="en-US" sz="2000" b="1" dirty="0">
              <a:solidFill>
                <a:srgbClr val="4747BA"/>
              </a:solidFill>
              <a:latin typeface="+mn-ea"/>
            </a:endParaRPr>
          </a:p>
        </p:txBody>
      </p:sp>
      <p:sp>
        <p:nvSpPr>
          <p:cNvPr id="16"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 </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5868"/>
    </mc:Choice>
    <mc:Fallback xmlns="">
      <p:transition advClick="0" advTm="158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7934490" cy="590931"/>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Kalmia——Profiling and Scheduler</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399016E8-D91D-170D-313D-585096081103}"/>
              </a:ext>
            </a:extLst>
          </p:cNvPr>
          <p:cNvSpPr txBox="1"/>
          <p:nvPr/>
        </p:nvSpPr>
        <p:spPr>
          <a:xfrm>
            <a:off x="5651749" y="1412349"/>
            <a:ext cx="5929196" cy="3819572"/>
          </a:xfrm>
          <a:prstGeom prst="rect">
            <a:avLst/>
          </a:prstGeom>
          <a:solidFill>
            <a:schemeClr val="bg1">
              <a:lumMod val="95000"/>
            </a:schemeClr>
          </a:solidFill>
          <a:ln>
            <a:solidFill>
              <a:srgbClr val="4747BA"/>
            </a:solidFill>
          </a:ln>
        </p:spPr>
        <p:txBody>
          <a:bodyPr wrap="square" rtlCol="0">
            <a:spAutoFit/>
          </a:bodyPr>
          <a:lstStyle/>
          <a:p>
            <a:pPr>
              <a:lnSpc>
                <a:spcPct val="150000"/>
              </a:lnSpc>
            </a:pPr>
            <a:r>
              <a:rPr lang="en-US" altLang="zh-CN" sz="2400" b="1">
                <a:solidFill>
                  <a:srgbClr val="4747BA"/>
                </a:solidFill>
                <a:latin typeface="Times New Roman" panose="02020603050405020304" pitchFamily="18" charset="0"/>
                <a:ea typeface="宋体" panose="02010600030101010101" pitchFamily="2" charset="-122"/>
                <a:cs typeface="Times New Roman" panose="02020603050405020304" pitchFamily="18" charset="0"/>
              </a:rPr>
              <a:t>Profiling</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考虑模型所需的系统负载和计算资源，以预测给定批处理的性能：</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a:solidFill>
                  <a:srgbClr val="4472C4"/>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4472C4"/>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a:solidFill>
                  <a:srgbClr val="4472C4"/>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）离线分析：</a:t>
            </a:r>
            <a:endParaRPr lang="en-US" altLang="zh-CN" sz="2000" b="1">
              <a:solidFill>
                <a:srgbClr val="4472C4"/>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用不同系统负载条件和批处理大小下的性能数据训练一个回归模型。</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a:solidFill>
                  <a:srgbClr val="4472C4"/>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4472C4"/>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a:solidFill>
                  <a:srgbClr val="4472C4"/>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）在线分析：</a:t>
            </a:r>
            <a:endParaRPr lang="en-US" altLang="zh-CN" sz="2000" b="1">
              <a:solidFill>
                <a:srgbClr val="4472C4"/>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根据历史数据预估系统负载，然后根据这个变量进一步预测给定批处理的性能。</a:t>
            </a:r>
          </a:p>
        </p:txBody>
      </p:sp>
      <p:pic>
        <p:nvPicPr>
          <p:cNvPr id="2" name="图片 1">
            <a:extLst>
              <a:ext uri="{FF2B5EF4-FFF2-40B4-BE49-F238E27FC236}">
                <a16:creationId xmlns:a16="http://schemas.microsoft.com/office/drawing/2014/main" id="{A11C0B5A-EAEB-45CF-8F47-2694197AC641}"/>
              </a:ext>
            </a:extLst>
          </p:cNvPr>
          <p:cNvPicPr>
            <a:picLocks noChangeAspect="1"/>
          </p:cNvPicPr>
          <p:nvPr/>
        </p:nvPicPr>
        <p:blipFill>
          <a:blip r:embed="rId4"/>
          <a:stretch>
            <a:fillRect/>
          </a:stretch>
        </p:blipFill>
        <p:spPr>
          <a:xfrm>
            <a:off x="859765" y="1901479"/>
            <a:ext cx="4067642" cy="1922072"/>
          </a:xfrm>
          <a:prstGeom prst="rect">
            <a:avLst/>
          </a:prstGeom>
        </p:spPr>
      </p:pic>
      <p:sp>
        <p:nvSpPr>
          <p:cNvPr id="15" name="文本框 14">
            <a:extLst>
              <a:ext uri="{FF2B5EF4-FFF2-40B4-BE49-F238E27FC236}">
                <a16:creationId xmlns:a16="http://schemas.microsoft.com/office/drawing/2014/main" id="{6DA950D0-09E0-49E0-8C60-F3D0065CF2F1}"/>
              </a:ext>
            </a:extLst>
          </p:cNvPr>
          <p:cNvSpPr txBox="1"/>
          <p:nvPr/>
        </p:nvSpPr>
        <p:spPr>
          <a:xfrm>
            <a:off x="1072202" y="4522463"/>
            <a:ext cx="4395054" cy="1418915"/>
          </a:xfrm>
          <a:prstGeom prst="rect">
            <a:avLst/>
          </a:prstGeom>
          <a:solidFill>
            <a:schemeClr val="bg1">
              <a:lumMod val="95000"/>
            </a:schemeClr>
          </a:solidFill>
          <a:ln>
            <a:solidFill>
              <a:srgbClr val="4747BA"/>
            </a:solidFill>
          </a:ln>
        </p:spPr>
        <p:txBody>
          <a:bodyPr wrap="square" rtlCol="0">
            <a:spAutoFit/>
          </a:bodyPr>
          <a:lstStyle/>
          <a:p>
            <a:pPr>
              <a:lnSpc>
                <a:spcPct val="150000"/>
              </a:lnSpc>
            </a:pPr>
            <a:r>
              <a:rPr lang="en-US" altLang="zh-CN" sz="2000" b="1">
                <a:solidFill>
                  <a:srgbClr val="4747BA"/>
                </a:solidFill>
                <a:latin typeface="Times New Roman" panose="02020603050405020304" pitchFamily="18" charset="0"/>
                <a:ea typeface="宋体" panose="02010600030101010101" pitchFamily="2" charset="-122"/>
                <a:cs typeface="Times New Roman" panose="02020603050405020304" pitchFamily="18" charset="0"/>
              </a:rPr>
              <a:t>Scheduler</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负责从优先级队列中选择任务，将它们组合成批处理，并将批处理发送到适当的 </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context</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61208503"/>
      </p:ext>
    </p:extLst>
  </p:cSld>
  <p:clrMapOvr>
    <a:masterClrMapping/>
  </p:clrMapOvr>
  <mc:AlternateContent xmlns:mc="http://schemas.openxmlformats.org/markup-compatibility/2006" xmlns:p14="http://schemas.microsoft.com/office/powerpoint/2010/main">
    <mc:Choice Requires="p14">
      <p:transition p14:dur="10" advClick="0" advTm="65643"/>
    </mc:Choice>
    <mc:Fallback xmlns="">
      <p:transition advClick="0" advTm="656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589280"/>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Kalmia——Execution Engine</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D49BD5F1-DE03-57EA-8ED2-B58C1C6474A8}"/>
              </a:ext>
            </a:extLst>
          </p:cNvPr>
          <p:cNvSpPr txBox="1"/>
          <p:nvPr/>
        </p:nvSpPr>
        <p:spPr>
          <a:xfrm>
            <a:off x="640293" y="1361126"/>
            <a:ext cx="11111440" cy="4135748"/>
          </a:xfrm>
          <a:prstGeom prst="rect">
            <a:avLst/>
          </a:prstGeom>
          <a:noFill/>
        </p:spPr>
        <p:txBody>
          <a:bodyPr wrap="square" rtlCol="0">
            <a:spAutoFit/>
          </a:bodyPr>
          <a:lstStyle/>
          <a:p>
            <a:pPr>
              <a:lnSpc>
                <a:spcPct val="150000"/>
              </a:lnSpc>
            </a:pPr>
            <a:r>
              <a:rPr lang="en-US" altLang="zh-CN" sz="2400" b="1">
                <a:solidFill>
                  <a:srgbClr val="4747BA"/>
                </a:solidFill>
                <a:latin typeface="Times New Roman" panose="02020603050405020304" pitchFamily="18" charset="0"/>
                <a:ea typeface="宋体" panose="02010600030101010101" pitchFamily="2" charset="-122"/>
                <a:cs typeface="Times New Roman" panose="02020603050405020304" pitchFamily="18" charset="0"/>
              </a:rPr>
              <a:t>context for non-urgent tasks (CNT) </a:t>
            </a:r>
          </a:p>
          <a:p>
            <a:pPr>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负责增加并行性，即并行运行的任务数量，</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提高系统吞吐量。</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500"/>
              </a:spcAft>
            </a:pPr>
            <a:r>
              <a:rPr lang="en-US" altLang="zh-CN" sz="2400" b="1">
                <a:solidFill>
                  <a:srgbClr val="4747BA"/>
                </a:solidFill>
                <a:latin typeface="Times New Roman" panose="02020603050405020304" pitchFamily="18" charset="0"/>
                <a:ea typeface="宋体" panose="02010600030101010101" pitchFamily="2" charset="-122"/>
                <a:cs typeface="Times New Roman" panose="02020603050405020304" pitchFamily="18" charset="0"/>
              </a:rPr>
              <a:t>context for urgent tasks (CUT)</a:t>
            </a:r>
          </a:p>
          <a:p>
            <a:pPr algn="just">
              <a:lnSpc>
                <a:spcPct val="150000"/>
              </a:lnSpc>
              <a:spcAft>
                <a:spcPts val="500"/>
              </a:spcAft>
            </a:pPr>
            <a:r>
              <a:rPr lang="zh-CN" altLang="en-US">
                <a:latin typeface="Times New Roman" panose="02020603050405020304" pitchFamily="18" charset="0"/>
                <a:ea typeface="宋体" panose="02010600030101010101" pitchFamily="2" charset="-122"/>
                <a:cs typeface="Times New Roman" panose="02020603050405020304" pitchFamily="18" charset="0"/>
              </a:rPr>
              <a:t>可以抢占</a:t>
            </a:r>
            <a:r>
              <a:rPr lang="en-US" altLang="zh-CN">
                <a:latin typeface="Times New Roman" panose="02020603050405020304" pitchFamily="18" charset="0"/>
                <a:ea typeface="宋体" panose="02010600030101010101" pitchFamily="2" charset="-122"/>
                <a:cs typeface="Times New Roman" panose="02020603050405020304" pitchFamily="18" charset="0"/>
              </a:rPr>
              <a:t>CNT</a:t>
            </a:r>
            <a:r>
              <a:rPr lang="zh-CN" altLang="en-US">
                <a:latin typeface="Times New Roman" panose="02020603050405020304" pitchFamily="18" charset="0"/>
                <a:ea typeface="宋体" panose="02010600030101010101" pitchFamily="2" charset="-122"/>
                <a:cs typeface="Times New Roman" panose="02020603050405020304" pitchFamily="18" charset="0"/>
              </a:rPr>
              <a:t>的执行，因此它对紧急任务具有高响应能力。</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ts val="2500"/>
              </a:spcBef>
              <a:spcAft>
                <a:spcPts val="500"/>
              </a:spcAft>
            </a:pPr>
            <a:r>
              <a:rPr lang="en-US" altLang="zh-CN">
                <a:latin typeface="Times New Roman" panose="02020603050405020304" pitchFamily="18" charset="0"/>
                <a:ea typeface="宋体" panose="02010600030101010101" pitchFamily="2" charset="-122"/>
                <a:cs typeface="Times New Roman" panose="02020603050405020304" pitchFamily="18" charset="0"/>
              </a:rPr>
              <a:t>Kalmia</a:t>
            </a:r>
            <a:r>
              <a:rPr lang="zh-CN" altLang="en-US">
                <a:latin typeface="Times New Roman" panose="02020603050405020304" pitchFamily="18" charset="0"/>
                <a:ea typeface="宋体" panose="02010600030101010101" pitchFamily="2" charset="-122"/>
                <a:cs typeface="Times New Roman" panose="02020603050405020304" pitchFamily="18" charset="0"/>
              </a:rPr>
              <a:t>可以根据实时异构时效性需求和系统负载自适应地确定批处理大小和目标 </a:t>
            </a:r>
            <a:r>
              <a:rPr lang="en-US" altLang="zh-CN">
                <a:latin typeface="Times New Roman" panose="02020603050405020304" pitchFamily="18" charset="0"/>
                <a:ea typeface="宋体" panose="02010600030101010101" pitchFamily="2" charset="-122"/>
                <a:cs typeface="Times New Roman" panose="02020603050405020304" pitchFamily="18" charset="0"/>
              </a:rPr>
              <a:t>context</a:t>
            </a:r>
            <a:r>
              <a:rPr lang="zh-CN" altLang="en-US">
                <a:latin typeface="Times New Roman" panose="02020603050405020304" pitchFamily="18" charset="0"/>
                <a:ea typeface="宋体" panose="02010600030101010101" pitchFamily="2" charset="-122"/>
                <a:cs typeface="Times New Roman" panose="02020603050405020304" pitchFamily="18" charset="0"/>
              </a:rPr>
              <a:t>，从而自动实现响应性和系统吞吐量之间的权衡。</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5096F670-B318-4C5F-838E-39CE5058E0FF}"/>
              </a:ext>
            </a:extLst>
          </p:cNvPr>
          <p:cNvPicPr>
            <a:picLocks noChangeAspect="1"/>
          </p:cNvPicPr>
          <p:nvPr/>
        </p:nvPicPr>
        <p:blipFill>
          <a:blip r:embed="rId3"/>
          <a:stretch>
            <a:fillRect/>
          </a:stretch>
        </p:blipFill>
        <p:spPr>
          <a:xfrm>
            <a:off x="5785610" y="1986454"/>
            <a:ext cx="2698889" cy="1035103"/>
          </a:xfrm>
          <a:prstGeom prst="rect">
            <a:avLst/>
          </a:prstGeom>
        </p:spPr>
      </p:pic>
      <p:pic>
        <p:nvPicPr>
          <p:cNvPr id="4" name="图片 3">
            <a:extLst>
              <a:ext uri="{FF2B5EF4-FFF2-40B4-BE49-F238E27FC236}">
                <a16:creationId xmlns:a16="http://schemas.microsoft.com/office/drawing/2014/main" id="{B13B1763-AAC8-4645-8B21-5E5EF6CCB4F8}"/>
              </a:ext>
            </a:extLst>
          </p:cNvPr>
          <p:cNvPicPr>
            <a:picLocks noChangeAspect="1"/>
          </p:cNvPicPr>
          <p:nvPr/>
        </p:nvPicPr>
        <p:blipFill>
          <a:blip r:embed="rId4"/>
          <a:stretch>
            <a:fillRect/>
          </a:stretch>
        </p:blipFill>
        <p:spPr>
          <a:xfrm>
            <a:off x="8484499" y="1765520"/>
            <a:ext cx="3067208" cy="1212912"/>
          </a:xfrm>
          <a:prstGeom prst="rect">
            <a:avLst/>
          </a:prstGeom>
        </p:spPr>
      </p:pic>
    </p:spTree>
    <p:extLst>
      <p:ext uri="{BB962C8B-B14F-4D97-AF65-F5344CB8AC3E}">
        <p14:creationId xmlns:p14="http://schemas.microsoft.com/office/powerpoint/2010/main" val="2018896682"/>
      </p:ext>
    </p:extLst>
  </p:cSld>
  <p:clrMapOvr>
    <a:masterClrMapping/>
  </p:clrMapOvr>
  <mc:AlternateContent xmlns:mc="http://schemas.openxmlformats.org/markup-compatibility/2006" xmlns:p14="http://schemas.microsoft.com/office/powerpoint/2010/main">
    <mc:Choice Requires="p14">
      <p:transition p14:dur="10" advClick="0" advTm="79646"/>
    </mc:Choice>
    <mc:Fallback xmlns="">
      <p:transition advClick="0" advTm="796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589280"/>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Kalmia——Offloading Engine</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D49BD5F1-DE03-57EA-8ED2-B58C1C6474A8}"/>
              </a:ext>
            </a:extLst>
          </p:cNvPr>
          <p:cNvSpPr txBox="1"/>
          <p:nvPr/>
        </p:nvSpPr>
        <p:spPr>
          <a:xfrm>
            <a:off x="1367077" y="1337509"/>
            <a:ext cx="10029371" cy="2339743"/>
          </a:xfrm>
          <a:prstGeom prst="rect">
            <a:avLst/>
          </a:prstGeom>
          <a:noFill/>
        </p:spPr>
        <p:txBody>
          <a:bodyPr wrap="square" rtlCol="0">
            <a:spAutoFit/>
          </a:bodyPr>
          <a:lstStyle/>
          <a:p>
            <a:pPr marL="285750" indent="-285750">
              <a:lnSpc>
                <a:spcPct val="125000"/>
              </a:lnSpc>
              <a:spcAft>
                <a:spcPts val="1000"/>
              </a:spcAft>
              <a:buFont typeface="Arial" panose="020B0604020202020204" pitchFamily="34" charset="0"/>
              <a:buChar char="•"/>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任务卸载</a:t>
            </a:r>
            <a:br>
              <a:rPr lang="en-US" altLang="zh-CN">
                <a:latin typeface="Times New Roman" panose="02020603050405020304" pitchFamily="18" charset="0"/>
                <a:ea typeface="宋体" panose="02010600030101010101" pitchFamily="2" charset="-122"/>
                <a:cs typeface="Times New Roman" panose="02020603050405020304" pitchFamily="18" charset="0"/>
              </a:rPr>
            </a:br>
            <a:r>
              <a:rPr lang="zh-CN" altLang="en-US">
                <a:latin typeface="Times New Roman" panose="02020603050405020304" pitchFamily="18" charset="0"/>
                <a:ea typeface="宋体" panose="02010600030101010101" pitchFamily="2" charset="-122"/>
                <a:cs typeface="Times New Roman" panose="02020603050405020304" pitchFamily="18" charset="0"/>
              </a:rPr>
              <a:t>对于一个新的批处理，若任务无法在期限内完成，则被卸载到其他边缘服务器。</a:t>
            </a:r>
            <a:br>
              <a:rPr lang="en-US" altLang="zh-CN">
                <a:latin typeface="Times New Roman" panose="02020603050405020304" pitchFamily="18" charset="0"/>
                <a:ea typeface="宋体" panose="02010600030101010101" pitchFamily="2" charset="-122"/>
                <a:cs typeface="Times New Roman" panose="02020603050405020304" pitchFamily="18" charset="0"/>
              </a:rPr>
            </a:br>
            <a:r>
              <a:rPr lang="zh-CN" altLang="en-US">
                <a:latin typeface="Times New Roman" panose="02020603050405020304" pitchFamily="18" charset="0"/>
                <a:ea typeface="宋体" panose="02010600030101010101" pitchFamily="2" charset="-122"/>
                <a:cs typeface="Times New Roman" panose="02020603050405020304" pitchFamily="18" charset="0"/>
              </a:rPr>
              <a:t>同时，</a:t>
            </a:r>
            <a:r>
              <a:rPr lang="en-US" altLang="zh-CN">
                <a:latin typeface="Times New Roman" panose="02020603050405020304" pitchFamily="18" charset="0"/>
                <a:ea typeface="宋体" panose="02010600030101010101" pitchFamily="2" charset="-122"/>
                <a:cs typeface="Times New Roman" panose="02020603050405020304" pitchFamily="18" charset="0"/>
              </a:rPr>
              <a:t>Kalmia </a:t>
            </a:r>
            <a:r>
              <a:rPr lang="zh-CN" altLang="en-US">
                <a:latin typeface="Times New Roman" panose="02020603050405020304" pitchFamily="18" charset="0"/>
                <a:ea typeface="宋体" panose="02010600030101010101" pitchFamily="2" charset="-122"/>
                <a:cs typeface="Times New Roman" panose="02020603050405020304" pitchFamily="18" charset="0"/>
              </a:rPr>
              <a:t>考虑到这些任务的紧迫性，预先计算了在 </a:t>
            </a:r>
            <a:r>
              <a:rPr lang="en-US" altLang="zh-CN">
                <a:latin typeface="Times New Roman" panose="02020603050405020304" pitchFamily="18" charset="0"/>
                <a:ea typeface="宋体" panose="02010600030101010101" pitchFamily="2" charset="-122"/>
                <a:cs typeface="Times New Roman" panose="02020603050405020304" pitchFamily="18" charset="0"/>
              </a:rPr>
              <a:t>CUT </a:t>
            </a:r>
            <a:r>
              <a:rPr lang="zh-CN" altLang="en-US">
                <a:latin typeface="Times New Roman" panose="02020603050405020304" pitchFamily="18" charset="0"/>
                <a:ea typeface="宋体" panose="02010600030101010101" pitchFamily="2" charset="-122"/>
                <a:cs typeface="Times New Roman" panose="02020603050405020304" pitchFamily="18" charset="0"/>
              </a:rPr>
              <a:t>中剩余要执行的批次，确定违反截止时间风险较高的任务，并将其卸载到其他服务器上。</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5000"/>
              </a:lnSpc>
              <a:spcAft>
                <a:spcPts val="1000"/>
              </a:spcAft>
              <a:buFont typeface="Arial" panose="020B0604020202020204" pitchFamily="34" charset="0"/>
              <a:buChar char="•"/>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任务接收</a:t>
            </a:r>
            <a:br>
              <a:rPr lang="en-US" altLang="zh-CN">
                <a:latin typeface="Times New Roman" panose="02020603050405020304" pitchFamily="18" charset="0"/>
                <a:ea typeface="宋体" panose="02010600030101010101" pitchFamily="2" charset="-122"/>
                <a:cs typeface="Times New Roman" panose="02020603050405020304" pitchFamily="18" charset="0"/>
              </a:rPr>
            </a:br>
            <a:r>
              <a:rPr lang="zh-CN" altLang="en-US">
                <a:latin typeface="Times New Roman" panose="02020603050405020304" pitchFamily="18" charset="0"/>
                <a:ea typeface="宋体" panose="02010600030101010101" pitchFamily="2" charset="-122"/>
                <a:cs typeface="Times New Roman" panose="02020603050405020304" pitchFamily="18" charset="0"/>
              </a:rPr>
              <a:t>当来自附近服务器的新任务请求到来时，</a:t>
            </a:r>
            <a:r>
              <a:rPr lang="en-US" altLang="zh-CN">
                <a:latin typeface="Times New Roman" panose="02020603050405020304" pitchFamily="18" charset="0"/>
                <a:ea typeface="宋体" panose="02010600030101010101" pitchFamily="2" charset="-122"/>
                <a:cs typeface="Times New Roman" panose="02020603050405020304" pitchFamily="18" charset="0"/>
              </a:rPr>
              <a:t>Kalmia </a:t>
            </a:r>
            <a:r>
              <a:rPr lang="zh-CN" altLang="en-US">
                <a:latin typeface="Times New Roman" panose="02020603050405020304" pitchFamily="18" charset="0"/>
                <a:ea typeface="宋体" panose="02010600030101010101" pitchFamily="2" charset="-122"/>
                <a:cs typeface="Times New Roman" panose="02020603050405020304" pitchFamily="18" charset="0"/>
              </a:rPr>
              <a:t>首先判断其紧急程度。</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66A1A77A-AC61-4249-B830-1F1736546066}"/>
              </a:ext>
            </a:extLst>
          </p:cNvPr>
          <p:cNvPicPr>
            <a:picLocks noChangeAspect="1"/>
          </p:cNvPicPr>
          <p:nvPr/>
        </p:nvPicPr>
        <p:blipFill>
          <a:blip r:embed="rId3"/>
          <a:stretch>
            <a:fillRect/>
          </a:stretch>
        </p:blipFill>
        <p:spPr>
          <a:xfrm>
            <a:off x="1949533" y="3922702"/>
            <a:ext cx="4146467" cy="1793346"/>
          </a:xfrm>
          <a:prstGeom prst="rect">
            <a:avLst/>
          </a:prstGeom>
        </p:spPr>
      </p:pic>
      <p:sp>
        <p:nvSpPr>
          <p:cNvPr id="6" name="矩形 5">
            <a:extLst>
              <a:ext uri="{FF2B5EF4-FFF2-40B4-BE49-F238E27FC236}">
                <a16:creationId xmlns:a16="http://schemas.microsoft.com/office/drawing/2014/main" id="{0A1EADB5-5376-47B2-A344-F6BE8C8C48BB}"/>
              </a:ext>
            </a:extLst>
          </p:cNvPr>
          <p:cNvSpPr/>
          <p:nvPr/>
        </p:nvSpPr>
        <p:spPr>
          <a:xfrm>
            <a:off x="6096000" y="4380473"/>
            <a:ext cx="6096000" cy="877804"/>
          </a:xfrm>
          <a:prstGeom prst="rect">
            <a:avLst/>
          </a:prstGeom>
        </p:spPr>
        <p:txBody>
          <a:bodyPr>
            <a:spAutoFit/>
          </a:bodyPr>
          <a:lstStyle/>
          <a:p>
            <a:pPr lvl="1">
              <a:lnSpc>
                <a:spcPct val="125000"/>
              </a:lnSpc>
              <a:spcAft>
                <a:spcPts val="1000"/>
              </a:spcAft>
            </a:pPr>
            <a:r>
              <a:rPr lang="zh-CN" altLang="en-US">
                <a:latin typeface="Times New Roman" panose="02020603050405020304" pitchFamily="18" charset="0"/>
                <a:ea typeface="宋体" panose="02010600030101010101" pitchFamily="2" charset="-122"/>
                <a:cs typeface="Times New Roman" panose="02020603050405020304" pitchFamily="18" charset="0"/>
              </a:rPr>
              <a:t>* 非紧急任务</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Aft>
                <a:spcPts val="1000"/>
              </a:spcAft>
            </a:pPr>
            <a:r>
              <a:rPr lang="zh-CN" altLang="en-US">
                <a:latin typeface="Times New Roman" panose="02020603050405020304" pitchFamily="18" charset="0"/>
                <a:ea typeface="宋体" panose="02010600030101010101" pitchFamily="2" charset="-122"/>
                <a:cs typeface="Times New Roman" panose="02020603050405020304" pitchFamily="18" charset="0"/>
              </a:rPr>
              <a:t>* 紧急任务</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9285166"/>
      </p:ext>
    </p:extLst>
  </p:cSld>
  <p:clrMapOvr>
    <a:masterClrMapping/>
  </p:clrMapOvr>
  <mc:AlternateContent xmlns:mc="http://schemas.openxmlformats.org/markup-compatibility/2006" xmlns:p14="http://schemas.microsoft.com/office/powerpoint/2010/main">
    <mc:Choice Requires="p14">
      <p:transition p14:dur="10" advClick="0" advTm="54625"/>
    </mc:Choice>
    <mc:Fallback xmlns="">
      <p:transition advClick="0" advTm="546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589280"/>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Evaluation</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3" name="图片 2">
            <a:extLst>
              <a:ext uri="{FF2B5EF4-FFF2-40B4-BE49-F238E27FC236}">
                <a16:creationId xmlns:a16="http://schemas.microsoft.com/office/drawing/2014/main" id="{71B5E9F1-D601-4FD8-8FD7-3EEE5C2EDEDC}"/>
              </a:ext>
            </a:extLst>
          </p:cNvPr>
          <p:cNvPicPr>
            <a:picLocks noChangeAspect="1"/>
          </p:cNvPicPr>
          <p:nvPr/>
        </p:nvPicPr>
        <p:blipFill>
          <a:blip r:embed="rId5"/>
          <a:stretch>
            <a:fillRect/>
          </a:stretch>
        </p:blipFill>
        <p:spPr>
          <a:xfrm>
            <a:off x="853729" y="1226420"/>
            <a:ext cx="4407126" cy="3664138"/>
          </a:xfrm>
          <a:prstGeom prst="rect">
            <a:avLst/>
          </a:prstGeom>
        </p:spPr>
      </p:pic>
      <p:pic>
        <p:nvPicPr>
          <p:cNvPr id="4" name="图片 3">
            <a:extLst>
              <a:ext uri="{FF2B5EF4-FFF2-40B4-BE49-F238E27FC236}">
                <a16:creationId xmlns:a16="http://schemas.microsoft.com/office/drawing/2014/main" id="{C5A50443-314E-416E-829C-A327D0F187E6}"/>
              </a:ext>
            </a:extLst>
          </p:cNvPr>
          <p:cNvPicPr>
            <a:picLocks noChangeAspect="1"/>
          </p:cNvPicPr>
          <p:nvPr/>
        </p:nvPicPr>
        <p:blipFill>
          <a:blip r:embed="rId6"/>
          <a:stretch>
            <a:fillRect/>
          </a:stretch>
        </p:blipFill>
        <p:spPr>
          <a:xfrm>
            <a:off x="6125378" y="1833887"/>
            <a:ext cx="5549386" cy="2535309"/>
          </a:xfrm>
          <a:prstGeom prst="rect">
            <a:avLst/>
          </a:prstGeom>
        </p:spPr>
      </p:pic>
      <p:sp>
        <p:nvSpPr>
          <p:cNvPr id="6" name="矩形 5">
            <a:extLst>
              <a:ext uri="{FF2B5EF4-FFF2-40B4-BE49-F238E27FC236}">
                <a16:creationId xmlns:a16="http://schemas.microsoft.com/office/drawing/2014/main" id="{F3B92BE6-EE21-4278-8AE4-78BF7CBEDC5B}"/>
              </a:ext>
            </a:extLst>
          </p:cNvPr>
          <p:cNvSpPr/>
          <p:nvPr/>
        </p:nvSpPr>
        <p:spPr>
          <a:xfrm>
            <a:off x="7891729" y="4522456"/>
            <a:ext cx="2471471" cy="461665"/>
          </a:xfrm>
          <a:prstGeom prst="rect">
            <a:avLst/>
          </a:prstGeom>
        </p:spPr>
        <p:txBody>
          <a:bodyPr wrap="square">
            <a:spAutoFit/>
          </a:bodyPr>
          <a:lstStyle/>
          <a:p>
            <a:r>
              <a:rPr lang="zh-CN" altLang="en-US" sz="2400">
                <a:solidFill>
                  <a:srgbClr val="4747BA"/>
                </a:solidFill>
                <a:latin typeface="+mn-ea"/>
                <a:cs typeface="Times New Roman" panose="02020603050405020304" pitchFamily="18" charset="0"/>
              </a:rPr>
              <a:t>提高系统吞吐量</a:t>
            </a:r>
          </a:p>
        </p:txBody>
      </p:sp>
      <p:sp>
        <p:nvSpPr>
          <p:cNvPr id="7" name="矩形 6">
            <a:extLst>
              <a:ext uri="{FF2B5EF4-FFF2-40B4-BE49-F238E27FC236}">
                <a16:creationId xmlns:a16="http://schemas.microsoft.com/office/drawing/2014/main" id="{E67A1315-2391-4A15-B771-2CE53EC3F9C3}"/>
              </a:ext>
            </a:extLst>
          </p:cNvPr>
          <p:cNvSpPr/>
          <p:nvPr/>
        </p:nvSpPr>
        <p:spPr>
          <a:xfrm>
            <a:off x="441940" y="4984121"/>
            <a:ext cx="6096000" cy="520784"/>
          </a:xfrm>
          <a:prstGeom prst="rect">
            <a:avLst/>
          </a:prstGeom>
        </p:spPr>
        <p:txBody>
          <a:bodyPr>
            <a:spAutoFit/>
          </a:bodyPr>
          <a:lstStyle/>
          <a:p>
            <a:pPr algn="ctr">
              <a:lnSpc>
                <a:spcPct val="125000"/>
              </a:lnSpc>
            </a:pPr>
            <a:r>
              <a:rPr lang="zh-CN" altLang="en-US" sz="2400">
                <a:solidFill>
                  <a:srgbClr val="4747BA"/>
                </a:solidFill>
                <a:latin typeface="+mn-ea"/>
                <a:cs typeface="Times New Roman" panose="02020603050405020304" pitchFamily="18" charset="0"/>
              </a:rPr>
              <a:t>时效性保证</a:t>
            </a:r>
            <a:endParaRPr lang="en-US" altLang="zh-CN" sz="2400">
              <a:solidFill>
                <a:srgbClr val="4747BA"/>
              </a:solidFill>
              <a:latin typeface="+mn-ea"/>
              <a:cs typeface="Times New Roman" panose="02020603050405020304" pitchFamily="18" charset="0"/>
            </a:endParaRPr>
          </a:p>
        </p:txBody>
      </p:sp>
    </p:spTree>
    <p:extLst>
      <p:ext uri="{BB962C8B-B14F-4D97-AF65-F5344CB8AC3E}">
        <p14:creationId xmlns:p14="http://schemas.microsoft.com/office/powerpoint/2010/main" val="475684230"/>
      </p:ext>
    </p:extLst>
  </p:cSld>
  <p:clrMapOvr>
    <a:masterClrMapping/>
  </p:clrMapOvr>
  <mc:AlternateContent xmlns:mc="http://schemas.openxmlformats.org/markup-compatibility/2006" xmlns:p14="http://schemas.microsoft.com/office/powerpoint/2010/main">
    <mc:Choice Requires="p14">
      <p:transition p14:dur="10" advClick="0" advTm="53934"/>
    </mc:Choice>
    <mc:Fallback xmlns="">
      <p:transition advClick="0" advTm="5393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589280"/>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Evaluation</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9" name="矩形 8">
            <a:extLst>
              <a:ext uri="{FF2B5EF4-FFF2-40B4-BE49-F238E27FC236}">
                <a16:creationId xmlns:a16="http://schemas.microsoft.com/office/drawing/2014/main" id="{763C401B-1D0E-4C49-9974-AB1C9F2A7748}"/>
              </a:ext>
            </a:extLst>
          </p:cNvPr>
          <p:cNvSpPr/>
          <p:nvPr/>
        </p:nvSpPr>
        <p:spPr>
          <a:xfrm>
            <a:off x="1949416" y="4574306"/>
            <a:ext cx="3877985" cy="461665"/>
          </a:xfrm>
          <a:prstGeom prst="rect">
            <a:avLst/>
          </a:prstGeom>
        </p:spPr>
        <p:txBody>
          <a:bodyPr wrap="none">
            <a:spAutoFit/>
          </a:bodyPr>
          <a:lstStyle/>
          <a:p>
            <a:r>
              <a:rPr lang="zh-CN" altLang="en-US" sz="2400">
                <a:solidFill>
                  <a:srgbClr val="4747BA"/>
                </a:solidFill>
              </a:rPr>
              <a:t>适应附近边缘服务器的数量</a:t>
            </a:r>
          </a:p>
        </p:txBody>
      </p:sp>
      <p:pic>
        <p:nvPicPr>
          <p:cNvPr id="2" name="图片 1">
            <a:extLst>
              <a:ext uri="{FF2B5EF4-FFF2-40B4-BE49-F238E27FC236}">
                <a16:creationId xmlns:a16="http://schemas.microsoft.com/office/drawing/2014/main" id="{EC4E5460-A6BB-4EA1-968C-633A9DB76A05}"/>
              </a:ext>
            </a:extLst>
          </p:cNvPr>
          <p:cNvPicPr>
            <a:picLocks noChangeAspect="1"/>
          </p:cNvPicPr>
          <p:nvPr/>
        </p:nvPicPr>
        <p:blipFill>
          <a:blip r:embed="rId5"/>
          <a:stretch>
            <a:fillRect/>
          </a:stretch>
        </p:blipFill>
        <p:spPr>
          <a:xfrm>
            <a:off x="6125378" y="3578162"/>
            <a:ext cx="5650173" cy="2688634"/>
          </a:xfrm>
          <a:prstGeom prst="rect">
            <a:avLst/>
          </a:prstGeom>
        </p:spPr>
      </p:pic>
      <p:pic>
        <p:nvPicPr>
          <p:cNvPr id="15" name="图片 14">
            <a:extLst>
              <a:ext uri="{FF2B5EF4-FFF2-40B4-BE49-F238E27FC236}">
                <a16:creationId xmlns:a16="http://schemas.microsoft.com/office/drawing/2014/main" id="{53CBB523-1F3D-4304-8C55-DB9267B6ECEE}"/>
              </a:ext>
            </a:extLst>
          </p:cNvPr>
          <p:cNvPicPr>
            <a:picLocks noChangeAspect="1"/>
          </p:cNvPicPr>
          <p:nvPr/>
        </p:nvPicPr>
        <p:blipFill>
          <a:blip r:embed="rId6"/>
          <a:stretch>
            <a:fillRect/>
          </a:stretch>
        </p:blipFill>
        <p:spPr>
          <a:xfrm>
            <a:off x="797798" y="1074113"/>
            <a:ext cx="6033747" cy="2475111"/>
          </a:xfrm>
          <a:prstGeom prst="rect">
            <a:avLst/>
          </a:prstGeom>
        </p:spPr>
      </p:pic>
      <p:sp>
        <p:nvSpPr>
          <p:cNvPr id="16" name="矩形 15">
            <a:extLst>
              <a:ext uri="{FF2B5EF4-FFF2-40B4-BE49-F238E27FC236}">
                <a16:creationId xmlns:a16="http://schemas.microsoft.com/office/drawing/2014/main" id="{7B2B95CE-43BB-4D3D-B77E-AA19E6CA76D8}"/>
              </a:ext>
            </a:extLst>
          </p:cNvPr>
          <p:cNvSpPr/>
          <p:nvPr/>
        </p:nvSpPr>
        <p:spPr>
          <a:xfrm>
            <a:off x="7292908" y="1988014"/>
            <a:ext cx="2646878" cy="461665"/>
          </a:xfrm>
          <a:prstGeom prst="rect">
            <a:avLst/>
          </a:prstGeom>
        </p:spPr>
        <p:txBody>
          <a:bodyPr wrap="none">
            <a:spAutoFit/>
          </a:bodyPr>
          <a:lstStyle/>
          <a:p>
            <a:r>
              <a:rPr lang="zh-CN" altLang="en-US" sz="2400">
                <a:solidFill>
                  <a:srgbClr val="4747BA"/>
                </a:solidFill>
              </a:rPr>
              <a:t>适应动态系统负载</a:t>
            </a:r>
          </a:p>
        </p:txBody>
      </p:sp>
    </p:spTree>
    <p:extLst>
      <p:ext uri="{BB962C8B-B14F-4D97-AF65-F5344CB8AC3E}">
        <p14:creationId xmlns:p14="http://schemas.microsoft.com/office/powerpoint/2010/main" val="3566723751"/>
      </p:ext>
    </p:extLst>
  </p:cSld>
  <p:clrMapOvr>
    <a:masterClrMapping/>
  </p:clrMapOvr>
  <mc:AlternateContent xmlns:mc="http://schemas.openxmlformats.org/markup-compatibility/2006" xmlns:p14="http://schemas.microsoft.com/office/powerpoint/2010/main">
    <mc:Choice Requires="p14">
      <p:transition p14:dur="10" advClick="0" advTm="37252"/>
    </mc:Choice>
    <mc:Fallback xmlns="">
      <p:transition advClick="0" advTm="372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589280"/>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Conclusion</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3" name="文本框 2">
            <a:extLst>
              <a:ext uri="{FF2B5EF4-FFF2-40B4-BE49-F238E27FC236}">
                <a16:creationId xmlns:a16="http://schemas.microsoft.com/office/drawing/2014/main" id="{D49BD5F1-DE03-57EA-8ED2-B58C1C6474A8}"/>
              </a:ext>
            </a:extLst>
          </p:cNvPr>
          <p:cNvSpPr txBox="1"/>
          <p:nvPr/>
        </p:nvSpPr>
        <p:spPr>
          <a:xfrm>
            <a:off x="943304" y="1318821"/>
            <a:ext cx="10305392" cy="3778535"/>
          </a:xfrm>
          <a:prstGeom prst="rect">
            <a:avLst/>
          </a:prstGeom>
          <a:noFill/>
          <a:ln>
            <a:noFill/>
          </a:ln>
        </p:spPr>
        <p:txBody>
          <a:bodyPr wrap="square" rtlCol="0">
            <a:spAutoFit/>
          </a:bodyPr>
          <a:lstStyle/>
          <a:p>
            <a:pPr indent="457200" algn="just">
              <a:lnSpc>
                <a:spcPct val="150000"/>
              </a:lnSpc>
              <a:spcAft>
                <a:spcPts val="100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rPr>
              <a:t>本文提出了 </a:t>
            </a:r>
            <a:r>
              <a:rPr lang="en-US" altLang="zh-CN" sz="2000">
                <a:latin typeface="Times New Roman" panose="02020603050405020304" pitchFamily="18" charset="0"/>
                <a:ea typeface="宋体" panose="02010600030101010101" pitchFamily="2" charset="-122"/>
                <a:cs typeface="Times New Roman" panose="02020603050405020304" pitchFamily="18" charset="0"/>
              </a:rPr>
              <a:t>Kalmia</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，一个 </a:t>
            </a:r>
            <a:r>
              <a:rPr lang="en-US" altLang="zh-CN" sz="2000">
                <a:latin typeface="Times New Roman" panose="02020603050405020304" pitchFamily="18" charset="0"/>
                <a:ea typeface="宋体" panose="02010600030101010101" pitchFamily="2" charset="-122"/>
                <a:cs typeface="Times New Roman" panose="02020603050405020304" pitchFamily="18" charset="0"/>
              </a:rPr>
              <a:t>QoS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感知的调度框架，用于边缘服务器中具有异构 </a:t>
            </a:r>
            <a:r>
              <a:rPr lang="en-US" altLang="zh-CN" sz="2000">
                <a:latin typeface="Times New Roman" panose="02020603050405020304" pitchFamily="18" charset="0"/>
                <a:ea typeface="宋体" panose="02010600030101010101" pitchFamily="2" charset="-122"/>
                <a:cs typeface="Times New Roman" panose="02020603050405020304" pitchFamily="18" charset="0"/>
              </a:rPr>
              <a:t>QoS </a:t>
            </a:r>
            <a:r>
              <a:rPr lang="zh-CN" altLang="en-US" sz="2000">
                <a:latin typeface="Times New Roman" panose="02020603050405020304" pitchFamily="18" charset="0"/>
                <a:ea typeface="宋体" panose="02010600030101010101" pitchFamily="2" charset="-122"/>
                <a:cs typeface="Times New Roman" panose="02020603050405020304" pitchFamily="18" charset="0"/>
              </a:rPr>
              <a:t>要求的 </a:t>
            </a:r>
            <a:r>
              <a:rPr lang="en-US" altLang="zh-CN" sz="2000">
                <a:latin typeface="Times New Roman" panose="02020603050405020304" pitchFamily="18" charset="0"/>
                <a:ea typeface="宋体" panose="02010600030101010101" pitchFamily="2" charset="-122"/>
                <a:cs typeface="Times New Roman" panose="02020603050405020304" pitchFamily="18" charset="0"/>
              </a:rPr>
              <a:t>DNN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推理任务。</a:t>
            </a:r>
            <a:r>
              <a:rPr lang="en-US" altLang="zh-CN" sz="2000">
                <a:latin typeface="Times New Roman" panose="02020603050405020304" pitchFamily="18" charset="0"/>
                <a:ea typeface="宋体" panose="02010600030101010101" pitchFamily="2" charset="-122"/>
                <a:cs typeface="Times New Roman" panose="02020603050405020304" pitchFamily="18" charset="0"/>
              </a:rPr>
              <a:t>Kalmia </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的目标是</a:t>
            </a:r>
            <a:r>
              <a:rPr lang="zh-CN" altLang="en-US" sz="2000">
                <a:highlight>
                  <a:srgbClr val="ADADE0"/>
                </a:highlight>
                <a:latin typeface="Times New Roman" panose="02020603050405020304" pitchFamily="18" charset="0"/>
                <a:ea typeface="宋体" panose="02010600030101010101" pitchFamily="2" charset="-122"/>
                <a:cs typeface="Times New Roman" panose="02020603050405020304" pitchFamily="18" charset="0"/>
              </a:rPr>
              <a:t>降低截止时间违反率</a:t>
            </a:r>
            <a:r>
              <a:rPr lang="zh-CN" altLang="en-US" sz="2000">
                <a:latin typeface="Times New Roman" panose="02020603050405020304" pitchFamily="18" charset="0"/>
                <a:ea typeface="宋体" panose="02010600030101010101" pitchFamily="2" charset="-122"/>
                <a:cs typeface="Times New Roman" panose="02020603050405020304" pitchFamily="18" charset="0"/>
              </a:rPr>
              <a:t>，实现</a:t>
            </a:r>
            <a:r>
              <a:rPr lang="zh-CN" altLang="en-US" sz="2000">
                <a:highlight>
                  <a:srgbClr val="ADADE0"/>
                </a:highlight>
                <a:latin typeface="Times New Roman" panose="02020603050405020304" pitchFamily="18" charset="0"/>
                <a:ea typeface="宋体" panose="02010600030101010101" pitchFamily="2" charset="-122"/>
                <a:cs typeface="Times New Roman" panose="02020603050405020304" pitchFamily="18" charset="0"/>
              </a:rPr>
              <a:t>高系统吞吐量</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spcAft>
                <a:spcPts val="100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为了实现这一点，</a:t>
            </a:r>
            <a:r>
              <a:rPr lang="en-US" altLang="zh-CN" sz="2000">
                <a:latin typeface="Times New Roman" panose="02020603050405020304" pitchFamily="18" charset="0"/>
                <a:ea typeface="宋体" panose="02010600030101010101" pitchFamily="2" charset="-122"/>
                <a:cs typeface="Times New Roman" panose="02020603050405020304" pitchFamily="18" charset="0"/>
              </a:rPr>
              <a:t>Kalmia </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采用了一种基于抢占的调度方法，包括两个调度策略：</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marL="342900" indent="457200" algn="just">
              <a:lnSpc>
                <a:spcPct val="150000"/>
              </a:lnSpc>
              <a:spcAft>
                <a:spcPts val="1000"/>
              </a:spcAft>
              <a:buFont typeface="Arial" panose="020B0604020202020204" pitchFamily="34" charset="0"/>
              <a:buChar char="•"/>
            </a:pPr>
            <a:r>
              <a:rPr lang="en-US" altLang="zh-CN" sz="2000">
                <a:latin typeface="Times New Roman" panose="02020603050405020304" pitchFamily="18" charset="0"/>
                <a:ea typeface="宋体" panose="02010600030101010101" pitchFamily="2" charset="-122"/>
                <a:cs typeface="Times New Roman" panose="02020603050405020304" pitchFamily="18" charset="0"/>
              </a:rPr>
              <a:t>CNT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调度策略：以高吞吐量为目标调度非紧急任务；</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marL="342900" indent="457200" algn="just">
              <a:lnSpc>
                <a:spcPct val="150000"/>
              </a:lnSpc>
              <a:spcAft>
                <a:spcPts val="1000"/>
              </a:spcAft>
              <a:buFont typeface="Arial" panose="020B0604020202020204" pitchFamily="34" charset="0"/>
              <a:buChar char="•"/>
            </a:pPr>
            <a:r>
              <a:rPr lang="en-US" altLang="zh-CN" sz="2000">
                <a:latin typeface="Times New Roman" panose="02020603050405020304" pitchFamily="18" charset="0"/>
                <a:ea typeface="宋体" panose="02010600030101010101" pitchFamily="2" charset="-122"/>
                <a:cs typeface="Times New Roman" panose="02020603050405020304" pitchFamily="18" charset="0"/>
              </a:rPr>
              <a:t>CUT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调度策略：组织紧急任务抢占 </a:t>
            </a:r>
            <a:r>
              <a:rPr lang="en-US" altLang="zh-CN" sz="2000">
                <a:latin typeface="Times New Roman" panose="02020603050405020304" pitchFamily="18" charset="0"/>
                <a:ea typeface="宋体" panose="02010600030101010101" pitchFamily="2" charset="-122"/>
                <a:cs typeface="Times New Roman" panose="02020603050405020304" pitchFamily="18" charset="0"/>
              </a:rPr>
              <a:t>CNT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执行以保证紧急任务的时效性。</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50000"/>
              </a:lnSpc>
              <a:spcAft>
                <a:spcPts val="100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rPr>
              <a:t>同时 </a:t>
            </a:r>
            <a:r>
              <a:rPr lang="en-US" altLang="zh-CN" sz="2000">
                <a:latin typeface="Times New Roman" panose="02020603050405020304" pitchFamily="18" charset="0"/>
                <a:ea typeface="宋体" panose="02010600030101010101" pitchFamily="2" charset="-122"/>
                <a:cs typeface="Times New Roman" panose="02020603050405020304" pitchFamily="18" charset="0"/>
              </a:rPr>
              <a:t>Kalmia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可以通过轻量级预测模型适应动态的系统负载，必要时遇到突发负载时将部分任务卸载到附近的边缘服务器。</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圆角 1">
            <a:extLst>
              <a:ext uri="{FF2B5EF4-FFF2-40B4-BE49-F238E27FC236}">
                <a16:creationId xmlns:a16="http://schemas.microsoft.com/office/drawing/2014/main" id="{56F2CB61-F185-4A85-A887-56D23C8D38AB}"/>
              </a:ext>
            </a:extLst>
          </p:cNvPr>
          <p:cNvSpPr/>
          <p:nvPr/>
        </p:nvSpPr>
        <p:spPr>
          <a:xfrm>
            <a:off x="1090711" y="5402232"/>
            <a:ext cx="10010578" cy="545001"/>
          </a:xfrm>
          <a:prstGeom prst="round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实验结果表明，与现有方法相比，</a:t>
            </a:r>
            <a:r>
              <a:rPr lang="en-US" altLang="zh-CN">
                <a:latin typeface="Times New Roman" panose="02020603050405020304" pitchFamily="18" charset="0"/>
                <a:ea typeface="宋体" panose="02010600030101010101" pitchFamily="2" charset="-122"/>
                <a:cs typeface="Times New Roman" panose="02020603050405020304" pitchFamily="18" charset="0"/>
              </a:rPr>
              <a:t>Kalmia</a:t>
            </a:r>
            <a:r>
              <a:rPr lang="zh-CN" altLang="en-US">
                <a:latin typeface="Times New Roman" panose="02020603050405020304" pitchFamily="18" charset="0"/>
                <a:ea typeface="宋体" panose="02010600030101010101" pitchFamily="2" charset="-122"/>
                <a:cs typeface="Times New Roman" panose="02020603050405020304" pitchFamily="18" charset="0"/>
              </a:rPr>
              <a:t>可实现</a:t>
            </a:r>
            <a:r>
              <a:rPr lang="en-US" altLang="zh-CN">
                <a:latin typeface="Times New Roman" panose="02020603050405020304" pitchFamily="18" charset="0"/>
                <a:ea typeface="宋体" panose="02010600030101010101" pitchFamily="2" charset="-122"/>
                <a:cs typeface="Times New Roman" panose="02020603050405020304" pitchFamily="18" charset="0"/>
              </a:rPr>
              <a:t>2.8</a:t>
            </a:r>
            <a:r>
              <a:rPr lang="zh-CN" altLang="en-US">
                <a:latin typeface="Times New Roman" panose="02020603050405020304" pitchFamily="18" charset="0"/>
                <a:ea typeface="宋体" panose="02010600030101010101" pitchFamily="2" charset="-122"/>
                <a:cs typeface="Times New Roman" panose="02020603050405020304" pitchFamily="18" charset="0"/>
              </a:rPr>
              <a:t>倍的吞吐量提高，并显著降低截止时间违反率。</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2674203"/>
      </p:ext>
    </p:extLst>
  </p:cSld>
  <p:clrMapOvr>
    <a:masterClrMapping/>
  </p:clrMapOvr>
  <mc:AlternateContent xmlns:mc="http://schemas.openxmlformats.org/markup-compatibility/2006" xmlns:p14="http://schemas.microsoft.com/office/powerpoint/2010/main">
    <mc:Choice Requires="p14">
      <p:transition p14:dur="10" advClick="0" advTm="59869"/>
    </mc:Choice>
    <mc:Fallback xmlns="">
      <p:transition advClick="0" advTm="5986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645160"/>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590931"/>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1257300" y="1572241"/>
            <a:ext cx="10287000" cy="3713517"/>
          </a:xfrm>
          <a:prstGeom prst="rect">
            <a:avLst/>
          </a:prstGeom>
          <a:noFill/>
        </p:spPr>
        <p:txBody>
          <a:bodyPr wrap="square" rtlCol="0">
            <a:spAutoFit/>
          </a:bodyPr>
          <a:lstStyle/>
          <a:p>
            <a:pPr indent="457200" fontAlgn="auto">
              <a:lnSpc>
                <a:spcPct val="150000"/>
              </a:lnSpc>
              <a:buFont typeface="Arial" panose="020B0604020202020204" pitchFamily="34" charset="0"/>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为了减轻终端设备的计算负担，边缘智能通过利用大量附近的服务器和基础设施来提供计算服务，</a:t>
            </a:r>
            <a:r>
              <a:rPr lang="zh-CN" altLang="en-US" sz="200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物联网设备可以通过无线连接将计算任务转移到边缘，以增强其计算能力</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buFont typeface="Arial" panose="020B0604020202020204" pitchFamily="34" charset="0"/>
              <a:buNone/>
            </a:pP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indent="0" fontAlgn="auto">
              <a:lnSpc>
                <a:spcPct val="150000"/>
              </a:lnSpc>
              <a:buFont typeface="Arial" panose="020B0604020202020204" pitchFamily="34" charset="0"/>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为了支持不同的基于 </a:t>
            </a:r>
            <a:r>
              <a:rPr lang="en-US" altLang="zh-CN" sz="2000">
                <a:latin typeface="Times New Roman" panose="02020603050405020304" pitchFamily="18" charset="0"/>
                <a:ea typeface="宋体" panose="02010600030101010101" pitchFamily="2" charset="-122"/>
                <a:cs typeface="Times New Roman" panose="02020603050405020304" pitchFamily="18" charset="0"/>
              </a:rPr>
              <a:t>DNN </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的应用，边缘服务器应该为卸载的任务提供不同的 </a:t>
            </a:r>
            <a:r>
              <a:rPr lang="en-US" altLang="zh-CN" sz="2000">
                <a:latin typeface="Times New Roman" panose="02020603050405020304" pitchFamily="18" charset="0"/>
                <a:ea typeface="宋体" panose="02010600030101010101" pitchFamily="2" charset="-122"/>
                <a:cs typeface="Times New Roman" panose="02020603050405020304" pitchFamily="18" charset="0"/>
              </a:rPr>
              <a:t>QoS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保证。</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rPr>
              <a:t>交互式应用，如自动驾驶和增强现实</a:t>
            </a:r>
            <a:br>
              <a:rPr lang="en-US" altLang="zh-CN" sz="2000">
                <a:latin typeface="宋体" panose="02010600030101010101" pitchFamily="2" charset="-122"/>
                <a:ea typeface="宋体" panose="02010600030101010101" pitchFamily="2" charset="-122"/>
              </a:rPr>
            </a:b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严格的时效性要求</a:t>
            </a:r>
          </a:p>
          <a:p>
            <a:pPr marL="342900" indent="-342900">
              <a:lnSpc>
                <a:spcPct val="15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rPr>
              <a:t>耐延迟应用，如监控视频分析</a:t>
            </a:r>
            <a:br>
              <a:rPr lang="en-US" altLang="zh-CN" sz="2000">
                <a:latin typeface="宋体" panose="02010600030101010101" pitchFamily="2" charset="-122"/>
                <a:ea typeface="宋体" panose="02010600030101010101" pitchFamily="2" charset="-122"/>
              </a:rPr>
            </a:b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高吞吐量以更好地支持计算量大的数据分析</a:t>
            </a:r>
          </a:p>
        </p:txBody>
      </p:sp>
    </p:spTree>
    <p:extLst>
      <p:ext uri="{BB962C8B-B14F-4D97-AF65-F5344CB8AC3E}">
        <p14:creationId xmlns:p14="http://schemas.microsoft.com/office/powerpoint/2010/main" val="936956403"/>
      </p:ext>
    </p:extLst>
  </p:cSld>
  <p:clrMapOvr>
    <a:masterClrMapping/>
  </p:clrMapOvr>
  <mc:AlternateContent xmlns:mc="http://schemas.openxmlformats.org/markup-compatibility/2006" xmlns:p14="http://schemas.microsoft.com/office/powerpoint/2010/main">
    <mc:Choice Requires="p14">
      <p:transition p14:dur="10" advClick="0" advTm="64836"/>
    </mc:Choice>
    <mc:Fallback xmlns="">
      <p:transition advClick="0" advTm="648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08AE60CE-C2D7-612A-21D6-908713CDE50C}"/>
              </a:ext>
            </a:extLst>
          </p:cNvPr>
          <p:cNvSpPr/>
          <p:nvPr/>
        </p:nvSpPr>
        <p:spPr>
          <a:xfrm>
            <a:off x="2491846" y="2062079"/>
            <a:ext cx="8628100" cy="1196114"/>
          </a:xfrm>
          <a:prstGeom prst="roundRect">
            <a:avLst/>
          </a:prstGeom>
          <a:solidFill>
            <a:srgbClr val="F3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0"/>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优：根据任务紧急情况和所需的计算资源等几个因素灵活地调整批大小。</a:t>
            </a:r>
            <a:endPar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00000"/>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缺：只允许系统中同时运行单个批处理，在执行小批处理时可能会出现吞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吐量损失。</a:t>
            </a:r>
            <a:endParaRPr lang="zh-CN" altLang="en-US">
              <a:solidFill>
                <a:schemeClr val="tx1"/>
              </a:solidFill>
              <a:latin typeface="宋体" panose="02010600030101010101" pitchFamily="2" charset="-122"/>
              <a:ea typeface="宋体" panose="02010600030101010101" pitchFamily="2" charset="-122"/>
            </a:endParaRPr>
          </a:p>
        </p:txBody>
      </p:sp>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589280"/>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Background</a:t>
            </a: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8" name="文本框 7">
            <a:extLst>
              <a:ext uri="{FF2B5EF4-FFF2-40B4-BE49-F238E27FC236}">
                <a16:creationId xmlns:a16="http://schemas.microsoft.com/office/drawing/2014/main" id="{2EADEEFF-425E-CBFB-8B49-11B3E4C2FEBA}"/>
              </a:ext>
            </a:extLst>
          </p:cNvPr>
          <p:cNvSpPr txBox="1"/>
          <p:nvPr/>
        </p:nvSpPr>
        <p:spPr>
          <a:xfrm>
            <a:off x="1093969" y="1177491"/>
            <a:ext cx="3731172" cy="523220"/>
          </a:xfrm>
          <a:prstGeom prst="rect">
            <a:avLst/>
          </a:prstGeom>
          <a:noFill/>
        </p:spPr>
        <p:txBody>
          <a:bodyPr wrap="square" rtlCol="0">
            <a:spAutoFit/>
          </a:bodyPr>
          <a:lstStyle/>
          <a:p>
            <a:r>
              <a:rPr lang="zh-CN" altLang="en-US" sz="2800" b="1">
                <a:solidFill>
                  <a:srgbClr val="4472C4"/>
                </a:solidFill>
                <a:latin typeface="宋体" panose="02010600030101010101" pitchFamily="2" charset="-122"/>
                <a:ea typeface="宋体" panose="02010600030101010101" pitchFamily="2" charset="-122"/>
              </a:rPr>
              <a:t>时效性＆吞吐量</a:t>
            </a:r>
          </a:p>
        </p:txBody>
      </p:sp>
      <p:sp>
        <p:nvSpPr>
          <p:cNvPr id="9" name="矩形: 圆角 8">
            <a:extLst>
              <a:ext uri="{FF2B5EF4-FFF2-40B4-BE49-F238E27FC236}">
                <a16:creationId xmlns:a16="http://schemas.microsoft.com/office/drawing/2014/main" id="{9CD1D05A-7242-A38A-5321-085F4F04901A}"/>
              </a:ext>
            </a:extLst>
          </p:cNvPr>
          <p:cNvSpPr/>
          <p:nvPr/>
        </p:nvSpPr>
        <p:spPr>
          <a:xfrm>
            <a:off x="1093969" y="2064178"/>
            <a:ext cx="2344740" cy="1197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Times New Roman" panose="02020603050405020304" pitchFamily="18" charset="0"/>
                <a:ea typeface="宋体" panose="02010600030101010101" pitchFamily="2" charset="-122"/>
                <a:cs typeface="Times New Roman" panose="02020603050405020304" pitchFamily="18" charset="0"/>
              </a:rPr>
              <a:t>单批并行 </a:t>
            </a:r>
            <a:r>
              <a:rPr lang="en-US" altLang="zh-CN" sz="2400">
                <a:latin typeface="Times New Roman" panose="02020603050405020304" pitchFamily="18" charset="0"/>
                <a:ea typeface="宋体" panose="02010600030101010101" pitchFamily="2" charset="-122"/>
                <a:cs typeface="Times New Roman" panose="02020603050405020304" pitchFamily="18" charset="0"/>
              </a:rPr>
              <a:t>(SBP)</a:t>
            </a:r>
            <a:endParaRPr lang="zh-CN" altLang="en-US" sz="2400"/>
          </a:p>
        </p:txBody>
      </p:sp>
      <p:sp>
        <p:nvSpPr>
          <p:cNvPr id="16" name="矩形: 圆角 15">
            <a:extLst>
              <a:ext uri="{FF2B5EF4-FFF2-40B4-BE49-F238E27FC236}">
                <a16:creationId xmlns:a16="http://schemas.microsoft.com/office/drawing/2014/main" id="{4C4EAA94-801D-545D-395E-7C01FA5C7554}"/>
              </a:ext>
            </a:extLst>
          </p:cNvPr>
          <p:cNvSpPr/>
          <p:nvPr/>
        </p:nvSpPr>
        <p:spPr>
          <a:xfrm>
            <a:off x="2511232" y="3619560"/>
            <a:ext cx="8628100" cy="1700583"/>
          </a:xfrm>
          <a:prstGeom prst="roundRect">
            <a:avLst/>
          </a:prstGeom>
          <a:solidFill>
            <a:srgbClr val="F3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0"/>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优：允许多个批同时执行，小批负责紧急任务，以提供高响应性，而大批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提供高系统吞吐量。</a:t>
            </a:r>
            <a:endPar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00000"/>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缺：批次之间互相干扰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-&gt; </a:t>
            </a:r>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实时性无法保证；</a:t>
            </a:r>
            <a:endPar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00000"/>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        批之间的恶性资源争用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-&gt; </a:t>
            </a:r>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大部分资源被非紧急任务占用；</a:t>
            </a:r>
            <a:endPar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00000"/>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        无法区分紧急任务和非紧急任务 </a:t>
            </a: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 &gt; </a:t>
            </a:r>
            <a:r>
              <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rPr>
              <a:t>紧急任务的截止时间违反率较高。</a:t>
            </a:r>
          </a:p>
        </p:txBody>
      </p:sp>
      <p:sp>
        <p:nvSpPr>
          <p:cNvPr id="21" name="矩形: 圆角 20">
            <a:extLst>
              <a:ext uri="{FF2B5EF4-FFF2-40B4-BE49-F238E27FC236}">
                <a16:creationId xmlns:a16="http://schemas.microsoft.com/office/drawing/2014/main" id="{C876808D-014A-53AF-B366-A02CC88D75A3}"/>
              </a:ext>
            </a:extLst>
          </p:cNvPr>
          <p:cNvSpPr/>
          <p:nvPr/>
        </p:nvSpPr>
        <p:spPr>
          <a:xfrm>
            <a:off x="1093969" y="3593201"/>
            <a:ext cx="2344740" cy="172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Times New Roman" panose="02020603050405020304" pitchFamily="18" charset="0"/>
                <a:ea typeface="宋体" panose="02010600030101010101" pitchFamily="2" charset="-122"/>
                <a:cs typeface="Times New Roman" panose="02020603050405020304" pitchFamily="18" charset="0"/>
              </a:rPr>
              <a:t>多批并行</a:t>
            </a:r>
            <a:r>
              <a:rPr lang="en-US" altLang="zh-CN" sz="2400">
                <a:latin typeface="Times New Roman" panose="02020603050405020304" pitchFamily="18" charset="0"/>
                <a:ea typeface="宋体" panose="02010600030101010101" pitchFamily="2" charset="-122"/>
                <a:cs typeface="Times New Roman" panose="02020603050405020304" pitchFamily="18" charset="0"/>
              </a:rPr>
              <a:t>(MBP)</a:t>
            </a:r>
            <a:endParaRPr lang="zh-CN" altLang="en-US" sz="2400"/>
          </a:p>
        </p:txBody>
      </p:sp>
      <p:sp>
        <p:nvSpPr>
          <p:cNvPr id="2" name="文本框 1">
            <a:extLst>
              <a:ext uri="{FF2B5EF4-FFF2-40B4-BE49-F238E27FC236}">
                <a16:creationId xmlns:a16="http://schemas.microsoft.com/office/drawing/2014/main" id="{D5A1105D-D66F-47DD-84AC-9C42EE3C296B}"/>
              </a:ext>
            </a:extLst>
          </p:cNvPr>
          <p:cNvSpPr txBox="1"/>
          <p:nvPr/>
        </p:nvSpPr>
        <p:spPr>
          <a:xfrm>
            <a:off x="3353137" y="5631756"/>
            <a:ext cx="2031325" cy="461665"/>
          </a:xfrm>
          <a:prstGeom prst="rect">
            <a:avLst/>
          </a:prstGeom>
          <a:noFill/>
        </p:spPr>
        <p:txBody>
          <a:bodyPr wrap="none" rtlCol="0">
            <a:spAutoFit/>
          </a:bodyPr>
          <a:lstStyle/>
          <a:p>
            <a:r>
              <a:rPr lang="zh-CN" altLang="en-US" sz="2400" b="1">
                <a:solidFill>
                  <a:srgbClr val="FF0000"/>
                </a:solidFill>
              </a:rPr>
              <a:t>动态系统负荷</a:t>
            </a:r>
          </a:p>
        </p:txBody>
      </p:sp>
      <p:sp>
        <p:nvSpPr>
          <p:cNvPr id="22" name="文本框 21">
            <a:extLst>
              <a:ext uri="{FF2B5EF4-FFF2-40B4-BE49-F238E27FC236}">
                <a16:creationId xmlns:a16="http://schemas.microsoft.com/office/drawing/2014/main" id="{C33A5C3E-AD64-4946-95B1-2C02C8675504}"/>
              </a:ext>
            </a:extLst>
          </p:cNvPr>
          <p:cNvSpPr txBox="1"/>
          <p:nvPr/>
        </p:nvSpPr>
        <p:spPr>
          <a:xfrm>
            <a:off x="6659027" y="5631756"/>
            <a:ext cx="1415772" cy="461665"/>
          </a:xfrm>
          <a:prstGeom prst="rect">
            <a:avLst/>
          </a:prstGeom>
          <a:noFill/>
        </p:spPr>
        <p:txBody>
          <a:bodyPr wrap="none" rtlCol="0">
            <a:spAutoFit/>
          </a:bodyPr>
          <a:lstStyle/>
          <a:p>
            <a:r>
              <a:rPr lang="zh-CN" altLang="en-US" sz="2400" b="1">
                <a:solidFill>
                  <a:srgbClr val="FF0000"/>
                </a:solidFill>
              </a:rPr>
              <a:t>突发负载</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advClick="0" advTm="50694"/>
    </mc:Choice>
    <mc:Fallback xmlns="">
      <p:transition advClick="0" advTm="506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8175646" cy="590931"/>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Observation</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2" name="图片 1">
            <a:extLst>
              <a:ext uri="{FF2B5EF4-FFF2-40B4-BE49-F238E27FC236}">
                <a16:creationId xmlns:a16="http://schemas.microsoft.com/office/drawing/2014/main" id="{1386611E-DA42-45AD-A491-9A8CF18F2B2E}"/>
              </a:ext>
            </a:extLst>
          </p:cNvPr>
          <p:cNvPicPr>
            <a:picLocks noChangeAspect="1"/>
          </p:cNvPicPr>
          <p:nvPr/>
        </p:nvPicPr>
        <p:blipFill>
          <a:blip r:embed="rId5"/>
          <a:stretch>
            <a:fillRect/>
          </a:stretch>
        </p:blipFill>
        <p:spPr>
          <a:xfrm>
            <a:off x="2267825" y="1716984"/>
            <a:ext cx="7656349" cy="2958135"/>
          </a:xfrm>
          <a:prstGeom prst="rect">
            <a:avLst/>
          </a:prstGeom>
        </p:spPr>
      </p:pic>
      <p:sp>
        <p:nvSpPr>
          <p:cNvPr id="4" name="矩形 3">
            <a:extLst>
              <a:ext uri="{FF2B5EF4-FFF2-40B4-BE49-F238E27FC236}">
                <a16:creationId xmlns:a16="http://schemas.microsoft.com/office/drawing/2014/main" id="{670BD3D7-B5D1-496F-B8C2-1181C2BB3321}"/>
              </a:ext>
            </a:extLst>
          </p:cNvPr>
          <p:cNvSpPr/>
          <p:nvPr/>
        </p:nvSpPr>
        <p:spPr>
          <a:xfrm>
            <a:off x="3029471" y="4777251"/>
            <a:ext cx="5849724" cy="481863"/>
          </a:xfrm>
          <a:prstGeom prst="rect">
            <a:avLst/>
          </a:prstGeom>
        </p:spPr>
        <p:txBody>
          <a:bodyPr wrap="square">
            <a:spAutoFit/>
          </a:bodyPr>
          <a:lstStyle/>
          <a:p>
            <a:pPr>
              <a:lnSpc>
                <a:spcPct val="150000"/>
              </a:lnSpc>
            </a:pPr>
            <a:r>
              <a:rPr lang="zh-CN" altLang="en-US" sz="2000">
                <a:latin typeface="宋体" panose="02010600030101010101" pitchFamily="2" charset="-122"/>
                <a:ea typeface="宋体" panose="02010600030101010101" pitchFamily="2" charset="-122"/>
              </a:rPr>
              <a:t>小批处理具有更好的响应性，但降低了系统吞吐量。</a:t>
            </a:r>
          </a:p>
        </p:txBody>
      </p:sp>
    </p:spTree>
    <p:extLst>
      <p:ext uri="{BB962C8B-B14F-4D97-AF65-F5344CB8AC3E}">
        <p14:creationId xmlns:p14="http://schemas.microsoft.com/office/powerpoint/2010/main" val="3724249425"/>
      </p:ext>
    </p:extLst>
  </p:cSld>
  <p:clrMapOvr>
    <a:masterClrMapping/>
  </p:clrMapOvr>
  <mc:AlternateContent xmlns:mc="http://schemas.openxmlformats.org/markup-compatibility/2006" xmlns:p14="http://schemas.microsoft.com/office/powerpoint/2010/main">
    <mc:Choice Requires="p14">
      <p:transition p14:dur="10" advClick="0" advTm="27268"/>
    </mc:Choice>
    <mc:Fallback xmlns="">
      <p:transition advClick="0" advTm="272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8175646" cy="590931"/>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Observation</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4" name="矩形 3">
            <a:extLst>
              <a:ext uri="{FF2B5EF4-FFF2-40B4-BE49-F238E27FC236}">
                <a16:creationId xmlns:a16="http://schemas.microsoft.com/office/drawing/2014/main" id="{670BD3D7-B5D1-496F-B8C2-1181C2BB3321}"/>
              </a:ext>
            </a:extLst>
          </p:cNvPr>
          <p:cNvSpPr/>
          <p:nvPr/>
        </p:nvSpPr>
        <p:spPr>
          <a:xfrm>
            <a:off x="1967086" y="4647071"/>
            <a:ext cx="8316584" cy="481863"/>
          </a:xfrm>
          <a:prstGeom prst="rect">
            <a:avLst/>
          </a:prstGeom>
        </p:spPr>
        <p:txBody>
          <a:bodyPr wrap="square">
            <a:spAutoFit/>
          </a:bodyPr>
          <a:lstStyle/>
          <a:p>
            <a:pPr>
              <a:lnSpc>
                <a:spcPct val="150000"/>
              </a:lnSpc>
            </a:pPr>
            <a:r>
              <a:rPr lang="zh-CN" altLang="en-US" sz="2000">
                <a:latin typeface="宋体" panose="02010600030101010101" pitchFamily="2" charset="-122"/>
                <a:ea typeface="宋体" panose="02010600030101010101" pitchFamily="2" charset="-122"/>
              </a:rPr>
              <a:t>当多个批次同时执行时，一个批次的执行时间可能会受到其他批次的干扰。</a:t>
            </a:r>
          </a:p>
        </p:txBody>
      </p:sp>
      <p:pic>
        <p:nvPicPr>
          <p:cNvPr id="3" name="图片 2">
            <a:extLst>
              <a:ext uri="{FF2B5EF4-FFF2-40B4-BE49-F238E27FC236}">
                <a16:creationId xmlns:a16="http://schemas.microsoft.com/office/drawing/2014/main" id="{01713BB2-821E-4483-BF21-E7A5F0872AA8}"/>
              </a:ext>
            </a:extLst>
          </p:cNvPr>
          <p:cNvPicPr>
            <a:picLocks noChangeAspect="1"/>
          </p:cNvPicPr>
          <p:nvPr/>
        </p:nvPicPr>
        <p:blipFill>
          <a:blip r:embed="rId5"/>
          <a:stretch>
            <a:fillRect/>
          </a:stretch>
        </p:blipFill>
        <p:spPr>
          <a:xfrm>
            <a:off x="1744586" y="1791043"/>
            <a:ext cx="8702828" cy="2738343"/>
          </a:xfrm>
          <a:prstGeom prst="rect">
            <a:avLst/>
          </a:prstGeom>
        </p:spPr>
      </p:pic>
    </p:spTree>
    <p:extLst>
      <p:ext uri="{BB962C8B-B14F-4D97-AF65-F5344CB8AC3E}">
        <p14:creationId xmlns:p14="http://schemas.microsoft.com/office/powerpoint/2010/main" val="109646161"/>
      </p:ext>
    </p:extLst>
  </p:cSld>
  <p:clrMapOvr>
    <a:masterClrMapping/>
  </p:clrMapOvr>
  <mc:AlternateContent xmlns:mc="http://schemas.openxmlformats.org/markup-compatibility/2006" xmlns:p14="http://schemas.microsoft.com/office/powerpoint/2010/main">
    <mc:Choice Requires="p14">
      <p:transition p14:dur="10" advClick="0" advTm="15221"/>
    </mc:Choice>
    <mc:Fallback xmlns="">
      <p:transition advClick="0" advTm="152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8175646" cy="590931"/>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Observation</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3" name="图片 2">
            <a:extLst>
              <a:ext uri="{FF2B5EF4-FFF2-40B4-BE49-F238E27FC236}">
                <a16:creationId xmlns:a16="http://schemas.microsoft.com/office/drawing/2014/main" id="{01713BB2-821E-4483-BF21-E7A5F0872AA8}"/>
              </a:ext>
            </a:extLst>
          </p:cNvPr>
          <p:cNvPicPr>
            <a:picLocks noChangeAspect="1"/>
          </p:cNvPicPr>
          <p:nvPr/>
        </p:nvPicPr>
        <p:blipFill rotWithShape="1">
          <a:blip r:embed="rId5"/>
          <a:srcRect b="82703"/>
          <a:stretch/>
        </p:blipFill>
        <p:spPr>
          <a:xfrm>
            <a:off x="1959125" y="1616425"/>
            <a:ext cx="8499628" cy="462590"/>
          </a:xfrm>
          <a:prstGeom prst="rect">
            <a:avLst/>
          </a:prstGeom>
        </p:spPr>
      </p:pic>
      <p:pic>
        <p:nvPicPr>
          <p:cNvPr id="2" name="图片 1">
            <a:extLst>
              <a:ext uri="{FF2B5EF4-FFF2-40B4-BE49-F238E27FC236}">
                <a16:creationId xmlns:a16="http://schemas.microsoft.com/office/drawing/2014/main" id="{9FF6F6DD-24E4-476F-AC23-1CEA627DB0BE}"/>
              </a:ext>
            </a:extLst>
          </p:cNvPr>
          <p:cNvPicPr>
            <a:picLocks noChangeAspect="1"/>
          </p:cNvPicPr>
          <p:nvPr/>
        </p:nvPicPr>
        <p:blipFill rotWithShape="1">
          <a:blip r:embed="rId6"/>
          <a:srcRect t="3551"/>
          <a:stretch/>
        </p:blipFill>
        <p:spPr>
          <a:xfrm>
            <a:off x="1959125" y="2116874"/>
            <a:ext cx="8262506" cy="2546468"/>
          </a:xfrm>
          <a:prstGeom prst="rect">
            <a:avLst/>
          </a:prstGeom>
        </p:spPr>
      </p:pic>
      <p:sp>
        <p:nvSpPr>
          <p:cNvPr id="15" name="矩形 14">
            <a:extLst>
              <a:ext uri="{FF2B5EF4-FFF2-40B4-BE49-F238E27FC236}">
                <a16:creationId xmlns:a16="http://schemas.microsoft.com/office/drawing/2014/main" id="{DD516341-A977-45A8-A455-88073D8F1242}"/>
              </a:ext>
            </a:extLst>
          </p:cNvPr>
          <p:cNvSpPr/>
          <p:nvPr/>
        </p:nvSpPr>
        <p:spPr>
          <a:xfrm>
            <a:off x="3400904" y="4665441"/>
            <a:ext cx="5448947" cy="481863"/>
          </a:xfrm>
          <a:prstGeom prst="rect">
            <a:avLst/>
          </a:prstGeom>
        </p:spPr>
        <p:txBody>
          <a:bodyPr wrap="square">
            <a:spAutoFit/>
          </a:bodyPr>
          <a:lstStyle/>
          <a:p>
            <a:pPr>
              <a:lnSpc>
                <a:spcPct val="150000"/>
              </a:lnSpc>
            </a:pPr>
            <a:r>
              <a:rPr lang="zh-CN" altLang="en-US" sz="2000">
                <a:latin typeface="宋体" panose="02010600030101010101" pitchFamily="2" charset="-122"/>
                <a:ea typeface="宋体" panose="02010600030101010101" pitchFamily="2" charset="-122"/>
              </a:rPr>
              <a:t>随着后台批数量的增加，执行时间也随之增加。</a:t>
            </a:r>
          </a:p>
        </p:txBody>
      </p:sp>
    </p:spTree>
    <p:extLst>
      <p:ext uri="{BB962C8B-B14F-4D97-AF65-F5344CB8AC3E}">
        <p14:creationId xmlns:p14="http://schemas.microsoft.com/office/powerpoint/2010/main" val="1671277288"/>
      </p:ext>
    </p:extLst>
  </p:cSld>
  <p:clrMapOvr>
    <a:masterClrMapping/>
  </p:clrMapOvr>
  <mc:AlternateContent xmlns:mc="http://schemas.openxmlformats.org/markup-compatibility/2006" xmlns:p14="http://schemas.microsoft.com/office/powerpoint/2010/main">
    <mc:Choice Requires="p14">
      <p:transition p14:dur="10" advClick="0" advTm="17113"/>
    </mc:Choice>
    <mc:Fallback xmlns="">
      <p:transition advClick="0" advTm="1711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8175646" cy="590931"/>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Observation</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2" name="图片 1">
            <a:extLst>
              <a:ext uri="{FF2B5EF4-FFF2-40B4-BE49-F238E27FC236}">
                <a16:creationId xmlns:a16="http://schemas.microsoft.com/office/drawing/2014/main" id="{56792FFE-1D4D-405B-8752-7D8A54E049D4}"/>
              </a:ext>
            </a:extLst>
          </p:cNvPr>
          <p:cNvPicPr>
            <a:picLocks noChangeAspect="1"/>
          </p:cNvPicPr>
          <p:nvPr/>
        </p:nvPicPr>
        <p:blipFill>
          <a:blip r:embed="rId5"/>
          <a:stretch>
            <a:fillRect/>
          </a:stretch>
        </p:blipFill>
        <p:spPr>
          <a:xfrm>
            <a:off x="3486764" y="1286512"/>
            <a:ext cx="5277228" cy="3027917"/>
          </a:xfrm>
          <a:prstGeom prst="rect">
            <a:avLst/>
          </a:prstGeom>
        </p:spPr>
      </p:pic>
      <p:sp>
        <p:nvSpPr>
          <p:cNvPr id="5" name="矩形 4">
            <a:extLst>
              <a:ext uri="{FF2B5EF4-FFF2-40B4-BE49-F238E27FC236}">
                <a16:creationId xmlns:a16="http://schemas.microsoft.com/office/drawing/2014/main" id="{25F846FC-1E3B-4573-BE0C-AED22E18836A}"/>
              </a:ext>
            </a:extLst>
          </p:cNvPr>
          <p:cNvSpPr/>
          <p:nvPr/>
        </p:nvSpPr>
        <p:spPr>
          <a:xfrm>
            <a:off x="4001138" y="4356088"/>
            <a:ext cx="4709986" cy="1405193"/>
          </a:xfrm>
          <a:prstGeom prst="rect">
            <a:avLst/>
          </a:prstGeom>
        </p:spPr>
        <p:txBody>
          <a:bodyPr wrap="square">
            <a:spAutoFit/>
          </a:bodyPr>
          <a:lstStyle/>
          <a:p>
            <a:pPr>
              <a:lnSpc>
                <a:spcPct val="150000"/>
              </a:lnSpc>
            </a:pPr>
            <a:r>
              <a:rPr lang="zh-CN" altLang="en-US" sz="2000">
                <a:latin typeface="宋体" panose="02010600030101010101" pitchFamily="2" charset="-122"/>
                <a:ea typeface="宋体" panose="02010600030101010101" pitchFamily="2" charset="-122"/>
              </a:rPr>
              <a:t>批处理规模小的情况下：</a:t>
            </a:r>
            <a:endParaRPr lang="en-US" altLang="zh-CN" sz="2000">
              <a:latin typeface="宋体" panose="02010600030101010101" pitchFamily="2" charset="-122"/>
              <a:ea typeface="宋体" panose="02010600030101010101" pitchFamily="2" charset="-122"/>
            </a:endParaRPr>
          </a:p>
          <a:p>
            <a:pPr>
              <a:lnSpc>
                <a:spcPct val="150000"/>
              </a:lnSpc>
            </a:pPr>
            <a:r>
              <a:rPr lang="zh-CN" altLang="en-US" sz="2000">
                <a:latin typeface="宋体" panose="02010600030101010101" pitchFamily="2" charset="-122"/>
                <a:ea typeface="宋体" panose="02010600030101010101" pitchFamily="2" charset="-122"/>
              </a:rPr>
              <a:t>* 在时间多路复用中，系统吞吐量低；</a:t>
            </a:r>
            <a:endParaRPr lang="en-US" altLang="zh-CN" sz="2000">
              <a:latin typeface="宋体" panose="02010600030101010101" pitchFamily="2" charset="-122"/>
              <a:ea typeface="宋体" panose="02010600030101010101" pitchFamily="2" charset="-122"/>
            </a:endParaRPr>
          </a:p>
          <a:p>
            <a:pPr>
              <a:lnSpc>
                <a:spcPct val="150000"/>
              </a:lnSpc>
            </a:pPr>
            <a:r>
              <a:rPr lang="zh-CN" altLang="en-US" sz="2000">
                <a:latin typeface="宋体" panose="02010600030101010101" pitchFamily="2" charset="-122"/>
                <a:ea typeface="宋体" panose="02010600030101010101" pitchFamily="2" charset="-122"/>
              </a:rPr>
              <a:t>* 空间复用仍能保持较高的系统吞吐量。</a:t>
            </a:r>
          </a:p>
        </p:txBody>
      </p:sp>
    </p:spTree>
    <p:extLst>
      <p:ext uri="{BB962C8B-B14F-4D97-AF65-F5344CB8AC3E}">
        <p14:creationId xmlns:p14="http://schemas.microsoft.com/office/powerpoint/2010/main" val="169962253"/>
      </p:ext>
    </p:extLst>
  </p:cSld>
  <p:clrMapOvr>
    <a:masterClrMapping/>
  </p:clrMapOvr>
  <mc:AlternateContent xmlns:mc="http://schemas.openxmlformats.org/markup-compatibility/2006" xmlns:p14="http://schemas.microsoft.com/office/powerpoint/2010/main">
    <mc:Choice Requires="p14">
      <p:transition p14:dur="10" advClick="0" advTm="14507"/>
    </mc:Choice>
    <mc:Fallback xmlns="">
      <p:transition advClick="0" advTm="1450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8175646" cy="590931"/>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Observation</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矩形 1">
            <a:extLst>
              <a:ext uri="{FF2B5EF4-FFF2-40B4-BE49-F238E27FC236}">
                <a16:creationId xmlns:a16="http://schemas.microsoft.com/office/drawing/2014/main" id="{BA0BA2D5-CEB0-42F8-9D5D-205802465632}"/>
              </a:ext>
            </a:extLst>
          </p:cNvPr>
          <p:cNvSpPr/>
          <p:nvPr/>
        </p:nvSpPr>
        <p:spPr>
          <a:xfrm>
            <a:off x="1884218" y="1851487"/>
            <a:ext cx="8423564" cy="128887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a:latin typeface="宋体" panose="02010600030101010101" pitchFamily="2" charset="-122"/>
                <a:ea typeface="宋体" panose="02010600030101010101" pitchFamily="2" charset="-122"/>
              </a:rPr>
              <a:t>当系统中只有一个批处理在执行时，批处理大小较大的批处理具有较高的系统吞吐量。但是，随着执行时间的增加，响应性往往会变差。</a:t>
            </a:r>
            <a:endParaRPr lang="en-US" altLang="zh-CN" sz="2000">
              <a:latin typeface="宋体" panose="02010600030101010101" pitchFamily="2" charset="-122"/>
              <a:ea typeface="宋体" panose="02010600030101010101" pitchFamily="2" charset="-122"/>
            </a:endParaRPr>
          </a:p>
        </p:txBody>
      </p:sp>
      <p:sp>
        <p:nvSpPr>
          <p:cNvPr id="15" name="矩形 14">
            <a:extLst>
              <a:ext uri="{FF2B5EF4-FFF2-40B4-BE49-F238E27FC236}">
                <a16:creationId xmlns:a16="http://schemas.microsoft.com/office/drawing/2014/main" id="{9D78153C-F890-4FFC-810E-DB9AFD43BD93}"/>
              </a:ext>
            </a:extLst>
          </p:cNvPr>
          <p:cNvSpPr/>
          <p:nvPr/>
        </p:nvSpPr>
        <p:spPr>
          <a:xfrm>
            <a:off x="1884218" y="3424188"/>
            <a:ext cx="8423564" cy="128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a:latin typeface="宋体" panose="02010600030101010101" pitchFamily="2" charset="-122"/>
                <a:ea typeface="宋体" panose="02010600030101010101" pitchFamily="2" charset="-122"/>
              </a:rPr>
              <a:t>当同时执行多个批处理时，采用时间复用的系统具有较好的响应能力，但系统吞吐量较弱。空间多路复用正好相反。</a:t>
            </a:r>
            <a:endParaRPr lang="zh-CN" altLang="en-US" sz="2000"/>
          </a:p>
        </p:txBody>
      </p:sp>
    </p:spTree>
    <p:custDataLst>
      <p:tags r:id="rId1"/>
    </p:custDataLst>
    <p:extLst>
      <p:ext uri="{BB962C8B-B14F-4D97-AF65-F5344CB8AC3E}">
        <p14:creationId xmlns:p14="http://schemas.microsoft.com/office/powerpoint/2010/main" val="3699468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3091">
        <p159:morph option="byObject"/>
      </p:transition>
    </mc:Choice>
    <mc:Fallback xmlns="">
      <p:transition spd="slow" advClick="0" advTm="230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January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p:cNvSpPr>
            <a:spLocks noGrp="1"/>
          </p:cNvSpPr>
          <p:nvPr>
            <p:ph type="ftr" sz="quarter" idx="11"/>
          </p:nvPr>
        </p:nvSpPr>
        <p:spPr>
          <a:xfrm>
            <a:off x="4095916" y="6553437"/>
            <a:ext cx="4520431" cy="273844"/>
          </a:xfrm>
        </p:spPr>
        <p:txBody>
          <a:bodyPr>
            <a:normAutofit fontScale="87500" lnSpcReduction="10000"/>
          </a:bodyPr>
          <a:lstStyle/>
          <a:p>
            <a:r>
              <a:rPr lang="en-US" altLang="zh-CN" sz="1400" b="1">
                <a:solidFill>
                  <a:schemeClr val="bg1"/>
                </a:solidFill>
                <a:latin typeface="Constantia" panose="02030602050306030303" pitchFamily="18" charset="0"/>
              </a:rPr>
              <a:t>HUST</a:t>
            </a:r>
            <a:endParaRPr lang="zh-CN" altLang="en-US" sz="1400" b="1" dirty="0">
              <a:solidFill>
                <a:schemeClr val="bg1"/>
              </a:solidFill>
              <a:latin typeface="Constantia" panose="02030602050306030303"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589280"/>
          </a:xfrm>
          <a:prstGeom prst="rect">
            <a:avLst/>
          </a:prstGeom>
          <a:noFill/>
        </p:spPr>
        <p:txBody>
          <a:bodyPr wrap="square" rtlCol="0">
            <a:spAutoFit/>
          </a:bodyPr>
          <a:lstStyle/>
          <a:p>
            <a:pPr>
              <a:lnSpc>
                <a:spcPct val="90000"/>
              </a:lnSpc>
              <a:spcBef>
                <a:spcPts val="1000"/>
              </a:spcBef>
              <a:defRPr/>
            </a:pPr>
            <a:r>
              <a:rPr lang="en-US" altLang="zh-CN" sz="3600" b="1">
                <a:solidFill>
                  <a:srgbClr val="4747BA"/>
                </a:solidFill>
                <a:latin typeface="Constantia" panose="02030602050306030303" pitchFamily="18" charset="0"/>
                <a:ea typeface="腾讯体 W3" panose="020C04030202040F0204" pitchFamily="34" charset="-122"/>
                <a:cs typeface="Times" panose="02020603050405020304" pitchFamily="18" charset="0"/>
              </a:rPr>
              <a:t>Kalmia</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pic>
        <p:nvPicPr>
          <p:cNvPr id="2" name="图片 1">
            <a:extLst>
              <a:ext uri="{FF2B5EF4-FFF2-40B4-BE49-F238E27FC236}">
                <a16:creationId xmlns:a16="http://schemas.microsoft.com/office/drawing/2014/main" id="{7FE9BED9-2316-4868-B11B-B5C978236B6F}"/>
              </a:ext>
            </a:extLst>
          </p:cNvPr>
          <p:cNvPicPr>
            <a:picLocks noChangeAspect="1"/>
          </p:cNvPicPr>
          <p:nvPr/>
        </p:nvPicPr>
        <p:blipFill>
          <a:blip r:embed="rId5"/>
          <a:stretch>
            <a:fillRect/>
          </a:stretch>
        </p:blipFill>
        <p:spPr>
          <a:xfrm>
            <a:off x="1508986" y="1270470"/>
            <a:ext cx="9232784" cy="4756637"/>
          </a:xfrm>
          <a:prstGeom prst="rect">
            <a:avLst/>
          </a:prstGeom>
        </p:spPr>
      </p:pic>
    </p:spTree>
    <p:extLst>
      <p:ext uri="{BB962C8B-B14F-4D97-AF65-F5344CB8AC3E}">
        <p14:creationId xmlns:p14="http://schemas.microsoft.com/office/powerpoint/2010/main" val="1849633875"/>
      </p:ext>
    </p:extLst>
  </p:cSld>
  <p:clrMapOvr>
    <a:masterClrMapping/>
  </p:clrMapOvr>
  <mc:AlternateContent xmlns:mc="http://schemas.openxmlformats.org/markup-compatibility/2006" xmlns:p14="http://schemas.microsoft.com/office/powerpoint/2010/main">
    <mc:Choice Requires="p14">
      <p:transition p14:dur="10" advClick="0" advTm="3836"/>
    </mc:Choice>
    <mc:Fallback xmlns="">
      <p:transition advClick="0" advTm="383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8.1|0.8"/>
</p:tagLst>
</file>

<file path=ppt/tags/tag2.xml><?xml version="1.0" encoding="utf-8"?>
<p:tagLst xmlns:a="http://schemas.openxmlformats.org/drawingml/2006/main" xmlns:r="http://schemas.openxmlformats.org/officeDocument/2006/relationships" xmlns:p="http://schemas.openxmlformats.org/presentationml/2006/main">
  <p:tag name="TIMING" val="|9.1"/>
</p:tagLst>
</file>

<file path=ppt/tags/tag3.xml><?xml version="1.0" encoding="utf-8"?>
<p:tagLst xmlns:a="http://schemas.openxmlformats.org/drawingml/2006/main" xmlns:r="http://schemas.openxmlformats.org/officeDocument/2006/relationships" xmlns:p="http://schemas.openxmlformats.org/presentationml/2006/main">
  <p:tag name="TIMING" val="|1.9|5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2619</TotalTime>
  <Words>699</Words>
  <Application>Microsoft Office PowerPoint</Application>
  <PresentationFormat>宽屏</PresentationFormat>
  <Paragraphs>130</Paragraphs>
  <Slides>16</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等线</vt:lpstr>
      <vt:lpstr>等线 Light</vt:lpstr>
      <vt:lpstr>宋体</vt:lpstr>
      <vt:lpstr>腾讯体 W3</vt:lpstr>
      <vt:lpstr>微软雅黑</vt:lpstr>
      <vt:lpstr>Arial</vt:lpstr>
      <vt:lpstr>Calibri</vt:lpstr>
      <vt:lpstr>Constantia</vt:lpstr>
      <vt:lpstr>Times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俊杰</dc:creator>
  <cp:lastModifiedBy>李晓晓</cp:lastModifiedBy>
  <cp:revision>283</cp:revision>
  <dcterms:created xsi:type="dcterms:W3CDTF">2022-09-20T02:57:20Z</dcterms:created>
  <dcterms:modified xsi:type="dcterms:W3CDTF">2023-01-05T11:27:46Z</dcterms:modified>
</cp:coreProperties>
</file>