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40" r:id="rId2"/>
    <p:sldId id="546" r:id="rId3"/>
    <p:sldId id="549" r:id="rId4"/>
    <p:sldId id="550" r:id="rId5"/>
    <p:sldId id="551" r:id="rId6"/>
    <p:sldId id="520" r:id="rId7"/>
    <p:sldId id="521" r:id="rId8"/>
    <p:sldId id="522" r:id="rId9"/>
    <p:sldId id="525" r:id="rId10"/>
    <p:sldId id="523" r:id="rId11"/>
    <p:sldId id="526" r:id="rId12"/>
    <p:sldId id="530" r:id="rId13"/>
    <p:sldId id="547" r:id="rId14"/>
    <p:sldId id="531" r:id="rId15"/>
    <p:sldId id="532" r:id="rId16"/>
    <p:sldId id="533" r:id="rId17"/>
    <p:sldId id="534" r:id="rId18"/>
    <p:sldId id="535" r:id="rId19"/>
    <p:sldId id="536" r:id="rId20"/>
    <p:sldId id="537" r:id="rId21"/>
    <p:sldId id="527" r:id="rId22"/>
    <p:sldId id="538" r:id="rId23"/>
    <p:sldId id="548" r:id="rId24"/>
    <p:sldId id="539" r:id="rId25"/>
    <p:sldId id="540" r:id="rId26"/>
    <p:sldId id="541" r:id="rId27"/>
    <p:sldId id="543" r:id="rId28"/>
    <p:sldId id="544" r:id="rId29"/>
    <p:sldId id="545" r:id="rId30"/>
    <p:sldId id="261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5D005FB-1F80-42D3-AAEF-86A4217B13FB}">
          <p14:sldIdLst>
            <p14:sldId id="340"/>
            <p14:sldId id="546"/>
            <p14:sldId id="549"/>
            <p14:sldId id="550"/>
            <p14:sldId id="551"/>
            <p14:sldId id="520"/>
            <p14:sldId id="521"/>
            <p14:sldId id="522"/>
            <p14:sldId id="525"/>
            <p14:sldId id="523"/>
            <p14:sldId id="526"/>
            <p14:sldId id="530"/>
            <p14:sldId id="547"/>
            <p14:sldId id="531"/>
            <p14:sldId id="532"/>
            <p14:sldId id="533"/>
            <p14:sldId id="534"/>
            <p14:sldId id="535"/>
            <p14:sldId id="536"/>
            <p14:sldId id="537"/>
            <p14:sldId id="527"/>
            <p14:sldId id="538"/>
            <p14:sldId id="548"/>
            <p14:sldId id="539"/>
            <p14:sldId id="540"/>
            <p14:sldId id="541"/>
            <p14:sldId id="543"/>
            <p14:sldId id="544"/>
            <p14:sldId id="545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747BA"/>
    <a:srgbClr val="0152D9"/>
    <a:srgbClr val="E51937"/>
    <a:srgbClr val="ADADE0"/>
    <a:srgbClr val="848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88983" autoAdjust="0"/>
  </p:normalViewPr>
  <p:slideViewPr>
    <p:cSldViewPr snapToGrid="0">
      <p:cViewPr>
        <p:scale>
          <a:sx n="93" d="100"/>
          <a:sy n="93" d="100"/>
        </p:scale>
        <p:origin x="136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AFB0F-6192-48FE-99AC-AF225DC028A7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1677A-EDDD-4DA4-9464-453B9AC95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79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e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41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72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83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12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98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56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36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82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526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24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93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231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147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120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614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9570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9305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87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32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Thanks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listening!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1677A-EDDD-4DA4-9464-453B9AC9570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93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456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23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12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96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Constantia" panose="02030602050306030303" pitchFamily="18" charset="0"/>
              </a:rPr>
              <a:t>每一个块代表一个</a:t>
            </a:r>
            <a:r>
              <a:rPr lang="en-US" altLang="zh-CN" sz="1200" dirty="0">
                <a:latin typeface="Constantia" panose="02030602050306030303" pitchFamily="18" charset="0"/>
              </a:rPr>
              <a:t>thread block</a:t>
            </a:r>
            <a:r>
              <a:rPr lang="zh-CN" altLang="en-US" sz="1200" dirty="0">
                <a:latin typeface="Constantia" panose="02030602050306030303" pitchFamily="18" charset="0"/>
              </a:rPr>
              <a:t>，每一列代表的是一个执行的</a:t>
            </a:r>
            <a:r>
              <a:rPr lang="en-US" altLang="zh-CN" sz="1200" dirty="0">
                <a:latin typeface="Constantia" panose="02030602050306030303" pitchFamily="18" charset="0"/>
              </a:rPr>
              <a:t>kernel</a:t>
            </a:r>
            <a:r>
              <a:rPr lang="zh-CN" altLang="en-US" sz="1200" dirty="0">
                <a:latin typeface="Constantia" panose="02030602050306030303" pitchFamily="18" charset="0"/>
              </a:rPr>
              <a:t>，不同的</a:t>
            </a:r>
            <a:r>
              <a:rPr lang="en-US" altLang="zh-CN" sz="1200" dirty="0">
                <a:latin typeface="Constantia" panose="02030602050306030303" pitchFamily="18" charset="0"/>
              </a:rPr>
              <a:t>kernel</a:t>
            </a:r>
            <a:r>
              <a:rPr lang="zh-CN" altLang="en-US" sz="1200" dirty="0">
                <a:latin typeface="Constantia" panose="02030602050306030303" pitchFamily="18" charset="0"/>
              </a:rPr>
              <a:t>有不同的并行度</a:t>
            </a:r>
            <a:endParaRPr lang="en-US" altLang="zh-CN" sz="1200" dirty="0">
              <a:latin typeface="Constantia" panose="02030602050306030303" pitchFamily="18" charset="0"/>
            </a:endParaRPr>
          </a:p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656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Constantia" panose="02030602050306030303" pitchFamily="18" charset="0"/>
              </a:rPr>
              <a:t>等待正在执行的</a:t>
            </a:r>
            <a:r>
              <a:rPr lang="en-US" altLang="zh-CN" sz="1200" dirty="0">
                <a:latin typeface="Constantia" panose="02030602050306030303" pitchFamily="18" charset="0"/>
              </a:rPr>
              <a:t>kernel</a:t>
            </a:r>
            <a:r>
              <a:rPr lang="zh-CN" altLang="en-US" sz="1200" dirty="0">
                <a:latin typeface="Constantia" panose="02030602050306030303" pitchFamily="18" charset="0"/>
              </a:rPr>
              <a:t>的</a:t>
            </a:r>
            <a:r>
              <a:rPr lang="en-US" altLang="zh-CN" sz="1200" dirty="0">
                <a:latin typeface="Constantia" panose="02030602050306030303" pitchFamily="18" charset="0"/>
              </a:rPr>
              <a:t>block</a:t>
            </a:r>
            <a:r>
              <a:rPr lang="zh-CN" altLang="en-US" sz="1200" dirty="0">
                <a:latin typeface="Constantia" panose="02030602050306030303" pitchFamily="18" charset="0"/>
              </a:rPr>
              <a:t>执行完以后，再把整个</a:t>
            </a:r>
            <a:r>
              <a:rPr lang="en-US" altLang="zh-CN" sz="1200" dirty="0">
                <a:latin typeface="Constantia" panose="02030602050306030303" pitchFamily="18" charset="0"/>
              </a:rPr>
              <a:t>GPU</a:t>
            </a:r>
            <a:r>
              <a:rPr lang="zh-CN" altLang="en-US" sz="1200" dirty="0">
                <a:latin typeface="Constantia" panose="02030602050306030303" pitchFamily="18" charset="0"/>
              </a:rPr>
              <a:t>交给</a:t>
            </a:r>
            <a:r>
              <a:rPr lang="en-US" altLang="zh-CN" sz="1200" dirty="0">
                <a:latin typeface="Constantia" panose="02030602050306030303" pitchFamily="18" charset="0"/>
              </a:rPr>
              <a:t>RT</a:t>
            </a:r>
            <a:r>
              <a:rPr lang="zh-CN" altLang="en-US" sz="1200" dirty="0">
                <a:latin typeface="Constantia" panose="02030602050306030303" pitchFamily="18" charset="0"/>
              </a:rPr>
              <a:t>任务</a:t>
            </a:r>
            <a:endParaRPr lang="en-US" altLang="zh-CN" sz="1200" dirty="0">
              <a:latin typeface="Constantia" panose="02030602050306030303" pitchFamily="18" charset="0"/>
            </a:endParaRPr>
          </a:p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30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94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58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06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54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44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23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54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51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97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30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61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69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1CB8A-CC46-473E-BAED-B264D45A45B1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9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578B9E4-7351-4340-9BAC-4D885C36E6D1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F279D7-716D-41DC-91D1-CF67A641CB66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tantia" panose="02030602050306030303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5050F5-8F30-4A70-A69E-F6B787105A13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日期占位符 7">
            <a:extLst>
              <a:ext uri="{FF2B5EF4-FFF2-40B4-BE49-F238E27FC236}">
                <a16:creationId xmlns:a16="http://schemas.microsoft.com/office/drawing/2014/main" id="{A0076C24-50E0-45A9-96B9-F8F6ABD8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January 5, 2023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4FDF6D-3C2D-ED4C-83FC-CE66320837F4}"/>
              </a:ext>
            </a:extLst>
          </p:cNvPr>
          <p:cNvSpPr/>
          <p:nvPr/>
        </p:nvSpPr>
        <p:spPr>
          <a:xfrm>
            <a:off x="4813798" y="5011308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4747BA"/>
                </a:solidFill>
                <a:latin typeface="Constantia" panose="02030602050306030303" pitchFamily="18" charset="0"/>
              </a:rPr>
              <a:t>分享人：谭頔凡</a:t>
            </a:r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654A4F32-55D8-45EB-91E7-C3D4C763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5107ECD-ADC8-4E2D-BAD5-C8BB26DF3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34" y="232034"/>
            <a:ext cx="2438400" cy="527343"/>
          </a:xfrm>
          <a:prstGeom prst="rect">
            <a:avLst/>
          </a:prstGeom>
        </p:spPr>
      </p:pic>
      <p:sp>
        <p:nvSpPr>
          <p:cNvPr id="19" name="灯片编号占位符 8">
            <a:extLst>
              <a:ext uri="{FF2B5EF4-FFF2-40B4-BE49-F238E27FC236}">
                <a16:creationId xmlns:a16="http://schemas.microsoft.com/office/drawing/2014/main" id="{8599389A-CA9E-2845-8DF2-0586F335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1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FA7793E-5837-48C8-976D-E70E0ABF83EE}"/>
              </a:ext>
            </a:extLst>
          </p:cNvPr>
          <p:cNvSpPr/>
          <p:nvPr/>
        </p:nvSpPr>
        <p:spPr>
          <a:xfrm>
            <a:off x="941298" y="1618943"/>
            <a:ext cx="1008410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Microsecond-scale Preemption </a:t>
            </a:r>
          </a:p>
          <a:p>
            <a:pPr algn="ctr"/>
            <a:r>
              <a:rPr lang="en-US" altLang="zh-CN" sz="44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for Concurrent </a:t>
            </a:r>
          </a:p>
          <a:p>
            <a:pPr algn="ctr"/>
            <a:r>
              <a:rPr lang="en-US" altLang="zh-CN" sz="44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GPU-accelerated DNN Inferences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470C025-147A-4A5E-ADF3-22A3B18E6E5C}"/>
              </a:ext>
            </a:extLst>
          </p:cNvPr>
          <p:cNvSpPr txBox="1"/>
          <p:nvPr/>
        </p:nvSpPr>
        <p:spPr>
          <a:xfrm>
            <a:off x="4807388" y="3840103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4747BA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OSDI 2022</a:t>
            </a:r>
            <a:endParaRPr lang="zh-CN" altLang="en-US" sz="3600" dirty="0">
              <a:solidFill>
                <a:srgbClr val="4747BA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58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January 5, 2023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67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Background</a:t>
            </a: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 </a:t>
            </a:r>
            <a:endParaRPr lang="zh-CN" altLang="en-US" sz="40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10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16" name="AutoShape 8">
            <a:extLst>
              <a:ext uri="{FF2B5EF4-FFF2-40B4-BE49-F238E27FC236}">
                <a16:creationId xmlns:a16="http://schemas.microsoft.com/office/drawing/2014/main" id="{76CE81A1-332C-4E5F-A1A0-A9A1D7CE78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67548" y="413281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E3D513E-CD98-4AB7-8AA4-3FCBFDAACC7A}"/>
              </a:ext>
            </a:extLst>
          </p:cNvPr>
          <p:cNvGrpSpPr/>
          <p:nvPr/>
        </p:nvGrpSpPr>
        <p:grpSpPr>
          <a:xfrm>
            <a:off x="2133599" y="1507866"/>
            <a:ext cx="7455517" cy="4438950"/>
            <a:chOff x="2709203" y="990784"/>
            <a:chExt cx="5080261" cy="2851296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657FFE94-98E7-4C3F-A4F2-DB551A7BB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8494" y="2673620"/>
              <a:ext cx="3537132" cy="1168460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074B2D74-4809-426F-B52B-5FF123A3C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09203" y="990784"/>
              <a:ext cx="5080261" cy="1682836"/>
            </a:xfrm>
            <a:prstGeom prst="rect">
              <a:avLst/>
            </a:prstGeom>
          </p:spPr>
        </p:pic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293561E8-3E78-46C7-A558-EDFA39798CB3}"/>
              </a:ext>
            </a:extLst>
          </p:cNvPr>
          <p:cNvSpPr txBox="1"/>
          <p:nvPr/>
        </p:nvSpPr>
        <p:spPr>
          <a:xfrm>
            <a:off x="415183" y="104620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>
                <a:solidFill>
                  <a:srgbClr val="4747BA"/>
                </a:solidFill>
              </a:rPr>
              <a:t>理想的调度方式</a:t>
            </a:r>
          </a:p>
        </p:txBody>
      </p:sp>
    </p:spTree>
    <p:extLst>
      <p:ext uri="{BB962C8B-B14F-4D97-AF65-F5344CB8AC3E}">
        <p14:creationId xmlns:p14="http://schemas.microsoft.com/office/powerpoint/2010/main" val="185916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January 5, 2023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67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Observation </a:t>
            </a:r>
            <a:endParaRPr lang="zh-CN" altLang="en-US" sz="40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11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16" name="AutoShape 8">
            <a:extLst>
              <a:ext uri="{FF2B5EF4-FFF2-40B4-BE49-F238E27FC236}">
                <a16:creationId xmlns:a16="http://schemas.microsoft.com/office/drawing/2014/main" id="{76CE81A1-332C-4E5F-A1A0-A9A1D7CE78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92679" y="40435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FEFFF50-4F46-4310-B1F0-9E2FA08F9B4B}"/>
              </a:ext>
            </a:extLst>
          </p:cNvPr>
          <p:cNvSpPr txBox="1"/>
          <p:nvPr/>
        </p:nvSpPr>
        <p:spPr>
          <a:xfrm>
            <a:off x="356626" y="1082622"/>
            <a:ext cx="6362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p"/>
              <a:defRPr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b="1" dirty="0">
                <a:solidFill>
                  <a:srgbClr val="4747BA"/>
                </a:solidFill>
              </a:rPr>
              <a:t>DNN</a:t>
            </a:r>
            <a:r>
              <a:rPr lang="zh-CN" altLang="en-US" b="1" dirty="0">
                <a:solidFill>
                  <a:srgbClr val="4747BA"/>
                </a:solidFill>
              </a:rPr>
              <a:t>推理任务具有幂等性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7A62437-B34F-4EE5-A575-AD708488697B}"/>
              </a:ext>
            </a:extLst>
          </p:cNvPr>
          <p:cNvSpPr txBox="1"/>
          <p:nvPr/>
        </p:nvSpPr>
        <p:spPr>
          <a:xfrm>
            <a:off x="415183" y="1837247"/>
            <a:ext cx="9975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DNN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推理主要是</a:t>
            </a:r>
            <a:r>
              <a:rPr lang="zh-CN" altLang="en-US" sz="2000" b="1" dirty="0">
                <a:solidFill>
                  <a:srgbClr val="4747B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没有</a:t>
            </a:r>
            <a:r>
              <a:rPr lang="zh-CN" altLang="en-US" sz="2000" b="1" i="0" dirty="0">
                <a:solidFill>
                  <a:srgbClr val="4747BA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副效应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的矩阵运算，给定当输入和权重确定的时候，输出是确定的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219F973-8D1B-4B02-A87B-2108C2A65D6E}"/>
                  </a:ext>
                </a:extLst>
              </p:cNvPr>
              <p:cNvSpPr txBox="1"/>
              <p:nvPr/>
            </p:nvSpPr>
            <p:spPr>
              <a:xfrm>
                <a:off x="415183" y="2599246"/>
                <a:ext cx="86220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kernel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的运算总是使用</a:t>
                </a:r>
                <a:r>
                  <a:rPr lang="zh-CN" altLang="en-US" sz="2000" b="1" dirty="0">
                    <a:solidFill>
                      <a:srgbClr val="4747BA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4747BA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000" b="1" i="1" smtClean="0">
                        <a:solidFill>
                          <a:srgbClr val="4747BA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4747BA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sz="2000" b="1" i="1">
                        <a:solidFill>
                          <a:srgbClr val="4747BA"/>
                        </a:solidFill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en-US" altLang="zh-CN" sz="2000" b="1" dirty="0">
                    <a:solidFill>
                      <a:srgbClr val="4747BA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kernel</a:t>
                </a:r>
                <a:r>
                  <a:rPr lang="zh-CN" altLang="en-US" sz="2000" b="1" dirty="0">
                    <a:solidFill>
                      <a:srgbClr val="4747BA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的输出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结果以及</a:t>
                </a:r>
                <a:r>
                  <a:rPr lang="zh-CN" altLang="en-US" sz="2000" b="1" dirty="0">
                    <a:solidFill>
                      <a:srgbClr val="4747BA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静态的模型参数</a:t>
                </a: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219F973-8D1B-4B02-A87B-2108C2A65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83" y="2599246"/>
                <a:ext cx="8622040" cy="400110"/>
              </a:xfrm>
              <a:prstGeom prst="rect">
                <a:avLst/>
              </a:prstGeom>
              <a:blipFill>
                <a:blip r:embed="rId3"/>
                <a:stretch>
                  <a:fillRect l="-735" t="-6061" r="-735" b="-2424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>
            <a:extLst>
              <a:ext uri="{FF2B5EF4-FFF2-40B4-BE49-F238E27FC236}">
                <a16:creationId xmlns:a16="http://schemas.microsoft.com/office/drawing/2014/main" id="{AD1A90D9-3782-4D3F-9FFB-BEA41A71027E}"/>
              </a:ext>
            </a:extLst>
          </p:cNvPr>
          <p:cNvSpPr/>
          <p:nvPr/>
        </p:nvSpPr>
        <p:spPr>
          <a:xfrm>
            <a:off x="4146305" y="3429000"/>
            <a:ext cx="690037" cy="5164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E82A4B0-88F7-443C-8AF1-F0455EA38869}"/>
              </a:ext>
            </a:extLst>
          </p:cNvPr>
          <p:cNvSpPr/>
          <p:nvPr/>
        </p:nvSpPr>
        <p:spPr>
          <a:xfrm>
            <a:off x="4298707" y="3581400"/>
            <a:ext cx="690035" cy="5164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F4C259-E351-4ACE-9C04-297E0DDC9E6C}"/>
              </a:ext>
            </a:extLst>
          </p:cNvPr>
          <p:cNvSpPr/>
          <p:nvPr/>
        </p:nvSpPr>
        <p:spPr>
          <a:xfrm>
            <a:off x="4451109" y="3733800"/>
            <a:ext cx="690034" cy="5164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EA7D0D-047E-4960-8E50-E44C95034116}"/>
              </a:ext>
            </a:extLst>
          </p:cNvPr>
          <p:cNvSpPr/>
          <p:nvPr/>
        </p:nvSpPr>
        <p:spPr>
          <a:xfrm>
            <a:off x="4603509" y="3886200"/>
            <a:ext cx="690033" cy="5164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829E3D9-40BB-45CE-963D-EFE63C56C125}"/>
              </a:ext>
            </a:extLst>
          </p:cNvPr>
          <p:cNvSpPr/>
          <p:nvPr/>
        </p:nvSpPr>
        <p:spPr>
          <a:xfrm>
            <a:off x="5031076" y="3956593"/>
            <a:ext cx="220133" cy="2243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A416DE6-1ACE-41B7-8BDB-969367B48634}"/>
              </a:ext>
            </a:extLst>
          </p:cNvPr>
          <p:cNvSpPr/>
          <p:nvPr/>
        </p:nvSpPr>
        <p:spPr>
          <a:xfrm>
            <a:off x="6284143" y="3405709"/>
            <a:ext cx="139675" cy="1279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6467F39-650E-4832-9D14-B6B5D4F31E66}"/>
              </a:ext>
            </a:extLst>
          </p:cNvPr>
          <p:cNvSpPr/>
          <p:nvPr/>
        </p:nvSpPr>
        <p:spPr>
          <a:xfrm>
            <a:off x="7344580" y="3544644"/>
            <a:ext cx="139675" cy="8953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FFD0A5C-CFAF-4A6F-8B35-8D73187C0609}"/>
              </a:ext>
            </a:extLst>
          </p:cNvPr>
          <p:cNvCxnSpPr>
            <a:stCxn id="38" idx="0"/>
            <a:endCxn id="39" idx="0"/>
          </p:cNvCxnSpPr>
          <p:nvPr/>
        </p:nvCxnSpPr>
        <p:spPr>
          <a:xfrm flipV="1">
            <a:off x="5141143" y="3405709"/>
            <a:ext cx="1212838" cy="5508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5018C9C-112D-46CE-8C97-18658BDFC6F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5141142" y="4180960"/>
            <a:ext cx="1212839" cy="50430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FF044BB-37E8-460C-AEE5-E449969C384F}"/>
              </a:ext>
            </a:extLst>
          </p:cNvPr>
          <p:cNvCxnSpPr>
            <a:stCxn id="39" idx="0"/>
            <a:endCxn id="40" idx="0"/>
          </p:cNvCxnSpPr>
          <p:nvPr/>
        </p:nvCxnSpPr>
        <p:spPr>
          <a:xfrm>
            <a:off x="6353981" y="3405709"/>
            <a:ext cx="1060437" cy="1389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B76ED6B-C7DC-4B07-A1A8-B9B7EAD058A5}"/>
              </a:ext>
            </a:extLst>
          </p:cNvPr>
          <p:cNvCxnSpPr>
            <a:stCxn id="39" idx="2"/>
            <a:endCxn id="40" idx="2"/>
          </p:cNvCxnSpPr>
          <p:nvPr/>
        </p:nvCxnSpPr>
        <p:spPr>
          <a:xfrm flipV="1">
            <a:off x="6353981" y="4439996"/>
            <a:ext cx="1060437" cy="2452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7008991C-9BB9-42B6-9D52-8D92DA555432}"/>
              </a:ext>
            </a:extLst>
          </p:cNvPr>
          <p:cNvSpPr txBox="1"/>
          <p:nvPr/>
        </p:nvSpPr>
        <p:spPr>
          <a:xfrm>
            <a:off x="5316416" y="4685263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04D83B6-EC05-41F2-96C9-6237E936A56E}"/>
              </a:ext>
            </a:extLst>
          </p:cNvPr>
          <p:cNvSpPr txBox="1"/>
          <p:nvPr/>
        </p:nvSpPr>
        <p:spPr>
          <a:xfrm>
            <a:off x="6558487" y="468526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5203284-7966-48F1-9D06-F071ECEC24BA}"/>
                  </a:ext>
                </a:extLst>
              </p:cNvPr>
              <p:cNvSpPr txBox="1"/>
              <p:nvPr/>
            </p:nvSpPr>
            <p:spPr>
              <a:xfrm>
                <a:off x="6674863" y="3828963"/>
                <a:ext cx="475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5203284-7966-48F1-9D06-F071ECEC2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863" y="3828963"/>
                <a:ext cx="4758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>
            <a:extLst>
              <a:ext uri="{FF2B5EF4-FFF2-40B4-BE49-F238E27FC236}">
                <a16:creationId xmlns:a16="http://schemas.microsoft.com/office/drawing/2014/main" id="{28DEC5A5-1ED1-4676-83E6-0EE43CEF9193}"/>
              </a:ext>
            </a:extLst>
          </p:cNvPr>
          <p:cNvSpPr txBox="1"/>
          <p:nvPr/>
        </p:nvSpPr>
        <p:spPr>
          <a:xfrm>
            <a:off x="2170500" y="51562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51B23EC-4DC6-441A-8F7E-AFEA7D385B12}"/>
              </a:ext>
            </a:extLst>
          </p:cNvPr>
          <p:cNvSpPr txBox="1"/>
          <p:nvPr/>
        </p:nvSpPr>
        <p:spPr>
          <a:xfrm>
            <a:off x="894702" y="5271908"/>
            <a:ext cx="102387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DNN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推理任务在执行的时候是</a:t>
            </a:r>
            <a:r>
              <a:rPr lang="zh-CN" altLang="en-US" sz="2400" b="1" u="sng" dirty="0">
                <a:solidFill>
                  <a:srgbClr val="E5193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可以被打断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并从被打断的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kernel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恢复执行的，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该过程</a:t>
            </a:r>
            <a:r>
              <a:rPr lang="zh-CN" altLang="en-US" sz="2400" b="1" u="sng" dirty="0">
                <a:solidFill>
                  <a:srgbClr val="E5193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并不影响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最终的执行结果</a:t>
            </a:r>
          </a:p>
        </p:txBody>
      </p:sp>
    </p:spTree>
    <p:extLst>
      <p:ext uri="{BB962C8B-B14F-4D97-AF65-F5344CB8AC3E}">
        <p14:creationId xmlns:p14="http://schemas.microsoft.com/office/powerpoint/2010/main" val="142028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January 5, 2023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67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Observation</a:t>
            </a: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 </a:t>
            </a:r>
            <a:endParaRPr lang="zh-CN" altLang="en-US" sz="40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12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16" name="AutoShape 8">
            <a:extLst>
              <a:ext uri="{FF2B5EF4-FFF2-40B4-BE49-F238E27FC236}">
                <a16:creationId xmlns:a16="http://schemas.microsoft.com/office/drawing/2014/main" id="{76CE81A1-332C-4E5F-A1A0-A9A1D7CE78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56610" y="44087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3EA5FA-914D-4B0E-B393-E7FDB617D6FD}"/>
              </a:ext>
            </a:extLst>
          </p:cNvPr>
          <p:cNvSpPr txBox="1"/>
          <p:nvPr/>
        </p:nvSpPr>
        <p:spPr>
          <a:xfrm>
            <a:off x="427331" y="1071948"/>
            <a:ext cx="7871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p"/>
              <a:defRPr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b="1" dirty="0">
                <a:solidFill>
                  <a:srgbClr val="4747BA"/>
                </a:solidFill>
              </a:rPr>
              <a:t>DNN</a:t>
            </a:r>
            <a:r>
              <a:rPr lang="zh-CN" altLang="en-US" b="1" dirty="0">
                <a:solidFill>
                  <a:srgbClr val="4747BA"/>
                </a:solidFill>
              </a:rPr>
              <a:t>推理任务的</a:t>
            </a:r>
            <a:r>
              <a:rPr lang="en-US" altLang="zh-CN" b="1" dirty="0">
                <a:solidFill>
                  <a:srgbClr val="4747BA"/>
                </a:solidFill>
              </a:rPr>
              <a:t>kernel</a:t>
            </a:r>
            <a:r>
              <a:rPr lang="zh-CN" altLang="en-US" b="1" dirty="0">
                <a:solidFill>
                  <a:srgbClr val="4747BA"/>
                </a:solidFill>
              </a:rPr>
              <a:t>时延确定且可预测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55DCC68-6189-47B4-B59A-FB091BD24264}"/>
              </a:ext>
            </a:extLst>
          </p:cNvPr>
          <p:cNvSpPr txBox="1"/>
          <p:nvPr/>
        </p:nvSpPr>
        <p:spPr>
          <a:xfrm>
            <a:off x="528826" y="1464536"/>
            <a:ext cx="7699544" cy="961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DNN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推理任务大多都是矩阵运算，没有条件分支和不确定的循环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输入输出的维度是预先确定的，一般不受具体的输入输出影响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78C0E13-46AA-4C24-91EF-853D5F1D2936}"/>
              </a:ext>
            </a:extLst>
          </p:cNvPr>
          <p:cNvGrpSpPr/>
          <p:nvPr/>
        </p:nvGrpSpPr>
        <p:grpSpPr>
          <a:xfrm>
            <a:off x="3531534" y="3638149"/>
            <a:ext cx="5084813" cy="1934971"/>
            <a:chOff x="1939780" y="2601201"/>
            <a:chExt cx="5943721" cy="2016844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30AAE4F0-E7FC-4B8F-AC56-6E27A90FB6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25" t="3378" r="49061" b="4458"/>
            <a:stretch/>
          </p:blipFill>
          <p:spPr>
            <a:xfrm>
              <a:off x="1939780" y="2610115"/>
              <a:ext cx="2793086" cy="2007930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AB6F0085-FF22-459A-ABCA-E54A32CE24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191" t="3378" r="2739" b="4458"/>
            <a:stretch/>
          </p:blipFill>
          <p:spPr>
            <a:xfrm>
              <a:off x="5222898" y="2601201"/>
              <a:ext cx="2660603" cy="2007930"/>
            </a:xfrm>
            <a:prstGeom prst="rect">
              <a:avLst/>
            </a:prstGeom>
          </p:spPr>
        </p:pic>
      </p:grpSp>
      <p:sp>
        <p:nvSpPr>
          <p:cNvPr id="2" name="文本框 12">
            <a:extLst>
              <a:ext uri="{FF2B5EF4-FFF2-40B4-BE49-F238E27FC236}">
                <a16:creationId xmlns:a16="http://schemas.microsoft.com/office/drawing/2014/main" id="{9D242D1B-C41C-0F9D-7F02-8A8697B0A68C}"/>
              </a:ext>
            </a:extLst>
          </p:cNvPr>
          <p:cNvSpPr txBox="1"/>
          <p:nvPr/>
        </p:nvSpPr>
        <p:spPr>
          <a:xfrm>
            <a:off x="415183" y="2420020"/>
            <a:ext cx="7679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p"/>
              <a:defRPr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b="1" dirty="0">
                <a:solidFill>
                  <a:srgbClr val="4747BA"/>
                </a:solidFill>
              </a:rPr>
              <a:t>DNN</a:t>
            </a:r>
            <a:r>
              <a:rPr lang="zh-CN" altLang="en-US" b="1" dirty="0">
                <a:solidFill>
                  <a:srgbClr val="4747BA"/>
                </a:solidFill>
              </a:rPr>
              <a:t>的</a:t>
            </a:r>
            <a:r>
              <a:rPr lang="en-US" altLang="zh-CN" b="1" dirty="0">
                <a:solidFill>
                  <a:srgbClr val="4747BA"/>
                </a:solidFill>
              </a:rPr>
              <a:t>kernel</a:t>
            </a:r>
            <a:r>
              <a:rPr lang="zh-CN" altLang="en-US" b="1" dirty="0">
                <a:solidFill>
                  <a:srgbClr val="4747BA"/>
                </a:solidFill>
              </a:rPr>
              <a:t>具有不同的并行度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1">
                <a:extLst>
                  <a:ext uri="{FF2B5EF4-FFF2-40B4-BE49-F238E27FC236}">
                    <a16:creationId xmlns:a16="http://schemas.microsoft.com/office/drawing/2014/main" id="{7BB58A2B-1AE4-B9A1-9CBE-73F49851B0D2}"/>
                  </a:ext>
                </a:extLst>
              </p:cNvPr>
              <p:cNvSpPr txBox="1"/>
              <p:nvPr/>
            </p:nvSpPr>
            <p:spPr>
              <a:xfrm>
                <a:off x="415183" y="2834321"/>
                <a:ext cx="102705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不同的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kernel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由于输入的维度不同，一般需要的并行度是不同的，例如有的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𝑝𝑜𝑜𝑙𝑖𝑛𝑔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需要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64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个线程块，有的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运算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只需要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个线程块</a:t>
                </a:r>
              </a:p>
            </p:txBody>
          </p:sp>
        </mc:Choice>
        <mc:Fallback>
          <p:sp>
            <p:nvSpPr>
              <p:cNvPr id="3" name="文本框 21">
                <a:extLst>
                  <a:ext uri="{FF2B5EF4-FFF2-40B4-BE49-F238E27FC236}">
                    <a16:creationId xmlns:a16="http://schemas.microsoft.com/office/drawing/2014/main" id="{7BB58A2B-1AE4-B9A1-9CBE-73F49851B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83" y="2834321"/>
                <a:ext cx="10270584" cy="646331"/>
              </a:xfrm>
              <a:prstGeom prst="rect">
                <a:avLst/>
              </a:prstGeom>
              <a:blipFill>
                <a:blip r:embed="rId4"/>
                <a:stretch>
                  <a:fillRect l="-494" t="-5769" b="-1153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26">
            <a:extLst>
              <a:ext uri="{FF2B5EF4-FFF2-40B4-BE49-F238E27FC236}">
                <a16:creationId xmlns:a16="http://schemas.microsoft.com/office/drawing/2014/main" id="{DD8E5556-83E5-6866-AA39-9D7C3DF66FBC}"/>
              </a:ext>
            </a:extLst>
          </p:cNvPr>
          <p:cNvSpPr txBox="1"/>
          <p:nvPr/>
        </p:nvSpPr>
        <p:spPr>
          <a:xfrm>
            <a:off x="663465" y="5753024"/>
            <a:ext cx="109238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需要一种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动态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机制，在运行时从不同的DNN推理任务中选择和执行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多个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kernel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4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9D60341-C664-4576-BE94-F6A825236C1E}"/>
              </a:ext>
            </a:extLst>
          </p:cNvPr>
          <p:cNvSpPr/>
          <p:nvPr/>
        </p:nvSpPr>
        <p:spPr>
          <a:xfrm>
            <a:off x="1053947" y="2448282"/>
            <a:ext cx="1008410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REEF Design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1E40747-F599-4819-9E7E-663B08BA0A86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BD0771F-7D7E-4CEC-B876-3769E749DEDF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tantia" panose="02030602050306030303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C700A4-DBF9-4471-9ADD-A492157CBE72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日期占位符 7">
            <a:extLst>
              <a:ext uri="{FF2B5EF4-FFF2-40B4-BE49-F238E27FC236}">
                <a16:creationId xmlns:a16="http://schemas.microsoft.com/office/drawing/2014/main" id="{EC7A45F2-3ABD-4CCC-9020-CE005679ED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January 5, 2023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A6848CB1-1250-4E5F-A57F-3E411B261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Constantia" panose="02030602050306030303" pitchFamily="18" charset="0"/>
              </a:rPr>
              <a:t>Difan</a:t>
            </a:r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 Tan|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8CEDCE9-CAA2-47F5-AF58-8560B92D6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34" y="232034"/>
            <a:ext cx="2438400" cy="527343"/>
          </a:xfrm>
          <a:prstGeom prst="rect">
            <a:avLst/>
          </a:prstGeom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23FF83-EA52-4BA0-BB03-062893C1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13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28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January 5, 2023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67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REEF overview </a:t>
            </a:r>
            <a:endParaRPr lang="zh-CN" altLang="en-US" sz="40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14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AC2031-25A0-58CA-7719-EA67BE5F1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184" y="1179518"/>
            <a:ext cx="10287631" cy="481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4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January 5, 2023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67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REEF example </a:t>
            </a:r>
            <a:endParaRPr lang="zh-CN" altLang="en-US" sz="40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15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011E18-E640-3FB1-19EE-BD6E850BA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49" y="1173943"/>
            <a:ext cx="9334501" cy="513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1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January 5, 2023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67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REEF example </a:t>
            </a:r>
            <a:endParaRPr lang="zh-CN" altLang="en-US" sz="40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16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8653F0-D29E-B4CB-B431-5D0D30D55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0" y="1045708"/>
            <a:ext cx="6680200" cy="2501900"/>
          </a:xfrm>
          <a:prstGeom prst="rect">
            <a:avLst/>
          </a:prstGeom>
        </p:spPr>
      </p:pic>
      <p:sp>
        <p:nvSpPr>
          <p:cNvPr id="5" name="矩形 16">
            <a:extLst>
              <a:ext uri="{FF2B5EF4-FFF2-40B4-BE49-F238E27FC236}">
                <a16:creationId xmlns:a16="http://schemas.microsoft.com/office/drawing/2014/main" id="{9A923FCB-D811-7CBD-61DA-D72917521A4C}"/>
              </a:ext>
            </a:extLst>
          </p:cNvPr>
          <p:cNvSpPr/>
          <p:nvPr/>
        </p:nvSpPr>
        <p:spPr>
          <a:xfrm>
            <a:off x="573156" y="4047228"/>
            <a:ext cx="100841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Real-time</a:t>
            </a:r>
            <a:r>
              <a:rPr lang="zh-CN" altLang="en-US" sz="2000" b="1" dirty="0"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任务的低延迟</a:t>
            </a:r>
            <a:endParaRPr lang="en-US" altLang="zh-CN" sz="2000" b="1" dirty="0">
              <a:latin typeface="Constantia" panose="02030602050306030303" pitchFamily="18" charset="0"/>
              <a:ea typeface="微软雅黑" charset="0"/>
              <a:cs typeface="Calibri" panose="020F0502020204030204" pitchFamily="34" charset="0"/>
            </a:endParaRPr>
          </a:p>
          <a:p>
            <a:r>
              <a:rPr lang="en-US" altLang="zh-CN" sz="2000" b="1" dirty="0"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	</a:t>
            </a:r>
            <a:r>
              <a:rPr lang="en-US" altLang="zh-CN" sz="2000" dirty="0">
                <a:solidFill>
                  <a:schemeClr val="accent2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Normal</a:t>
            </a:r>
            <a:r>
              <a:rPr lang="zh-CN" altLang="en-US" sz="2000" dirty="0">
                <a:solidFill>
                  <a:schemeClr val="accent2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Mode</a:t>
            </a:r>
            <a:r>
              <a:rPr lang="zh-CN" altLang="en-US" sz="2000" dirty="0"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： 在微秒量级内实现计算核的抢占</a:t>
            </a:r>
            <a:endParaRPr lang="en-US" altLang="zh-CN" sz="2000" dirty="0">
              <a:latin typeface="Constantia" panose="02030602050306030303" pitchFamily="18" charset="0"/>
              <a:ea typeface="微软雅黑" charset="0"/>
              <a:cs typeface="Calibri" panose="020F0502020204030204" pitchFamily="34" charset="0"/>
            </a:endParaRPr>
          </a:p>
          <a:p>
            <a:r>
              <a:rPr lang="en-US" altLang="zh-CN" sz="2000" dirty="0"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	</a:t>
            </a:r>
            <a:r>
              <a:rPr lang="en-US" altLang="zh-CN" sz="2000" dirty="0">
                <a:solidFill>
                  <a:schemeClr val="accent5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Real-time</a:t>
            </a:r>
            <a:r>
              <a:rPr lang="zh-CN" altLang="en-US" sz="2000" dirty="0">
                <a:solidFill>
                  <a:schemeClr val="accent5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accent5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Mode</a:t>
            </a:r>
            <a:r>
              <a:rPr lang="zh-CN" altLang="en-US" sz="2000" dirty="0"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： 尽可能地获取</a:t>
            </a:r>
            <a:r>
              <a:rPr lang="en-US" altLang="zh-CN" sz="2000" dirty="0"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GPU</a:t>
            </a:r>
            <a:r>
              <a:rPr lang="zh-CN" altLang="en-US" sz="2000" dirty="0"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资源</a:t>
            </a:r>
            <a:endParaRPr lang="en-US" altLang="zh-CN" sz="2000" dirty="0">
              <a:latin typeface="Constantia" panose="02030602050306030303" pitchFamily="18" charset="0"/>
              <a:ea typeface="微软雅黑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Best- effort</a:t>
            </a:r>
            <a:r>
              <a:rPr lang="zh-CN" altLang="en-US" sz="2000" b="1" dirty="0"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任务的工作节省</a:t>
            </a:r>
            <a:endParaRPr lang="en-US" altLang="zh-CN" sz="2000" b="1" dirty="0">
              <a:latin typeface="Constantia" panose="02030602050306030303" pitchFamily="18" charset="0"/>
              <a:ea typeface="微软雅黑" charset="0"/>
              <a:cs typeface="Calibri" panose="020F0502020204030204" pitchFamily="34" charset="0"/>
            </a:endParaRPr>
          </a:p>
          <a:p>
            <a:r>
              <a:rPr lang="en-US" altLang="zh-CN" sz="2000" b="1" dirty="0"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	</a:t>
            </a:r>
            <a:r>
              <a:rPr lang="en-US" altLang="zh-CN" sz="2000" dirty="0">
                <a:solidFill>
                  <a:schemeClr val="accent2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Normal</a:t>
            </a:r>
            <a:r>
              <a:rPr lang="zh-CN" altLang="en-US" sz="2000" dirty="0">
                <a:solidFill>
                  <a:schemeClr val="accent2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Mode</a:t>
            </a:r>
            <a:r>
              <a:rPr lang="zh-CN" altLang="en-US" sz="2000" dirty="0"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： 利用</a:t>
            </a:r>
            <a:r>
              <a:rPr lang="en-US" altLang="zh-CN" sz="2000" dirty="0"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GPU</a:t>
            </a:r>
            <a:r>
              <a:rPr lang="zh-CN" altLang="en-US" sz="2000" dirty="0"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流来实现</a:t>
            </a:r>
            <a:r>
              <a:rPr lang="en-US" altLang="zh-CN" sz="2000" dirty="0"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GPU</a:t>
            </a:r>
            <a:r>
              <a:rPr lang="zh-CN" altLang="en-US" sz="2000" dirty="0"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资源的高利用率</a:t>
            </a:r>
            <a:endParaRPr lang="en-US" altLang="zh-CN" sz="2000" dirty="0">
              <a:latin typeface="Constantia" panose="02030602050306030303" pitchFamily="18" charset="0"/>
              <a:ea typeface="微软雅黑" charset="0"/>
              <a:cs typeface="Calibri" panose="020F0502020204030204" pitchFamily="34" charset="0"/>
            </a:endParaRPr>
          </a:p>
          <a:p>
            <a:r>
              <a:rPr lang="en-US" altLang="zh-CN" sz="2000" dirty="0"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	</a:t>
            </a:r>
            <a:r>
              <a:rPr lang="en-US" altLang="zh-CN" sz="2000" dirty="0">
                <a:solidFill>
                  <a:schemeClr val="accent5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Real-time</a:t>
            </a:r>
            <a:r>
              <a:rPr lang="zh-CN" altLang="en-US" sz="2000" dirty="0">
                <a:solidFill>
                  <a:schemeClr val="accent5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accent5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Mode</a:t>
            </a:r>
            <a:r>
              <a:rPr lang="zh-CN" altLang="en-US" sz="2000" dirty="0"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： 利用</a:t>
            </a:r>
            <a:r>
              <a:rPr lang="en-US" altLang="zh-CN" sz="2000" dirty="0"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real-time</a:t>
            </a:r>
            <a:r>
              <a:rPr lang="zh-CN" altLang="en-US" sz="2000" dirty="0"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任务剩余的</a:t>
            </a:r>
            <a:r>
              <a:rPr lang="en-US" altLang="zh-CN" sz="2000" dirty="0"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GPU</a:t>
            </a:r>
            <a:r>
              <a:rPr lang="zh-CN" altLang="en-US" sz="2000" dirty="0"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资源</a:t>
            </a:r>
            <a:endParaRPr lang="en-US" altLang="zh-CN" sz="2000" dirty="0">
              <a:latin typeface="Constantia" panose="02030602050306030303" pitchFamily="18" charset="0"/>
              <a:ea typeface="微软雅黑" charset="0"/>
              <a:cs typeface="Calibri" panose="020F050202020403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4A35283-FA68-818E-D9BF-3CC2E40E89DD}"/>
              </a:ext>
            </a:extLst>
          </p:cNvPr>
          <p:cNvGrpSpPr/>
          <p:nvPr/>
        </p:nvGrpSpPr>
        <p:grpSpPr>
          <a:xfrm>
            <a:off x="7214164" y="4525108"/>
            <a:ext cx="1320236" cy="879231"/>
            <a:chOff x="7214164" y="4525108"/>
            <a:chExt cx="1320236" cy="87923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A6FBB63-E1C1-B3EC-152E-93512601040D}"/>
                </a:ext>
              </a:extLst>
            </p:cNvPr>
            <p:cNvCxnSpPr>
              <a:cxnSpLocks/>
            </p:cNvCxnSpPr>
            <p:nvPr/>
          </p:nvCxnSpPr>
          <p:spPr>
            <a:xfrm>
              <a:off x="7214164" y="4525108"/>
              <a:ext cx="955067" cy="0"/>
            </a:xfrm>
            <a:prstGeom prst="line">
              <a:avLst/>
            </a:prstGeom>
            <a:ln w="53975">
              <a:solidFill>
                <a:srgbClr val="474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01BE366-F894-1CA5-79E4-50A55027106A}"/>
                </a:ext>
              </a:extLst>
            </p:cNvPr>
            <p:cNvCxnSpPr>
              <a:cxnSpLocks/>
            </p:cNvCxnSpPr>
            <p:nvPr/>
          </p:nvCxnSpPr>
          <p:spPr>
            <a:xfrm>
              <a:off x="7804063" y="5404339"/>
              <a:ext cx="365168" cy="0"/>
            </a:xfrm>
            <a:prstGeom prst="line">
              <a:avLst/>
            </a:prstGeom>
            <a:ln w="53975">
              <a:solidFill>
                <a:srgbClr val="474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A6FBB63-E1C1-B3EC-152E-93512601040D}"/>
                </a:ext>
              </a:extLst>
            </p:cNvPr>
            <p:cNvCxnSpPr>
              <a:cxnSpLocks/>
            </p:cNvCxnSpPr>
            <p:nvPr/>
          </p:nvCxnSpPr>
          <p:spPr>
            <a:xfrm>
              <a:off x="8168540" y="4525108"/>
              <a:ext cx="0" cy="879231"/>
            </a:xfrm>
            <a:prstGeom prst="line">
              <a:avLst/>
            </a:prstGeom>
            <a:ln w="53975">
              <a:solidFill>
                <a:srgbClr val="474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05995C8-D093-9719-50FE-7DCAD903F50A}"/>
                </a:ext>
              </a:extLst>
            </p:cNvPr>
            <p:cNvCxnSpPr>
              <a:cxnSpLocks/>
            </p:cNvCxnSpPr>
            <p:nvPr/>
          </p:nvCxnSpPr>
          <p:spPr>
            <a:xfrm>
              <a:off x="8169232" y="4721852"/>
              <a:ext cx="365168" cy="0"/>
            </a:xfrm>
            <a:prstGeom prst="line">
              <a:avLst/>
            </a:prstGeom>
            <a:ln w="53975">
              <a:solidFill>
                <a:srgbClr val="474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53F9E18-72A5-15E7-041C-10C6D49BA4F0}"/>
              </a:ext>
            </a:extLst>
          </p:cNvPr>
          <p:cNvSpPr txBox="1"/>
          <p:nvPr/>
        </p:nvSpPr>
        <p:spPr>
          <a:xfrm>
            <a:off x="8616347" y="4512058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Reset-based Preemption</a:t>
            </a:r>
            <a:endParaRPr lang="en-CN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4303C8B-B7AA-B2F6-11E4-E7B9FE48A565}"/>
              </a:ext>
            </a:extLst>
          </p:cNvPr>
          <p:cNvGrpSpPr/>
          <p:nvPr/>
        </p:nvGrpSpPr>
        <p:grpSpPr>
          <a:xfrm>
            <a:off x="6583923" y="4906604"/>
            <a:ext cx="2215546" cy="879231"/>
            <a:chOff x="6318853" y="4525108"/>
            <a:chExt cx="2215546" cy="879231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1DBAD04-35B0-42C7-61D8-8B825B8BE918}"/>
                </a:ext>
              </a:extLst>
            </p:cNvPr>
            <p:cNvCxnSpPr>
              <a:cxnSpLocks/>
            </p:cNvCxnSpPr>
            <p:nvPr/>
          </p:nvCxnSpPr>
          <p:spPr>
            <a:xfrm>
              <a:off x="6318853" y="4525108"/>
              <a:ext cx="1850378" cy="0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8FA16CB-6C8C-ABC3-F488-C413EFDE6990}"/>
                </a:ext>
              </a:extLst>
            </p:cNvPr>
            <p:cNvCxnSpPr>
              <a:cxnSpLocks/>
            </p:cNvCxnSpPr>
            <p:nvPr/>
          </p:nvCxnSpPr>
          <p:spPr>
            <a:xfrm>
              <a:off x="7457188" y="5404339"/>
              <a:ext cx="712043" cy="0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F2B8C8C-01A0-F763-9036-C7412C8D64F8}"/>
                </a:ext>
              </a:extLst>
            </p:cNvPr>
            <p:cNvCxnSpPr>
              <a:cxnSpLocks/>
            </p:cNvCxnSpPr>
            <p:nvPr/>
          </p:nvCxnSpPr>
          <p:spPr>
            <a:xfrm>
              <a:off x="8169231" y="4525108"/>
              <a:ext cx="0" cy="879231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7D080BE-6CC5-8B39-ACBD-63C7A9F6F663}"/>
                </a:ext>
              </a:extLst>
            </p:cNvPr>
            <p:cNvCxnSpPr>
              <a:cxnSpLocks/>
            </p:cNvCxnSpPr>
            <p:nvPr/>
          </p:nvCxnSpPr>
          <p:spPr>
            <a:xfrm>
              <a:off x="8169231" y="5210694"/>
              <a:ext cx="365168" cy="0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275D1D2-E322-31A8-A8AB-BB3091109BBE}"/>
              </a:ext>
            </a:extLst>
          </p:cNvPr>
          <p:cNvSpPr txBox="1"/>
          <p:nvPr/>
        </p:nvSpPr>
        <p:spPr>
          <a:xfrm>
            <a:off x="8799469" y="5416503"/>
            <a:ext cx="7367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Dynamic Kernel Padding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83030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January 5, 2023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6798981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Reset-Based Preemption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  </a:t>
            </a:r>
            <a:endParaRPr lang="zh-CN" altLang="en-US" sz="40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17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26ACDF-2823-4670-0EF0-19639EDCB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246" y="1579319"/>
            <a:ext cx="6012202" cy="4707809"/>
          </a:xfrm>
          <a:prstGeom prst="rect">
            <a:avLst/>
          </a:prstGeom>
        </p:spPr>
      </p:pic>
      <p:sp>
        <p:nvSpPr>
          <p:cNvPr id="6" name="文本框 18">
            <a:extLst>
              <a:ext uri="{FF2B5EF4-FFF2-40B4-BE49-F238E27FC236}">
                <a16:creationId xmlns:a16="http://schemas.microsoft.com/office/drawing/2014/main" id="{B29B32BE-B4DF-1DBD-05F1-E90C52E00F48}"/>
              </a:ext>
            </a:extLst>
          </p:cNvPr>
          <p:cNvSpPr txBox="1"/>
          <p:nvPr/>
        </p:nvSpPr>
        <p:spPr>
          <a:xfrm>
            <a:off x="2419814" y="3107062"/>
            <a:ext cx="1847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幂等性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39CBD-BD1D-107D-FA8C-73BEBE52A0EA}"/>
              </a:ext>
            </a:extLst>
          </p:cNvPr>
          <p:cNvSpPr txBox="1"/>
          <p:nvPr/>
        </p:nvSpPr>
        <p:spPr>
          <a:xfrm>
            <a:off x="2905760" y="2928545"/>
            <a:ext cx="745744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N" sz="28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基本思想</a:t>
            </a:r>
            <a:r>
              <a:rPr lang="zh-CN" altLang="en-US" sz="28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：</a:t>
            </a:r>
            <a:endParaRPr lang="en-US" altLang="zh-CN" sz="2800" b="1" dirty="0">
              <a:solidFill>
                <a:srgbClr val="4747BA"/>
              </a:solidFill>
              <a:latin typeface="Constantia" panose="02030602050306030303" pitchFamily="18" charset="0"/>
              <a:ea typeface="微软雅黑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N" sz="2800" dirty="0"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通过</a:t>
            </a:r>
            <a:r>
              <a:rPr lang="en-CN" sz="2800" b="1" dirty="0">
                <a:solidFill>
                  <a:srgbClr val="00B0F0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结束</a:t>
            </a:r>
            <a:r>
              <a:rPr lang="en-CN" sz="2800" dirty="0"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正在运行的BE内核实现</a:t>
            </a:r>
            <a:r>
              <a:rPr lang="en-CN" sz="2800" b="1" dirty="0">
                <a:solidFill>
                  <a:srgbClr val="00B0F0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抢占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N" sz="2800" dirty="0"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通过</a:t>
            </a:r>
            <a:r>
              <a:rPr lang="en-CN" sz="2800" b="1" dirty="0">
                <a:solidFill>
                  <a:srgbClr val="E51937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重新执行</a:t>
            </a:r>
            <a:r>
              <a:rPr lang="en-CN" sz="2800" dirty="0"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被强占的内核来</a:t>
            </a:r>
            <a:r>
              <a:rPr lang="en-CN" sz="2800" b="1" dirty="0">
                <a:solidFill>
                  <a:srgbClr val="E51937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恢复任务</a:t>
            </a:r>
          </a:p>
        </p:txBody>
      </p:sp>
    </p:spTree>
    <p:extLst>
      <p:ext uri="{BB962C8B-B14F-4D97-AF65-F5344CB8AC3E}">
        <p14:creationId xmlns:p14="http://schemas.microsoft.com/office/powerpoint/2010/main" val="67364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January 5, 2023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6798981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Reset-Based Preemption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  </a:t>
            </a:r>
            <a:endParaRPr lang="zh-CN" altLang="en-US" sz="40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18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0205F7-C302-0601-2C7F-899AD951E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90" y="1117809"/>
            <a:ext cx="7180512" cy="51581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9E0DB5-B45D-E702-8774-9F832271E768}"/>
              </a:ext>
            </a:extLst>
          </p:cNvPr>
          <p:cNvSpPr txBox="1"/>
          <p:nvPr/>
        </p:nvSpPr>
        <p:spPr>
          <a:xfrm>
            <a:off x="7616324" y="3054050"/>
            <a:ext cx="365760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N" sz="28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问题关键</a:t>
            </a:r>
            <a:endParaRPr lang="en-US" altLang="zh-CN" sz="2800" b="1" dirty="0">
              <a:solidFill>
                <a:srgbClr val="4747BA"/>
              </a:solidFill>
              <a:latin typeface="Constantia" panose="02030602050306030303" pitchFamily="18" charset="0"/>
              <a:ea typeface="微软雅黑" charset="0"/>
              <a:cs typeface="Calibri" panose="020F0502020204030204" pitchFamily="34" charset="0"/>
            </a:endParaRPr>
          </a:p>
          <a:p>
            <a:pPr algn="ctr"/>
            <a:r>
              <a:rPr lang="en-CN" sz="2800" b="1" dirty="0">
                <a:solidFill>
                  <a:srgbClr val="E51937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重置所有的计算核</a:t>
            </a:r>
          </a:p>
        </p:txBody>
      </p:sp>
    </p:spTree>
    <p:extLst>
      <p:ext uri="{BB962C8B-B14F-4D97-AF65-F5344CB8AC3E}">
        <p14:creationId xmlns:p14="http://schemas.microsoft.com/office/powerpoint/2010/main" val="253409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January 5, 2023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6798981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Dynamic Kernel Padding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  </a:t>
            </a:r>
            <a:endParaRPr lang="zh-CN" altLang="en-US" sz="40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19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21B0B3-0EDB-30F6-4167-020EE2295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750" y="3563551"/>
            <a:ext cx="5694499" cy="25993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C1A9D5-A6E1-CC1E-0728-8DA4CA65A4C9}"/>
              </a:ext>
            </a:extLst>
          </p:cNvPr>
          <p:cNvSpPr txBox="1"/>
          <p:nvPr/>
        </p:nvSpPr>
        <p:spPr>
          <a:xfrm>
            <a:off x="3397250" y="1470116"/>
            <a:ext cx="53975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N" sz="32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设计目标</a:t>
            </a:r>
          </a:p>
          <a:p>
            <a:pPr algn="ctr"/>
            <a:r>
              <a:rPr lang="en-CN" sz="3200" dirty="0"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允许RT/BE</a:t>
            </a:r>
            <a:r>
              <a:rPr lang="zh-CN" altLang="en-US" sz="3200" dirty="0"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 任务</a:t>
            </a:r>
            <a:r>
              <a:rPr lang="zh-CN" altLang="en-US" sz="32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并行执行</a:t>
            </a:r>
            <a:endParaRPr lang="en-US" altLang="zh-CN" sz="3200" b="1" dirty="0">
              <a:solidFill>
                <a:srgbClr val="4747BA"/>
              </a:solidFill>
              <a:latin typeface="Constantia" panose="02030602050306030303" pitchFamily="18" charset="0"/>
              <a:ea typeface="微软雅黑" charset="0"/>
              <a:cs typeface="Calibri" panose="020F0502020204030204" pitchFamily="34" charset="0"/>
            </a:endParaRPr>
          </a:p>
          <a:p>
            <a:pPr algn="ctr"/>
            <a:r>
              <a:rPr lang="zh-CN" altLang="en-US" sz="3200" dirty="0"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且</a:t>
            </a:r>
            <a:r>
              <a:rPr lang="zh-CN" altLang="en-US" sz="32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不影响</a:t>
            </a:r>
            <a:r>
              <a:rPr lang="en-US" altLang="zh-CN" sz="3200" dirty="0"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RT</a:t>
            </a:r>
            <a:r>
              <a:rPr lang="zh-CN" altLang="en-US" sz="3200" dirty="0"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任务的延时</a:t>
            </a:r>
            <a:endParaRPr lang="en-CN" sz="3200" dirty="0">
              <a:latin typeface="Constantia" panose="02030602050306030303" pitchFamily="18" charset="0"/>
              <a:ea typeface="微软雅黑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57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DC4C32C-806B-49F9-9914-5663DCA7149E}"/>
              </a:ext>
            </a:extLst>
          </p:cNvPr>
          <p:cNvSpPr/>
          <p:nvPr/>
        </p:nvSpPr>
        <p:spPr>
          <a:xfrm>
            <a:off x="1053947" y="2448282"/>
            <a:ext cx="1008410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Background &amp; Motivation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FBEC78-67DD-4C58-B8A6-C2A71F987144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C1E052-5656-4229-9B64-CC43BB3F7CB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tantia" panose="02030602050306030303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52D56F4-8230-45E8-8EFE-9667E1337246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日期占位符 7">
            <a:extLst>
              <a:ext uri="{FF2B5EF4-FFF2-40B4-BE49-F238E27FC236}">
                <a16:creationId xmlns:a16="http://schemas.microsoft.com/office/drawing/2014/main" id="{3F18386D-22AB-4485-BCA6-8583D7AB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January 5, 2023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69FF233B-B6AF-41A9-995A-A0A8FBB3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5884951-4ED5-4F9D-BBAC-56F589BD8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34" y="232034"/>
            <a:ext cx="2438400" cy="527343"/>
          </a:xfrm>
          <a:prstGeom prst="rect">
            <a:avLst/>
          </a:prstGeom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5C538D-18F0-4FAB-92C0-AC9598A58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2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68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January 5, 2023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6798981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Dynamic Kernel Padding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  </a:t>
            </a:r>
            <a:endParaRPr lang="zh-CN" altLang="en-US" sz="40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20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CF01F2-F8D7-7B3E-D38F-312981130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779" y="1766398"/>
            <a:ext cx="5320286" cy="4001583"/>
          </a:xfrm>
          <a:prstGeom prst="rect">
            <a:avLst/>
          </a:prstGeom>
        </p:spPr>
      </p:pic>
      <p:sp>
        <p:nvSpPr>
          <p:cNvPr id="5" name="文本框 18">
            <a:extLst>
              <a:ext uri="{FF2B5EF4-FFF2-40B4-BE49-F238E27FC236}">
                <a16:creationId xmlns:a16="http://schemas.microsoft.com/office/drawing/2014/main" id="{9EAB874E-A5CD-B8B6-B9ED-8A1BE20D2AAF}"/>
              </a:ext>
            </a:extLst>
          </p:cNvPr>
          <p:cNvSpPr txBox="1"/>
          <p:nvPr/>
        </p:nvSpPr>
        <p:spPr>
          <a:xfrm>
            <a:off x="1871173" y="3334802"/>
            <a:ext cx="2988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延时可预测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A9C85A-143A-63B2-ECB8-EF6B8A5B07CB}"/>
              </a:ext>
            </a:extLst>
          </p:cNvPr>
          <p:cNvSpPr txBox="1"/>
          <p:nvPr/>
        </p:nvSpPr>
        <p:spPr>
          <a:xfrm>
            <a:off x="2905760" y="2928545"/>
            <a:ext cx="745744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N" sz="28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基本思想</a:t>
            </a:r>
            <a:r>
              <a:rPr lang="zh-CN" altLang="en-US" sz="28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：</a:t>
            </a:r>
            <a:endParaRPr lang="en-US" altLang="zh-CN" sz="2800" b="1" dirty="0">
              <a:solidFill>
                <a:srgbClr val="4747BA"/>
              </a:solidFill>
              <a:latin typeface="Constantia" panose="02030602050306030303" pitchFamily="18" charset="0"/>
              <a:ea typeface="微软雅黑" charset="0"/>
              <a:cs typeface="Calibri" panose="020F0502020204030204" pitchFamily="34" charset="0"/>
            </a:endParaRPr>
          </a:p>
          <a:p>
            <a:pPr algn="ctr"/>
            <a:r>
              <a:rPr lang="en-CN" sz="2800" dirty="0"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允许</a:t>
            </a:r>
            <a:r>
              <a:rPr lang="en-CN" sz="2800" b="1" dirty="0">
                <a:solidFill>
                  <a:srgbClr val="00B0F0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短时的BE内核</a:t>
            </a:r>
            <a:r>
              <a:rPr lang="en-CN" sz="2800" dirty="0"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与</a:t>
            </a:r>
            <a:endParaRPr lang="en-CN" sz="2800" b="1" dirty="0">
              <a:solidFill>
                <a:srgbClr val="00B0F0"/>
              </a:solidFill>
              <a:latin typeface="Constantia" panose="02030602050306030303" pitchFamily="18" charset="0"/>
              <a:ea typeface="微软雅黑" charset="0"/>
              <a:cs typeface="Calibri" panose="020F0502020204030204" pitchFamily="34" charset="0"/>
            </a:endParaRPr>
          </a:p>
          <a:p>
            <a:pPr algn="ctr"/>
            <a:r>
              <a:rPr lang="en-CN" sz="2800" b="1" dirty="0">
                <a:solidFill>
                  <a:srgbClr val="E51937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长时的RT内核</a:t>
            </a:r>
            <a:r>
              <a:rPr lang="en-CN" sz="2800" dirty="0"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同事执行</a:t>
            </a:r>
            <a:endParaRPr lang="en-CN" sz="2800" b="1" dirty="0">
              <a:solidFill>
                <a:srgbClr val="E51937"/>
              </a:solidFill>
              <a:latin typeface="Constantia" panose="02030602050306030303" pitchFamily="18" charset="0"/>
              <a:ea typeface="微软雅黑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00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January 5, 2023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6798981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Dynamic Kernel Padding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  </a:t>
            </a:r>
            <a:endParaRPr lang="zh-CN" altLang="en-US" sz="40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21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FEC4D6-3ACE-A8C5-8099-90B5F2288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28" y="2897138"/>
            <a:ext cx="1479838" cy="29596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622816-5E68-9DF9-9653-5D873484AED4}"/>
              </a:ext>
            </a:extLst>
          </p:cNvPr>
          <p:cNvSpPr txBox="1"/>
          <p:nvPr/>
        </p:nvSpPr>
        <p:spPr>
          <a:xfrm>
            <a:off x="3565796" y="1241980"/>
            <a:ext cx="558067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N" sz="28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问题关键</a:t>
            </a:r>
            <a:endParaRPr lang="en-US" altLang="zh-CN" sz="2800" b="1" dirty="0">
              <a:solidFill>
                <a:srgbClr val="4747BA"/>
              </a:solidFill>
              <a:latin typeface="Constantia" panose="02030602050306030303" pitchFamily="18" charset="0"/>
              <a:ea typeface="微软雅黑" charset="0"/>
              <a:cs typeface="Calibri" panose="020F0502020204030204" pitchFamily="34" charset="0"/>
            </a:endParaRPr>
          </a:p>
          <a:p>
            <a:pPr algn="ctr"/>
            <a:r>
              <a:rPr lang="en-CN" sz="2800" b="1" dirty="0">
                <a:solidFill>
                  <a:srgbClr val="E51937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用BE计算核动态填充RT计算核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0276D0-2DDC-3101-5239-68DD2BBA7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509" y="2616414"/>
            <a:ext cx="1202492" cy="205348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30B806D-FF54-B7D6-6DF6-5A504F714DE5}"/>
              </a:ext>
            </a:extLst>
          </p:cNvPr>
          <p:cNvGrpSpPr/>
          <p:nvPr/>
        </p:nvGrpSpPr>
        <p:grpSpPr>
          <a:xfrm>
            <a:off x="2686509" y="2616414"/>
            <a:ext cx="3892732" cy="2055224"/>
            <a:chOff x="2686509" y="2616414"/>
            <a:chExt cx="3892732" cy="205522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DA88C70-873E-4BDF-CA89-9B91AA04B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86509" y="2616414"/>
              <a:ext cx="1541418" cy="205522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FF6CEC-E8A2-DE9B-D5E1-C734F22EC0E3}"/>
                </a:ext>
              </a:extLst>
            </p:cNvPr>
            <p:cNvSpPr txBox="1"/>
            <p:nvPr/>
          </p:nvSpPr>
          <p:spPr>
            <a:xfrm>
              <a:off x="4158258" y="3066116"/>
              <a:ext cx="2420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2400" dirty="0"/>
                <a:t>填充BE计算核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C67C23DB-3873-160F-D7D8-F3E3875B20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6685" y="2614677"/>
            <a:ext cx="1786316" cy="205522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8EECAB8-79D5-C749-ACDB-4CAC7D11DC7C}"/>
              </a:ext>
            </a:extLst>
          </p:cNvPr>
          <p:cNvGrpSpPr/>
          <p:nvPr/>
        </p:nvGrpSpPr>
        <p:grpSpPr>
          <a:xfrm>
            <a:off x="6456169" y="2683771"/>
            <a:ext cx="3345019" cy="1962339"/>
            <a:chOff x="6456169" y="2683771"/>
            <a:chExt cx="3345019" cy="196233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C5970CA-E641-A255-5B98-BA6D64443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74170" y="2683771"/>
              <a:ext cx="1027018" cy="1962339"/>
            </a:xfrm>
            <a:prstGeom prst="rect">
              <a:avLst/>
            </a:prstGeom>
          </p:spPr>
        </p:pic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7C54DAE2-AD98-6CDE-2338-41AEEA28A9C3}"/>
                </a:ext>
              </a:extLst>
            </p:cNvPr>
            <p:cNvSpPr/>
            <p:nvPr/>
          </p:nvSpPr>
          <p:spPr>
            <a:xfrm rot="18705221">
              <a:off x="6443828" y="3096886"/>
              <a:ext cx="1213164" cy="1188481"/>
            </a:xfrm>
            <a:prstGeom prst="plus">
              <a:avLst>
                <a:gd name="adj" fmla="val 447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</p:spTree>
    <p:extLst>
      <p:ext uri="{BB962C8B-B14F-4D97-AF65-F5344CB8AC3E}">
        <p14:creationId xmlns:p14="http://schemas.microsoft.com/office/powerpoint/2010/main" val="416913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January 5, 2023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6798981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Dynamic Kernel Padding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  </a:t>
            </a:r>
            <a:endParaRPr lang="zh-CN" altLang="en-US" sz="40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22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622816-5E68-9DF9-9653-5D873484AED4}"/>
              </a:ext>
            </a:extLst>
          </p:cNvPr>
          <p:cNvSpPr txBox="1"/>
          <p:nvPr/>
        </p:nvSpPr>
        <p:spPr>
          <a:xfrm>
            <a:off x="3565796" y="1241980"/>
            <a:ext cx="558067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N" sz="28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问题关键</a:t>
            </a:r>
            <a:endParaRPr lang="en-US" altLang="zh-CN" sz="2800" b="1" dirty="0">
              <a:solidFill>
                <a:srgbClr val="4747BA"/>
              </a:solidFill>
              <a:latin typeface="Constantia" panose="02030602050306030303" pitchFamily="18" charset="0"/>
              <a:ea typeface="微软雅黑" charset="0"/>
              <a:cs typeface="Calibri" panose="020F0502020204030204" pitchFamily="34" charset="0"/>
            </a:endParaRPr>
          </a:p>
          <a:p>
            <a:pPr algn="ctr"/>
            <a:r>
              <a:rPr lang="en-CN" sz="2800" b="1" dirty="0">
                <a:solidFill>
                  <a:srgbClr val="E51937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用BE计算核动态填充RT计算核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5F2649-BC85-1051-AB37-0AF368A08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38" y="2680471"/>
            <a:ext cx="7356375" cy="335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C0FE6F6-3630-4518-953A-56726D8B4FF4}"/>
              </a:ext>
            </a:extLst>
          </p:cNvPr>
          <p:cNvSpPr/>
          <p:nvPr/>
        </p:nvSpPr>
        <p:spPr>
          <a:xfrm>
            <a:off x="1053947" y="2448282"/>
            <a:ext cx="1008410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Experiments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212B6FC-12C6-40DE-ABF2-15686D8587B7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800A450-B1CE-485C-9700-4E9DD175B4F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tantia" panose="02030602050306030303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5B9341-CCB1-4140-995B-580ED587AF65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日期占位符 7">
            <a:extLst>
              <a:ext uri="{FF2B5EF4-FFF2-40B4-BE49-F238E27FC236}">
                <a16:creationId xmlns:a16="http://schemas.microsoft.com/office/drawing/2014/main" id="{17B9B03D-2704-4166-B0B5-C190FCC8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January 5, 2023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DEE416AD-9489-4425-BAFA-B29B62122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4977C62-FA19-4DE4-95FB-E5C45BA2D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34" y="232034"/>
            <a:ext cx="2438400" cy="527343"/>
          </a:xfrm>
          <a:prstGeom prst="rect">
            <a:avLst/>
          </a:prstGeom>
        </p:spPr>
      </p:pic>
      <p:sp>
        <p:nvSpPr>
          <p:cNvPr id="15" name="灯片编号占位符 8">
            <a:extLst>
              <a:ext uri="{FF2B5EF4-FFF2-40B4-BE49-F238E27FC236}">
                <a16:creationId xmlns:a16="http://schemas.microsoft.com/office/drawing/2014/main" id="{EBC22579-0B83-494C-B8C0-5CF47E23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23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82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January 5, 2023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679898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实验设定</a:t>
            </a:r>
            <a:endParaRPr lang="zh-CN" altLang="en-US" sz="40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D95EFDDB-D348-42C9-8725-EE2D19C5C32A}"/>
              </a:ext>
            </a:extLst>
          </p:cNvPr>
          <p:cNvGraphicFramePr>
            <a:graphicFrameLocks noGrp="1"/>
          </p:cNvGraphicFramePr>
          <p:nvPr/>
        </p:nvGraphicFramePr>
        <p:xfrm>
          <a:off x="1545479" y="1791944"/>
          <a:ext cx="91597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9333">
                  <a:extLst>
                    <a:ext uri="{9D8B030D-6E8A-4147-A177-3AD203B41FA5}">
                      <a16:colId xmlns:a16="http://schemas.microsoft.com/office/drawing/2014/main" val="342670684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39354123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746494187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959391207"/>
                    </a:ext>
                  </a:extLst>
                </a:gridCol>
                <a:gridCol w="1185333">
                  <a:extLst>
                    <a:ext uri="{9D8B030D-6E8A-4147-A177-3AD203B41FA5}">
                      <a16:colId xmlns:a16="http://schemas.microsoft.com/office/drawing/2014/main" val="719103317"/>
                    </a:ext>
                  </a:extLst>
                </a:gridCol>
                <a:gridCol w="1159932">
                  <a:extLst>
                    <a:ext uri="{9D8B030D-6E8A-4147-A177-3AD203B41FA5}">
                      <a16:colId xmlns:a16="http://schemas.microsoft.com/office/drawing/2014/main" val="3639595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DISB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833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Real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客户端个数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1/VGG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1/VGG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1/VGG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5/ALL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5/ALL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55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请求频率（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reqs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/s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[U]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220 [U]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 [U]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 [U]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 [P]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73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Best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Effort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客户端数量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1/RNET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1/RNET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5/ALL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5/ALL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5/ALL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75648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5A54112-711D-4C94-88D1-DD987F94B746}"/>
              </a:ext>
            </a:extLst>
          </p:cNvPr>
          <p:cNvSpPr txBox="1"/>
          <p:nvPr/>
        </p:nvSpPr>
        <p:spPr>
          <a:xfrm>
            <a:off x="1545478" y="3653904"/>
            <a:ext cx="8512921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对比目标：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SEQ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：消极任务抢占，顺序执行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推理任务。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GPUStreams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：在同一个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上同时运行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real-time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best-effort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RT-Only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专用于实时任务，代表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real-time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任务最优端到端延迟。</a:t>
            </a:r>
          </a:p>
        </p:txBody>
      </p:sp>
    </p:spTree>
    <p:extLst>
      <p:ext uri="{BB962C8B-B14F-4D97-AF65-F5344CB8AC3E}">
        <p14:creationId xmlns:p14="http://schemas.microsoft.com/office/powerpoint/2010/main" val="86690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January 5, 2023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679898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Experiment</a:t>
            </a:r>
            <a:endParaRPr lang="zh-CN" altLang="en-US" sz="40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25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A54112-711D-4C94-88D1-DD987F94B746}"/>
              </a:ext>
            </a:extLst>
          </p:cNvPr>
          <p:cNvSpPr txBox="1"/>
          <p:nvPr/>
        </p:nvSpPr>
        <p:spPr>
          <a:xfrm>
            <a:off x="7000784" y="1929967"/>
            <a:ext cx="4643951" cy="299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整体性能对比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A, 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Reef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可以在显著提升吞吐量的同时保持接近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RT-Only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的延迟。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C, D, 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RT-Only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相比，其他方法吞吐量均有所提升，但只有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Reef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保持延迟基本不变。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E7F1CD-43B5-460A-AEA3-49C3F0604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36" y="1294679"/>
            <a:ext cx="5435897" cy="47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7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January 5, 2023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679898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Experiment</a:t>
            </a:r>
            <a:endParaRPr lang="zh-CN" altLang="en-US" sz="40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26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A54112-711D-4C94-88D1-DD987F94B746}"/>
              </a:ext>
            </a:extLst>
          </p:cNvPr>
          <p:cNvSpPr txBox="1"/>
          <p:nvPr/>
        </p:nvSpPr>
        <p:spPr>
          <a:xfrm>
            <a:off x="385590" y="1272010"/>
            <a:ext cx="4643951" cy="424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DNN</a:t>
            </a:r>
            <a:r>
              <a:rPr lang="zh-CN" altLang="en-US" sz="20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推理抢占</a:t>
            </a:r>
            <a:endParaRPr lang="en-US" altLang="zh-CN" sz="2000" b="1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Baseline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：改进普通的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等待式抢占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，允许多个服务并发。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结果：重置式抢占方法延迟比等待式的延迟低几个数量级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Fig. 12 (b)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：对比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Real-time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的抢占延迟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等待式抢占的延迟受到模型本身影响较大（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268μs-790μs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），而重置式的对模型不敏感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F70AB4F-D3ED-451D-A7BB-5E3C6E756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180" y="1459874"/>
            <a:ext cx="6424440" cy="352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1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January 5, 2023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679898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Experiment</a:t>
            </a:r>
            <a:endParaRPr lang="zh-CN" altLang="en-US" sz="40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27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A54112-711D-4C94-88D1-DD987F94B746}"/>
              </a:ext>
            </a:extLst>
          </p:cNvPr>
          <p:cNvSpPr txBox="1"/>
          <p:nvPr/>
        </p:nvSpPr>
        <p:spPr>
          <a:xfrm>
            <a:off x="6096000" y="1646480"/>
            <a:ext cx="5681032" cy="3505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设备队列容量对抢占延迟、执行时间和</a:t>
            </a:r>
            <a:r>
              <a:rPr lang="en-US" altLang="zh-CN" sz="20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使用率的影响</a:t>
            </a:r>
            <a:endParaRPr lang="en-US" altLang="zh-CN" sz="2000" b="1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随着队列容量的增大，执行时间在出现一定减少后趋于稳定，而抢占延迟不断增大。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DNN</a:t>
            </a:r>
            <a:r>
              <a:rPr lang="zh-CN" altLang="en-US" sz="20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的恢复开销</a:t>
            </a:r>
            <a:endParaRPr lang="en-US" altLang="zh-CN" sz="2000" b="1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恢复开销主要取决于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执行时间。其中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VGG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执行时间较长，因此恢复时间最长。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B9541C2-1F6E-4856-83D7-B0AE66A4B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90" y="1672477"/>
            <a:ext cx="5690927" cy="344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6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January 5, 2023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679898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Experiment</a:t>
            </a:r>
            <a:endParaRPr lang="zh-CN" altLang="en-US" sz="40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28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A54112-711D-4C94-88D1-DD987F94B746}"/>
              </a:ext>
            </a:extLst>
          </p:cNvPr>
          <p:cNvSpPr txBox="1"/>
          <p:nvPr/>
        </p:nvSpPr>
        <p:spPr>
          <a:xfrm>
            <a:off x="6125378" y="1545763"/>
            <a:ext cx="5681032" cy="4290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RT-only</a:t>
            </a:r>
            <a:r>
              <a:rPr lang="zh-CN" altLang="en-US" sz="20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err="1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GPUStreams</a:t>
            </a:r>
            <a:r>
              <a:rPr lang="zh-CN" altLang="en-US" sz="20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DKP</a:t>
            </a:r>
            <a:r>
              <a:rPr lang="zh-CN" altLang="en-US" sz="20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的延迟和吞吐量对比</a:t>
            </a:r>
            <a:endParaRPr lang="en-US" altLang="zh-CN" sz="2000" b="1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RT-only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只运行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real-time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任务，在保证延迟较低的前提下也限制了总体吞吐量（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任务吞吐量为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GPUStreams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由于并发执行导致实时任务延迟增大。总体吞吐量提升，但由于资源争用，导致实时任务吞吐量降低。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DKP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优先满足实时任务，在保证实时任务延迟和吞吐量的同时利用剩下的空间运行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任务，因此提升了总体吞吐量。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00F736-E4B4-4C6D-A6C1-EAFF19CC8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11" y="1146754"/>
            <a:ext cx="5656689" cy="503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6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January 5, 2023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679898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Experiment</a:t>
            </a:r>
            <a:endParaRPr lang="zh-CN" altLang="en-US" sz="40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29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A54112-711D-4C94-88D1-DD987F94B746}"/>
              </a:ext>
            </a:extLst>
          </p:cNvPr>
          <p:cNvSpPr txBox="1"/>
          <p:nvPr/>
        </p:nvSpPr>
        <p:spPr>
          <a:xfrm>
            <a:off x="5810735" y="1190372"/>
            <a:ext cx="5681032" cy="2628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</a:t>
            </a:r>
            <a:r>
              <a:rPr lang="zh-CN" altLang="en-US" sz="20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任务的</a:t>
            </a:r>
            <a:r>
              <a:rPr lang="en-US" altLang="zh-CN" sz="20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sz="20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选择延迟（</a:t>
            </a:r>
            <a:r>
              <a:rPr lang="en-US" altLang="zh-CN" sz="20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Fig.19 (a)</a:t>
            </a:r>
            <a:r>
              <a:rPr lang="zh-CN" altLang="en-US" sz="20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在不同情况下，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选择延迟短到可以忽略不计。多个模型选择的情况下延迟略高于单个模型。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实时任务的执行开销累积函数（</a:t>
            </a:r>
            <a:r>
              <a:rPr lang="en-US" altLang="zh-CN" sz="20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Fig.19 (b)</a:t>
            </a:r>
            <a:r>
              <a:rPr lang="zh-CN" altLang="en-US" sz="20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的任务执行时间没有受到影响，超过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的执行开销在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4μs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以内。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173142-8BA9-4DDE-A545-422270C79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27" y="1123433"/>
            <a:ext cx="4924530" cy="518552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806813F-33C4-4910-99DD-E48E26BB2BFA}"/>
              </a:ext>
            </a:extLst>
          </p:cNvPr>
          <p:cNvSpPr txBox="1"/>
          <p:nvPr/>
        </p:nvSpPr>
        <p:spPr>
          <a:xfrm>
            <a:off x="5810735" y="4032869"/>
            <a:ext cx="6047115" cy="1797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REEF</a:t>
            </a:r>
            <a:r>
              <a:rPr lang="zh-CN" altLang="en-US" sz="20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NVIDIA</a:t>
            </a:r>
            <a:r>
              <a:rPr lang="zh-CN" altLang="en-US" sz="20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AMD</a:t>
            </a:r>
            <a:r>
              <a:rPr lang="zh-CN" altLang="en-US" sz="20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闭源</a:t>
            </a:r>
            <a:r>
              <a:rPr lang="en-US" altLang="zh-CN" sz="20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0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上的抢占延迟（</a:t>
            </a:r>
            <a:r>
              <a:rPr lang="en-US" altLang="zh-CN" sz="20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Fig. 20</a:t>
            </a:r>
            <a:r>
              <a:rPr lang="zh-CN" altLang="en-US" sz="2000" b="1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solidFill>
                <a:srgbClr val="4747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与等待式抢占相比，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REEF-N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（受限版本）及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REEF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都显著降低了抢占延迟</a:t>
            </a:r>
          </a:p>
        </p:txBody>
      </p:sp>
    </p:spTree>
    <p:extLst>
      <p:ext uri="{BB962C8B-B14F-4D97-AF65-F5344CB8AC3E}">
        <p14:creationId xmlns:p14="http://schemas.microsoft.com/office/powerpoint/2010/main" val="67955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January 5, 2023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67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Background</a:t>
            </a: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 </a:t>
            </a:r>
            <a:endParaRPr lang="zh-CN" altLang="en-US" sz="40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16" name="AutoShape 8">
            <a:extLst>
              <a:ext uri="{FF2B5EF4-FFF2-40B4-BE49-F238E27FC236}">
                <a16:creationId xmlns:a16="http://schemas.microsoft.com/office/drawing/2014/main" id="{76CE81A1-332C-4E5F-A1A0-A9A1D7CE78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6988" y="43003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51A569F-C31A-4C33-9600-80B470AFD7C8}"/>
              </a:ext>
            </a:extLst>
          </p:cNvPr>
          <p:cNvSpPr txBox="1"/>
          <p:nvPr/>
        </p:nvSpPr>
        <p:spPr>
          <a:xfrm>
            <a:off x="545938" y="1504155"/>
            <a:ext cx="11319228" cy="253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N" altLang="zh-CN" sz="2800" b="1" dirty="0">
                <a:solidFill>
                  <a:srgbClr val="4747B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CUDA</a:t>
            </a:r>
            <a:endParaRPr lang="en-US" altLang="zh-CN" sz="2800" b="1" dirty="0">
              <a:solidFill>
                <a:srgbClr val="4747BA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CUDA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Compute Unified Device Architecture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），是一种由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NVIDIA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推出的</a:t>
            </a:r>
            <a:r>
              <a:rPr lang="zh-CN" altLang="en-US" sz="2000" b="1" dirty="0">
                <a:solidFill>
                  <a:srgbClr val="4747B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通用并行计算架构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，该架构使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GPU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能够解决复杂的计算问题。 它包含了</a:t>
            </a:r>
            <a:r>
              <a:rPr lang="en-US" altLang="zh-CN" sz="2000" b="1" dirty="0">
                <a:solidFill>
                  <a:srgbClr val="4747B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CUDA</a:t>
            </a:r>
            <a:r>
              <a:rPr lang="zh-CN" altLang="en-US" sz="2000" b="1" dirty="0">
                <a:solidFill>
                  <a:srgbClr val="4747B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指令集架构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ISA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）以及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GPU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内部的并行计算引擎。 开发人员可以使用</a:t>
            </a:r>
            <a:r>
              <a:rPr lang="en-US" altLang="zh-CN" sz="2000" b="1" dirty="0">
                <a:solidFill>
                  <a:srgbClr val="4747B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000" b="1" dirty="0">
                <a:solidFill>
                  <a:srgbClr val="4747B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语言来为</a:t>
            </a:r>
            <a:r>
              <a:rPr lang="en-US" altLang="zh-CN" sz="2000" b="1" dirty="0">
                <a:solidFill>
                  <a:srgbClr val="4747B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CUDA™</a:t>
            </a:r>
            <a:r>
              <a:rPr lang="zh-CN" altLang="en-US" sz="2000" b="1" dirty="0">
                <a:solidFill>
                  <a:srgbClr val="4747B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架构编写程序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，所编写出的程序可以在支持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CUDA™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的处理器上以超高性能运行。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5F273-9009-10FE-CF2B-253537E4C49B}"/>
              </a:ext>
            </a:extLst>
          </p:cNvPr>
          <p:cNvSpPr txBox="1"/>
          <p:nvPr/>
        </p:nvSpPr>
        <p:spPr>
          <a:xfrm>
            <a:off x="1853403" y="4491752"/>
            <a:ext cx="90054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4747B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CUDA</a:t>
            </a:r>
            <a:r>
              <a:rPr lang="zh-CN" altLang="en-US" sz="2800" b="1" dirty="0">
                <a:solidFill>
                  <a:srgbClr val="4747B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是为</a:t>
            </a:r>
            <a:r>
              <a:rPr lang="en-US" altLang="zh-CN" sz="2800" b="1" dirty="0">
                <a:solidFill>
                  <a:srgbClr val="4747B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GPU</a:t>
            </a:r>
            <a:r>
              <a:rPr lang="zh-CN" altLang="en-US" sz="2800" b="1" dirty="0">
                <a:solidFill>
                  <a:srgbClr val="4747B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强大的并行计算能力特制的编程架构</a:t>
            </a:r>
            <a:endParaRPr lang="en-CN" sz="2800" dirty="0"/>
          </a:p>
        </p:txBody>
      </p:sp>
    </p:spTree>
    <p:extLst>
      <p:ext uri="{BB962C8B-B14F-4D97-AF65-F5344CB8AC3E}">
        <p14:creationId xmlns:p14="http://schemas.microsoft.com/office/powerpoint/2010/main" val="68396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8244849" y="4730406"/>
            <a:ext cx="2099301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Q&amp;A</a:t>
            </a:r>
          </a:p>
          <a:p>
            <a:pPr lvl="0"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Thanks</a:t>
            </a:r>
            <a:r>
              <a:rPr lang="zh-CN" altLang="en-US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！</a:t>
            </a:r>
          </a:p>
        </p:txBody>
      </p:sp>
      <p:sp>
        <p:nvSpPr>
          <p:cNvPr id="8" name="矩形: 圆角 7"/>
          <p:cNvSpPr/>
          <p:nvPr/>
        </p:nvSpPr>
        <p:spPr>
          <a:xfrm rot="2755966">
            <a:off x="4146517" y="3347706"/>
            <a:ext cx="1613489" cy="1613489"/>
          </a:xfrm>
          <a:prstGeom prst="roundRect">
            <a:avLst/>
          </a:prstGeom>
          <a:solidFill>
            <a:srgbClr val="8484D1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 rot="2755966">
            <a:off x="2770276" y="966707"/>
            <a:ext cx="1613489" cy="1613489"/>
          </a:xfrm>
          <a:prstGeom prst="roundRect">
            <a:avLst/>
          </a:prstGeom>
          <a:solidFill>
            <a:srgbClr val="8484D1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 rot="2755966">
            <a:off x="4586763" y="2029472"/>
            <a:ext cx="732996" cy="732996"/>
          </a:xfrm>
          <a:prstGeom prst="roundRect">
            <a:avLst/>
          </a:prstGeom>
          <a:solidFill>
            <a:srgbClr val="ADADE0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 rot="2755966">
            <a:off x="1415554" y="2470682"/>
            <a:ext cx="3134556" cy="3134556"/>
          </a:xfrm>
          <a:prstGeom prst="round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>
            <a:outerShdw blurRad="114300" dist="50800" dir="7800000" sx="101000" sy="101000" algn="tr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: 圆角 11"/>
          <p:cNvSpPr/>
          <p:nvPr/>
        </p:nvSpPr>
        <p:spPr>
          <a:xfrm rot="2755966">
            <a:off x="5633126" y="2433704"/>
            <a:ext cx="1685894" cy="1685894"/>
          </a:xfrm>
          <a:prstGeom prst="roundRect">
            <a:avLst/>
          </a:prstGeom>
          <a:solidFill>
            <a:srgbClr val="4747BA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4"/>
          <p:cNvSpPr/>
          <p:nvPr/>
        </p:nvSpPr>
        <p:spPr>
          <a:xfrm rot="2755966">
            <a:off x="3965400" y="5546431"/>
            <a:ext cx="732996" cy="732996"/>
          </a:xfrm>
          <a:prstGeom prst="roundRect">
            <a:avLst/>
          </a:prstGeom>
          <a:solidFill>
            <a:srgbClr val="ADADE0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 rot="2755966">
            <a:off x="5089423" y="716157"/>
            <a:ext cx="1134056" cy="1134056"/>
          </a:xfrm>
          <a:prstGeom prst="roundRect">
            <a:avLst/>
          </a:prstGeom>
          <a:solidFill>
            <a:srgbClr val="4747BA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/>
          <p:cNvSpPr/>
          <p:nvPr/>
        </p:nvSpPr>
        <p:spPr>
          <a:xfrm rot="2755966">
            <a:off x="7189439" y="1365266"/>
            <a:ext cx="396502" cy="396502"/>
          </a:xfrm>
          <a:prstGeom prst="roundRect">
            <a:avLst/>
          </a:prstGeom>
          <a:solidFill>
            <a:srgbClr val="ADADE0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8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January 5, 2023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67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Background</a:t>
            </a: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 </a:t>
            </a:r>
            <a:endParaRPr lang="zh-CN" altLang="en-US" sz="40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16" name="AutoShape 8">
            <a:extLst>
              <a:ext uri="{FF2B5EF4-FFF2-40B4-BE49-F238E27FC236}">
                <a16:creationId xmlns:a16="http://schemas.microsoft.com/office/drawing/2014/main" id="{76CE81A1-332C-4E5F-A1A0-A9A1D7CE78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6988" y="43003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51A569F-C31A-4C33-9600-80B470AFD7C8}"/>
              </a:ext>
            </a:extLst>
          </p:cNvPr>
          <p:cNvSpPr txBox="1"/>
          <p:nvPr/>
        </p:nvSpPr>
        <p:spPr>
          <a:xfrm>
            <a:off x="545938" y="1504155"/>
            <a:ext cx="11319228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N" altLang="zh-CN" sz="2800" b="1" dirty="0">
                <a:solidFill>
                  <a:srgbClr val="4747B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CUDA</a:t>
            </a:r>
            <a:r>
              <a:rPr lang="zh-CN" altLang="en-US" sz="2800" b="1" dirty="0">
                <a:solidFill>
                  <a:srgbClr val="4747B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4747B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Abstraction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E980D3C-A7BD-C6FA-45FB-D714743FB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38" y="3253978"/>
            <a:ext cx="1519438" cy="52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A77CC19-1792-815F-0D00-5B4A88D91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581" y="2715748"/>
            <a:ext cx="1751766" cy="164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2E375F6-37E8-63DA-E4AE-80B8E52AA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552" y="2581153"/>
            <a:ext cx="5383507" cy="187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26">
            <a:extLst>
              <a:ext uri="{FF2B5EF4-FFF2-40B4-BE49-F238E27FC236}">
                <a16:creationId xmlns:a16="http://schemas.microsoft.com/office/drawing/2014/main" id="{120A238C-84F3-3B4C-364C-3B254D54838C}"/>
              </a:ext>
            </a:extLst>
          </p:cNvPr>
          <p:cNvSpPr txBox="1"/>
          <p:nvPr/>
        </p:nvSpPr>
        <p:spPr>
          <a:xfrm>
            <a:off x="774686" y="4966663"/>
            <a:ext cx="106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cs typeface="Times New Roman" panose="02020603050405020304" pitchFamily="18" charset="0"/>
              </a:rPr>
              <a:t>Thread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3" name="文本框 26">
            <a:extLst>
              <a:ext uri="{FF2B5EF4-FFF2-40B4-BE49-F238E27FC236}">
                <a16:creationId xmlns:a16="http://schemas.microsoft.com/office/drawing/2014/main" id="{C9B2C5A6-E6B1-404E-ABA4-CA38B78A2C48}"/>
              </a:ext>
            </a:extLst>
          </p:cNvPr>
          <p:cNvSpPr txBox="1"/>
          <p:nvPr/>
        </p:nvSpPr>
        <p:spPr>
          <a:xfrm>
            <a:off x="3758598" y="4966663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cs typeface="Times New Roman" panose="02020603050405020304" pitchFamily="18" charset="0"/>
              </a:rPr>
              <a:t>Block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4" name="文本框 26">
            <a:extLst>
              <a:ext uri="{FF2B5EF4-FFF2-40B4-BE49-F238E27FC236}">
                <a16:creationId xmlns:a16="http://schemas.microsoft.com/office/drawing/2014/main" id="{C9B2C5A6-E6B1-404E-ABA4-CA38B78A2C48}"/>
              </a:ext>
            </a:extLst>
          </p:cNvPr>
          <p:cNvSpPr txBox="1"/>
          <p:nvPr/>
        </p:nvSpPr>
        <p:spPr>
          <a:xfrm>
            <a:off x="8582154" y="496666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cs typeface="Times New Roman" panose="02020603050405020304" pitchFamily="18" charset="0"/>
              </a:rPr>
              <a:t>Grid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53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January 5, 2023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67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Background</a:t>
            </a: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 </a:t>
            </a:r>
            <a:endParaRPr lang="zh-CN" altLang="en-US" sz="40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51A569F-C31A-4C33-9600-80B470AFD7C8}"/>
              </a:ext>
            </a:extLst>
          </p:cNvPr>
          <p:cNvSpPr txBox="1"/>
          <p:nvPr/>
        </p:nvSpPr>
        <p:spPr>
          <a:xfrm>
            <a:off x="436386" y="930485"/>
            <a:ext cx="11319228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N" altLang="zh-CN" sz="2800" b="1" dirty="0">
                <a:solidFill>
                  <a:srgbClr val="4747B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CUDA</a:t>
            </a:r>
            <a:r>
              <a:rPr lang="zh-CN" altLang="en-US" sz="2800" b="1" dirty="0">
                <a:solidFill>
                  <a:srgbClr val="4747B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4747B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Abstraction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C48C76-1120-45D0-79F7-9C197FB63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90" y="1640034"/>
            <a:ext cx="6534424" cy="4358435"/>
          </a:xfrm>
          <a:prstGeom prst="rect">
            <a:avLst/>
          </a:prstGeom>
        </p:spPr>
      </p:pic>
      <p:sp>
        <p:nvSpPr>
          <p:cNvPr id="7" name="文本框 29">
            <a:extLst>
              <a:ext uri="{FF2B5EF4-FFF2-40B4-BE49-F238E27FC236}">
                <a16:creationId xmlns:a16="http://schemas.microsoft.com/office/drawing/2014/main" id="{6FEA9006-4A77-8026-0863-7F796D28C758}"/>
              </a:ext>
            </a:extLst>
          </p:cNvPr>
          <p:cNvSpPr txBox="1"/>
          <p:nvPr/>
        </p:nvSpPr>
        <p:spPr>
          <a:xfrm>
            <a:off x="7338855" y="1902467"/>
            <a:ext cx="4091146" cy="326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Grid</a:t>
            </a:r>
            <a:r>
              <a:rPr lang="zh-CN" altLang="en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将指令发布给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GPU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执行的</a:t>
            </a:r>
            <a:r>
              <a:rPr lang="zh-CN" altLang="en-US" sz="2000" b="1" dirty="0">
                <a:solidFill>
                  <a:srgbClr val="4747B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最小单元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Grid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又称为</a:t>
            </a:r>
            <a:r>
              <a:rPr lang="en-US" altLang="zh-CN" sz="2000" b="1" dirty="0">
                <a:solidFill>
                  <a:srgbClr val="4747B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Kernel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，用户可以根据自己的神经网络需求，编写自己的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Kernel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，以利用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GPU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强大的并行能力。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一般情况下，</a:t>
            </a:r>
            <a:r>
              <a:rPr lang="zh-CN" altLang="en-US" sz="2000" b="1" dirty="0">
                <a:solidFill>
                  <a:srgbClr val="4747B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</a:t>
            </a:r>
            <a:r>
              <a:rPr lang="en-US" altLang="zh-CN" sz="2000" b="1" dirty="0">
                <a:solidFill>
                  <a:srgbClr val="4747B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kernel</a:t>
            </a:r>
            <a:r>
              <a:rPr lang="zh-CN" altLang="en-US" sz="2000" b="1" dirty="0">
                <a:solidFill>
                  <a:srgbClr val="4747B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用来编写一个层，即一个函数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6111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January 5, 2023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385590" y="353218"/>
            <a:ext cx="67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Background</a:t>
            </a: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 </a:t>
            </a:r>
            <a:endParaRPr lang="zh-CN" altLang="en-US" sz="40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6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13" name="Picture 4" descr="查看源图像">
            <a:extLst>
              <a:ext uri="{FF2B5EF4-FFF2-40B4-BE49-F238E27FC236}">
                <a16:creationId xmlns:a16="http://schemas.microsoft.com/office/drawing/2014/main" id="{E5BA496F-71F8-4140-8B23-739C1A42E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127" y="1353352"/>
            <a:ext cx="4199919" cy="182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VGG 的图像结果">
            <a:extLst>
              <a:ext uri="{FF2B5EF4-FFF2-40B4-BE49-F238E27FC236}">
                <a16:creationId xmlns:a16="http://schemas.microsoft.com/office/drawing/2014/main" id="{DBBF2CB7-620E-4D40-B85E-C452790B9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019" y="3429000"/>
            <a:ext cx="3884134" cy="218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8">
            <a:extLst>
              <a:ext uri="{FF2B5EF4-FFF2-40B4-BE49-F238E27FC236}">
                <a16:creationId xmlns:a16="http://schemas.microsoft.com/office/drawing/2014/main" id="{76CE81A1-332C-4E5F-A1A0-A9A1D7CE78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54050" y="41115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183AFBF-1024-4C71-A507-8BE689BF0CBA}"/>
              </a:ext>
            </a:extLst>
          </p:cNvPr>
          <p:cNvSpPr txBox="1"/>
          <p:nvPr/>
        </p:nvSpPr>
        <p:spPr>
          <a:xfrm>
            <a:off x="5664989" y="2135025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cs typeface="Times New Roman" panose="02020603050405020304" pitchFamily="18" charset="0"/>
              </a:rPr>
              <a:t>ResNet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9B2C5A6-E6B1-404E-ABA4-CA38B78A2C48}"/>
              </a:ext>
            </a:extLst>
          </p:cNvPr>
          <p:cNvSpPr txBox="1"/>
          <p:nvPr/>
        </p:nvSpPr>
        <p:spPr>
          <a:xfrm>
            <a:off x="5807021" y="43678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VGG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2" name="文本框 28">
            <a:extLst>
              <a:ext uri="{FF2B5EF4-FFF2-40B4-BE49-F238E27FC236}">
                <a16:creationId xmlns:a16="http://schemas.microsoft.com/office/drawing/2014/main" id="{65F4B99B-011A-DE33-8D40-D70155CA8F9D}"/>
              </a:ext>
            </a:extLst>
          </p:cNvPr>
          <p:cNvSpPr txBox="1"/>
          <p:nvPr/>
        </p:nvSpPr>
        <p:spPr>
          <a:xfrm>
            <a:off x="500019" y="1586868"/>
            <a:ext cx="5595981" cy="1427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4747BA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DNN</a:t>
            </a:r>
            <a:r>
              <a:rPr lang="zh-CN" altLang="en-US" sz="2400" b="1" dirty="0">
                <a:solidFill>
                  <a:srgbClr val="4747BA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推理：</a:t>
            </a:r>
            <a:endParaRPr lang="en-US" altLang="zh-CN" sz="2400" b="1" dirty="0">
              <a:solidFill>
                <a:srgbClr val="4747BA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对</a:t>
            </a:r>
            <a:r>
              <a:rPr lang="zh-CN" altLang="en-US" b="1" u="sng" dirty="0">
                <a:solidFill>
                  <a:srgbClr val="4747BA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已经训练好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参数的的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DNN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网络，</a:t>
            </a:r>
            <a:endParaRPr lang="en-US" altLang="zh-CN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运用其进行结果推理的过程，称为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DNN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推理。</a:t>
            </a:r>
            <a:endParaRPr lang="en-US" altLang="zh-CN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8">
            <a:extLst>
              <a:ext uri="{FF2B5EF4-FFF2-40B4-BE49-F238E27FC236}">
                <a16:creationId xmlns:a16="http://schemas.microsoft.com/office/drawing/2014/main" id="{826B3CDA-15B5-083F-4713-7F12165EF658}"/>
              </a:ext>
            </a:extLst>
          </p:cNvPr>
          <p:cNvSpPr txBox="1"/>
          <p:nvPr/>
        </p:nvSpPr>
        <p:spPr>
          <a:xfrm>
            <a:off x="500019" y="3461657"/>
            <a:ext cx="4918854" cy="1850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4747BA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DNN</a:t>
            </a:r>
            <a:r>
              <a:rPr lang="zh-CN" altLang="en-US" sz="2400" b="1" dirty="0">
                <a:solidFill>
                  <a:srgbClr val="4747BA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应用广泛：</a:t>
            </a:r>
            <a:endParaRPr lang="en-US" altLang="zh-CN" sz="2400" b="1" dirty="0">
              <a:solidFill>
                <a:srgbClr val="4747BA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以自动驾驶为例，在自动驾驶场景中，障碍物检测、交通灯识别、驾驶者的状态监测、车内温度检测等，都是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DNN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推理的过程。</a:t>
            </a:r>
            <a:endParaRPr lang="en-US" altLang="zh-CN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50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January 5, 2023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67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Background</a:t>
            </a: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 </a:t>
            </a:r>
            <a:endParaRPr lang="zh-CN" altLang="en-US" sz="40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7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16" name="AutoShape 8">
            <a:extLst>
              <a:ext uri="{FF2B5EF4-FFF2-40B4-BE49-F238E27FC236}">
                <a16:creationId xmlns:a16="http://schemas.microsoft.com/office/drawing/2014/main" id="{76CE81A1-332C-4E5F-A1A0-A9A1D7CE78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6988" y="43003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A1F564C-0C94-42F6-B757-F9D065026566}"/>
              </a:ext>
            </a:extLst>
          </p:cNvPr>
          <p:cNvSpPr txBox="1"/>
          <p:nvPr/>
        </p:nvSpPr>
        <p:spPr>
          <a:xfrm>
            <a:off x="689025" y="1647209"/>
            <a:ext cx="4546053" cy="1889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4747B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实时任务（</a:t>
            </a:r>
            <a:r>
              <a:rPr lang="en-US" altLang="zh-CN" sz="2400" b="1" dirty="0">
                <a:solidFill>
                  <a:srgbClr val="4747B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Real-time RT tasks</a:t>
            </a:r>
            <a:r>
              <a:rPr lang="zh-CN" altLang="en-US" sz="2400" b="1" dirty="0">
                <a:solidFill>
                  <a:srgbClr val="4747B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b="1" dirty="0">
              <a:solidFill>
                <a:srgbClr val="4747BA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4747BA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自动驾驶中的障碍物检测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交通信号灯识别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51A569F-C31A-4C33-9600-80B470AFD7C8}"/>
              </a:ext>
            </a:extLst>
          </p:cNvPr>
          <p:cNvSpPr txBox="1"/>
          <p:nvPr/>
        </p:nvSpPr>
        <p:spPr>
          <a:xfrm>
            <a:off x="6119388" y="1647209"/>
            <a:ext cx="5280613" cy="1982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4747B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尽力而为任务（</a:t>
            </a:r>
            <a:r>
              <a:rPr lang="en-US" altLang="zh-CN" sz="2400" b="1" dirty="0">
                <a:solidFill>
                  <a:srgbClr val="4747B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Best-effort BE tasks</a:t>
            </a:r>
            <a:r>
              <a:rPr lang="zh-CN" altLang="en-US" sz="2400" b="1" dirty="0">
                <a:solidFill>
                  <a:srgbClr val="4747B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b="1" dirty="0">
              <a:solidFill>
                <a:srgbClr val="4747BA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4747BA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情绪和疲劳检测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智能温度控制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044C7AC-7F84-4FD4-8EFD-1EE0E0208689}"/>
              </a:ext>
            </a:extLst>
          </p:cNvPr>
          <p:cNvSpPr txBox="1"/>
          <p:nvPr/>
        </p:nvSpPr>
        <p:spPr>
          <a:xfrm>
            <a:off x="682812" y="3963981"/>
            <a:ext cx="4681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实时任务（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RT tasks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）需要</a:t>
            </a:r>
            <a:r>
              <a:rPr lang="zh-CN" altLang="en-US" b="1" u="sng" dirty="0">
                <a:solidFill>
                  <a:srgbClr val="4747B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低延迟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，违反端到端的低延迟需求可能会造成系统错误或者安全问题。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96D21C-6A16-C0DE-60D1-0F814851C922}"/>
              </a:ext>
            </a:extLst>
          </p:cNvPr>
          <p:cNvSpPr txBox="1"/>
          <p:nvPr/>
        </p:nvSpPr>
        <p:spPr>
          <a:xfrm>
            <a:off x="6183993" y="3991098"/>
            <a:ext cx="4267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而尽力而为任务（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BT tasks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b="1" u="sng" dirty="0">
                <a:solidFill>
                  <a:srgbClr val="4747B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没有硬实时性要求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，而是在后台反复执行。</a:t>
            </a:r>
          </a:p>
        </p:txBody>
      </p:sp>
      <p:cxnSp>
        <p:nvCxnSpPr>
          <p:cNvPr id="4" name="直接连接符 25">
            <a:extLst>
              <a:ext uri="{FF2B5EF4-FFF2-40B4-BE49-F238E27FC236}">
                <a16:creationId xmlns:a16="http://schemas.microsoft.com/office/drawing/2014/main" id="{2AAB563B-5EFC-86BD-6912-D19B3DAE0147}"/>
              </a:ext>
            </a:extLst>
          </p:cNvPr>
          <p:cNvCxnSpPr>
            <a:cxnSpLocks/>
          </p:cNvCxnSpPr>
          <p:nvPr/>
        </p:nvCxnSpPr>
        <p:spPr>
          <a:xfrm>
            <a:off x="5598897" y="2164738"/>
            <a:ext cx="0" cy="2159090"/>
          </a:xfrm>
          <a:prstGeom prst="line">
            <a:avLst/>
          </a:prstGeom>
          <a:ln w="38100">
            <a:solidFill>
              <a:srgbClr val="4747BA">
                <a:alpha val="61723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82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January 5, 2023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67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Background</a:t>
            </a: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 </a:t>
            </a:r>
            <a:endParaRPr lang="zh-CN" altLang="en-US" sz="40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8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B0888DF-3418-4A13-B396-F40B4D495068}"/>
                  </a:ext>
                </a:extLst>
              </p:cNvPr>
              <p:cNvSpPr txBox="1"/>
              <p:nvPr/>
            </p:nvSpPr>
            <p:spPr>
              <a:xfrm>
                <a:off x="488279" y="1411408"/>
                <a:ext cx="46907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40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b="1" dirty="0">
                    <a:solidFill>
                      <a:srgbClr val="4747BA"/>
                    </a:solidFill>
                  </a:rPr>
                  <a:t>最直观的调度方式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4747BA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b="1" dirty="0">
                    <a:solidFill>
                      <a:srgbClr val="4747BA"/>
                    </a:solidFill>
                  </a:rPr>
                  <a:t>顺序执行</a:t>
                </a: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B0888DF-3418-4A13-B396-F40B4D495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79" y="1411408"/>
                <a:ext cx="4690757" cy="461665"/>
              </a:xfrm>
              <a:prstGeom prst="rect">
                <a:avLst/>
              </a:prstGeom>
              <a:blipFill>
                <a:blip r:embed="rId3"/>
                <a:stretch>
                  <a:fillRect l="-2156" t="-10811" b="-2973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17CE9B75-2EE5-4A94-9B0E-EA7D3BF0F7CE}"/>
              </a:ext>
            </a:extLst>
          </p:cNvPr>
          <p:cNvSpPr txBox="1"/>
          <p:nvPr/>
        </p:nvSpPr>
        <p:spPr>
          <a:xfrm>
            <a:off x="488279" y="2122526"/>
            <a:ext cx="5053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只同时执行一个推理任务，执行完之后再交给下一个任务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2DAEF61-A708-46EE-B0CC-F65BEA7EBA2C}"/>
              </a:ext>
            </a:extLst>
          </p:cNvPr>
          <p:cNvSpPr txBox="1"/>
          <p:nvPr/>
        </p:nvSpPr>
        <p:spPr>
          <a:xfrm>
            <a:off x="458442" y="3275063"/>
            <a:ext cx="5053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u="sng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没有抢占机制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任务需要等到其它任务执行完后才会得到执行，端到端延迟非常大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5C97F16-8857-435F-8504-C9B7F48DEABB}"/>
              </a:ext>
            </a:extLst>
          </p:cNvPr>
          <p:cNvSpPr txBox="1"/>
          <p:nvPr/>
        </p:nvSpPr>
        <p:spPr>
          <a:xfrm>
            <a:off x="458442" y="4571733"/>
            <a:ext cx="5053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顺序调度</a:t>
            </a:r>
            <a:r>
              <a:rPr lang="zh-CN" altLang="en-US" sz="2000" b="1" u="sng" dirty="0">
                <a:solidFill>
                  <a:srgbClr val="4747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并行能力差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，整体吞吐量低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7974F8A-DFE8-49CC-8D16-2F15391C8EF6}"/>
              </a:ext>
            </a:extLst>
          </p:cNvPr>
          <p:cNvGrpSpPr/>
          <p:nvPr/>
        </p:nvGrpSpPr>
        <p:grpSpPr>
          <a:xfrm>
            <a:off x="5868381" y="1747433"/>
            <a:ext cx="5668649" cy="3748020"/>
            <a:chOff x="6953514" y="504258"/>
            <a:chExt cx="4970866" cy="3187059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8F7A68E1-7BAC-4F8E-8900-1077E07AA6F9}"/>
                </a:ext>
              </a:extLst>
            </p:cNvPr>
            <p:cNvGrpSpPr/>
            <p:nvPr/>
          </p:nvGrpSpPr>
          <p:grpSpPr>
            <a:xfrm>
              <a:off x="6953514" y="504258"/>
              <a:ext cx="4970866" cy="2643010"/>
              <a:chOff x="82550" y="604593"/>
              <a:chExt cx="5312031" cy="2824407"/>
            </a:xfrm>
          </p:grpSpPr>
          <p:pic>
            <p:nvPicPr>
              <p:cNvPr id="48" name="图片 47">
                <a:extLst>
                  <a:ext uri="{FF2B5EF4-FFF2-40B4-BE49-F238E27FC236}">
                    <a16:creationId xmlns:a16="http://schemas.microsoft.com/office/drawing/2014/main" id="{5F99E392-3BFC-454F-A83B-A1BAF50DF0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4251" b="53239"/>
              <a:stretch/>
            </p:blipFill>
            <p:spPr>
              <a:xfrm>
                <a:off x="82550" y="604593"/>
                <a:ext cx="5312031" cy="2824407"/>
              </a:xfrm>
              <a:prstGeom prst="rect">
                <a:avLst/>
              </a:prstGeom>
            </p:spPr>
          </p:pic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6D988063-90CC-4A74-A180-92001864E567}"/>
                  </a:ext>
                </a:extLst>
              </p:cNvPr>
              <p:cNvSpPr/>
              <p:nvPr/>
            </p:nvSpPr>
            <p:spPr>
              <a:xfrm>
                <a:off x="1597026" y="3276600"/>
                <a:ext cx="1835150" cy="1524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135DD1BB-3421-42FB-9C4A-89B614DDA5E1}"/>
                </a:ext>
              </a:extLst>
            </p:cNvPr>
            <p:cNvGrpSpPr/>
            <p:nvPr/>
          </p:nvGrpSpPr>
          <p:grpSpPr>
            <a:xfrm>
              <a:off x="7494572" y="3202868"/>
              <a:ext cx="3888748" cy="488449"/>
              <a:chOff x="3118041" y="3471908"/>
              <a:chExt cx="4155644" cy="521973"/>
            </a:xfrm>
          </p:grpSpPr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B2B96A3D-E0DE-4818-9CC8-5CB53853E9C8}"/>
                  </a:ext>
                </a:extLst>
              </p:cNvPr>
              <p:cNvGrpSpPr/>
              <p:nvPr/>
            </p:nvGrpSpPr>
            <p:grpSpPr>
              <a:xfrm>
                <a:off x="3118041" y="3728929"/>
                <a:ext cx="1073147" cy="264952"/>
                <a:chOff x="675208" y="4365471"/>
                <a:chExt cx="1363141" cy="336549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FA5B3089-841B-4EED-9931-8A6AF895AE2E}"/>
                    </a:ext>
                  </a:extLst>
                </p:cNvPr>
                <p:cNvSpPr/>
                <p:nvPr/>
              </p:nvSpPr>
              <p:spPr>
                <a:xfrm>
                  <a:off x="675208" y="4409921"/>
                  <a:ext cx="213783" cy="220262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3" name="直接连接符 42">
                  <a:extLst>
                    <a:ext uri="{FF2B5EF4-FFF2-40B4-BE49-F238E27FC236}">
                      <a16:creationId xmlns:a16="http://schemas.microsoft.com/office/drawing/2014/main" id="{818ED37B-6AA9-42F7-9593-D5499F9A99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2100" y="4365471"/>
                  <a:ext cx="1" cy="336549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B7FA30E5-43BD-4C0D-92A1-78C3AB50ABDD}"/>
                    </a:ext>
                  </a:extLst>
                </p:cNvPr>
                <p:cNvSpPr/>
                <p:nvPr/>
              </p:nvSpPr>
              <p:spPr>
                <a:xfrm>
                  <a:off x="1824566" y="4409921"/>
                  <a:ext cx="213783" cy="220262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5269A322-0EF1-4AEE-8A57-305F797A3B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1458" y="4365471"/>
                  <a:ext cx="1" cy="336549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6A3AFE27-1DE0-4473-B7A5-8176ED2DE8CE}"/>
                    </a:ext>
                  </a:extLst>
                </p:cNvPr>
                <p:cNvCxnSpPr>
                  <a:stCxn id="42" idx="3"/>
                  <a:endCxn id="45" idx="1"/>
                </p:cNvCxnSpPr>
                <p:nvPr/>
              </p:nvCxnSpPr>
              <p:spPr>
                <a:xfrm>
                  <a:off x="888991" y="4520052"/>
                  <a:ext cx="935575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A0BBBC30-5618-44CD-BA57-5BE603F396BB}"/>
                  </a:ext>
                </a:extLst>
              </p:cNvPr>
              <p:cNvGrpSpPr/>
              <p:nvPr/>
            </p:nvGrpSpPr>
            <p:grpSpPr>
              <a:xfrm>
                <a:off x="4665948" y="3748743"/>
                <a:ext cx="1042468" cy="225325"/>
                <a:chOff x="2517775" y="4330546"/>
                <a:chExt cx="1219200" cy="263525"/>
              </a:xfrm>
            </p:grpSpPr>
            <p:cxnSp>
              <p:nvCxnSpPr>
                <p:cNvPr id="39" name="直接连接符 38">
                  <a:extLst>
                    <a:ext uri="{FF2B5EF4-FFF2-40B4-BE49-F238E27FC236}">
                      <a16:creationId xmlns:a16="http://schemas.microsoft.com/office/drawing/2014/main" id="{E2F3043F-B67B-4B45-8911-C6D7CA8BB0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17775" y="4330546"/>
                  <a:ext cx="0" cy="26352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>
                  <a:extLst>
                    <a:ext uri="{FF2B5EF4-FFF2-40B4-BE49-F238E27FC236}">
                      <a16:creationId xmlns:a16="http://schemas.microsoft.com/office/drawing/2014/main" id="{050C4C61-E415-4D8C-8D93-3C28399F8B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36975" y="4330546"/>
                  <a:ext cx="0" cy="26352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>
                  <a:extLst>
                    <a:ext uri="{FF2B5EF4-FFF2-40B4-BE49-F238E27FC236}">
                      <a16:creationId xmlns:a16="http://schemas.microsoft.com/office/drawing/2014/main" id="{907A8B1E-4281-4823-AC1E-4E2796400ED7}"/>
                    </a:ext>
                  </a:extLst>
                </p:cNvPr>
                <p:cNvCxnSpPr/>
                <p:nvPr/>
              </p:nvCxnSpPr>
              <p:spPr>
                <a:xfrm>
                  <a:off x="2517775" y="4457700"/>
                  <a:ext cx="1219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3034B33B-82B7-40C0-8614-DBEE76BC394E}"/>
                  </a:ext>
                </a:extLst>
              </p:cNvPr>
              <p:cNvGrpSpPr/>
              <p:nvPr/>
            </p:nvGrpSpPr>
            <p:grpSpPr>
              <a:xfrm>
                <a:off x="6087509" y="3744741"/>
                <a:ext cx="1079499" cy="233329"/>
                <a:chOff x="4876800" y="4392898"/>
                <a:chExt cx="1219200" cy="263525"/>
              </a:xfrm>
            </p:grpSpPr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797D0D89-490E-443B-B746-7BE007C9B3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76800" y="4392898"/>
                  <a:ext cx="0" cy="26352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DDA9BB0C-BBC7-40D9-8302-1791CDAE7E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4392898"/>
                  <a:ext cx="0" cy="26352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13A1655A-D996-4D4C-853A-F36ADBB6EBEA}"/>
                    </a:ext>
                  </a:extLst>
                </p:cNvPr>
                <p:cNvCxnSpPr/>
                <p:nvPr/>
              </p:nvCxnSpPr>
              <p:spPr>
                <a:xfrm>
                  <a:off x="4876800" y="4520052"/>
                  <a:ext cx="1219200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1C59C73-C23F-4D98-924E-072F2814E81E}"/>
                  </a:ext>
                </a:extLst>
              </p:cNvPr>
              <p:cNvSpPr txBox="1"/>
              <p:nvPr/>
            </p:nvSpPr>
            <p:spPr>
              <a:xfrm>
                <a:off x="3331449" y="3471908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总延迟</a:t>
                </a: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B8D6A92-62D9-4F2C-9578-C303CA629E87}"/>
                  </a:ext>
                </a:extLst>
              </p:cNvPr>
              <p:cNvSpPr txBox="1"/>
              <p:nvPr/>
            </p:nvSpPr>
            <p:spPr>
              <a:xfrm>
                <a:off x="4710129" y="3471908"/>
                <a:ext cx="9541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端到端延迟</a:t>
                </a: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4DE45B3-BB73-4C19-B3BE-87151F62EA84}"/>
                  </a:ext>
                </a:extLst>
              </p:cNvPr>
              <p:cNvSpPr txBox="1"/>
              <p:nvPr/>
            </p:nvSpPr>
            <p:spPr>
              <a:xfrm>
                <a:off x="5980831" y="3471908"/>
                <a:ext cx="12928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RT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任务抢占延迟</a:t>
                </a:r>
              </a:p>
            </p:txBody>
          </p:sp>
        </p:grp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BDA826AB-A515-42EB-9053-0AFF7F147897}"/>
              </a:ext>
            </a:extLst>
          </p:cNvPr>
          <p:cNvSpPr/>
          <p:nvPr/>
        </p:nvSpPr>
        <p:spPr>
          <a:xfrm>
            <a:off x="8437418" y="2044449"/>
            <a:ext cx="484909" cy="48215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7F2A0A74-96B5-4036-8342-273CAA4D2D73}"/>
              </a:ext>
            </a:extLst>
          </p:cNvPr>
          <p:cNvCxnSpPr>
            <a:cxnSpLocks/>
            <a:stCxn id="54" idx="0"/>
            <a:endCxn id="48" idx="0"/>
          </p:cNvCxnSpPr>
          <p:nvPr/>
        </p:nvCxnSpPr>
        <p:spPr>
          <a:xfrm flipV="1">
            <a:off x="8679873" y="1747433"/>
            <a:ext cx="22833" cy="2970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C6BB2112-6FD5-4EE0-A513-217BDDFDB582}"/>
                  </a:ext>
                </a:extLst>
              </p:cNvPr>
              <p:cNvSpPr txBox="1"/>
              <p:nvPr/>
            </p:nvSpPr>
            <p:spPr>
              <a:xfrm>
                <a:off x="8211769" y="1419192"/>
                <a:ext cx="8100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𝒄𝒐𝒏𝒗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C6BB2112-6FD5-4EE0-A513-217BDDFDB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769" y="1419192"/>
                <a:ext cx="810057" cy="338554"/>
              </a:xfrm>
              <a:prstGeom prst="rect">
                <a:avLst/>
              </a:prstGeom>
              <a:blipFill>
                <a:blip r:embed="rId5"/>
                <a:stretch>
                  <a:fillRect r="-307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9AF7D3B-4F54-4AF0-89B5-636E58A2A031}"/>
                  </a:ext>
                </a:extLst>
              </p:cNvPr>
              <p:cNvSpPr txBox="1"/>
              <p:nvPr/>
            </p:nvSpPr>
            <p:spPr>
              <a:xfrm>
                <a:off x="9066204" y="1407775"/>
                <a:ext cx="9711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𝒔𝒐𝒇𝒕𝒎𝒂𝒙</m:t>
                      </m:r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9AF7D3B-4F54-4AF0-89B5-636E58A2A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6204" y="1407775"/>
                <a:ext cx="971165" cy="338554"/>
              </a:xfrm>
              <a:prstGeom prst="rect">
                <a:avLst/>
              </a:prstGeom>
              <a:blipFill>
                <a:blip r:embed="rId6"/>
                <a:stretch>
                  <a:fillRect r="-6410" b="-71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3">
            <a:extLst>
              <a:ext uri="{FF2B5EF4-FFF2-40B4-BE49-F238E27FC236}">
                <a16:creationId xmlns:a16="http://schemas.microsoft.com/office/drawing/2014/main" id="{9FFDC750-15C2-5D95-63C9-0D47ECB169B5}"/>
              </a:ext>
            </a:extLst>
          </p:cNvPr>
          <p:cNvSpPr/>
          <p:nvPr/>
        </p:nvSpPr>
        <p:spPr>
          <a:xfrm>
            <a:off x="9297916" y="2044449"/>
            <a:ext cx="484909" cy="27778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54">
            <a:extLst>
              <a:ext uri="{FF2B5EF4-FFF2-40B4-BE49-F238E27FC236}">
                <a16:creationId xmlns:a16="http://schemas.microsoft.com/office/drawing/2014/main" id="{EF309EBD-19D6-1B0C-06CC-6CB6949F43E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9540371" y="1747433"/>
            <a:ext cx="22833" cy="2970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15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January 5, 2023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67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Background</a:t>
            </a: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 </a:t>
            </a:r>
            <a:endParaRPr lang="zh-CN" altLang="en-US" sz="40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9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16" name="AutoShape 8">
            <a:extLst>
              <a:ext uri="{FF2B5EF4-FFF2-40B4-BE49-F238E27FC236}">
                <a16:creationId xmlns:a16="http://schemas.microsoft.com/office/drawing/2014/main" id="{76CE81A1-332C-4E5F-A1A0-A9A1D7CE78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67548" y="413281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3154AA7-8044-4B61-8A71-528B13AB225C}"/>
              </a:ext>
            </a:extLst>
          </p:cNvPr>
          <p:cNvSpPr txBox="1"/>
          <p:nvPr/>
        </p:nvSpPr>
        <p:spPr>
          <a:xfrm>
            <a:off x="493967" y="3653120"/>
            <a:ext cx="322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b="1" dirty="0">
                <a:solidFill>
                  <a:srgbClr val="4747BA"/>
                </a:solidFill>
              </a:rPr>
              <a:t>SOTA</a:t>
            </a:r>
            <a:r>
              <a:rPr lang="zh-CN" altLang="en-US" b="1" dirty="0">
                <a:solidFill>
                  <a:srgbClr val="4747BA"/>
                </a:solidFill>
              </a:rPr>
              <a:t>：多</a:t>
            </a:r>
            <a:r>
              <a:rPr lang="en-US" altLang="zh-CN" b="1" dirty="0">
                <a:solidFill>
                  <a:srgbClr val="4747BA"/>
                </a:solidFill>
              </a:rPr>
              <a:t>GPU</a:t>
            </a:r>
            <a:r>
              <a:rPr lang="zh-CN" altLang="en-US" b="1" dirty="0">
                <a:solidFill>
                  <a:srgbClr val="4747BA"/>
                </a:solidFill>
              </a:rPr>
              <a:t>流调度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DD359BE-775B-4F21-86D4-8EF6E581E346}"/>
              </a:ext>
            </a:extLst>
          </p:cNvPr>
          <p:cNvSpPr txBox="1"/>
          <p:nvPr/>
        </p:nvSpPr>
        <p:spPr>
          <a:xfrm>
            <a:off x="493967" y="4049554"/>
            <a:ext cx="5730928" cy="2120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CUDA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ROCm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等都提供了多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GPU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流调度来并发的执行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来自多个任务的不同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kernel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运行时调度器从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GPU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流中按需分配内核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能够尽量保持所有计算单元（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CU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）的忙碌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整体的吞吐量有显著提高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186C04A-88E5-4411-9029-EC494B0F27C5}"/>
              </a:ext>
            </a:extLst>
          </p:cNvPr>
          <p:cNvGrpSpPr/>
          <p:nvPr/>
        </p:nvGrpSpPr>
        <p:grpSpPr>
          <a:xfrm>
            <a:off x="6363313" y="1174039"/>
            <a:ext cx="5667647" cy="4896749"/>
            <a:chOff x="5891968" y="76759"/>
            <a:chExt cx="5667647" cy="4896749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64623289-A37B-4519-A9BE-C250B0D06F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15" t="60115" r="3181" b="22131"/>
            <a:stretch/>
          </p:blipFill>
          <p:spPr>
            <a:xfrm>
              <a:off x="6192691" y="3159319"/>
              <a:ext cx="5194978" cy="1096151"/>
            </a:xfrm>
            <a:prstGeom prst="rect">
              <a:avLst/>
            </a:prstGeom>
          </p:spPr>
        </p:pic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2FBAF62-C175-494B-939B-77DF59D495A8}"/>
                </a:ext>
              </a:extLst>
            </p:cNvPr>
            <p:cNvSpPr/>
            <p:nvPr/>
          </p:nvSpPr>
          <p:spPr>
            <a:xfrm>
              <a:off x="8585108" y="4795467"/>
              <a:ext cx="1195598" cy="1780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9AC93EF8-886F-4DE6-870F-9DAC3BD12660}"/>
                </a:ext>
              </a:extLst>
            </p:cNvPr>
            <p:cNvGrpSpPr/>
            <p:nvPr/>
          </p:nvGrpSpPr>
          <p:grpSpPr>
            <a:xfrm>
              <a:off x="6812539" y="4287705"/>
              <a:ext cx="3785859" cy="475526"/>
              <a:chOff x="3118041" y="3471908"/>
              <a:chExt cx="4155644" cy="521973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B6DF2112-85F0-4823-850C-226E94750F58}"/>
                  </a:ext>
                </a:extLst>
              </p:cNvPr>
              <p:cNvGrpSpPr/>
              <p:nvPr/>
            </p:nvGrpSpPr>
            <p:grpSpPr>
              <a:xfrm>
                <a:off x="3118041" y="3728929"/>
                <a:ext cx="1073147" cy="264952"/>
                <a:chOff x="675208" y="4365471"/>
                <a:chExt cx="1363141" cy="336549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D18D18F-F07A-47F6-ACDC-760718ABD156}"/>
                    </a:ext>
                  </a:extLst>
                </p:cNvPr>
                <p:cNvSpPr/>
                <p:nvPr/>
              </p:nvSpPr>
              <p:spPr>
                <a:xfrm>
                  <a:off x="675208" y="4409921"/>
                  <a:ext cx="213783" cy="220262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A991376D-386E-43D0-B692-615548E85F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2100" y="4365471"/>
                  <a:ext cx="1" cy="336549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A0263815-A518-489A-9C66-AFA5F690E191}"/>
                    </a:ext>
                  </a:extLst>
                </p:cNvPr>
                <p:cNvSpPr/>
                <p:nvPr/>
              </p:nvSpPr>
              <p:spPr>
                <a:xfrm>
                  <a:off x="1824566" y="4409921"/>
                  <a:ext cx="213783" cy="220262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9" name="直接连接符 48">
                  <a:extLst>
                    <a:ext uri="{FF2B5EF4-FFF2-40B4-BE49-F238E27FC236}">
                      <a16:creationId xmlns:a16="http://schemas.microsoft.com/office/drawing/2014/main" id="{1F38CFEE-3515-4200-8F45-9327F4464D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1458" y="4365471"/>
                  <a:ext cx="1" cy="336549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连接符 49">
                  <a:extLst>
                    <a:ext uri="{FF2B5EF4-FFF2-40B4-BE49-F238E27FC236}">
                      <a16:creationId xmlns:a16="http://schemas.microsoft.com/office/drawing/2014/main" id="{B5991837-351D-43CC-80B9-56EF94CD51CB}"/>
                    </a:ext>
                  </a:extLst>
                </p:cNvPr>
                <p:cNvCxnSpPr>
                  <a:stCxn id="46" idx="3"/>
                  <a:endCxn id="48" idx="1"/>
                </p:cNvCxnSpPr>
                <p:nvPr/>
              </p:nvCxnSpPr>
              <p:spPr>
                <a:xfrm>
                  <a:off x="888991" y="4520052"/>
                  <a:ext cx="935575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F56C8602-BDD5-41DB-8B33-B44BDB32E99F}"/>
                  </a:ext>
                </a:extLst>
              </p:cNvPr>
              <p:cNvGrpSpPr/>
              <p:nvPr/>
            </p:nvGrpSpPr>
            <p:grpSpPr>
              <a:xfrm>
                <a:off x="4665948" y="3748743"/>
                <a:ext cx="1042468" cy="225325"/>
                <a:chOff x="2517775" y="4330546"/>
                <a:chExt cx="1219200" cy="263525"/>
              </a:xfrm>
            </p:grpSpPr>
            <p:cxnSp>
              <p:nvCxnSpPr>
                <p:cNvPr id="42" name="直接连接符 41">
                  <a:extLst>
                    <a:ext uri="{FF2B5EF4-FFF2-40B4-BE49-F238E27FC236}">
                      <a16:creationId xmlns:a16="http://schemas.microsoft.com/office/drawing/2014/main" id="{BEF62624-CD10-4DC1-8FBD-E66FBCF871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17775" y="4330546"/>
                  <a:ext cx="0" cy="26352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>
                  <a:extLst>
                    <a:ext uri="{FF2B5EF4-FFF2-40B4-BE49-F238E27FC236}">
                      <a16:creationId xmlns:a16="http://schemas.microsoft.com/office/drawing/2014/main" id="{622132AE-BB5A-4F3D-BFE7-0FDBAE405E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36975" y="4330546"/>
                  <a:ext cx="0" cy="26352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>
                  <a:extLst>
                    <a:ext uri="{FF2B5EF4-FFF2-40B4-BE49-F238E27FC236}">
                      <a16:creationId xmlns:a16="http://schemas.microsoft.com/office/drawing/2014/main" id="{D077B4D6-3E37-42AE-9CEF-6CACC0204A8D}"/>
                    </a:ext>
                  </a:extLst>
                </p:cNvPr>
                <p:cNvCxnSpPr/>
                <p:nvPr/>
              </p:nvCxnSpPr>
              <p:spPr>
                <a:xfrm>
                  <a:off x="2517775" y="4457700"/>
                  <a:ext cx="1219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63DEDE8A-607F-49F7-ABC7-3695534FE965}"/>
                  </a:ext>
                </a:extLst>
              </p:cNvPr>
              <p:cNvGrpSpPr/>
              <p:nvPr/>
            </p:nvGrpSpPr>
            <p:grpSpPr>
              <a:xfrm>
                <a:off x="6087509" y="3744741"/>
                <a:ext cx="1079499" cy="233329"/>
                <a:chOff x="4876800" y="4392898"/>
                <a:chExt cx="1219200" cy="263525"/>
              </a:xfrm>
            </p:grpSpPr>
            <p:cxnSp>
              <p:nvCxnSpPr>
                <p:cNvPr id="39" name="直接连接符 38">
                  <a:extLst>
                    <a:ext uri="{FF2B5EF4-FFF2-40B4-BE49-F238E27FC236}">
                      <a16:creationId xmlns:a16="http://schemas.microsoft.com/office/drawing/2014/main" id="{B987E295-A1B1-47C2-B5AC-13838D95B6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76800" y="4392898"/>
                  <a:ext cx="0" cy="26352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>
                  <a:extLst>
                    <a:ext uri="{FF2B5EF4-FFF2-40B4-BE49-F238E27FC236}">
                      <a16:creationId xmlns:a16="http://schemas.microsoft.com/office/drawing/2014/main" id="{B1848D59-74E5-4787-8741-ACFB408A5B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4392898"/>
                  <a:ext cx="0" cy="26352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>
                  <a:extLst>
                    <a:ext uri="{FF2B5EF4-FFF2-40B4-BE49-F238E27FC236}">
                      <a16:creationId xmlns:a16="http://schemas.microsoft.com/office/drawing/2014/main" id="{0D3CDFE8-944C-412F-BFD0-BA25A8561ADF}"/>
                    </a:ext>
                  </a:extLst>
                </p:cNvPr>
                <p:cNvCxnSpPr/>
                <p:nvPr/>
              </p:nvCxnSpPr>
              <p:spPr>
                <a:xfrm>
                  <a:off x="4876800" y="4520052"/>
                  <a:ext cx="1219200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748412A-2B92-453D-ACDE-533A079FDD3C}"/>
                  </a:ext>
                </a:extLst>
              </p:cNvPr>
              <p:cNvSpPr txBox="1"/>
              <p:nvPr/>
            </p:nvSpPr>
            <p:spPr>
              <a:xfrm>
                <a:off x="3331449" y="3471908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总延迟</a:t>
                </a: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E9C1BF9-FD3B-4247-96EA-A3F0D8CC00EA}"/>
                  </a:ext>
                </a:extLst>
              </p:cNvPr>
              <p:cNvSpPr txBox="1"/>
              <p:nvPr/>
            </p:nvSpPr>
            <p:spPr>
              <a:xfrm>
                <a:off x="4710129" y="3471908"/>
                <a:ext cx="9541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端到端延迟</a:t>
                </a: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01F3CFE-406B-4C14-A5CB-84653D0F12C1}"/>
                  </a:ext>
                </a:extLst>
              </p:cNvPr>
              <p:cNvSpPr txBox="1"/>
              <p:nvPr/>
            </p:nvSpPr>
            <p:spPr>
              <a:xfrm>
                <a:off x="5980831" y="3471908"/>
                <a:ext cx="12928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RT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任务抢占延迟</a:t>
                </a:r>
              </a:p>
            </p:txBody>
          </p:sp>
        </p:grp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9D771E22-47FD-408C-AF4E-FCB8978613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829" t="43600" b="39197"/>
            <a:stretch/>
          </p:blipFill>
          <p:spPr>
            <a:xfrm>
              <a:off x="6222321" y="1890752"/>
              <a:ext cx="5337294" cy="1061522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596AA6E4-D137-484A-B1B2-878EE4F0DA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1015"/>
            <a:stretch/>
          </p:blipFill>
          <p:spPr>
            <a:xfrm>
              <a:off x="5891968" y="76759"/>
              <a:ext cx="5667647" cy="1788516"/>
            </a:xfrm>
            <a:prstGeom prst="rect">
              <a:avLst/>
            </a:prstGeom>
          </p:spPr>
        </p:pic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577FFF8-889F-43C5-A7B0-D6BB40152A56}"/>
                </a:ext>
              </a:extLst>
            </p:cNvPr>
            <p:cNvSpPr/>
            <p:nvPr/>
          </p:nvSpPr>
          <p:spPr>
            <a:xfrm>
              <a:off x="8626757" y="1686940"/>
              <a:ext cx="1289239" cy="20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3E3BF39-9033-4CFC-A027-522679435CD0}"/>
                </a:ext>
              </a:extLst>
            </p:cNvPr>
            <p:cNvSpPr/>
            <p:nvPr/>
          </p:nvSpPr>
          <p:spPr>
            <a:xfrm>
              <a:off x="9953779" y="1865275"/>
              <a:ext cx="1289239" cy="20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A9D984B-31A2-4F4A-837F-7D26CF47A7C2}"/>
                  </a:ext>
                </a:extLst>
              </p:cNvPr>
              <p:cNvSpPr txBox="1"/>
              <p:nvPr/>
            </p:nvSpPr>
            <p:spPr>
              <a:xfrm>
                <a:off x="493967" y="1064137"/>
                <a:ext cx="38282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40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b="1" dirty="0">
                    <a:solidFill>
                      <a:srgbClr val="4747BA"/>
                    </a:solidFill>
                  </a:rPr>
                  <a:t>更低端到端延迟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4747BA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b="1" dirty="0">
                    <a:solidFill>
                      <a:srgbClr val="4747BA"/>
                    </a:solidFill>
                  </a:rPr>
                  <a:t>块级抢占</a:t>
                </a:r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A9D984B-31A2-4F4A-837F-7D26CF47A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67" y="1064137"/>
                <a:ext cx="3828292" cy="461665"/>
              </a:xfrm>
              <a:prstGeom prst="rect">
                <a:avLst/>
              </a:prstGeom>
              <a:blipFill>
                <a:blip r:embed="rId4"/>
                <a:stretch>
                  <a:fillRect l="-2310" t="-13514" r="-1650" b="-2973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本框 51">
            <a:extLst>
              <a:ext uri="{FF2B5EF4-FFF2-40B4-BE49-F238E27FC236}">
                <a16:creationId xmlns:a16="http://schemas.microsoft.com/office/drawing/2014/main" id="{29BB96FD-B45B-4A03-930D-84FF18A6A5C3}"/>
              </a:ext>
            </a:extLst>
          </p:cNvPr>
          <p:cNvSpPr txBox="1"/>
          <p:nvPr/>
        </p:nvSpPr>
        <p:spPr>
          <a:xfrm>
            <a:off x="493967" y="1543560"/>
            <a:ext cx="5788764" cy="1705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在线程块级实现</a:t>
            </a:r>
            <a:r>
              <a:rPr lang="zh-CN" altLang="en-US" b="1" dirty="0">
                <a:solidFill>
                  <a:srgbClr val="4747BA"/>
                </a:solidFill>
              </a:rPr>
              <a:t>任务抢占调度</a:t>
            </a:r>
            <a:r>
              <a:rPr lang="zh-CN" altLang="en-US" dirty="0"/>
              <a:t>，不在等待</a:t>
            </a:r>
            <a:r>
              <a:rPr lang="en-US" altLang="zh-CN" dirty="0"/>
              <a:t>BE</a:t>
            </a:r>
            <a:r>
              <a:rPr lang="zh-CN" altLang="en-US" dirty="0"/>
              <a:t>任务执行完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已经得到执行的线程块仍然需要等待执行完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RT</a:t>
            </a:r>
            <a:r>
              <a:rPr lang="zh-CN" altLang="en-US" dirty="0"/>
              <a:t>任务获取</a:t>
            </a:r>
            <a:r>
              <a:rPr lang="en-US" altLang="zh-CN" dirty="0"/>
              <a:t>GPU</a:t>
            </a:r>
            <a:r>
              <a:rPr lang="zh-CN" altLang="en-US" dirty="0"/>
              <a:t>后仍然独占</a:t>
            </a:r>
            <a:r>
              <a:rPr lang="en-US" altLang="zh-CN" dirty="0"/>
              <a:t>GPU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相较于顺序调度，延迟有所降低，但整体吞吐量仍高</a:t>
            </a:r>
          </a:p>
        </p:txBody>
      </p:sp>
    </p:spTree>
    <p:extLst>
      <p:ext uri="{BB962C8B-B14F-4D97-AF65-F5344CB8AC3E}">
        <p14:creationId xmlns:p14="http://schemas.microsoft.com/office/powerpoint/2010/main" val="416477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49038</TotalTime>
  <Words>1574</Words>
  <Application>Microsoft Macintosh PowerPoint</Application>
  <PresentationFormat>Widescreen</PresentationFormat>
  <Paragraphs>303</Paragraphs>
  <Slides>30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等线</vt:lpstr>
      <vt:lpstr>等线 Light</vt:lpstr>
      <vt:lpstr>微软雅黑</vt:lpstr>
      <vt:lpstr>Arial</vt:lpstr>
      <vt:lpstr>Cambria Math</vt:lpstr>
      <vt:lpstr>Constantia</vt:lpstr>
      <vt:lpstr>Times New Roman</vt:lpstr>
      <vt:lpstr>Wingdings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zhouke</dc:creator>
  <cp:lastModifiedBy>Tan Difan</cp:lastModifiedBy>
  <cp:revision>2509</cp:revision>
  <dcterms:created xsi:type="dcterms:W3CDTF">2019-02-21T08:55:55Z</dcterms:created>
  <dcterms:modified xsi:type="dcterms:W3CDTF">2023-01-05T02:24:25Z</dcterms:modified>
</cp:coreProperties>
</file>