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524" r:id="rId2"/>
    <p:sldId id="522" r:id="rId3"/>
    <p:sldId id="528" r:id="rId4"/>
    <p:sldId id="527" r:id="rId5"/>
    <p:sldId id="529" r:id="rId6"/>
    <p:sldId id="530" r:id="rId7"/>
    <p:sldId id="531" r:id="rId8"/>
    <p:sldId id="532" r:id="rId9"/>
    <p:sldId id="533" r:id="rId10"/>
    <p:sldId id="534" r:id="rId11"/>
    <p:sldId id="535" r:id="rId12"/>
    <p:sldId id="536" r:id="rId13"/>
    <p:sldId id="537" r:id="rId14"/>
    <p:sldId id="541" r:id="rId15"/>
    <p:sldId id="538" r:id="rId16"/>
    <p:sldId id="539" r:id="rId17"/>
    <p:sldId id="540" r:id="rId18"/>
    <p:sldId id="52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5D005FB-1F80-42D3-AAEF-86A4217B13FB}">
          <p14:sldIdLst>
            <p14:sldId id="524"/>
            <p14:sldId id="522"/>
            <p14:sldId id="528"/>
            <p14:sldId id="527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41"/>
            <p14:sldId id="538"/>
            <p14:sldId id="539"/>
            <p14:sldId id="540"/>
            <p14:sldId id="5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363C5"/>
    <a:srgbClr val="4747BA"/>
    <a:srgbClr val="315493"/>
    <a:srgbClr val="3B64AD"/>
    <a:srgbClr val="BAC4E2"/>
    <a:srgbClr val="8FA2D4"/>
    <a:srgbClr val="4472C4"/>
    <a:srgbClr val="ADADE0"/>
    <a:srgbClr val="DEDEF2"/>
    <a:srgbClr val="ECE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2E0AE3-C09A-FE4C-B384-56310A1D37A7}" v="32" dt="2020-07-01T12:32:33.0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7" autoAdjust="0"/>
    <p:restoredTop sz="88957" autoAdjust="0"/>
  </p:normalViewPr>
  <p:slideViewPr>
    <p:cSldViewPr snapToGrid="0">
      <p:cViewPr varScale="1">
        <p:scale>
          <a:sx n="126" d="100"/>
          <a:sy n="126" d="100"/>
        </p:scale>
        <p:origin x="658" y="6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1000次4字节随机写入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154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383-42F0-96F9-BD7F2D3737BA}"/>
              </c:ext>
            </c:extLst>
          </c:dPt>
          <c:dPt>
            <c:idx val="1"/>
            <c:invertIfNegative val="0"/>
            <c:bubble3D val="0"/>
            <c:spPr>
              <a:solidFill>
                <a:srgbClr val="3B64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383-42F0-96F9-BD7F2D3737BA}"/>
              </c:ext>
            </c:extLst>
          </c:dPt>
          <c:dPt>
            <c:idx val="3"/>
            <c:invertIfNegative val="0"/>
            <c:bubble3D val="0"/>
            <c:spPr>
              <a:solidFill>
                <a:srgbClr val="8FA2D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383-42F0-96F9-BD7F2D3737BA}"/>
              </c:ext>
            </c:extLst>
          </c:dPt>
          <c:dPt>
            <c:idx val="4"/>
            <c:invertIfNegative val="0"/>
            <c:bubble3D val="0"/>
            <c:spPr>
              <a:solidFill>
                <a:srgbClr val="BAC4E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3383-42F0-96F9-BD7F2D3737B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BetrFS</c:v>
                </c:pt>
                <c:pt idx="1">
                  <c:v>ext4</c:v>
                </c:pt>
                <c:pt idx="2">
                  <c:v>XFS</c:v>
                </c:pt>
                <c:pt idx="3">
                  <c:v>btrfs</c:v>
                </c:pt>
                <c:pt idx="4">
                  <c:v>zfs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0.17</c:v>
                </c:pt>
                <c:pt idx="1">
                  <c:v>11.6</c:v>
                </c:pt>
                <c:pt idx="2">
                  <c:v>11.71</c:v>
                </c:pt>
                <c:pt idx="3">
                  <c:v>11.6</c:v>
                </c:pt>
                <c:pt idx="4">
                  <c:v>14.75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83-42F0-96F9-BD7F2D3737B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94"/>
        <c:overlap val="-27"/>
        <c:axId val="1757542175"/>
        <c:axId val="1848320799"/>
      </c:barChart>
      <c:catAx>
        <c:axId val="1757542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48320799"/>
        <c:crosses val="autoZero"/>
        <c:auto val="1"/>
        <c:lblAlgn val="ctr"/>
        <c:lblOffset val="100"/>
        <c:noMultiLvlLbl val="0"/>
      </c:catAx>
      <c:valAx>
        <c:axId val="1848320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600" dirty="0"/>
                  <a:t>花费时间</a:t>
                </a:r>
                <a:r>
                  <a:rPr lang="en-US" altLang="zh-CN" sz="1600" dirty="0"/>
                  <a:t>(</a:t>
                </a:r>
                <a:r>
                  <a:rPr lang="zh-CN" altLang="en-US" sz="1600" dirty="0"/>
                  <a:t>秒</a:t>
                </a:r>
                <a:r>
                  <a:rPr lang="en-US" altLang="zh-CN" sz="1600" dirty="0"/>
                  <a:t>)</a:t>
                </a:r>
                <a:endParaRPr lang="zh-CN" alt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57542175"/>
        <c:crosses val="autoZero"/>
        <c:crossBetween val="between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AFB0F-6192-48FE-99AC-AF225DC028A7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1677A-EDDD-4DA4-9464-453B9AC95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79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677A-EDDD-4DA4-9464-453B9AC9570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686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右图展示了使用</a:t>
            </a:r>
            <a:r>
              <a:rPr lang="en-US" altLang="zh-CN" dirty="0" err="1"/>
              <a:t>BertFS</a:t>
            </a:r>
            <a:r>
              <a:rPr lang="zh-CN" altLang="en-US" dirty="0"/>
              <a:t>的系统架构</a:t>
            </a:r>
            <a:endParaRPr lang="en-US" altLang="zh-CN" dirty="0"/>
          </a:p>
          <a:p>
            <a:r>
              <a:rPr lang="en-US" altLang="zh-CN" dirty="0" err="1"/>
              <a:t>BertFS</a:t>
            </a:r>
            <a:r>
              <a:rPr lang="zh-CN" altLang="en-US" dirty="0"/>
              <a:t>作为内核的一个模块，和其他文件系统一样，将</a:t>
            </a:r>
            <a:r>
              <a:rPr lang="en-US" altLang="zh-CN" dirty="0"/>
              <a:t>VFS</a:t>
            </a:r>
            <a:r>
              <a:rPr lang="zh-CN" altLang="en-US" dirty="0"/>
              <a:t>的操作映射为</a:t>
            </a:r>
            <a:r>
              <a:rPr lang="en-US" altLang="zh-CN" dirty="0" err="1"/>
              <a:t>Bε</a:t>
            </a:r>
            <a:r>
              <a:rPr lang="zh-CN" altLang="en-US" dirty="0"/>
              <a:t>树的操作</a:t>
            </a:r>
            <a:endParaRPr lang="en-US" altLang="zh-CN" dirty="0"/>
          </a:p>
          <a:p>
            <a:r>
              <a:rPr lang="en-US" altLang="zh-CN" dirty="0" err="1"/>
              <a:t>Bε</a:t>
            </a:r>
            <a:r>
              <a:rPr lang="zh-CN" altLang="en-US" dirty="0"/>
              <a:t>树使用了</a:t>
            </a:r>
            <a:r>
              <a:rPr lang="en-US" altLang="zh-CN" dirty="0" err="1"/>
              <a:t>TokuDB</a:t>
            </a:r>
            <a:r>
              <a:rPr lang="zh-CN" altLang="en-US" dirty="0"/>
              <a:t>中的</a:t>
            </a:r>
            <a:r>
              <a:rPr lang="en-US" altLang="zh-CN" dirty="0"/>
              <a:t>Fractal Tree</a:t>
            </a:r>
          </a:p>
          <a:p>
            <a:r>
              <a:rPr lang="zh-CN" altLang="en-US" dirty="0"/>
              <a:t>然后将</a:t>
            </a:r>
            <a:r>
              <a:rPr lang="en-US" altLang="zh-CN" dirty="0"/>
              <a:t>ext4</a:t>
            </a:r>
            <a:r>
              <a:rPr lang="zh-CN" altLang="en-US" dirty="0"/>
              <a:t>作为底层的文件系统，进行实际数据块的放置和管理。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ext4</a:t>
            </a:r>
            <a:r>
              <a:rPr lang="zh-CN" altLang="en-US" dirty="0"/>
              <a:t>中</a:t>
            </a:r>
            <a:r>
              <a:rPr lang="en-US" altLang="zh-CN" dirty="0" err="1"/>
              <a:t>Bε</a:t>
            </a:r>
            <a:r>
              <a:rPr lang="zh-CN" altLang="en-US" dirty="0"/>
              <a:t>树表现为一个或多个巨大的文件，而传统的文件系统在维护大文件连续性上表现不错。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677A-EDDD-4DA4-9464-453B9AC9570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32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测试更新数据的速度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677A-EDDD-4DA4-9464-453B9AC9570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902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测试更新元数据的速度</a:t>
            </a:r>
            <a:endParaRPr lang="en-US" altLang="zh-CN" dirty="0"/>
          </a:p>
          <a:p>
            <a:r>
              <a:rPr lang="zh-CN" altLang="en-US" dirty="0"/>
              <a:t>速度快，衰减不明显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677A-EDDD-4DA4-9464-453B9AC9570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095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读取速度可以接受，但写入速度不到磁盘带宽的一半。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677A-EDDD-4DA4-9464-453B9AC9570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467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在另一组实验中，</a:t>
            </a:r>
            <a:r>
              <a:rPr lang="en-US" altLang="zh-CN" dirty="0"/>
              <a:t>BetrFS</a:t>
            </a:r>
            <a:r>
              <a:rPr lang="zh-CN" altLang="en-US" dirty="0"/>
              <a:t>直接将数据写到叶子节点，不经历中间的下移，此时</a:t>
            </a:r>
            <a:r>
              <a:rPr lang="en-US" altLang="zh-CN" dirty="0"/>
              <a:t>BetrFS</a:t>
            </a:r>
            <a:r>
              <a:rPr lang="zh-CN" altLang="en-US" dirty="0"/>
              <a:t>的写入速度和其他文件系统是差不多的。</a:t>
            </a:r>
            <a:endParaRPr lang="en-US" altLang="zh-CN" dirty="0"/>
          </a:p>
          <a:p>
            <a:r>
              <a:rPr lang="zh-CN" altLang="en-US" dirty="0"/>
              <a:t>也就是说，如果可以识别大规模写入流，并做特殊处理，就可以提高顺序写入的速度。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677A-EDDD-4DA4-9464-453B9AC9570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444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677A-EDDD-4DA4-9464-453B9AC9570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64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677A-EDDD-4DA4-9464-453B9AC9570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071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677A-EDDD-4DA4-9464-453B9AC9570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879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磁盘的</a:t>
            </a:r>
            <a:r>
              <a:rPr lang="en-US" altLang="zh-CN" dirty="0"/>
              <a:t>IO</a:t>
            </a:r>
            <a:r>
              <a:rPr lang="zh-CN" altLang="en-US" dirty="0"/>
              <a:t>延迟可以分为寻道时间和传输时间，</a:t>
            </a:r>
            <a:r>
              <a:rPr lang="en-US" altLang="zh-CN" dirty="0" err="1"/>
              <a:t>Mircowrite</a:t>
            </a:r>
            <a:r>
              <a:rPr lang="zh-CN" altLang="en-US" dirty="0"/>
              <a:t>，小写入指的就是寻道时间超过传输时间的写入</a:t>
            </a:r>
            <a:endParaRPr lang="en-US" altLang="zh-CN" dirty="0"/>
          </a:p>
          <a:p>
            <a:r>
              <a:rPr lang="zh-CN" altLang="en-US" dirty="0"/>
              <a:t>右图中磁盘的带宽上限是</a:t>
            </a:r>
            <a:r>
              <a:rPr lang="en-US" altLang="zh-CN" dirty="0"/>
              <a:t>125MB/s</a:t>
            </a:r>
            <a:r>
              <a:rPr lang="zh-CN" altLang="en-US" dirty="0"/>
              <a:t>，在其上搭载了</a:t>
            </a:r>
            <a:r>
              <a:rPr lang="en-US" altLang="zh-CN" dirty="0"/>
              <a:t>ext4</a:t>
            </a:r>
            <a:r>
              <a:rPr lang="zh-CN" altLang="en-US" dirty="0"/>
              <a:t>后，顺序</a:t>
            </a:r>
            <a:r>
              <a:rPr lang="en-US" altLang="zh-CN" dirty="0"/>
              <a:t>IO</a:t>
            </a:r>
            <a:r>
              <a:rPr lang="zh-CN" altLang="en-US" dirty="0"/>
              <a:t>速度可以达到</a:t>
            </a:r>
            <a:r>
              <a:rPr lang="en-US" altLang="zh-CN" dirty="0"/>
              <a:t>100MB/s</a:t>
            </a:r>
            <a:r>
              <a:rPr lang="zh-CN" altLang="en-US" dirty="0"/>
              <a:t>，而随机写速度仅有</a:t>
            </a:r>
            <a:r>
              <a:rPr lang="en-US" altLang="zh-CN" dirty="0"/>
              <a:t>1.5MB/s</a:t>
            </a:r>
            <a:r>
              <a:rPr lang="zh-CN" altLang="en-US" dirty="0"/>
              <a:t>，这就是因为小写入的存在，导致大量的时间都被磁盘寻道占用了</a:t>
            </a:r>
            <a:endParaRPr lang="en-US" altLang="zh-CN" dirty="0"/>
          </a:p>
          <a:p>
            <a:r>
              <a:rPr lang="zh-CN" altLang="en-US" dirty="0"/>
              <a:t>小写入的存在相当普遍，</a:t>
            </a:r>
            <a:r>
              <a:rPr lang="en-US" altLang="zh-CN" dirty="0"/>
              <a:t>HPC</a:t>
            </a:r>
            <a:r>
              <a:rPr lang="zh-CN" altLang="en-US" dirty="0"/>
              <a:t>检查点系统、电子邮件服务器、</a:t>
            </a:r>
            <a:r>
              <a:rPr lang="en-US" altLang="zh-CN" dirty="0" err="1"/>
              <a:t>linux</a:t>
            </a:r>
            <a:r>
              <a:rPr lang="zh-CN" altLang="en-US" dirty="0"/>
              <a:t>的</a:t>
            </a:r>
            <a:r>
              <a:rPr lang="en-US" altLang="zh-CN" dirty="0" err="1"/>
              <a:t>atime</a:t>
            </a:r>
            <a:r>
              <a:rPr lang="zh-CN" altLang="en-US" dirty="0"/>
              <a:t>都会产生大量的小写入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677A-EDDD-4DA4-9464-453B9AC9570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570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在基于</a:t>
            </a:r>
            <a:r>
              <a:rPr lang="en-US" altLang="zh-CN" dirty="0"/>
              <a:t>B</a:t>
            </a:r>
            <a:r>
              <a:rPr lang="zh-CN" altLang="en-US" dirty="0"/>
              <a:t>树的文件系统中，</a:t>
            </a:r>
            <a:r>
              <a:rPr lang="en-US" altLang="zh-CN" dirty="0"/>
              <a:t>B</a:t>
            </a:r>
            <a:r>
              <a:rPr lang="zh-CN" altLang="en-US" dirty="0"/>
              <a:t>树仅保证关联项在逻辑上相邻，而不保证他们在物理上相邻，所以随着</a:t>
            </a:r>
            <a:r>
              <a:rPr lang="en-US" altLang="zh-CN" dirty="0"/>
              <a:t>B</a:t>
            </a:r>
            <a:r>
              <a:rPr lang="zh-CN" altLang="en-US" dirty="0"/>
              <a:t>树老化，叶子节点在磁盘上分散，读取速度也会变慢</a:t>
            </a:r>
            <a:endParaRPr lang="en-US" altLang="zh-CN" dirty="0"/>
          </a:p>
          <a:p>
            <a:r>
              <a:rPr lang="zh-CN" altLang="en-US" dirty="0"/>
              <a:t>日志文件系统尝试从另一方面解决问题：既然寻道开销很大，那就避免寻道，通过追加日志的方式实现写入，但这样带来的后果是，数据块在磁盘上分散，将他们读出的速度变慢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677A-EDDD-4DA4-9464-453B9AC9570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52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BetrFS</a:t>
            </a:r>
            <a:r>
              <a:rPr lang="zh-CN" altLang="en-US" dirty="0"/>
              <a:t>尝试通过引入写优化数据结构来解决这个问题，也就是这里的</a:t>
            </a:r>
            <a:r>
              <a:rPr lang="en-US" altLang="zh-CN" dirty="0" err="1"/>
              <a:t>Bε</a:t>
            </a:r>
            <a:r>
              <a:rPr lang="zh-CN" altLang="en-US" dirty="0"/>
              <a:t>树</a:t>
            </a:r>
            <a:endParaRPr lang="en-US" altLang="zh-CN" dirty="0"/>
          </a:p>
          <a:p>
            <a:r>
              <a:rPr lang="zh-CN" altLang="en-US" dirty="0"/>
              <a:t>每个大小为</a:t>
            </a:r>
            <a:r>
              <a:rPr lang="en-US" altLang="zh-CN" dirty="0"/>
              <a:t>B</a:t>
            </a:r>
            <a:r>
              <a:rPr lang="zh-CN" altLang="en-US" dirty="0"/>
              <a:t>的节点被划分为两部分，大小为</a:t>
            </a:r>
            <a:r>
              <a:rPr lang="en-US" altLang="zh-CN" dirty="0" err="1"/>
              <a:t>Bε</a:t>
            </a:r>
            <a:r>
              <a:rPr lang="zh-CN" altLang="en-US" dirty="0"/>
              <a:t>的枢纽区和剩下的缓冲区</a:t>
            </a:r>
            <a:endParaRPr lang="en-US" altLang="zh-CN" dirty="0"/>
          </a:p>
          <a:p>
            <a:r>
              <a:rPr lang="zh-CN" altLang="en-US" dirty="0"/>
              <a:t>插入、更新、删除等对树的修改以消息的形式被插入到根节点的缓冲区中</a:t>
            </a:r>
            <a:endParaRPr lang="en-US" altLang="zh-CN" dirty="0"/>
          </a:p>
          <a:p>
            <a:r>
              <a:rPr lang="zh-CN" altLang="en-US" dirty="0"/>
              <a:t>每当缓冲区被填满，其中的消息就会下一道子节点，直到它们到达叶子节点，然后修改被落实</a:t>
            </a:r>
            <a:endParaRPr lang="en-US" altLang="zh-CN" dirty="0"/>
          </a:p>
          <a:p>
            <a:r>
              <a:rPr lang="zh-CN" altLang="en-US" dirty="0"/>
              <a:t>因此，</a:t>
            </a:r>
            <a:r>
              <a:rPr lang="en-US" altLang="zh-CN" dirty="0" err="1"/>
              <a:t>Bε</a:t>
            </a:r>
            <a:r>
              <a:rPr lang="zh-CN" altLang="en-US" dirty="0"/>
              <a:t>树避免了在更新前必须先读数据，可以实现极快的插入，同时查询速度与</a:t>
            </a:r>
            <a:r>
              <a:rPr lang="en-US" altLang="zh-CN" dirty="0"/>
              <a:t>B</a:t>
            </a:r>
            <a:r>
              <a:rPr lang="zh-CN" altLang="en-US" dirty="0"/>
              <a:t>树结构相近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677A-EDDD-4DA4-9464-453B9AC9570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083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同时，</a:t>
            </a:r>
            <a:r>
              <a:rPr lang="en-US" altLang="zh-CN" dirty="0" err="1"/>
              <a:t>Bε</a:t>
            </a:r>
            <a:r>
              <a:rPr lang="zh-CN" altLang="en-US" dirty="0"/>
              <a:t>树也支持</a:t>
            </a:r>
            <a:r>
              <a:rPr lang="en-US" altLang="zh-CN" dirty="0"/>
              <a:t>upsert</a:t>
            </a:r>
            <a:r>
              <a:rPr lang="zh-CN" altLang="en-US" dirty="0"/>
              <a:t>操作，也就是更新加插入</a:t>
            </a:r>
            <a:endParaRPr lang="en-US" altLang="zh-CN" dirty="0"/>
          </a:p>
          <a:p>
            <a:r>
              <a:rPr lang="zh-CN" altLang="en-US" dirty="0"/>
              <a:t>一条</a:t>
            </a:r>
            <a:r>
              <a:rPr lang="en-US" altLang="zh-CN" dirty="0"/>
              <a:t>upsert</a:t>
            </a:r>
            <a:r>
              <a:rPr lang="zh-CN" altLang="en-US" dirty="0"/>
              <a:t>消息包含要更新的键和对应值的更新方式，这种方式把查询请求聚合、延后，降低了</a:t>
            </a:r>
            <a:r>
              <a:rPr lang="en-US" altLang="zh-CN" dirty="0"/>
              <a:t>IO</a:t>
            </a:r>
            <a:r>
              <a:rPr lang="zh-CN" altLang="en-US" dirty="0"/>
              <a:t>开销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677A-EDDD-4DA4-9464-453B9AC9570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895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为了充分发挥</a:t>
            </a:r>
            <a:r>
              <a:rPr lang="en-US" altLang="zh-CN" dirty="0" err="1"/>
              <a:t>Bε</a:t>
            </a:r>
            <a:r>
              <a:rPr lang="zh-CN" altLang="en-US" dirty="0"/>
              <a:t>树的优势，</a:t>
            </a:r>
            <a:r>
              <a:rPr lang="en-US" altLang="zh-CN" dirty="0"/>
              <a:t>BetrFS</a:t>
            </a:r>
            <a:r>
              <a:rPr lang="zh-CN" altLang="en-US" dirty="0"/>
              <a:t>的设计需要遵循两条原则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677A-EDDD-4DA4-9464-453B9AC9570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890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因此数据块在磁盘上顺序排列，并且可以通过范围查询读取</a:t>
            </a:r>
            <a:endParaRPr lang="en-US" altLang="zh-CN" dirty="0"/>
          </a:p>
          <a:p>
            <a:r>
              <a:rPr lang="zh-CN" altLang="en-US" dirty="0"/>
              <a:t>从而保证了目录扫描的速度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677A-EDDD-4DA4-9464-453B9AC9570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709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读：路径排序，保证了局部性</a:t>
            </a:r>
            <a:endParaRPr lang="en-US" altLang="zh-CN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写：支持盲写</a:t>
            </a:r>
            <a:endParaRPr lang="en-US" altLang="zh-CN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一些文件系统的操作无法只用一个</a:t>
            </a:r>
            <a:r>
              <a:rPr lang="en-US" altLang="zh-CN" dirty="0" err="1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Bε</a:t>
            </a:r>
            <a:r>
              <a:rPr lang="zh-CN" altLang="en-US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树的操作实现，比如重命名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677A-EDDD-4DA4-9464-453B9AC9570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048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</a:t>
            </a:r>
            <a:r>
              <a:rPr lang="en-US" altLang="zh-CN" dirty="0" err="1"/>
              <a:t>BtrFS</a:t>
            </a:r>
            <a:r>
              <a:rPr lang="zh-CN" altLang="en-US" dirty="0"/>
              <a:t>是集成在内核中的文件系统，因此也对</a:t>
            </a:r>
            <a:r>
              <a:rPr lang="en-US" altLang="zh-CN" dirty="0"/>
              <a:t>cache</a:t>
            </a:r>
            <a:r>
              <a:rPr lang="zh-CN" altLang="en-US" dirty="0"/>
              <a:t>策略进行了修改</a:t>
            </a:r>
            <a:endParaRPr lang="en-US" altLang="zh-CN" dirty="0"/>
          </a:p>
          <a:p>
            <a:r>
              <a:rPr lang="zh-CN" altLang="en-US" dirty="0"/>
              <a:t>如果采用写回策略，无法记录具体的修改位置和内容，因此需要将整块数据重新写入，就会引起写放大</a:t>
            </a:r>
            <a:endParaRPr lang="en-US" altLang="zh-CN" dirty="0"/>
          </a:p>
          <a:p>
            <a:r>
              <a:rPr lang="zh-CN" altLang="en-US" dirty="0"/>
              <a:t>而对于</a:t>
            </a:r>
            <a:r>
              <a:rPr lang="en-US" altLang="zh-CN" dirty="0"/>
              <a:t>BetrFS</a:t>
            </a:r>
            <a:r>
              <a:rPr lang="zh-CN" altLang="en-US" dirty="0"/>
              <a:t>，数据更新时只需插入一条下面这样的</a:t>
            </a:r>
            <a:r>
              <a:rPr lang="en-US" altLang="zh-CN" dirty="0"/>
              <a:t>UPSERT</a:t>
            </a:r>
            <a:r>
              <a:rPr lang="zh-CN" altLang="en-US" dirty="0"/>
              <a:t>消息，说明路径、块号以及修改内容即可，开销很低</a:t>
            </a:r>
            <a:endParaRPr lang="en-US" altLang="zh-CN" dirty="0"/>
          </a:p>
          <a:p>
            <a:r>
              <a:rPr lang="zh-CN" altLang="en-US" dirty="0"/>
              <a:t>同时写穿也避免了在写入前需要先将数据读入</a:t>
            </a:r>
            <a:r>
              <a:rPr lang="en-US" altLang="zh-CN" dirty="0"/>
              <a:t>cache</a:t>
            </a:r>
            <a:r>
              <a:rPr lang="zh-CN" altLang="en-US" dirty="0"/>
              <a:t>，可以配合</a:t>
            </a:r>
            <a:r>
              <a:rPr lang="en-US" altLang="zh-CN" dirty="0"/>
              <a:t>upsert</a:t>
            </a:r>
            <a:r>
              <a:rPr lang="zh-CN" altLang="en-US" dirty="0"/>
              <a:t>实现盲写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677A-EDDD-4DA4-9464-453B9AC9570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5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C660425-C1A8-4327-AE4C-507FB5744455}"/>
              </a:ext>
            </a:extLst>
          </p:cNvPr>
          <p:cNvSpPr/>
          <p:nvPr userDrawn="1"/>
        </p:nvSpPr>
        <p:spPr>
          <a:xfrm>
            <a:off x="0" y="6522720"/>
            <a:ext cx="39624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016BA1-062D-4EA5-838A-A16BB27BA5CB}"/>
              </a:ext>
            </a:extLst>
          </p:cNvPr>
          <p:cNvSpPr/>
          <p:nvPr userDrawn="1"/>
        </p:nvSpPr>
        <p:spPr>
          <a:xfrm>
            <a:off x="8229600" y="6522720"/>
            <a:ext cx="39624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B8CBEC-739A-4C91-8041-C85E1D44BD68}"/>
              </a:ext>
            </a:extLst>
          </p:cNvPr>
          <p:cNvSpPr/>
          <p:nvPr userDrawn="1"/>
        </p:nvSpPr>
        <p:spPr>
          <a:xfrm>
            <a:off x="39624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tantia" panose="02030602050306030303" pitchFamily="18" charset="0"/>
            </a:endParaRPr>
          </a:p>
        </p:txBody>
      </p:sp>
      <p:sp>
        <p:nvSpPr>
          <p:cNvPr id="10" name="日期占位符 7">
            <a:extLst>
              <a:ext uri="{FF2B5EF4-FFF2-40B4-BE49-F238E27FC236}">
                <a16:creationId xmlns:a16="http://schemas.microsoft.com/office/drawing/2014/main" id="{2ECDC9E5-0D41-4C4D-B52F-E4056A05CC80}"/>
              </a:ext>
            </a:extLst>
          </p:cNvPr>
          <p:cNvSpPr txBox="1">
            <a:spLocks/>
          </p:cNvSpPr>
          <p:nvPr userDrawn="1"/>
        </p:nvSpPr>
        <p:spPr>
          <a:xfrm>
            <a:off x="1057508" y="6522719"/>
            <a:ext cx="1847385" cy="335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1CCC338-FFC3-4940-99DD-6195BEF39901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November 17, 2022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58916199-F89B-4B93-B6D6-64CC4129137B}"/>
              </a:ext>
            </a:extLst>
          </p:cNvPr>
          <p:cNvSpPr txBox="1">
            <a:spLocks/>
          </p:cNvSpPr>
          <p:nvPr userDrawn="1"/>
        </p:nvSpPr>
        <p:spPr>
          <a:xfrm>
            <a:off x="4373574" y="6522718"/>
            <a:ext cx="3444854" cy="335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Zhang Zhan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FC9DDF8-BFA5-4FE5-8771-4034E2D3E0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5434" y="232034"/>
            <a:ext cx="2438400" cy="527343"/>
          </a:xfrm>
          <a:prstGeom prst="rect">
            <a:avLst/>
          </a:prstGeom>
        </p:spPr>
      </p:pic>
      <p:sp>
        <p:nvSpPr>
          <p:cNvPr id="15" name="灯片编号占位符 8">
            <a:extLst>
              <a:ext uri="{FF2B5EF4-FFF2-40B4-BE49-F238E27FC236}">
                <a16:creationId xmlns:a16="http://schemas.microsoft.com/office/drawing/2014/main" id="{9EA374B0-BB6F-4F27-8229-9D2005A10BD9}"/>
              </a:ext>
            </a:extLst>
          </p:cNvPr>
          <p:cNvSpPr txBox="1">
            <a:spLocks/>
          </p:cNvSpPr>
          <p:nvPr userDrawn="1"/>
        </p:nvSpPr>
        <p:spPr>
          <a:xfrm>
            <a:off x="9806104" y="6522718"/>
            <a:ext cx="809393" cy="335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‹#›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75BC034-0E84-4615-A82C-5B65F7672E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17" name="内容占位符 4">
            <a:extLst>
              <a:ext uri="{FF2B5EF4-FFF2-40B4-BE49-F238E27FC236}">
                <a16:creationId xmlns:a16="http://schemas.microsoft.com/office/drawing/2014/main" id="{DE8AEED3-499A-41DE-BD62-FFF5FB8243F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37611" y="1677725"/>
            <a:ext cx="9716778" cy="875228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rgbClr val="4747BA"/>
                </a:solidFill>
                <a:latin typeface="Constantia" panose="02030602050306030303" pitchFamily="18" charset="0"/>
                <a:ea typeface="微软雅黑" panose="020B0503020204020204" pitchFamily="34" charset="-122"/>
              </a:defRPr>
            </a:lvl1pPr>
            <a:lvl2pPr>
              <a:defRPr sz="2400" b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 b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400" b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400" b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AI for Storage</a:t>
            </a:r>
            <a:endParaRPr lang="zh-CN" altLang="en-US" dirty="0"/>
          </a:p>
        </p:txBody>
      </p:sp>
      <p:sp>
        <p:nvSpPr>
          <p:cNvPr id="12" name="内容占位符 4">
            <a:extLst>
              <a:ext uri="{FF2B5EF4-FFF2-40B4-BE49-F238E27FC236}">
                <a16:creationId xmlns:a16="http://schemas.microsoft.com/office/drawing/2014/main" id="{BA242D90-9ED6-4020-9CAC-DCAADD3D09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29443" y="3471301"/>
            <a:ext cx="3422650" cy="481013"/>
          </a:xfrm>
        </p:spPr>
        <p:txBody>
          <a:bodyPr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Constantia" panose="02030602050306030303" pitchFamily="18" charset="0"/>
                <a:ea typeface="微软雅黑" panose="020B0503020204020204" pitchFamily="34" charset="-122"/>
              </a:defRPr>
            </a:lvl1pPr>
            <a:lvl2pPr>
              <a:defRPr sz="2400" b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 b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400" b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400" b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Author</a:t>
            </a:r>
          </a:p>
          <a:p>
            <a:pPr lvl="0"/>
            <a:r>
              <a:rPr lang="en-US" altLang="zh-CN" dirty="0"/>
              <a:t>FAST 15</a:t>
            </a:r>
            <a:endParaRPr lang="zh-CN" altLang="en-US" dirty="0"/>
          </a:p>
        </p:txBody>
      </p:sp>
      <p:sp>
        <p:nvSpPr>
          <p:cNvPr id="19" name="Fußzeilenplatzhalter 4">
            <a:extLst>
              <a:ext uri="{FF2B5EF4-FFF2-40B4-BE49-F238E27FC236}">
                <a16:creationId xmlns:a16="http://schemas.microsoft.com/office/drawing/2014/main" id="{E71F757A-BE5E-4E61-AA46-6460ED53CD0B}"/>
              </a:ext>
            </a:extLst>
          </p:cNvPr>
          <p:cNvSpPr txBox="1">
            <a:spLocks/>
          </p:cNvSpPr>
          <p:nvPr userDrawn="1"/>
        </p:nvSpPr>
        <p:spPr>
          <a:xfrm>
            <a:off x="4903728" y="4953004"/>
            <a:ext cx="2384544" cy="6656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汇报人：张湛</a:t>
            </a:r>
          </a:p>
        </p:txBody>
      </p:sp>
    </p:spTree>
    <p:extLst>
      <p:ext uri="{BB962C8B-B14F-4D97-AF65-F5344CB8AC3E}">
        <p14:creationId xmlns:p14="http://schemas.microsoft.com/office/powerpoint/2010/main" val="174358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8836E38-5E23-46E6-94D3-3BA8A5E9B9C8}"/>
              </a:ext>
            </a:extLst>
          </p:cNvPr>
          <p:cNvCxnSpPr/>
          <p:nvPr userDrawn="1"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77552A6C-D99F-4515-9E47-2A1BE66B32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72FFBA8-A7D1-4896-B9D3-18057C35CF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A9F907C-5B87-4AC5-BF22-2A71AB3111A9}"/>
              </a:ext>
            </a:extLst>
          </p:cNvPr>
          <p:cNvSpPr/>
          <p:nvPr userDrawn="1"/>
        </p:nvSpPr>
        <p:spPr>
          <a:xfrm>
            <a:off x="0" y="6522720"/>
            <a:ext cx="39624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DE804C0-978C-4FC9-9539-3CC319878168}"/>
              </a:ext>
            </a:extLst>
          </p:cNvPr>
          <p:cNvSpPr/>
          <p:nvPr userDrawn="1"/>
        </p:nvSpPr>
        <p:spPr>
          <a:xfrm>
            <a:off x="8229600" y="6522720"/>
            <a:ext cx="39624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40EF3C6-A6C4-456B-A36C-EB1289C9B7D7}"/>
              </a:ext>
            </a:extLst>
          </p:cNvPr>
          <p:cNvSpPr/>
          <p:nvPr userDrawn="1"/>
        </p:nvSpPr>
        <p:spPr>
          <a:xfrm>
            <a:off x="39624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tantia" panose="02030602050306030303" pitchFamily="18" charset="0"/>
            </a:endParaRPr>
          </a:p>
        </p:txBody>
      </p:sp>
      <p:sp>
        <p:nvSpPr>
          <p:cNvPr id="19" name="日期占位符 7">
            <a:extLst>
              <a:ext uri="{FF2B5EF4-FFF2-40B4-BE49-F238E27FC236}">
                <a16:creationId xmlns:a16="http://schemas.microsoft.com/office/drawing/2014/main" id="{FADD902B-5AE4-4D94-A556-0DD635E7F447}"/>
              </a:ext>
            </a:extLst>
          </p:cNvPr>
          <p:cNvSpPr txBox="1">
            <a:spLocks/>
          </p:cNvSpPr>
          <p:nvPr userDrawn="1"/>
        </p:nvSpPr>
        <p:spPr>
          <a:xfrm>
            <a:off x="1057508" y="6522719"/>
            <a:ext cx="1847385" cy="335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1CCC338-FFC3-4940-99DD-6195BEF39901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November 17, 2022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0" name="Fußzeilenplatzhalter 4">
            <a:extLst>
              <a:ext uri="{FF2B5EF4-FFF2-40B4-BE49-F238E27FC236}">
                <a16:creationId xmlns:a16="http://schemas.microsoft.com/office/drawing/2014/main" id="{214C75B6-4AC6-470E-8D3C-28737768B839}"/>
              </a:ext>
            </a:extLst>
          </p:cNvPr>
          <p:cNvSpPr txBox="1">
            <a:spLocks/>
          </p:cNvSpPr>
          <p:nvPr userDrawn="1"/>
        </p:nvSpPr>
        <p:spPr>
          <a:xfrm>
            <a:off x="4373574" y="6522718"/>
            <a:ext cx="3444854" cy="335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Zhang Zhan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1" name="灯片编号占位符 8">
            <a:extLst>
              <a:ext uri="{FF2B5EF4-FFF2-40B4-BE49-F238E27FC236}">
                <a16:creationId xmlns:a16="http://schemas.microsoft.com/office/drawing/2014/main" id="{4A419527-DC25-4224-8CF4-19EA9D2CF02E}"/>
              </a:ext>
            </a:extLst>
          </p:cNvPr>
          <p:cNvSpPr txBox="1">
            <a:spLocks/>
          </p:cNvSpPr>
          <p:nvPr userDrawn="1"/>
        </p:nvSpPr>
        <p:spPr>
          <a:xfrm>
            <a:off x="9806104" y="6522718"/>
            <a:ext cx="809393" cy="335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‹#›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30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96E926A-81D0-440B-AEF7-F5BAD4CB0BB0}"/>
              </a:ext>
            </a:extLst>
          </p:cNvPr>
          <p:cNvSpPr txBox="1"/>
          <p:nvPr userDrawn="1"/>
        </p:nvSpPr>
        <p:spPr>
          <a:xfrm>
            <a:off x="8244849" y="4730406"/>
            <a:ext cx="2099301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Q&amp;A</a:t>
            </a:r>
          </a:p>
          <a:p>
            <a:pPr lvl="0"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Thanks</a:t>
            </a:r>
            <a:r>
              <a:rPr lang="zh-CN" altLang="en-US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！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A20F157-FDBF-4516-9901-CAFBA0C20D33}"/>
              </a:ext>
            </a:extLst>
          </p:cNvPr>
          <p:cNvSpPr/>
          <p:nvPr userDrawn="1"/>
        </p:nvSpPr>
        <p:spPr>
          <a:xfrm rot="2755966">
            <a:off x="4146517" y="3347706"/>
            <a:ext cx="1613489" cy="1613489"/>
          </a:xfrm>
          <a:prstGeom prst="roundRect">
            <a:avLst/>
          </a:prstGeom>
          <a:solidFill>
            <a:srgbClr val="8484D1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6040BEE-024C-4CEE-A851-93F099C9E04D}"/>
              </a:ext>
            </a:extLst>
          </p:cNvPr>
          <p:cNvSpPr/>
          <p:nvPr userDrawn="1"/>
        </p:nvSpPr>
        <p:spPr>
          <a:xfrm rot="2755966">
            <a:off x="2770276" y="966707"/>
            <a:ext cx="1613489" cy="1613489"/>
          </a:xfrm>
          <a:prstGeom prst="roundRect">
            <a:avLst/>
          </a:prstGeom>
          <a:solidFill>
            <a:srgbClr val="8484D1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AB8CCE3-0976-4F95-8A84-93198A3E6EA9}"/>
              </a:ext>
            </a:extLst>
          </p:cNvPr>
          <p:cNvSpPr/>
          <p:nvPr userDrawn="1"/>
        </p:nvSpPr>
        <p:spPr>
          <a:xfrm rot="2755966">
            <a:off x="4586763" y="2029472"/>
            <a:ext cx="732996" cy="732996"/>
          </a:xfrm>
          <a:prstGeom prst="roundRect">
            <a:avLst/>
          </a:prstGeom>
          <a:solidFill>
            <a:srgbClr val="ADADE0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D9D7DBC-FA60-4B28-A872-EE0BB20ADFFB}"/>
              </a:ext>
            </a:extLst>
          </p:cNvPr>
          <p:cNvSpPr/>
          <p:nvPr userDrawn="1"/>
        </p:nvSpPr>
        <p:spPr>
          <a:xfrm rot="2755966">
            <a:off x="1415554" y="2470682"/>
            <a:ext cx="3134556" cy="3134556"/>
          </a:xfrm>
          <a:prstGeom prst="round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>
            <a:outerShdw blurRad="114300" dist="50800" dir="7800000" sx="101000" sy="101000" algn="tr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6A1C384-BE4E-4426-89A2-064A3A5DB2D0}"/>
              </a:ext>
            </a:extLst>
          </p:cNvPr>
          <p:cNvSpPr/>
          <p:nvPr userDrawn="1"/>
        </p:nvSpPr>
        <p:spPr>
          <a:xfrm rot="2755966">
            <a:off x="5633126" y="2433704"/>
            <a:ext cx="1685894" cy="1685894"/>
          </a:xfrm>
          <a:prstGeom prst="roundRect">
            <a:avLst/>
          </a:prstGeom>
          <a:solidFill>
            <a:srgbClr val="4747BA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0EDF96F-77A8-4B62-BB6B-1BBDBAF7E98A}"/>
              </a:ext>
            </a:extLst>
          </p:cNvPr>
          <p:cNvSpPr/>
          <p:nvPr userDrawn="1"/>
        </p:nvSpPr>
        <p:spPr>
          <a:xfrm rot="2755966">
            <a:off x="3965400" y="5546431"/>
            <a:ext cx="732996" cy="732996"/>
          </a:xfrm>
          <a:prstGeom prst="roundRect">
            <a:avLst/>
          </a:prstGeom>
          <a:solidFill>
            <a:srgbClr val="ADADE0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A22D834-5964-445C-AFCF-6D9A291E33AE}"/>
              </a:ext>
            </a:extLst>
          </p:cNvPr>
          <p:cNvSpPr/>
          <p:nvPr userDrawn="1"/>
        </p:nvSpPr>
        <p:spPr>
          <a:xfrm rot="2755966">
            <a:off x="5089423" y="716157"/>
            <a:ext cx="1134056" cy="1134056"/>
          </a:xfrm>
          <a:prstGeom prst="roundRect">
            <a:avLst/>
          </a:prstGeom>
          <a:solidFill>
            <a:srgbClr val="4747BA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7BC9FE9-02B4-4B90-A161-31BEA681F7E1}"/>
              </a:ext>
            </a:extLst>
          </p:cNvPr>
          <p:cNvSpPr/>
          <p:nvPr userDrawn="1"/>
        </p:nvSpPr>
        <p:spPr>
          <a:xfrm rot="2755966">
            <a:off x="7189439" y="1365266"/>
            <a:ext cx="396502" cy="396502"/>
          </a:xfrm>
          <a:prstGeom prst="roundRect">
            <a:avLst/>
          </a:prstGeom>
          <a:solidFill>
            <a:srgbClr val="ADADE0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F0B6FD5-9244-4328-BAF6-7013D59A08B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25F554B-022D-43F0-A90A-5EDD0562F3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0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1CB8A-CC46-473E-BAED-B264D45A45B1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9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CDBA8D9-A8C1-4847-8FA5-272250FB36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37611" y="1677725"/>
            <a:ext cx="9716778" cy="1588127"/>
          </a:xfrm>
        </p:spPr>
        <p:txBody>
          <a:bodyPr>
            <a:spAutoFit/>
          </a:bodyPr>
          <a:lstStyle/>
          <a:p>
            <a:r>
              <a:rPr lang="en-US" altLang="zh-CN" dirty="0"/>
              <a:t>BetrFS: A Right-Optimized Write-Optimized File System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9D964-CD3C-4C60-9E71-DFE92310E87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67451" y="3471301"/>
            <a:ext cx="8546634" cy="885371"/>
          </a:xfrm>
        </p:spPr>
        <p:txBody>
          <a:bodyPr>
            <a:spAutoFit/>
          </a:bodyPr>
          <a:lstStyle/>
          <a:p>
            <a:r>
              <a:rPr lang="en-US" altLang="zh-CN" dirty="0"/>
              <a:t>William Jannen, Jun Yuan, Yang Zhan, et al.</a:t>
            </a:r>
          </a:p>
          <a:p>
            <a:r>
              <a:rPr lang="en-US" altLang="zh-CN" dirty="0"/>
              <a:t>FAST 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74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C9E27F-E512-4A23-A174-DD6B7569200F}"/>
              </a:ext>
            </a:extLst>
          </p:cNvPr>
          <p:cNvSpPr txBox="1"/>
          <p:nvPr/>
        </p:nvSpPr>
        <p:spPr>
          <a:xfrm>
            <a:off x="924426" y="229802"/>
            <a:ext cx="6581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C1E019-9EEC-4F12-B394-1A53D2FBCC13}"/>
              </a:ext>
            </a:extLst>
          </p:cNvPr>
          <p:cNvSpPr txBox="1"/>
          <p:nvPr/>
        </p:nvSpPr>
        <p:spPr>
          <a:xfrm>
            <a:off x="1184301" y="1481896"/>
            <a:ext cx="5014076" cy="389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BetrFS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VFS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的操作映射为</a:t>
            </a:r>
            <a:r>
              <a:rPr lang="en-US" altLang="zh-CN" sz="2800" dirty="0" err="1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Bε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树上的操作</a:t>
            </a:r>
            <a:endParaRPr lang="en-US" altLang="zh-CN" sz="28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 err="1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TokuDB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Fractal Tree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2800" dirty="0" err="1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Bε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树的具体实现</a:t>
            </a:r>
            <a:endParaRPr lang="en-US" altLang="zh-CN" sz="28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ext4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作为底层文件系统放置和管理数据块</a:t>
            </a:r>
            <a:endParaRPr lang="en-US" altLang="zh-CN" sz="28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B3022B5-5C18-44F6-89F7-BB9171E7C2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2036" y="1389925"/>
            <a:ext cx="4455756" cy="407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0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C9E27F-E512-4A23-A174-DD6B7569200F}"/>
              </a:ext>
            </a:extLst>
          </p:cNvPr>
          <p:cNvSpPr txBox="1"/>
          <p:nvPr/>
        </p:nvSpPr>
        <p:spPr>
          <a:xfrm>
            <a:off x="924426" y="229802"/>
            <a:ext cx="6581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测试验证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C1E019-9EEC-4F12-B394-1A53D2FBCC13}"/>
              </a:ext>
            </a:extLst>
          </p:cNvPr>
          <p:cNvSpPr txBox="1"/>
          <p:nvPr/>
        </p:nvSpPr>
        <p:spPr>
          <a:xfrm>
            <a:off x="924426" y="1481896"/>
            <a:ext cx="5014076" cy="389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随机小写入</a:t>
            </a:r>
            <a:endParaRPr lang="en-US" altLang="zh-CN" sz="28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在包含</a:t>
            </a: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1GB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随机数据的文件上进行</a:t>
            </a: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字节的随机写入，之后执行</a:t>
            </a: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fsync()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盲写和</a:t>
            </a: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upsert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显著提高了</a:t>
            </a: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BetrFS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的随机小写入能力。</a:t>
            </a:r>
            <a:endParaRPr lang="en-US" altLang="zh-CN" sz="28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7FF90607-3692-4382-8E55-264BE5B707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566559"/>
              </p:ext>
            </p:extLst>
          </p:nvPr>
        </p:nvGraphicFramePr>
        <p:xfrm>
          <a:off x="6659592" y="1254219"/>
          <a:ext cx="4807641" cy="4349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6919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C9E27F-E512-4A23-A174-DD6B7569200F}"/>
              </a:ext>
            </a:extLst>
          </p:cNvPr>
          <p:cNvSpPr txBox="1"/>
          <p:nvPr/>
        </p:nvSpPr>
        <p:spPr>
          <a:xfrm>
            <a:off x="924426" y="229802"/>
            <a:ext cx="6581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测试验证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C1E019-9EEC-4F12-B394-1A53D2FBCC13}"/>
              </a:ext>
            </a:extLst>
          </p:cNvPr>
          <p:cNvSpPr txBox="1"/>
          <p:nvPr/>
        </p:nvSpPr>
        <p:spPr>
          <a:xfrm>
            <a:off x="924425" y="2128227"/>
            <a:ext cx="5014076" cy="260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文件创建</a:t>
            </a:r>
            <a:endParaRPr lang="en-US" altLang="zh-CN" sz="28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创建一个平衡的目录树</a:t>
            </a:r>
            <a:endParaRPr lang="en-US" altLang="zh-CN" sz="28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扇出系数为</a:t>
            </a: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文件大小为</a:t>
            </a: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endParaRPr lang="en-US" altLang="zh-CN" sz="28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43D4E5-8474-42AB-B1B2-C8575FBB7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393" y="1539656"/>
            <a:ext cx="5335594" cy="377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8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C9E27F-E512-4A23-A174-DD6B7569200F}"/>
              </a:ext>
            </a:extLst>
          </p:cNvPr>
          <p:cNvSpPr txBox="1"/>
          <p:nvPr/>
        </p:nvSpPr>
        <p:spPr>
          <a:xfrm>
            <a:off x="924426" y="229802"/>
            <a:ext cx="6581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测试验证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C1E019-9EEC-4F12-B394-1A53D2FBCC13}"/>
              </a:ext>
            </a:extLst>
          </p:cNvPr>
          <p:cNvSpPr txBox="1"/>
          <p:nvPr/>
        </p:nvSpPr>
        <p:spPr>
          <a:xfrm>
            <a:off x="924426" y="2128227"/>
            <a:ext cx="5014076" cy="260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</a:t>
            </a: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创建一个包含</a:t>
            </a: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1GB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随机数据的文件，然后读取该文件，每次</a:t>
            </a: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大小为</a:t>
            </a: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4KB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27AEE9-5ACA-4F08-8482-BAD2F49ED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202" y="1362974"/>
            <a:ext cx="5381822" cy="413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C9E27F-E512-4A23-A174-DD6B7569200F}"/>
              </a:ext>
            </a:extLst>
          </p:cNvPr>
          <p:cNvSpPr txBox="1"/>
          <p:nvPr/>
        </p:nvSpPr>
        <p:spPr>
          <a:xfrm>
            <a:off x="924426" y="229802"/>
            <a:ext cx="6581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测试验证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C1E019-9EEC-4F12-B394-1A53D2FBCC13}"/>
              </a:ext>
            </a:extLst>
          </p:cNvPr>
          <p:cNvSpPr txBox="1"/>
          <p:nvPr/>
        </p:nvSpPr>
        <p:spPr>
          <a:xfrm>
            <a:off x="924426" y="1158731"/>
            <a:ext cx="5014076" cy="4540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</a:t>
            </a: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BetrFS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的写入速度不到磁盘带宽的一半</a:t>
            </a:r>
            <a:endParaRPr lang="en-US" altLang="zh-CN" sz="28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测试使用的</a:t>
            </a: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BetrFS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进行了全量的日志记录</a:t>
            </a:r>
            <a:endParaRPr lang="en-US" altLang="zh-CN" sz="28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写入消息需要多次下移才能到达磁盘</a:t>
            </a:r>
            <a:endParaRPr lang="en-US" altLang="zh-CN" sz="28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27AEE9-5ACA-4F08-8482-BAD2F49ED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202" y="1362974"/>
            <a:ext cx="5381822" cy="413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C9E27F-E512-4A23-A174-DD6B7569200F}"/>
              </a:ext>
            </a:extLst>
          </p:cNvPr>
          <p:cNvSpPr txBox="1"/>
          <p:nvPr/>
        </p:nvSpPr>
        <p:spPr>
          <a:xfrm>
            <a:off x="924426" y="229802"/>
            <a:ext cx="6581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测试验证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C1E019-9EEC-4F12-B394-1A53D2FBCC13}"/>
              </a:ext>
            </a:extLst>
          </p:cNvPr>
          <p:cNvSpPr txBox="1"/>
          <p:nvPr/>
        </p:nvSpPr>
        <p:spPr>
          <a:xfrm>
            <a:off x="924426" y="1477759"/>
            <a:ext cx="5014076" cy="389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目录遍历</a:t>
            </a:r>
            <a:endParaRPr lang="en-US" altLang="zh-CN" sz="28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：查询元数据</a:t>
            </a:r>
            <a:endParaRPr lang="en-US" altLang="zh-CN" sz="28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：查询元数据和文件本身的数据</a:t>
            </a:r>
            <a:endParaRPr lang="en-US" altLang="zh-CN" sz="28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BetrFS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很好地维持了同一目录下文件的局部性</a:t>
            </a:r>
            <a:endParaRPr lang="en-US" altLang="zh-CN" sz="28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BB4FF9-E9AE-4B44-8B1B-F0FCC9103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637" y="1486032"/>
            <a:ext cx="5782084" cy="388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1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C9E27F-E512-4A23-A174-DD6B7569200F}"/>
              </a:ext>
            </a:extLst>
          </p:cNvPr>
          <p:cNvSpPr txBox="1"/>
          <p:nvPr/>
        </p:nvSpPr>
        <p:spPr>
          <a:xfrm>
            <a:off x="924426" y="229802"/>
            <a:ext cx="6581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测试验证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8CA430-4195-4F8B-8FF7-E330F41BE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26" y="1856767"/>
            <a:ext cx="5036427" cy="38441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15BF45-D335-45AC-AC3D-E30D17778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49" y="1856767"/>
            <a:ext cx="5193454" cy="391864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0048D4F-A36D-44CD-ACE7-4544BBF53AD3}"/>
              </a:ext>
            </a:extLst>
          </p:cNvPr>
          <p:cNvSpPr txBox="1"/>
          <p:nvPr/>
        </p:nvSpPr>
        <p:spPr>
          <a:xfrm>
            <a:off x="924426" y="956318"/>
            <a:ext cx="5014076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实际应用</a:t>
            </a:r>
            <a:endParaRPr lang="en-US" altLang="zh-CN" sz="28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364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C9E27F-E512-4A23-A174-DD6B7569200F}"/>
              </a:ext>
            </a:extLst>
          </p:cNvPr>
          <p:cNvSpPr txBox="1"/>
          <p:nvPr/>
        </p:nvSpPr>
        <p:spPr>
          <a:xfrm>
            <a:off x="924426" y="229802"/>
            <a:ext cx="6581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C1E019-9EEC-4F12-B394-1A53D2FBCC13}"/>
              </a:ext>
            </a:extLst>
          </p:cNvPr>
          <p:cNvSpPr txBox="1"/>
          <p:nvPr/>
        </p:nvSpPr>
        <p:spPr>
          <a:xfrm>
            <a:off x="924425" y="1032932"/>
            <a:ext cx="10436563" cy="389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BetrFS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随机的小写入速度很快</a:t>
            </a:r>
            <a:endParaRPr lang="en-US" altLang="zh-CN" sz="28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顺序读写的速度有待提高</a:t>
            </a:r>
            <a:endParaRPr lang="en-US" altLang="zh-CN" sz="28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可以帮助部分现实的应用程序获得更好的性能</a:t>
            </a:r>
            <a:endParaRPr lang="en-US" altLang="zh-CN" sz="28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主要针对</a:t>
            </a: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HDD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删除、重命名等文件系统的操作需要优化</a:t>
            </a:r>
            <a:endParaRPr lang="en-US" altLang="zh-CN" sz="28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2DE13A-7847-45E7-884E-91D8DF5C2F0A}"/>
              </a:ext>
            </a:extLst>
          </p:cNvPr>
          <p:cNvSpPr txBox="1"/>
          <p:nvPr/>
        </p:nvSpPr>
        <p:spPr>
          <a:xfrm>
            <a:off x="924425" y="5083552"/>
            <a:ext cx="73773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6363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Full Path to Full-Path Indexing </a:t>
            </a:r>
            <a:r>
              <a:rPr lang="en-US" altLang="zh-CN" dirty="0">
                <a:solidFill>
                  <a:srgbClr val="6363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(FAST 18)</a:t>
            </a:r>
          </a:p>
          <a:p>
            <a:r>
              <a:rPr lang="en-US" altLang="zh-CN" b="0" i="0" dirty="0">
                <a:solidFill>
                  <a:srgbClr val="6363C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How to copy files (FAST 20)</a:t>
            </a:r>
          </a:p>
          <a:p>
            <a:r>
              <a:rPr lang="en-US" altLang="zh-CN" b="0" i="0" dirty="0">
                <a:solidFill>
                  <a:srgbClr val="6363C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BetrFS: a </a:t>
            </a:r>
            <a:r>
              <a:rPr lang="en-US" altLang="zh-CN" b="0" i="0" dirty="0" err="1">
                <a:solidFill>
                  <a:srgbClr val="6363C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compleat</a:t>
            </a:r>
            <a:r>
              <a:rPr lang="en-US" altLang="zh-CN" b="0" i="0" dirty="0">
                <a:solidFill>
                  <a:srgbClr val="6363C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file system for commodity SSDs</a:t>
            </a:r>
            <a:r>
              <a:rPr lang="en-US" altLang="zh-CN" dirty="0">
                <a:solidFill>
                  <a:srgbClr val="6363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dirty="0" err="1">
                <a:solidFill>
                  <a:srgbClr val="6363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EuroSys</a:t>
            </a:r>
            <a:r>
              <a:rPr lang="en-US" altLang="zh-CN" dirty="0">
                <a:solidFill>
                  <a:srgbClr val="6363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22)</a:t>
            </a:r>
            <a:endParaRPr lang="zh-CN" altLang="en-US" dirty="0">
              <a:solidFill>
                <a:srgbClr val="6363C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930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501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C9E27F-E512-4A23-A174-DD6B7569200F}"/>
              </a:ext>
            </a:extLst>
          </p:cNvPr>
          <p:cNvSpPr txBox="1"/>
          <p:nvPr/>
        </p:nvSpPr>
        <p:spPr>
          <a:xfrm>
            <a:off x="924426" y="229802"/>
            <a:ext cx="6581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C1E019-9EEC-4F12-B394-1A53D2FBCC13}"/>
              </a:ext>
            </a:extLst>
          </p:cNvPr>
          <p:cNvSpPr txBox="1"/>
          <p:nvPr/>
        </p:nvSpPr>
        <p:spPr>
          <a:xfrm>
            <a:off x="924426" y="1562397"/>
            <a:ext cx="6165629" cy="3490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dirty="0" err="1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Microwrite</a:t>
            </a: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小写入</a:t>
            </a:r>
            <a:endParaRPr lang="en-US" altLang="zh-CN" sz="28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寻道所用时间超过传输时间的写入。</a:t>
            </a:r>
            <a:endParaRPr lang="en-US" altLang="zh-CN" sz="28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05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磁盘带宽上限：</a:t>
            </a:r>
            <a:r>
              <a:rPr lang="en-US" altLang="zh-CN" sz="28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125MB/s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Ext4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</a:t>
            </a: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100MB/s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Ext4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随机写：</a:t>
            </a:r>
            <a:r>
              <a:rPr lang="en-US" altLang="zh-CN" sz="28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1.5MB/s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8863A63-9319-4FC5-910B-E2C4E6037179}"/>
              </a:ext>
            </a:extLst>
          </p:cNvPr>
          <p:cNvGrpSpPr/>
          <p:nvPr/>
        </p:nvGrpSpPr>
        <p:grpSpPr>
          <a:xfrm>
            <a:off x="7090229" y="1545384"/>
            <a:ext cx="4758936" cy="3782026"/>
            <a:chOff x="4300287" y="1256997"/>
            <a:chExt cx="5466078" cy="4344006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52FCC7E-4D01-4738-AFC7-4899523C3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0287" y="1256997"/>
              <a:ext cx="3591426" cy="4344006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01D0EBB-80F5-41C6-9283-AFBDEEA225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0500"/>
            <a:stretch/>
          </p:blipFill>
          <p:spPr>
            <a:xfrm>
              <a:off x="6949077" y="1286027"/>
              <a:ext cx="2817288" cy="4029637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50E5CECA-BEBA-44E2-98F2-0700882F85C8}"/>
              </a:ext>
            </a:extLst>
          </p:cNvPr>
          <p:cNvSpPr txBox="1"/>
          <p:nvPr/>
        </p:nvSpPr>
        <p:spPr>
          <a:xfrm>
            <a:off x="924425" y="5367955"/>
            <a:ext cx="104492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HPC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的检查点系统、电子邮件服务器、</a:t>
            </a:r>
            <a:r>
              <a:rPr lang="en-US" altLang="zh-CN" sz="2800" dirty="0" err="1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 err="1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atime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功能都会产生大量的小写入。</a:t>
            </a:r>
          </a:p>
        </p:txBody>
      </p:sp>
    </p:spTree>
    <p:extLst>
      <p:ext uri="{BB962C8B-B14F-4D97-AF65-F5344CB8AC3E}">
        <p14:creationId xmlns:p14="http://schemas.microsoft.com/office/powerpoint/2010/main" val="348538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C9E27F-E512-4A23-A174-DD6B7569200F}"/>
              </a:ext>
            </a:extLst>
          </p:cNvPr>
          <p:cNvSpPr txBox="1"/>
          <p:nvPr/>
        </p:nvSpPr>
        <p:spPr>
          <a:xfrm>
            <a:off x="924426" y="229802"/>
            <a:ext cx="6581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57595A-4CDA-4C6C-B78D-ED1931AD0C46}"/>
              </a:ext>
            </a:extLst>
          </p:cNvPr>
          <p:cNvSpPr txBox="1"/>
          <p:nvPr/>
        </p:nvSpPr>
        <p:spPr>
          <a:xfrm>
            <a:off x="6637020" y="1575981"/>
            <a:ext cx="4630556" cy="324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日志结构文件系统</a:t>
            </a:r>
            <a:endParaRPr lang="en-US" altLang="zh-CN" sz="28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写入时仅需追加日志</a:t>
            </a:r>
            <a:endParaRPr lang="en-US" altLang="zh-CN" sz="28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随着不断覆写，数据块在磁盘上</a:t>
            </a:r>
            <a:r>
              <a:rPr lang="zh-CN" altLang="en-US" sz="28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分散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，导致读取速度变慢</a:t>
            </a:r>
            <a:endParaRPr lang="en-US" altLang="zh-CN" sz="28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9C7340-887A-45C3-A867-090E52473869}"/>
              </a:ext>
            </a:extLst>
          </p:cNvPr>
          <p:cNvSpPr txBox="1"/>
          <p:nvPr/>
        </p:nvSpPr>
        <p:spPr>
          <a:xfrm>
            <a:off x="924424" y="1575981"/>
            <a:ext cx="4630556" cy="389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树的文件系统</a:t>
            </a:r>
            <a:endParaRPr lang="en-US" altLang="zh-CN" sz="28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关联的项在逻辑上是相邻的，但</a:t>
            </a:r>
            <a:r>
              <a:rPr lang="zh-CN" altLang="en-US" sz="28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不保证关联的项在物理上也相邻</a:t>
            </a:r>
            <a:endParaRPr lang="en-US" altLang="zh-CN" sz="2800" b="1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随着老化，叶子节点在磁盘上越来越</a:t>
            </a:r>
            <a:r>
              <a:rPr lang="zh-CN" altLang="en-US" sz="28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分散</a:t>
            </a:r>
            <a:endParaRPr lang="en-US" altLang="zh-CN" sz="2800" b="1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D2AF97B-591D-4DA0-99FF-A4A3E11909DC}"/>
              </a:ext>
            </a:extLst>
          </p:cNvPr>
          <p:cNvCxnSpPr>
            <a:cxnSpLocks/>
          </p:cNvCxnSpPr>
          <p:nvPr/>
        </p:nvCxnSpPr>
        <p:spPr>
          <a:xfrm>
            <a:off x="6096000" y="1341120"/>
            <a:ext cx="0" cy="4678680"/>
          </a:xfrm>
          <a:prstGeom prst="line">
            <a:avLst/>
          </a:prstGeom>
          <a:ln w="25400">
            <a:solidFill>
              <a:srgbClr val="4747B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13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C9E27F-E512-4A23-A174-DD6B7569200F}"/>
              </a:ext>
            </a:extLst>
          </p:cNvPr>
          <p:cNvSpPr txBox="1"/>
          <p:nvPr/>
        </p:nvSpPr>
        <p:spPr>
          <a:xfrm>
            <a:off x="924426" y="229802"/>
            <a:ext cx="6581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57595A-4CDA-4C6C-B78D-ED1931AD0C46}"/>
              </a:ext>
            </a:extLst>
          </p:cNvPr>
          <p:cNvSpPr txBox="1"/>
          <p:nvPr/>
        </p:nvSpPr>
        <p:spPr>
          <a:xfrm>
            <a:off x="924426" y="959237"/>
            <a:ext cx="10581774" cy="5186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dirty="0" err="1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Bε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en-US" altLang="zh-CN" sz="28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树为基础</a:t>
            </a:r>
            <a:endParaRPr lang="en-US" altLang="zh-CN" sz="28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将每个大小为</a:t>
            </a: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的节点划分为两部分</a:t>
            </a:r>
            <a:b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枢纽区：</a:t>
            </a:r>
            <a:r>
              <a:rPr lang="en-US" altLang="zh-CN" sz="2800" dirty="0" err="1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800" baseline="30000" dirty="0" err="1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ε</a:t>
            </a:r>
            <a:b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缓冲区：</a:t>
            </a: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B-</a:t>
            </a:r>
            <a:r>
              <a:rPr lang="en-US" altLang="zh-CN" sz="2800" dirty="0" err="1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800" baseline="30000" dirty="0" err="1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ε</a:t>
            </a:r>
            <a:endParaRPr lang="en-US" altLang="zh-CN" sz="2800" baseline="300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插入、更新、删除以</a:t>
            </a:r>
            <a:r>
              <a:rPr lang="zh-CN" altLang="en-US" sz="28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的形式被插入到根节点的缓冲区</a:t>
            </a:r>
            <a:endParaRPr lang="en-US" altLang="zh-CN" sz="28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缓冲区填满后将消息下移，消息到达叶子节点后被落实</a:t>
            </a:r>
            <a:endParaRPr lang="en-US" altLang="zh-CN" sz="28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</a:t>
            </a:r>
            <a:r>
              <a:rPr lang="zh-CN" altLang="en-US" sz="28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较快的查询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速度、</a:t>
            </a:r>
            <a:r>
              <a:rPr lang="zh-CN" altLang="en-US" sz="28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极快的插入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  <a:endParaRPr lang="en-US" altLang="zh-CN" sz="28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EC4115-5740-421B-BDBE-B1EAB483C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440" y="1756092"/>
            <a:ext cx="5028560" cy="225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91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C9E27F-E512-4A23-A174-DD6B7569200F}"/>
              </a:ext>
            </a:extLst>
          </p:cNvPr>
          <p:cNvSpPr txBox="1"/>
          <p:nvPr/>
        </p:nvSpPr>
        <p:spPr>
          <a:xfrm>
            <a:off x="924426" y="229802"/>
            <a:ext cx="6581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0D2D38-1D30-4CEC-BD0E-787D7AA7ED6C}"/>
              </a:ext>
            </a:extLst>
          </p:cNvPr>
          <p:cNvSpPr txBox="1"/>
          <p:nvPr/>
        </p:nvSpPr>
        <p:spPr>
          <a:xfrm>
            <a:off x="831870" y="1385961"/>
            <a:ext cx="10528260" cy="260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Upsert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更新＋插入</a:t>
            </a:r>
            <a:endParaRPr lang="en-US" altLang="zh-CN" sz="2800" b="1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Upsert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操作也是一种消息，包含目标</a:t>
            </a:r>
            <a:r>
              <a:rPr lang="zh-CN" altLang="en-US" sz="28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28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值的更新方式</a:t>
            </a:r>
            <a:endParaRPr lang="en-US" altLang="zh-CN" sz="2800" b="1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延后、聚合了查询，减小了</a:t>
            </a: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开销</a:t>
            </a:r>
            <a:endParaRPr lang="en-US" altLang="zh-CN" sz="28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156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C9E27F-E512-4A23-A174-DD6B7569200F}"/>
              </a:ext>
            </a:extLst>
          </p:cNvPr>
          <p:cNvSpPr txBox="1"/>
          <p:nvPr/>
        </p:nvSpPr>
        <p:spPr>
          <a:xfrm>
            <a:off x="924426" y="229802"/>
            <a:ext cx="6581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BetrFS</a:t>
            </a:r>
            <a:r>
              <a:rPr lang="zh-CN" altLang="en-US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C1E019-9EEC-4F12-B394-1A53D2FBCC13}"/>
              </a:ext>
            </a:extLst>
          </p:cNvPr>
          <p:cNvSpPr txBox="1"/>
          <p:nvPr/>
        </p:nvSpPr>
        <p:spPr>
          <a:xfrm>
            <a:off x="831870" y="1385961"/>
            <a:ext cx="10528260" cy="1955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BetrFS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的设计关键：</a:t>
            </a:r>
            <a:endParaRPr lang="en-US" altLang="zh-CN" sz="28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8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upsert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实现文件系统的更新</a:t>
            </a:r>
            <a:endParaRPr lang="en-US" altLang="zh-CN" sz="28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通过数据的组织，使得扫描可以通过</a:t>
            </a:r>
            <a:r>
              <a:rPr lang="en-US" altLang="zh-CN" sz="2800" dirty="0" err="1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Bε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树中的</a:t>
            </a:r>
            <a:r>
              <a:rPr lang="zh-CN" altLang="en-US" sz="28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范围查询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来实现</a:t>
            </a:r>
            <a:endParaRPr lang="en-US" altLang="zh-CN" sz="28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0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C9E27F-E512-4A23-A174-DD6B7569200F}"/>
              </a:ext>
            </a:extLst>
          </p:cNvPr>
          <p:cNvSpPr txBox="1"/>
          <p:nvPr/>
        </p:nvSpPr>
        <p:spPr>
          <a:xfrm>
            <a:off x="924426" y="229802"/>
            <a:ext cx="6581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BetrFS</a:t>
            </a:r>
            <a:r>
              <a:rPr lang="zh-CN" altLang="en-US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C1E019-9EEC-4F12-B394-1A53D2FBCC13}"/>
              </a:ext>
            </a:extLst>
          </p:cNvPr>
          <p:cNvSpPr txBox="1"/>
          <p:nvPr/>
        </p:nvSpPr>
        <p:spPr>
          <a:xfrm>
            <a:off x="831870" y="1385961"/>
            <a:ext cx="10528260" cy="4540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BetrFS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包含两个独立的索引：</a:t>
            </a:r>
            <a:endParaRPr lang="en-US" altLang="zh-CN" sz="28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元数据索引</a:t>
            </a:r>
            <a:b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→ </a:t>
            </a: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(size, owner, timestamps, etc.)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数据索引</a:t>
            </a:r>
            <a:b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(path, block-number) 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 </a:t>
            </a: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data[4096]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首先根据路径中</a:t>
            </a: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‘/’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的数量排序，之后按字典序排序，从而保证属于同一目录的项目彼此相邻</a:t>
            </a:r>
            <a:endParaRPr lang="en-US" altLang="zh-CN" sz="28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689977-5B40-4F01-9C50-EB5199461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064" y="2466178"/>
            <a:ext cx="3701524" cy="180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7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C9E27F-E512-4A23-A174-DD6B7569200F}"/>
              </a:ext>
            </a:extLst>
          </p:cNvPr>
          <p:cNvSpPr txBox="1"/>
          <p:nvPr/>
        </p:nvSpPr>
        <p:spPr>
          <a:xfrm>
            <a:off x="924426" y="229802"/>
            <a:ext cx="6581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BetrFS</a:t>
            </a:r>
            <a:r>
              <a:rPr lang="zh-CN" altLang="en-US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C1E019-9EEC-4F12-B394-1A53D2FBCC13}"/>
              </a:ext>
            </a:extLst>
          </p:cNvPr>
          <p:cNvSpPr txBox="1"/>
          <p:nvPr/>
        </p:nvSpPr>
        <p:spPr>
          <a:xfrm>
            <a:off x="1682217" y="1073139"/>
            <a:ext cx="8827566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800" dirty="0" err="1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Bε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树实现文件系统中的操作</a:t>
            </a:r>
            <a:endParaRPr lang="en-US" altLang="zh-CN" sz="28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012F540-9028-4E14-8451-78DAD1BAF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890111"/>
              </p:ext>
            </p:extLst>
          </p:nvPr>
        </p:nvGraphicFramePr>
        <p:xfrm>
          <a:off x="1635939" y="1927807"/>
          <a:ext cx="8920122" cy="410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0276">
                  <a:extLst>
                    <a:ext uri="{9D8B030D-6E8A-4147-A177-3AD203B41FA5}">
                      <a16:colId xmlns:a16="http://schemas.microsoft.com/office/drawing/2014/main" val="2812922999"/>
                    </a:ext>
                  </a:extLst>
                </a:gridCol>
                <a:gridCol w="4749846">
                  <a:extLst>
                    <a:ext uri="{9D8B030D-6E8A-4147-A177-3AD203B41FA5}">
                      <a16:colId xmlns:a16="http://schemas.microsoft.com/office/drawing/2014/main" val="3848361990"/>
                    </a:ext>
                  </a:extLst>
                </a:gridCol>
              </a:tblGrid>
              <a:tr h="51361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文件系统操作</a:t>
                      </a:r>
                    </a:p>
                  </a:txBody>
                  <a:tcPr anchor="ctr">
                    <a:solidFill>
                      <a:srgbClr val="ADAD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实现方法</a:t>
                      </a:r>
                    </a:p>
                  </a:txBody>
                  <a:tcPr anchor="ctr">
                    <a:solidFill>
                      <a:srgbClr val="ADAD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687166"/>
                  </a:ext>
                </a:extLst>
              </a:tr>
              <a:tr h="513619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4747B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</a:t>
                      </a:r>
                    </a:p>
                  </a:txBody>
                  <a:tcPr anchor="ctr">
                    <a:solidFill>
                      <a:srgbClr val="DEDE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4747B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范围查询</a:t>
                      </a:r>
                    </a:p>
                  </a:txBody>
                  <a:tcPr anchor="ctr">
                    <a:solidFill>
                      <a:srgbClr val="DED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469982"/>
                  </a:ext>
                </a:extLst>
              </a:tr>
              <a:tr h="513619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4747B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写</a:t>
                      </a:r>
                    </a:p>
                  </a:txBody>
                  <a:tcPr anchor="ctr">
                    <a:solidFill>
                      <a:srgbClr val="ECEC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4747B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Upsert</a:t>
                      </a:r>
                      <a:endParaRPr lang="zh-CN" altLang="en-US" dirty="0">
                        <a:solidFill>
                          <a:srgbClr val="4747B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CE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895012"/>
                  </a:ext>
                </a:extLst>
              </a:tr>
              <a:tr h="513619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4747B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元数据更新</a:t>
                      </a:r>
                    </a:p>
                  </a:txBody>
                  <a:tcPr anchor="ctr">
                    <a:solidFill>
                      <a:srgbClr val="DEDE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4747B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Upsert</a:t>
                      </a:r>
                      <a:endParaRPr lang="zh-CN" altLang="en-US" dirty="0">
                        <a:solidFill>
                          <a:srgbClr val="4747B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DED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904833"/>
                  </a:ext>
                </a:extLst>
              </a:tr>
              <a:tr h="513619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4747B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目录遍历</a:t>
                      </a:r>
                    </a:p>
                  </a:txBody>
                  <a:tcPr anchor="ctr">
                    <a:solidFill>
                      <a:srgbClr val="ECEC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4747B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范围查询</a:t>
                      </a:r>
                    </a:p>
                  </a:txBody>
                  <a:tcPr anchor="ctr">
                    <a:solidFill>
                      <a:srgbClr val="ECE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446428"/>
                  </a:ext>
                </a:extLst>
              </a:tr>
              <a:tr h="513619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4747B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目录创建</a:t>
                      </a:r>
                      <a:r>
                        <a:rPr lang="en-US" altLang="zh-CN" dirty="0">
                          <a:solidFill>
                            <a:srgbClr val="4747B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dirty="0">
                          <a:solidFill>
                            <a:srgbClr val="4747B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</a:t>
                      </a:r>
                    </a:p>
                  </a:txBody>
                  <a:tcPr anchor="ctr">
                    <a:solidFill>
                      <a:srgbClr val="DEDE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4747B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Upsert</a:t>
                      </a:r>
                      <a:endParaRPr lang="zh-CN" altLang="en-US" dirty="0">
                        <a:solidFill>
                          <a:srgbClr val="4747B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DED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262020"/>
                  </a:ext>
                </a:extLst>
              </a:tr>
              <a:tr h="513619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4747B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取消链接</a:t>
                      </a:r>
                    </a:p>
                  </a:txBody>
                  <a:tcPr anchor="ctr">
                    <a:solidFill>
                      <a:srgbClr val="ECEC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4747B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zh-CN" altLang="en-US" dirty="0">
                          <a:solidFill>
                            <a:srgbClr val="4747B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删除所有对应数据块</a:t>
                      </a:r>
                    </a:p>
                  </a:txBody>
                  <a:tcPr anchor="ctr">
                    <a:solidFill>
                      <a:srgbClr val="ECE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288"/>
                  </a:ext>
                </a:extLst>
              </a:tr>
              <a:tr h="513619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4747B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重命名</a:t>
                      </a:r>
                    </a:p>
                  </a:txBody>
                  <a:tcPr anchor="ctr">
                    <a:solidFill>
                      <a:srgbClr val="DEDE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4747B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zh-CN" altLang="en-US" dirty="0">
                          <a:solidFill>
                            <a:srgbClr val="4747B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删除所有数据块并重新插入</a:t>
                      </a:r>
                    </a:p>
                  </a:txBody>
                  <a:tcPr anchor="ctr">
                    <a:solidFill>
                      <a:srgbClr val="DED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0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48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C9E27F-E512-4A23-A174-DD6B7569200F}"/>
              </a:ext>
            </a:extLst>
          </p:cNvPr>
          <p:cNvSpPr txBox="1"/>
          <p:nvPr/>
        </p:nvSpPr>
        <p:spPr>
          <a:xfrm>
            <a:off x="924426" y="229802"/>
            <a:ext cx="6581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Cache</a:t>
            </a:r>
            <a:r>
              <a:rPr lang="zh-CN" altLang="en-US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C1E019-9EEC-4F12-B394-1A53D2FBCC13}"/>
              </a:ext>
            </a:extLst>
          </p:cNvPr>
          <p:cNvSpPr txBox="1"/>
          <p:nvPr/>
        </p:nvSpPr>
        <p:spPr>
          <a:xfrm>
            <a:off x="1393704" y="1385961"/>
            <a:ext cx="9404592" cy="324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写回 → 写穿</a:t>
            </a:r>
            <a:endParaRPr lang="en-US" altLang="zh-CN" sz="28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写回策略会导致写放大</a:t>
            </a:r>
            <a:endParaRPr lang="en-US" altLang="zh-CN" sz="28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BetrFS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的小写入开销很低，写回</a:t>
            </a: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将小写入聚合后再写入优化效果不明显</a:t>
            </a:r>
            <a:endParaRPr lang="en-US" altLang="zh-CN" sz="28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Upsert</a:t>
            </a:r>
            <a:r>
              <a:rPr lang="zh-CN" altLang="en-US" sz="2800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信息，仅写入修改的数据，实现盲写</a:t>
            </a:r>
            <a:endParaRPr lang="en-US" altLang="zh-CN" sz="2800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34F432D-83ED-4C41-9933-A74E72C0AE7B}"/>
                  </a:ext>
                </a:extLst>
              </p:cNvPr>
              <p:cNvSpPr txBox="1"/>
              <p:nvPr/>
            </p:nvSpPr>
            <p:spPr>
              <a:xfrm>
                <a:off x="2983673" y="5162855"/>
                <a:ext cx="622465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𝑈𝑃𝑆𝐸𝑅𝑇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𝑊𝑅𝐼𝑇𝐸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, (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𝑝𝑎𝑡h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𝑜𝑓𝑓𝑠𝑒𝑡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34F432D-83ED-4C41-9933-A74E72C0A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673" y="5162855"/>
                <a:ext cx="622465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26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51647</TotalTime>
  <Words>1424</Words>
  <Application>Microsoft Office PowerPoint</Application>
  <PresentationFormat>宽屏</PresentationFormat>
  <Paragraphs>153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微软雅黑</vt:lpstr>
      <vt:lpstr>Arial</vt:lpstr>
      <vt:lpstr>Cambria Math</vt:lpstr>
      <vt:lpstr>Constantia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zhouke</dc:creator>
  <cp:lastModifiedBy>Z Z</cp:lastModifiedBy>
  <cp:revision>2610</cp:revision>
  <dcterms:created xsi:type="dcterms:W3CDTF">2019-02-21T08:55:55Z</dcterms:created>
  <dcterms:modified xsi:type="dcterms:W3CDTF">2022-11-17T11:23:13Z</dcterms:modified>
</cp:coreProperties>
</file>