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56" r:id="rId2"/>
    <p:sldId id="266" r:id="rId3"/>
    <p:sldId id="257" r:id="rId4"/>
    <p:sldId id="258" r:id="rId5"/>
    <p:sldId id="267" r:id="rId6"/>
    <p:sldId id="259" r:id="rId7"/>
    <p:sldId id="260" r:id="rId8"/>
    <p:sldId id="261" r:id="rId9"/>
    <p:sldId id="262" r:id="rId10"/>
    <p:sldId id="263" r:id="rId11"/>
    <p:sldId id="264" r:id="rId12"/>
    <p:sldId id="265" r:id="rId13"/>
    <p:sldId id="268" r:id="rId14"/>
    <p:sldId id="269" r:id="rId15"/>
    <p:sldId id="271" r:id="rId16"/>
    <p:sldId id="272" r:id="rId17"/>
    <p:sldId id="277" r:id="rId18"/>
    <p:sldId id="273" r:id="rId19"/>
    <p:sldId id="278" r:id="rId20"/>
    <p:sldId id="279" r:id="rId21"/>
    <p:sldId id="280" r:id="rId22"/>
    <p:sldId id="282" r:id="rId23"/>
    <p:sldId id="284" r:id="rId24"/>
    <p:sldId id="283" r:id="rId25"/>
    <p:sldId id="285" r:id="rId26"/>
    <p:sldId id="286" r:id="rId27"/>
    <p:sldId id="287" r:id="rId28"/>
    <p:sldId id="288" r:id="rId29"/>
  </p:sldIdLst>
  <p:sldSz cx="12192000" cy="6858000"/>
  <p:notesSz cx="7104063"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羅翊心" initials="羅翊心"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D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p:cViewPr>
        <p:scale>
          <a:sx n="75" d="100"/>
          <a:sy n="75" d="100"/>
        </p:scale>
        <p:origin x="974"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en-US"/>
          </a:p>
        </p:txBody>
      </p:sp>
      <p:sp>
        <p:nvSpPr>
          <p:cNvPr id="3" name="Date Placeholder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696C064A-D61B-4B21-B757-51A9B82445B8}" type="datetimeFigureOut">
              <a:rPr lang="en-US" smtClean="0"/>
              <a:t>7/11/2025</a:t>
            </a:fld>
            <a:endParaRPr lang="en-US"/>
          </a:p>
        </p:txBody>
      </p:sp>
      <p:sp>
        <p:nvSpPr>
          <p:cNvPr id="4" name="Footer Placeholder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en-US"/>
          </a:p>
        </p:txBody>
      </p:sp>
      <p:sp>
        <p:nvSpPr>
          <p:cNvPr id="5" name="Slide Number Placeholder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50305E07-67EA-4042-A3F6-853A8AD8D209}"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1"/>
            <a:ext cx="3078427" cy="513508"/>
          </a:xfrm>
          <a:prstGeom prst="rect">
            <a:avLst/>
          </a:prstGeom>
        </p:spPr>
        <p:txBody>
          <a:bodyPr vert="horz" lIns="99075" tIns="49538" rIns="99075" bIns="49538" rtlCol="0"/>
          <a:lstStyle>
            <a:lvl1pPr algn="l">
              <a:defRPr sz="1300"/>
            </a:lvl1pPr>
          </a:lstStyle>
          <a:p>
            <a:endParaRPr lang="zh-TW" altLang="en-US"/>
          </a:p>
        </p:txBody>
      </p:sp>
      <p:sp>
        <p:nvSpPr>
          <p:cNvPr id="3" name="日期版面配置區 2"/>
          <p:cNvSpPr>
            <a:spLocks noGrp="1"/>
          </p:cNvSpPr>
          <p:nvPr>
            <p:ph type="dt" idx="1"/>
          </p:nvPr>
        </p:nvSpPr>
        <p:spPr>
          <a:xfrm>
            <a:off x="4023993" y="1"/>
            <a:ext cx="3078427" cy="513508"/>
          </a:xfrm>
          <a:prstGeom prst="rect">
            <a:avLst/>
          </a:prstGeom>
        </p:spPr>
        <p:txBody>
          <a:bodyPr vert="horz" lIns="99075" tIns="49538" rIns="99075" bIns="49538" rtlCol="0"/>
          <a:lstStyle>
            <a:lvl1pPr algn="r">
              <a:defRPr sz="1300"/>
            </a:lvl1pPr>
          </a:lstStyle>
          <a:p>
            <a:fld id="{46D05749-5306-431D-BB6C-C89C7CE28D99}" type="datetimeFigureOut">
              <a:rPr lang="zh-TW" altLang="en-US" smtClean="0"/>
              <a:t>2025/7/11</a:t>
            </a:fld>
            <a:endParaRPr lang="zh-TW" altLang="en-US"/>
          </a:p>
        </p:txBody>
      </p:sp>
      <p:sp>
        <p:nvSpPr>
          <p:cNvPr id="4" name="投影片影像版面配置區 3"/>
          <p:cNvSpPr>
            <a:spLocks noGrp="1" noRot="1" noChangeAspect="1"/>
          </p:cNvSpPr>
          <p:nvPr>
            <p:ph type="sldImg" idx="2"/>
          </p:nvPr>
        </p:nvSpPr>
        <p:spPr>
          <a:xfrm>
            <a:off x="481013" y="1277938"/>
            <a:ext cx="6143625" cy="3455987"/>
          </a:xfrm>
          <a:prstGeom prst="rect">
            <a:avLst/>
          </a:prstGeom>
          <a:noFill/>
          <a:ln w="12700">
            <a:solidFill>
              <a:prstClr val="black"/>
            </a:solidFill>
          </a:ln>
        </p:spPr>
        <p:txBody>
          <a:bodyPr vert="horz" lIns="99075" tIns="49538" rIns="99075" bIns="49538" rtlCol="0" anchor="ctr"/>
          <a:lstStyle/>
          <a:p>
            <a:endParaRPr lang="zh-TW" altLang="en-US"/>
          </a:p>
        </p:txBody>
      </p:sp>
      <p:sp>
        <p:nvSpPr>
          <p:cNvPr id="5" name="備忘稿版面配置區 4"/>
          <p:cNvSpPr>
            <a:spLocks noGrp="1"/>
          </p:cNvSpPr>
          <p:nvPr>
            <p:ph type="body" sz="quarter" idx="3"/>
          </p:nvPr>
        </p:nvSpPr>
        <p:spPr>
          <a:xfrm>
            <a:off x="710407" y="4925408"/>
            <a:ext cx="5683250" cy="4029879"/>
          </a:xfrm>
          <a:prstGeom prst="rect">
            <a:avLst/>
          </a:prstGeom>
        </p:spPr>
        <p:txBody>
          <a:bodyPr vert="horz" lIns="99075" tIns="49538" rIns="99075" bIns="49538"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1" y="9721108"/>
            <a:ext cx="3078427" cy="513507"/>
          </a:xfrm>
          <a:prstGeom prst="rect">
            <a:avLst/>
          </a:prstGeom>
        </p:spPr>
        <p:txBody>
          <a:bodyPr vert="horz" lIns="99075" tIns="49538" rIns="99075" bIns="49538"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3993" y="9721108"/>
            <a:ext cx="3078427" cy="513507"/>
          </a:xfrm>
          <a:prstGeom prst="rect">
            <a:avLst/>
          </a:prstGeom>
        </p:spPr>
        <p:txBody>
          <a:bodyPr vert="horz" lIns="99075" tIns="49538" rIns="99075" bIns="49538" rtlCol="0" anchor="b"/>
          <a:lstStyle>
            <a:lvl1pPr algn="r">
              <a:defRPr sz="1300"/>
            </a:lvl1pPr>
          </a:lstStyle>
          <a:p>
            <a:fld id="{8BFDFD37-6285-427A-8C0D-E20183607680}" type="slidenum">
              <a:rPr lang="zh-TW" altLang="en-US" smtClean="0"/>
              <a:t>‹#›</a:t>
            </a:fld>
            <a:endParaRPr lang="zh-TW"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1C2FC7F-EFEC-46C3-9E88-80F422774167}" type="slidenum">
              <a:rPr lang="zh-TW" altLang="en-US" smtClean="0"/>
              <a:t>3</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1C2FC7F-EFEC-46C3-9E88-80F422774167}" type="slidenum">
              <a:rPr lang="zh-TW" altLang="en-US" smtClean="0"/>
              <a:t>4</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51C2FC7F-EFEC-46C3-9E88-80F422774167}" type="slidenum">
              <a:rPr lang="zh-TW" altLang="en-US" smtClean="0"/>
              <a:t>6</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27</a:t>
            </a:fld>
            <a:endParaRPr lang="zh-TW" altLang="en-US"/>
          </a:p>
        </p:txBody>
      </p:sp>
    </p:spTree>
    <p:extLst>
      <p:ext uri="{BB962C8B-B14F-4D97-AF65-F5344CB8AC3E}">
        <p14:creationId xmlns:p14="http://schemas.microsoft.com/office/powerpoint/2010/main" val="1356308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hasCustomPrompt="1"/>
          </p:nvPr>
        </p:nvSpPr>
        <p:spPr>
          <a:xfrm>
            <a:off x="0" y="1122680"/>
            <a:ext cx="12192000" cy="2387600"/>
          </a:xfrm>
        </p:spPr>
        <p:txBody>
          <a:bodyPr anchor="ctr" anchorCtr="0"/>
          <a:lstStyle>
            <a:lvl1pPr algn="ctr">
              <a:defRPr sz="3600"/>
            </a:lvl1pPr>
          </a:lstStyle>
          <a:p>
            <a:endParaRPr lang="en-US" altLang="en-US"/>
          </a:p>
        </p:txBody>
      </p:sp>
      <p:sp>
        <p:nvSpPr>
          <p:cNvPr id="3" name="副標題 2"/>
          <p:cNvSpPr>
            <a:spLocks noGrp="1"/>
          </p:cNvSpPr>
          <p:nvPr>
            <p:ph type="subTitle" idx="1" hasCustomPrompt="1"/>
          </p:nvPr>
        </p:nvSpPr>
        <p:spPr>
          <a:xfrm>
            <a:off x="1524000" y="3602038"/>
            <a:ext cx="9144000" cy="1655762"/>
          </a:xfrm>
        </p:spPr>
        <p:txBody>
          <a:bodyPr anchor="ctr" anchorCtr="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p:cNvSpPr>
            <a:spLocks noGrp="1"/>
          </p:cNvSpPr>
          <p:nvPr>
            <p:ph type="dt" sz="half" idx="10"/>
          </p:nvPr>
        </p:nvSpPr>
        <p:spPr>
          <a:xfrm>
            <a:off x="838200" y="6356350"/>
            <a:ext cx="2743200" cy="365125"/>
          </a:xfrm>
          <a:prstGeom prst="rect">
            <a:avLst/>
          </a:prstGeom>
        </p:spPr>
        <p:txBody>
          <a:bodyPr/>
          <a:lstStyle/>
          <a:p>
            <a:fld id="{82BEC71E-2446-428A-8527-1B87BA3F4DBD}" type="datetime1">
              <a:rPr lang="zh-TW" altLang="en-US" smtClean="0"/>
              <a:t>2025/7/11</a:t>
            </a:fld>
            <a:endParaRPr lang="zh-TW" alt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C6FEE364-E43C-45E5-A8B6-46B2F1CD9D34}" type="slidenum">
              <a:rPr lang="zh-TW" altLang="en-US" smtClean="0"/>
              <a:t>‹#›</a:t>
            </a:fld>
            <a:endParaRPr lang="zh-TW"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a:ln>
            <a:solidFill>
              <a:schemeClr val="bg1"/>
            </a:solidFill>
          </a:ln>
        </p:spPr>
        <p:txBody>
          <a:bodyPr/>
          <a:lstStyle/>
          <a:p>
            <a:r>
              <a:rPr lang="zh-TW" altLang="en-US"/>
              <a:t>按一下以編輯母片標題樣式</a:t>
            </a:r>
          </a:p>
        </p:txBody>
      </p:sp>
      <p:sp>
        <p:nvSpPr>
          <p:cNvPr id="3" name="內容版面配置區 2"/>
          <p:cNvSpPr>
            <a:spLocks noGrp="1"/>
          </p:cNvSpPr>
          <p:nvPr>
            <p:ph idx="1"/>
          </p:nvPr>
        </p:nvSpPr>
        <p:spPr>
          <a:xfrm>
            <a:off x="0" y="1253490"/>
            <a:ext cx="12152630" cy="4351655"/>
          </a:xfrm>
          <a:ln>
            <a:noFill/>
          </a:ln>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投影片編號版面配置區 5"/>
          <p:cNvSpPr>
            <a:spLocks noGrp="1"/>
          </p:cNvSpPr>
          <p:nvPr>
            <p:ph type="sldNum" sz="quarter" idx="12"/>
          </p:nvPr>
        </p:nvSpPr>
        <p:spPr/>
        <p:txBody>
          <a:bodyPr/>
          <a:lstStyle/>
          <a:p>
            <a:fld id="{C6FEE364-E43C-45E5-A8B6-46B2F1CD9D34}" type="slidenum">
              <a:rPr lang="zh-TW" altLang="en-US" smtClean="0"/>
              <a:t>‹#›</a:t>
            </a:fld>
            <a:endParaRPr lang="zh-TW"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t>7/11/2025</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C6FEE364-E43C-45E5-A8B6-46B2F1CD9D34}"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838200" y="6356350"/>
            <a:ext cx="2743200" cy="365125"/>
          </a:xfrm>
        </p:spPr>
        <p:txBody>
          <a:bodyPr/>
          <a:lstStyle/>
          <a:p>
            <a:fld id="{0C1EF885-4F1F-42CD-A032-A0710F421AF7}" type="datetime1">
              <a:rPr lang="zh-TW" altLang="en-US" smtClean="0"/>
              <a:t>2025/7/11</a:t>
            </a:fld>
            <a:endParaRPr lang="zh-TW" altLang="en-US"/>
          </a:p>
        </p:txBody>
      </p:sp>
      <p:sp>
        <p:nvSpPr>
          <p:cNvPr id="3" name="頁尾版面配置區 2"/>
          <p:cNvSpPr>
            <a:spLocks noGrp="1"/>
          </p:cNvSpPr>
          <p:nvPr>
            <p:ph type="ftr" sz="quarter" idx="11"/>
          </p:nvPr>
        </p:nvSpPr>
        <p:spPr>
          <a:xfrm>
            <a:off x="4038600" y="6356350"/>
            <a:ext cx="4114800" cy="365125"/>
          </a:xfrm>
        </p:spPr>
        <p:txBody>
          <a:bodyPr/>
          <a:lstStyle/>
          <a:p>
            <a:endParaRPr lang="zh-TW" altLang="en-US"/>
          </a:p>
        </p:txBody>
      </p:sp>
      <p:sp>
        <p:nvSpPr>
          <p:cNvPr id="4" name="投影片編號版面配置區 3"/>
          <p:cNvSpPr>
            <a:spLocks noGrp="1"/>
          </p:cNvSpPr>
          <p:nvPr>
            <p:ph type="sldNum" sz="quarter" idx="12"/>
          </p:nvPr>
        </p:nvSpPr>
        <p:spPr>
          <a:xfrm>
            <a:off x="9448800" y="6475058"/>
            <a:ext cx="2743200" cy="365125"/>
          </a:xfrm>
        </p:spPr>
        <p:txBody>
          <a:bodyPr/>
          <a:lstStyle>
            <a:lvl1pPr>
              <a:defRPr sz="1600">
                <a:solidFill>
                  <a:schemeClr val="tx1"/>
                </a:solidFill>
              </a:defRPr>
            </a:lvl1pPr>
          </a:lstStyle>
          <a:p>
            <a:fld id="{0AD4ADAA-B8B2-498C-BF28-C85D37AE9F0B}" type="slidenum">
              <a:rPr lang="zh-TW" altLang="en-US" smtClean="0"/>
              <a:t>‹#›</a:t>
            </a:fld>
            <a:endParaRPr lang="zh-TW"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7" name="Rectangles 6"/>
          <p:cNvSpPr/>
          <p:nvPr userDrawn="1"/>
        </p:nvSpPr>
        <p:spPr>
          <a:xfrm>
            <a:off x="-13335" y="-42545"/>
            <a:ext cx="12202795" cy="5647055"/>
          </a:xfrm>
          <a:prstGeom prst="rect">
            <a:avLst/>
          </a:prstGeom>
          <a:solidFill>
            <a:schemeClr val="bg1">
              <a:lumMod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n>
                <a:solidFill>
                  <a:sysClr val="windowText" lastClr="000000"/>
                </a:solidFill>
              </a:ln>
              <a:solidFill>
                <a:schemeClr val="bg1">
                  <a:lumMod val="95000"/>
                </a:schemeClr>
              </a:solidFill>
            </a:endParaRPr>
          </a:p>
        </p:txBody>
      </p:sp>
      <p:sp>
        <p:nvSpPr>
          <p:cNvPr id="2" name="標題版面配置區 1"/>
          <p:cNvSpPr>
            <a:spLocks noGrp="1"/>
          </p:cNvSpPr>
          <p:nvPr>
            <p:ph type="title"/>
          </p:nvPr>
        </p:nvSpPr>
        <p:spPr>
          <a:xfrm>
            <a:off x="0" y="0"/>
            <a:ext cx="12152630" cy="132588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0" y="1253490"/>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投影片編號版面配置區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2400">
                <a:solidFill>
                  <a:schemeClr val="tx1">
                    <a:tint val="75000"/>
                  </a:schemeClr>
                </a:solidFill>
                <a:latin typeface="DengXian" panose="02010600030101010101" charset="-122"/>
                <a:ea typeface="DengXian" panose="02010600030101010101" charset="-122"/>
              </a:defRPr>
            </a:lvl1pPr>
          </a:lstStyle>
          <a:p>
            <a:fld id="{C6FEE364-E43C-45E5-A8B6-46B2F1CD9D34}" type="slidenum">
              <a:rPr lang="zh-TW" altLang="en-US" smtClean="0"/>
              <a:t>‹#›</a:t>
            </a:fld>
            <a:endParaRPr lang="zh-TW" altLang="en-US"/>
          </a:p>
        </p:txBody>
      </p:sp>
      <p:pic>
        <p:nvPicPr>
          <p:cNvPr id="8" name="Picture 7"/>
          <p:cNvPicPr>
            <a:picLocks noChangeAspect="1"/>
          </p:cNvPicPr>
          <p:nvPr userDrawn="1"/>
        </p:nvPicPr>
        <p:blipFill>
          <a:blip r:embed="rId7"/>
          <a:stretch>
            <a:fillRect/>
          </a:stretch>
        </p:blipFill>
        <p:spPr>
          <a:xfrm>
            <a:off x="10951210" y="-42545"/>
            <a:ext cx="1238250" cy="144145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b="1" kern="1200">
          <a:solidFill>
            <a:schemeClr val="tx1"/>
          </a:solidFill>
          <a:latin typeface="DengXian" panose="02010600030101010101" charset="-122"/>
          <a:ea typeface="DengXian" panose="02010600030101010101"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chemeClr val="tx1"/>
          </a:solidFill>
          <a:latin typeface="DengXian" panose="02010600030101010101" charset="-122"/>
          <a:ea typeface="DengXian" panose="0201060003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DengXian" panose="02010600030101010101" charset="-122"/>
          <a:ea typeface="DengXian" panose="0201060003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DengXian" panose="02010600030101010101" charset="-122"/>
          <a:ea typeface="DengXian" panose="0201060003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DengXian" panose="02010600030101010101" charset="-122"/>
          <a:ea typeface="DengXian" panose="0201060003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DengXian" panose="02010600030101010101" charset="-122"/>
          <a:ea typeface="DengXian" panose="0201060003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38.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ltLang="en-US"/>
              <a:t>Application of Kolmogorov-Arnold and deep Neural Networks for Modeling Gibbs Free Energy of Mixing Modified by Global Renormalization Group Theory </a:t>
            </a:r>
          </a:p>
        </p:txBody>
      </p:sp>
      <p:sp>
        <p:nvSpPr>
          <p:cNvPr id="6" name="Subtitle 5"/>
          <p:cNvSpPr>
            <a:spLocks noGrp="1"/>
          </p:cNvSpPr>
          <p:nvPr>
            <p:ph type="subTitle" idx="1"/>
          </p:nvPr>
        </p:nvSpPr>
        <p:spPr>
          <a:xfrm>
            <a:off x="36830" y="3602355"/>
            <a:ext cx="12095480" cy="1655445"/>
          </a:xfrm>
        </p:spPr>
        <p:txBody>
          <a:bodyPr>
            <a:normAutofit/>
          </a:bodyPr>
          <a:lstStyle/>
          <a:p>
            <a:r>
              <a:rPr lang="en-US" altLang="en-US" sz="2000"/>
              <a:t>Ji-En Li</a:t>
            </a:r>
            <a:r>
              <a:rPr lang="en-US" altLang="en-US" sz="2000" baseline="30000"/>
              <a:t>1</a:t>
            </a:r>
            <a:r>
              <a:rPr lang="en-US" altLang="en-US" sz="2000"/>
              <a:t>, Yen-Jen Shih</a:t>
            </a:r>
            <a:r>
              <a:rPr lang="en-US" altLang="en-US" sz="2000" baseline="30000"/>
              <a:t>2</a:t>
            </a:r>
            <a:r>
              <a:rPr lang="en-US" altLang="en-US" sz="2000"/>
              <a:t>, David Shan Hill Wong</a:t>
            </a:r>
            <a:r>
              <a:rPr lang="en-US" altLang="en-US" sz="2000" baseline="30000"/>
              <a:t>1</a:t>
            </a:r>
            <a:r>
              <a:rPr lang="en-US" altLang="en-US" sz="2000"/>
              <a:t> Shang-Tai Lin</a:t>
            </a:r>
            <a:r>
              <a:rPr lang="en-US" altLang="en-US" sz="2000" baseline="30000"/>
              <a:t>2</a:t>
            </a:r>
          </a:p>
          <a:p>
            <a:r>
              <a:rPr lang="en-US" altLang="en-US" sz="2000" baseline="30000"/>
              <a:t>1</a:t>
            </a:r>
            <a:r>
              <a:rPr lang="en-US" altLang="en-US" sz="2000"/>
              <a:t>Department of Chemical Engineering, National Tsing Hua University, Hsinchu, Taiwan</a:t>
            </a:r>
          </a:p>
          <a:p>
            <a:r>
              <a:rPr lang="en-US" altLang="en-US" sz="2000" baseline="30000"/>
              <a:t>2</a:t>
            </a:r>
            <a:r>
              <a:rPr lang="en-US" altLang="en-US" sz="2000"/>
              <a:t>Department of Chemical Engineering, National Taiwan University, Taipei, Taiwan</a:t>
            </a:r>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1</a:t>
            </a:fld>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Derivatives of KAN </a:t>
            </a:r>
          </a:p>
        </p:txBody>
      </p:sp>
      <p:sp>
        <p:nvSpPr>
          <p:cNvPr id="4" name="Slide Number Placeholder 3"/>
          <p:cNvSpPr>
            <a:spLocks noGrp="1"/>
          </p:cNvSpPr>
          <p:nvPr>
            <p:ph type="sldNum" sz="quarter" idx="12"/>
          </p:nvPr>
        </p:nvSpPr>
        <p:spPr/>
        <p:txBody>
          <a:bodyPr/>
          <a:lstStyle/>
          <a:p>
            <a:r>
              <a:rPr lang="zh-TW" altLang="en-US"/>
              <a:t>*</a:t>
            </a:r>
          </a:p>
        </p:txBody>
      </p:sp>
      <p:sp>
        <p:nvSpPr>
          <p:cNvPr id="8" name="Content Placeholder 7"/>
          <p:cNvSpPr>
            <a:spLocks noGrp="1"/>
          </p:cNvSpPr>
          <p:nvPr>
            <p:ph idx="1"/>
          </p:nvPr>
        </p:nvSpPr>
        <p:spPr/>
        <p:txBody>
          <a:bodyPr/>
          <a:lstStyle/>
          <a:p>
            <a:r>
              <a:rPr lang="en-US"/>
              <a:t>Even though the derivates can be reasonably represente, their accuracies are orders of magnitude higher than the functions if derivatives are not considered. </a:t>
            </a:r>
          </a:p>
        </p:txBody>
      </p:sp>
      <p:pic>
        <p:nvPicPr>
          <p:cNvPr id="9" name="Picture 8"/>
          <p:cNvPicPr>
            <a:picLocks noChangeAspect="1"/>
          </p:cNvPicPr>
          <p:nvPr/>
        </p:nvPicPr>
        <p:blipFill>
          <a:blip r:embed="rId2"/>
          <a:stretch>
            <a:fillRect/>
          </a:stretch>
        </p:blipFill>
        <p:spPr>
          <a:xfrm>
            <a:off x="1778635" y="2415540"/>
            <a:ext cx="8493559" cy="288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Autograd</a:t>
            </a:r>
          </a:p>
        </p:txBody>
      </p:sp>
      <p:sp>
        <p:nvSpPr>
          <p:cNvPr id="6" name="Content Placeholder 5"/>
          <p:cNvSpPr>
            <a:spLocks noGrp="1"/>
          </p:cNvSpPr>
          <p:nvPr>
            <p:ph idx="1"/>
          </p:nvPr>
        </p:nvSpPr>
        <p:spPr/>
        <p:txBody>
          <a:bodyPr/>
          <a:lstStyle/>
          <a:p>
            <a:r>
              <a:rPr lang="en-US"/>
              <a:t>In machine learning, derivates of neural networks are computed using the AUTOGRAD tool. </a:t>
            </a:r>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11</a:t>
            </a:fld>
            <a:endParaRPr lang="zh-TW" altLang="en-US"/>
          </a:p>
        </p:txBody>
      </p:sp>
      <p:pic>
        <p:nvPicPr>
          <p:cNvPr id="8" name="Picture 7"/>
          <p:cNvPicPr>
            <a:picLocks noChangeAspect="1"/>
          </p:cNvPicPr>
          <p:nvPr/>
        </p:nvPicPr>
        <p:blipFill>
          <a:blip r:embed="rId2"/>
          <a:stretch>
            <a:fillRect/>
          </a:stretch>
        </p:blipFill>
        <p:spPr>
          <a:xfrm>
            <a:off x="2237105" y="2017395"/>
            <a:ext cx="7874000" cy="3587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Training Derivates </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en-US"/>
                  <a:t>In our training of neural networks, errors in first and second derivates can be included into the loss functions</a:t>
                </a:r>
              </a:p>
              <a:p>
                <a:r>
                  <a:rPr lang="en-US"/>
                  <a:t>However, GRGT calculations cannot be expressed in close form, hence finite difference (FD) must be used to estimate the derivatives, while autograd can be used calculate derivaties of neural network (AD).</a:t>
                </a:r>
              </a:p>
              <a:p>
                <a:r>
                  <a:rPr lang="en-US"/>
                  <a:t>The hyperparameters </a:t>
                </a:r>
                <a14:m>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𝜆</m:t>
                        </m:r>
                      </m:e>
                      <m:sub>
                        <m:r>
                          <a:rPr lang="en-US" i="1">
                            <a:latin typeface="Cambria Math" panose="02040503050406030204" pitchFamily="18" charset="0"/>
                            <a:cs typeface="Cambria Math" panose="02040503050406030204" pitchFamily="18" charset="0"/>
                          </a:rPr>
                          <m:t>1,</m:t>
                        </m:r>
                        <m:r>
                          <a:rPr lang="en-US" i="1">
                            <a:latin typeface="Cambria Math" panose="02040503050406030204" pitchFamily="18" charset="0"/>
                            <a:cs typeface="Cambria Math" panose="02040503050406030204" pitchFamily="18" charset="0"/>
                          </a:rPr>
                          <m:t>𝟐</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𝟑</m:t>
                        </m:r>
                      </m:sub>
                    </m:sSub>
                  </m:oMath>
                </a14:m>
                <a:r>
                  <a:rPr lang="en-US"/>
                  <a:t> are adjusted so that the the ffour terms contribute equally to the loss function after the first batch of training.</a:t>
                </a:r>
              </a:p>
              <a:p>
                <a:endParaRPr lang="en-US"/>
              </a:p>
            </p:txBody>
          </p:sp>
        </mc:Choice>
        <mc:Fallback xmlns="">
          <p:sp>
            <p:nvSpPr>
              <p:cNvPr id="6" name="Content Placeholder 5"/>
              <p:cNvSpPr>
                <a:spLocks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fld id="{C6FEE364-E43C-45E5-A8B6-46B2F1CD9D34}" type="slidenum">
              <a:rPr lang="zh-TW" altLang="en-US" smtClean="0"/>
              <a:t>12</a:t>
            </a:fld>
            <a:endParaRPr lang="zh-TW" altLang="en-US"/>
          </a:p>
        </p:txBody>
      </p:sp>
      <mc:AlternateContent xmlns:mc="http://schemas.openxmlformats.org/markup-compatibility/2006" xmlns:a14="http://schemas.microsoft.com/office/drawing/2010/main">
        <mc:Choice Requires="a14">
          <p:sp>
            <p:nvSpPr>
              <p:cNvPr id="8" name="Text Box 7"/>
              <p:cNvSpPr txBox="1"/>
              <p:nvPr/>
            </p:nvSpPr>
            <p:spPr>
              <a:xfrm>
                <a:off x="2467864" y="3909631"/>
                <a:ext cx="7217410" cy="139509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Cambria Math" panose="02040503050406030204" pitchFamily="18" charset="0"/>
                        </a:rPr>
                        <m:t>ℒ</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𝑀𝑆𝐸</m:t>
                      </m:r>
                      <m:d>
                        <m:dPr>
                          <m:ctrlPr>
                            <a:rPr lang="en-US" i="1">
                              <a:latin typeface="Cambria Math" panose="02040503050406030204" pitchFamily="18" charset="0"/>
                              <a:cs typeface="Cambria Math" panose="02040503050406030204" pitchFamily="18" charset="0"/>
                            </a:rPr>
                          </m:ctrlPr>
                        </m:dPr>
                        <m:e>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𝐺𝑅𝐺𝑇</m:t>
                              </m:r>
                            </m:sub>
                            <m:sup>
                              <m:r>
                                <a:rPr lang="en-US" i="1">
                                  <a:latin typeface="Cambria Math" panose="02040503050406030204" pitchFamily="18" charset="0"/>
                                  <a:cs typeface="Cambria Math" panose="02040503050406030204" pitchFamily="18" charset="0"/>
                                </a:rPr>
                                <m:t>𝑒𝑥</m:t>
                              </m:r>
                            </m:sup>
                          </m:sSubSup>
                          <m:d>
                            <m:dPr>
                              <m:ctrlPr>
                                <a:rPr lang="en-US" i="1">
                                  <a:latin typeface="Cambria Math" panose="02040503050406030204" pitchFamily="18" charset="0"/>
                                  <a:cs typeface="Cambria Math" panose="02040503050406030204" pitchFamily="18" charset="0"/>
                                </a:rPr>
                              </m:ctrlPr>
                            </m:dPr>
                            <m:e>
                              <m:r>
                                <a:rPr lang="en-US" i="1">
                                  <a:latin typeface="Cambria Math" panose="02040503050406030204" pitchFamily="18" charset="0"/>
                                  <a:cs typeface="Cambria Math" panose="02040503050406030204" pitchFamily="18" charset="0"/>
                                </a:rPr>
                                <m:t>𝑇</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r>
                            <a:rPr lang="en-US" i="1">
                              <a:latin typeface="Cambria Math" panose="02040503050406030204" pitchFamily="18" charset="0"/>
                              <a:cs typeface="Cambria Math" panose="02040503050406030204" pitchFamily="18" charset="0"/>
                            </a:rPr>
                            <m:t>,</m:t>
                          </m:r>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𝒩𝒩</m:t>
                              </m:r>
                            </m:sub>
                            <m:sup>
                              <m:r>
                                <a:rPr lang="en-US" i="1">
                                  <a:latin typeface="Cambria Math" panose="02040503050406030204" pitchFamily="18" charset="0"/>
                                  <a:cs typeface="Cambria Math" panose="02040503050406030204" pitchFamily="18" charset="0"/>
                                </a:rPr>
                                <m:t>𝑒𝑥</m:t>
                              </m:r>
                            </m:sup>
                          </m:sSubSup>
                          <m:d>
                            <m:dPr>
                              <m:ctrlPr>
                                <a:rPr lang="en-US" i="1">
                                  <a:latin typeface="Cambria Math" panose="02040503050406030204" pitchFamily="18" charset="0"/>
                                  <a:cs typeface="Cambria Math" panose="02040503050406030204" pitchFamily="18" charset="0"/>
                                </a:rPr>
                              </m:ctrlPr>
                            </m:dPr>
                            <m:e>
                              <m:r>
                                <a:rPr lang="en-US" i="1">
                                  <a:latin typeface="Cambria Math" panose="02040503050406030204" pitchFamily="18" charset="0"/>
                                  <a:cs typeface="Cambria Math" panose="02040503050406030204" pitchFamily="18" charset="0"/>
                                </a:rPr>
                                <m:t>𝑇</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e>
                      </m:d>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𝜆</m:t>
                          </m:r>
                        </m:e>
                        <m:sub>
                          <m:r>
                            <a:rPr lang="en-US" i="1">
                              <a:latin typeface="Cambria Math" panose="02040503050406030204" pitchFamily="18" charset="0"/>
                              <a:cs typeface="Cambria Math" panose="02040503050406030204" pitchFamily="18" charset="0"/>
                            </a:rPr>
                            <m:t>1</m:t>
                          </m:r>
                        </m:sub>
                      </m:sSub>
                      <m:r>
                        <a:rPr lang="en-US" i="1">
                          <a:latin typeface="Cambria Math" panose="02040503050406030204" pitchFamily="18" charset="0"/>
                          <a:cs typeface="Cambria Math" panose="02040503050406030204" pitchFamily="18" charset="0"/>
                        </a:rPr>
                        <m:t>𝑀𝑆𝐸</m:t>
                      </m:r>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d>
                                <m:dPr>
                                  <m:begChr m:val=""/>
                                  <m:endChr m:val="|"/>
                                  <m:ctrlPr>
                                    <a:rPr lang="en-US" i="1">
                                      <a:latin typeface="Cambria Math" panose="02040503050406030204" pitchFamily="18" charset="0"/>
                                      <a:cs typeface="Cambria Math" panose="02040503050406030204" pitchFamily="18" charset="0"/>
                                    </a:rPr>
                                  </m:ctrlPr>
                                </m:dPr>
                                <m:e>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m:t>
                                      </m:r>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𝐺𝑅𝐺𝑇</m:t>
                                          </m:r>
                                        </m:sub>
                                        <m:sup>
                                          <m:r>
                                            <a:rPr lang="en-US" i="1">
                                              <a:latin typeface="Cambria Math" panose="02040503050406030204" pitchFamily="18" charset="0"/>
                                              <a:cs typeface="Cambria Math" panose="02040503050406030204" pitchFamily="18" charset="0"/>
                                            </a:rPr>
                                            <m:t>𝑒𝑥</m:t>
                                          </m:r>
                                        </m:sup>
                                      </m:sSubSup>
                                    </m:num>
                                    <m:den>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den>
                                  </m:f>
                                </m:e>
                              </m:d>
                            </m:e>
                            <m:sub>
                              <m:r>
                                <a:rPr lang="en-US" i="1">
                                  <a:latin typeface="Cambria Math" panose="02040503050406030204" pitchFamily="18" charset="0"/>
                                  <a:cs typeface="Cambria Math" panose="02040503050406030204" pitchFamily="18" charset="0"/>
                                </a:rPr>
                                <m:t>𝐹𝐷</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d>
                                <m:dPr>
                                  <m:begChr m:val=""/>
                                  <m:endChr m:val="|"/>
                                  <m:ctrlPr>
                                    <a:rPr lang="en-US" i="1">
                                      <a:latin typeface="Cambria Math" panose="02040503050406030204" pitchFamily="18" charset="0"/>
                                      <a:cs typeface="Cambria Math" panose="02040503050406030204" pitchFamily="18" charset="0"/>
                                    </a:rPr>
                                  </m:ctrlPr>
                                </m:dPr>
                                <m:e>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m:t>
                                      </m:r>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𝒩𝒩</m:t>
                                          </m:r>
                                        </m:sub>
                                        <m:sup>
                                          <m:r>
                                            <a:rPr lang="en-US" i="1">
                                              <a:latin typeface="Cambria Math" panose="02040503050406030204" pitchFamily="18" charset="0"/>
                                              <a:cs typeface="Cambria Math" panose="02040503050406030204" pitchFamily="18" charset="0"/>
                                            </a:rPr>
                                            <m:t>𝑒𝑥</m:t>
                                          </m:r>
                                        </m:sup>
                                      </m:sSubSup>
                                    </m:num>
                                    <m:den>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den>
                                  </m:f>
                                </m:e>
                              </m:d>
                            </m:e>
                            <m:sub>
                              <m:r>
                                <a:rPr lang="en-US" i="1">
                                  <a:latin typeface="Cambria Math" panose="02040503050406030204" pitchFamily="18" charset="0"/>
                                  <a:cs typeface="Cambria Math" panose="02040503050406030204" pitchFamily="18" charset="0"/>
                                </a:rPr>
                                <m:t>𝐴𝐷</m:t>
                              </m:r>
                            </m:sub>
                          </m:sSub>
                        </m:e>
                      </m:d>
                    </m:oMath>
                  </m:oMathPara>
                </a14:m>
                <a:endParaRPr lang="en-US" i="1">
                  <a:latin typeface="Cambria Math" panose="02040503050406030204" pitchFamily="18" charset="0"/>
                  <a:cs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𝜆</m:t>
                          </m:r>
                        </m:e>
                        <m:sub>
                          <m:r>
                            <a:rPr lang="en-US" i="1">
                              <a:latin typeface="Cambria Math" panose="02040503050406030204" pitchFamily="18" charset="0"/>
                              <a:cs typeface="Cambria Math" panose="02040503050406030204" pitchFamily="18" charset="0"/>
                            </a:rPr>
                            <m:t>2</m:t>
                          </m:r>
                        </m:sub>
                      </m:sSub>
                      <m:r>
                        <a:rPr lang="en-US" i="1">
                          <a:latin typeface="Cambria Math" panose="02040503050406030204" pitchFamily="18" charset="0"/>
                          <a:cs typeface="Cambria Math" panose="02040503050406030204" pitchFamily="18" charset="0"/>
                        </a:rPr>
                        <m:t>𝑀𝑆𝐸</m:t>
                      </m:r>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d>
                                <m:dPr>
                                  <m:begChr m:val=""/>
                                  <m:endChr m:val="|"/>
                                  <m:ctrlPr>
                                    <a:rPr lang="en-US" i="1">
                                      <a:latin typeface="Cambria Math" panose="02040503050406030204" pitchFamily="18" charset="0"/>
                                      <a:cs typeface="Cambria Math" panose="02040503050406030204" pitchFamily="18" charset="0"/>
                                    </a:rPr>
                                  </m:ctrlPr>
                                </m:dPr>
                                <m:e>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m:t>
                                      </m:r>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𝐺𝑅𝐺𝑇</m:t>
                                          </m:r>
                                        </m:sub>
                                        <m:sup>
                                          <m:r>
                                            <a:rPr lang="en-US" i="1">
                                              <a:latin typeface="Cambria Math" panose="02040503050406030204" pitchFamily="18" charset="0"/>
                                              <a:cs typeface="Cambria Math" panose="02040503050406030204" pitchFamily="18" charset="0"/>
                                            </a:rPr>
                                            <m:t>𝑒𝑥</m:t>
                                          </m:r>
                                        </m:sup>
                                      </m:sSubSup>
                                    </m:num>
                                    <m:den>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𝑇</m:t>
                                      </m:r>
                                    </m:den>
                                  </m:f>
                                </m:e>
                              </m:d>
                            </m:e>
                            <m:sub>
                              <m:r>
                                <a:rPr lang="en-US" i="1">
                                  <a:latin typeface="Cambria Math" panose="02040503050406030204" pitchFamily="18" charset="0"/>
                                  <a:cs typeface="Cambria Math" panose="02040503050406030204" pitchFamily="18" charset="0"/>
                                </a:rPr>
                                <m:t>𝐹𝐷</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d>
                                <m:dPr>
                                  <m:begChr m:val=""/>
                                  <m:endChr m:val="|"/>
                                  <m:ctrlPr>
                                    <a:rPr lang="en-US" i="1">
                                      <a:latin typeface="Cambria Math" panose="02040503050406030204" pitchFamily="18" charset="0"/>
                                      <a:cs typeface="Cambria Math" panose="02040503050406030204" pitchFamily="18" charset="0"/>
                                    </a:rPr>
                                  </m:ctrlPr>
                                </m:dPr>
                                <m:e>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m:t>
                                      </m:r>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𝒩𝒩</m:t>
                                          </m:r>
                                        </m:sub>
                                        <m:sup>
                                          <m:r>
                                            <a:rPr lang="en-US" i="1">
                                              <a:latin typeface="Cambria Math" panose="02040503050406030204" pitchFamily="18" charset="0"/>
                                              <a:cs typeface="Cambria Math" panose="02040503050406030204" pitchFamily="18" charset="0"/>
                                            </a:rPr>
                                            <m:t>𝑒𝑥</m:t>
                                          </m:r>
                                        </m:sup>
                                      </m:sSubSup>
                                    </m:num>
                                    <m:den>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𝑇</m:t>
                                      </m:r>
                                    </m:den>
                                  </m:f>
                                </m:e>
                              </m:d>
                            </m:e>
                            <m:sub>
                              <m:r>
                                <a:rPr lang="en-US" i="1">
                                  <a:latin typeface="Cambria Math" panose="02040503050406030204" pitchFamily="18" charset="0"/>
                                  <a:cs typeface="Cambria Math" panose="02040503050406030204" pitchFamily="18" charset="0"/>
                                </a:rPr>
                                <m:t>𝐴𝐷</m:t>
                              </m:r>
                            </m:sub>
                          </m:sSub>
                        </m:e>
                      </m:d>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𝜆</m:t>
                          </m:r>
                        </m:e>
                        <m:sub>
                          <m:r>
                            <a:rPr lang="en-US" i="1">
                              <a:latin typeface="Cambria Math" panose="02040503050406030204" pitchFamily="18" charset="0"/>
                              <a:cs typeface="Cambria Math" panose="02040503050406030204" pitchFamily="18" charset="0"/>
                            </a:rPr>
                            <m:t>3</m:t>
                          </m:r>
                        </m:sub>
                      </m:sSub>
                      <m:r>
                        <a:rPr lang="en-US" i="1">
                          <a:latin typeface="Cambria Math" panose="02040503050406030204" pitchFamily="18" charset="0"/>
                          <a:cs typeface="Cambria Math" panose="02040503050406030204" pitchFamily="18" charset="0"/>
                        </a:rPr>
                        <m:t>𝑀𝑆𝐸</m:t>
                      </m:r>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d>
                                <m:dPr>
                                  <m:begChr m:val=""/>
                                  <m:endChr m:val="|"/>
                                  <m:ctrlPr>
                                    <a:rPr lang="en-US" i="1">
                                      <a:latin typeface="Cambria Math" panose="02040503050406030204" pitchFamily="18" charset="0"/>
                                      <a:cs typeface="Cambria Math" panose="02040503050406030204" pitchFamily="18" charset="0"/>
                                    </a:rPr>
                                  </m:ctrlPr>
                                </m:dPr>
                                <m:e>
                                  <m:f>
                                    <m:fPr>
                                      <m:ctrlPr>
                                        <a:rPr lang="en-US" i="1">
                                          <a:latin typeface="Cambria Math" panose="02040503050406030204" pitchFamily="18" charset="0"/>
                                          <a:cs typeface="Cambria Math" panose="02040503050406030204" pitchFamily="18" charset="0"/>
                                        </a:rPr>
                                      </m:ctrlPr>
                                    </m:fPr>
                                    <m:num>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m:t>
                                          </m:r>
                                        </m:e>
                                        <m:sup>
                                          <m:r>
                                            <a:rPr lang="en-US" i="1">
                                              <a:latin typeface="Cambria Math" panose="02040503050406030204" pitchFamily="18" charset="0"/>
                                              <a:cs typeface="Cambria Math" panose="02040503050406030204" pitchFamily="18" charset="0"/>
                                            </a:rPr>
                                            <m:t>2</m:t>
                                          </m:r>
                                        </m:sup>
                                      </m:sSup>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𝐺𝑅𝐺𝑇</m:t>
                                          </m:r>
                                        </m:sub>
                                        <m:sup>
                                          <m:r>
                                            <a:rPr lang="en-US" i="1">
                                              <a:latin typeface="Cambria Math" panose="02040503050406030204" pitchFamily="18" charset="0"/>
                                              <a:cs typeface="Cambria Math" panose="02040503050406030204" pitchFamily="18" charset="0"/>
                                            </a:rPr>
                                            <m:t>𝑒𝑥</m:t>
                                          </m:r>
                                        </m:sup>
                                      </m:sSubSup>
                                    </m:num>
                                    <m:den>
                                      <m:r>
                                        <a:rPr lang="en-US" i="1">
                                          <a:latin typeface="Cambria Math" panose="02040503050406030204" pitchFamily="18" charset="0"/>
                                          <a:cs typeface="Cambria Math" panose="02040503050406030204" pitchFamily="18" charset="0"/>
                                        </a:rPr>
                                        <m:t>𝜕</m:t>
                                      </m:r>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𝑥</m:t>
                                          </m:r>
                                        </m:e>
                                        <m:sup>
                                          <m:r>
                                            <a:rPr lang="en-US" i="1">
                                              <a:latin typeface="Cambria Math" panose="02040503050406030204" pitchFamily="18" charset="0"/>
                                              <a:cs typeface="Cambria Math" panose="02040503050406030204" pitchFamily="18" charset="0"/>
                                            </a:rPr>
                                            <m:t>2</m:t>
                                          </m:r>
                                        </m:sup>
                                      </m:sSup>
                                    </m:den>
                                  </m:f>
                                </m:e>
                              </m:d>
                            </m:e>
                            <m:sub>
                              <m:r>
                                <a:rPr lang="en-US" i="1">
                                  <a:latin typeface="Cambria Math" panose="02040503050406030204" pitchFamily="18" charset="0"/>
                                  <a:cs typeface="Cambria Math" panose="02040503050406030204" pitchFamily="18" charset="0"/>
                                </a:rPr>
                                <m:t>𝐹𝐷</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d>
                                <m:dPr>
                                  <m:begChr m:val=""/>
                                  <m:endChr m:val="|"/>
                                  <m:ctrlPr>
                                    <a:rPr lang="en-US" i="1">
                                      <a:latin typeface="Cambria Math" panose="02040503050406030204" pitchFamily="18" charset="0"/>
                                      <a:cs typeface="Cambria Math" panose="02040503050406030204" pitchFamily="18" charset="0"/>
                                    </a:rPr>
                                  </m:ctrlPr>
                                </m:dPr>
                                <m:e>
                                  <m:f>
                                    <m:fPr>
                                      <m:ctrlPr>
                                        <a:rPr lang="en-US" i="1">
                                          <a:latin typeface="Cambria Math" panose="02040503050406030204" pitchFamily="18" charset="0"/>
                                          <a:cs typeface="Cambria Math" panose="02040503050406030204" pitchFamily="18" charset="0"/>
                                        </a:rPr>
                                      </m:ctrlPr>
                                    </m:fPr>
                                    <m:num>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m:t>
                                          </m:r>
                                        </m:e>
                                        <m:sup>
                                          <m:r>
                                            <a:rPr lang="en-US" i="1">
                                              <a:latin typeface="Cambria Math" panose="02040503050406030204" pitchFamily="18" charset="0"/>
                                              <a:cs typeface="Cambria Math" panose="02040503050406030204" pitchFamily="18" charset="0"/>
                                            </a:rPr>
                                            <m:t>2</m:t>
                                          </m:r>
                                        </m:sup>
                                      </m:sSup>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𝒩𝒩</m:t>
                                          </m:r>
                                        </m:sub>
                                        <m:sup>
                                          <m:r>
                                            <a:rPr lang="en-US" i="1">
                                              <a:latin typeface="Cambria Math" panose="02040503050406030204" pitchFamily="18" charset="0"/>
                                              <a:cs typeface="Cambria Math" panose="02040503050406030204" pitchFamily="18" charset="0"/>
                                            </a:rPr>
                                            <m:t>𝑒𝑥</m:t>
                                          </m:r>
                                        </m:sup>
                                      </m:sSubSup>
                                    </m:num>
                                    <m:den>
                                      <m:r>
                                        <a:rPr lang="en-US" i="1">
                                          <a:latin typeface="Cambria Math" panose="02040503050406030204" pitchFamily="18" charset="0"/>
                                          <a:cs typeface="Cambria Math" panose="02040503050406030204" pitchFamily="18" charset="0"/>
                                        </a:rPr>
                                        <m:t>𝜕</m:t>
                                      </m:r>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𝑥</m:t>
                                          </m:r>
                                        </m:e>
                                        <m:sup>
                                          <m:r>
                                            <a:rPr lang="en-US" i="1">
                                              <a:latin typeface="Cambria Math" panose="02040503050406030204" pitchFamily="18" charset="0"/>
                                              <a:cs typeface="Cambria Math" panose="02040503050406030204" pitchFamily="18" charset="0"/>
                                            </a:rPr>
                                            <m:t>2</m:t>
                                          </m:r>
                                        </m:sup>
                                      </m:sSup>
                                    </m:den>
                                  </m:f>
                                </m:e>
                              </m:d>
                            </m:e>
                            <m:sub>
                              <m:r>
                                <a:rPr lang="en-US" i="1">
                                  <a:latin typeface="Cambria Math" panose="02040503050406030204" pitchFamily="18" charset="0"/>
                                  <a:cs typeface="Cambria Math" panose="02040503050406030204" pitchFamily="18" charset="0"/>
                                </a:rPr>
                                <m:t>𝐴𝐷</m:t>
                              </m:r>
                            </m:sub>
                          </m:sSub>
                        </m:e>
                      </m:d>
                    </m:oMath>
                  </m:oMathPara>
                </a14:m>
                <a:endParaRPr lang="en-US"/>
              </a:p>
            </p:txBody>
          </p:sp>
        </mc:Choice>
        <mc:Fallback xmlns="">
          <p:sp>
            <p:nvSpPr>
              <p:cNvPr id="8" name="Text Box 7"/>
              <p:cNvSpPr txBox="1">
                <a:spLocks noRot="1" noChangeAspect="1" noMove="1" noResize="1" noEditPoints="1" noAdjustHandles="1" noChangeArrowheads="1" noChangeShapeType="1" noTextEdit="1"/>
              </p:cNvSpPr>
              <p:nvPr/>
            </p:nvSpPr>
            <p:spPr>
              <a:xfrm>
                <a:off x="2467864" y="3909631"/>
                <a:ext cx="7217410" cy="1395095"/>
              </a:xfrm>
              <a:prstGeom prst="rect">
                <a:avLst/>
              </a:prstGeom>
              <a:blipFill rotWithShape="1">
                <a:blip r:embed="rId3"/>
                <a:stretch>
                  <a:fillRect l="-4" t="-41" r="4" b="41"/>
                </a:stretch>
              </a:blipFill>
            </p:spPr>
            <p:txBody>
              <a:bodyPr/>
              <a:lstStyle/>
              <a:p>
                <a:r>
                  <a:rPr lang="en-US"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Proof of Concept Using two-Suffix Margules Equation</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13</a:t>
            </a:fld>
            <a:endParaRPr lang="zh-TW"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Two-Suffix Margues Equation</a:t>
            </a:r>
          </a:p>
        </p:txBody>
      </p:sp>
      <p:sp>
        <p:nvSpPr>
          <p:cNvPr id="6" name="Content Placeholder 5"/>
          <p:cNvSpPr>
            <a:spLocks noGrp="1"/>
          </p:cNvSpPr>
          <p:nvPr>
            <p:ph idx="1"/>
          </p:nvPr>
        </p:nvSpPr>
        <p:spPr>
          <a:xfrm>
            <a:off x="120650" y="1253490"/>
            <a:ext cx="12152630" cy="4351655"/>
          </a:xfrm>
        </p:spPr>
        <p:txBody>
          <a:bodyPr/>
          <a:lstStyle/>
          <a:p>
            <a:r>
              <a:rPr lang="en-US"/>
              <a:t>The </a:t>
            </a:r>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14</a:t>
            </a:fld>
            <a:endParaRPr lang="zh-TW" altLang="en-US"/>
          </a:p>
        </p:txBody>
      </p:sp>
      <mc:AlternateContent xmlns:mc="http://schemas.openxmlformats.org/markup-compatibility/2006" xmlns:a14="http://schemas.microsoft.com/office/drawing/2010/main">
        <mc:Choice Requires="a14">
          <p:sp>
            <p:nvSpPr>
              <p:cNvPr id="7" name="Text Box 6"/>
              <p:cNvSpPr txBox="1"/>
              <p:nvPr/>
            </p:nvSpPr>
            <p:spPr>
              <a:xfrm>
                <a:off x="3375914" y="2001456"/>
                <a:ext cx="5321300" cy="259651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𝑔</m:t>
                          </m:r>
                        </m:e>
                        <m:sup>
                          <m:r>
                            <a:rPr lang="en-US" i="1">
                              <a:latin typeface="Cambria Math" panose="02040503050406030204" pitchFamily="18" charset="0"/>
                              <a:cs typeface="Cambria Math" panose="02040503050406030204" pitchFamily="18" charset="0"/>
                            </a:rPr>
                            <m:t>𝑒𝑥</m:t>
                          </m:r>
                        </m:sup>
                      </m:sSup>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𝐴</m:t>
                      </m:r>
                      <m:d>
                        <m:dPr>
                          <m:ctrlPr>
                            <a:rPr lang="en-US" i="1">
                              <a:latin typeface="Cambria Math" panose="02040503050406030204" pitchFamily="18" charset="0"/>
                              <a:cs typeface="Cambria Math" panose="02040503050406030204" pitchFamily="18" charset="0"/>
                            </a:rPr>
                          </m:ctrlPr>
                        </m:dPr>
                        <m:e>
                          <m:r>
                            <a:rPr lang="en-US" i="1">
                              <a:latin typeface="Cambria Math" panose="02040503050406030204" pitchFamily="18" charset="0"/>
                              <a:cs typeface="Cambria Math" panose="02040503050406030204" pitchFamily="18" charset="0"/>
                            </a:rPr>
                            <m:t>𝑇</m:t>
                          </m:r>
                        </m:e>
                      </m:d>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d>
                        <m:dPr>
                          <m:ctrlPr>
                            <a:rPr lang="en-US" i="1">
                              <a:latin typeface="Cambria Math" panose="02040503050406030204" pitchFamily="18" charset="0"/>
                              <a:cs typeface="Cambria Math" panose="02040503050406030204" pitchFamily="18" charset="0"/>
                            </a:rPr>
                          </m:ctrlPr>
                        </m:dPr>
                        <m:e>
                          <m:r>
                            <a:rPr lang="en-US" i="1">
                              <a:latin typeface="Cambria Math" panose="02040503050406030204" pitchFamily="18" charset="0"/>
                              <a:cs typeface="Cambria Math" panose="02040503050406030204" pitchFamily="18" charset="0"/>
                            </a:rPr>
                            <m:t>1−</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e>
                      </m:d>
                    </m:oMath>
                  </m:oMathPara>
                </a14:m>
                <a:endParaRPr lang="en-US" i="1">
                  <a:latin typeface="Cambria Math" panose="02040503050406030204" pitchFamily="18" charset="0"/>
                  <a:cs typeface="Cambria Math" panose="02040503050406030204" pitchFamily="18" charset="0"/>
                </a:endParaRPr>
              </a:p>
              <a:p>
                <a:pPr algn="l"/>
                <a:endParaRPr lang="en-US" i="1">
                  <a:latin typeface="Cambria Math" panose="02040503050406030204" pitchFamily="18" charset="0"/>
                  <a:cs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𝑐</m:t>
                          </m:r>
                        </m:sub>
                      </m:sSub>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𝐴</m:t>
                      </m:r>
                      <m:r>
                        <a:rPr lang="en-US" i="1">
                          <a:latin typeface="Cambria Math" panose="02040503050406030204" pitchFamily="18" charset="0"/>
                          <a:cs typeface="Cambria Math" panose="02040503050406030204" pitchFamily="18" charset="0"/>
                        </a:rPr>
                        <m:t>=2</m:t>
                      </m:r>
                    </m:oMath>
                  </m:oMathPara>
                </a14:m>
                <a:endParaRPr lang="en-US" i="1">
                  <a:latin typeface="Cambria Math" panose="02040503050406030204" pitchFamily="18" charset="0"/>
                  <a:cs typeface="Cambria Math" panose="02040503050406030204" pitchFamily="18" charset="0"/>
                </a:endParaRPr>
              </a:p>
              <a:p>
                <a:pPr algn="l"/>
                <a:endParaRPr lang="en-US" i="1">
                  <a:latin typeface="Cambria Math" panose="02040503050406030204" pitchFamily="18" charset="0"/>
                  <a:cs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𝑔</m:t>
                          </m:r>
                        </m:e>
                        <m:sup>
                          <m:r>
                            <a:rPr lang="en-US" i="1">
                              <a:latin typeface="Cambria Math" panose="02040503050406030204" pitchFamily="18" charset="0"/>
                              <a:cs typeface="Cambria Math" panose="02040503050406030204" pitchFamily="18" charset="0"/>
                            </a:rPr>
                            <m:t>𝑒𝑥</m:t>
                          </m:r>
                        </m:sup>
                      </m:sSup>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e>
                      </m:d>
                      <m:r>
                        <a:rPr lang="en-US" i="1">
                          <a:latin typeface="Cambria Math" panose="02040503050406030204" pitchFamily="18" charset="0"/>
                          <a:cs typeface="Cambria Math" panose="02040503050406030204" pitchFamily="18" charset="0"/>
                        </a:rPr>
                        <m:t>≡</m:t>
                      </m:r>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2</m:t>
                          </m:r>
                        </m:num>
                        <m:den>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den>
                      </m:f>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d>
                        <m:dPr>
                          <m:ctrlPr>
                            <a:rPr lang="en-US" i="1">
                              <a:latin typeface="Cambria Math" panose="02040503050406030204" pitchFamily="18" charset="0"/>
                              <a:cs typeface="Cambria Math" panose="02040503050406030204" pitchFamily="18" charset="0"/>
                            </a:rPr>
                          </m:ctrlPr>
                        </m:dPr>
                        <m:e>
                          <m:r>
                            <a:rPr lang="en-US" i="1">
                              <a:latin typeface="Cambria Math" panose="02040503050406030204" pitchFamily="18" charset="0"/>
                              <a:cs typeface="Cambria Math" panose="02040503050406030204" pitchFamily="18" charset="0"/>
                            </a:rPr>
                            <m:t>1−</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e>
                      </m:d>
                    </m:oMath>
                  </m:oMathPara>
                </a14:m>
                <a:endParaRPr lang="en-US" i="1">
                  <a:latin typeface="Cambria Math" panose="02040503050406030204" pitchFamily="18" charset="0"/>
                  <a:cs typeface="Cambria Math" panose="02040503050406030204" pitchFamily="18" charset="0"/>
                </a:endParaRPr>
              </a:p>
              <a:p>
                <a:pPr algn="l"/>
                <a:endParaRPr lang="en-US"/>
              </a:p>
              <a:p>
                <a:pPr algn="l"/>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m:t>
                      </m:r>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𝑇</m:t>
                          </m:r>
                        </m:num>
                        <m:den>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𝐶</m:t>
                              </m:r>
                            </m:sub>
                          </m:sSub>
                        </m:den>
                      </m:f>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&lt;1,</m:t>
                      </m:r>
                      <m:r>
                        <a:rPr lang="en-US" i="1">
                          <a:latin typeface="Cambria Math" panose="02040503050406030204" pitchFamily="18" charset="0"/>
                          <a:cs typeface="Cambria Math" panose="02040503050406030204" pitchFamily="18" charset="0"/>
                        </a:rPr>
                        <m:t>𝐴</m:t>
                      </m:r>
                      <m:r>
                        <a:rPr lang="en-US" i="1">
                          <a:latin typeface="Cambria Math" panose="02040503050406030204" pitchFamily="18" charset="0"/>
                          <a:cs typeface="Cambria Math" panose="02040503050406030204" pitchFamily="18" charset="0"/>
                        </a:rPr>
                        <m:t>&gt;2,</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=1,</m:t>
                      </m:r>
                      <m:r>
                        <a:rPr lang="en-US" i="1">
                          <a:latin typeface="Cambria Math" panose="02040503050406030204" pitchFamily="18" charset="0"/>
                          <a:cs typeface="Cambria Math" panose="02040503050406030204" pitchFamily="18" charset="0"/>
                        </a:rPr>
                        <m:t>𝐴</m:t>
                      </m:r>
                      <m:r>
                        <a:rPr lang="en-US" i="1">
                          <a:latin typeface="Cambria Math" panose="02040503050406030204" pitchFamily="18" charset="0"/>
                          <a:cs typeface="Cambria Math" panose="02040503050406030204" pitchFamily="18" charset="0"/>
                        </a:rPr>
                        <m:t>=2,</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&gt;1,</m:t>
                      </m:r>
                      <m:r>
                        <a:rPr lang="en-US" i="1">
                          <a:latin typeface="Cambria Math" panose="02040503050406030204" pitchFamily="18" charset="0"/>
                          <a:cs typeface="Cambria Math" panose="02040503050406030204" pitchFamily="18" charset="0"/>
                        </a:rPr>
                        <m:t>𝐴</m:t>
                      </m:r>
                      <m:r>
                        <a:rPr lang="en-US" i="1">
                          <a:latin typeface="Cambria Math" panose="02040503050406030204" pitchFamily="18" charset="0"/>
                          <a:cs typeface="Cambria Math" panose="02040503050406030204" pitchFamily="18" charset="0"/>
                        </a:rPr>
                        <m:t>&lt;2.</m:t>
                      </m:r>
                    </m:oMath>
                  </m:oMathPara>
                </a14:m>
                <a:endParaRPr lang="en-US"/>
              </a:p>
            </p:txBody>
          </p:sp>
        </mc:Choice>
        <mc:Fallback xmlns="">
          <p:sp>
            <p:nvSpPr>
              <p:cNvPr id="7" name="Text Box 6"/>
              <p:cNvSpPr txBox="1">
                <a:spLocks noRot="1" noChangeAspect="1" noMove="1" noResize="1" noEditPoints="1" noAdjustHandles="1" noChangeArrowheads="1" noChangeShapeType="1" noTextEdit="1"/>
              </p:cNvSpPr>
              <p:nvPr/>
            </p:nvSpPr>
            <p:spPr>
              <a:xfrm>
                <a:off x="3375914" y="2001456"/>
                <a:ext cx="5321300" cy="2596515"/>
              </a:xfrm>
              <a:prstGeom prst="rect">
                <a:avLst/>
              </a:prstGeom>
              <a:blipFill rotWithShape="1">
                <a:blip r:embed="rId2"/>
                <a:stretch>
                  <a:fillRect l="-5" t="-22" r="5" b="22"/>
                </a:stretch>
              </a:blipFill>
            </p:spPr>
            <p:txBody>
              <a:bodyPr/>
              <a:lstStyle/>
              <a:p>
                <a:r>
                  <a:rPr lang="en-US"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Model Structure MLP</a:t>
            </a:r>
          </a:p>
        </p:txBody>
      </p:sp>
      <mc:AlternateContent xmlns:mc="http://schemas.openxmlformats.org/markup-compatibility/2006">
        <mc:Choice xmlns:a14="http://schemas.microsoft.com/office/drawing/2010/main" Requires="a14">
          <p:sp>
            <p:nvSpPr>
              <p:cNvPr id="10" name="Text Placeholder 9"/>
              <p:cNvSpPr>
                <a:spLocks noGrp="1"/>
              </p:cNvSpPr>
              <p:nvPr>
                <p:ph type="body" idx="1"/>
              </p:nvPr>
            </p:nvSpPr>
            <p:spPr/>
            <p:txBody>
              <a:bodyPr/>
              <a:lstStyle/>
              <a:p>
                <a:r>
                  <a:rPr lang="en-US" dirty="0"/>
                  <a:t>Input </a:t>
                </a:r>
                <a14:m>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𝑻</m:t>
                        </m:r>
                      </m:e>
                      <m:sub>
                        <m:r>
                          <a:rPr lang="en-US" i="1">
                            <a:latin typeface="Cambria Math" panose="02040503050406030204" pitchFamily="18" charset="0"/>
                            <a:cs typeface="Cambria Math" panose="02040503050406030204" pitchFamily="18" charset="0"/>
                          </a:rPr>
                          <m:t>𝒊𝒏𝒑𝒖𝒕</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𝒙</m:t>
                        </m:r>
                      </m:e>
                      <m:sub>
                        <m:r>
                          <a:rPr lang="en-US" i="1">
                            <a:latin typeface="Cambria Math" panose="02040503050406030204" pitchFamily="18" charset="0"/>
                            <a:cs typeface="Cambria Math" panose="02040503050406030204" pitchFamily="18" charset="0"/>
                          </a:rPr>
                          <m:t>𝟏</m:t>
                        </m:r>
                      </m:sub>
                    </m:sSub>
                  </m:oMath>
                </a14:m>
                <a:r>
                  <a:rPr lang="en-US" dirty="0"/>
                  <a:t> </a:t>
                </a:r>
              </a:p>
              <a:p>
                <a:pPr lvl="1"/>
                <a14:m>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𝑻</m:t>
                        </m:r>
                      </m:e>
                      <m:sub>
                        <m:r>
                          <a:rPr lang="en-US" i="1">
                            <a:latin typeface="Cambria Math" panose="02040503050406030204" pitchFamily="18" charset="0"/>
                            <a:cs typeface="Cambria Math" panose="02040503050406030204" pitchFamily="18" charset="0"/>
                          </a:rPr>
                          <m:t>𝒊𝒏𝒑𝒖𝒕</m:t>
                        </m:r>
                      </m:sub>
                    </m:sSub>
                    <m:r>
                      <a:rPr lang="en-US" i="1">
                        <a:latin typeface="Cambria Math" panose="02040503050406030204" pitchFamily="18" charset="0"/>
                        <a:cs typeface="Cambria Math" panose="02040503050406030204" pitchFamily="18" charset="0"/>
                      </a:rPr>
                      <m:t>=</m:t>
                    </m:r>
                    <m:f>
                      <m:fPr>
                        <m:ctrlPr>
                          <a:rPr lang="en-US" i="1">
                            <a:latin typeface="Cambria Math" panose="02040503050406030204" pitchFamily="18" charset="0"/>
                            <a:cs typeface="Cambria Math" panose="02040503050406030204" pitchFamily="18" charset="0"/>
                          </a:rPr>
                        </m:ctrlPr>
                      </m:fPr>
                      <m:num>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𝑻</m:t>
                            </m:r>
                          </m:e>
                          <m:sub>
                            <m:r>
                              <a:rPr lang="en-US" i="1">
                                <a:latin typeface="Cambria Math" panose="02040503050406030204" pitchFamily="18" charset="0"/>
                                <a:cs typeface="Cambria Math" panose="02040503050406030204" pitchFamily="18" charset="0"/>
                              </a:rPr>
                              <m:t>𝑹</m:t>
                            </m:r>
                          </m:sub>
                        </m:sSub>
                        <m:r>
                          <a:rPr lang="en-US" i="1">
                            <a:latin typeface="Cambria Math" panose="02040503050406030204" pitchFamily="18" charset="0"/>
                            <a:cs typeface="Cambria Math" panose="02040503050406030204" pitchFamily="18" charset="0"/>
                          </a:rPr>
                          <m:t>−</m:t>
                        </m:r>
                        <m:r>
                          <a:rPr lang="en-US" b="1" i="1">
                            <a:latin typeface="Cambria Math" panose="02040503050406030204" pitchFamily="18" charset="0"/>
                            <a:cs typeface="Cambria Math" panose="02040503050406030204" pitchFamily="18" charset="0"/>
                          </a:rPr>
                          <m:t>𝝁</m:t>
                        </m:r>
                      </m:num>
                      <m:den>
                        <m:r>
                          <a:rPr lang="en-US" b="1" i="1">
                            <a:latin typeface="Cambria Math" panose="02040503050406030204" pitchFamily="18" charset="0"/>
                            <a:cs typeface="Cambria Math" panose="02040503050406030204" pitchFamily="18" charset="0"/>
                          </a:rPr>
                          <m:t>𝝈</m:t>
                        </m:r>
                      </m:den>
                    </m:f>
                  </m:oMath>
                </a14:m>
                <a:r>
                  <a:rPr lang="en-US" dirty="0"/>
                  <a:t>, where </a:t>
                </a:r>
                <a14:m>
                  <m:oMath xmlns:m="http://schemas.openxmlformats.org/officeDocument/2006/math">
                    <m:r>
                      <a:rPr lang="en-US" b="1" i="1">
                        <a:latin typeface="Cambria Math" panose="02040503050406030204" pitchFamily="18" charset="0"/>
                        <a:cs typeface="Cambria Math" panose="02040503050406030204" pitchFamily="18" charset="0"/>
                      </a:rPr>
                      <m:t>𝝁</m:t>
                    </m:r>
                  </m:oMath>
                </a14:m>
                <a:r>
                  <a:rPr lang="en-US" dirty="0"/>
                  <a:t> and </a:t>
                </a:r>
                <a14:m>
                  <m:oMath xmlns:m="http://schemas.openxmlformats.org/officeDocument/2006/math">
                    <m:r>
                      <a:rPr lang="en-US" b="1" i="1">
                        <a:latin typeface="Cambria Math" panose="02040503050406030204" pitchFamily="18" charset="0"/>
                        <a:cs typeface="Cambria Math" panose="02040503050406030204" pitchFamily="18" charset="0"/>
                      </a:rPr>
                      <m:t>𝝈</m:t>
                    </m:r>
                  </m:oMath>
                </a14:m>
                <a:r>
                  <a:rPr lang="en-US" dirty="0"/>
                  <a:t> are mean and standard deviations of </a:t>
                </a:r>
                <a14:m>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𝑻</m:t>
                        </m:r>
                      </m:e>
                      <m:sub>
                        <m:r>
                          <a:rPr lang="en-US" i="1">
                            <a:latin typeface="Cambria Math" panose="02040503050406030204" pitchFamily="18" charset="0"/>
                            <a:cs typeface="Cambria Math" panose="02040503050406030204" pitchFamily="18" charset="0"/>
                          </a:rPr>
                          <m:t>𝑹</m:t>
                        </m:r>
                      </m:sub>
                    </m:sSub>
                  </m:oMath>
                </a14:m>
                <a:r>
                  <a:rPr lang="en-US" dirty="0"/>
                  <a:t> in training data</a:t>
                </a:r>
              </a:p>
              <a:p>
                <a:r>
                  <a:rPr lang="en-US" dirty="0"/>
                  <a:t>Output </a:t>
                </a:r>
                <a14:m>
                  <m:oMath xmlns:m="http://schemas.openxmlformats.org/officeDocument/2006/math">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𝒈</m:t>
                        </m:r>
                      </m:e>
                      <m:sup>
                        <m:r>
                          <a:rPr lang="en-US" i="1">
                            <a:latin typeface="Cambria Math" panose="02040503050406030204" pitchFamily="18" charset="0"/>
                            <a:cs typeface="Cambria Math" panose="02040503050406030204" pitchFamily="18" charset="0"/>
                          </a:rPr>
                          <m:t>𝒆𝒙</m:t>
                        </m:r>
                      </m:sup>
                    </m:sSup>
                  </m:oMath>
                </a14:m>
                <a:endParaRPr lang="en-US" i="1" dirty="0">
                  <a:latin typeface="Cambria Math" panose="02040503050406030204" pitchFamily="18" charset="0"/>
                  <a:cs typeface="Cambria Math" panose="02040503050406030204" pitchFamily="18" charset="0"/>
                </a:endParaRPr>
              </a:p>
              <a:p>
                <a:r>
                  <a:rPr lang="en-US" altLang="en-US" dirty="0">
                    <a:sym typeface="+mn-ea"/>
                  </a:rPr>
                  <a:t>Neurons in input/hidden/output layers: 2 ,50, 25, 25, 1 </a:t>
                </a:r>
                <a:endParaRPr lang="en-US" altLang="en-US" dirty="0"/>
              </a:p>
              <a:p>
                <a:r>
                  <a:rPr lang="en-US" altLang="en-US" dirty="0"/>
                  <a:t>Activation function: tanh</a:t>
                </a:r>
              </a:p>
              <a:p>
                <a:r>
                  <a:rPr lang="en-US" altLang="en-US" dirty="0"/>
                  <a:t>Optimizer: Adam</a:t>
                </a:r>
              </a:p>
              <a:p>
                <a:r>
                  <a:rPr lang="en-US" altLang="en-US" dirty="0"/>
                  <a:t>Total parameter:2101</a:t>
                </a:r>
              </a:p>
              <a:p>
                <a:endParaRPr lang="en-US" altLang="en-US" dirty="0"/>
              </a:p>
              <a:p>
                <a:endParaRPr lang="en-US" altLang="en-US" dirty="0"/>
              </a:p>
            </p:txBody>
          </p:sp>
        </mc:Choice>
        <mc:Fallback>
          <p:sp>
            <p:nvSpPr>
              <p:cNvPr id="10" name="Text Placeholder 9"/>
              <p:cNvSpPr>
                <a:spLocks noGrp="1" noRot="1" noChangeAspect="1" noMove="1" noResize="1" noEditPoints="1" noAdjustHandles="1" noChangeArrowheads="1" noChangeShapeType="1" noTextEdit="1"/>
              </p:cNvSpPr>
              <p:nvPr>
                <p:ph type="body" idx="1"/>
              </p:nvPr>
            </p:nvSpPr>
            <p:spPr>
              <a:blipFill>
                <a:blip r:embed="rId2"/>
                <a:stretch>
                  <a:fillRect l="-754" t="-1543"/>
                </a:stretch>
              </a:blipFill>
            </p:spPr>
            <p:txBody>
              <a:bodyPr/>
              <a:lstStyle/>
              <a:p>
                <a:r>
                  <a:rPr lang="zh-TW" altLang="en-US">
                    <a:noFill/>
                  </a:rPr>
                  <a:t> </a:t>
                </a:r>
              </a:p>
            </p:txBody>
          </p:sp>
        </mc:Fallback>
      </mc:AlternateContent>
      <p:sp>
        <p:nvSpPr>
          <p:cNvPr id="4" name="Slide Number Placeholder 3"/>
          <p:cNvSpPr>
            <a:spLocks noGrp="1"/>
          </p:cNvSpPr>
          <p:nvPr>
            <p:ph type="sldNum" sz="quarter" idx="12"/>
          </p:nvPr>
        </p:nvSpPr>
        <p:spPr/>
        <p:txBody>
          <a:bodyPr/>
          <a:lstStyle/>
          <a:p>
            <a:r>
              <a:rPr lang="zh-TW" altLang="en-US"/>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Model Structure KAN</a:t>
            </a:r>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p:txBody>
              <a:bodyPr>
                <a:normAutofit/>
              </a:bodyPr>
              <a:lstStyle/>
              <a:p>
                <a:r>
                  <a:rPr lang="en-US" dirty="0">
                    <a:sym typeface="+mn-ea"/>
                  </a:rPr>
                  <a:t>Input </a:t>
                </a:r>
                <a14:m>
                  <m:oMath xmlns:m="http://schemas.openxmlformats.org/officeDocument/2006/math">
                    <m:sSub>
                      <m:sSubPr>
                        <m:ctrlPr>
                          <a:rPr lang="en-US" i="1">
                            <a:latin typeface="Cambria Math" panose="02040503050406030204" pitchFamily="18" charset="0"/>
                            <a:cs typeface="Cambria Math" panose="02040503050406030204" pitchFamily="18" charset="0"/>
                            <a:sym typeface="+mn-ea"/>
                          </a:rPr>
                        </m:ctrlPr>
                      </m:sSubPr>
                      <m:e>
                        <m:r>
                          <a:rPr lang="en-US" i="1">
                            <a:latin typeface="Cambria Math" panose="02040503050406030204" pitchFamily="18" charset="0"/>
                            <a:cs typeface="Cambria Math" panose="02040503050406030204" pitchFamily="18" charset="0"/>
                            <a:sym typeface="+mn-ea"/>
                          </a:rPr>
                          <m:t>𝑻</m:t>
                        </m:r>
                      </m:e>
                      <m:sub>
                        <m:r>
                          <a:rPr lang="en-US" i="1">
                            <a:latin typeface="Cambria Math" panose="02040503050406030204" pitchFamily="18" charset="0"/>
                            <a:cs typeface="Cambria Math" panose="02040503050406030204" pitchFamily="18" charset="0"/>
                            <a:sym typeface="+mn-ea"/>
                          </a:rPr>
                          <m:t>𝒊𝒏𝒑𝒖𝒕</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𝒙</m:t>
                        </m:r>
                      </m:e>
                      <m:sub>
                        <m:r>
                          <a:rPr lang="en-US" i="1">
                            <a:latin typeface="Cambria Math" panose="02040503050406030204" pitchFamily="18" charset="0"/>
                            <a:cs typeface="Cambria Math" panose="02040503050406030204" pitchFamily="18" charset="0"/>
                          </a:rPr>
                          <m:t>𝟏</m:t>
                        </m:r>
                      </m:sub>
                    </m:sSub>
                  </m:oMath>
                </a14:m>
                <a:r>
                  <a:rPr lang="en-US" dirty="0">
                    <a:sym typeface="+mn-ea"/>
                  </a:rPr>
                  <a:t> </a:t>
                </a:r>
                <a:endParaRPr lang="en-US" dirty="0"/>
              </a:p>
              <a:p>
                <a:pPr lvl="1" algn="l"/>
                <a:r>
                  <a:rPr lang="en-US" sz="2000" dirty="0">
                    <a:sym typeface="+mn-ea"/>
                  </a:rPr>
                  <a:t> </a:t>
                </a:r>
                <a14:m>
                  <m:oMath xmlns:m="http://schemas.openxmlformats.org/officeDocument/2006/math">
                    <m:sSub>
                      <m:sSubPr>
                        <m:ctrlPr>
                          <a:rPr lang="en-US" i="1">
                            <a:latin typeface="Cambria Math" panose="02040503050406030204" pitchFamily="18" charset="0"/>
                            <a:cs typeface="Cambria Math" panose="02040503050406030204" pitchFamily="18" charset="0"/>
                            <a:sym typeface="+mn-ea"/>
                          </a:rPr>
                        </m:ctrlPr>
                      </m:sSubPr>
                      <m:e>
                        <m:r>
                          <a:rPr lang="en-US" i="1">
                            <a:latin typeface="Cambria Math" panose="02040503050406030204" pitchFamily="18" charset="0"/>
                            <a:cs typeface="Cambria Math" panose="02040503050406030204" pitchFamily="18" charset="0"/>
                            <a:sym typeface="+mn-ea"/>
                          </a:rPr>
                          <m:t>𝑻</m:t>
                        </m:r>
                      </m:e>
                      <m:sub>
                        <m:r>
                          <a:rPr lang="en-US" i="1">
                            <a:latin typeface="Cambria Math" panose="02040503050406030204" pitchFamily="18" charset="0"/>
                            <a:cs typeface="Cambria Math" panose="02040503050406030204" pitchFamily="18" charset="0"/>
                            <a:sym typeface="+mn-ea"/>
                          </a:rPr>
                          <m:t>𝒊𝒏𝒑𝒖𝒕</m:t>
                        </m:r>
                      </m:sub>
                    </m:sSub>
                    <m:r>
                      <a:rPr lang="en-US" i="1">
                        <a:latin typeface="Cambria Math" panose="02040503050406030204" pitchFamily="18" charset="0"/>
                        <a:cs typeface="Cambria Math" panose="02040503050406030204" pitchFamily="18" charset="0"/>
                        <a:sym typeface="+mn-ea"/>
                      </a:rPr>
                      <m:t>=</m:t>
                    </m:r>
                    <m:r>
                      <a:rPr lang="en-US" i="1">
                        <a:latin typeface="Cambria Math" panose="02040503050406030204" pitchFamily="18" charset="0"/>
                        <a:cs typeface="Cambria Math" panose="02040503050406030204" pitchFamily="18" charset="0"/>
                        <a:sym typeface="+mn-ea"/>
                      </a:rPr>
                      <m:t>𝟎</m:t>
                    </m:r>
                    <m:r>
                      <a:rPr lang="en-US" i="1">
                        <a:latin typeface="Cambria Math" panose="02040503050406030204" pitchFamily="18" charset="0"/>
                        <a:cs typeface="Cambria Math" panose="02040503050406030204" pitchFamily="18" charset="0"/>
                        <a:sym typeface="+mn-ea"/>
                      </a:rPr>
                      <m:t>.</m:t>
                    </m:r>
                    <m:r>
                      <a:rPr lang="en-US" i="1">
                        <a:latin typeface="Cambria Math" panose="02040503050406030204" pitchFamily="18" charset="0"/>
                        <a:cs typeface="Cambria Math" panose="02040503050406030204" pitchFamily="18" charset="0"/>
                        <a:sym typeface="+mn-ea"/>
                      </a:rPr>
                      <m:t>𝟓</m:t>
                    </m:r>
                    <m:f>
                      <m:fPr>
                        <m:ctrlPr>
                          <a:rPr lang="en-US" i="1">
                            <a:latin typeface="Cambria Math" panose="02040503050406030204" pitchFamily="18" charset="0"/>
                            <a:cs typeface="Cambria Math" panose="02040503050406030204" pitchFamily="18" charset="0"/>
                            <a:sym typeface="+mn-ea"/>
                          </a:rPr>
                        </m:ctrlPr>
                      </m:fPr>
                      <m:num>
                        <m:sSub>
                          <m:sSubPr>
                            <m:ctrlPr>
                              <a:rPr lang="en-US" i="1">
                                <a:latin typeface="Cambria Math" panose="02040503050406030204" pitchFamily="18" charset="0"/>
                                <a:cs typeface="Cambria Math" panose="02040503050406030204" pitchFamily="18" charset="0"/>
                                <a:sym typeface="+mn-ea"/>
                              </a:rPr>
                            </m:ctrlPr>
                          </m:sSubPr>
                          <m:e>
                            <m:r>
                              <a:rPr lang="en-US" i="1">
                                <a:latin typeface="Cambria Math" panose="02040503050406030204" pitchFamily="18" charset="0"/>
                                <a:cs typeface="Cambria Math" panose="02040503050406030204" pitchFamily="18" charset="0"/>
                                <a:sym typeface="+mn-ea"/>
                              </a:rPr>
                              <m:t>𝑻</m:t>
                            </m:r>
                          </m:e>
                          <m:sub>
                            <m:r>
                              <a:rPr lang="en-US" i="1">
                                <a:latin typeface="Cambria Math" panose="02040503050406030204" pitchFamily="18" charset="0"/>
                                <a:cs typeface="Cambria Math" panose="02040503050406030204" pitchFamily="18" charset="0"/>
                                <a:sym typeface="+mn-ea"/>
                              </a:rPr>
                              <m:t>𝑹</m:t>
                            </m:r>
                            <m:r>
                              <a:rPr lang="en-US" i="1">
                                <a:latin typeface="Cambria Math" panose="02040503050406030204" pitchFamily="18" charset="0"/>
                                <a:cs typeface="Cambria Math" panose="02040503050406030204" pitchFamily="18" charset="0"/>
                                <a:sym typeface="+mn-ea"/>
                              </a:rPr>
                              <m:t>,</m:t>
                            </m:r>
                            <m:r>
                              <a:rPr lang="en-US" i="1">
                                <a:latin typeface="Cambria Math" panose="02040503050406030204" pitchFamily="18" charset="0"/>
                                <a:cs typeface="Cambria Math" panose="02040503050406030204" pitchFamily="18" charset="0"/>
                                <a:sym typeface="+mn-ea"/>
                              </a:rPr>
                              <m:t>𝒎𝒊𝒏</m:t>
                            </m:r>
                          </m:sub>
                        </m:sSub>
                      </m:num>
                      <m:den>
                        <m:sSub>
                          <m:sSubPr>
                            <m:ctrlPr>
                              <a:rPr lang="en-US" i="1">
                                <a:latin typeface="Cambria Math" panose="02040503050406030204" pitchFamily="18" charset="0"/>
                                <a:cs typeface="Cambria Math" panose="02040503050406030204" pitchFamily="18" charset="0"/>
                                <a:sym typeface="+mn-ea"/>
                              </a:rPr>
                            </m:ctrlPr>
                          </m:sSubPr>
                          <m:e>
                            <m:r>
                              <a:rPr lang="en-US" i="1">
                                <a:latin typeface="Cambria Math" panose="02040503050406030204" pitchFamily="18" charset="0"/>
                                <a:cs typeface="Cambria Math" panose="02040503050406030204" pitchFamily="18" charset="0"/>
                                <a:sym typeface="+mn-ea"/>
                              </a:rPr>
                              <m:t>𝑻</m:t>
                            </m:r>
                          </m:e>
                          <m:sub>
                            <m:r>
                              <a:rPr lang="en-US" i="1">
                                <a:latin typeface="Cambria Math" panose="02040503050406030204" pitchFamily="18" charset="0"/>
                                <a:cs typeface="Cambria Math" panose="02040503050406030204" pitchFamily="18" charset="0"/>
                                <a:sym typeface="+mn-ea"/>
                              </a:rPr>
                              <m:t>𝑹</m:t>
                            </m:r>
                          </m:sub>
                        </m:sSub>
                      </m:den>
                    </m:f>
                  </m:oMath>
                </a14:m>
                <a:endParaRPr lang="en-US" i="1" dirty="0">
                  <a:latin typeface="Cambria Math" panose="02040503050406030204" pitchFamily="18" charset="0"/>
                  <a:cs typeface="Cambria Math" panose="02040503050406030204" pitchFamily="18" charset="0"/>
                  <a:sym typeface="+mn-ea"/>
                </a:endParaRPr>
              </a:p>
              <a:p>
                <a:pPr lvl="0" algn="l"/>
                <a:r>
                  <a:rPr lang="en-US" dirty="0">
                    <a:sym typeface="+mn-ea"/>
                  </a:rPr>
                  <a:t>Output </a:t>
                </a:r>
                <a14:m>
                  <m:oMath xmlns:m="http://schemas.openxmlformats.org/officeDocument/2006/math">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𝒈</m:t>
                        </m:r>
                      </m:e>
                      <m:sup>
                        <m:r>
                          <a:rPr lang="en-US" i="1">
                            <a:latin typeface="Cambria Math" panose="02040503050406030204" pitchFamily="18" charset="0"/>
                            <a:cs typeface="Cambria Math" panose="02040503050406030204" pitchFamily="18" charset="0"/>
                          </a:rPr>
                          <m:t>𝒆𝒙</m:t>
                        </m:r>
                      </m:sup>
                    </m:sSup>
                  </m:oMath>
                </a14:m>
                <a:endParaRPr lang="en-US" i="1" dirty="0">
                  <a:latin typeface="Cambria Math" panose="02040503050406030204" pitchFamily="18" charset="0"/>
                  <a:cs typeface="Cambria Math" panose="02040503050406030204" pitchFamily="18" charset="0"/>
                </a:endParaRPr>
              </a:p>
              <a:p>
                <a:pPr lvl="0" algn="l"/>
                <a:r>
                  <a:rPr lang="en-US" altLang="en-US" dirty="0">
                    <a:sym typeface="+mn-ea"/>
                  </a:rPr>
                  <a:t>1 input layer, 2 hidden layers, 1 output layers</a:t>
                </a:r>
              </a:p>
              <a:p>
                <a:pPr lvl="0" algn="l"/>
                <a:r>
                  <a:rPr lang="en-US" altLang="en-US" dirty="0">
                    <a:sym typeface="+mn-ea"/>
                  </a:rPr>
                  <a:t>Neurons in input/hidden/output layers: 2,8,8,1</a:t>
                </a:r>
                <a:endParaRPr lang="en-US" altLang="en-US" dirty="0"/>
              </a:p>
              <a:p>
                <a:r>
                  <a:rPr lang="en-US" altLang="en-US" dirty="0">
                    <a:sym typeface="+mn-ea"/>
                  </a:rPr>
                  <a:t>Activation function: </a:t>
                </a:r>
                <a:r>
                  <a:rPr lang="en-US" altLang="zh-TW" dirty="0">
                    <a:sym typeface="+mn-ea"/>
                  </a:rPr>
                  <a:t>Spline function</a:t>
                </a:r>
                <a:endParaRPr lang="en-US" altLang="en-US" dirty="0"/>
              </a:p>
              <a:p>
                <a:r>
                  <a:rPr lang="en-US" altLang="en-US" dirty="0">
                    <a:sym typeface="+mn-ea"/>
                  </a:rPr>
                  <a:t>Optimizer: LBFGS</a:t>
                </a:r>
                <a:endParaRPr lang="en-US" altLang="en-US" dirty="0"/>
              </a:p>
              <a:p>
                <a:r>
                  <a:rPr lang="en-US" altLang="en-US" dirty="0">
                    <a:sym typeface="+mn-ea"/>
                  </a:rPr>
                  <a:t>Total parameter: 2745</a:t>
                </a:r>
                <a:endParaRPr lang="en-US" altLang="en-US" dirty="0"/>
              </a:p>
              <a:p>
                <a:endParaRPr lang="en-US" dirty="0"/>
              </a:p>
            </p:txBody>
          </p:sp>
        </mc:Choice>
        <mc:Fallback>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652" t="-1543"/>
                </a:stretch>
              </a:blipFill>
            </p:spPr>
            <p:txBody>
              <a:bodyPr/>
              <a:lstStyle/>
              <a:p>
                <a:r>
                  <a:rPr lang="zh-TW" altLang="en-US">
                    <a:noFill/>
                  </a:rPr>
                  <a:t> </a:t>
                </a:r>
              </a:p>
            </p:txBody>
          </p:sp>
        </mc:Fallback>
      </mc:AlternateContent>
      <p:sp>
        <p:nvSpPr>
          <p:cNvPr id="4" name="Slide Number Placeholder 3"/>
          <p:cNvSpPr>
            <a:spLocks noGrp="1"/>
          </p:cNvSpPr>
          <p:nvPr>
            <p:ph type="sldNum" sz="quarter" idx="12"/>
          </p:nvPr>
        </p:nvSpPr>
        <p:spPr/>
        <p:txBody>
          <a:bodyPr/>
          <a:lstStyle/>
          <a:p>
            <a:fld id="{C6FEE364-E43C-45E5-A8B6-46B2F1CD9D34}" type="slidenum">
              <a:rPr lang="zh-TW" altLang="en-US" smtClean="0"/>
              <a:t>16</a:t>
            </a:fld>
            <a:endParaRPr lang="zh-TW"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Results without considering derivatives</a:t>
            </a:r>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17</a:t>
            </a:fld>
            <a:endParaRPr lang="zh-TW" altLang="en-US"/>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en-US"/>
                  <a:t>Rows are number of temperature training points</a:t>
                </a:r>
              </a:p>
              <a:p>
                <a:r>
                  <a:rPr lang="en-US"/>
                  <a:t>Colums are number of mole fraction training points</a:t>
                </a:r>
              </a:p>
              <a:p>
                <a:r>
                  <a:rPr lang="en-US" altLang="en-US"/>
                  <a:t>The results are trained using only the loss term </a:t>
                </a:r>
                <a14:m>
                  <m:oMath xmlns:m="http://schemas.openxmlformats.org/officeDocument/2006/math">
                    <m:r>
                      <a:rPr lang="en-US" i="1">
                        <a:latin typeface="Cambria Math" panose="02040503050406030204" pitchFamily="18" charset="0"/>
                        <a:cs typeface="Cambria Math" panose="02040503050406030204" pitchFamily="18" charset="0"/>
                      </a:rPr>
                      <m:t>𝑀𝑆𝐸</m:t>
                    </m:r>
                    <m:d>
                      <m:dPr>
                        <m:ctrlPr>
                          <a:rPr lang="en-US" i="1">
                            <a:latin typeface="Cambria Math" panose="02040503050406030204" pitchFamily="18" charset="0"/>
                            <a:cs typeface="Cambria Math" panose="02040503050406030204" pitchFamily="18" charset="0"/>
                          </a:rPr>
                        </m:ctrlPr>
                      </m:dPr>
                      <m:e>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𝐺𝑅𝐺𝑇</m:t>
                            </m:r>
                          </m:sub>
                          <m:sup>
                            <m:r>
                              <a:rPr lang="en-US" i="1">
                                <a:latin typeface="Cambria Math" panose="02040503050406030204" pitchFamily="18" charset="0"/>
                                <a:cs typeface="Cambria Math" panose="02040503050406030204" pitchFamily="18" charset="0"/>
                              </a:rPr>
                              <m:t>𝑒𝑥</m:t>
                            </m:r>
                          </m:sup>
                        </m:sSubSup>
                        <m:d>
                          <m:dPr>
                            <m:ctrlPr>
                              <a:rPr lang="en-US" i="1">
                                <a:latin typeface="Cambria Math" panose="02040503050406030204" pitchFamily="18" charset="0"/>
                                <a:cs typeface="Cambria Math" panose="02040503050406030204" pitchFamily="18" charset="0"/>
                              </a:rPr>
                            </m:ctrlPr>
                          </m:dPr>
                          <m:e>
                            <m:r>
                              <a:rPr lang="en-US" i="1">
                                <a:latin typeface="Cambria Math" panose="02040503050406030204" pitchFamily="18" charset="0"/>
                                <a:cs typeface="Cambria Math" panose="02040503050406030204" pitchFamily="18" charset="0"/>
                              </a:rPr>
                              <m:t>𝑇</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r>
                          <a:rPr lang="en-US" i="1">
                            <a:latin typeface="Cambria Math" panose="02040503050406030204" pitchFamily="18" charset="0"/>
                            <a:cs typeface="Cambria Math" panose="02040503050406030204" pitchFamily="18" charset="0"/>
                          </a:rPr>
                          <m:t>,</m:t>
                        </m:r>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𝒩𝒩</m:t>
                            </m:r>
                          </m:sub>
                          <m:sup>
                            <m:r>
                              <a:rPr lang="en-US" i="1">
                                <a:latin typeface="Cambria Math" panose="02040503050406030204" pitchFamily="18" charset="0"/>
                                <a:cs typeface="Cambria Math" panose="02040503050406030204" pitchFamily="18" charset="0"/>
                              </a:rPr>
                              <m:t>𝑒𝑥</m:t>
                            </m:r>
                          </m:sup>
                        </m:sSubSup>
                        <m:d>
                          <m:dPr>
                            <m:ctrlPr>
                              <a:rPr lang="en-US" i="1">
                                <a:latin typeface="Cambria Math" panose="02040503050406030204" pitchFamily="18" charset="0"/>
                                <a:cs typeface="Cambria Math" panose="02040503050406030204" pitchFamily="18" charset="0"/>
                              </a:rPr>
                            </m:ctrlPr>
                          </m:dPr>
                          <m:e>
                            <m:r>
                              <a:rPr lang="en-US" i="1">
                                <a:latin typeface="Cambria Math" panose="02040503050406030204" pitchFamily="18" charset="0"/>
                                <a:cs typeface="Cambria Math" panose="02040503050406030204" pitchFamily="18" charset="0"/>
                              </a:rPr>
                              <m:t>𝑇</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e>
                    </m:d>
                  </m:oMath>
                </a14:m>
                <a:r>
                  <a:rPr lang="en-US" altLang="en-US"/>
                  <a:t>  </a:t>
                </a:r>
              </a:p>
              <a:p>
                <a:endParaRPr lang="en-US" altLang="en-US"/>
              </a:p>
              <a:p>
                <a:endParaRPr lang="en-US"/>
              </a:p>
            </p:txBody>
          </p:sp>
        </mc:Choice>
        <mc:Fallback xmlns="">
          <p:sp>
            <p:nvSpPr>
              <p:cNvPr id="6" name="Content Placeholder 5"/>
              <p:cNvSpPr>
                <a:spLocks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ltLang="en-US">
                    <a:noFill/>
                  </a:rPr>
                  <a:t> </a:t>
                </a:r>
              </a:p>
            </p:txBody>
          </p:sp>
        </mc:Fallback>
      </mc:AlternateContent>
      <p:pic>
        <p:nvPicPr>
          <p:cNvPr id="7" name="Picture 6"/>
          <p:cNvPicPr>
            <a:picLocks noChangeAspect="1"/>
          </p:cNvPicPr>
          <p:nvPr/>
        </p:nvPicPr>
        <p:blipFill>
          <a:blip r:embed="rId3"/>
          <a:stretch>
            <a:fillRect/>
          </a:stretch>
        </p:blipFill>
        <p:spPr>
          <a:xfrm>
            <a:off x="2419985" y="2658745"/>
            <a:ext cx="7651750" cy="2946400"/>
          </a:xfrm>
          <a:prstGeom prst="rect">
            <a:avLst/>
          </a:prstGeom>
        </p:spPr>
      </p:pic>
      <mc:AlternateContent xmlns:mc="http://schemas.openxmlformats.org/markup-compatibility/2006" xmlns:a14="http://schemas.microsoft.com/office/drawing/2010/main">
        <mc:Choice Requires="a14">
          <p:sp>
            <p:nvSpPr>
              <p:cNvPr id="8" name="Text Box 7"/>
              <p:cNvSpPr txBox="1"/>
              <p:nvPr/>
            </p:nvSpPr>
            <p:spPr>
              <a:xfrm>
                <a:off x="5460365" y="5832475"/>
                <a:ext cx="5802630" cy="975995"/>
              </a:xfrm>
              <a:prstGeom prst="rect">
                <a:avLst/>
              </a:prstGeom>
              <a:solidFill>
                <a:srgbClr val="FFFF00"/>
              </a:solidFill>
            </p:spPr>
            <p:txBody>
              <a:bodyPr wrap="square" rtlCol="0">
                <a:spAutoFit/>
              </a:bodyPr>
              <a:lstStyle/>
              <a:p>
                <a:r>
                  <a:rPr lang="en-US" altLang="en-US">
                    <a:sym typeface="+mn-ea"/>
                  </a:rPr>
                  <a:t>KAN outperforms MLP in predicting </a:t>
                </a:r>
                <a14:m>
                  <m:oMath xmlns:m="http://schemas.openxmlformats.org/officeDocument/2006/math">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𝐺𝑅𝐺𝑇</m:t>
                        </m:r>
                      </m:sub>
                      <m:sup>
                        <m:r>
                          <a:rPr lang="en-US" i="1">
                            <a:latin typeface="Cambria Math" panose="02040503050406030204" pitchFamily="18" charset="0"/>
                            <a:cs typeface="Cambria Math" panose="02040503050406030204" pitchFamily="18" charset="0"/>
                          </a:rPr>
                          <m:t>𝑒𝑥</m:t>
                        </m:r>
                      </m:sup>
                    </m:sSubSup>
                  </m:oMath>
                </a14:m>
                <a:r>
                  <a:rPr lang="en-US" altLang="en-US">
                    <a:sym typeface="+mn-ea"/>
                  </a:rPr>
                  <a:t>, especially as the number of training data deceases, but is much inferior in predicting  </a:t>
                </a:r>
                <a14:m>
                  <m:oMath xmlns:m="http://schemas.openxmlformats.org/officeDocument/2006/math">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𝑙𝑛</m:t>
                        </m:r>
                        <m:r>
                          <a:rPr lang="en-US" i="1">
                            <a:latin typeface="Cambria Math" panose="02040503050406030204" pitchFamily="18" charset="0"/>
                            <a:cs typeface="Cambria Math" panose="02040503050406030204" pitchFamily="18" charset="0"/>
                          </a:rPr>
                          <m:t>𝛾</m:t>
                        </m:r>
                      </m:e>
                      <m:sub>
                        <m:r>
                          <a:rPr lang="en-US" i="1">
                            <a:latin typeface="Cambria Math" panose="02040503050406030204" pitchFamily="18" charset="0"/>
                            <a:cs typeface="Cambria Math" panose="02040503050406030204" pitchFamily="18" charset="0"/>
                          </a:rPr>
                          <m:t>𝐺𝑅𝐺𝑇</m:t>
                        </m:r>
                      </m:sub>
                      <m:sup/>
                    </m:sSubSup>
                  </m:oMath>
                </a14:m>
                <a:endParaRPr lang="en-US"/>
              </a:p>
            </p:txBody>
          </p:sp>
        </mc:Choice>
        <mc:Fallback xmlns="">
          <p:sp>
            <p:nvSpPr>
              <p:cNvPr id="8" name="Text Box 7"/>
              <p:cNvSpPr txBox="1">
                <a:spLocks noRot="1" noChangeAspect="1" noMove="1" noResize="1" noEditPoints="1" noAdjustHandles="1" noChangeArrowheads="1" noChangeShapeType="1" noTextEdit="1"/>
              </p:cNvSpPr>
              <p:nvPr/>
            </p:nvSpPr>
            <p:spPr>
              <a:xfrm>
                <a:off x="5460365" y="5832475"/>
                <a:ext cx="5802630" cy="975995"/>
              </a:xfrm>
              <a:prstGeom prst="rect">
                <a:avLst/>
              </a:prstGeom>
              <a:blipFill rotWithShape="1">
                <a:blip r:embed="rId4"/>
                <a:stretch>
                  <a:fillRect/>
                </a:stretch>
              </a:blipFill>
            </p:spPr>
            <p:txBody>
              <a:bodyPr/>
              <a:lstStyle/>
              <a:p>
                <a:r>
                  <a:rPr lang="en-US" altLang="en-US">
                    <a:noFill/>
                  </a:rPr>
                  <a:t> </a:t>
                </a:r>
              </a:p>
            </p:txBody>
          </p:sp>
        </mc:Fallback>
      </mc:AlternateContent>
      <p:sp>
        <p:nvSpPr>
          <p:cNvPr id="9" name="Rectangles 8"/>
          <p:cNvSpPr/>
          <p:nvPr/>
        </p:nvSpPr>
        <p:spPr>
          <a:xfrm>
            <a:off x="9734550" y="5229225"/>
            <a:ext cx="305435" cy="25590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 Box 10"/>
              <p:cNvSpPr txBox="1"/>
              <p:nvPr/>
            </p:nvSpPr>
            <p:spPr>
              <a:xfrm>
                <a:off x="2600960" y="2656840"/>
                <a:ext cx="3241040" cy="404495"/>
              </a:xfrm>
              <a:prstGeom prst="rect">
                <a:avLst/>
              </a:prstGeom>
              <a:solidFill>
                <a:schemeClr val="bg1"/>
              </a:solidFill>
            </p:spPr>
            <p:txBody>
              <a:bodyPr wrap="square" rtlCol="0" anchor="t">
                <a:spAutoFit/>
              </a:bodyPr>
              <a:lstStyle/>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cs typeface="Cambria Math" panose="02040503050406030204" pitchFamily="18" charset="0"/>
                        </a:rPr>
                        <m:t>𝑀𝑆𝐸</m:t>
                      </m:r>
                      <m:d>
                        <m:dPr>
                          <m:ctrlPr>
                            <a:rPr lang="en-US" i="1">
                              <a:latin typeface="Cambria Math" panose="02040503050406030204" pitchFamily="18" charset="0"/>
                              <a:cs typeface="Cambria Math" panose="02040503050406030204" pitchFamily="18" charset="0"/>
                            </a:rPr>
                          </m:ctrlPr>
                        </m:dPr>
                        <m:e>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𝐺𝑅𝐺𝑇</m:t>
                              </m:r>
                            </m:sub>
                            <m:sup>
                              <m:r>
                                <a:rPr lang="en-US" i="1">
                                  <a:latin typeface="Cambria Math" panose="02040503050406030204" pitchFamily="18" charset="0"/>
                                  <a:cs typeface="Cambria Math" panose="02040503050406030204" pitchFamily="18" charset="0"/>
                                </a:rPr>
                                <m:t>𝑒𝑥</m:t>
                              </m:r>
                            </m:sup>
                          </m:sSubSup>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r>
                            <a:rPr lang="en-US" i="1">
                              <a:latin typeface="Cambria Math" panose="02040503050406030204" pitchFamily="18" charset="0"/>
                              <a:cs typeface="Cambria Math" panose="02040503050406030204" pitchFamily="18" charset="0"/>
                            </a:rPr>
                            <m:t>,</m:t>
                          </m:r>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𝒩𝒩</m:t>
                              </m:r>
                            </m:sub>
                            <m:sup>
                              <m:r>
                                <a:rPr lang="en-US" i="1">
                                  <a:latin typeface="Cambria Math" panose="02040503050406030204" pitchFamily="18" charset="0"/>
                                  <a:cs typeface="Cambria Math" panose="02040503050406030204" pitchFamily="18" charset="0"/>
                                </a:rPr>
                                <m:t>𝑒𝑥</m:t>
                              </m:r>
                            </m:sup>
                          </m:sSubSup>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e>
                      </m:d>
                    </m:oMath>
                  </m:oMathPara>
                </a14:m>
                <a:endParaRPr lang="en-US" i="1">
                  <a:latin typeface="Cambria Math" panose="02040503050406030204" pitchFamily="18" charset="0"/>
                  <a:cs typeface="Cambria Math" panose="02040503050406030204" pitchFamily="18" charset="0"/>
                </a:endParaRPr>
              </a:p>
            </p:txBody>
          </p:sp>
        </mc:Choice>
        <mc:Fallback xmlns="">
          <p:sp>
            <p:nvSpPr>
              <p:cNvPr id="11" name="Text Box 10"/>
              <p:cNvSpPr txBox="1">
                <a:spLocks noRot="1" noChangeAspect="1" noMove="1" noResize="1" noEditPoints="1" noAdjustHandles="1" noChangeArrowheads="1" noChangeShapeType="1" noTextEdit="1"/>
              </p:cNvSpPr>
              <p:nvPr/>
            </p:nvSpPr>
            <p:spPr>
              <a:xfrm>
                <a:off x="2600960" y="2656840"/>
                <a:ext cx="3241040" cy="404495"/>
              </a:xfrm>
              <a:prstGeom prst="rect">
                <a:avLst/>
              </a:prstGeom>
              <a:blipFill rotWithShape="1">
                <a:blip r:embed="rId5"/>
                <a:stretch>
                  <a:fillRect/>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2" name="Text Box 11"/>
              <p:cNvSpPr txBox="1"/>
              <p:nvPr/>
            </p:nvSpPr>
            <p:spPr>
              <a:xfrm>
                <a:off x="5969635" y="2579370"/>
                <a:ext cx="4015740" cy="512445"/>
              </a:xfrm>
              <a:prstGeom prst="rect">
                <a:avLst/>
              </a:prstGeom>
              <a:solidFill>
                <a:schemeClr val="bg1"/>
              </a:solidFill>
            </p:spPr>
            <p:txBody>
              <a:bodyPr wrap="square" rtlCol="0" anchor="t">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Cambria Math" panose="02040503050406030204" pitchFamily="18" charset="0"/>
                        </a:rPr>
                        <m:t>𝑀𝑆𝐸</m:t>
                      </m:r>
                      <m:d>
                        <m:dPr>
                          <m:ctrlPr>
                            <a:rPr lang="en-US" i="1">
                              <a:latin typeface="Cambria Math" panose="02040503050406030204" pitchFamily="18" charset="0"/>
                              <a:cs typeface="Cambria Math" panose="02040503050406030204" pitchFamily="18" charset="0"/>
                            </a:rPr>
                          </m:ctrlPr>
                        </m:dPr>
                        <m:e>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𝑙𝑛</m:t>
                              </m:r>
                              <m:r>
                                <a:rPr lang="en-US" i="1">
                                  <a:latin typeface="Cambria Math" panose="02040503050406030204" pitchFamily="18" charset="0"/>
                                  <a:cs typeface="Cambria Math" panose="02040503050406030204" pitchFamily="18" charset="0"/>
                                </a:rPr>
                                <m:t>𝛾</m:t>
                              </m:r>
                            </m:e>
                            <m:sub>
                              <m:r>
                                <a:rPr lang="en-US" i="1">
                                  <a:latin typeface="Cambria Math" panose="02040503050406030204" pitchFamily="18" charset="0"/>
                                  <a:cs typeface="Cambria Math" panose="02040503050406030204" pitchFamily="18" charset="0"/>
                                </a:rPr>
                                <m:t>𝐺𝑅𝐺𝑇</m:t>
                              </m:r>
                            </m:sub>
                            <m:sup/>
                          </m:sSubSup>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r>
                            <a:rPr lang="en-US" i="1">
                              <a:latin typeface="Cambria Math" panose="02040503050406030204" pitchFamily="18" charset="0"/>
                              <a:cs typeface="Cambria Math" panose="02040503050406030204" pitchFamily="18" charset="0"/>
                            </a:rPr>
                            <m:t>,</m:t>
                          </m:r>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𝑙𝑛</m:t>
                              </m:r>
                              <m:r>
                                <a:rPr lang="en-US" i="1">
                                  <a:latin typeface="Cambria Math" panose="02040503050406030204" pitchFamily="18" charset="0"/>
                                  <a:cs typeface="Cambria Math" panose="02040503050406030204" pitchFamily="18" charset="0"/>
                                </a:rPr>
                                <m:t>𝛾</m:t>
                              </m:r>
                            </m:e>
                            <m:sub>
                              <m:r>
                                <a:rPr lang="en-US" i="1">
                                  <a:latin typeface="Cambria Math" panose="02040503050406030204" pitchFamily="18" charset="0"/>
                                  <a:cs typeface="Cambria Math" panose="02040503050406030204" pitchFamily="18" charset="0"/>
                                </a:rPr>
                                <m:t>𝒩𝒩</m:t>
                              </m:r>
                            </m:sub>
                            <m:sup/>
                          </m:sSubSup>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e>
                      </m:d>
                    </m:oMath>
                  </m:oMathPara>
                </a14:m>
                <a:endParaRPr lang="en-US" i="1">
                  <a:latin typeface="Cambria Math" panose="02040503050406030204" pitchFamily="18" charset="0"/>
                  <a:cs typeface="Cambria Math" panose="02040503050406030204" pitchFamily="18" charset="0"/>
                </a:endParaRPr>
              </a:p>
            </p:txBody>
          </p:sp>
        </mc:Choice>
        <mc:Fallback xmlns="">
          <p:sp>
            <p:nvSpPr>
              <p:cNvPr id="12" name="Text Box 11"/>
              <p:cNvSpPr txBox="1">
                <a:spLocks noRot="1" noChangeAspect="1" noMove="1" noResize="1" noEditPoints="1" noAdjustHandles="1" noChangeArrowheads="1" noChangeShapeType="1" noTextEdit="1"/>
              </p:cNvSpPr>
              <p:nvPr/>
            </p:nvSpPr>
            <p:spPr>
              <a:xfrm>
                <a:off x="5969635" y="2579370"/>
                <a:ext cx="4015740" cy="512445"/>
              </a:xfrm>
              <a:prstGeom prst="rect">
                <a:avLst/>
              </a:prstGeom>
              <a:blipFill rotWithShape="1">
                <a:blip r:embed="rId6"/>
                <a:stretch>
                  <a:fillRect/>
                </a:stretch>
              </a:blipFill>
            </p:spPr>
            <p:txBody>
              <a:bodyPr/>
              <a:lstStyle/>
              <a:p>
                <a:r>
                  <a:rPr lang="en-US"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Results considering derivatives</a:t>
            </a:r>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18</a:t>
            </a:fld>
            <a:endParaRPr lang="zh-TW" altLang="en-US"/>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en-US"/>
                  <a:t>Rows are number of temperature training points</a:t>
                </a:r>
              </a:p>
              <a:p>
                <a:r>
                  <a:rPr lang="en-US"/>
                  <a:t>Colums are number of mole fraction training points</a:t>
                </a:r>
              </a:p>
              <a:p>
                <a:r>
                  <a:rPr lang="en-US" altLang="en-US"/>
                  <a:t>The results are trained using only the loss term </a:t>
                </a:r>
                <a14:m>
                  <m:oMath xmlns:m="http://schemas.openxmlformats.org/officeDocument/2006/math">
                    <m:r>
                      <a:rPr lang="en-US" i="1">
                        <a:latin typeface="Cambria Math" panose="02040503050406030204" pitchFamily="18" charset="0"/>
                        <a:cs typeface="Cambria Math" panose="02040503050406030204" pitchFamily="18" charset="0"/>
                      </a:rPr>
                      <m:t>𝑀𝑆𝐸</m:t>
                    </m:r>
                    <m:d>
                      <m:dPr>
                        <m:ctrlPr>
                          <a:rPr lang="en-US" i="1">
                            <a:latin typeface="Cambria Math" panose="02040503050406030204" pitchFamily="18" charset="0"/>
                            <a:cs typeface="Cambria Math" panose="02040503050406030204" pitchFamily="18" charset="0"/>
                          </a:rPr>
                        </m:ctrlPr>
                      </m:dPr>
                      <m:e>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𝐺𝑅𝐺𝑇</m:t>
                            </m:r>
                          </m:sub>
                          <m:sup>
                            <m:r>
                              <a:rPr lang="en-US" i="1">
                                <a:latin typeface="Cambria Math" panose="02040503050406030204" pitchFamily="18" charset="0"/>
                                <a:cs typeface="Cambria Math" panose="02040503050406030204" pitchFamily="18" charset="0"/>
                              </a:rPr>
                              <m:t>𝑒𝑥</m:t>
                            </m:r>
                          </m:sup>
                        </m:sSubSup>
                        <m:d>
                          <m:dPr>
                            <m:ctrlPr>
                              <a:rPr lang="en-US" i="1">
                                <a:latin typeface="Cambria Math" panose="02040503050406030204" pitchFamily="18" charset="0"/>
                                <a:cs typeface="Cambria Math" panose="02040503050406030204" pitchFamily="18" charset="0"/>
                              </a:rPr>
                            </m:ctrlPr>
                          </m:dPr>
                          <m:e>
                            <m:r>
                              <a:rPr lang="en-US" i="1">
                                <a:latin typeface="Cambria Math" panose="02040503050406030204" pitchFamily="18" charset="0"/>
                                <a:cs typeface="Cambria Math" panose="02040503050406030204" pitchFamily="18" charset="0"/>
                              </a:rPr>
                              <m:t>𝑇</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r>
                          <a:rPr lang="en-US" i="1">
                            <a:latin typeface="Cambria Math" panose="02040503050406030204" pitchFamily="18" charset="0"/>
                            <a:cs typeface="Cambria Math" panose="02040503050406030204" pitchFamily="18" charset="0"/>
                          </a:rPr>
                          <m:t>,</m:t>
                        </m:r>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𝒩𝒩</m:t>
                            </m:r>
                          </m:sub>
                          <m:sup>
                            <m:r>
                              <a:rPr lang="en-US" i="1">
                                <a:latin typeface="Cambria Math" panose="02040503050406030204" pitchFamily="18" charset="0"/>
                                <a:cs typeface="Cambria Math" panose="02040503050406030204" pitchFamily="18" charset="0"/>
                              </a:rPr>
                              <m:t>𝑒𝑥</m:t>
                            </m:r>
                          </m:sup>
                        </m:sSubSup>
                        <m:d>
                          <m:dPr>
                            <m:ctrlPr>
                              <a:rPr lang="en-US" i="1">
                                <a:latin typeface="Cambria Math" panose="02040503050406030204" pitchFamily="18" charset="0"/>
                                <a:cs typeface="Cambria Math" panose="02040503050406030204" pitchFamily="18" charset="0"/>
                              </a:rPr>
                            </m:ctrlPr>
                          </m:dPr>
                          <m:e>
                            <m:r>
                              <a:rPr lang="en-US" i="1">
                                <a:latin typeface="Cambria Math" panose="02040503050406030204" pitchFamily="18" charset="0"/>
                                <a:cs typeface="Cambria Math" panose="02040503050406030204" pitchFamily="18" charset="0"/>
                              </a:rPr>
                              <m:t>𝑇</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e>
                    </m:d>
                  </m:oMath>
                </a14:m>
                <a:r>
                  <a:rPr lang="en-US" altLang="en-US"/>
                  <a:t>  </a:t>
                </a:r>
              </a:p>
              <a:p>
                <a:endParaRPr lang="en-US" altLang="en-US"/>
              </a:p>
              <a:p>
                <a:endParaRPr lang="en-US"/>
              </a:p>
            </p:txBody>
          </p:sp>
        </mc:Choice>
        <mc:Fallback xmlns="">
          <p:sp>
            <p:nvSpPr>
              <p:cNvPr id="6" name="Content Placeholder 5"/>
              <p:cNvSpPr>
                <a:spLocks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8" name="Text Box 7"/>
              <p:cNvSpPr txBox="1"/>
              <p:nvPr/>
            </p:nvSpPr>
            <p:spPr>
              <a:xfrm>
                <a:off x="5460365" y="5832475"/>
                <a:ext cx="5802630" cy="419735"/>
              </a:xfrm>
              <a:prstGeom prst="rect">
                <a:avLst/>
              </a:prstGeom>
              <a:solidFill>
                <a:srgbClr val="FFFF00"/>
              </a:solidFill>
            </p:spPr>
            <p:txBody>
              <a:bodyPr wrap="square" rtlCol="0">
                <a:spAutoFit/>
              </a:bodyPr>
              <a:lstStyle/>
              <a:p>
                <a:r>
                  <a:rPr lang="en-US" altLang="en-US">
                    <a:sym typeface="+mn-ea"/>
                  </a:rPr>
                  <a:t>Accuracy of KAN in predicting  </a:t>
                </a:r>
                <a14:m>
                  <m:oMath xmlns:m="http://schemas.openxmlformats.org/officeDocument/2006/math">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𝑙𝑛</m:t>
                        </m:r>
                        <m:r>
                          <a:rPr lang="en-US" i="1">
                            <a:latin typeface="Cambria Math" panose="02040503050406030204" pitchFamily="18" charset="0"/>
                            <a:cs typeface="Cambria Math" panose="02040503050406030204" pitchFamily="18" charset="0"/>
                          </a:rPr>
                          <m:t>𝛾</m:t>
                        </m:r>
                      </m:e>
                      <m:sub>
                        <m:r>
                          <a:rPr lang="en-US" i="1">
                            <a:latin typeface="Cambria Math" panose="02040503050406030204" pitchFamily="18" charset="0"/>
                            <a:cs typeface="Cambria Math" panose="02040503050406030204" pitchFamily="18" charset="0"/>
                          </a:rPr>
                          <m:t>𝐺𝑅𝐺𝑇</m:t>
                        </m:r>
                      </m:sub>
                      <m:sup/>
                    </m:sSubSup>
                  </m:oMath>
                </a14:m>
                <a:r>
                  <a:rPr lang="en-US"/>
                  <a:t> improved.</a:t>
                </a:r>
              </a:p>
            </p:txBody>
          </p:sp>
        </mc:Choice>
        <mc:Fallback xmlns="">
          <p:sp>
            <p:nvSpPr>
              <p:cNvPr id="8" name="Text Box 7"/>
              <p:cNvSpPr txBox="1">
                <a:spLocks noRot="1" noChangeAspect="1" noMove="1" noResize="1" noEditPoints="1" noAdjustHandles="1" noChangeArrowheads="1" noChangeShapeType="1" noTextEdit="1"/>
              </p:cNvSpPr>
              <p:nvPr/>
            </p:nvSpPr>
            <p:spPr>
              <a:xfrm>
                <a:off x="5460365" y="5832475"/>
                <a:ext cx="5802630" cy="419735"/>
              </a:xfrm>
              <a:prstGeom prst="rect">
                <a:avLst/>
              </a:prstGeom>
              <a:blipFill rotWithShape="1">
                <a:blip r:embed="rId3"/>
                <a:stretch>
                  <a:fillRect/>
                </a:stretch>
              </a:blipFill>
            </p:spPr>
            <p:txBody>
              <a:bodyPr/>
              <a:lstStyle/>
              <a:p>
                <a:r>
                  <a:rPr lang="en-US" altLang="en-US">
                    <a:noFill/>
                  </a:rPr>
                  <a:t> </a:t>
                </a:r>
              </a:p>
            </p:txBody>
          </p:sp>
        </mc:Fallback>
      </mc:AlternateContent>
      <p:sp>
        <p:nvSpPr>
          <p:cNvPr id="9" name="Rectangles 8"/>
          <p:cNvSpPr/>
          <p:nvPr/>
        </p:nvSpPr>
        <p:spPr>
          <a:xfrm>
            <a:off x="9734550" y="5229225"/>
            <a:ext cx="305435" cy="25590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 Box 10"/>
              <p:cNvSpPr txBox="1"/>
              <p:nvPr/>
            </p:nvSpPr>
            <p:spPr>
              <a:xfrm>
                <a:off x="2600960" y="2656840"/>
                <a:ext cx="3241040" cy="404495"/>
              </a:xfrm>
              <a:prstGeom prst="rect">
                <a:avLst/>
              </a:prstGeom>
              <a:solidFill>
                <a:schemeClr val="bg1"/>
              </a:solidFill>
            </p:spPr>
            <p:txBody>
              <a:bodyPr wrap="square" rtlCol="0" anchor="t">
                <a:spAutoFit/>
              </a:bodyPr>
              <a:lstStyle/>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cs typeface="Cambria Math" panose="02040503050406030204" pitchFamily="18" charset="0"/>
                        </a:rPr>
                        <m:t>𝑀𝑆𝐸</m:t>
                      </m:r>
                      <m:d>
                        <m:dPr>
                          <m:ctrlPr>
                            <a:rPr lang="en-US" i="1">
                              <a:latin typeface="Cambria Math" panose="02040503050406030204" pitchFamily="18" charset="0"/>
                              <a:cs typeface="Cambria Math" panose="02040503050406030204" pitchFamily="18" charset="0"/>
                            </a:rPr>
                          </m:ctrlPr>
                        </m:dPr>
                        <m:e>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𝐺𝑅𝐺𝑇</m:t>
                              </m:r>
                            </m:sub>
                            <m:sup>
                              <m:r>
                                <a:rPr lang="en-US" i="1">
                                  <a:latin typeface="Cambria Math" panose="02040503050406030204" pitchFamily="18" charset="0"/>
                                  <a:cs typeface="Cambria Math" panose="02040503050406030204" pitchFamily="18" charset="0"/>
                                </a:rPr>
                                <m:t>𝑒𝑥</m:t>
                              </m:r>
                            </m:sup>
                          </m:sSubSup>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r>
                            <a:rPr lang="en-US" i="1">
                              <a:latin typeface="Cambria Math" panose="02040503050406030204" pitchFamily="18" charset="0"/>
                              <a:cs typeface="Cambria Math" panose="02040503050406030204" pitchFamily="18" charset="0"/>
                            </a:rPr>
                            <m:t>,</m:t>
                          </m:r>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𝒩𝒩</m:t>
                              </m:r>
                            </m:sub>
                            <m:sup>
                              <m:r>
                                <a:rPr lang="en-US" i="1">
                                  <a:latin typeface="Cambria Math" panose="02040503050406030204" pitchFamily="18" charset="0"/>
                                  <a:cs typeface="Cambria Math" panose="02040503050406030204" pitchFamily="18" charset="0"/>
                                </a:rPr>
                                <m:t>𝑒𝑥</m:t>
                              </m:r>
                            </m:sup>
                          </m:sSubSup>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e>
                      </m:d>
                    </m:oMath>
                  </m:oMathPara>
                </a14:m>
                <a:endParaRPr lang="en-US" i="1">
                  <a:latin typeface="Cambria Math" panose="02040503050406030204" pitchFamily="18" charset="0"/>
                  <a:cs typeface="Cambria Math" panose="02040503050406030204" pitchFamily="18" charset="0"/>
                </a:endParaRPr>
              </a:p>
            </p:txBody>
          </p:sp>
        </mc:Choice>
        <mc:Fallback xmlns="">
          <p:sp>
            <p:nvSpPr>
              <p:cNvPr id="11" name="Text Box 10"/>
              <p:cNvSpPr txBox="1">
                <a:spLocks noRot="1" noChangeAspect="1" noMove="1" noResize="1" noEditPoints="1" noAdjustHandles="1" noChangeArrowheads="1" noChangeShapeType="1" noTextEdit="1"/>
              </p:cNvSpPr>
              <p:nvPr/>
            </p:nvSpPr>
            <p:spPr>
              <a:xfrm>
                <a:off x="2600960" y="2656840"/>
                <a:ext cx="3241040" cy="404495"/>
              </a:xfrm>
              <a:prstGeom prst="rect">
                <a:avLst/>
              </a:prstGeom>
              <a:blipFill rotWithShape="1">
                <a:blip r:embed="rId4"/>
                <a:stretch>
                  <a:fillRect/>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2" name="Text Box 11"/>
              <p:cNvSpPr txBox="1"/>
              <p:nvPr/>
            </p:nvSpPr>
            <p:spPr>
              <a:xfrm>
                <a:off x="5969635" y="2579370"/>
                <a:ext cx="4015740" cy="512445"/>
              </a:xfrm>
              <a:prstGeom prst="rect">
                <a:avLst/>
              </a:prstGeom>
              <a:solidFill>
                <a:schemeClr val="bg1"/>
              </a:solidFill>
            </p:spPr>
            <p:txBody>
              <a:bodyPr wrap="square" rtlCol="0" anchor="t">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Cambria Math" panose="02040503050406030204" pitchFamily="18" charset="0"/>
                        </a:rPr>
                        <m:t>𝑀𝑆𝐸</m:t>
                      </m:r>
                      <m:d>
                        <m:dPr>
                          <m:ctrlPr>
                            <a:rPr lang="en-US" i="1">
                              <a:latin typeface="Cambria Math" panose="02040503050406030204" pitchFamily="18" charset="0"/>
                              <a:cs typeface="Cambria Math" panose="02040503050406030204" pitchFamily="18" charset="0"/>
                            </a:rPr>
                          </m:ctrlPr>
                        </m:dPr>
                        <m:e>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𝑙𝑛</m:t>
                              </m:r>
                              <m:r>
                                <a:rPr lang="en-US" i="1">
                                  <a:latin typeface="Cambria Math" panose="02040503050406030204" pitchFamily="18" charset="0"/>
                                  <a:cs typeface="Cambria Math" panose="02040503050406030204" pitchFamily="18" charset="0"/>
                                </a:rPr>
                                <m:t>𝛾</m:t>
                              </m:r>
                            </m:e>
                            <m:sub>
                              <m:r>
                                <a:rPr lang="en-US" i="1">
                                  <a:latin typeface="Cambria Math" panose="02040503050406030204" pitchFamily="18" charset="0"/>
                                  <a:cs typeface="Cambria Math" panose="02040503050406030204" pitchFamily="18" charset="0"/>
                                </a:rPr>
                                <m:t>𝐺𝑅𝐺𝑇</m:t>
                              </m:r>
                            </m:sub>
                            <m:sup/>
                          </m:sSubSup>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r>
                            <a:rPr lang="en-US" i="1">
                              <a:latin typeface="Cambria Math" panose="02040503050406030204" pitchFamily="18" charset="0"/>
                              <a:cs typeface="Cambria Math" panose="02040503050406030204" pitchFamily="18" charset="0"/>
                            </a:rPr>
                            <m:t>,</m:t>
                          </m:r>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𝑙𝑛</m:t>
                              </m:r>
                              <m:r>
                                <a:rPr lang="en-US" i="1">
                                  <a:latin typeface="Cambria Math" panose="02040503050406030204" pitchFamily="18" charset="0"/>
                                  <a:cs typeface="Cambria Math" panose="02040503050406030204" pitchFamily="18" charset="0"/>
                                </a:rPr>
                                <m:t>𝛾</m:t>
                              </m:r>
                            </m:e>
                            <m:sub>
                              <m:r>
                                <a:rPr lang="en-US" i="1">
                                  <a:latin typeface="Cambria Math" panose="02040503050406030204" pitchFamily="18" charset="0"/>
                                  <a:cs typeface="Cambria Math" panose="02040503050406030204" pitchFamily="18" charset="0"/>
                                </a:rPr>
                                <m:t>𝒩𝒩</m:t>
                              </m:r>
                            </m:sub>
                            <m:sup/>
                          </m:sSubSup>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e>
                      </m:d>
                    </m:oMath>
                  </m:oMathPara>
                </a14:m>
                <a:endParaRPr lang="en-US" i="1">
                  <a:latin typeface="Cambria Math" panose="02040503050406030204" pitchFamily="18" charset="0"/>
                  <a:cs typeface="Cambria Math" panose="02040503050406030204" pitchFamily="18" charset="0"/>
                </a:endParaRPr>
              </a:p>
            </p:txBody>
          </p:sp>
        </mc:Choice>
        <mc:Fallback xmlns="">
          <p:sp>
            <p:nvSpPr>
              <p:cNvPr id="12" name="Text Box 11"/>
              <p:cNvSpPr txBox="1">
                <a:spLocks noRot="1" noChangeAspect="1" noMove="1" noResize="1" noEditPoints="1" noAdjustHandles="1" noChangeArrowheads="1" noChangeShapeType="1" noTextEdit="1"/>
              </p:cNvSpPr>
              <p:nvPr/>
            </p:nvSpPr>
            <p:spPr>
              <a:xfrm>
                <a:off x="5969635" y="2579370"/>
                <a:ext cx="4015740" cy="512445"/>
              </a:xfrm>
              <a:prstGeom prst="rect">
                <a:avLst/>
              </a:prstGeom>
              <a:blipFill rotWithShape="1">
                <a:blip r:embed="rId5"/>
                <a:stretch>
                  <a:fillRect/>
                </a:stretch>
              </a:blipFill>
            </p:spPr>
            <p:txBody>
              <a:bodyPr/>
              <a:lstStyle/>
              <a:p>
                <a:r>
                  <a:rPr lang="en-US" altLang="en-US">
                    <a:noFill/>
                  </a:rPr>
                  <a:t> </a:t>
                </a:r>
              </a:p>
            </p:txBody>
          </p:sp>
        </mc:Fallback>
      </mc:AlternateContent>
      <p:pic>
        <p:nvPicPr>
          <p:cNvPr id="13" name="Picture 12"/>
          <p:cNvPicPr>
            <a:picLocks noChangeAspect="1"/>
          </p:cNvPicPr>
          <p:nvPr/>
        </p:nvPicPr>
        <p:blipFill>
          <a:blip r:embed="rId6"/>
          <a:stretch>
            <a:fillRect/>
          </a:stretch>
        </p:blipFill>
        <p:spPr>
          <a:xfrm>
            <a:off x="2399030" y="3115945"/>
            <a:ext cx="7251700" cy="2489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Application to NRTL Model for Phenol+n-Octane</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Introduction</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NRTL Model</a:t>
            </a:r>
          </a:p>
        </p:txBody>
      </p:sp>
      <p:pic>
        <p:nvPicPr>
          <p:cNvPr id="9" name="Content Placeholder 8"/>
          <p:cNvPicPr>
            <a:picLocks noGrp="1" noChangeAspect="1"/>
          </p:cNvPicPr>
          <p:nvPr>
            <p:ph idx="1"/>
          </p:nvPr>
        </p:nvPicPr>
        <p:blipFill>
          <a:blip r:embed="rId2"/>
          <a:srcRect l="30711"/>
          <a:stretch>
            <a:fillRect/>
          </a:stretch>
        </p:blipFill>
        <p:spPr>
          <a:xfrm>
            <a:off x="2614930" y="3583305"/>
            <a:ext cx="6617335" cy="869950"/>
          </a:xfrm>
          <a:prstGeom prst="rect">
            <a:avLst/>
          </a:prstGeom>
        </p:spPr>
      </p:pic>
      <p:sp>
        <p:nvSpPr>
          <p:cNvPr id="4" name="Slide Number Placeholder 3"/>
          <p:cNvSpPr>
            <a:spLocks noGrp="1"/>
          </p:cNvSpPr>
          <p:nvPr>
            <p:ph type="sldNum" sz="quarter" idx="12"/>
          </p:nvPr>
        </p:nvSpPr>
        <p:spPr/>
        <p:txBody>
          <a:bodyPr/>
          <a:lstStyle/>
          <a:p>
            <a:fld id="{C6FEE364-E43C-45E5-A8B6-46B2F1CD9D34}" type="slidenum">
              <a:rPr lang="zh-TW" altLang="en-US" smtClean="0"/>
              <a:t>20</a:t>
            </a:fld>
            <a:endParaRPr lang="zh-TW" altLang="en-US"/>
          </a:p>
        </p:txBody>
      </p:sp>
      <mc:AlternateContent xmlns:mc="http://schemas.openxmlformats.org/markup-compatibility/2006" xmlns:a14="http://schemas.microsoft.com/office/drawing/2010/main">
        <mc:Choice Requires="a14">
          <p:sp>
            <p:nvSpPr>
              <p:cNvPr id="7" name="Text Box 6"/>
              <p:cNvSpPr txBox="1"/>
              <p:nvPr/>
            </p:nvSpPr>
            <p:spPr>
              <a:xfrm>
                <a:off x="4553839" y="1490916"/>
                <a:ext cx="3940810" cy="92900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𝑔</m:t>
                          </m:r>
                        </m:e>
                        <m:sup>
                          <m:r>
                            <a:rPr lang="en-US" i="1">
                              <a:latin typeface="Cambria Math" panose="02040503050406030204" pitchFamily="18" charset="0"/>
                              <a:cs typeface="Cambria Math" panose="02040503050406030204" pitchFamily="18" charset="0"/>
                            </a:rPr>
                            <m:t>𝑒𝑥</m:t>
                          </m:r>
                        </m:sup>
                      </m:sSup>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2</m:t>
                          </m:r>
                        </m:sub>
                      </m:sSub>
                      <m:d>
                        <m:dPr>
                          <m:ctrlPr>
                            <a:rPr lang="en-US" i="1">
                              <a:latin typeface="Cambria Math" panose="02040503050406030204" pitchFamily="18" charset="0"/>
                              <a:cs typeface="Cambria Math" panose="02040503050406030204" pitchFamily="18" charset="0"/>
                            </a:rPr>
                          </m:ctrlPr>
                        </m:dPr>
                        <m:e>
                          <m:f>
                            <m:fPr>
                              <m:ctrlPr>
                                <a:rPr lang="en-US" i="1">
                                  <a:latin typeface="Cambria Math" panose="02040503050406030204" pitchFamily="18" charset="0"/>
                                  <a:cs typeface="Cambria Math" panose="02040503050406030204" pitchFamily="18" charset="0"/>
                                </a:rPr>
                              </m:ctrlPr>
                            </m:fPr>
                            <m:num>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𝜏</m:t>
                                  </m:r>
                                </m:e>
                                <m:sub>
                                  <m:r>
                                    <a:rPr lang="en-US" i="1">
                                      <a:latin typeface="Cambria Math" panose="02040503050406030204" pitchFamily="18" charset="0"/>
                                      <a:cs typeface="Cambria Math" panose="02040503050406030204" pitchFamily="18" charset="0"/>
                                    </a:rPr>
                                    <m:t>21</m:t>
                                  </m:r>
                                </m:sub>
                              </m:sSub>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𝐺</m:t>
                                  </m:r>
                                </m:e>
                                <m:sub>
                                  <m:r>
                                    <a:rPr lang="en-US" i="1">
                                      <a:latin typeface="Cambria Math" panose="02040503050406030204" pitchFamily="18" charset="0"/>
                                      <a:cs typeface="Cambria Math" panose="02040503050406030204" pitchFamily="18" charset="0"/>
                                    </a:rPr>
                                    <m:t>21</m:t>
                                  </m:r>
                                </m:sub>
                              </m:sSub>
                            </m:num>
                            <m:den>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2</m:t>
                                  </m:r>
                                </m:sub>
                              </m:sSub>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𝐺</m:t>
                                  </m:r>
                                </m:e>
                                <m:sub>
                                  <m:r>
                                    <a:rPr lang="en-US" i="1">
                                      <a:latin typeface="Cambria Math" panose="02040503050406030204" pitchFamily="18" charset="0"/>
                                      <a:cs typeface="Cambria Math" panose="02040503050406030204" pitchFamily="18" charset="0"/>
                                    </a:rPr>
                                    <m:t>21</m:t>
                                  </m:r>
                                </m:sub>
                              </m:sSub>
                            </m:den>
                          </m:f>
                          <m:r>
                            <a:rPr lang="en-US" i="1">
                              <a:latin typeface="Cambria Math" panose="02040503050406030204" pitchFamily="18" charset="0"/>
                              <a:cs typeface="Cambria Math" panose="02040503050406030204" pitchFamily="18" charset="0"/>
                            </a:rPr>
                            <m:t>+</m:t>
                          </m:r>
                          <m:f>
                            <m:fPr>
                              <m:ctrlPr>
                                <a:rPr lang="en-US" i="1">
                                  <a:latin typeface="Cambria Math" panose="02040503050406030204" pitchFamily="18" charset="0"/>
                                  <a:cs typeface="Cambria Math" panose="02040503050406030204" pitchFamily="18" charset="0"/>
                                </a:rPr>
                              </m:ctrlPr>
                            </m:fPr>
                            <m:num>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𝜏</m:t>
                                  </m:r>
                                </m:e>
                                <m:sub>
                                  <m:r>
                                    <a:rPr lang="en-US" i="1">
                                      <a:latin typeface="Cambria Math" panose="02040503050406030204" pitchFamily="18" charset="0"/>
                                      <a:cs typeface="Cambria Math" panose="02040503050406030204" pitchFamily="18" charset="0"/>
                                    </a:rPr>
                                    <m:t>12</m:t>
                                  </m:r>
                                </m:sub>
                              </m:sSub>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𝐺</m:t>
                                  </m:r>
                                </m:e>
                                <m:sub>
                                  <m:r>
                                    <a:rPr lang="en-US" i="1">
                                      <a:latin typeface="Cambria Math" panose="02040503050406030204" pitchFamily="18" charset="0"/>
                                      <a:cs typeface="Cambria Math" panose="02040503050406030204" pitchFamily="18" charset="0"/>
                                    </a:rPr>
                                    <m:t>12</m:t>
                                  </m:r>
                                </m:sub>
                              </m:sSub>
                            </m:num>
                            <m:den>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2</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𝐺</m:t>
                                  </m:r>
                                </m:e>
                                <m:sub>
                                  <m:r>
                                    <a:rPr lang="en-US" i="1">
                                      <a:latin typeface="Cambria Math" panose="02040503050406030204" pitchFamily="18" charset="0"/>
                                      <a:cs typeface="Cambria Math" panose="02040503050406030204" pitchFamily="18" charset="0"/>
                                    </a:rPr>
                                    <m:t>12</m:t>
                                  </m:r>
                                </m:sub>
                              </m:sSub>
                            </m:den>
                          </m:f>
                        </m:e>
                      </m:d>
                    </m:oMath>
                  </m:oMathPara>
                </a14:m>
                <a:endParaRPr lang="en-US" i="1">
                  <a:latin typeface="Cambria Math" panose="02040503050406030204" pitchFamily="18" charset="0"/>
                  <a:cs typeface="Cambria Math" panose="02040503050406030204" pitchFamily="18" charset="0"/>
                </a:endParaRPr>
              </a:p>
              <a:p>
                <a:pPr algn="l"/>
                <a:endParaRPr lang="en-US"/>
              </a:p>
            </p:txBody>
          </p:sp>
        </mc:Choice>
        <mc:Fallback xmlns="">
          <p:sp>
            <p:nvSpPr>
              <p:cNvPr id="7" name="Text Box 6"/>
              <p:cNvSpPr txBox="1">
                <a:spLocks noRot="1" noChangeAspect="1" noMove="1" noResize="1" noEditPoints="1" noAdjustHandles="1" noChangeArrowheads="1" noChangeShapeType="1" noTextEdit="1"/>
              </p:cNvSpPr>
              <p:nvPr/>
            </p:nvSpPr>
            <p:spPr>
              <a:xfrm>
                <a:off x="4553839" y="1490916"/>
                <a:ext cx="3940810" cy="929005"/>
              </a:xfrm>
              <a:prstGeom prst="rect">
                <a:avLst/>
              </a:prstGeom>
              <a:blipFill rotWithShape="1">
                <a:blip r:embed="rId3"/>
                <a:stretch>
                  <a:fillRect l="-6" t="-62" r="6" b="62"/>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8" name="Text Box 7"/>
              <p:cNvSpPr txBox="1"/>
              <p:nvPr/>
            </p:nvSpPr>
            <p:spPr>
              <a:xfrm>
                <a:off x="3028315" y="2471420"/>
                <a:ext cx="6096000" cy="618490"/>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𝜏</m:t>
                          </m:r>
                        </m:e>
                        <m:sub>
                          <m:r>
                            <a:rPr lang="en-US" i="1">
                              <a:latin typeface="Cambria Math" panose="02040503050406030204" pitchFamily="18" charset="0"/>
                              <a:cs typeface="Cambria Math" panose="02040503050406030204" pitchFamily="18" charset="0"/>
                            </a:rPr>
                            <m:t>𝑖𝑗</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𝑎</m:t>
                          </m:r>
                        </m:e>
                        <m:sub>
                          <m:r>
                            <a:rPr lang="en-US" i="1">
                              <a:latin typeface="Cambria Math" panose="02040503050406030204" pitchFamily="18" charset="0"/>
                              <a:cs typeface="Cambria Math" panose="02040503050406030204" pitchFamily="18" charset="0"/>
                            </a:rPr>
                            <m:t>𝑖𝑗</m:t>
                          </m:r>
                        </m:sub>
                      </m:sSub>
                      <m:r>
                        <a:rPr lang="en-US" i="1">
                          <a:latin typeface="Cambria Math" panose="02040503050406030204" pitchFamily="18" charset="0"/>
                          <a:cs typeface="Cambria Math" panose="02040503050406030204" pitchFamily="18" charset="0"/>
                        </a:rPr>
                        <m:t>+</m:t>
                      </m:r>
                      <m:f>
                        <m:fPr>
                          <m:ctrlPr>
                            <a:rPr lang="en-US" i="1">
                              <a:latin typeface="Cambria Math" panose="02040503050406030204" pitchFamily="18" charset="0"/>
                              <a:cs typeface="Cambria Math" panose="02040503050406030204" pitchFamily="18" charset="0"/>
                            </a:rPr>
                          </m:ctrlPr>
                        </m:fPr>
                        <m:num>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𝑏</m:t>
                              </m:r>
                            </m:e>
                            <m:sub>
                              <m:r>
                                <a:rPr lang="en-US" i="1">
                                  <a:latin typeface="Cambria Math" panose="02040503050406030204" pitchFamily="18" charset="0"/>
                                  <a:cs typeface="Cambria Math" panose="02040503050406030204" pitchFamily="18" charset="0"/>
                                </a:rPr>
                                <m:t>𝑖𝑗</m:t>
                              </m:r>
                            </m:sub>
                          </m:sSub>
                        </m:num>
                        <m:den>
                          <m:r>
                            <a:rPr lang="en-US" i="1">
                              <a:latin typeface="Cambria Math" panose="02040503050406030204" pitchFamily="18" charset="0"/>
                              <a:cs typeface="Cambria Math" panose="02040503050406030204" pitchFamily="18" charset="0"/>
                            </a:rPr>
                            <m:t>𝑇</m:t>
                          </m:r>
                        </m:den>
                      </m:f>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𝐺</m:t>
                          </m:r>
                        </m:e>
                        <m:sub>
                          <m:r>
                            <a:rPr lang="en-US" i="1">
                              <a:latin typeface="Cambria Math" panose="02040503050406030204" pitchFamily="18" charset="0"/>
                              <a:cs typeface="Cambria Math" panose="02040503050406030204" pitchFamily="18" charset="0"/>
                            </a:rPr>
                            <m:t>𝑖𝑗</m:t>
                          </m:r>
                        </m:sub>
                      </m:sSub>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𝑒𝑥𝑝</m:t>
                      </m:r>
                      <m:d>
                        <m:dPr>
                          <m:ctrlPr>
                            <a:rPr lang="en-US" i="1">
                              <a:latin typeface="Cambria Math" panose="02040503050406030204" pitchFamily="18" charset="0"/>
                              <a:cs typeface="Cambria Math" panose="02040503050406030204" pitchFamily="18" charset="0"/>
                            </a:rPr>
                          </m:ctrlPr>
                        </m:dPr>
                        <m:e>
                          <m:r>
                            <a:rPr lang="en-US" i="1">
                              <a:latin typeface="Cambria Math" panose="02040503050406030204" pitchFamily="18" charset="0"/>
                              <a:cs typeface="Cambria Math" panose="02040503050406030204" pitchFamily="18" charset="0"/>
                            </a:rPr>
                            <m:t>𝛼</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𝜏</m:t>
                              </m:r>
                            </m:e>
                            <m:sub>
                              <m:r>
                                <a:rPr lang="en-US" i="1">
                                  <a:latin typeface="Cambria Math" panose="02040503050406030204" pitchFamily="18" charset="0"/>
                                  <a:cs typeface="Cambria Math" panose="02040503050406030204" pitchFamily="18" charset="0"/>
                                </a:rPr>
                                <m:t>𝑖𝑗</m:t>
                              </m:r>
                            </m:sub>
                          </m:sSub>
                        </m:e>
                      </m:d>
                    </m:oMath>
                  </m:oMathPara>
                </a14:m>
                <a:endParaRPr lang="en-US" i="1">
                  <a:latin typeface="Cambria Math" panose="02040503050406030204" pitchFamily="18" charset="0"/>
                  <a:cs typeface="Cambria Math" panose="02040503050406030204" pitchFamily="18" charset="0"/>
                </a:endParaRPr>
              </a:p>
            </p:txBody>
          </p:sp>
        </mc:Choice>
        <mc:Fallback xmlns="">
          <p:sp>
            <p:nvSpPr>
              <p:cNvPr id="8" name="Text Box 7"/>
              <p:cNvSpPr txBox="1">
                <a:spLocks noRot="1" noChangeAspect="1" noMove="1" noResize="1" noEditPoints="1" noAdjustHandles="1" noChangeArrowheads="1" noChangeShapeType="1" noTextEdit="1"/>
              </p:cNvSpPr>
              <p:nvPr/>
            </p:nvSpPr>
            <p:spPr>
              <a:xfrm>
                <a:off x="3028315" y="2471420"/>
                <a:ext cx="6096000" cy="618490"/>
              </a:xfrm>
              <a:prstGeom prst="rect">
                <a:avLst/>
              </a:prstGeom>
              <a:blipFill rotWithShape="1">
                <a:blip r:embed="rId4"/>
                <a:stretch>
                  <a:fillRect/>
                </a:stretch>
              </a:blipFill>
            </p:spPr>
            <p:txBody>
              <a:bodyPr/>
              <a:lstStyle/>
              <a:p>
                <a:r>
                  <a:rPr lang="en-US"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Data Generation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en-US" altLang="zh-TW"/>
                  <a:t>Generated data: </a:t>
                </a:r>
                <a14:m>
                  <m:oMath xmlns:m="http://schemas.openxmlformats.org/officeDocument/2006/math">
                    <m:sSub>
                      <m:sSubPr>
                        <m:ctrlPr>
                          <a:rPr lang="en-US" altLang="zh-TW" i="1">
                            <a:latin typeface="Cambria Math" panose="02040503050406030204" pitchFamily="18" charset="0"/>
                            <a:cs typeface="Cambria Math" panose="02040503050406030204" pitchFamily="18" charset="0"/>
                          </a:rPr>
                        </m:ctrlPr>
                      </m:sSubPr>
                      <m:e>
                        <m:r>
                          <a:rPr lang="en-US" altLang="zh-TW">
                            <a:latin typeface="Cambria Math" panose="02040503050406030204" pitchFamily="18" charset="0"/>
                            <a:cs typeface="Cambria Math" panose="02040503050406030204" pitchFamily="18" charset="0"/>
                          </a:rPr>
                          <m:t>𝑁</m:t>
                        </m:r>
                      </m:e>
                      <m:sub>
                        <m:r>
                          <a:rPr lang="en-US" altLang="zh-TW">
                            <a:latin typeface="Cambria Math" panose="02040503050406030204" pitchFamily="18" charset="0"/>
                            <a:cs typeface="Cambria Math" panose="02040503050406030204" pitchFamily="18" charset="0"/>
                          </a:rPr>
                          <m:t>𝑇</m:t>
                        </m:r>
                      </m:sub>
                    </m:sSub>
                  </m:oMath>
                </a14:m>
                <a:r>
                  <a:rPr lang="en-US" altLang="zh-TW"/>
                  <a:t> = 101, </a:t>
                </a:r>
                <a14:m>
                  <m:oMath xmlns:m="http://schemas.openxmlformats.org/officeDocument/2006/math">
                    <m:r>
                      <a:rPr lang="en-US" altLang="zh-TW">
                        <a:latin typeface="Cambria Math" panose="02040503050406030204" pitchFamily="18" charset="0"/>
                        <a:ea typeface="MS Mincho" charset="0"/>
                        <a:cs typeface="Cambria Math" panose="02040503050406030204" pitchFamily="18" charset="0"/>
                      </a:rPr>
                      <m:t>∈[309.1</m:t>
                    </m:r>
                    <m:r>
                      <a:rPr lang="en-US" altLang="zh-TW">
                        <a:latin typeface="Cambria Math" panose="02040503050406030204" pitchFamily="18" charset="0"/>
                        <a:cs typeface="Cambria Math" panose="02040503050406030204" pitchFamily="18" charset="0"/>
                      </a:rPr>
                      <m:t>𝐾</m:t>
                    </m:r>
                    <m:r>
                      <a:rPr lang="en-US" altLang="zh-TW">
                        <a:latin typeface="Cambria Math" panose="02040503050406030204" pitchFamily="18" charset="0"/>
                        <a:ea typeface="MS Mincho" charset="0"/>
                        <a:cs typeface="Cambria Math" panose="02040503050406030204" pitchFamily="18" charset="0"/>
                      </a:rPr>
                      <m:t>, 335</m:t>
                    </m:r>
                    <m:r>
                      <a:rPr lang="en-US" altLang="zh-TW">
                        <a:latin typeface="Cambria Math" panose="02040503050406030204" pitchFamily="18" charset="0"/>
                        <a:cs typeface="Cambria Math" panose="02040503050406030204" pitchFamily="18" charset="0"/>
                      </a:rPr>
                      <m:t>𝐾</m:t>
                    </m:r>
                    <m:r>
                      <a:rPr lang="en-US" altLang="zh-TW">
                        <a:latin typeface="Cambria Math" panose="02040503050406030204" pitchFamily="18" charset="0"/>
                        <a:ea typeface="MS Mincho" charset="0"/>
                        <a:cs typeface="Cambria Math" panose="02040503050406030204" pitchFamily="18" charset="0"/>
                      </a:rPr>
                      <m:t>]</m:t>
                    </m:r>
                  </m:oMath>
                </a14:m>
                <a:r>
                  <a:rPr lang="en-US" altLang="zh-TW"/>
                  <a:t>; </a:t>
                </a:r>
                <a14:m>
                  <m:oMath xmlns:m="http://schemas.openxmlformats.org/officeDocument/2006/math">
                    <m:sSub>
                      <m:sSubPr>
                        <m:ctrlPr>
                          <a:rPr lang="en-US" altLang="zh-TW" i="1">
                            <a:latin typeface="Cambria Math" panose="02040503050406030204" pitchFamily="18" charset="0"/>
                            <a:cs typeface="Cambria Math" panose="02040503050406030204" pitchFamily="18" charset="0"/>
                          </a:rPr>
                        </m:ctrlPr>
                      </m:sSubPr>
                      <m:e>
                        <m:r>
                          <a:rPr lang="en-US" altLang="zh-TW">
                            <a:latin typeface="Cambria Math" panose="02040503050406030204" pitchFamily="18" charset="0"/>
                            <a:cs typeface="Cambria Math" panose="02040503050406030204" pitchFamily="18" charset="0"/>
                          </a:rPr>
                          <m:t>𝑁</m:t>
                        </m:r>
                      </m:e>
                      <m:sub>
                        <m:r>
                          <a:rPr lang="en-US" altLang="zh-TW">
                            <a:latin typeface="Cambria Math" panose="02040503050406030204" pitchFamily="18" charset="0"/>
                            <a:cs typeface="Cambria Math" panose="02040503050406030204" pitchFamily="18" charset="0"/>
                          </a:rPr>
                          <m:t>𝑥</m:t>
                        </m:r>
                      </m:sub>
                    </m:sSub>
                  </m:oMath>
                </a14:m>
                <a:r>
                  <a:rPr lang="en-US" altLang="zh-TW"/>
                  <a:t> = 501, </a:t>
                </a:r>
                <a14:m>
                  <m:oMath xmlns:m="http://schemas.openxmlformats.org/officeDocument/2006/math">
                    <m:r>
                      <a:rPr lang="en-US" altLang="zh-TW">
                        <a:latin typeface="Cambria Math" panose="02040503050406030204" pitchFamily="18" charset="0"/>
                        <a:ea typeface="MS Mincho" charset="0"/>
                        <a:cs typeface="Cambria Math" panose="02040503050406030204" pitchFamily="18" charset="0"/>
                      </a:rPr>
                      <m:t>∈[0, 1]</m:t>
                    </m:r>
                  </m:oMath>
                </a14:m>
                <a:endParaRPr lang="en-US" altLang="zh-TW">
                  <a:latin typeface="Cambria Math" panose="02040503050406030204" pitchFamily="18" charset="0"/>
                  <a:ea typeface="MS Mincho" charset="0"/>
                  <a:cs typeface="Cambria Math" panose="02040503050406030204" pitchFamily="18" charset="0"/>
                </a:endParaRPr>
              </a:p>
              <a:p>
                <a:r>
                  <a:rPr lang="en-US" altLang="zh-TW"/>
                  <a:t>Training:Validation 9:1</a:t>
                </a:r>
              </a:p>
              <a:p>
                <a:endParaRPr lang="en-US" altLang="zh-TW"/>
              </a:p>
            </p:txBody>
          </p:sp>
        </mc:Choice>
        <mc:Fallback xmlns="">
          <p:sp>
            <p:nvSpPr>
              <p:cNvPr id="6" name="Content Placeholder 5"/>
              <p:cNvSpPr>
                <a:spLocks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r>
              <a:rPr lang="zh-TW" altLang="en-US"/>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Model Structure MLP</a:t>
            </a:r>
          </a:p>
        </p:txBody>
      </p:sp>
      <mc:AlternateContent xmlns:mc="http://schemas.openxmlformats.org/markup-compatibility/2006">
        <mc:Choice xmlns:a14="http://schemas.microsoft.com/office/drawing/2010/main" Requires="a14">
          <p:sp>
            <p:nvSpPr>
              <p:cNvPr id="10" name="Text Placeholder 9"/>
              <p:cNvSpPr>
                <a:spLocks noGrp="1"/>
              </p:cNvSpPr>
              <p:nvPr>
                <p:ph type="body" idx="1"/>
              </p:nvPr>
            </p:nvSpPr>
            <p:spPr/>
            <p:txBody>
              <a:bodyPr/>
              <a:lstStyle/>
              <a:p>
                <a:r>
                  <a:rPr lang="en-US" dirty="0"/>
                  <a:t>Input </a:t>
                </a:r>
                <a14:m>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𝑻</m:t>
                        </m:r>
                      </m:e>
                      <m:sub>
                        <m:r>
                          <a:rPr lang="en-US" i="1">
                            <a:latin typeface="Cambria Math" panose="02040503050406030204" pitchFamily="18" charset="0"/>
                            <a:cs typeface="Cambria Math" panose="02040503050406030204" pitchFamily="18" charset="0"/>
                          </a:rPr>
                          <m:t>𝒊𝒏𝒑𝒖𝒕</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𝒙</m:t>
                        </m:r>
                      </m:e>
                      <m:sub>
                        <m:r>
                          <a:rPr lang="en-US" i="1">
                            <a:latin typeface="Cambria Math" panose="02040503050406030204" pitchFamily="18" charset="0"/>
                            <a:cs typeface="Cambria Math" panose="02040503050406030204" pitchFamily="18" charset="0"/>
                          </a:rPr>
                          <m:t>𝟏</m:t>
                        </m:r>
                      </m:sub>
                    </m:sSub>
                  </m:oMath>
                </a14:m>
                <a:r>
                  <a:rPr lang="en-US" dirty="0"/>
                  <a:t> </a:t>
                </a:r>
              </a:p>
              <a:p>
                <a:pPr lvl="1"/>
                <a:r>
                  <a:rPr lang="en-US" sz="2000" dirty="0"/>
                  <a:t>Scaling of </a:t>
                </a:r>
                <a14:m>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𝑻</m:t>
                        </m:r>
                      </m:e>
                      <m:sub>
                        <m:r>
                          <a:rPr lang="en-US" i="1">
                            <a:latin typeface="Cambria Math" panose="02040503050406030204" pitchFamily="18" charset="0"/>
                            <a:cs typeface="Cambria Math" panose="02040503050406030204" pitchFamily="18" charset="0"/>
                          </a:rPr>
                          <m:t>𝑹</m:t>
                        </m:r>
                      </m:sub>
                    </m:sSub>
                  </m:oMath>
                </a14:m>
                <a:r>
                  <a:rPr lang="en-US" dirty="0"/>
                  <a:t> is given by </a:t>
                </a:r>
                <a14:m>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𝑻</m:t>
                        </m:r>
                      </m:e>
                      <m:sub>
                        <m:r>
                          <a:rPr lang="en-US" i="1">
                            <a:latin typeface="Cambria Math" panose="02040503050406030204" pitchFamily="18" charset="0"/>
                            <a:cs typeface="Cambria Math" panose="02040503050406030204" pitchFamily="18" charset="0"/>
                          </a:rPr>
                          <m:t>𝒊𝒏𝒑𝒖𝒕</m:t>
                        </m:r>
                      </m:sub>
                    </m:sSub>
                    <m:r>
                      <a:rPr lang="en-US" i="1">
                        <a:latin typeface="Cambria Math" panose="02040503050406030204" pitchFamily="18" charset="0"/>
                        <a:cs typeface="Cambria Math" panose="02040503050406030204" pitchFamily="18" charset="0"/>
                      </a:rPr>
                      <m:t>=</m:t>
                    </m:r>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𝑻</m:t>
                        </m:r>
                        <m:r>
                          <a:rPr lang="en-US" i="1">
                            <a:latin typeface="Cambria Math" panose="02040503050406030204" pitchFamily="18" charset="0"/>
                            <a:cs typeface="Cambria Math" panose="02040503050406030204" pitchFamily="18" charset="0"/>
                          </a:rPr>
                          <m:t>−</m:t>
                        </m:r>
                        <m:r>
                          <a:rPr lang="en-US" b="1" i="1">
                            <a:latin typeface="Cambria Math" panose="02040503050406030204" pitchFamily="18" charset="0"/>
                            <a:cs typeface="Cambria Math" panose="02040503050406030204" pitchFamily="18" charset="0"/>
                          </a:rPr>
                          <m:t>𝝁</m:t>
                        </m:r>
                      </m:num>
                      <m:den>
                        <m:r>
                          <a:rPr lang="en-US" b="1" i="1">
                            <a:latin typeface="Cambria Math" panose="02040503050406030204" pitchFamily="18" charset="0"/>
                            <a:cs typeface="Cambria Math" panose="02040503050406030204" pitchFamily="18" charset="0"/>
                          </a:rPr>
                          <m:t>𝝈</m:t>
                        </m:r>
                      </m:den>
                    </m:f>
                  </m:oMath>
                </a14:m>
                <a:r>
                  <a:rPr lang="en-US" dirty="0"/>
                  <a:t>, where </a:t>
                </a:r>
                <a14:m>
                  <m:oMath xmlns:m="http://schemas.openxmlformats.org/officeDocument/2006/math">
                    <m:r>
                      <a:rPr lang="en-US" b="1" i="1">
                        <a:latin typeface="Cambria Math" panose="02040503050406030204" pitchFamily="18" charset="0"/>
                        <a:cs typeface="Cambria Math" panose="02040503050406030204" pitchFamily="18" charset="0"/>
                      </a:rPr>
                      <m:t>𝝁</m:t>
                    </m:r>
                  </m:oMath>
                </a14:m>
                <a:r>
                  <a:rPr lang="en-US" dirty="0"/>
                  <a:t> and </a:t>
                </a:r>
                <a14:m>
                  <m:oMath xmlns:m="http://schemas.openxmlformats.org/officeDocument/2006/math">
                    <m:r>
                      <a:rPr lang="en-US" b="1" i="1">
                        <a:latin typeface="Cambria Math" panose="02040503050406030204" pitchFamily="18" charset="0"/>
                        <a:cs typeface="Cambria Math" panose="02040503050406030204" pitchFamily="18" charset="0"/>
                      </a:rPr>
                      <m:t>𝝈</m:t>
                    </m:r>
                  </m:oMath>
                </a14:m>
                <a:r>
                  <a:rPr lang="en-US" dirty="0"/>
                  <a:t> are mean and standard deviations of </a:t>
                </a:r>
                <a14:m>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𝑻</m:t>
                        </m:r>
                      </m:e>
                      <m:sub>
                        <m:r>
                          <a:rPr lang="en-US" i="1">
                            <a:latin typeface="Cambria Math" panose="02040503050406030204" pitchFamily="18" charset="0"/>
                            <a:cs typeface="Cambria Math" panose="02040503050406030204" pitchFamily="18" charset="0"/>
                          </a:rPr>
                          <m:t>𝑹</m:t>
                        </m:r>
                      </m:sub>
                    </m:sSub>
                  </m:oMath>
                </a14:m>
                <a:r>
                  <a:rPr lang="en-US" dirty="0"/>
                  <a:t> in training data</a:t>
                </a:r>
              </a:p>
              <a:p>
                <a:r>
                  <a:rPr lang="en-US" dirty="0"/>
                  <a:t>Output </a:t>
                </a:r>
                <a14:m>
                  <m:oMath xmlns:m="http://schemas.openxmlformats.org/officeDocument/2006/math">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𝒈</m:t>
                        </m:r>
                      </m:e>
                      <m:sup>
                        <m:r>
                          <a:rPr lang="en-US" i="1">
                            <a:latin typeface="Cambria Math" panose="02040503050406030204" pitchFamily="18" charset="0"/>
                            <a:cs typeface="Cambria Math" panose="02040503050406030204" pitchFamily="18" charset="0"/>
                          </a:rPr>
                          <m:t>𝒆𝒙</m:t>
                        </m:r>
                      </m:sup>
                    </m:sSup>
                  </m:oMath>
                </a14:m>
                <a:endParaRPr lang="en-US" i="1" dirty="0">
                  <a:latin typeface="Cambria Math" panose="02040503050406030204" pitchFamily="18" charset="0"/>
                  <a:cs typeface="Cambria Math" panose="02040503050406030204" pitchFamily="18" charset="0"/>
                </a:endParaRPr>
              </a:p>
              <a:p>
                <a:r>
                  <a:rPr lang="en-US" altLang="en-US" dirty="0">
                    <a:sym typeface="+mn-ea"/>
                  </a:rPr>
                  <a:t>Neurons in input/hidden/output layers: 2 ,50, 25, 25, 1 </a:t>
                </a:r>
                <a:endParaRPr lang="en-US" altLang="en-US" dirty="0"/>
              </a:p>
              <a:p>
                <a:r>
                  <a:rPr lang="en-US" altLang="en-US" dirty="0"/>
                  <a:t>Activation function: tanh</a:t>
                </a:r>
              </a:p>
              <a:p>
                <a:r>
                  <a:rPr lang="en-US" altLang="en-US" dirty="0"/>
                  <a:t>Optimizer: Adam</a:t>
                </a:r>
              </a:p>
              <a:p>
                <a:r>
                  <a:rPr lang="en-US" altLang="en-US" dirty="0"/>
                  <a:t>Total parameter:2101</a:t>
                </a:r>
              </a:p>
              <a:p>
                <a:endParaRPr lang="en-US" altLang="en-US" dirty="0"/>
              </a:p>
              <a:p>
                <a:endParaRPr lang="en-US" altLang="en-US" dirty="0"/>
              </a:p>
            </p:txBody>
          </p:sp>
        </mc:Choice>
        <mc:Fallback>
          <p:sp>
            <p:nvSpPr>
              <p:cNvPr id="10" name="Text Placeholder 9"/>
              <p:cNvSpPr>
                <a:spLocks noGrp="1" noRot="1" noChangeAspect="1" noMove="1" noResize="1" noEditPoints="1" noAdjustHandles="1" noChangeArrowheads="1" noChangeShapeType="1" noTextEdit="1"/>
              </p:cNvSpPr>
              <p:nvPr>
                <p:ph type="body" idx="1"/>
              </p:nvPr>
            </p:nvSpPr>
            <p:spPr>
              <a:blipFill>
                <a:blip r:embed="rId2"/>
                <a:stretch>
                  <a:fillRect l="-754" t="-1543"/>
                </a:stretch>
              </a:blipFill>
            </p:spPr>
            <p:txBody>
              <a:bodyPr/>
              <a:lstStyle/>
              <a:p>
                <a:r>
                  <a:rPr lang="zh-TW" altLang="en-US">
                    <a:noFill/>
                  </a:rPr>
                  <a:t> </a:t>
                </a:r>
              </a:p>
            </p:txBody>
          </p:sp>
        </mc:Fallback>
      </mc:AlternateContent>
      <p:sp>
        <p:nvSpPr>
          <p:cNvPr id="4" name="Slide Number Placeholder 3"/>
          <p:cNvSpPr>
            <a:spLocks noGrp="1"/>
          </p:cNvSpPr>
          <p:nvPr>
            <p:ph type="sldNum" sz="quarter" idx="12"/>
          </p:nvPr>
        </p:nvSpPr>
        <p:spPr/>
        <p:txBody>
          <a:bodyPr/>
          <a:lstStyle/>
          <a:p>
            <a:r>
              <a:rPr lang="zh-TW" altLang="en-US"/>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Model Structure KAN</a:t>
            </a:r>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p:txBody>
              <a:bodyPr>
                <a:normAutofit/>
              </a:bodyPr>
              <a:lstStyle/>
              <a:p>
                <a:r>
                  <a:rPr lang="en-US" dirty="0">
                    <a:sym typeface="+mn-ea"/>
                  </a:rPr>
                  <a:t>Input </a:t>
                </a:r>
                <a14:m>
                  <m:oMath xmlns:m="http://schemas.openxmlformats.org/officeDocument/2006/math">
                    <m:sSub>
                      <m:sSubPr>
                        <m:ctrlPr>
                          <a:rPr lang="en-US" i="1">
                            <a:latin typeface="Cambria Math" panose="02040503050406030204" pitchFamily="18" charset="0"/>
                            <a:cs typeface="Cambria Math" panose="02040503050406030204" pitchFamily="18" charset="0"/>
                            <a:sym typeface="+mn-ea"/>
                          </a:rPr>
                        </m:ctrlPr>
                      </m:sSubPr>
                      <m:e>
                        <m:r>
                          <a:rPr lang="en-US" i="1">
                            <a:latin typeface="Cambria Math" panose="02040503050406030204" pitchFamily="18" charset="0"/>
                            <a:cs typeface="Cambria Math" panose="02040503050406030204" pitchFamily="18" charset="0"/>
                            <a:sym typeface="+mn-ea"/>
                          </a:rPr>
                          <m:t>𝑻</m:t>
                        </m:r>
                      </m:e>
                      <m:sub>
                        <m:r>
                          <a:rPr lang="en-US" i="1">
                            <a:latin typeface="Cambria Math" panose="02040503050406030204" pitchFamily="18" charset="0"/>
                            <a:cs typeface="Cambria Math" panose="02040503050406030204" pitchFamily="18" charset="0"/>
                            <a:sym typeface="+mn-ea"/>
                          </a:rPr>
                          <m:t>𝒊𝒏𝒑𝒖𝒕</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𝒙</m:t>
                        </m:r>
                      </m:e>
                      <m:sub>
                        <m:r>
                          <a:rPr lang="en-US" i="1">
                            <a:latin typeface="Cambria Math" panose="02040503050406030204" pitchFamily="18" charset="0"/>
                            <a:cs typeface="Cambria Math" panose="02040503050406030204" pitchFamily="18" charset="0"/>
                          </a:rPr>
                          <m:t>𝟏</m:t>
                        </m:r>
                      </m:sub>
                    </m:sSub>
                  </m:oMath>
                </a14:m>
                <a:r>
                  <a:rPr lang="en-US" dirty="0">
                    <a:sym typeface="+mn-ea"/>
                  </a:rPr>
                  <a:t> </a:t>
                </a:r>
                <a:endParaRPr lang="en-US" dirty="0"/>
              </a:p>
              <a:p>
                <a:pPr lvl="1" algn="l"/>
                <a:r>
                  <a:rPr lang="en-US" sz="2000" dirty="0">
                    <a:sym typeface="+mn-ea"/>
                  </a:rPr>
                  <a:t>Training data of </a:t>
                </a:r>
                <a14:m>
                  <m:oMath xmlns:m="http://schemas.openxmlformats.org/officeDocument/2006/math">
                    <m:sSub>
                      <m:sSubPr>
                        <m:ctrlPr>
                          <a:rPr lang="en-US" i="1">
                            <a:latin typeface="Cambria Math" panose="02040503050406030204" pitchFamily="18" charset="0"/>
                            <a:cs typeface="Cambria Math" panose="02040503050406030204" pitchFamily="18" charset="0"/>
                            <a:sym typeface="+mn-ea"/>
                          </a:rPr>
                        </m:ctrlPr>
                      </m:sSubPr>
                      <m:e>
                        <m:r>
                          <a:rPr lang="en-US" i="1">
                            <a:latin typeface="Cambria Math" panose="02040503050406030204" pitchFamily="18" charset="0"/>
                            <a:cs typeface="Cambria Math" panose="02040503050406030204" pitchFamily="18" charset="0"/>
                            <a:sym typeface="+mn-ea"/>
                          </a:rPr>
                          <m:t>𝑻</m:t>
                        </m:r>
                      </m:e>
                      <m:sub>
                        <m:r>
                          <a:rPr lang="en-US" i="1">
                            <a:latin typeface="Cambria Math" panose="02040503050406030204" pitchFamily="18" charset="0"/>
                            <a:cs typeface="Cambria Math" panose="02040503050406030204" pitchFamily="18" charset="0"/>
                            <a:sym typeface="+mn-ea"/>
                          </a:rPr>
                          <m:t>𝒊𝒏𝒑𝒖𝒕</m:t>
                        </m:r>
                      </m:sub>
                    </m:sSub>
                    <m:r>
                      <a:rPr lang="en-US" i="1">
                        <a:latin typeface="Cambria Math" panose="02040503050406030204" pitchFamily="18" charset="0"/>
                        <a:cs typeface="Cambria Math" panose="02040503050406030204" pitchFamily="18" charset="0"/>
                        <a:sym typeface="+mn-ea"/>
                      </a:rPr>
                      <m:t>=</m:t>
                    </m:r>
                    <m:f>
                      <m:fPr>
                        <m:ctrlPr>
                          <a:rPr lang="en-US" i="1">
                            <a:latin typeface="Cambria Math" panose="02040503050406030204" pitchFamily="18" charset="0"/>
                            <a:cs typeface="Cambria Math" panose="02040503050406030204" pitchFamily="18" charset="0"/>
                            <a:sym typeface="+mn-ea"/>
                          </a:rPr>
                        </m:ctrlPr>
                      </m:fPr>
                      <m:num>
                        <m:r>
                          <a:rPr lang="en-US" i="1">
                            <a:latin typeface="Cambria Math" panose="02040503050406030204" pitchFamily="18" charset="0"/>
                            <a:cs typeface="Cambria Math" panose="02040503050406030204" pitchFamily="18" charset="0"/>
                            <a:sym typeface="+mn-ea"/>
                          </a:rPr>
                          <m:t>𝟐</m:t>
                        </m:r>
                        <m:d>
                          <m:dPr>
                            <m:ctrlPr>
                              <a:rPr lang="en-US" i="1">
                                <a:latin typeface="Cambria Math" panose="02040503050406030204" pitchFamily="18" charset="0"/>
                                <a:cs typeface="Cambria Math" panose="02040503050406030204" pitchFamily="18" charset="0"/>
                                <a:sym typeface="+mn-ea"/>
                              </a:rPr>
                            </m:ctrlPr>
                          </m:dPr>
                          <m:e>
                            <m:r>
                              <a:rPr lang="en-US" i="1">
                                <a:latin typeface="Cambria Math" panose="02040503050406030204" pitchFamily="18" charset="0"/>
                                <a:cs typeface="Cambria Math" panose="02040503050406030204" pitchFamily="18" charset="0"/>
                                <a:sym typeface="+mn-ea"/>
                              </a:rPr>
                              <m:t>𝟏</m:t>
                            </m:r>
                            <m:r>
                              <a:rPr lang="en-US" i="1">
                                <a:latin typeface="Cambria Math" panose="02040503050406030204" pitchFamily="18" charset="0"/>
                                <a:cs typeface="Cambria Math" panose="02040503050406030204" pitchFamily="18" charset="0"/>
                                <a:sym typeface="+mn-ea"/>
                              </a:rPr>
                              <m:t>/</m:t>
                            </m:r>
                            <m:r>
                              <a:rPr lang="en-US" i="1">
                                <a:latin typeface="Cambria Math" panose="02040503050406030204" pitchFamily="18" charset="0"/>
                                <a:cs typeface="Cambria Math" panose="02040503050406030204" pitchFamily="18" charset="0"/>
                                <a:sym typeface="+mn-ea"/>
                              </a:rPr>
                              <m:t>𝑻</m:t>
                            </m:r>
                          </m:e>
                        </m:d>
                      </m:num>
                      <m:den>
                        <m:d>
                          <m:dPr>
                            <m:ctrlPr>
                              <a:rPr lang="en-US" i="1">
                                <a:latin typeface="Cambria Math" panose="02040503050406030204" pitchFamily="18" charset="0"/>
                                <a:cs typeface="Cambria Math" panose="02040503050406030204" pitchFamily="18" charset="0"/>
                                <a:sym typeface="+mn-ea"/>
                              </a:rPr>
                            </m:ctrlPr>
                          </m:dPr>
                          <m:e>
                            <m:sSub>
                              <m:sSubPr>
                                <m:ctrlPr>
                                  <a:rPr lang="en-US" i="1">
                                    <a:latin typeface="Cambria Math" panose="02040503050406030204" pitchFamily="18" charset="0"/>
                                    <a:cs typeface="Cambria Math" panose="02040503050406030204" pitchFamily="18" charset="0"/>
                                    <a:sym typeface="+mn-ea"/>
                                  </a:rPr>
                                </m:ctrlPr>
                              </m:sSubPr>
                              <m:e>
                                <m:f>
                                  <m:fPr>
                                    <m:type m:val="lin"/>
                                    <m:ctrlPr>
                                      <a:rPr lang="en-US" i="1">
                                        <a:latin typeface="Cambria Math" panose="02040503050406030204" pitchFamily="18" charset="0"/>
                                        <a:cs typeface="Cambria Math" panose="02040503050406030204" pitchFamily="18" charset="0"/>
                                        <a:sym typeface="+mn-ea"/>
                                      </a:rPr>
                                    </m:ctrlPr>
                                  </m:fPr>
                                  <m:num>
                                    <m:r>
                                      <a:rPr lang="en-US" i="1">
                                        <a:latin typeface="Cambria Math" panose="02040503050406030204" pitchFamily="18" charset="0"/>
                                        <a:cs typeface="Cambria Math" panose="02040503050406030204" pitchFamily="18" charset="0"/>
                                        <a:sym typeface="+mn-ea"/>
                                      </a:rPr>
                                      <m:t>𝟏</m:t>
                                    </m:r>
                                  </m:num>
                                  <m:den>
                                    <m:r>
                                      <a:rPr lang="en-US" i="1">
                                        <a:latin typeface="Cambria Math" panose="02040503050406030204" pitchFamily="18" charset="0"/>
                                        <a:cs typeface="Cambria Math" panose="02040503050406030204" pitchFamily="18" charset="0"/>
                                        <a:sym typeface="+mn-ea"/>
                                      </a:rPr>
                                      <m:t>𝑻</m:t>
                                    </m:r>
                                  </m:den>
                                </m:f>
                              </m:e>
                              <m:sub>
                                <m:r>
                                  <a:rPr lang="en-US" i="1">
                                    <a:latin typeface="Cambria Math" panose="02040503050406030204" pitchFamily="18" charset="0"/>
                                    <a:cs typeface="Cambria Math" panose="02040503050406030204" pitchFamily="18" charset="0"/>
                                    <a:sym typeface="+mn-ea"/>
                                  </a:rPr>
                                  <m:t>𝒎𝒂𝒙</m:t>
                                </m:r>
                              </m:sub>
                            </m:sSub>
                          </m:e>
                        </m:d>
                      </m:den>
                    </m:f>
                  </m:oMath>
                </a14:m>
                <a:endParaRPr lang="en-US" dirty="0">
                  <a:sym typeface="+mn-ea"/>
                </a:endParaRPr>
              </a:p>
              <a:p>
                <a:pPr lvl="0" algn="l"/>
                <a:r>
                  <a:rPr lang="en-US" dirty="0">
                    <a:sym typeface="+mn-ea"/>
                  </a:rPr>
                  <a:t>Output </a:t>
                </a:r>
                <a14:m>
                  <m:oMath xmlns:m="http://schemas.openxmlformats.org/officeDocument/2006/math">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𝒈</m:t>
                        </m:r>
                      </m:e>
                      <m:sup>
                        <m:r>
                          <a:rPr lang="en-US" i="1">
                            <a:latin typeface="Cambria Math" panose="02040503050406030204" pitchFamily="18" charset="0"/>
                            <a:cs typeface="Cambria Math" panose="02040503050406030204" pitchFamily="18" charset="0"/>
                          </a:rPr>
                          <m:t>𝒆𝒙</m:t>
                        </m:r>
                      </m:sup>
                    </m:sSup>
                  </m:oMath>
                </a14:m>
                <a:endParaRPr lang="en-US" i="1" dirty="0">
                  <a:latin typeface="Cambria Math" panose="02040503050406030204" pitchFamily="18" charset="0"/>
                  <a:cs typeface="Cambria Math" panose="02040503050406030204" pitchFamily="18" charset="0"/>
                </a:endParaRPr>
              </a:p>
              <a:p>
                <a:pPr lvl="0" algn="l"/>
                <a:r>
                  <a:rPr lang="en-US" altLang="en-US" dirty="0">
                    <a:sym typeface="+mn-ea"/>
                  </a:rPr>
                  <a:t>1 input layer, 2 hidden layers, 1 output layers</a:t>
                </a:r>
              </a:p>
              <a:p>
                <a:pPr lvl="0" algn="l"/>
                <a:r>
                  <a:rPr lang="en-US" altLang="en-US" dirty="0">
                    <a:sym typeface="+mn-ea"/>
                  </a:rPr>
                  <a:t>Neurons in input/hidden/output layers: 2,8,8,1</a:t>
                </a:r>
                <a:endParaRPr lang="en-US" altLang="en-US" dirty="0"/>
              </a:p>
              <a:p>
                <a:r>
                  <a:rPr lang="en-US" altLang="en-US" dirty="0">
                    <a:sym typeface="+mn-ea"/>
                  </a:rPr>
                  <a:t>Activation function: </a:t>
                </a:r>
                <a:r>
                  <a:rPr lang="en-US" altLang="zh-TW" dirty="0">
                    <a:sym typeface="+mn-ea"/>
                  </a:rPr>
                  <a:t>Spline function</a:t>
                </a:r>
                <a:endParaRPr lang="en-US" altLang="en-US" dirty="0"/>
              </a:p>
              <a:p>
                <a:r>
                  <a:rPr lang="en-US" altLang="en-US" dirty="0">
                    <a:sym typeface="+mn-ea"/>
                  </a:rPr>
                  <a:t>Optimizer: LBFGS</a:t>
                </a:r>
                <a:endParaRPr lang="en-US" altLang="en-US" dirty="0"/>
              </a:p>
              <a:p>
                <a:r>
                  <a:rPr lang="en-US" altLang="en-US" dirty="0">
                    <a:sym typeface="+mn-ea"/>
                  </a:rPr>
                  <a:t>Total parameter: 2745</a:t>
                </a:r>
                <a:endParaRPr lang="en-US" altLang="en-US" dirty="0"/>
              </a:p>
              <a:p>
                <a:endParaRPr lang="en-US" dirty="0"/>
              </a:p>
            </p:txBody>
          </p:sp>
        </mc:Choice>
        <mc:Fallback>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652" t="-1543"/>
                </a:stretch>
              </a:blipFill>
            </p:spPr>
            <p:txBody>
              <a:bodyPr/>
              <a:lstStyle/>
              <a:p>
                <a:r>
                  <a:rPr lang="zh-TW" altLang="en-US">
                    <a:noFill/>
                  </a:rPr>
                  <a:t> </a:t>
                </a:r>
              </a:p>
            </p:txBody>
          </p:sp>
        </mc:Fallback>
      </mc:AlternateContent>
      <p:sp>
        <p:nvSpPr>
          <p:cNvPr id="4" name="Slide Number Placeholder 3"/>
          <p:cNvSpPr>
            <a:spLocks noGrp="1"/>
          </p:cNvSpPr>
          <p:nvPr>
            <p:ph type="sldNum" sz="quarter" idx="12"/>
          </p:nvPr>
        </p:nvSpPr>
        <p:spPr/>
        <p:txBody>
          <a:bodyPr/>
          <a:lstStyle/>
          <a:p>
            <a:fld id="{C6FEE364-E43C-45E5-A8B6-46B2F1CD9D34}" type="slidenum">
              <a:rPr lang="zh-TW" altLang="en-US" smtClean="0"/>
              <a:t>23</a:t>
            </a:fld>
            <a:endParaRPr lang="zh-TW"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a:t>Phase Diagram Calculation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en-US"/>
                  <a:t>Tangent plane analysis is used.</a:t>
                </a:r>
              </a:p>
              <a:p>
                <a:r>
                  <a:rPr lang="en-US"/>
                  <a:t>Find a pair of  </a:t>
                </a:r>
                <a14:m>
                  <m:oMath xmlns:m="http://schemas.openxmlformats.org/officeDocument/2006/math">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𝒙</m:t>
                            </m:r>
                          </m:e>
                          <m:sub>
                            <m:r>
                              <a:rPr lang="en-US" i="1">
                                <a:latin typeface="Cambria Math" panose="02040503050406030204" pitchFamily="18" charset="0"/>
                                <a:cs typeface="Cambria Math" panose="02040503050406030204" pitchFamily="18" charset="0"/>
                              </a:rPr>
                              <m:t>𝟏</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𝒙</m:t>
                            </m:r>
                          </m:e>
                          <m:sub>
                            <m:r>
                              <a:rPr lang="en-US" i="1">
                                <a:latin typeface="Cambria Math" panose="02040503050406030204" pitchFamily="18" charset="0"/>
                                <a:cs typeface="Cambria Math" panose="02040503050406030204" pitchFamily="18" charset="0"/>
                              </a:rPr>
                              <m:t>𝟐</m:t>
                            </m:r>
                          </m:sub>
                        </m:sSub>
                      </m:e>
                    </m:d>
                  </m:oMath>
                </a14:m>
                <a:r>
                  <a:rPr lang="en-US"/>
                  <a:t> that satisfy the following condition</a:t>
                </a:r>
              </a:p>
            </p:txBody>
          </p:sp>
        </mc:Choice>
        <mc:Fallback xmlns="">
          <p:sp>
            <p:nvSpPr>
              <p:cNvPr id="6" name="Content Placeholder 5"/>
              <p:cNvSpPr>
                <a:spLocks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r>
              <a:rPr lang="zh-TW" altLang="en-US"/>
              <a:t>*</a:t>
            </a:r>
          </a:p>
        </p:txBody>
      </p:sp>
      <mc:AlternateContent xmlns:mc="http://schemas.openxmlformats.org/markup-compatibility/2006" xmlns:a14="http://schemas.microsoft.com/office/drawing/2010/main">
        <mc:Choice Requires="a14">
          <p:sp>
            <p:nvSpPr>
              <p:cNvPr id="7" name="Text Box 6"/>
              <p:cNvSpPr txBox="1"/>
              <p:nvPr/>
            </p:nvSpPr>
            <p:spPr>
              <a:xfrm>
                <a:off x="3810889" y="2506281"/>
                <a:ext cx="4421505" cy="82359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𝑚𝑖𝑥</m:t>
                              </m:r>
                            </m:sub>
                          </m:sSub>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2</m:t>
                                  </m:r>
                                </m:sub>
                              </m:sSub>
                            </m:e>
                          </m:d>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𝑚𝑖𝑥</m:t>
                              </m:r>
                            </m:sub>
                          </m:sSub>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e>
                          </m:d>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d>
                                <m:dPr>
                                  <m:begChr m:val=""/>
                                  <m:endChr m:val="|"/>
                                  <m:ctrlPr>
                                    <a:rPr lang="en-US" i="1">
                                      <a:latin typeface="Cambria Math" panose="02040503050406030204" pitchFamily="18" charset="0"/>
                                      <a:cs typeface="Cambria Math" panose="02040503050406030204" pitchFamily="18" charset="0"/>
                                    </a:rPr>
                                  </m:ctrlPr>
                                </m:dPr>
                                <m:e>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𝑑</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𝑚𝑖𝑥</m:t>
                                          </m:r>
                                        </m:sub>
                                      </m:sSub>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e>
                                      </m:d>
                                    </m:num>
                                    <m:den>
                                      <m:r>
                                        <a:rPr lang="en-US" i="1">
                                          <a:latin typeface="Cambria Math" panose="02040503050406030204" pitchFamily="18" charset="0"/>
                                          <a:cs typeface="Cambria Math" panose="02040503050406030204" pitchFamily="18" charset="0"/>
                                        </a:rPr>
                                        <m:t>𝑑</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den>
                                  </m:f>
                                </m:e>
                              </m:d>
                            </m:e>
                            <m:sub>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sub>
                          </m:sSub>
                        </m:e>
                      </m:d>
                      <m:r>
                        <a:rPr lang="en-US" i="1">
                          <a:latin typeface="Cambria Math" panose="02040503050406030204" pitchFamily="18" charset="0"/>
                          <a:cs typeface="Cambria Math" panose="02040503050406030204" pitchFamily="18" charset="0"/>
                        </a:rPr>
                        <m:t>&lt;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𝜀</m:t>
                          </m:r>
                        </m:e>
                        <m:sub>
                          <m:r>
                            <a:rPr lang="en-US" i="1">
                              <a:latin typeface="Cambria Math" panose="02040503050406030204" pitchFamily="18" charset="0"/>
                              <a:cs typeface="Cambria Math" panose="02040503050406030204" pitchFamily="18" charset="0"/>
                            </a:rPr>
                            <m:t>𝑔</m:t>
                          </m:r>
                        </m:sub>
                      </m:sSub>
                    </m:oMath>
                  </m:oMathPara>
                </a14:m>
                <a:endParaRPr lang="en-US"/>
              </a:p>
            </p:txBody>
          </p:sp>
        </mc:Choice>
        <mc:Fallback xmlns="">
          <p:sp>
            <p:nvSpPr>
              <p:cNvPr id="7" name="Text Box 6"/>
              <p:cNvSpPr txBox="1">
                <a:spLocks noRot="1" noChangeAspect="1" noMove="1" noResize="1" noEditPoints="1" noAdjustHandles="1" noChangeArrowheads="1" noChangeShapeType="1" noTextEdit="1"/>
              </p:cNvSpPr>
              <p:nvPr/>
            </p:nvSpPr>
            <p:spPr>
              <a:xfrm>
                <a:off x="3810889" y="2506281"/>
                <a:ext cx="4421505" cy="823595"/>
              </a:xfrm>
              <a:prstGeom prst="rect">
                <a:avLst/>
              </a:prstGeom>
              <a:blipFill rotWithShape="1">
                <a:blip r:embed="rId3"/>
                <a:stretch>
                  <a:fillRect l="-6" t="-69" r="6" b="69"/>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8" name="Text Box 7"/>
              <p:cNvSpPr txBox="1"/>
              <p:nvPr/>
            </p:nvSpPr>
            <p:spPr>
              <a:xfrm>
                <a:off x="3048000" y="3638550"/>
                <a:ext cx="6096000" cy="376555"/>
              </a:xfrm>
              <a:prstGeom prst="rect">
                <a:avLst/>
              </a:prstGeom>
              <a:noFill/>
            </p:spPr>
            <p:txBody>
              <a:bodyPr wrap="square" rtlCol="0" anchor="t">
                <a:no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d>
                                <m:dPr>
                                  <m:begChr m:val=""/>
                                  <m:endChr m:val="|"/>
                                  <m:ctrlPr>
                                    <a:rPr lang="en-US" i="1">
                                      <a:latin typeface="Cambria Math" panose="02040503050406030204" pitchFamily="18" charset="0"/>
                                      <a:cs typeface="Cambria Math" panose="02040503050406030204" pitchFamily="18" charset="0"/>
                                    </a:rPr>
                                  </m:ctrlPr>
                                </m:dPr>
                                <m:e>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𝑑</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𝑚𝑖𝑥</m:t>
                                          </m:r>
                                        </m:sub>
                                      </m:sSub>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e>
                                      </m:d>
                                    </m:num>
                                    <m:den>
                                      <m:r>
                                        <a:rPr lang="en-US" i="1">
                                          <a:latin typeface="Cambria Math" panose="02040503050406030204" pitchFamily="18" charset="0"/>
                                          <a:cs typeface="Cambria Math" panose="02040503050406030204" pitchFamily="18" charset="0"/>
                                        </a:rPr>
                                        <m:t>𝑑</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den>
                                  </m:f>
                                </m:e>
                              </m:d>
                            </m:e>
                            <m:sub>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d>
                                <m:dPr>
                                  <m:begChr m:val=""/>
                                  <m:endChr m:val="|"/>
                                  <m:ctrlPr>
                                    <a:rPr lang="en-US" i="1">
                                      <a:latin typeface="Cambria Math" panose="02040503050406030204" pitchFamily="18" charset="0"/>
                                      <a:cs typeface="Cambria Math" panose="02040503050406030204" pitchFamily="18" charset="0"/>
                                    </a:rPr>
                                  </m:ctrlPr>
                                </m:dPr>
                                <m:e>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𝑑</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𝑚𝑖𝑥</m:t>
                                          </m:r>
                                        </m:sub>
                                      </m:sSub>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2</m:t>
                                              </m:r>
                                            </m:sub>
                                          </m:sSub>
                                        </m:e>
                                      </m:d>
                                    </m:num>
                                    <m:den>
                                      <m:r>
                                        <a:rPr lang="en-US" i="1">
                                          <a:latin typeface="Cambria Math" panose="02040503050406030204" pitchFamily="18" charset="0"/>
                                          <a:cs typeface="Cambria Math" panose="02040503050406030204" pitchFamily="18" charset="0"/>
                                        </a:rPr>
                                        <m:t>𝑑</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den>
                                  </m:f>
                                </m:e>
                              </m:d>
                            </m:e>
                            <m:sub>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2</m:t>
                                  </m:r>
                                </m:sub>
                              </m:sSub>
                            </m:sub>
                          </m:sSub>
                        </m:e>
                      </m:d>
                      <m:r>
                        <a:rPr lang="en-US" i="1">
                          <a:latin typeface="Cambria Math" panose="02040503050406030204" pitchFamily="18" charset="0"/>
                          <a:cs typeface="Cambria Math" panose="02040503050406030204" pitchFamily="18" charset="0"/>
                        </a:rPr>
                        <m:t>&lt;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𝜀</m:t>
                          </m:r>
                        </m:e>
                        <m:sub>
                          <m:r>
                            <a:rPr lang="en-US" i="1">
                              <a:latin typeface="Cambria Math" panose="02040503050406030204" pitchFamily="18" charset="0"/>
                              <a:cs typeface="Cambria Math" panose="02040503050406030204" pitchFamily="18" charset="0"/>
                            </a:rPr>
                            <m:t>𝑑</m:t>
                          </m:r>
                        </m:sub>
                      </m:sSub>
                    </m:oMath>
                  </m:oMathPara>
                </a14:m>
                <a:endParaRPr lang="en-US" i="1">
                  <a:latin typeface="Cambria Math" panose="02040503050406030204" pitchFamily="18" charset="0"/>
                  <a:cs typeface="Cambria Math" panose="02040503050406030204" pitchFamily="18" charset="0"/>
                </a:endParaRPr>
              </a:p>
            </p:txBody>
          </p:sp>
        </mc:Choice>
        <mc:Fallback xmlns="">
          <p:sp>
            <p:nvSpPr>
              <p:cNvPr id="8" name="Text Box 7"/>
              <p:cNvSpPr txBox="1">
                <a:spLocks noRot="1" noChangeAspect="1" noMove="1" noResize="1" noEditPoints="1" noAdjustHandles="1" noChangeArrowheads="1" noChangeShapeType="1" noTextEdit="1"/>
              </p:cNvSpPr>
              <p:nvPr/>
            </p:nvSpPr>
            <p:spPr>
              <a:xfrm>
                <a:off x="3048000" y="3638550"/>
                <a:ext cx="6096000" cy="376555"/>
              </a:xfrm>
              <a:prstGeom prst="rect">
                <a:avLst/>
              </a:prstGeom>
              <a:blipFill rotWithShape="1">
                <a:blip r:embed="rId4"/>
                <a:stretch>
                  <a:fillRect b="-104722"/>
                </a:stretch>
              </a:blipFill>
            </p:spPr>
            <p:txBody>
              <a:bodyPr/>
              <a:lstStyle/>
              <a:p>
                <a:r>
                  <a:rPr lang="en-US"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Accuracy</a:t>
            </a:r>
          </a:p>
        </p:txBody>
      </p:sp>
      <p:pic>
        <p:nvPicPr>
          <p:cNvPr id="5" name="Content Placeholder 4"/>
          <p:cNvPicPr>
            <a:picLocks noGrp="1" noChangeAspect="1"/>
          </p:cNvPicPr>
          <p:nvPr>
            <p:ph idx="1"/>
          </p:nvPr>
        </p:nvPicPr>
        <p:blipFill>
          <a:blip r:embed="rId2"/>
          <a:stretch>
            <a:fillRect/>
          </a:stretch>
        </p:blipFill>
        <p:spPr>
          <a:xfrm>
            <a:off x="107315" y="1964690"/>
            <a:ext cx="12146280" cy="2672080"/>
          </a:xfrm>
          <a:prstGeom prst="rect">
            <a:avLst/>
          </a:prstGeom>
        </p:spPr>
      </p:pic>
      <p:sp>
        <p:nvSpPr>
          <p:cNvPr id="4" name="Slide Number Placeholder 3"/>
          <p:cNvSpPr>
            <a:spLocks noGrp="1"/>
          </p:cNvSpPr>
          <p:nvPr>
            <p:ph type="sldNum" sz="quarter" idx="12"/>
          </p:nvPr>
        </p:nvSpPr>
        <p:spPr/>
        <p:txBody>
          <a:bodyPr/>
          <a:lstStyle/>
          <a:p>
            <a:fld id="{C6FEE364-E43C-45E5-A8B6-46B2F1CD9D34}" type="slidenum">
              <a:rPr lang="zh-TW" altLang="en-US" smtClean="0"/>
              <a:t>25</a:t>
            </a:fld>
            <a:endParaRPr lang="zh-TW" altLang="en-US"/>
          </a:p>
        </p:txBody>
      </p:sp>
      <mc:AlternateContent xmlns:mc="http://schemas.openxmlformats.org/markup-compatibility/2006" xmlns:a14="http://schemas.microsoft.com/office/drawing/2010/main">
        <mc:Choice Requires="a14">
          <p:sp>
            <p:nvSpPr>
              <p:cNvPr id="8" name="Text Box 7"/>
              <p:cNvSpPr txBox="1"/>
              <p:nvPr/>
            </p:nvSpPr>
            <p:spPr>
              <a:xfrm>
                <a:off x="2458974" y="2327211"/>
                <a:ext cx="1176020" cy="444500"/>
              </a:xfrm>
              <a:prstGeom prst="rect">
                <a:avLst/>
              </a:prstGeom>
              <a:solidFill>
                <a:schemeClr val="bg1"/>
              </a:solid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ambria Math" panose="02040503050406030204" pitchFamily="18" charset="0"/>
                            </a:rPr>
                          </m:ctrlPr>
                        </m:sSubPr>
                        <m:e>
                          <m:r>
                            <a:rPr lang="en-US" sz="2400" i="1">
                              <a:latin typeface="Cambria Math" panose="02040503050406030204" pitchFamily="18" charset="0"/>
                              <a:cs typeface="Cambria Math" panose="02040503050406030204" pitchFamily="18" charset="0"/>
                            </a:rPr>
                            <m:t>𝑀𝑆𝐸</m:t>
                          </m:r>
                        </m:e>
                        <m:sub>
                          <m:sSup>
                            <m:sSupPr>
                              <m:ctrlPr>
                                <a:rPr lang="en-US" sz="2400" i="1">
                                  <a:latin typeface="Cambria Math" panose="02040503050406030204" pitchFamily="18" charset="0"/>
                                  <a:cs typeface="Cambria Math" panose="02040503050406030204" pitchFamily="18" charset="0"/>
                                </a:rPr>
                              </m:ctrlPr>
                            </m:sSupPr>
                            <m:e>
                              <m:r>
                                <a:rPr lang="en-US" sz="2400" i="1">
                                  <a:latin typeface="Cambria Math" panose="02040503050406030204" pitchFamily="18" charset="0"/>
                                  <a:cs typeface="Cambria Math" panose="02040503050406030204" pitchFamily="18" charset="0"/>
                                </a:rPr>
                                <m:t>𝑔</m:t>
                              </m:r>
                            </m:e>
                            <m:sup>
                              <m:r>
                                <a:rPr lang="en-US" sz="2400" i="1">
                                  <a:latin typeface="Cambria Math" panose="02040503050406030204" pitchFamily="18" charset="0"/>
                                  <a:cs typeface="Cambria Math" panose="02040503050406030204" pitchFamily="18" charset="0"/>
                                </a:rPr>
                                <m:t>𝑒𝑥</m:t>
                              </m:r>
                            </m:sup>
                          </m:sSup>
                        </m:sub>
                      </m:sSub>
                    </m:oMath>
                  </m:oMathPara>
                </a14:m>
                <a:endParaRPr lang="en-US" sz="2400" i="1">
                  <a:latin typeface="Cambria Math" panose="02040503050406030204" pitchFamily="18" charset="0"/>
                  <a:cs typeface="Cambria Math" panose="02040503050406030204" pitchFamily="18" charset="0"/>
                </a:endParaRPr>
              </a:p>
            </p:txBody>
          </p:sp>
        </mc:Choice>
        <mc:Fallback xmlns="">
          <p:sp>
            <p:nvSpPr>
              <p:cNvPr id="8" name="Text Box 7"/>
              <p:cNvSpPr txBox="1">
                <a:spLocks noRot="1" noChangeAspect="1" noMove="1" noResize="1" noEditPoints="1" noAdjustHandles="1" noChangeArrowheads="1" noChangeShapeType="1" noTextEdit="1"/>
              </p:cNvSpPr>
              <p:nvPr/>
            </p:nvSpPr>
            <p:spPr>
              <a:xfrm>
                <a:off x="2458974" y="2327211"/>
                <a:ext cx="1176020" cy="444500"/>
              </a:xfrm>
              <a:prstGeom prst="rect">
                <a:avLst/>
              </a:prstGeom>
              <a:blipFill rotWithShape="1">
                <a:blip r:embed="rId3"/>
                <a:stretch>
                  <a:fillRect l="-22" t="-129" r="22" b="129"/>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 name="Text Box 8"/>
              <p:cNvSpPr txBox="1"/>
              <p:nvPr/>
            </p:nvSpPr>
            <p:spPr>
              <a:xfrm>
                <a:off x="5214874" y="2253551"/>
                <a:ext cx="1207135" cy="647065"/>
              </a:xfrm>
              <a:prstGeom prst="rect">
                <a:avLst/>
              </a:prstGeom>
              <a:solidFill>
                <a:schemeClr val="bg1"/>
              </a:solid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ambria Math" panose="02040503050406030204" pitchFamily="18" charset="0"/>
                            </a:rPr>
                          </m:ctrlPr>
                        </m:sSubPr>
                        <m:e>
                          <m:r>
                            <a:rPr lang="en-US" sz="2400" i="1">
                              <a:latin typeface="Cambria Math" panose="02040503050406030204" pitchFamily="18" charset="0"/>
                              <a:cs typeface="Cambria Math" panose="02040503050406030204" pitchFamily="18" charset="0"/>
                            </a:rPr>
                            <m:t>𝑀𝑆𝐸</m:t>
                          </m:r>
                        </m:e>
                        <m:sub>
                          <m:f>
                            <m:fPr>
                              <m:ctrlPr>
                                <a:rPr lang="en-US" sz="2400" i="1">
                                  <a:latin typeface="Cambria Math" panose="02040503050406030204" pitchFamily="18" charset="0"/>
                                  <a:cs typeface="Cambria Math" panose="02040503050406030204" pitchFamily="18" charset="0"/>
                                </a:rPr>
                              </m:ctrlPr>
                            </m:fPr>
                            <m:num>
                              <m:r>
                                <a:rPr lang="en-US" sz="2400" i="1">
                                  <a:latin typeface="Cambria Math" panose="02040503050406030204" pitchFamily="18" charset="0"/>
                                  <a:cs typeface="Cambria Math" panose="02040503050406030204" pitchFamily="18" charset="0"/>
                                </a:rPr>
                                <m:t>𝜕</m:t>
                              </m:r>
                              <m:sSup>
                                <m:sSupPr>
                                  <m:ctrlPr>
                                    <a:rPr lang="en-US" sz="2400" i="1">
                                      <a:latin typeface="Cambria Math" panose="02040503050406030204" pitchFamily="18" charset="0"/>
                                      <a:cs typeface="Cambria Math" panose="02040503050406030204" pitchFamily="18" charset="0"/>
                                    </a:rPr>
                                  </m:ctrlPr>
                                </m:sSupPr>
                                <m:e>
                                  <m:r>
                                    <a:rPr lang="en-US" sz="2400" i="1">
                                      <a:latin typeface="Cambria Math" panose="02040503050406030204" pitchFamily="18" charset="0"/>
                                      <a:cs typeface="Cambria Math" panose="02040503050406030204" pitchFamily="18" charset="0"/>
                                    </a:rPr>
                                    <m:t>𝑔</m:t>
                                  </m:r>
                                </m:e>
                                <m:sup>
                                  <m:r>
                                    <a:rPr lang="en-US" sz="2400" i="1">
                                      <a:latin typeface="Cambria Math" panose="02040503050406030204" pitchFamily="18" charset="0"/>
                                      <a:cs typeface="Cambria Math" panose="02040503050406030204" pitchFamily="18" charset="0"/>
                                    </a:rPr>
                                    <m:t>𝑥</m:t>
                                  </m:r>
                                </m:sup>
                              </m:sSup>
                            </m:num>
                            <m:den>
                              <m:r>
                                <a:rPr lang="en-US" sz="2400" i="1">
                                  <a:latin typeface="Cambria Math" panose="02040503050406030204" pitchFamily="18" charset="0"/>
                                  <a:cs typeface="Cambria Math" panose="02040503050406030204" pitchFamily="18" charset="0"/>
                                </a:rPr>
                                <m:t>𝜕</m:t>
                              </m:r>
                              <m:r>
                                <a:rPr lang="en-US" sz="2400" i="1">
                                  <a:latin typeface="Cambria Math" panose="02040503050406030204" pitchFamily="18" charset="0"/>
                                  <a:cs typeface="Cambria Math" panose="02040503050406030204" pitchFamily="18" charset="0"/>
                                </a:rPr>
                                <m:t>𝑇</m:t>
                              </m:r>
                            </m:den>
                          </m:f>
                        </m:sub>
                      </m:sSub>
                    </m:oMath>
                  </m:oMathPara>
                </a14:m>
                <a:endParaRPr lang="en-US" sz="2400" i="1" dirty="0">
                  <a:latin typeface="Cambria Math" panose="02040503050406030204" pitchFamily="18" charset="0"/>
                  <a:cs typeface="Cambria Math" panose="02040503050406030204" pitchFamily="18" charset="0"/>
                </a:endParaRPr>
              </a:p>
            </p:txBody>
          </p:sp>
        </mc:Choice>
        <mc:Fallback xmlns="">
          <p:sp>
            <p:nvSpPr>
              <p:cNvPr id="9" name="Text Box 8"/>
              <p:cNvSpPr txBox="1">
                <a:spLocks noRot="1" noChangeAspect="1" noMove="1" noResize="1" noEditPoints="1" noAdjustHandles="1" noChangeArrowheads="1" noChangeShapeType="1" noTextEdit="1"/>
              </p:cNvSpPr>
              <p:nvPr/>
            </p:nvSpPr>
            <p:spPr>
              <a:xfrm>
                <a:off x="5214874" y="2253551"/>
                <a:ext cx="1207135" cy="647065"/>
              </a:xfrm>
              <a:prstGeom prst="rect">
                <a:avLst/>
              </a:prstGeom>
              <a:blipFill rotWithShape="1">
                <a:blip r:embed="rId4"/>
                <a:stretch>
                  <a:fillRect l="-21" t="-88" r="21" b="8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1" name="Text Box 10"/>
              <p:cNvSpPr txBox="1"/>
              <p:nvPr/>
            </p:nvSpPr>
            <p:spPr>
              <a:xfrm>
                <a:off x="10415905" y="2171000"/>
                <a:ext cx="1327785" cy="696595"/>
              </a:xfrm>
              <a:prstGeom prst="rect">
                <a:avLst/>
              </a:prstGeom>
              <a:solidFill>
                <a:schemeClr val="bg1"/>
              </a:solid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ambria Math" panose="02040503050406030204" pitchFamily="18" charset="0"/>
                            </a:rPr>
                          </m:ctrlPr>
                        </m:sSubPr>
                        <m:e>
                          <m:r>
                            <a:rPr lang="en-US" sz="2400" i="1">
                              <a:latin typeface="Cambria Math" panose="02040503050406030204" pitchFamily="18" charset="0"/>
                              <a:cs typeface="Cambria Math" panose="02040503050406030204" pitchFamily="18" charset="0"/>
                            </a:rPr>
                            <m:t>𝑀𝑆𝐸</m:t>
                          </m:r>
                        </m:e>
                        <m:sub>
                          <m:f>
                            <m:fPr>
                              <m:ctrlPr>
                                <a:rPr lang="en-US" sz="2400" i="1">
                                  <a:latin typeface="Cambria Math" panose="02040503050406030204" pitchFamily="18" charset="0"/>
                                  <a:cs typeface="Cambria Math" panose="02040503050406030204" pitchFamily="18" charset="0"/>
                                </a:rPr>
                              </m:ctrlPr>
                            </m:fPr>
                            <m:num>
                              <m:sSup>
                                <m:sSupPr>
                                  <m:ctrlPr>
                                    <a:rPr lang="en-US" sz="2400" i="1">
                                      <a:latin typeface="Cambria Math" panose="02040503050406030204" pitchFamily="18" charset="0"/>
                                      <a:cs typeface="Cambria Math" panose="02040503050406030204" pitchFamily="18" charset="0"/>
                                    </a:rPr>
                                  </m:ctrlPr>
                                </m:sSupPr>
                                <m:e>
                                  <m:r>
                                    <a:rPr lang="en-US" sz="2400" i="1">
                                      <a:latin typeface="Cambria Math" panose="02040503050406030204" pitchFamily="18" charset="0"/>
                                      <a:cs typeface="Cambria Math" panose="02040503050406030204" pitchFamily="18" charset="0"/>
                                    </a:rPr>
                                    <m:t>𝜕</m:t>
                                  </m:r>
                                </m:e>
                                <m:sup>
                                  <m:r>
                                    <a:rPr lang="en-US" sz="2400" i="1">
                                      <a:latin typeface="Cambria Math" panose="02040503050406030204" pitchFamily="18" charset="0"/>
                                      <a:cs typeface="Cambria Math" panose="02040503050406030204" pitchFamily="18" charset="0"/>
                                    </a:rPr>
                                    <m:t>2</m:t>
                                  </m:r>
                                </m:sup>
                              </m:sSup>
                              <m:sSup>
                                <m:sSupPr>
                                  <m:ctrlPr>
                                    <a:rPr lang="en-US" sz="2400" i="1">
                                      <a:latin typeface="Cambria Math" panose="02040503050406030204" pitchFamily="18" charset="0"/>
                                      <a:cs typeface="Cambria Math" panose="02040503050406030204" pitchFamily="18" charset="0"/>
                                    </a:rPr>
                                  </m:ctrlPr>
                                </m:sSupPr>
                                <m:e>
                                  <m:r>
                                    <a:rPr lang="en-US" sz="2400" i="1">
                                      <a:latin typeface="Cambria Math" panose="02040503050406030204" pitchFamily="18" charset="0"/>
                                      <a:cs typeface="Cambria Math" panose="02040503050406030204" pitchFamily="18" charset="0"/>
                                    </a:rPr>
                                    <m:t>𝑔</m:t>
                                  </m:r>
                                </m:e>
                                <m:sup>
                                  <m:r>
                                    <a:rPr lang="en-US" sz="2400" i="1">
                                      <a:latin typeface="Cambria Math" panose="02040503050406030204" pitchFamily="18" charset="0"/>
                                      <a:cs typeface="Cambria Math" panose="02040503050406030204" pitchFamily="18" charset="0"/>
                                    </a:rPr>
                                    <m:t>𝑥</m:t>
                                  </m:r>
                                </m:sup>
                              </m:sSup>
                            </m:num>
                            <m:den>
                              <m:r>
                                <a:rPr lang="en-US" sz="2400" i="1">
                                  <a:latin typeface="Cambria Math" panose="02040503050406030204" pitchFamily="18" charset="0"/>
                                  <a:cs typeface="Cambria Math" panose="02040503050406030204" pitchFamily="18" charset="0"/>
                                </a:rPr>
                                <m:t>𝜕</m:t>
                              </m:r>
                              <m:sSup>
                                <m:sSupPr>
                                  <m:ctrlPr>
                                    <a:rPr lang="en-US" sz="2400" i="1">
                                      <a:latin typeface="Cambria Math" panose="02040503050406030204" pitchFamily="18" charset="0"/>
                                      <a:cs typeface="Cambria Math" panose="02040503050406030204" pitchFamily="18" charset="0"/>
                                    </a:rPr>
                                  </m:ctrlPr>
                                </m:sSupPr>
                                <m:e>
                                  <m:r>
                                    <a:rPr lang="en-US" sz="2400" i="1">
                                      <a:latin typeface="Cambria Math" panose="02040503050406030204" pitchFamily="18" charset="0"/>
                                      <a:cs typeface="Cambria Math" panose="02040503050406030204" pitchFamily="18" charset="0"/>
                                    </a:rPr>
                                    <m:t>𝑥</m:t>
                                  </m:r>
                                </m:e>
                                <m:sup>
                                  <m:r>
                                    <a:rPr lang="en-US" sz="2400" i="1">
                                      <a:latin typeface="Cambria Math" panose="02040503050406030204" pitchFamily="18" charset="0"/>
                                      <a:cs typeface="Cambria Math" panose="02040503050406030204" pitchFamily="18" charset="0"/>
                                    </a:rPr>
                                    <m:t>2</m:t>
                                  </m:r>
                                </m:sup>
                              </m:sSup>
                            </m:den>
                          </m:f>
                        </m:sub>
                      </m:sSub>
                    </m:oMath>
                  </m:oMathPara>
                </a14:m>
                <a:endParaRPr lang="en-US" sz="2400" i="1" dirty="0">
                  <a:latin typeface="Cambria Math" panose="02040503050406030204" pitchFamily="18" charset="0"/>
                  <a:cs typeface="Cambria Math" panose="02040503050406030204" pitchFamily="18" charset="0"/>
                </a:endParaRPr>
              </a:p>
            </p:txBody>
          </p:sp>
        </mc:Choice>
        <mc:Fallback>
          <p:sp>
            <p:nvSpPr>
              <p:cNvPr id="11" name="Text Box 10"/>
              <p:cNvSpPr txBox="1">
                <a:spLocks noRot="1" noChangeAspect="1" noMove="1" noResize="1" noEditPoints="1" noAdjustHandles="1" noChangeArrowheads="1" noChangeShapeType="1" noTextEdit="1"/>
              </p:cNvSpPr>
              <p:nvPr/>
            </p:nvSpPr>
            <p:spPr>
              <a:xfrm>
                <a:off x="10415905" y="2171000"/>
                <a:ext cx="1327785" cy="696595"/>
              </a:xfrm>
              <a:prstGeom prst="rect">
                <a:avLst/>
              </a:prstGeom>
              <a:blipFill>
                <a:blip r:embed="rId5"/>
                <a:stretch>
                  <a:fillRect l="-1382" b="-105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Text Box 11"/>
              <p:cNvSpPr txBox="1"/>
              <p:nvPr/>
            </p:nvSpPr>
            <p:spPr>
              <a:xfrm>
                <a:off x="7958709" y="2195766"/>
                <a:ext cx="1199515" cy="647065"/>
              </a:xfrm>
              <a:prstGeom prst="rect">
                <a:avLst/>
              </a:prstGeom>
              <a:solidFill>
                <a:schemeClr val="bg1"/>
              </a:solid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ambria Math" panose="02040503050406030204" pitchFamily="18" charset="0"/>
                            </a:rPr>
                          </m:ctrlPr>
                        </m:sSubPr>
                        <m:e>
                          <m:r>
                            <a:rPr lang="en-US" sz="2400" i="1">
                              <a:latin typeface="Cambria Math" panose="02040503050406030204" pitchFamily="18" charset="0"/>
                              <a:cs typeface="Cambria Math" panose="02040503050406030204" pitchFamily="18" charset="0"/>
                            </a:rPr>
                            <m:t>𝑀𝑆𝐸</m:t>
                          </m:r>
                        </m:e>
                        <m:sub>
                          <m:f>
                            <m:fPr>
                              <m:ctrlPr>
                                <a:rPr lang="en-US" sz="2400" i="1">
                                  <a:latin typeface="Cambria Math" panose="02040503050406030204" pitchFamily="18" charset="0"/>
                                  <a:cs typeface="Cambria Math" panose="02040503050406030204" pitchFamily="18" charset="0"/>
                                </a:rPr>
                              </m:ctrlPr>
                            </m:fPr>
                            <m:num>
                              <m:r>
                                <a:rPr lang="en-US" sz="2400" i="1">
                                  <a:latin typeface="Cambria Math" panose="02040503050406030204" pitchFamily="18" charset="0"/>
                                  <a:cs typeface="Cambria Math" panose="02040503050406030204" pitchFamily="18" charset="0"/>
                                </a:rPr>
                                <m:t>𝜕</m:t>
                              </m:r>
                              <m:sSup>
                                <m:sSupPr>
                                  <m:ctrlPr>
                                    <a:rPr lang="en-US" sz="2400" i="1">
                                      <a:latin typeface="Cambria Math" panose="02040503050406030204" pitchFamily="18" charset="0"/>
                                      <a:cs typeface="Cambria Math" panose="02040503050406030204" pitchFamily="18" charset="0"/>
                                    </a:rPr>
                                  </m:ctrlPr>
                                </m:sSupPr>
                                <m:e>
                                  <m:r>
                                    <a:rPr lang="en-US" sz="2400" i="1">
                                      <a:latin typeface="Cambria Math" panose="02040503050406030204" pitchFamily="18" charset="0"/>
                                      <a:cs typeface="Cambria Math" panose="02040503050406030204" pitchFamily="18" charset="0"/>
                                    </a:rPr>
                                    <m:t>𝑔</m:t>
                                  </m:r>
                                </m:e>
                                <m:sup>
                                  <m:r>
                                    <a:rPr lang="en-US" sz="2400" i="1">
                                      <a:latin typeface="Cambria Math" panose="02040503050406030204" pitchFamily="18" charset="0"/>
                                      <a:cs typeface="Cambria Math" panose="02040503050406030204" pitchFamily="18" charset="0"/>
                                    </a:rPr>
                                    <m:t>𝑥</m:t>
                                  </m:r>
                                </m:sup>
                              </m:sSup>
                            </m:num>
                            <m:den>
                              <m:r>
                                <a:rPr lang="en-US" sz="2400" i="1">
                                  <a:latin typeface="Cambria Math" panose="02040503050406030204" pitchFamily="18" charset="0"/>
                                  <a:cs typeface="Cambria Math" panose="02040503050406030204" pitchFamily="18" charset="0"/>
                                </a:rPr>
                                <m:t>𝜕</m:t>
                              </m:r>
                              <m:r>
                                <a:rPr lang="en-US" sz="2400" i="1">
                                  <a:latin typeface="Cambria Math" panose="02040503050406030204" pitchFamily="18" charset="0"/>
                                  <a:cs typeface="Cambria Math" panose="02040503050406030204" pitchFamily="18" charset="0"/>
                                </a:rPr>
                                <m:t>𝑥</m:t>
                              </m:r>
                            </m:den>
                          </m:f>
                        </m:sub>
                      </m:sSub>
                    </m:oMath>
                  </m:oMathPara>
                </a14:m>
                <a:endParaRPr lang="en-US" sz="2400" i="1">
                  <a:latin typeface="Cambria Math" panose="02040503050406030204" pitchFamily="18" charset="0"/>
                  <a:cs typeface="Cambria Math" panose="02040503050406030204" pitchFamily="18" charset="0"/>
                </a:endParaRPr>
              </a:p>
            </p:txBody>
          </p:sp>
        </mc:Choice>
        <mc:Fallback xmlns="">
          <p:sp>
            <p:nvSpPr>
              <p:cNvPr id="12" name="Text Box 11"/>
              <p:cNvSpPr txBox="1">
                <a:spLocks noRot="1" noChangeAspect="1" noMove="1" noResize="1" noEditPoints="1" noAdjustHandles="1" noChangeArrowheads="1" noChangeShapeType="1" noTextEdit="1"/>
              </p:cNvSpPr>
              <p:nvPr/>
            </p:nvSpPr>
            <p:spPr>
              <a:xfrm>
                <a:off x="7958709" y="2195766"/>
                <a:ext cx="1199515" cy="647065"/>
              </a:xfrm>
              <a:prstGeom prst="rect">
                <a:avLst/>
              </a:prstGeom>
              <a:blipFill rotWithShape="1">
                <a:blip r:embed="rId6"/>
                <a:stretch>
                  <a:fillRect l="-21" t="-88" r="21" b="88"/>
                </a:stretch>
              </a:blipFill>
            </p:spPr>
            <p:txBody>
              <a:bodyPr/>
              <a:lstStyle/>
              <a:p>
                <a:r>
                  <a:rPr lang="en-US" altLang="en-US">
                    <a:noFill/>
                  </a:rPr>
                  <a:t> </a:t>
                </a:r>
              </a:p>
            </p:txBody>
          </p:sp>
        </mc:Fallback>
      </mc:AlternateContent>
      <p:sp>
        <p:nvSpPr>
          <p:cNvPr id="13" name="Text Box 12"/>
          <p:cNvSpPr txBox="1"/>
          <p:nvPr/>
        </p:nvSpPr>
        <p:spPr>
          <a:xfrm>
            <a:off x="5031740" y="5593715"/>
            <a:ext cx="6711950" cy="1349375"/>
          </a:xfrm>
          <a:prstGeom prst="rect">
            <a:avLst/>
          </a:prstGeom>
          <a:solidFill>
            <a:srgbClr val="FFFF00"/>
          </a:solidFill>
        </p:spPr>
        <p:txBody>
          <a:bodyPr wrap="square" rtlCol="0">
            <a:noAutofit/>
          </a:bodyPr>
          <a:lstStyle/>
          <a:p>
            <a:r>
              <a:rPr lang="en-US" altLang="en-US" sz="1600">
                <a:sym typeface="+mn-ea"/>
              </a:rPr>
              <a:t>KAN is better than MLP in accuracy in excess gibbs free energy and its temperature derivatives.  The first and second derivatives of KAN and MLP are comparable.  As infinite dilution activity coefficients at x=0 and x=1 are very high leading to large values of their derivatives and large MSE of the second derivatives.  But percentage errors are acceptable</a:t>
            </a:r>
            <a:endParaRPr lang="en-US"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Phase Diagrams</a:t>
            </a:r>
          </a:p>
        </p:txBody>
      </p:sp>
      <p:sp>
        <p:nvSpPr>
          <p:cNvPr id="3" name="Content Placeholder 2"/>
          <p:cNvSpPr>
            <a:spLocks noGrp="1"/>
          </p:cNvSpPr>
          <p:nvPr>
            <p:ph idx="1"/>
          </p:nvPr>
        </p:nvSpPr>
        <p:spPr/>
        <p:txBody>
          <a:bodyPr/>
          <a:lstStyle/>
          <a:p>
            <a:r>
              <a:rPr lang="en-US" altLang="zh-TW" dirty="0" err="1"/>
              <a:t>T</a:t>
            </a:r>
            <a:r>
              <a:rPr lang="en-US" altLang="zh-TW" baseline="-25000" dirty="0" err="1"/>
              <a:t>c,NRTL</a:t>
            </a:r>
            <a:r>
              <a:rPr lang="en-US" altLang="zh-TW" dirty="0"/>
              <a:t> =333.6K, </a:t>
            </a:r>
            <a:r>
              <a:rPr lang="en-US" altLang="zh-TW" dirty="0" err="1">
                <a:sym typeface="+mn-ea"/>
              </a:rPr>
              <a:t>T</a:t>
            </a:r>
            <a:r>
              <a:rPr lang="en-US" altLang="zh-TW" baseline="-25000" dirty="0" err="1">
                <a:sym typeface="+mn-ea"/>
              </a:rPr>
              <a:t>c,GRGT</a:t>
            </a:r>
            <a:r>
              <a:rPr lang="en-US" altLang="zh-TW" baseline="-25000" dirty="0">
                <a:sym typeface="+mn-ea"/>
              </a:rPr>
              <a:t>-NN</a:t>
            </a:r>
            <a:r>
              <a:rPr lang="en-US" altLang="zh-TW" dirty="0">
                <a:sym typeface="+mn-ea"/>
              </a:rPr>
              <a:t> =330.2K</a:t>
            </a:r>
            <a:endParaRPr lang="zh-TW" altLang="en-US" dirty="0"/>
          </a:p>
          <a:p>
            <a:endParaRPr lang="zh-TW" altLang="en-US" dirty="0"/>
          </a:p>
        </p:txBody>
      </p:sp>
      <p:sp>
        <p:nvSpPr>
          <p:cNvPr id="4" name="Slide Number Placeholder 3"/>
          <p:cNvSpPr>
            <a:spLocks noGrp="1"/>
          </p:cNvSpPr>
          <p:nvPr>
            <p:ph type="sldNum" sz="quarter" idx="12"/>
          </p:nvPr>
        </p:nvSpPr>
        <p:spPr/>
        <p:txBody>
          <a:bodyPr/>
          <a:lstStyle/>
          <a:p>
            <a:r>
              <a:rPr lang="zh-TW" altLang="en-US"/>
              <a:t>*</a:t>
            </a: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551" y="1802760"/>
            <a:ext cx="3822565" cy="3622827"/>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8788" y="1803846"/>
            <a:ext cx="3822565" cy="362282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Critical Exponents</a:t>
            </a:r>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27</a:t>
            </a:fld>
            <a:endParaRPr lang="zh-TW" altLang="en-US"/>
          </a:p>
        </p:txBody>
      </p:sp>
      <mc:AlternateContent xmlns:mc="http://schemas.openxmlformats.org/markup-compatibility/2006">
        <mc:Choice xmlns:a14="http://schemas.microsoft.com/office/drawing/2010/main" Requires="a14">
          <p:sp>
            <p:nvSpPr>
              <p:cNvPr id="14" name="Content Placeholder 2">
                <a:extLst>
                  <a:ext uri="{FF2B5EF4-FFF2-40B4-BE49-F238E27FC236}">
                    <a16:creationId xmlns:a16="http://schemas.microsoft.com/office/drawing/2014/main" id="{E4EE1CE6-B324-4990-A66A-59ABDDF71AAE}"/>
                  </a:ext>
                </a:extLst>
              </p:cNvPr>
              <p:cNvSpPr txBox="1">
                <a:spLocks/>
              </p:cNvSpPr>
              <p:nvPr/>
            </p:nvSpPr>
            <p:spPr>
              <a:xfrm>
                <a:off x="0" y="1253490"/>
                <a:ext cx="12152630" cy="435165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chemeClr val="tx1"/>
                    </a:solidFill>
                    <a:latin typeface="DengXian" panose="02010600030101010101" charset="-122"/>
                    <a:ea typeface="DengXian" panose="0201060003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DengXian" panose="02010600030101010101" charset="-122"/>
                    <a:ea typeface="DengXian" panose="0201060003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DengXian" panose="02010600030101010101" charset="-122"/>
                    <a:ea typeface="DengXian" panose="0201060003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DengXian" panose="02010600030101010101" charset="-122"/>
                    <a:ea typeface="DengXian" panose="0201060003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DengXian" panose="02010600030101010101" charset="-122"/>
                    <a:ea typeface="DengXian" panose="0201060003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In</a:t>
                </a:r>
                <a14:m>
                  <m:oMath xmlns:m="http://schemas.openxmlformats.org/officeDocument/2006/math">
                    <m:r>
                      <a:rPr lang="en-US" altLang="zh-TW" b="1" i="0" smtClean="0">
                        <a:latin typeface="Cambria Math" panose="02040503050406030204" pitchFamily="18" charset="0"/>
                      </a:rPr>
                      <m:t> </m:t>
                    </m:r>
                    <m:r>
                      <a:rPr lang="zh-TW" altLang="en-US" i="1">
                        <a:latin typeface="Cambria Math" panose="02040503050406030204" pitchFamily="18" charset="0"/>
                      </a:rPr>
                      <m:t>𝝐</m:t>
                    </m:r>
                  </m:oMath>
                </a14:m>
                <a:r>
                  <a:rPr lang="en-US" altLang="zh-TW" dirty="0"/>
                  <a:t>&lt;0.001, the slope are critical exponents of the corresponding models </a:t>
                </a:r>
              </a:p>
              <a:p>
                <a14:m>
                  <m:oMath xmlns:m="http://schemas.openxmlformats.org/officeDocument/2006/math">
                    <m:r>
                      <a:rPr lang="en-US" altLang="zh-TW" i="1">
                        <a:latin typeface="Cambria Math" panose="02040503050406030204" pitchFamily="18" charset="0"/>
                      </a:rPr>
                      <m:t>𝒍𝒐𝒈</m:t>
                    </m:r>
                    <m:r>
                      <a:rPr lang="zh-TW" altLang="en-US" i="1">
                        <a:latin typeface="Cambria Math" panose="02040503050406030204" pitchFamily="18" charset="0"/>
                      </a:rPr>
                      <m:t>𝝐</m:t>
                    </m:r>
                    <m:r>
                      <a:rPr lang="en-US" altLang="zh-TW" i="1">
                        <a:latin typeface="Cambria Math" panose="02040503050406030204" pitchFamily="18" charset="0"/>
                      </a:rPr>
                      <m:t>=</m:t>
                    </m:r>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en-US" altLang="zh-TW" i="1">
                                <a:latin typeface="Cambria Math" panose="02040503050406030204" pitchFamily="18" charset="0"/>
                              </a:rPr>
                              <m:t>𝑻</m:t>
                            </m:r>
                          </m:e>
                          <m:sub>
                            <m:r>
                              <a:rPr lang="en-US" altLang="zh-TW" i="1">
                                <a:latin typeface="Cambria Math" panose="02040503050406030204" pitchFamily="18" charset="0"/>
                              </a:rPr>
                              <m:t>𝒄</m:t>
                            </m:r>
                          </m:sub>
                        </m:sSub>
                        <m:r>
                          <a:rPr lang="en-US" altLang="zh-TW" i="1">
                            <a:latin typeface="Cambria Math" panose="02040503050406030204" pitchFamily="18" charset="0"/>
                          </a:rPr>
                          <m:t>−</m:t>
                        </m:r>
                        <m:r>
                          <a:rPr lang="en-US" altLang="zh-TW" i="1">
                            <a:latin typeface="Cambria Math" panose="02040503050406030204" pitchFamily="18" charset="0"/>
                          </a:rPr>
                          <m:t>𝑻</m:t>
                        </m:r>
                      </m:num>
                      <m:den>
                        <m:sSub>
                          <m:sSubPr>
                            <m:ctrlPr>
                              <a:rPr lang="en-US" altLang="zh-TW" i="1">
                                <a:latin typeface="Cambria Math" panose="02040503050406030204" pitchFamily="18" charset="0"/>
                              </a:rPr>
                            </m:ctrlPr>
                          </m:sSubPr>
                          <m:e>
                            <m:r>
                              <a:rPr lang="en-US" altLang="zh-TW" i="1">
                                <a:latin typeface="Cambria Math" panose="02040503050406030204" pitchFamily="18" charset="0"/>
                              </a:rPr>
                              <m:t>𝑻</m:t>
                            </m:r>
                          </m:e>
                          <m:sub>
                            <m:r>
                              <a:rPr lang="en-US" altLang="zh-TW" i="1">
                                <a:latin typeface="Cambria Math" panose="02040503050406030204" pitchFamily="18" charset="0"/>
                              </a:rPr>
                              <m:t>𝒄</m:t>
                            </m:r>
                          </m:sub>
                        </m:sSub>
                      </m:den>
                    </m:f>
                  </m:oMath>
                </a14:m>
                <a:endParaRPr lang="en-US" altLang="zh-TW" dirty="0"/>
              </a:p>
            </p:txBody>
          </p:sp>
        </mc:Choice>
        <mc:Fallback>
          <p:sp>
            <p:nvSpPr>
              <p:cNvPr id="14" name="Content Placeholder 2">
                <a:extLst>
                  <a:ext uri="{FF2B5EF4-FFF2-40B4-BE49-F238E27FC236}">
                    <a16:creationId xmlns:a16="http://schemas.microsoft.com/office/drawing/2014/main" id="{E4EE1CE6-B324-4990-A66A-59ABDDF71AAE}"/>
                  </a:ext>
                </a:extLst>
              </p:cNvPr>
              <p:cNvSpPr txBox="1">
                <a:spLocks noRot="1" noChangeAspect="1" noMove="1" noResize="1" noEditPoints="1" noAdjustHandles="1" noChangeArrowheads="1" noChangeShapeType="1" noTextEdit="1"/>
              </p:cNvSpPr>
              <p:nvPr/>
            </p:nvSpPr>
            <p:spPr>
              <a:xfrm>
                <a:off x="0" y="1253490"/>
                <a:ext cx="12152630" cy="4351655"/>
              </a:xfrm>
              <a:prstGeom prst="rect">
                <a:avLst/>
              </a:prstGeom>
              <a:blipFill>
                <a:blip r:embed="rId3"/>
                <a:stretch>
                  <a:fillRect l="-652" t="-1823"/>
                </a:stretch>
              </a:blipFill>
              <a:ln>
                <a:noFill/>
              </a:ln>
            </p:spPr>
            <p:txBody>
              <a:bodyPr/>
              <a:lstStyle/>
              <a:p>
                <a:r>
                  <a:rPr lang="zh-TW" altLang="en-US">
                    <a:noFill/>
                  </a:rPr>
                  <a:t> </a:t>
                </a:r>
              </a:p>
            </p:txBody>
          </p:sp>
        </mc:Fallback>
      </mc:AlternateContent>
      <p:pic>
        <p:nvPicPr>
          <p:cNvPr id="15" name="圖片 14">
            <a:extLst>
              <a:ext uri="{FF2B5EF4-FFF2-40B4-BE49-F238E27FC236}">
                <a16:creationId xmlns:a16="http://schemas.microsoft.com/office/drawing/2014/main" id="{F4A3076E-CF4F-469D-B7A5-65F2BA0513DF}"/>
              </a:ext>
            </a:extLst>
          </p:cNvPr>
          <p:cNvPicPr>
            <a:picLocks noChangeAspect="1"/>
          </p:cNvPicPr>
          <p:nvPr/>
        </p:nvPicPr>
        <p:blipFill>
          <a:blip r:embed="rId4"/>
          <a:stretch>
            <a:fillRect/>
          </a:stretch>
        </p:blipFill>
        <p:spPr>
          <a:xfrm>
            <a:off x="3819207" y="1700699"/>
            <a:ext cx="4775877" cy="390381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Conclusions</a:t>
            </a:r>
          </a:p>
        </p:txBody>
      </p:sp>
      <p:sp>
        <p:nvSpPr>
          <p:cNvPr id="6" name="Content Placeholder 5"/>
          <p:cNvSpPr>
            <a:spLocks noGrp="1"/>
          </p:cNvSpPr>
          <p:nvPr>
            <p:ph idx="1"/>
          </p:nvPr>
        </p:nvSpPr>
        <p:spPr/>
        <p:txBody>
          <a:bodyPr/>
          <a:lstStyle/>
          <a:p>
            <a:r>
              <a:rPr lang="en-US" altLang="zh-TW"/>
              <a:t>Both KAN and MLP networks are capable of approximating​ the excess Gibbs free energy data obtained by GRGT, predict phase behavior, and capturing critical behavior.</a:t>
            </a:r>
          </a:p>
          <a:p>
            <a:r>
              <a:rPr lang="en-US" altLang="zh-TW"/>
              <a:t>Hence these transformed models can be used for more ccurate phase equilibrium predictions near the critical point during process simulation</a:t>
            </a:r>
          </a:p>
          <a:p>
            <a:r>
              <a:rPr lang="en-US" altLang="zh-TW"/>
              <a:t>In construction of these models, t is essential to incorporate derivative-based loss terms during training.</a:t>
            </a:r>
          </a:p>
          <a:p>
            <a:r>
              <a:rPr lang="en-US" altLang="zh-TW"/>
              <a:t>KAN seems to be slightly better at energy fitting but MLP is also accurate enough for our process.</a:t>
            </a:r>
          </a:p>
          <a:p>
            <a:endParaRPr lang="en-US" altLang="zh-TW"/>
          </a:p>
        </p:txBody>
      </p:sp>
      <p:sp>
        <p:nvSpPr>
          <p:cNvPr id="4" name="Slide Number Placeholder 3"/>
          <p:cNvSpPr>
            <a:spLocks noGrp="1"/>
          </p:cNvSpPr>
          <p:nvPr>
            <p:ph type="sldNum" sz="quarter" idx="12"/>
          </p:nvPr>
        </p:nvSpPr>
        <p:spPr/>
        <p:txBody>
          <a:bodyPr/>
          <a:lstStyle/>
          <a:p>
            <a:r>
              <a:rPr lang="zh-TW" altLang="en-US"/>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a:t>Solution Models</a:t>
            </a:r>
          </a:p>
        </p:txBody>
      </p:sp>
      <p:sp>
        <p:nvSpPr>
          <p:cNvPr id="7" name="Content Placeholder 6"/>
          <p:cNvSpPr>
            <a:spLocks noGrp="1"/>
          </p:cNvSpPr>
          <p:nvPr>
            <p:ph idx="1"/>
          </p:nvPr>
        </p:nvSpPr>
        <p:spPr>
          <a:xfrm>
            <a:off x="0" y="3276600"/>
            <a:ext cx="12152630" cy="2328545"/>
          </a:xfrm>
        </p:spPr>
        <p:txBody>
          <a:bodyPr/>
          <a:lstStyle/>
          <a:p>
            <a:r>
              <a:rPr lang="en-US" altLang="en-US"/>
              <a:t>Deviations from an ideal solution  mixture are often quantitied by excess gibbs free energy models and activity coefficient models based on local composition theory</a:t>
            </a:r>
          </a:p>
          <a:p>
            <a:endParaRPr lang="en-US" altLang="en-US"/>
          </a:p>
        </p:txBody>
      </p:sp>
      <p:sp>
        <p:nvSpPr>
          <p:cNvPr id="4" name="AutoShape 6" descr="丙烯酸丁酯-丙烯酸甲酯PNG图片素材下载_图片编号3790367-PNG素材网"/>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TW" altLang="en-US"/>
          </a:p>
        </p:txBody>
      </p:sp>
      <p:sp>
        <p:nvSpPr>
          <p:cNvPr id="6" name="投影片編號版面配置區 5"/>
          <p:cNvSpPr>
            <a:spLocks noGrp="1"/>
          </p:cNvSpPr>
          <p:nvPr>
            <p:ph type="sldNum" sz="quarter" idx="12"/>
          </p:nvPr>
        </p:nvSpPr>
        <p:spPr/>
        <p:txBody>
          <a:bodyPr/>
          <a:lstStyle/>
          <a:p>
            <a:r>
              <a:rPr lang="zh-TW" altLang="en-US"/>
              <a:t>*</a:t>
            </a:r>
          </a:p>
        </p:txBody>
      </p:sp>
      <mc:AlternateContent xmlns:mc="http://schemas.openxmlformats.org/markup-compatibility/2006">
        <mc:Choice xmlns:a14="http://schemas.microsoft.com/office/drawing/2010/main" Requires="a14">
          <p:sp>
            <p:nvSpPr>
              <p:cNvPr id="8" name="Text Box 7"/>
              <p:cNvSpPr txBox="1"/>
              <p:nvPr/>
            </p:nvSpPr>
            <p:spPr>
              <a:xfrm>
                <a:off x="3048000" y="1447165"/>
                <a:ext cx="6096000" cy="1045671"/>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cs typeface="Cambria Math" panose="02040503050406030204" pitchFamily="18" charset="0"/>
                            </a:rPr>
                          </m:ctrlPr>
                        </m:sSupPr>
                        <m:e>
                          <m:f>
                            <m:fPr>
                              <m:ctrlPr>
                                <a:rPr lang="en-US" altLang="zh-TW" sz="2400" i="1">
                                  <a:latin typeface="Cambria Math" panose="02040503050406030204" pitchFamily="18" charset="0"/>
                                  <a:cs typeface="Cambria Math" panose="02040503050406030204" pitchFamily="18" charset="0"/>
                                </a:rPr>
                              </m:ctrlPr>
                            </m:fPr>
                            <m:num>
                              <m:sSub>
                                <m:sSubPr>
                                  <m:ctrlPr>
                                    <a:rPr lang="en-US" altLang="zh-TW" sz="2400" i="1">
                                      <a:latin typeface="Cambria Math" panose="02040503050406030204" pitchFamily="18" charset="0"/>
                                      <a:cs typeface="Cambria Math" panose="02040503050406030204" pitchFamily="18" charset="0"/>
                                    </a:rPr>
                                  </m:ctrlPr>
                                </m:sSubPr>
                                <m:e>
                                  <m:r>
                                    <a:rPr lang="en-US" altLang="zh-TW" sz="2400" i="1">
                                      <a:latin typeface="Cambria Math" panose="02040503050406030204" pitchFamily="18" charset="0"/>
                                      <a:cs typeface="Cambria Math" panose="02040503050406030204" pitchFamily="18" charset="0"/>
                                    </a:rPr>
                                    <m:t>𝐺</m:t>
                                  </m:r>
                                </m:e>
                                <m:sub>
                                  <m:r>
                                    <a:rPr lang="en-US" altLang="zh-TW" sz="2400" i="1">
                                      <a:latin typeface="Cambria Math" panose="02040503050406030204" pitchFamily="18" charset="0"/>
                                      <a:cs typeface="Cambria Math" panose="02040503050406030204" pitchFamily="18" charset="0"/>
                                    </a:rPr>
                                    <m:t>𝑚𝑖𝑥</m:t>
                                  </m:r>
                                </m:sub>
                              </m:sSub>
                              <m:r>
                                <a:rPr lang="en-US" altLang="zh-TW" sz="2400" i="1">
                                  <a:latin typeface="Cambria Math" panose="02040503050406030204" pitchFamily="18" charset="0"/>
                                  <a:cs typeface="Cambria Math" panose="02040503050406030204" pitchFamily="18" charset="0"/>
                                </a:rPr>
                                <m:t>−</m:t>
                              </m:r>
                              <m:sSubSup>
                                <m:sSubSupPr>
                                  <m:ctrlPr>
                                    <a:rPr lang="en-US" altLang="zh-TW" sz="2400" i="1">
                                      <a:latin typeface="Cambria Math" panose="02040503050406030204" pitchFamily="18" charset="0"/>
                                      <a:cs typeface="Cambria Math" panose="02040503050406030204" pitchFamily="18" charset="0"/>
                                    </a:rPr>
                                  </m:ctrlPr>
                                </m:sSubSupPr>
                                <m:e>
                                  <m:r>
                                    <a:rPr lang="en-US" altLang="zh-TW" sz="2400" i="1">
                                      <a:latin typeface="Cambria Math" panose="02040503050406030204" pitchFamily="18" charset="0"/>
                                      <a:cs typeface="Cambria Math" panose="02040503050406030204" pitchFamily="18" charset="0"/>
                                    </a:rPr>
                                    <m:t>𝐺</m:t>
                                  </m:r>
                                </m:e>
                                <m:sub>
                                  <m:r>
                                    <a:rPr lang="en-US" altLang="zh-TW" sz="2400" i="1">
                                      <a:latin typeface="Cambria Math" panose="02040503050406030204" pitchFamily="18" charset="0"/>
                                      <a:cs typeface="Cambria Math" panose="02040503050406030204" pitchFamily="18" charset="0"/>
                                    </a:rPr>
                                    <m:t>𝑚𝑖𝑥</m:t>
                                  </m:r>
                                </m:sub>
                                <m:sup>
                                  <m:r>
                                    <a:rPr lang="en-US" altLang="zh-TW" sz="2400" i="1">
                                      <a:latin typeface="Cambria Math" panose="02040503050406030204" pitchFamily="18" charset="0"/>
                                      <a:cs typeface="Cambria Math" panose="02040503050406030204" pitchFamily="18" charset="0"/>
                                    </a:rPr>
                                    <m:t>𝑖</m:t>
                                  </m:r>
                                  <m:r>
                                    <a:rPr lang="en-US" altLang="zh-TW" sz="2400" b="0" i="1" smtClean="0">
                                      <a:latin typeface="Cambria Math" panose="02040503050406030204" pitchFamily="18" charset="0"/>
                                      <a:cs typeface="Cambria Math" panose="02040503050406030204" pitchFamily="18" charset="0"/>
                                    </a:rPr>
                                    <m:t>𝑠</m:t>
                                  </m:r>
                                </m:sup>
                              </m:sSubSup>
                            </m:num>
                            <m:den>
                              <m:r>
                                <a:rPr lang="en-US" altLang="zh-TW" sz="2400" i="1">
                                  <a:latin typeface="Cambria Math" panose="02040503050406030204" pitchFamily="18" charset="0"/>
                                  <a:cs typeface="Cambria Math" panose="02040503050406030204" pitchFamily="18" charset="0"/>
                                </a:rPr>
                                <m:t>𝑅𝑇</m:t>
                              </m:r>
                            </m:den>
                          </m:f>
                          <m:r>
                            <a:rPr lang="en-US" altLang="zh-TW" sz="2400" i="1">
                              <a:latin typeface="Cambria Math" panose="02040503050406030204" pitchFamily="18" charset="0"/>
                              <a:cs typeface="Cambria Math" panose="02040503050406030204" pitchFamily="18" charset="0"/>
                            </a:rPr>
                            <m:t>≡</m:t>
                          </m:r>
                          <m:r>
                            <a:rPr lang="en-US" altLang="zh-TW" sz="2400" i="1">
                              <a:latin typeface="Cambria Math" panose="02040503050406030204" pitchFamily="18" charset="0"/>
                              <a:cs typeface="Cambria Math" panose="02040503050406030204" pitchFamily="18" charset="0"/>
                            </a:rPr>
                            <m:t>𝑔</m:t>
                          </m:r>
                        </m:e>
                        <m:sup>
                          <m:r>
                            <a:rPr lang="en-US" altLang="zh-TW" sz="2400" i="1">
                              <a:latin typeface="Cambria Math" panose="02040503050406030204" pitchFamily="18" charset="0"/>
                              <a:cs typeface="Cambria Math" panose="02040503050406030204" pitchFamily="18" charset="0"/>
                            </a:rPr>
                            <m:t>𝑒𝑥</m:t>
                          </m:r>
                        </m:sup>
                      </m:sSup>
                      <m:d>
                        <m:dPr>
                          <m:ctrlPr>
                            <a:rPr lang="en-US" altLang="zh-TW" sz="2400" i="1">
                              <a:latin typeface="Cambria Math" panose="02040503050406030204" pitchFamily="18" charset="0"/>
                              <a:cs typeface="Cambria Math" panose="02040503050406030204" pitchFamily="18" charset="0"/>
                            </a:rPr>
                          </m:ctrlPr>
                        </m:dPr>
                        <m:e>
                          <m:r>
                            <a:rPr lang="en-US" altLang="zh-TW" sz="2400" i="1">
                              <a:latin typeface="Cambria Math" panose="02040503050406030204" pitchFamily="18" charset="0"/>
                              <a:cs typeface="Cambria Math" panose="02040503050406030204" pitchFamily="18" charset="0"/>
                            </a:rPr>
                            <m:t>𝑇</m:t>
                          </m:r>
                          <m:r>
                            <a:rPr lang="en-US" altLang="zh-TW" sz="2400" i="1">
                              <a:latin typeface="Cambria Math" panose="02040503050406030204" pitchFamily="18" charset="0"/>
                              <a:cs typeface="Cambria Math" panose="02040503050406030204" pitchFamily="18" charset="0"/>
                            </a:rPr>
                            <m:t>,</m:t>
                          </m:r>
                          <m:r>
                            <a:rPr lang="en-US" altLang="zh-TW" sz="2400" i="1">
                              <a:latin typeface="Cambria Math" panose="02040503050406030204" pitchFamily="18" charset="0"/>
                              <a:cs typeface="Cambria Math" panose="02040503050406030204" pitchFamily="18" charset="0"/>
                            </a:rPr>
                            <m:t>𝑥</m:t>
                          </m:r>
                        </m:e>
                      </m:d>
                      <m:r>
                        <a:rPr lang="en-US" altLang="zh-TW" sz="2400">
                          <a:latin typeface="Cambria Math" panose="02040503050406030204" pitchFamily="18" charset="0"/>
                        </a:rPr>
                        <m:t>=</m:t>
                      </m:r>
                      <m:nary>
                        <m:naryPr>
                          <m:chr m:val="∑"/>
                          <m:limLoc m:val="undOvr"/>
                          <m:supHide m:val="on"/>
                          <m:ctrlPr>
                            <a:rPr lang="zh-TW" altLang="zh-TW" sz="2400" i="1">
                              <a:latin typeface="Cambria Math" panose="02040503050406030204" pitchFamily="18" charset="0"/>
                            </a:rPr>
                          </m:ctrlPr>
                        </m:naryPr>
                        <m:sub>
                          <m:r>
                            <a:rPr lang="en-US" altLang="zh-TW" sz="2400" i="1">
                              <a:latin typeface="Cambria Math" panose="02040503050406030204" pitchFamily="18" charset="0"/>
                            </a:rPr>
                            <m:t>𝑖</m:t>
                          </m:r>
                        </m:sub>
                        <m:sup/>
                        <m:e>
                          <m:sSub>
                            <m:sSubPr>
                              <m:ctrlPr>
                                <a:rPr lang="zh-TW"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r>
                            <a:rPr lang="en-US" altLang="zh-TW" sz="2400" i="1">
                              <a:latin typeface="Cambria Math" panose="02040503050406030204" pitchFamily="18" charset="0"/>
                            </a:rPr>
                            <m:t>𝑙𝑛</m:t>
                          </m:r>
                          <m:d>
                            <m:dPr>
                              <m:ctrlPr>
                                <a:rPr lang="zh-TW" altLang="zh-TW" sz="2400" i="1">
                                  <a:latin typeface="Cambria Math" panose="02040503050406030204" pitchFamily="18" charset="0"/>
                                </a:rPr>
                              </m:ctrlPr>
                            </m:dPr>
                            <m:e>
                              <m:sSub>
                                <m:sSubPr>
                                  <m:ctrlPr>
                                    <a:rPr lang="zh-TW" altLang="zh-TW" sz="2400" i="1">
                                      <a:latin typeface="Cambria Math" panose="02040503050406030204" pitchFamily="18" charset="0"/>
                                    </a:rPr>
                                  </m:ctrlPr>
                                </m:sSubPr>
                                <m:e>
                                  <m:r>
                                    <a:rPr lang="en-US" altLang="zh-TW" sz="2400" i="1">
                                      <a:latin typeface="Cambria Math" panose="02040503050406030204" pitchFamily="18" charset="0"/>
                                    </a:rPr>
                                    <m:t>𝛾</m:t>
                                  </m:r>
                                </m:e>
                                <m:sub>
                                  <m:r>
                                    <a:rPr lang="en-US" altLang="zh-TW" sz="2400" i="1">
                                      <a:latin typeface="Cambria Math" panose="02040503050406030204" pitchFamily="18" charset="0"/>
                                    </a:rPr>
                                    <m:t>𝑖</m:t>
                                  </m:r>
                                </m:sub>
                              </m:sSub>
                            </m:e>
                          </m:d>
                        </m:e>
                      </m:nary>
                    </m:oMath>
                  </m:oMathPara>
                </a14:m>
                <a:endParaRPr lang="en-US" altLang="zh-TW" sz="2400" i="1" dirty="0">
                  <a:latin typeface="Cambria Math" panose="02040503050406030204" pitchFamily="18" charset="0"/>
                </a:endParaRPr>
              </a:p>
            </p:txBody>
          </p:sp>
        </mc:Choice>
        <mc:Fallback>
          <p:sp>
            <p:nvSpPr>
              <p:cNvPr id="8" name="Text Box 7"/>
              <p:cNvSpPr txBox="1">
                <a:spLocks noRot="1" noChangeAspect="1" noMove="1" noResize="1" noEditPoints="1" noAdjustHandles="1" noChangeArrowheads="1" noChangeShapeType="1" noTextEdit="1"/>
              </p:cNvSpPr>
              <p:nvPr/>
            </p:nvSpPr>
            <p:spPr>
              <a:xfrm>
                <a:off x="3048000" y="1447165"/>
                <a:ext cx="6096000" cy="1045671"/>
              </a:xfrm>
              <a:prstGeom prst="rect">
                <a:avLst/>
              </a:prstGeom>
              <a:blipFill>
                <a:blip r:embed="rId3"/>
                <a:stretch>
                  <a:fillRect/>
                </a:stretch>
              </a:blipFill>
            </p:spPr>
            <p:txBody>
              <a:bodyPr/>
              <a:lstStyle/>
              <a:p>
                <a:r>
                  <a:rPr lang="zh-TW"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a:latin typeface="Arial" panose="020B0604020202020204" pitchFamily="34" charset="0"/>
                <a:ea typeface="微軟正黑體" panose="020B0604030504040204" pitchFamily="34" charset="-120"/>
                <a:cs typeface="Arial" panose="020B0604020202020204" pitchFamily="34" charset="0"/>
                <a:sym typeface="+mn-ea"/>
              </a:rPr>
              <a:t>Research Motivation</a:t>
            </a:r>
            <a:endParaRPr lang="en-US"/>
          </a:p>
        </p:txBody>
      </p:sp>
      <p:sp>
        <p:nvSpPr>
          <p:cNvPr id="7" name="Content Placeholder 6"/>
          <p:cNvSpPr>
            <a:spLocks noGrp="1"/>
          </p:cNvSpPr>
          <p:nvPr>
            <p:ph idx="1"/>
          </p:nvPr>
        </p:nvSpPr>
        <p:spPr>
          <a:xfrm>
            <a:off x="0" y="1253490"/>
            <a:ext cx="7105015" cy="4351655"/>
          </a:xfrm>
        </p:spPr>
        <p:txBody>
          <a:bodyPr/>
          <a:lstStyle/>
          <a:p>
            <a:r>
              <a:rPr lang="en-US" altLang="en-US" sz="2000" dirty="0"/>
              <a:t>These solution models are based on Mean-Field Theory, which fail to describe critical behavior.</a:t>
            </a:r>
          </a:p>
          <a:p>
            <a:r>
              <a:rPr lang="en-US" altLang="en-US" sz="2000" dirty="0"/>
              <a:t>Using models like global renormalization group theory (GRGT), predictions near critical region can be improved. </a:t>
            </a:r>
          </a:p>
          <a:p>
            <a:r>
              <a:rPr lang="en-US" altLang="en-US" sz="2000" dirty="0"/>
              <a:t>However, analytical expressions of the transformed models cannot be obtained, hence they cannot be used in process simulations.</a:t>
            </a:r>
          </a:p>
          <a:p>
            <a:r>
              <a:rPr lang="en-US" altLang="en-US" sz="2000" dirty="0"/>
              <a:t>In machine learning neural networks are claimed to be “universal approximators”.</a:t>
            </a:r>
          </a:p>
          <a:p>
            <a:r>
              <a:rPr lang="en-US" altLang="en-US" sz="2000" dirty="0"/>
              <a:t>In this work, we attempt to use of neural networks to represent the GRGT model</a:t>
            </a:r>
          </a:p>
          <a:p>
            <a:pPr marL="0" indent="0">
              <a:buNone/>
            </a:pPr>
            <a:endParaRPr lang="en-US" altLang="en-US" sz="2000" dirty="0"/>
          </a:p>
        </p:txBody>
      </p:sp>
      <p:sp>
        <p:nvSpPr>
          <p:cNvPr id="2" name="投影片編號版面配置區 1"/>
          <p:cNvSpPr>
            <a:spLocks noGrp="1"/>
          </p:cNvSpPr>
          <p:nvPr>
            <p:ph type="sldNum" sz="quarter" idx="12"/>
          </p:nvPr>
        </p:nvSpPr>
        <p:spPr/>
        <p:txBody>
          <a:bodyPr/>
          <a:lstStyle/>
          <a:p>
            <a:r>
              <a:rPr lang="zh-TW" altLang="en-US"/>
              <a:t>*</a:t>
            </a:r>
          </a:p>
        </p:txBody>
      </p:sp>
      <p:sp>
        <p:nvSpPr>
          <p:cNvPr id="11" name="Text Box 10"/>
          <p:cNvSpPr txBox="1"/>
          <p:nvPr/>
        </p:nvSpPr>
        <p:spPr>
          <a:xfrm>
            <a:off x="-635" y="5075555"/>
            <a:ext cx="12192635" cy="583565"/>
          </a:xfrm>
          <a:prstGeom prst="rect">
            <a:avLst/>
          </a:prstGeom>
        </p:spPr>
        <p:txBody>
          <a:bodyPr wrap="square">
            <a:spAutoFit/>
          </a:bodyPr>
          <a:lstStyle/>
          <a:p>
            <a:pPr marL="0" indent="0" algn="l"/>
            <a:r>
              <a:rPr lang="en-US" altLang="zh-TW" sz="1600" b="0" i="0">
                <a:solidFill>
                  <a:srgbClr val="222222"/>
                </a:solidFill>
                <a:latin typeface="Arial" panose="020B0604020202020204"/>
                <a:ea typeface="Arial" panose="020B0604020202020204"/>
              </a:rPr>
              <a:t>Shih, Y. J., &amp; Lin, S. T. (2025). New strategy for predicting liquid–liquid equilibrium near critical point using global renormalization group theory. </a:t>
            </a:r>
            <a:r>
              <a:rPr lang="en-US" altLang="zh-TW" sz="1600" b="0" i="1">
                <a:solidFill>
                  <a:srgbClr val="222222"/>
                </a:solidFill>
                <a:latin typeface="Arial" panose="020B0604020202020204"/>
                <a:ea typeface="Arial" panose="020B0604020202020204"/>
              </a:rPr>
              <a:t>AIChE Journal</a:t>
            </a:r>
            <a:r>
              <a:rPr lang="en-US" altLang="zh-TW" sz="1600" b="0" i="0">
                <a:solidFill>
                  <a:srgbClr val="222222"/>
                </a:solidFill>
                <a:latin typeface="Arial" panose="020B0604020202020204"/>
                <a:ea typeface="Arial" panose="020B0604020202020204"/>
              </a:rPr>
              <a:t>, </a:t>
            </a:r>
            <a:r>
              <a:rPr lang="en-US" altLang="zh-TW" sz="1600" b="0" i="1">
                <a:solidFill>
                  <a:srgbClr val="222222"/>
                </a:solidFill>
                <a:latin typeface="Arial" panose="020B0604020202020204"/>
                <a:ea typeface="Arial" panose="020B0604020202020204"/>
              </a:rPr>
              <a:t>71</a:t>
            </a:r>
            <a:r>
              <a:rPr lang="en-US" altLang="zh-TW" sz="1600" b="0" i="0">
                <a:solidFill>
                  <a:srgbClr val="222222"/>
                </a:solidFill>
                <a:latin typeface="Arial" panose="020B0604020202020204"/>
                <a:ea typeface="Arial" panose="020B0604020202020204"/>
              </a:rPr>
              <a:t>(5), e18738.</a:t>
            </a:r>
          </a:p>
        </p:txBody>
      </p:sp>
      <p:pic>
        <p:nvPicPr>
          <p:cNvPr id="14" name="Picture 13"/>
          <p:cNvPicPr>
            <a:picLocks noChangeAspect="1"/>
          </p:cNvPicPr>
          <p:nvPr/>
        </p:nvPicPr>
        <p:blipFill>
          <a:blip r:embed="rId3"/>
          <a:stretch>
            <a:fillRect/>
          </a:stretch>
        </p:blipFill>
        <p:spPr>
          <a:xfrm>
            <a:off x="7105015" y="1306195"/>
            <a:ext cx="4829810" cy="3769360"/>
          </a:xfrm>
          <a:prstGeom prst="rect">
            <a:avLst/>
          </a:prstGeom>
        </p:spPr>
      </p:pic>
      <p:sp>
        <p:nvSpPr>
          <p:cNvPr id="15" name="Text Box 14"/>
          <p:cNvSpPr txBox="1"/>
          <p:nvPr/>
        </p:nvSpPr>
        <p:spPr>
          <a:xfrm>
            <a:off x="9387840" y="2797810"/>
            <a:ext cx="1665605" cy="407670"/>
          </a:xfrm>
          <a:prstGeom prst="rect">
            <a:avLst/>
          </a:prstGeom>
          <a:noFill/>
        </p:spPr>
        <p:txBody>
          <a:bodyPr wrap="square" rtlCol="0">
            <a:noAutofit/>
          </a:bodyPr>
          <a:lstStyle/>
          <a:p>
            <a:pPr algn="ctr"/>
            <a:r>
              <a:rPr lang="en-US" sz="1400">
                <a:latin typeface="DengXian" panose="02010600030101010101" charset="-122"/>
                <a:ea typeface="DengXian" panose="02010600030101010101" charset="-122"/>
              </a:rPr>
              <a:t>Phenol+Acteone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Methodology</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5</a:t>
            </a:fld>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zh-TW" dirty="0">
                <a:latin typeface="Arial" panose="020B0604020202020204" pitchFamily="34" charset="0"/>
                <a:cs typeface="Arial" panose="020B0604020202020204" pitchFamily="34" charset="0"/>
                <a:sym typeface="+mn-ea"/>
              </a:rPr>
              <a:t>Global Renormalization Group Theory</a:t>
            </a:r>
            <a:endParaRPr lang="en-US"/>
          </a:p>
        </p:txBody>
      </p:sp>
      <p:pic>
        <p:nvPicPr>
          <p:cNvPr id="16" name="Content Placeholder 15"/>
          <p:cNvPicPr>
            <a:picLocks noGrp="1" noChangeAspect="1"/>
          </p:cNvPicPr>
          <p:nvPr>
            <p:ph idx="1"/>
          </p:nvPr>
        </p:nvPicPr>
        <p:blipFill>
          <a:blip r:embed="rId3"/>
          <a:stretch>
            <a:fillRect/>
          </a:stretch>
        </p:blipFill>
        <p:spPr>
          <a:xfrm>
            <a:off x="4893945" y="1447800"/>
            <a:ext cx="7067550" cy="2762250"/>
          </a:xfrm>
          <a:prstGeom prst="rect">
            <a:avLst/>
          </a:prstGeom>
        </p:spPr>
      </p:pic>
      <p:sp>
        <p:nvSpPr>
          <p:cNvPr id="3" name="投影片編號版面配置區 2"/>
          <p:cNvSpPr>
            <a:spLocks noGrp="1"/>
          </p:cNvSpPr>
          <p:nvPr>
            <p:ph type="sldNum" sz="quarter" idx="12"/>
          </p:nvPr>
        </p:nvSpPr>
        <p:spPr/>
        <p:txBody>
          <a:bodyPr/>
          <a:lstStyle/>
          <a:p>
            <a:r>
              <a:rPr lang="zh-TW" altLang="en-US"/>
              <a:t>*</a:t>
            </a:r>
            <a:endParaRPr lang="zh-TW" altLang="en-US" dirty="0"/>
          </a:p>
        </p:txBody>
      </p:sp>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428676"/>
            <a:ext cx="3368044" cy="708660"/>
          </a:xfrm>
          <a:prstGeom prst="rect">
            <a:avLst/>
          </a:prstGeom>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 y="3145368"/>
            <a:ext cx="4061461" cy="891540"/>
          </a:xfrm>
          <a:prstGeom prst="rect">
            <a:avLst/>
          </a:prstGeom>
        </p:spPr>
      </p:pic>
      <p:pic>
        <p:nvPicPr>
          <p:cNvPr id="15" name="圖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 y="4053020"/>
            <a:ext cx="4465321" cy="624840"/>
          </a:xfrm>
          <a:prstGeom prst="rect">
            <a:avLst/>
          </a:prstGeom>
        </p:spPr>
      </p:pic>
      <p:pic>
        <p:nvPicPr>
          <p:cNvPr id="23" name="圖片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 y="1305160"/>
            <a:ext cx="2023109" cy="480060"/>
          </a:xfrm>
          <a:prstGeom prst="rect">
            <a:avLst/>
          </a:prstGeom>
        </p:spPr>
      </p:pic>
      <p:pic>
        <p:nvPicPr>
          <p:cNvPr id="25" name="圖片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 y="1792852"/>
            <a:ext cx="3200402" cy="628650"/>
          </a:xfrm>
          <a:prstGeom prst="rect">
            <a:avLst/>
          </a:prstGeom>
        </p:spPr>
      </p:pic>
      <p:sp>
        <p:nvSpPr>
          <p:cNvPr id="2" name="矩形 1">
            <a:extLst>
              <a:ext uri="{FF2B5EF4-FFF2-40B4-BE49-F238E27FC236}">
                <a16:creationId xmlns:a16="http://schemas.microsoft.com/office/drawing/2014/main" id="{E309A3C3-10E7-49EF-B517-79CA90BA732D}"/>
              </a:ext>
            </a:extLst>
          </p:cNvPr>
          <p:cNvSpPr/>
          <p:nvPr/>
        </p:nvSpPr>
        <p:spPr>
          <a:xfrm>
            <a:off x="0" y="5023589"/>
            <a:ext cx="3419526" cy="338554"/>
          </a:xfrm>
          <a:prstGeom prst="rect">
            <a:avLst/>
          </a:prstGeom>
          <a:solidFill>
            <a:schemeClr val="bg1"/>
          </a:solidFill>
        </p:spPr>
        <p:txBody>
          <a:bodyPr wrap="none">
            <a:spAutoFit/>
          </a:bodyPr>
          <a:lstStyle/>
          <a:p>
            <a:r>
              <a:rPr lang="en-US" altLang="zh-TW" sz="1600" dirty="0">
                <a:latin typeface="Arial" panose="020B0604020202020204" pitchFamily="34" charset="0"/>
                <a:cs typeface="Arial" panose="020B0604020202020204" pitchFamily="34" charset="0"/>
              </a:rPr>
              <a:t>u=12J, is the site interaction energy</a:t>
            </a:r>
            <a:endParaRPr lang="zh-TW" altLang="en-US" sz="1600" dirty="0">
              <a:latin typeface="Arial" panose="020B0604020202020204" pitchFamily="34" charset="0"/>
              <a:cs typeface="Arial" panose="020B0604020202020204" pitchFamily="34" charset="0"/>
            </a:endParaRPr>
          </a:p>
        </p:txBody>
      </p:sp>
      <p:pic>
        <p:nvPicPr>
          <p:cNvPr id="5" name="圖片 4">
            <a:extLst>
              <a:ext uri="{FF2B5EF4-FFF2-40B4-BE49-F238E27FC236}">
                <a16:creationId xmlns:a16="http://schemas.microsoft.com/office/drawing/2014/main" id="{900F7B9F-A05C-4F3C-B334-182AA2DA4CE0}"/>
              </a:ext>
            </a:extLst>
          </p:cNvPr>
          <p:cNvPicPr>
            <a:picLocks noChangeAspect="1"/>
          </p:cNvPicPr>
          <p:nvPr/>
        </p:nvPicPr>
        <p:blipFill>
          <a:blip r:embed="rId9"/>
          <a:stretch>
            <a:fillRect/>
          </a:stretch>
        </p:blipFill>
        <p:spPr>
          <a:xfrm>
            <a:off x="0" y="4676095"/>
            <a:ext cx="850578" cy="356433"/>
          </a:xfrm>
          <a:prstGeom prst="rect">
            <a:avLst/>
          </a:prstGeom>
        </p:spPr>
      </p:pic>
      <p:pic>
        <p:nvPicPr>
          <p:cNvPr id="6" name="圖片 5">
            <a:extLst>
              <a:ext uri="{FF2B5EF4-FFF2-40B4-BE49-F238E27FC236}">
                <a16:creationId xmlns:a16="http://schemas.microsoft.com/office/drawing/2014/main" id="{F4388EC4-340D-4C9E-8D72-B922A376C4A6}"/>
              </a:ext>
            </a:extLst>
          </p:cNvPr>
          <p:cNvPicPr>
            <a:picLocks noChangeAspect="1"/>
          </p:cNvPicPr>
          <p:nvPr/>
        </p:nvPicPr>
        <p:blipFill>
          <a:blip r:embed="rId10"/>
          <a:stretch>
            <a:fillRect/>
          </a:stretch>
        </p:blipFill>
        <p:spPr>
          <a:xfrm>
            <a:off x="850578" y="4685034"/>
            <a:ext cx="1040197" cy="3385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Multi-Layer Perceptron Network (MLP)</a:t>
            </a:r>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7</a:t>
            </a:fld>
            <a:endParaRPr lang="zh-TW" altLang="en-US"/>
          </a:p>
        </p:txBody>
      </p:sp>
      <p:sp>
        <p:nvSpPr>
          <p:cNvPr id="6" name="Content Placeholder 5"/>
          <p:cNvSpPr>
            <a:spLocks noGrp="1"/>
          </p:cNvSpPr>
          <p:nvPr>
            <p:ph idx="1"/>
          </p:nvPr>
        </p:nvSpPr>
        <p:spPr>
          <a:xfrm>
            <a:off x="0" y="1253490"/>
            <a:ext cx="6096000" cy="4351655"/>
          </a:xfrm>
        </p:spPr>
        <p:txBody>
          <a:bodyPr/>
          <a:lstStyle/>
          <a:p>
            <a:r>
              <a:rPr lang="en-US"/>
              <a:t>MLP is perhaps the most commonly used neural network.  </a:t>
            </a:r>
          </a:p>
          <a:p>
            <a:r>
              <a:rPr lang="en-US"/>
              <a:t>It consists of an input layer, one or more hidden layers.</a:t>
            </a:r>
          </a:p>
          <a:p>
            <a:r>
              <a:rPr lang="en-US"/>
              <a:t>In these layers are nodes of activation functions</a:t>
            </a:r>
          </a:p>
          <a:p>
            <a:pPr lvl="1"/>
            <a:r>
              <a:rPr lang="en-US"/>
              <a:t>Common activations include tanh, sigmoid, ReLU </a:t>
            </a:r>
          </a:p>
          <a:p>
            <a:r>
              <a:rPr lang="en-US"/>
              <a:t>Nodes between layers are connected by weights.</a:t>
            </a:r>
          </a:p>
        </p:txBody>
      </p:sp>
      <p:pic>
        <p:nvPicPr>
          <p:cNvPr id="10" name="Picture 9"/>
          <p:cNvPicPr>
            <a:picLocks noChangeAspect="1"/>
          </p:cNvPicPr>
          <p:nvPr/>
        </p:nvPicPr>
        <p:blipFill>
          <a:blip r:embed="rId2"/>
          <a:stretch>
            <a:fillRect/>
          </a:stretch>
        </p:blipFill>
        <p:spPr>
          <a:xfrm>
            <a:off x="7357745" y="1955800"/>
            <a:ext cx="4109085" cy="2946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Derives of MLP</a:t>
            </a:r>
          </a:p>
        </p:txBody>
      </p:sp>
      <p:sp>
        <p:nvSpPr>
          <p:cNvPr id="6" name="Content Placeholder 5"/>
          <p:cNvSpPr>
            <a:spLocks noGrp="1"/>
          </p:cNvSpPr>
          <p:nvPr>
            <p:ph idx="1"/>
          </p:nvPr>
        </p:nvSpPr>
        <p:spPr>
          <a:xfrm>
            <a:off x="0" y="1253490"/>
            <a:ext cx="6047105" cy="4351655"/>
          </a:xfrm>
        </p:spPr>
        <p:txBody>
          <a:bodyPr/>
          <a:lstStyle/>
          <a:p>
            <a:r>
              <a:rPr lang="en-US"/>
              <a:t>Some activations such as linear, ReLU are piecewise linear funtions.</a:t>
            </a:r>
          </a:p>
          <a:p>
            <a:r>
              <a:rPr lang="en-US"/>
              <a:t>Hence their second derivatives are zero.</a:t>
            </a:r>
          </a:p>
          <a:p>
            <a:pPr lvl="1"/>
            <a:r>
              <a:rPr lang="en-US"/>
              <a:t>Therefore models constructed using these activations cannot be used in phase equilibrium calculations which involve second serivatives of excess Gibbs free energy.</a:t>
            </a:r>
          </a:p>
          <a:p>
            <a:pPr lvl="1"/>
            <a:r>
              <a:rPr lang="en-US"/>
              <a:t>In this work the activation of tanh is used.</a:t>
            </a:r>
          </a:p>
          <a:p>
            <a:endParaRPr lang="en-US"/>
          </a:p>
          <a:p>
            <a:endParaRPr lang="en-US"/>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8</a:t>
            </a:fld>
            <a:endParaRPr lang="zh-TW" altLang="en-US"/>
          </a:p>
        </p:txBody>
      </p:sp>
      <p:pic>
        <p:nvPicPr>
          <p:cNvPr id="7" name="Picture 6"/>
          <p:cNvPicPr>
            <a:picLocks noChangeAspect="1"/>
          </p:cNvPicPr>
          <p:nvPr/>
        </p:nvPicPr>
        <p:blipFill>
          <a:blip r:embed="rId2"/>
          <a:stretch>
            <a:fillRect/>
          </a:stretch>
        </p:blipFill>
        <p:spPr>
          <a:xfrm>
            <a:off x="5981700" y="1873885"/>
            <a:ext cx="5760000" cy="24531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a:sym typeface="+mn-ea"/>
              </a:rPr>
              <a:t>Kolmogorov-Arnold Network KAN</a:t>
            </a:r>
            <a:endParaRPr lang="en-US"/>
          </a:p>
        </p:txBody>
      </p:sp>
      <p:sp>
        <p:nvSpPr>
          <p:cNvPr id="6" name="Content Placeholder 5"/>
          <p:cNvSpPr>
            <a:spLocks noGrp="1"/>
          </p:cNvSpPr>
          <p:nvPr>
            <p:ph idx="1"/>
          </p:nvPr>
        </p:nvSpPr>
        <p:spPr>
          <a:xfrm>
            <a:off x="0" y="1253490"/>
            <a:ext cx="6096000" cy="4351655"/>
          </a:xfrm>
        </p:spPr>
        <p:txBody>
          <a:bodyPr/>
          <a:lstStyle/>
          <a:p>
            <a:r>
              <a:rPr lang="en-US"/>
              <a:t>Recently KAN was propsed and proved also to be an universal approximator.</a:t>
            </a:r>
          </a:p>
          <a:p>
            <a:r>
              <a:rPr lang="en-US"/>
              <a:t>As opposed to MLP, activation functions (usually spline) are placed on the connection edges.</a:t>
            </a:r>
          </a:p>
          <a:p>
            <a:pPr lvl="1"/>
            <a:r>
              <a:rPr lang="en-US"/>
              <a:t>KAN claimed to be more mathematical and interprettable</a:t>
            </a:r>
          </a:p>
          <a:p>
            <a:pPr lvl="0"/>
            <a:r>
              <a:rPr lang="en-US"/>
              <a:t>All inputs have to be in the range [0,1]</a:t>
            </a:r>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9</a:t>
            </a:fld>
            <a:endParaRPr lang="zh-TW" altLang="en-US"/>
          </a:p>
        </p:txBody>
      </p:sp>
      <p:pic>
        <p:nvPicPr>
          <p:cNvPr id="7" name="Picture 6"/>
          <p:cNvPicPr>
            <a:picLocks noChangeAspect="1"/>
          </p:cNvPicPr>
          <p:nvPr/>
        </p:nvPicPr>
        <p:blipFill>
          <a:blip r:embed="rId2"/>
          <a:stretch>
            <a:fillRect/>
          </a:stretch>
        </p:blipFill>
        <p:spPr>
          <a:xfrm>
            <a:off x="6431915" y="1427798"/>
            <a:ext cx="5760000" cy="3185165"/>
          </a:xfrm>
          <a:prstGeom prst="rect">
            <a:avLst/>
          </a:prstGeom>
        </p:spPr>
      </p:pic>
      <p:sp>
        <p:nvSpPr>
          <p:cNvPr id="8" name="Text Box 7"/>
          <p:cNvSpPr txBox="1"/>
          <p:nvPr/>
        </p:nvSpPr>
        <p:spPr>
          <a:xfrm>
            <a:off x="0" y="4826635"/>
            <a:ext cx="12101830" cy="645160"/>
          </a:xfrm>
          <a:prstGeom prst="rect">
            <a:avLst/>
          </a:prstGeom>
          <a:noFill/>
        </p:spPr>
        <p:txBody>
          <a:bodyPr wrap="square" rtlCol="0">
            <a:spAutoFit/>
          </a:bodyPr>
          <a:lstStyle/>
          <a:p>
            <a:r>
              <a:rPr lang="en-US" altLang="en-US"/>
              <a:t>Liu, Z., Wang, Y., Vaidya, S., Ruehle, F., Halverson, J., Solja</a:t>
            </a:r>
            <a:r>
              <a:rPr lang="" altLang="en-US"/>
              <a:t>č</a:t>
            </a:r>
            <a:r>
              <a:rPr lang="en-US" altLang="en-US"/>
              <a:t>i</a:t>
            </a:r>
            <a:r>
              <a:rPr lang="" altLang="en-US"/>
              <a:t>ć</a:t>
            </a:r>
            <a:r>
              <a:rPr lang="en-US" altLang="en-US"/>
              <a:t>, M., ... &amp; Tegmark, M. (2024). Kan: Kolmogorov-arnold networks. arXiv preprint arXiv:2404.19756.</a:t>
            </a:r>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1257</Words>
  <Application>Microsoft Office PowerPoint</Application>
  <PresentationFormat>寬螢幕</PresentationFormat>
  <Paragraphs>164</Paragraphs>
  <Slides>28</Slides>
  <Notes>4</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28</vt:i4>
      </vt:variant>
    </vt:vector>
  </HeadingPairs>
  <TitlesOfParts>
    <vt:vector size="36" baseType="lpstr">
      <vt:lpstr>DengXian</vt:lpstr>
      <vt:lpstr>MS Mincho</vt:lpstr>
      <vt:lpstr>微軟正黑體</vt:lpstr>
      <vt:lpstr>新細明體</vt:lpstr>
      <vt:lpstr>Arial</vt:lpstr>
      <vt:lpstr>Calibri</vt:lpstr>
      <vt:lpstr>Cambria Math</vt:lpstr>
      <vt:lpstr>Office 佈景主題</vt:lpstr>
      <vt:lpstr>Application of Kolmogorov-Arnold and deep Neural Networks for Modeling Gibbs Free Energy of Mixing Modified by Global Renormalization Group Theory </vt:lpstr>
      <vt:lpstr>Introduction</vt:lpstr>
      <vt:lpstr>Solution Models</vt:lpstr>
      <vt:lpstr>Research Motivation</vt:lpstr>
      <vt:lpstr>Methodology</vt:lpstr>
      <vt:lpstr>Global Renormalization Group Theory</vt:lpstr>
      <vt:lpstr>Multi-Layer Perceptron Network (MLP)</vt:lpstr>
      <vt:lpstr>Derives of MLP</vt:lpstr>
      <vt:lpstr>Kolmogorov-Arnold Network KAN</vt:lpstr>
      <vt:lpstr>Derivatives of KAN </vt:lpstr>
      <vt:lpstr>Autograd</vt:lpstr>
      <vt:lpstr>Training Derivates </vt:lpstr>
      <vt:lpstr>Proof of Concept Using two-Suffix Margules Equation</vt:lpstr>
      <vt:lpstr>Two-Suffix Margues Equation</vt:lpstr>
      <vt:lpstr>Model Structure MLP</vt:lpstr>
      <vt:lpstr>Model Structure KAN</vt:lpstr>
      <vt:lpstr>Results without considering derivatives</vt:lpstr>
      <vt:lpstr>Results considering derivatives</vt:lpstr>
      <vt:lpstr>Application to NRTL Model for Phenol+n-Octane</vt:lpstr>
      <vt:lpstr>NRTL Model</vt:lpstr>
      <vt:lpstr>Data Generation</vt:lpstr>
      <vt:lpstr>Model Structure MLP</vt:lpstr>
      <vt:lpstr>Model Structure KAN</vt:lpstr>
      <vt:lpstr>Phase Diagram Calculation</vt:lpstr>
      <vt:lpstr>Model Accuracy</vt:lpstr>
      <vt:lpstr>Phase Diagrams</vt:lpstr>
      <vt:lpstr>Critical Exponents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羅翊心</dc:creator>
  <cp:lastModifiedBy>Ji En Li</cp:lastModifiedBy>
  <cp:revision>772</cp:revision>
  <dcterms:created xsi:type="dcterms:W3CDTF">2024-11-12T05:54:00Z</dcterms:created>
  <dcterms:modified xsi:type="dcterms:W3CDTF">2025-07-11T13:27:17Z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95C7D6182CFF4A80AA6DB7A7033B3A2E_13</vt:lpwstr>
  </property>
  <property fmtid="{D5CDD505-2E9C-101B-9397-08002B2CF9AE}" pid="3" name="KSOProductBuildVer">
    <vt:lpwstr>1033-12.2.0.21546</vt:lpwstr>
  </property>
</Properties>
</file>