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verag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bcf36d3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bcf36d3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6bcf36d3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6bcf36d3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6bcf36d3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6bcf36d3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bcf36d3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bcf36d3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bcf36d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bcf36d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bcf36d3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bcf36d3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bcf36d3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bcf36d3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bcf36d3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bcf36d3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bcf36d3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bcf36d3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6bcf36d3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6bcf36d3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bcf36d3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bcf36d3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6bcf36d3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6bcf36d3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6bcf36d3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6bcf36d3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bcf36d3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bcf36d3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6bcf36d3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6bcf36d3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6bcf36d3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6bcf36d3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6bcf36d3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6bcf36d3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6bcf36d3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6bcf36d3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bcf36d3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bcf36d3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6bcf36d3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6bcf36d3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6bcf36d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6bcf36d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6bcf36d3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6bcf36d3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bcf36d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bcf36d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bcf36d3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bcf36d3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bcf36d3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bcf36d3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bcf36d3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bcf36d3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6bcf36d3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6bcf36d3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bcf36d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bcf36d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Analyzing Credit Card Customers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By Jier Miao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80950" y="64438"/>
            <a:ext cx="8982075" cy="3809075"/>
          </a:xfrm>
          <a:prstGeom prst="rect">
            <a:avLst/>
          </a:prstGeom>
          <a:noFill/>
          <a:ln>
            <a:noFill/>
          </a:ln>
        </p:spPr>
      </p:pic>
      <p:sp>
        <p:nvSpPr>
          <p:cNvPr id="117" name="Google Shape;117;p22"/>
          <p:cNvSpPr txBox="1"/>
          <p:nvPr/>
        </p:nvSpPr>
        <p:spPr>
          <a:xfrm>
            <a:off x="515650" y="4138000"/>
            <a:ext cx="733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𝜇G reperents the mean amount of credits left for use for the people who have college degree or higher and 𝜇U reperents the mean amount of credits left for use for the people who do not have a college degree.</a:t>
            </a:r>
            <a:endParaRPr>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181200" y="863550"/>
            <a:ext cx="242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zh-CN" sz="1400">
                <a:solidFill>
                  <a:schemeClr val="dk1"/>
                </a:solidFill>
                <a:latin typeface="Arial"/>
                <a:ea typeface="Arial"/>
                <a:cs typeface="Arial"/>
                <a:sym typeface="Arial"/>
              </a:rPr>
              <a:t>Because the 𝑝−𝑣𝑎𝑙𝑢𝑒≈0.9061736369388975&gt;𝛼=.05 , we failed to reject the null hypothesis. Which means we don't have a sufficient evidence to suggest that there is an association between the average open level to buy of education level of people who have a college degree or higher and people who don't have a college degree in US</a:t>
            </a:r>
            <a:endParaRPr sz="1400">
              <a:solidFill>
                <a:schemeClr val="dk1"/>
              </a:solidFill>
            </a:endParaRPr>
          </a:p>
        </p:txBody>
      </p:sp>
      <p:pic>
        <p:nvPicPr>
          <p:cNvPr id="123" name="Google Shape;123;p23"/>
          <p:cNvPicPr preferRelativeResize="0"/>
          <p:nvPr/>
        </p:nvPicPr>
        <p:blipFill>
          <a:blip r:embed="rId3">
            <a:alphaModFix/>
          </a:blip>
          <a:stretch>
            <a:fillRect/>
          </a:stretch>
        </p:blipFill>
        <p:spPr>
          <a:xfrm>
            <a:off x="2662350" y="756300"/>
            <a:ext cx="6258626" cy="363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zh-CN" sz="1800">
                <a:solidFill>
                  <a:srgbClr val="000000"/>
                </a:solidFill>
                <a:highlight>
                  <a:srgbClr val="FFFFFF"/>
                </a:highlight>
                <a:latin typeface="Arial"/>
                <a:ea typeface="Arial"/>
                <a:cs typeface="Arial"/>
                <a:sym typeface="Arial"/>
              </a:rPr>
              <a:t>Linear Regression</a:t>
            </a:r>
            <a:endParaRPr b="1" sz="1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latin typeface="Arial"/>
                <a:ea typeface="Arial"/>
                <a:cs typeface="Arial"/>
                <a:sym typeface="Arial"/>
              </a:rPr>
              <a:t>Is there a linear relationship between credit limit and total_revolving_bal, total trans amount,income category, and gender in the sample</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0"/>
              </a:spcAft>
              <a:buNone/>
            </a:pPr>
            <a:r>
              <a:rPr lang="zh-CN">
                <a:solidFill>
                  <a:schemeClr val="dk1"/>
                </a:solidFill>
                <a:latin typeface="Arial"/>
                <a:ea typeface="Arial"/>
                <a:cs typeface="Arial"/>
                <a:sym typeface="Arial"/>
              </a:rPr>
              <a:t>For linear regressopm research question set, I'll fit a model to check if there is a linear relationship between Credit_Limit and total_Revolving_Balance, Total_Trans_Amt, Income_Category, Gender.</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1302300" y="264825"/>
            <a:ext cx="6810226" cy="4613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439075" y="0"/>
            <a:ext cx="826585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0" y="0"/>
            <a:ext cx="901855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Equation</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311700" y="2021175"/>
            <a:ext cx="8293724" cy="154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800">
                <a:latin typeface="Arial"/>
                <a:ea typeface="Arial"/>
                <a:cs typeface="Arial"/>
                <a:sym typeface="Arial"/>
              </a:rPr>
              <a:t>if we want to predict a male who's income is 80k - 120k</a:t>
            </a:r>
            <a:endParaRPr sz="1800"/>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9"/>
          <p:cNvPicPr preferRelativeResize="0"/>
          <p:nvPr/>
        </p:nvPicPr>
        <p:blipFill>
          <a:blip r:embed="rId3">
            <a:alphaModFix/>
          </a:blip>
          <a:stretch>
            <a:fillRect/>
          </a:stretch>
        </p:blipFill>
        <p:spPr>
          <a:xfrm>
            <a:off x="0" y="1625819"/>
            <a:ext cx="9143999" cy="18918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latin typeface="Arial"/>
                <a:ea typeface="Arial"/>
                <a:cs typeface="Arial"/>
                <a:sym typeface="Arial"/>
              </a:rPr>
              <a:t>All my slopes are significant because all of my p-values are below 0.05 which means all of them are non-zero.</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1200"/>
              </a:spcAft>
              <a:buNone/>
            </a:pPr>
            <a:r>
              <a:rPr lang="zh-CN">
                <a:solidFill>
                  <a:schemeClr val="dk1"/>
                </a:solidFill>
                <a:latin typeface="Arial"/>
                <a:ea typeface="Arial"/>
                <a:cs typeface="Arial"/>
                <a:sym typeface="Arial"/>
              </a:rPr>
              <a:t>there is a linear relationship between credit limit and total_revolving_bal, total trans amount,income category, and gender in the sample.</a:t>
            </a:r>
            <a:endParaRPr>
              <a:solidFill>
                <a:schemeClr val="dk1"/>
              </a:solidFill>
            </a:endParaRPr>
          </a:p>
        </p:txBody>
      </p:sp>
      <p:pic>
        <p:nvPicPr>
          <p:cNvPr id="168" name="Google Shape;168;p30"/>
          <p:cNvPicPr preferRelativeResize="0"/>
          <p:nvPr/>
        </p:nvPicPr>
        <p:blipFill rotWithShape="1">
          <a:blip r:embed="rId3">
            <a:alphaModFix/>
          </a:blip>
          <a:srcRect b="16059" l="47177" r="45436" t="44836"/>
          <a:stretch/>
        </p:blipFill>
        <p:spPr>
          <a:xfrm>
            <a:off x="8288175" y="2087100"/>
            <a:ext cx="544126" cy="1951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zh-CN" sz="2400">
                <a:latin typeface="Arial"/>
                <a:ea typeface="Arial"/>
                <a:cs typeface="Arial"/>
                <a:sym typeface="Arial"/>
              </a:rPr>
              <a:t>Logistic Regression</a:t>
            </a:r>
            <a:endParaRPr b="1" sz="2400">
              <a:latin typeface="Arial"/>
              <a:ea typeface="Arial"/>
              <a:cs typeface="Arial"/>
              <a:sym typeface="Arial"/>
            </a:endParaRPr>
          </a:p>
          <a:p>
            <a:pPr indent="0" lvl="0" marL="0" rtl="0" algn="l">
              <a:spcBef>
                <a:spcPts val="0"/>
              </a:spcBef>
              <a:spcAft>
                <a:spcPts val="0"/>
              </a:spcAft>
              <a:buNone/>
            </a:pPr>
            <a:r>
              <a:t/>
            </a:r>
            <a:endParaRPr sz="2400"/>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latin typeface="Arial"/>
                <a:ea typeface="Arial"/>
                <a:cs typeface="Arial"/>
                <a:sym typeface="Arial"/>
              </a:rPr>
              <a:t>we would like to build a model that will make accurate predictions for new datasets</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0"/>
              </a:spcAft>
              <a:buNone/>
            </a:pPr>
            <a:r>
              <a:rPr lang="zh-CN">
                <a:solidFill>
                  <a:schemeClr val="dk1"/>
                </a:solidFill>
                <a:latin typeface="Arial"/>
                <a:ea typeface="Arial"/>
                <a:cs typeface="Arial"/>
                <a:sym typeface="Arial"/>
              </a:rPr>
              <a:t>For logistic regression research question set, I'll check if therse is a linear relationship between the log-odds of the success level of income category and Credit_Limit+Dependent_count+Total_Trans_Amt +Customer_Age. I'll also determined what varible should I include to build a parismonious model.</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b="1" lang="zh-CN" sz="2650">
                <a:highlight>
                  <a:schemeClr val="lt1"/>
                </a:highlight>
                <a:latin typeface="Arial"/>
                <a:ea typeface="Arial"/>
                <a:cs typeface="Arial"/>
                <a:sym typeface="Arial"/>
              </a:rPr>
              <a:t>Introduction</a:t>
            </a:r>
            <a:endParaRPr b="1" sz="2650">
              <a:highlight>
                <a:schemeClr val="lt1"/>
              </a:highlight>
              <a:latin typeface="Arial"/>
              <a:ea typeface="Arial"/>
              <a:cs typeface="Arial"/>
              <a:sym typeface="Arial"/>
            </a:endParaRPr>
          </a:p>
          <a:p>
            <a:pPr indent="0" lvl="0" marL="0" rtl="0" algn="l">
              <a:spcBef>
                <a:spcPts val="0"/>
              </a:spcBef>
              <a:spcAft>
                <a:spcPts val="0"/>
              </a:spcAft>
              <a:buNone/>
            </a:pPr>
            <a:r>
              <a:t/>
            </a:r>
            <a:endParaRPr>
              <a:highlight>
                <a:schemeClr val="lt1"/>
              </a:highlight>
            </a:endParaRPr>
          </a:p>
        </p:txBody>
      </p:sp>
      <p:sp>
        <p:nvSpPr>
          <p:cNvPr id="66" name="Google Shape;66;p14"/>
          <p:cNvSpPr txBox="1"/>
          <p:nvPr>
            <p:ph idx="1" type="body"/>
          </p:nvPr>
        </p:nvSpPr>
        <p:spPr>
          <a:xfrm>
            <a:off x="311700" y="647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1100"/>
              </a:spcBef>
              <a:spcAft>
                <a:spcPts val="0"/>
              </a:spcAft>
              <a:buNone/>
            </a:pPr>
            <a:r>
              <a:t/>
            </a:r>
            <a:endParaRPr>
              <a:solidFill>
                <a:schemeClr val="dk1"/>
              </a:solidFill>
              <a:latin typeface="Arial"/>
              <a:ea typeface="Arial"/>
              <a:cs typeface="Arial"/>
              <a:sym typeface="Arial"/>
            </a:endParaRPr>
          </a:p>
          <a:p>
            <a:pPr indent="0" lvl="0" marL="0" rtl="0" algn="l">
              <a:spcBef>
                <a:spcPts val="1100"/>
              </a:spcBef>
              <a:spcAft>
                <a:spcPts val="0"/>
              </a:spcAft>
              <a:buNone/>
            </a:pPr>
            <a:r>
              <a:rPr lang="zh-CN">
                <a:solidFill>
                  <a:schemeClr val="dk1"/>
                </a:solidFill>
                <a:latin typeface="Arial"/>
                <a:ea typeface="Arial"/>
                <a:cs typeface="Arial"/>
                <a:sym typeface="Arial"/>
              </a:rPr>
              <a:t>Motivation: I got rejected three times from applying credit card, so I'm wondering the background about each credit card customers.</a:t>
            </a:r>
            <a:endParaRPr>
              <a:solidFill>
                <a:schemeClr val="dk1"/>
              </a:solidFill>
              <a:latin typeface="Arial"/>
              <a:ea typeface="Arial"/>
              <a:cs typeface="Arial"/>
              <a:sym typeface="Arial"/>
            </a:endParaRPr>
          </a:p>
          <a:p>
            <a:pPr indent="0" lvl="0" marL="0" rtl="0" algn="l">
              <a:spcBef>
                <a:spcPts val="1100"/>
              </a:spcBef>
              <a:spcAft>
                <a:spcPts val="0"/>
              </a:spcAft>
              <a:buNone/>
            </a:pPr>
            <a:r>
              <a:rPr lang="zh-CN">
                <a:solidFill>
                  <a:schemeClr val="dk1"/>
                </a:solidFill>
                <a:latin typeface="Arial"/>
                <a:ea typeface="Arial"/>
                <a:cs typeface="Arial"/>
                <a:sym typeface="Arial"/>
              </a:rPr>
              <a:t>Goal:  I want to find the association between th</a:t>
            </a:r>
            <a:r>
              <a:rPr lang="zh-CN">
                <a:solidFill>
                  <a:schemeClr val="dk1"/>
                </a:solidFill>
                <a:latin typeface="Arial"/>
                <a:ea typeface="Arial"/>
                <a:cs typeface="Arial"/>
                <a:sym typeface="Arial"/>
              </a:rPr>
              <a:t>eir background and attribute the credit cards they have.</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32"/>
          <p:cNvSpPr txBox="1"/>
          <p:nvPr>
            <p:ph idx="1" type="body"/>
          </p:nvPr>
        </p:nvSpPr>
        <p:spPr>
          <a:xfrm>
            <a:off x="555425" y="1126825"/>
            <a:ext cx="322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2"/>
          <p:cNvPicPr preferRelativeResize="0"/>
          <p:nvPr/>
        </p:nvPicPr>
        <p:blipFill>
          <a:blip r:embed="rId3">
            <a:alphaModFix/>
          </a:blip>
          <a:stretch>
            <a:fillRect/>
          </a:stretch>
        </p:blipFill>
        <p:spPr>
          <a:xfrm>
            <a:off x="1" y="0"/>
            <a:ext cx="7359799" cy="5143500"/>
          </a:xfrm>
          <a:prstGeom prst="rect">
            <a:avLst/>
          </a:prstGeom>
          <a:noFill/>
          <a:ln>
            <a:noFill/>
          </a:ln>
        </p:spPr>
      </p:pic>
      <p:sp>
        <p:nvSpPr>
          <p:cNvPr id="182" name="Google Shape;182;p32"/>
          <p:cNvSpPr txBox="1"/>
          <p:nvPr/>
        </p:nvSpPr>
        <p:spPr>
          <a:xfrm>
            <a:off x="7465100" y="2202300"/>
            <a:ext cx="162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solidFill>
                  <a:schemeClr val="dk1"/>
                </a:solidFill>
                <a:latin typeface="Average"/>
                <a:ea typeface="Average"/>
                <a:cs typeface="Average"/>
                <a:sym typeface="Average"/>
              </a:rPr>
              <a:t>above 120k = 1</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zh-CN" sz="1800">
                <a:solidFill>
                  <a:schemeClr val="dk1"/>
                </a:solidFill>
                <a:latin typeface="Average"/>
                <a:ea typeface="Average"/>
                <a:cs typeface="Average"/>
                <a:sym typeface="Average"/>
              </a:rPr>
              <a:t>below 120k = 0</a:t>
            </a:r>
            <a:endParaRPr sz="1800">
              <a:solidFill>
                <a:schemeClr val="dk1"/>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311700" y="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solidFill>
                  <a:schemeClr val="dk1"/>
                </a:solidFill>
                <a:latin typeface="Arial"/>
                <a:ea typeface="Arial"/>
                <a:cs typeface="Arial"/>
                <a:sym typeface="Arial"/>
              </a:rPr>
              <a:t>the training dataset is comprised of a random sample of 85% of the rows in our dataframe, the test dataset is comprised of the remaining 15% of rows in the dataframe, and we use a random state of 100.</a:t>
            </a:r>
            <a:endParaRPr>
              <a:solidFill>
                <a:schemeClr val="dk1"/>
              </a:solidFill>
            </a:endParaRPr>
          </a:p>
        </p:txBody>
      </p:sp>
      <p:pic>
        <p:nvPicPr>
          <p:cNvPr id="188" name="Google Shape;188;p33"/>
          <p:cNvPicPr preferRelativeResize="0"/>
          <p:nvPr/>
        </p:nvPicPr>
        <p:blipFill>
          <a:blip r:embed="rId3">
            <a:alphaModFix/>
          </a:blip>
          <a:stretch>
            <a:fillRect/>
          </a:stretch>
        </p:blipFill>
        <p:spPr>
          <a:xfrm>
            <a:off x="906025" y="1105775"/>
            <a:ext cx="7457399" cy="4037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AIC</a:t>
            </a:r>
            <a:endParaRPr/>
          </a:p>
        </p:txBody>
      </p:sp>
      <p:sp>
        <p:nvSpPr>
          <p:cNvPr id="194" name="Google Shape;194;p34"/>
          <p:cNvSpPr txBox="1"/>
          <p:nvPr>
            <p:ph idx="1" type="body"/>
          </p:nvPr>
        </p:nvSpPr>
        <p:spPr>
          <a:xfrm>
            <a:off x="311700" y="933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latin typeface="Arial"/>
                <a:ea typeface="Arial"/>
                <a:cs typeface="Arial"/>
                <a:sym typeface="Arial"/>
              </a:rPr>
              <a:t>After doing AIC, our finalmodel is the current model which has deleted just Total_Trans_Amt.</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pic>
        <p:nvPicPr>
          <p:cNvPr id="195" name="Google Shape;195;p34"/>
          <p:cNvPicPr preferRelativeResize="0"/>
          <p:nvPr/>
        </p:nvPicPr>
        <p:blipFill>
          <a:blip r:embed="rId3">
            <a:alphaModFix/>
          </a:blip>
          <a:stretch>
            <a:fillRect/>
          </a:stretch>
        </p:blipFill>
        <p:spPr>
          <a:xfrm>
            <a:off x="2174500" y="1909675"/>
            <a:ext cx="5783201" cy="3176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242000" y="246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solidFill>
                  <a:schemeClr val="dk1"/>
                </a:solidFill>
                <a:latin typeface="Arial"/>
                <a:ea typeface="Arial"/>
                <a:cs typeface="Arial"/>
                <a:sym typeface="Arial"/>
              </a:rPr>
              <a:t>The slope of the Credit limit and customer age are significant because all of my p-values are below 0.05 which means all of them are non-zero.</a:t>
            </a:r>
            <a:endParaRPr>
              <a:solidFill>
                <a:schemeClr val="dk1"/>
              </a:solidFill>
            </a:endParaRPr>
          </a:p>
        </p:txBody>
      </p:sp>
      <p:pic>
        <p:nvPicPr>
          <p:cNvPr id="201" name="Google Shape;201;p35"/>
          <p:cNvPicPr preferRelativeResize="0"/>
          <p:nvPr/>
        </p:nvPicPr>
        <p:blipFill>
          <a:blip r:embed="rId3">
            <a:alphaModFix/>
          </a:blip>
          <a:stretch>
            <a:fillRect/>
          </a:stretch>
        </p:blipFill>
        <p:spPr>
          <a:xfrm>
            <a:off x="1449649" y="1115124"/>
            <a:ext cx="6693650" cy="393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6"/>
          <p:cNvPicPr preferRelativeResize="0"/>
          <p:nvPr/>
        </p:nvPicPr>
        <p:blipFill>
          <a:blip r:embed="rId3">
            <a:alphaModFix/>
          </a:blip>
          <a:stretch>
            <a:fillRect/>
          </a:stretch>
        </p:blipFill>
        <p:spPr>
          <a:xfrm>
            <a:off x="0" y="1152478"/>
            <a:ext cx="9143999" cy="11298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7"/>
          <p:cNvPicPr preferRelativeResize="0"/>
          <p:nvPr/>
        </p:nvPicPr>
        <p:blipFill>
          <a:blip r:embed="rId3">
            <a:alphaModFix/>
          </a:blip>
          <a:stretch>
            <a:fillRect/>
          </a:stretch>
        </p:blipFill>
        <p:spPr>
          <a:xfrm>
            <a:off x="20350" y="1306650"/>
            <a:ext cx="4551650" cy="3108050"/>
          </a:xfrm>
          <a:prstGeom prst="rect">
            <a:avLst/>
          </a:prstGeom>
          <a:noFill/>
          <a:ln>
            <a:noFill/>
          </a:ln>
        </p:spPr>
      </p:pic>
      <p:pic>
        <p:nvPicPr>
          <p:cNvPr id="214" name="Google Shape;214;p37"/>
          <p:cNvPicPr preferRelativeResize="0"/>
          <p:nvPr/>
        </p:nvPicPr>
        <p:blipFill>
          <a:blip r:embed="rId4">
            <a:alphaModFix/>
          </a:blip>
          <a:stretch>
            <a:fillRect/>
          </a:stretch>
        </p:blipFill>
        <p:spPr>
          <a:xfrm>
            <a:off x="4962300" y="1253550"/>
            <a:ext cx="4458850" cy="3214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38"/>
          <p:cNvSpPr txBox="1"/>
          <p:nvPr>
            <p:ph idx="1" type="body"/>
          </p:nvPr>
        </p:nvSpPr>
        <p:spPr>
          <a:xfrm>
            <a:off x="247250" y="153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2400">
                <a:solidFill>
                  <a:schemeClr val="dk1"/>
                </a:solidFill>
                <a:latin typeface="Arial"/>
                <a:ea typeface="Arial"/>
                <a:cs typeface="Arial"/>
                <a:sym typeface="Arial"/>
              </a:rPr>
              <a:t>0.13 is the predictive probability threshold tgat will give me tpr = 0.495327, fpr = 0.102619, because the heighest tpr and lowest fpr has a good predictive probability threshold</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Conclution</a:t>
            </a:r>
            <a:endParaRPr/>
          </a:p>
        </p:txBody>
      </p:sp>
      <p:sp>
        <p:nvSpPr>
          <p:cNvPr id="226" name="Google Shape;226;p3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101600" marR="114300" rtl="0" algn="l">
              <a:spcBef>
                <a:spcPts val="0"/>
              </a:spcBef>
              <a:spcAft>
                <a:spcPts val="0"/>
              </a:spcAft>
              <a:buNone/>
            </a:pPr>
            <a:r>
              <a:rPr lang="zh-CN">
                <a:solidFill>
                  <a:schemeClr val="dk1"/>
                </a:solidFill>
                <a:latin typeface="Arial"/>
                <a:ea typeface="Arial"/>
                <a:cs typeface="Arial"/>
                <a:sym typeface="Arial"/>
              </a:rPr>
              <a:t>Based on the plot and summary statistics, we found out that divorced people have a higher median and mean credit limit than people who are married. We also found out there is no significant relationship between educational level and mean and median credit limit. We also found that we don't have sufficient evidence to suggest that there is an association between the average open level to buy or education level of people who have a college degree or higher and people who don't have a college degree in the US. We also found there is a linear relationship between credit limit and total_revolving_bal, total trans amount,income category, and gender in the sample. </a:t>
            </a:r>
            <a:endParaRPr>
              <a:solidFill>
                <a:schemeClr val="dk1"/>
              </a:solidFill>
              <a:latin typeface="Arial"/>
              <a:ea typeface="Arial"/>
              <a:cs typeface="Arial"/>
              <a:sym typeface="Arial"/>
            </a:endParaRPr>
          </a:p>
          <a:p>
            <a:pPr indent="0" lvl="0" marL="101600" marR="11430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Future work</a:t>
            </a:r>
            <a:endParaRPr/>
          </a:p>
        </p:txBody>
      </p:sp>
      <p:sp>
        <p:nvSpPr>
          <p:cNvPr id="232" name="Google Shape;23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01600" marR="114300" rtl="0" algn="l">
              <a:spcBef>
                <a:spcPts val="0"/>
              </a:spcBef>
              <a:spcAft>
                <a:spcPts val="0"/>
              </a:spcAft>
              <a:buNone/>
            </a:pPr>
            <a:r>
              <a:rPr lang="zh-CN">
                <a:solidFill>
                  <a:schemeClr val="dk1"/>
                </a:solidFill>
                <a:latin typeface="Arial"/>
                <a:ea typeface="Arial"/>
                <a:cs typeface="Arial"/>
                <a:sym typeface="Arial"/>
              </a:rPr>
              <a:t>If I were to conduct future work based on these analyses, I might want to learn more about what type of people can have a higher credit limit.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1914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3600"/>
              <a:t>The end</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solidFill>
                  <a:schemeClr val="dk1"/>
                </a:solidFill>
                <a:latin typeface="Arial"/>
                <a:ea typeface="Arial"/>
                <a:cs typeface="Arial"/>
                <a:sym typeface="Arial"/>
              </a:rPr>
              <a:t>Gender - M=Male, F=Female</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zh-CN" sz="1400">
                <a:solidFill>
                  <a:schemeClr val="dk1"/>
                </a:solidFill>
                <a:latin typeface="Arial"/>
                <a:ea typeface="Arial"/>
                <a:cs typeface="Arial"/>
                <a:sym typeface="Arial"/>
              </a:rPr>
              <a:t>Dependt_count = Number of dependents</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zh-CN" sz="1400">
                <a:solidFill>
                  <a:schemeClr val="dk1"/>
                </a:solidFill>
                <a:latin typeface="Arial"/>
                <a:ea typeface="Arial"/>
                <a:cs typeface="Arial"/>
                <a:sym typeface="Arial"/>
              </a:rPr>
              <a:t>Education_level = Educational Qualification of the account holder (example: high school, college graduate, etc.)</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zh-CN" sz="1400">
                <a:solidFill>
                  <a:schemeClr val="dk1"/>
                </a:solidFill>
                <a:latin typeface="Arial"/>
                <a:ea typeface="Arial"/>
                <a:cs typeface="Arial"/>
                <a:sym typeface="Arial"/>
              </a:rPr>
              <a:t>Martital_statis = Married, Single, Divorced, Unknown</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zh-CN" sz="1400">
                <a:solidFill>
                  <a:schemeClr val="dk1"/>
                </a:solidFill>
                <a:latin typeface="Arial"/>
                <a:ea typeface="Arial"/>
                <a:cs typeface="Arial"/>
                <a:sym typeface="Arial"/>
              </a:rPr>
              <a:t>Income_category = Annual Income Category of the account holder (&lt; $40K, $40K - 60K, $60K - $80K, $80K-$120K</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zh-CN" sz="1400">
                <a:solidFill>
                  <a:schemeClr val="dk1"/>
                </a:solidFill>
                <a:latin typeface="Arial"/>
                <a:ea typeface="Arial"/>
                <a:cs typeface="Arial"/>
                <a:sym typeface="Arial"/>
              </a:rPr>
              <a:t>Customer_age = age</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zh-CN" sz="1400">
                <a:solidFill>
                  <a:schemeClr val="dk1"/>
                </a:solidFill>
                <a:latin typeface="Arial"/>
                <a:ea typeface="Arial"/>
                <a:cs typeface="Arial"/>
                <a:sym typeface="Arial"/>
              </a:rPr>
              <a:t>Total_trans_amt = Total Transaction Amount</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82775" y="12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Set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0" y="786350"/>
            <a:ext cx="9144001" cy="4426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SzPts val="990"/>
              <a:buNone/>
            </a:pPr>
            <a:r>
              <a:rPr b="1" lang="zh-CN" sz="2400">
                <a:latin typeface="Arial"/>
                <a:ea typeface="Arial"/>
                <a:cs typeface="Arial"/>
                <a:sym typeface="Arial"/>
              </a:rPr>
              <a:t>Descriptive Analytics</a:t>
            </a:r>
            <a:endParaRPr b="1" sz="2400">
              <a:latin typeface="Arial"/>
              <a:ea typeface="Arial"/>
              <a:cs typeface="Arial"/>
              <a:sym typeface="Arial"/>
            </a:endParaRPr>
          </a:p>
          <a:p>
            <a:pPr indent="0" lvl="0" marL="0" rtl="0" algn="l">
              <a:spcBef>
                <a:spcPts val="0"/>
              </a:spcBef>
              <a:spcAft>
                <a:spcPts val="0"/>
              </a:spcAft>
              <a:buSzPts val="990"/>
              <a:buNone/>
            </a:pPr>
            <a:r>
              <a:t/>
            </a:r>
            <a:endParaRPr sz="2400"/>
          </a:p>
        </p:txBody>
      </p:sp>
      <p:sp>
        <p:nvSpPr>
          <p:cNvPr id="85" name="Google Shape;85;p17"/>
          <p:cNvSpPr txBox="1"/>
          <p:nvPr>
            <p:ph idx="1" type="body"/>
          </p:nvPr>
        </p:nvSpPr>
        <p:spPr>
          <a:xfrm>
            <a:off x="311700" y="1180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latin typeface="Arial"/>
                <a:ea typeface="Arial"/>
                <a:cs typeface="Arial"/>
                <a:sym typeface="Arial"/>
              </a:rPr>
              <a:t>What is the relationship between Education_Level and Credit_Limit and Marital_Status in this dataset?</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0"/>
              </a:spcAft>
              <a:buNone/>
            </a:pPr>
            <a:r>
              <a:rPr lang="zh-CN">
                <a:solidFill>
                  <a:schemeClr val="dk1"/>
                </a:solidFill>
                <a:latin typeface="Arial"/>
                <a:ea typeface="Arial"/>
                <a:cs typeface="Arial"/>
                <a:sym typeface="Arial"/>
              </a:rPr>
              <a:t>For Descriptive Analytics research question set, I will first create a side-by-side boxplots that visualizes the relationship between Education_Level, Credit_Limit, and Marital_Status. Then I will use a groupby. describe to show the set of summary statistics.</a:t>
            </a:r>
            <a:endParaRPr>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2843550" y="250825"/>
            <a:ext cx="6300449" cy="4641849"/>
          </a:xfrm>
          <a:prstGeom prst="rect">
            <a:avLst/>
          </a:prstGeom>
          <a:noFill/>
          <a:ln>
            <a:noFill/>
          </a:ln>
        </p:spPr>
      </p:pic>
      <p:sp>
        <p:nvSpPr>
          <p:cNvPr id="91" name="Google Shape;91;p18"/>
          <p:cNvSpPr txBox="1"/>
          <p:nvPr/>
        </p:nvSpPr>
        <p:spPr>
          <a:xfrm>
            <a:off x="0" y="817050"/>
            <a:ext cx="2913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solidFill>
                  <a:schemeClr val="dk1"/>
                </a:solidFill>
              </a:rPr>
              <a:t>I found that the divoced people who are uneducated have the heighest credit limit, and the married people whoa are unedcated have the lowest credit limit.</a:t>
            </a:r>
            <a:endParaRPr sz="20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64650" y="330075"/>
            <a:ext cx="3563100" cy="3416400"/>
          </a:xfrm>
          <a:prstGeom prst="rect">
            <a:avLst/>
          </a:prstGeom>
        </p:spPr>
        <p:txBody>
          <a:bodyPr anchorCtr="0" anchor="t" bIns="91425" lIns="91425" spcFirstLastPara="1" rIns="91425" wrap="square" tIns="91425">
            <a:noAutofit/>
          </a:bodyPr>
          <a:lstStyle/>
          <a:p>
            <a:pPr indent="0" lvl="0" marL="101600" marR="114300" rtl="0" algn="l">
              <a:spcBef>
                <a:spcPts val="0"/>
              </a:spcBef>
              <a:spcAft>
                <a:spcPts val="0"/>
              </a:spcAft>
              <a:buNone/>
            </a:pPr>
            <a:r>
              <a:rPr lang="zh-CN" sz="1400">
                <a:solidFill>
                  <a:schemeClr val="dk1"/>
                </a:solidFill>
                <a:latin typeface="Arial"/>
                <a:ea typeface="Arial"/>
                <a:cs typeface="Arial"/>
                <a:sym typeface="Arial"/>
              </a:rPr>
              <a:t>For people with college degrees, those who are single have the heighest mean of creidit limit, and the people who are married have the lowest mean of credit limit. For people with a graduate degreee, the people who are divorced have the heighest mean of credit limit, and the people who are married have the lowest mean of credit limit.</a:t>
            </a:r>
            <a:endParaRPr sz="1400">
              <a:solidFill>
                <a:schemeClr val="dk1"/>
              </a:solidFill>
              <a:latin typeface="Arial"/>
              <a:ea typeface="Arial"/>
              <a:cs typeface="Arial"/>
              <a:sym typeface="Arial"/>
            </a:endParaRPr>
          </a:p>
          <a:p>
            <a:pPr indent="0" lvl="0" marL="0" rtl="0" algn="l">
              <a:spcBef>
                <a:spcPts val="0"/>
              </a:spcBef>
              <a:spcAft>
                <a:spcPts val="1200"/>
              </a:spcAft>
              <a:buNone/>
            </a:pPr>
            <a:r>
              <a:t/>
            </a:r>
            <a:endParaRPr sz="1400">
              <a:solidFill>
                <a:schemeClr val="dk1"/>
              </a:solidFill>
            </a:endParaRPr>
          </a:p>
        </p:txBody>
      </p:sp>
      <p:pic>
        <p:nvPicPr>
          <p:cNvPr id="97" name="Google Shape;97;p19"/>
          <p:cNvPicPr preferRelativeResize="0"/>
          <p:nvPr/>
        </p:nvPicPr>
        <p:blipFill>
          <a:blip r:embed="rId3">
            <a:alphaModFix/>
          </a:blip>
          <a:stretch>
            <a:fillRect/>
          </a:stretch>
        </p:blipFill>
        <p:spPr>
          <a:xfrm>
            <a:off x="3498324" y="445025"/>
            <a:ext cx="5645676" cy="4528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How they help me answer my research question?</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01600" marR="114300" rtl="0" algn="l">
              <a:spcBef>
                <a:spcPts val="0"/>
              </a:spcBef>
              <a:spcAft>
                <a:spcPts val="0"/>
              </a:spcAft>
              <a:buNone/>
            </a:pPr>
            <a:r>
              <a:t/>
            </a:r>
            <a:endParaRPr>
              <a:solidFill>
                <a:schemeClr val="dk1"/>
              </a:solidFill>
              <a:latin typeface="Arial"/>
              <a:ea typeface="Arial"/>
              <a:cs typeface="Arial"/>
              <a:sym typeface="Arial"/>
            </a:endParaRPr>
          </a:p>
          <a:p>
            <a:pPr indent="0" lvl="0" marL="101600" marR="114300" rtl="0" algn="l">
              <a:spcBef>
                <a:spcPts val="0"/>
              </a:spcBef>
              <a:spcAft>
                <a:spcPts val="0"/>
              </a:spcAft>
              <a:buNone/>
            </a:pPr>
            <a:r>
              <a:rPr lang="zh-CN">
                <a:solidFill>
                  <a:schemeClr val="dk1"/>
                </a:solidFill>
                <a:latin typeface="Arial"/>
                <a:ea typeface="Arial"/>
                <a:cs typeface="Arial"/>
                <a:sym typeface="Arial"/>
              </a:rPr>
              <a:t>Based on the plot and summary statistics, we found out that divorced people have a higher median and mean credit limit than people who are married. We also found out there is no significant relationship between uducational level and mean and median credit limit.</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zh-CN" sz="2400">
                <a:latin typeface="Arial"/>
                <a:ea typeface="Arial"/>
                <a:cs typeface="Arial"/>
                <a:sym typeface="Arial"/>
              </a:rPr>
              <a:t>Inference</a:t>
            </a:r>
            <a:endParaRPr b="1" sz="2400">
              <a:latin typeface="Arial"/>
              <a:ea typeface="Arial"/>
              <a:cs typeface="Arial"/>
              <a:sym typeface="Arial"/>
            </a:endParaRPr>
          </a:p>
          <a:p>
            <a:pPr indent="0" lvl="0" marL="0" rtl="0" algn="l">
              <a:spcBef>
                <a:spcPts val="0"/>
              </a:spcBef>
              <a:spcAft>
                <a:spcPts val="0"/>
              </a:spcAft>
              <a:buNone/>
            </a:pPr>
            <a:r>
              <a:t/>
            </a:r>
            <a:endParaRPr sz="2400"/>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latin typeface="Arial"/>
                <a:ea typeface="Arial"/>
                <a:cs typeface="Arial"/>
                <a:sym typeface="Arial"/>
              </a:rPr>
              <a:t>Is there an association between Education_Level and Avg_Open_To_Buy for credit card holders in America.</a:t>
            </a:r>
            <a:endParaRPr>
              <a:solidFill>
                <a:schemeClr val="dk1"/>
              </a:solidFill>
              <a:latin typeface="Arial"/>
              <a:ea typeface="Arial"/>
              <a:cs typeface="Arial"/>
              <a:sym typeface="Arial"/>
            </a:endParaRPr>
          </a:p>
          <a:p>
            <a:pPr indent="0" lvl="0" marL="0" rtl="0" algn="l">
              <a:spcBef>
                <a:spcPts val="1200"/>
              </a:spcBef>
              <a:spcAft>
                <a:spcPts val="0"/>
              </a:spcAft>
              <a:buNone/>
            </a:pPr>
            <a:r>
              <a:rPr lang="zh-CN">
                <a:solidFill>
                  <a:schemeClr val="dk1"/>
                </a:solidFill>
                <a:latin typeface="Arial"/>
                <a:ea typeface="Arial"/>
                <a:cs typeface="Arial"/>
                <a:sym typeface="Arial"/>
              </a:rPr>
              <a:t>Evaluate these hypotheses using a p-value and 𝛼=0.05</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0"/>
              </a:spcAft>
              <a:buNone/>
            </a:pPr>
            <a:r>
              <a:rPr lang="zh-CN" sz="1400">
                <a:solidFill>
                  <a:schemeClr val="dk1"/>
                </a:solidFill>
                <a:latin typeface="Arial"/>
                <a:ea typeface="Arial"/>
                <a:cs typeface="Arial"/>
                <a:sym typeface="Arial"/>
              </a:rPr>
              <a:t>For inference reserarch question, I'll set a condition and test the hyposthesis of whether 𝜇G−𝜇U equal or not equal to 0.𝜇G reperents the mean amount of credits left for use for the people who have college degree or higher and 𝜇U reperents the mean amount of credits left for use for the people who do not have a college degree.</a:t>
            </a:r>
            <a:endParaRPr>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