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6" r:id="rId6"/>
    <p:sldId id="279" r:id="rId7"/>
    <p:sldId id="27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EAE"/>
    <a:srgbClr val="0DF74A"/>
    <a:srgbClr val="F6C700"/>
    <a:srgbClr val="DAB000"/>
    <a:srgbClr val="079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4613" autoAdjust="0"/>
  </p:normalViewPr>
  <p:slideViewPr>
    <p:cSldViewPr>
      <p:cViewPr varScale="1">
        <p:scale>
          <a:sx n="45" d="100"/>
          <a:sy n="45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berkeley.edu/Research/Projects/CS/vision/shape/sc_digi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 smtClean="0">
                <a:latin typeface="+mn-lt"/>
                <a:ea typeface="微软雅黑" pitchFamily="34" charset="-122"/>
              </a:rPr>
              <a:t>Articulated Object Pose Estimation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2011.12.7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Recognition Step 1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3222" y="949864"/>
            <a:ext cx="3246650" cy="2407128"/>
            <a:chOff x="3456384" y="4644404"/>
            <a:chExt cx="2843808" cy="2213596"/>
          </a:xfrm>
        </p:grpSpPr>
        <p:sp>
          <p:nvSpPr>
            <p:cNvPr id="6" name="流程图: 决策 5"/>
            <p:cNvSpPr/>
            <p:nvPr/>
          </p:nvSpPr>
          <p:spPr>
            <a:xfrm>
              <a:off x="3456384" y="4644404"/>
              <a:ext cx="2843808" cy="2213596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7735" y="5324168"/>
              <a:ext cx="177003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2">
                      <a:lumMod val="90000"/>
                    </a:schemeClr>
                  </a:solidFill>
                </a:rPr>
                <a:t>Classifier </a:t>
              </a:r>
            </a:p>
            <a:p>
              <a:r>
                <a:rPr lang="en-US" altLang="zh-CN" sz="3200" dirty="0" smtClean="0">
                  <a:solidFill>
                    <a:schemeClr val="bg2">
                      <a:lumMod val="90000"/>
                    </a:schemeClr>
                  </a:solidFill>
                </a:rPr>
                <a:t>For head</a:t>
              </a:r>
              <a:endParaRPr lang="zh-CN" altLang="en-US" sz="3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6444208" y="357301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63888" y="1796132"/>
            <a:ext cx="792087" cy="59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499992" y="4153966"/>
            <a:ext cx="4464496" cy="2443386"/>
            <a:chOff x="3635896" y="3887726"/>
            <a:chExt cx="4896544" cy="2637618"/>
          </a:xfrm>
        </p:grpSpPr>
        <p:sp>
          <p:nvSpPr>
            <p:cNvPr id="11" name="矩形 10"/>
            <p:cNvSpPr/>
            <p:nvPr/>
          </p:nvSpPr>
          <p:spPr>
            <a:xfrm>
              <a:off x="3635896" y="3887726"/>
              <a:ext cx="4896544" cy="263761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8" name="Picture 4" descr="D:\work\Ongoing\2011.7.1-Now\people\partapp-r2\experiment\myimg\adaboost_output\img0\part5\_scale0_rot0_ix18_iy2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869" y="5208241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" name="Picture 5" descr="D:\work\Ongoing\2011.7.1-Now\people\partapp-r2\experiment\myimg\adaboost_output\img0\part5\_scale0_rot0_ix18_iy2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95" y="5208239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D:\work\Ongoing\2011.7.1-Now\people\partapp-r2\experiment\myimg\adaboost_output\img0\part5\_scale0_rot0_ix19_iy2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870" y="4081958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D:\work\Ongoing\2011.7.1-Now\people\partapp-r2\experiment\myimg\adaboost_output\img0\part5\_scale0_rot0_ix19_iy2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4081958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D:\work\Ongoing\2011.7.1-Now\people\partapp-r2\experiment\myimg\adaboost_output\img0\part5\_scale0_rot7_ix28_iy1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345" y="5208240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 descr="D:\work\Ongoing\2011.7.1-Now\people\partapp-r2\experiment\myimg\adaboost_output\img0\part5\_scale0_rot3_ix28_iy24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344" y="4081958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7" name="Picture 13" descr="D:\work\Ongoing\2011.7.1-Now\people\partapp-r2\experiment\myimg\adaboost_output\img0\part5\_scale0_rot3_ix28_iy25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95" y="4074764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D:\work\Ongoing\2011.7.1-Now\people\partapp-r2\experiment\myimg\adaboost_output\img0\part5\_scale0_rot7_ix17_iy1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215433"/>
              <a:ext cx="1133475" cy="113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右箭头 27"/>
          <p:cNvSpPr/>
          <p:nvPr/>
        </p:nvSpPr>
        <p:spPr>
          <a:xfrm rot="-10800000">
            <a:off x="3563888" y="5133258"/>
            <a:ext cx="792086" cy="59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008" y="4153966"/>
            <a:ext cx="3419872" cy="2443386"/>
            <a:chOff x="0" y="4153966"/>
            <a:chExt cx="3419872" cy="2443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496" y="4581128"/>
                  <a:ext cx="3312368" cy="1662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2.2</m:t>
                                  </m:r>
                                </m:e>
                                <m:e>
                                  <m:r>
                                    <a:rPr lang="en-US" altLang="zh-CN" sz="280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CN" sz="2800" i="1" smtClean="0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80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0.01</m:t>
                                  </m:r>
                                </m:e>
                                <m:e>
                                  <m:r>
                                    <a:rPr lang="en-US" altLang="zh-CN" sz="280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CN" sz="28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𝑛𝑅𝑜𝑡𝑎𝑡𝑖𝑜𝑛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𝑚𝑎𝑡𝑟𝑖𝑐𝑒𝑠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4581128"/>
                  <a:ext cx="3312368" cy="166263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0" y="4153966"/>
              <a:ext cx="3419872" cy="244338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72008" y="908720"/>
            <a:ext cx="3419872" cy="252028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499992" y="908720"/>
            <a:ext cx="4464496" cy="2520280"/>
            <a:chOff x="4499992" y="908720"/>
            <a:chExt cx="4464496" cy="2520280"/>
          </a:xfrm>
        </p:grpSpPr>
        <p:pic>
          <p:nvPicPr>
            <p:cNvPr id="6146" name="Picture 2" descr="D:\work\Ongoing\2011.7.1-Now\people\partapp-r2\experiment\simple_model\img00000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215" y="976245"/>
              <a:ext cx="2407128" cy="2407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4499992" y="908720"/>
              <a:ext cx="4464496" cy="2520280"/>
            </a:xfrm>
            <a:prstGeom prst="rect">
              <a:avLst/>
            </a:prstGeom>
            <a:noFill/>
            <a:ln w="28575">
              <a:solidFill>
                <a:srgbClr val="F6C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1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 to use these matrices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108720"/>
          </a:xfrm>
        </p:spPr>
        <p:txBody>
          <a:bodyPr/>
          <a:lstStyle/>
          <a:p>
            <a:r>
              <a:rPr lang="en-US" altLang="zh-CN" dirty="0" smtClean="0"/>
              <a:t>Select the configuration with the highest score in these matrices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4628" y="3538751"/>
            <a:ext cx="5527732" cy="255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Similarity between parts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confidence of current scores</a:t>
            </a:r>
          </a:p>
          <a:p>
            <a:endParaRPr lang="en-US" altLang="zh-CN" sz="3200" dirty="0" smtClean="0"/>
          </a:p>
        </p:txBody>
      </p:sp>
      <p:pic>
        <p:nvPicPr>
          <p:cNvPr id="2050" name="Picture 2" descr="C:\Users\JieShe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Problem 1</a:t>
            </a:r>
            <a:endParaRPr lang="zh-CN" altLang="en-US" dirty="0"/>
          </a:p>
        </p:txBody>
      </p:sp>
      <p:pic>
        <p:nvPicPr>
          <p:cNvPr id="1027" name="Picture 3" descr="D:\work\Ongoing\2011.7.1-Now\people\partapp-r2\experiment\myimg\adaboost_output\img0\part3\_scale0_rot11_ix11_iy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3" y="2126223"/>
            <a:ext cx="3102977" cy="31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Ongoing\2011.7.1-Now\people\partapp-r2\experiment\myimg\adaboost_output\img0\part2\_scale0_rot10_ix25_iy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126223"/>
            <a:ext cx="3102977" cy="31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16033"/>
            <a:ext cx="4970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Classifier for right upper arm</a:t>
            </a:r>
            <a:endParaRPr lang="zh-CN" alt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87624" y="5373216"/>
            <a:ext cx="203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Score=0.11</a:t>
            </a:r>
            <a:endParaRPr lang="zh-CN" alt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72939" y="5373216"/>
            <a:ext cx="203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Score=0.12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369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p:pic>
        <p:nvPicPr>
          <p:cNvPr id="2050" name="Picture 2" descr="D:\work\Ongoing\2011.7.1-Now\people\partapp-r2\experiment\myimg\adaboost_output\img0\part2\_scale0_rot10_ix26_iy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408" y="980728"/>
            <a:ext cx="322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Right upper arm</a:t>
            </a:r>
            <a:endParaRPr lang="zh-CN" altLang="en-US" sz="3600" dirty="0" smtClean="0"/>
          </a:p>
        </p:txBody>
      </p:sp>
      <p:pic>
        <p:nvPicPr>
          <p:cNvPr id="6" name="Picture 3" descr="D:\work\Ongoing\2011.7.1-Now\people\partapp-r2\experiment\myimg\adaboost_output\img0\part3\_scale0_rot11_ix11_iy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88840"/>
            <a:ext cx="3102977" cy="310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301208"/>
            <a:ext cx="2487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Top score=0.6</a:t>
            </a:r>
            <a:endParaRPr lang="zh-CN" alt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08104" y="5301208"/>
            <a:ext cx="203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Score=0.11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524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1211" y="6025862"/>
            <a:ext cx="3875627" cy="804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Step 1: </a:t>
            </a:r>
            <a:r>
              <a:rPr lang="en-US" altLang="zh-CN" sz="3600" dirty="0" smtClean="0">
                <a:solidFill>
                  <a:srgbClr val="FF0000"/>
                </a:solidFill>
              </a:rPr>
              <a:t>up-stream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30581" y="648859"/>
            <a:ext cx="8240712" cy="5280025"/>
            <a:chOff x="484188" y="1173163"/>
            <a:chExt cx="8240712" cy="5280025"/>
          </a:xfrm>
        </p:grpSpPr>
        <p:sp>
          <p:nvSpPr>
            <p:cNvPr id="4" name="矩形 3"/>
            <p:cNvSpPr/>
            <p:nvPr/>
          </p:nvSpPr>
          <p:spPr>
            <a:xfrm>
              <a:off x="3924300" y="1484313"/>
              <a:ext cx="1008063" cy="792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55963" y="2794000"/>
              <a:ext cx="2447925" cy="324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6035675" y="3459163"/>
              <a:ext cx="1166813" cy="579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3600000">
              <a:off x="6888162" y="4729163"/>
              <a:ext cx="1165225" cy="57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1808163" y="3459163"/>
              <a:ext cx="1166812" cy="579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8000000">
              <a:off x="858837" y="4725988"/>
              <a:ext cx="1166813" cy="579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1638" y="2276475"/>
              <a:ext cx="504825" cy="4937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51138" y="2886075"/>
              <a:ext cx="504825" cy="492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522413" y="4119563"/>
              <a:ext cx="503237" cy="492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724525" y="2886075"/>
              <a:ext cx="503238" cy="4937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27850" y="4121150"/>
              <a:ext cx="504825" cy="4937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4103688" y="3446463"/>
              <a:ext cx="1223962" cy="15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9600"/>
                <a:t>0</a:t>
              </a:r>
              <a:endParaRPr lang="zh-CN" altLang="en-US" sz="9600"/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 rot="18900000">
              <a:off x="6275388" y="3181350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2</a:t>
              </a:r>
              <a:endParaRPr lang="zh-CN" altLang="en-US" sz="6600"/>
            </a:p>
          </p:txBody>
        </p: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 rot="19595617">
              <a:off x="7064375" y="4356100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4</a:t>
              </a:r>
              <a:endParaRPr lang="zh-CN" altLang="en-US" sz="6600"/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 bwMode="auto">
            <a:xfrm rot="2700000">
              <a:off x="2046288" y="3276600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1</a:t>
              </a:r>
              <a:endParaRPr lang="zh-CN" altLang="en-US" sz="6600"/>
            </a:p>
          </p:txBody>
        </p: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 rot="1803452">
              <a:off x="1116013" y="4492625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3</a:t>
              </a:r>
              <a:endParaRPr lang="zh-CN" altLang="en-US" sz="6600"/>
            </a:p>
          </p:txBody>
        </p:sp>
        <p:sp>
          <p:nvSpPr>
            <p:cNvPr id="20" name="TextBox 20"/>
            <p:cNvSpPr txBox="1">
              <a:spLocks noChangeArrowheads="1"/>
            </p:cNvSpPr>
            <p:nvPr/>
          </p:nvSpPr>
          <p:spPr bwMode="auto">
            <a:xfrm>
              <a:off x="4140200" y="1341438"/>
              <a:ext cx="1223963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5</a:t>
              </a:r>
              <a:endParaRPr lang="zh-CN" altLang="en-US" sz="6600"/>
            </a:p>
          </p:txBody>
        </p:sp>
        <p:sp>
          <p:nvSpPr>
            <p:cNvPr id="21" name="TextBox 21"/>
            <p:cNvSpPr txBox="1">
              <a:spLocks noChangeArrowheads="1"/>
            </p:cNvSpPr>
            <p:nvPr/>
          </p:nvSpPr>
          <p:spPr bwMode="auto">
            <a:xfrm>
              <a:off x="4284663" y="2206625"/>
              <a:ext cx="122396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0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2" name="TextBox 22"/>
            <p:cNvSpPr txBox="1">
              <a:spLocks noChangeArrowheads="1"/>
            </p:cNvSpPr>
            <p:nvPr/>
          </p:nvSpPr>
          <p:spPr bwMode="auto">
            <a:xfrm>
              <a:off x="2771775" y="2765425"/>
              <a:ext cx="12239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1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3" name="TextBox 23"/>
            <p:cNvSpPr txBox="1">
              <a:spLocks noChangeArrowheads="1"/>
            </p:cNvSpPr>
            <p:nvPr/>
          </p:nvSpPr>
          <p:spPr bwMode="auto">
            <a:xfrm>
              <a:off x="5795963" y="2782888"/>
              <a:ext cx="12239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2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4" name="TextBox 24"/>
            <p:cNvSpPr txBox="1">
              <a:spLocks noChangeArrowheads="1"/>
            </p:cNvSpPr>
            <p:nvPr/>
          </p:nvSpPr>
          <p:spPr bwMode="auto">
            <a:xfrm>
              <a:off x="1619250" y="4005263"/>
              <a:ext cx="12239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3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6948488" y="4006850"/>
              <a:ext cx="122396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4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00000">
              <a:off x="985838" y="4095750"/>
              <a:ext cx="911225" cy="20431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700000">
              <a:off x="2004219" y="2712244"/>
              <a:ext cx="909638" cy="20447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9790902">
              <a:off x="7037388" y="4022725"/>
              <a:ext cx="909637" cy="20447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59577">
              <a:off x="6143625" y="2717801"/>
              <a:ext cx="909637" cy="204311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下弧形箭头 29"/>
            <p:cNvSpPr/>
            <p:nvPr/>
          </p:nvSpPr>
          <p:spPr>
            <a:xfrm rot="11788909">
              <a:off x="5589845" y="2412573"/>
              <a:ext cx="1420813" cy="68580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rot="5400000">
              <a:off x="3777457" y="1100931"/>
              <a:ext cx="1293812" cy="14382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131820" y="2276475"/>
              <a:ext cx="2664144" cy="41767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上弧形箭头 33"/>
            <p:cNvSpPr/>
            <p:nvPr/>
          </p:nvSpPr>
          <p:spPr>
            <a:xfrm rot="19990377">
              <a:off x="2325688" y="2224088"/>
              <a:ext cx="1147762" cy="565150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上弧形箭头 35"/>
            <p:cNvSpPr/>
            <p:nvPr/>
          </p:nvSpPr>
          <p:spPr>
            <a:xfrm rot="18557790">
              <a:off x="504825" y="3468688"/>
              <a:ext cx="1441450" cy="679450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8436872">
              <a:off x="-15081" y="3117057"/>
              <a:ext cx="1520825" cy="5222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update</a:t>
              </a:r>
              <a:endParaRPr lang="zh-CN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3170362">
              <a:off x="7701757" y="3231356"/>
              <a:ext cx="1522412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update</a:t>
              </a:r>
              <a:endParaRPr lang="zh-CN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下弧形箭头 40"/>
            <p:cNvSpPr/>
            <p:nvPr/>
          </p:nvSpPr>
          <p:spPr>
            <a:xfrm rot="14163840">
              <a:off x="7004600" y="3383119"/>
              <a:ext cx="1420813" cy="68580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 rot="19830633">
            <a:off x="45651" y="725164"/>
            <a:ext cx="3914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Sum-product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上弧形箭头 41"/>
          <p:cNvSpPr/>
          <p:nvPr/>
        </p:nvSpPr>
        <p:spPr>
          <a:xfrm rot="4873019">
            <a:off x="5299720" y="1275341"/>
            <a:ext cx="1147762" cy="56515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495468" y="1201006"/>
            <a:ext cx="7378700" cy="5280025"/>
            <a:chOff x="828675" y="1173163"/>
            <a:chExt cx="7378700" cy="5280025"/>
          </a:xfrm>
        </p:grpSpPr>
        <p:sp>
          <p:nvSpPr>
            <p:cNvPr id="4" name="矩形 3"/>
            <p:cNvSpPr/>
            <p:nvPr/>
          </p:nvSpPr>
          <p:spPr>
            <a:xfrm>
              <a:off x="3924300" y="1484313"/>
              <a:ext cx="1008063" cy="792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76600" y="2770188"/>
              <a:ext cx="2447925" cy="3240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6035675" y="3459163"/>
              <a:ext cx="1166813" cy="579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3600000">
              <a:off x="6888162" y="4729163"/>
              <a:ext cx="1165225" cy="57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1808163" y="3459163"/>
              <a:ext cx="1166812" cy="579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8000000">
              <a:off x="858837" y="4725988"/>
              <a:ext cx="1166813" cy="579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1638" y="2276475"/>
              <a:ext cx="504825" cy="4937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51138" y="2886075"/>
              <a:ext cx="504825" cy="492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522413" y="4119563"/>
              <a:ext cx="503237" cy="492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724525" y="2886075"/>
              <a:ext cx="503238" cy="4937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27850" y="4121150"/>
              <a:ext cx="504825" cy="4937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4103688" y="3446463"/>
              <a:ext cx="1223962" cy="15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9600"/>
                <a:t>0</a:t>
              </a:r>
              <a:endParaRPr lang="zh-CN" altLang="en-US" sz="960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 rot="18900000">
              <a:off x="6275388" y="3181350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2</a:t>
              </a:r>
              <a:endParaRPr lang="zh-CN" altLang="en-US" sz="6600"/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 rot="19595617">
              <a:off x="7064375" y="4356100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4</a:t>
              </a:r>
              <a:endParaRPr lang="zh-CN" altLang="en-US" sz="660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 rot="2700000">
              <a:off x="2046288" y="3276600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1</a:t>
              </a:r>
              <a:endParaRPr lang="zh-CN" altLang="en-US" sz="660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 rot="1803452">
              <a:off x="1116013" y="4492625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3</a:t>
              </a:r>
              <a:endParaRPr lang="zh-CN" altLang="en-US" sz="660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40200" y="1341438"/>
              <a:ext cx="1223963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/>
                <a:t>5</a:t>
              </a:r>
              <a:endParaRPr lang="zh-CN" altLang="en-US" sz="660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284663" y="2206625"/>
              <a:ext cx="122396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0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2771775" y="2765425"/>
              <a:ext cx="12239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1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795963" y="2782888"/>
              <a:ext cx="12239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2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619250" y="4005263"/>
              <a:ext cx="12239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3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6948488" y="4067175"/>
              <a:ext cx="122396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4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00000">
              <a:off x="985838" y="4095750"/>
              <a:ext cx="911225" cy="20431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2700000">
              <a:off x="2004219" y="2712244"/>
              <a:ext cx="909638" cy="20447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9790902">
              <a:off x="7037388" y="4022725"/>
              <a:ext cx="909637" cy="20447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59577">
              <a:off x="6143625" y="2717801"/>
              <a:ext cx="909637" cy="204311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3777457" y="1100931"/>
              <a:ext cx="1293812" cy="14382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131820" y="2276475"/>
              <a:ext cx="2664144" cy="41767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63500">
              <a:solidFill>
                <a:srgbClr val="2DD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下弧形箭头 31"/>
            <p:cNvSpPr/>
            <p:nvPr/>
          </p:nvSpPr>
          <p:spPr>
            <a:xfrm rot="14102605">
              <a:off x="5126831" y="1747044"/>
              <a:ext cx="966788" cy="62865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下弧形箭头 32"/>
            <p:cNvSpPr/>
            <p:nvPr/>
          </p:nvSpPr>
          <p:spPr>
            <a:xfrm rot="9102883">
              <a:off x="2295525" y="2182813"/>
              <a:ext cx="1174750" cy="62865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下弧形箭头 33"/>
            <p:cNvSpPr/>
            <p:nvPr/>
          </p:nvSpPr>
          <p:spPr>
            <a:xfrm rot="7759997">
              <a:off x="406400" y="3709988"/>
              <a:ext cx="1473200" cy="62865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上弧形箭头 34"/>
            <p:cNvSpPr/>
            <p:nvPr/>
          </p:nvSpPr>
          <p:spPr>
            <a:xfrm rot="1075175">
              <a:off x="5862638" y="2360613"/>
              <a:ext cx="1152525" cy="617537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上弧形箭头 35"/>
            <p:cNvSpPr/>
            <p:nvPr/>
          </p:nvSpPr>
          <p:spPr>
            <a:xfrm rot="3386511">
              <a:off x="6988969" y="3810794"/>
              <a:ext cx="1819275" cy="617537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79512" y="908720"/>
            <a:ext cx="408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Step 2: </a:t>
            </a:r>
            <a:r>
              <a:rPr lang="en-US" altLang="zh-CN" sz="3600" dirty="0" smtClean="0">
                <a:solidFill>
                  <a:srgbClr val="FF0000"/>
                </a:solidFill>
              </a:rPr>
              <a:t>down-stream</a:t>
            </a:r>
            <a:endParaRPr lang="zh-CN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1520" y="836712"/>
            <a:ext cx="6480720" cy="2765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pic>
        <p:nvPicPr>
          <p:cNvPr id="1026" name="Picture 2" descr="D:\work\Ongoing\2011.7.1-Now\people\partapp-r2\experiment\myimg\adaboost_output\img0\part0\_scale0_rot0_ix28_iy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work\Ongoing\2011.7.1-Now\people\partapp-r2\experiment\myimg\adaboost_output\img0\part3\_scale0_rot11_ix11_iy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1" y="3971965"/>
            <a:ext cx="2193339" cy="21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106" y="3140968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Torso; Rot=105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6165304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Right upper arm; Rot=75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88621"/>
              </p:ext>
            </p:extLst>
          </p:nvPr>
        </p:nvGraphicFramePr>
        <p:xfrm>
          <a:off x="3059832" y="980728"/>
          <a:ext cx="34563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04056"/>
                <a:gridCol w="504056"/>
                <a:gridCol w="504056"/>
                <a:gridCol w="648072"/>
                <a:gridCol w="720080"/>
              </a:tblGrid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1840" y="3140968"/>
            <a:ext cx="289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Corresponding matrix</a:t>
            </a:r>
            <a:endParaRPr lang="zh-CN" altLang="en-US" sz="2400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8653"/>
              </p:ext>
            </p:extLst>
          </p:nvPr>
        </p:nvGraphicFramePr>
        <p:xfrm>
          <a:off x="3059832" y="3971965"/>
          <a:ext cx="35283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6"/>
                <a:gridCol w="705678"/>
                <a:gridCol w="627270"/>
                <a:gridCol w="441800"/>
                <a:gridCol w="603267"/>
                <a:gridCol w="548861"/>
              </a:tblGrid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2543" y="6093296"/>
            <a:ext cx="289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Corresponding matrix</a:t>
            </a:r>
            <a:endParaRPr lang="zh-CN" altLang="en-US" sz="2400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7020272" y="2312005"/>
            <a:ext cx="1860903" cy="18370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Information of adjacent parts</a:t>
            </a:r>
            <a:endParaRPr lang="zh-CN" altLang="en-US" sz="2400" dirty="0"/>
          </a:p>
        </p:txBody>
      </p:sp>
      <p:sp>
        <p:nvSpPr>
          <p:cNvPr id="13" name="圆角右箭头 12"/>
          <p:cNvSpPr/>
          <p:nvPr/>
        </p:nvSpPr>
        <p:spPr>
          <a:xfrm rot="5400000">
            <a:off x="6957265" y="1205753"/>
            <a:ext cx="864096" cy="10261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右箭头 14"/>
          <p:cNvSpPr/>
          <p:nvPr/>
        </p:nvSpPr>
        <p:spPr>
          <a:xfrm rot="10800000">
            <a:off x="6999207" y="4437112"/>
            <a:ext cx="864096" cy="10095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3801814"/>
            <a:ext cx="6480720" cy="2795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104" y="836712"/>
            <a:ext cx="8229600" cy="1512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Update</a:t>
            </a:r>
            <a:br>
              <a:rPr lang="en-US" altLang="zh-CN" dirty="0" smtClean="0"/>
            </a:br>
            <a:r>
              <a:rPr lang="en-US" altLang="zh-CN" dirty="0" smtClean="0"/>
              <a:t> procedure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32716"/>
              </p:ext>
            </p:extLst>
          </p:nvPr>
        </p:nvGraphicFramePr>
        <p:xfrm>
          <a:off x="467544" y="908720"/>
          <a:ext cx="34563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04056"/>
                <a:gridCol w="504056"/>
                <a:gridCol w="504056"/>
                <a:gridCol w="648072"/>
                <a:gridCol w="720080"/>
              </a:tblGrid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-2.22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47683"/>
              </p:ext>
            </p:extLst>
          </p:nvPr>
        </p:nvGraphicFramePr>
        <p:xfrm>
          <a:off x="467544" y="3933056"/>
          <a:ext cx="35283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6"/>
                <a:gridCol w="705678"/>
                <a:gridCol w="627270"/>
                <a:gridCol w="441800"/>
                <a:gridCol w="603267"/>
                <a:gridCol w="548861"/>
              </a:tblGrid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4714"/>
              </p:ext>
            </p:extLst>
          </p:nvPr>
        </p:nvGraphicFramePr>
        <p:xfrm>
          <a:off x="5148064" y="3933056"/>
          <a:ext cx="35283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16"/>
                <a:gridCol w="705678"/>
                <a:gridCol w="627270"/>
                <a:gridCol w="441800"/>
                <a:gridCol w="603267"/>
                <a:gridCol w="548861"/>
              </a:tblGrid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1.31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-2.1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297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260648"/>
            <a:ext cx="1264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torso</a:t>
            </a:r>
            <a:endParaRPr lang="zh-CN" altLang="en-US" sz="4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6165304"/>
            <a:ext cx="342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Original arm matrix</a:t>
            </a:r>
            <a:endParaRPr lang="zh-CN" alt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71928" y="6165304"/>
            <a:ext cx="2873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New arm matrix</a:t>
            </a:r>
            <a:endParaRPr lang="zh-CN" altLang="en-US" sz="3200" dirty="0" smtClean="0"/>
          </a:p>
        </p:txBody>
      </p:sp>
      <p:sp>
        <p:nvSpPr>
          <p:cNvPr id="11" name="下箭头 10"/>
          <p:cNvSpPr/>
          <p:nvPr/>
        </p:nvSpPr>
        <p:spPr>
          <a:xfrm>
            <a:off x="683568" y="3212976"/>
            <a:ext cx="2808312" cy="57606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update</a:t>
            </a:r>
            <a:endParaRPr lang="zh-CN" altLang="en-US" sz="3200" dirty="0"/>
          </a:p>
        </p:txBody>
      </p:sp>
      <p:sp>
        <p:nvSpPr>
          <p:cNvPr id="12" name="右箭头 11"/>
          <p:cNvSpPr/>
          <p:nvPr/>
        </p:nvSpPr>
        <p:spPr>
          <a:xfrm>
            <a:off x="4211960" y="4725144"/>
            <a:ext cx="720080" cy="57606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>
            <a:spLocks noChangeAspect="1"/>
          </p:cNvSpPr>
          <p:nvPr/>
        </p:nvSpPr>
        <p:spPr>
          <a:xfrm>
            <a:off x="107504" y="883003"/>
            <a:ext cx="4392488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</a:t>
            </a:r>
            <a:endParaRPr lang="zh-CN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下箭头 40"/>
          <p:cNvSpPr>
            <a:spLocks noChangeAspect="1"/>
          </p:cNvSpPr>
          <p:nvPr/>
        </p:nvSpPr>
        <p:spPr>
          <a:xfrm>
            <a:off x="827584" y="2035130"/>
            <a:ext cx="360040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>
            <a:spLocks noChangeAspect="1"/>
          </p:cNvSpPr>
          <p:nvPr/>
        </p:nvSpPr>
        <p:spPr>
          <a:xfrm>
            <a:off x="3419872" y="2035130"/>
            <a:ext cx="360040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>
            <a:spLocks noChangeAspect="1"/>
          </p:cNvSpPr>
          <p:nvPr/>
        </p:nvSpPr>
        <p:spPr>
          <a:xfrm>
            <a:off x="148652" y="2539186"/>
            <a:ext cx="1712761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classifiers</a:t>
            </a:r>
            <a:endParaRPr lang="zh-CN" altLang="en-US" sz="2800" dirty="0"/>
          </a:p>
        </p:txBody>
      </p:sp>
      <p:sp>
        <p:nvSpPr>
          <p:cNvPr id="44" name="圆角矩形 43"/>
          <p:cNvSpPr>
            <a:spLocks noChangeAspect="1"/>
          </p:cNvSpPr>
          <p:nvPr/>
        </p:nvSpPr>
        <p:spPr>
          <a:xfrm>
            <a:off x="2740940" y="2539186"/>
            <a:ext cx="17590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Information of adjacent parts</a:t>
            </a:r>
            <a:endParaRPr lang="zh-CN" altLang="en-US" sz="2000" dirty="0"/>
          </a:p>
        </p:txBody>
      </p:sp>
      <p:pic>
        <p:nvPicPr>
          <p:cNvPr id="46" name="Picture 2" descr="D:\work\Ongoing\2011.7.1-Now\people\partapp-r2\experiment\simple_model\img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4" y="3881620"/>
            <a:ext cx="1563604" cy="156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下箭头 46"/>
          <p:cNvSpPr>
            <a:spLocks noChangeAspect="1"/>
          </p:cNvSpPr>
          <p:nvPr/>
        </p:nvSpPr>
        <p:spPr>
          <a:xfrm rot="-5400000">
            <a:off x="1956683" y="4411393"/>
            <a:ext cx="360040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2477457" y="3907337"/>
            <a:ext cx="2238559" cy="1512170"/>
            <a:chOff x="-222435" y="4437113"/>
            <a:chExt cx="3312368" cy="2237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-222435" y="4581130"/>
                  <a:ext cx="3312368" cy="2040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2.2</m:t>
                                  </m:r>
                                </m:e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0.01</m:t>
                                  </m:r>
                                </m:e>
                                <m:e>
                                  <m:r>
                                    <a:rPr lang="en-US" altLang="zh-CN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𝑛𝑅𝑜𝑡𝑎𝑡𝑖𝑜𝑛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𝑝𝑟𝑖𝑜𝑟</m:t>
                        </m:r>
                      </m:oMath>
                    </m:oMathPara>
                  </a14:m>
                  <a:endParaRPr lang="en-US" altLang="zh-CN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𝑚𝑎𝑡𝑟𝑖𝑐𝑒𝑠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2435" y="4581130"/>
                  <a:ext cx="3312368" cy="204044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矩形 49"/>
            <p:cNvSpPr/>
            <p:nvPr/>
          </p:nvSpPr>
          <p:spPr>
            <a:xfrm>
              <a:off x="0" y="4437113"/>
              <a:ext cx="2770285" cy="22375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下箭头 53"/>
          <p:cNvSpPr>
            <a:spLocks noChangeAspect="1"/>
          </p:cNvSpPr>
          <p:nvPr/>
        </p:nvSpPr>
        <p:spPr>
          <a:xfrm rot="-5400000">
            <a:off x="4742057" y="4627418"/>
            <a:ext cx="360040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202100" y="2503182"/>
            <a:ext cx="1098092" cy="2808312"/>
            <a:chOff x="9681582" y="1705454"/>
            <a:chExt cx="1803186" cy="4243826"/>
          </a:xfrm>
        </p:grpSpPr>
        <p:sp>
          <p:nvSpPr>
            <p:cNvPr id="57" name="圆柱形 56"/>
            <p:cNvSpPr/>
            <p:nvPr/>
          </p:nvSpPr>
          <p:spPr>
            <a:xfrm>
              <a:off x="9681582" y="1705454"/>
              <a:ext cx="1803186" cy="4243826"/>
            </a:xfrm>
            <a:prstGeom prst="can">
              <a:avLst/>
            </a:prstGeom>
            <a:gradFill>
              <a:gsLst>
                <a:gs pos="100000">
                  <a:srgbClr val="0070C0"/>
                </a:gs>
                <a:gs pos="50000">
                  <a:schemeClr val="accent1"/>
                </a:gs>
                <a:gs pos="0">
                  <a:srgbClr val="0070C0"/>
                </a:gs>
                <a:gs pos="10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065829" y="2487424"/>
              <a:ext cx="1010805" cy="3011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Sum-product</a:t>
              </a:r>
              <a:endParaRPr lang="zh-CN" altLang="en-US" sz="2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1" name="下箭头 60"/>
          <p:cNvSpPr>
            <a:spLocks noChangeAspect="1"/>
          </p:cNvSpPr>
          <p:nvPr/>
        </p:nvSpPr>
        <p:spPr>
          <a:xfrm rot="-5400000">
            <a:off x="5898149" y="3829327"/>
            <a:ext cx="1524169" cy="4320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>
            <a:spLocks noChangeAspect="1"/>
          </p:cNvSpPr>
          <p:nvPr/>
        </p:nvSpPr>
        <p:spPr>
          <a:xfrm>
            <a:off x="7023729" y="2539186"/>
            <a:ext cx="2012767" cy="29060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Posterior</a:t>
            </a:r>
          </a:p>
          <a:p>
            <a:pPr algn="ctr"/>
            <a:r>
              <a:rPr lang="en-US" altLang="zh-CN" sz="2800" dirty="0" smtClean="0"/>
              <a:t>Estimation</a:t>
            </a:r>
          </a:p>
        </p:txBody>
      </p:sp>
      <p:sp>
        <p:nvSpPr>
          <p:cNvPr id="64" name="下箭头 63"/>
          <p:cNvSpPr>
            <a:spLocks noChangeAspect="1"/>
          </p:cNvSpPr>
          <p:nvPr/>
        </p:nvSpPr>
        <p:spPr>
          <a:xfrm>
            <a:off x="827584" y="3294666"/>
            <a:ext cx="360040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>
            <a:spLocks noChangeAspect="1"/>
          </p:cNvSpPr>
          <p:nvPr/>
        </p:nvSpPr>
        <p:spPr>
          <a:xfrm rot="-5400000">
            <a:off x="4742057" y="2647198"/>
            <a:ext cx="360040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Ongoing\2011.7.1-Now\people\partapp-r2\experiment\log_dir\exp_buffy_hog_detections\part_marginals\seg_eval_images\好\img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36911"/>
            <a:ext cx="2747850" cy="19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\Ongoing\2011.7.1-Now\people\partapp-r2\experiment\log_dir\exp_ramanan_075\part_marginals\seg_eval_images\非常好\img_0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59754"/>
            <a:ext cx="1889226" cy="286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\Ongoing\2011.7.1-Now\people\partapp-r2\experiment\ramanan_people\im01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3454"/>
            <a:ext cx="1900821" cy="28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箭头 9"/>
          <p:cNvSpPr/>
          <p:nvPr/>
        </p:nvSpPr>
        <p:spPr>
          <a:xfrm>
            <a:off x="4067944" y="4652351"/>
            <a:ext cx="122413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7544" y="1196752"/>
            <a:ext cx="8280920" cy="2304256"/>
            <a:chOff x="467544" y="1340768"/>
            <a:chExt cx="8280920" cy="2304256"/>
          </a:xfrm>
        </p:grpSpPr>
        <p:pic>
          <p:nvPicPr>
            <p:cNvPr id="1027" name="Picture 3" descr="D:\work\Ongoing\2011.7.1-Now\people\partapp-r2\experiment\buffy_detections\img0000_colo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72393"/>
              <a:ext cx="2764917" cy="192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4067944" y="2060848"/>
              <a:ext cx="1224136" cy="864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67544" y="1340768"/>
              <a:ext cx="8280920" cy="2304256"/>
            </a:xfrm>
            <a:prstGeom prst="rect">
              <a:avLst/>
            </a:prstGeom>
            <a:noFill/>
            <a:ln w="28575">
              <a:solidFill>
                <a:srgbClr val="0DF74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652998" y="-27384"/>
            <a:ext cx="18380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Task</a:t>
            </a:r>
            <a:endParaRPr lang="zh-CN" altLang="en-US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544" y="3501008"/>
            <a:ext cx="8280920" cy="3153622"/>
          </a:xfrm>
          <a:prstGeom prst="rect">
            <a:avLst/>
          </a:prstGeom>
          <a:noFill/>
          <a:ln w="28575">
            <a:solidFill>
              <a:srgbClr val="0DF74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part configuration: Li=(x, y, theta, scale)</a:t>
            </a:r>
          </a:p>
          <a:p>
            <a:r>
              <a:rPr lang="en-US" altLang="zh-CN" dirty="0" smtClean="0"/>
              <a:t>Body configuration: L={L0,L1,…,Ln}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369097" y="2636912"/>
            <a:ext cx="5723183" cy="4248472"/>
            <a:chOff x="658440" y="2636912"/>
            <a:chExt cx="5723183" cy="4248472"/>
          </a:xfrm>
        </p:grpSpPr>
        <p:pic>
          <p:nvPicPr>
            <p:cNvPr id="2050" name="Picture 2" descr="C:\Users\JieShen\Desktop\bod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79" y="2808312"/>
              <a:ext cx="5561144" cy="407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641448" y="2780928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x</a:t>
              </a:r>
              <a:endParaRPr lang="zh-CN" altLang="en-US" sz="3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2994" y="4572417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y</a:t>
              </a:r>
              <a:endParaRPr lang="zh-CN" alt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440" y="2636912"/>
              <a:ext cx="457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O</a:t>
              </a:r>
              <a:endParaRPr lang="zh-CN" alt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446905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2000" dirty="0" smtClean="0"/>
                <a:t>θ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Training Step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792088"/>
          </a:xfrm>
        </p:spPr>
        <p:txBody>
          <a:bodyPr/>
          <a:lstStyle/>
          <a:p>
            <a:r>
              <a:rPr lang="en-US" altLang="zh-CN" b="1" i="1" u="sng" dirty="0" smtClean="0"/>
              <a:t>Discriminatively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 train  each part’s classifier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95536" y="1547500"/>
            <a:ext cx="2088232" cy="2529572"/>
            <a:chOff x="395536" y="1403484"/>
            <a:chExt cx="2088232" cy="2529572"/>
          </a:xfrm>
        </p:grpSpPr>
        <p:pic>
          <p:nvPicPr>
            <p:cNvPr id="3074" name="Picture 2" descr="D:\work\Ongoing\2011.7.1-Now\people\partapp-r2\experiment\log_dir\exp_buffy_hog_detections\pos_train\pidx5\pos_imgidx00013_ridx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610991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work\Ongoing\2011.7.1-Now\people\partapp-r2\experiment\log_dir\exp_buffy_hog_detections\pos_train\pidx5\pos_imgidx00000_ridx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07" y="2610991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:\work\Ongoing\2011.7.1-Now\people\partapp-r2\experiment\log_dir\exp_buffy_hog_detections\pos_train\pidx5\pos_imgidx00001_ridx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30871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D:\work\Ongoing\2011.7.1-Now\people\partapp-r2\experiment\log_dir\exp_buffy_hog_detections\pos_train\pidx5\pos_imgidx00011_ridx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530871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96055" y="3563724"/>
              <a:ext cx="1345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Pos</a:t>
              </a:r>
              <a:r>
                <a:rPr lang="en-US" altLang="zh-CN" dirty="0" smtClean="0"/>
                <a:t>-samples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5536" y="1403484"/>
              <a:ext cx="2088232" cy="25192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99792" y="1547500"/>
            <a:ext cx="2088232" cy="2529572"/>
            <a:chOff x="395536" y="4077072"/>
            <a:chExt cx="2088232" cy="2529572"/>
          </a:xfrm>
        </p:grpSpPr>
        <p:pic>
          <p:nvPicPr>
            <p:cNvPr id="3078" name="Picture 6" descr="D:\work\Ongoing\2011.7.1-Now\people\partapp-r2\experiment\log_dir\exp_buffy_hog_detections\neg_train\pidx5\neg_imgidx00002_00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221087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D:\work\Ongoing\2011.7.1-Now\people\partapp-r2\experiment\log_dir\exp_buffy_hog_detections\neg_train\pidx5\neg_imgidx00002_00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221088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D:\work\Ongoing\2011.7.1-Now\people\partapp-r2\experiment\log_dir\exp_buffy_hog_detections\neg_train\pidx5\neg_imgidx00000_00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5301208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D:\work\Ongoing\2011.7.1-Now\people\partapp-r2\experiment\log_dir\exp_buffy_hog_detections\neg_train\pidx5\neg_imgidx00001_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07" y="5301208"/>
              <a:ext cx="800100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96055" y="6237312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Neg</a:t>
              </a:r>
              <a:r>
                <a:rPr lang="en-US" altLang="zh-CN" dirty="0" smtClean="0"/>
                <a:t>-samples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5536" y="4077072"/>
              <a:ext cx="2088232" cy="25295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88224" y="1561438"/>
            <a:ext cx="1803186" cy="2443626"/>
            <a:chOff x="3491880" y="2569550"/>
            <a:chExt cx="1803186" cy="2443626"/>
          </a:xfrm>
        </p:grpSpPr>
        <p:sp>
          <p:nvSpPr>
            <p:cNvPr id="8" name="圆柱形 7"/>
            <p:cNvSpPr/>
            <p:nvPr/>
          </p:nvSpPr>
          <p:spPr>
            <a:xfrm>
              <a:off x="3491880" y="2569550"/>
              <a:ext cx="1803186" cy="2443626"/>
            </a:xfrm>
            <a:prstGeom prst="can">
              <a:avLst/>
            </a:prstGeom>
            <a:solidFill>
              <a:srgbClr val="00B05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1880" y="3136612"/>
              <a:ext cx="180318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 Shape</a:t>
              </a:r>
            </a:p>
            <a:p>
              <a:r>
                <a:rPr lang="en-US" altLang="zh-CN" sz="4000" dirty="0" smtClean="0"/>
                <a:t>Context</a:t>
              </a:r>
              <a:endParaRPr lang="zh-CN" altLang="en-US" sz="4000" dirty="0"/>
            </a:p>
          </p:txBody>
        </p:sp>
      </p:grpSp>
      <p:sp>
        <p:nvSpPr>
          <p:cNvPr id="9" name="右箭头 8"/>
          <p:cNvSpPr/>
          <p:nvPr/>
        </p:nvSpPr>
        <p:spPr>
          <a:xfrm rot="1800000">
            <a:off x="1664862" y="5128336"/>
            <a:ext cx="720080" cy="68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7179426" y="4131651"/>
            <a:ext cx="720080" cy="68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183430" y="2421380"/>
            <a:ext cx="1260778" cy="831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0" y="4509120"/>
            <a:ext cx="2807296" cy="2213596"/>
            <a:chOff x="3456384" y="4644404"/>
            <a:chExt cx="2843808" cy="2213596"/>
          </a:xfrm>
        </p:grpSpPr>
        <p:sp>
          <p:nvSpPr>
            <p:cNvPr id="12" name="流程图: 决策 11"/>
            <p:cNvSpPr/>
            <p:nvPr/>
          </p:nvSpPr>
          <p:spPr>
            <a:xfrm>
              <a:off x="3456384" y="4644404"/>
              <a:ext cx="2843808" cy="2213596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28755" y="5212593"/>
              <a:ext cx="177003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2">
                      <a:lumMod val="90000"/>
                    </a:schemeClr>
                  </a:solidFill>
                </a:rPr>
                <a:t>Classifier </a:t>
              </a:r>
            </a:p>
            <a:p>
              <a:r>
                <a:rPr lang="en-US" altLang="zh-CN" sz="3200" dirty="0" smtClean="0">
                  <a:solidFill>
                    <a:schemeClr val="bg2">
                      <a:lumMod val="90000"/>
                    </a:schemeClr>
                  </a:solidFill>
                </a:rPr>
                <a:t>For head</a:t>
              </a:r>
              <a:endParaRPr lang="zh-CN" altLang="en-US" sz="3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79512" y="1340768"/>
            <a:ext cx="4824536" cy="28803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446165" y="4941168"/>
            <a:ext cx="2374307" cy="1569660"/>
            <a:chOff x="6300192" y="4941168"/>
            <a:chExt cx="2374307" cy="1569660"/>
          </a:xfrm>
        </p:grpSpPr>
        <p:sp>
          <p:nvSpPr>
            <p:cNvPr id="21" name="矩形 20"/>
            <p:cNvSpPr/>
            <p:nvPr/>
          </p:nvSpPr>
          <p:spPr>
            <a:xfrm>
              <a:off x="6300192" y="4941168"/>
              <a:ext cx="2374307" cy="15696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44208" y="4941168"/>
              <a:ext cx="223029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Feature vector 1</a:t>
              </a:r>
            </a:p>
            <a:p>
              <a:r>
                <a:rPr lang="en-US" altLang="zh-CN" sz="2400" dirty="0" smtClean="0"/>
                <a:t>Feature vector 2</a:t>
              </a:r>
            </a:p>
            <a:p>
              <a:r>
                <a:rPr lang="en-US" altLang="zh-CN" sz="2400" dirty="0" smtClean="0"/>
                <a:t>…</a:t>
              </a:r>
            </a:p>
            <a:p>
              <a:r>
                <a:rPr lang="en-US" altLang="zh-CN" sz="2400" dirty="0" smtClean="0"/>
                <a:t>Feature vector n</a:t>
              </a:r>
              <a:endParaRPr lang="zh-CN" altLang="en-US" sz="2400" dirty="0"/>
            </a:p>
          </p:txBody>
        </p:sp>
      </p:grpSp>
      <p:sp>
        <p:nvSpPr>
          <p:cNvPr id="23" name="左箭头 22"/>
          <p:cNvSpPr/>
          <p:nvPr/>
        </p:nvSpPr>
        <p:spPr>
          <a:xfrm>
            <a:off x="5436096" y="5373216"/>
            <a:ext cx="792088" cy="620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774423" y="4635084"/>
            <a:ext cx="1589665" cy="2034276"/>
            <a:chOff x="3491880" y="2569550"/>
            <a:chExt cx="1803186" cy="2443626"/>
          </a:xfrm>
        </p:grpSpPr>
        <p:sp>
          <p:nvSpPr>
            <p:cNvPr id="33" name="圆柱形 32"/>
            <p:cNvSpPr/>
            <p:nvPr/>
          </p:nvSpPr>
          <p:spPr>
            <a:xfrm>
              <a:off x="3491880" y="2569550"/>
              <a:ext cx="1803186" cy="2443626"/>
            </a:xfrm>
            <a:prstGeom prst="can">
              <a:avLst/>
            </a:prstGeom>
            <a:solidFill>
              <a:schemeClr val="accent6">
                <a:lumMod val="75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59072" y="3136612"/>
              <a:ext cx="13715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 Ada-</a:t>
              </a:r>
            </a:p>
            <a:p>
              <a:r>
                <a:rPr lang="en-US" altLang="zh-CN" sz="4000" dirty="0" smtClean="0"/>
                <a:t>Boost</a:t>
              </a:r>
              <a:endParaRPr lang="zh-CN" altLang="en-US" sz="4000" dirty="0"/>
            </a:p>
          </p:txBody>
        </p:sp>
      </p:grpSp>
      <p:sp>
        <p:nvSpPr>
          <p:cNvPr id="35" name="左箭头 34"/>
          <p:cNvSpPr/>
          <p:nvPr/>
        </p:nvSpPr>
        <p:spPr>
          <a:xfrm>
            <a:off x="2915816" y="5301208"/>
            <a:ext cx="720080" cy="620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Consolas" pitchFamily="49" charset="0"/>
                <a:cs typeface="Consolas" pitchFamily="49" charset="0"/>
              </a:rPr>
              <a:t>Shape Context Illustration</a:t>
            </a:r>
            <a:endParaRPr lang="zh-CN" alt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6" y="1340768"/>
            <a:ext cx="88011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2133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7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details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3915"/>
            <a:ext cx="2133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2287">
            <a:off x="2409256" y="1683915"/>
            <a:ext cx="2133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149080"/>
            <a:ext cx="3172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Rotation invariant</a:t>
            </a:r>
            <a:endParaRPr lang="zh-CN" altLang="en-US" sz="32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2133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1307775"/>
            <a:ext cx="2808313" cy="342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72400" y="4149080"/>
            <a:ext cx="2598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Scale invariant</a:t>
            </a:r>
            <a:endParaRPr lang="zh-CN" altLang="en-US" sz="3200" dirty="0" smtClean="0"/>
          </a:p>
        </p:txBody>
      </p:sp>
      <p:sp>
        <p:nvSpPr>
          <p:cNvPr id="10" name="矩形 9"/>
          <p:cNvSpPr/>
          <p:nvPr/>
        </p:nvSpPr>
        <p:spPr>
          <a:xfrm>
            <a:off x="179512" y="1772816"/>
            <a:ext cx="3816424" cy="296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55976" y="1772816"/>
            <a:ext cx="4248472" cy="296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64188" y="5157192"/>
            <a:ext cx="796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Etc.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37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849059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Reference:</a:t>
            </a:r>
          </a:p>
          <a:p>
            <a:r>
              <a:rPr lang="en-US" altLang="zh-CN" sz="3200" dirty="0" smtClean="0"/>
              <a:t>[1] Matching with Shape Context (CBAIVL 2000)</a:t>
            </a:r>
          </a:p>
          <a:p>
            <a:r>
              <a:rPr lang="en-US" altLang="zh-CN" sz="3200" dirty="0" smtClean="0"/>
              <a:t>[2] Shape Matching and Object Recognition Using</a:t>
            </a:r>
          </a:p>
          <a:p>
            <a:r>
              <a:rPr lang="en-US" altLang="zh-CN" sz="3200" dirty="0" smtClean="0"/>
              <a:t>      Shape Contexts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Author: </a:t>
            </a:r>
            <a:r>
              <a:rPr lang="nl-NL" altLang="zh-CN" sz="3200" b="1" dirty="0"/>
              <a:t>Serge Belongie, </a:t>
            </a:r>
            <a:endParaRPr lang="nl-NL" altLang="zh-CN" sz="3200" b="1" dirty="0" smtClean="0"/>
          </a:p>
          <a:p>
            <a:r>
              <a:rPr lang="nl-NL" altLang="zh-CN" sz="3200" b="1" dirty="0"/>
              <a:t>	 </a:t>
            </a:r>
            <a:r>
              <a:rPr lang="nl-NL" altLang="zh-CN" sz="3200" b="1" dirty="0" smtClean="0"/>
              <a:t>    Jitendra Malik,</a:t>
            </a:r>
          </a:p>
          <a:p>
            <a:r>
              <a:rPr lang="nl-NL" altLang="zh-CN" sz="3200" b="1" dirty="0"/>
              <a:t>	</a:t>
            </a:r>
            <a:r>
              <a:rPr lang="nl-NL" altLang="zh-CN" sz="3200" b="1" dirty="0" smtClean="0"/>
              <a:t>     </a:t>
            </a:r>
            <a:r>
              <a:rPr lang="nl-NL" altLang="zh-CN" sz="3200" b="1" dirty="0"/>
              <a:t>Jan Puzicha</a:t>
            </a:r>
          </a:p>
          <a:p>
            <a:endParaRPr lang="en-US" altLang="zh-CN" sz="3200" b="1" dirty="0" smtClean="0"/>
          </a:p>
          <a:p>
            <a:r>
              <a:rPr lang="en-US" altLang="zh-CN" sz="3200" dirty="0"/>
              <a:t>Homepage: </a:t>
            </a:r>
            <a:r>
              <a:rPr lang="en-US" altLang="zh-CN" sz="3200" dirty="0">
                <a:hlinkClick r:id="rId2"/>
              </a:rPr>
              <a:t>http://</a:t>
            </a:r>
            <a:r>
              <a:rPr lang="en-US" altLang="zh-CN" sz="3200" dirty="0" smtClean="0">
                <a:hlinkClick r:id="rId2"/>
              </a:rPr>
              <a:t>www.eecs.berkeley.edu/</a:t>
            </a:r>
          </a:p>
          <a:p>
            <a:r>
              <a:rPr lang="en-US" altLang="zh-CN" sz="3200" dirty="0" smtClean="0">
                <a:hlinkClick r:id="rId2"/>
              </a:rPr>
              <a:t>Research/Projects/CS/vision/shape/sc_digits.html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742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Training 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0648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Relative information of pairwise adjacent parts ----- training joints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95536" y="2924944"/>
            <a:ext cx="1858963" cy="2180620"/>
            <a:chOff x="1095435" y="3135556"/>
            <a:chExt cx="1858963" cy="2180620"/>
          </a:xfrm>
        </p:grpSpPr>
        <p:sp>
          <p:nvSpPr>
            <p:cNvPr id="4" name="矩形 3"/>
            <p:cNvSpPr/>
            <p:nvPr/>
          </p:nvSpPr>
          <p:spPr>
            <a:xfrm rot="18900000">
              <a:off x="1787585" y="3174638"/>
              <a:ext cx="1166813" cy="57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8000000">
              <a:off x="837467" y="4442257"/>
              <a:ext cx="1166812" cy="577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01835" y="3835038"/>
              <a:ext cx="503238" cy="492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 rot="1803452">
              <a:off x="1095435" y="4208101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 dirty="0"/>
                <a:t>3</a:t>
              </a:r>
              <a:endParaRPr lang="zh-CN" altLang="en-US" sz="6600" dirty="0"/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1598673" y="3719151"/>
              <a:ext cx="122396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3</a:t>
              </a:r>
              <a:endParaRPr lang="zh-CN" altLang="en-US" sz="3600">
                <a:solidFill>
                  <a:srgbClr val="FFFF00"/>
                </a:solidFill>
              </a:endParaRP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 rot="2700000">
              <a:off x="1981201" y="2987918"/>
              <a:ext cx="8128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600" dirty="0"/>
                <a:t>1</a:t>
              </a:r>
              <a:endParaRPr lang="zh-CN" altLang="en-US" sz="6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75856" y="5284365"/>
            <a:ext cx="4516431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Relative rotation: 10 degrees</a:t>
            </a:r>
          </a:p>
          <a:p>
            <a:r>
              <a:rPr lang="en-US" altLang="zh-CN" sz="2800" dirty="0" smtClean="0"/>
              <a:t>Relative distance: 30 pixels</a:t>
            </a:r>
          </a:p>
          <a:p>
            <a:r>
              <a:rPr lang="en-US" altLang="zh-CN" sz="2800" dirty="0" smtClean="0"/>
              <a:t>etc.</a:t>
            </a:r>
            <a:endParaRPr lang="zh-CN" altLang="en-US" sz="2800" dirty="0"/>
          </a:p>
        </p:txBody>
      </p:sp>
      <p:pic>
        <p:nvPicPr>
          <p:cNvPr id="5122" name="Picture 2" descr="D:\work\Ongoing\2011.7.1-Now\people\partapp-r2\experiment\log_dir\exp_buffy_hog_detections\debug\parts-part_conf6_buffy_root1-imgidx00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19" y="1916970"/>
            <a:ext cx="1008517" cy="10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work\Ongoing\2011.7.1-Now\people\partapp-r2\experiment\log_dir\exp_buffy_hog_detections\debug\parts-part_conf6_buffy_root1-imgidx00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46" y="1916970"/>
            <a:ext cx="673663" cy="10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work\Ongoing\2011.7.1-Now\people\partapp-r2\experiment\log_dir\exp_buffy_hog_detections\debug\parts-part_conf6_buffy_root1-imgidx0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26" y="1916832"/>
            <a:ext cx="996774" cy="10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work\Ongoing\2011.7.1-Now\people\partapp-r2\experiment\log_dir\exp_buffy_hog_detections\debug\parts-part_conf6_buffy_root1-imgidx00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02" y="1916832"/>
            <a:ext cx="870961" cy="10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3275856" y="1772816"/>
            <a:ext cx="4516431" cy="14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292080" y="3331343"/>
            <a:ext cx="576064" cy="293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75856" y="3668876"/>
            <a:ext cx="4516431" cy="1128276"/>
            <a:chOff x="3491880" y="2569550"/>
            <a:chExt cx="1803186" cy="2666265"/>
          </a:xfrm>
        </p:grpSpPr>
        <p:sp>
          <p:nvSpPr>
            <p:cNvPr id="23" name="圆柱形 22"/>
            <p:cNvSpPr/>
            <p:nvPr/>
          </p:nvSpPr>
          <p:spPr>
            <a:xfrm>
              <a:off x="3491880" y="2569550"/>
              <a:ext cx="1803186" cy="2443626"/>
            </a:xfrm>
            <a:prstGeom prst="can">
              <a:avLst/>
            </a:prstGeom>
            <a:solidFill>
              <a:schemeClr val="accent6">
                <a:lumMod val="75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78128" y="3101940"/>
              <a:ext cx="1679204" cy="2133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 statistical methods</a:t>
              </a:r>
              <a:endParaRPr lang="zh-CN" altLang="en-US" sz="4000" dirty="0"/>
            </a:p>
          </p:txBody>
        </p:sp>
      </p:grpSp>
      <p:sp>
        <p:nvSpPr>
          <p:cNvPr id="25" name="下箭头 24"/>
          <p:cNvSpPr/>
          <p:nvPr/>
        </p:nvSpPr>
        <p:spPr>
          <a:xfrm>
            <a:off x="5292080" y="4797152"/>
            <a:ext cx="576064" cy="37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3" idx="1"/>
          </p:cNvCxnSpPr>
          <p:nvPr/>
        </p:nvCxnSpPr>
        <p:spPr>
          <a:xfrm rot="10800000">
            <a:off x="1305174" y="4010477"/>
            <a:ext cx="1970682" cy="1966387"/>
          </a:xfrm>
          <a:prstGeom prst="bentConnector3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56084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</a:t>
            </a:r>
            <a:endParaRPr lang="zh-CN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2051720" y="2780928"/>
            <a:ext cx="720080" cy="864096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372200" y="2780928"/>
            <a:ext cx="720080" cy="864096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27584" y="3861048"/>
            <a:ext cx="3240360" cy="28803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Independent classifier for each part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5148064" y="3861048"/>
            <a:ext cx="3240360" cy="28803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Information of adjacent parts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01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1606</TotalTime>
  <Words>510</Words>
  <Application>Microsoft Office PowerPoint</Application>
  <PresentationFormat>全屏显示(4:3)</PresentationFormat>
  <Paragraphs>301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Articulated Object Pose Estimation</vt:lpstr>
      <vt:lpstr>PowerPoint 演示文稿</vt:lpstr>
      <vt:lpstr>Model</vt:lpstr>
      <vt:lpstr>Training Step 1</vt:lpstr>
      <vt:lpstr>Shape Context Illustration</vt:lpstr>
      <vt:lpstr>Other details</vt:lpstr>
      <vt:lpstr>PowerPoint 演示文稿</vt:lpstr>
      <vt:lpstr>Training Step 2</vt:lpstr>
      <vt:lpstr>Summary</vt:lpstr>
      <vt:lpstr>Recognition Step 1</vt:lpstr>
      <vt:lpstr>How to use these matrices</vt:lpstr>
      <vt:lpstr>Problem 1</vt:lpstr>
      <vt:lpstr>Problem 2</vt:lpstr>
      <vt:lpstr>PowerPoint 演示文稿</vt:lpstr>
      <vt:lpstr>PowerPoint 演示文稿</vt:lpstr>
      <vt:lpstr>Example </vt:lpstr>
      <vt:lpstr>Update  procedure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111</cp:revision>
  <dcterms:created xsi:type="dcterms:W3CDTF">2011-06-06T06:56:23Z</dcterms:created>
  <dcterms:modified xsi:type="dcterms:W3CDTF">2011-12-07T03:31:15Z</dcterms:modified>
</cp:coreProperties>
</file>