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71" r:id="rId13"/>
    <p:sldId id="267" r:id="rId14"/>
    <p:sldId id="268" r:id="rId15"/>
    <p:sldId id="269" r:id="rId16"/>
    <p:sldId id="25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Sheet1!$A$1:$A$6</c:f>
              <c:numCache>
                <c:formatCode>General</c:formatCode>
                <c:ptCount val="6"/>
                <c:pt idx="0">
                  <c:v>97.83</c:v>
                </c:pt>
                <c:pt idx="1">
                  <c:v>82.39</c:v>
                </c:pt>
                <c:pt idx="2">
                  <c:v>79.62</c:v>
                </c:pt>
                <c:pt idx="3">
                  <c:v>57.45</c:v>
                </c:pt>
                <c:pt idx="4">
                  <c:v>58.8</c:v>
                </c:pt>
                <c:pt idx="5">
                  <c:v>96.74</c:v>
                </c:pt>
              </c:numCache>
            </c:numRef>
          </c:val>
        </c:ser>
        <c:ser>
          <c:idx val="1"/>
          <c:order val="1"/>
          <c:invertIfNegative val="0"/>
          <c:dLbls>
            <c:dLbl>
              <c:idx val="0"/>
              <c:delete val="1"/>
            </c:dLbl>
            <c:dLbl>
              <c:idx val="5"/>
              <c:delete val="1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Sheet1!$B$1:$B$6</c:f>
              <c:numCache>
                <c:formatCode>General</c:formatCode>
                <c:ptCount val="6"/>
                <c:pt idx="0">
                  <c:v>97.83</c:v>
                </c:pt>
                <c:pt idx="1">
                  <c:v>87.93</c:v>
                </c:pt>
                <c:pt idx="2">
                  <c:v>87.17</c:v>
                </c:pt>
                <c:pt idx="3">
                  <c:v>64.27</c:v>
                </c:pt>
                <c:pt idx="4">
                  <c:v>69.77</c:v>
                </c:pt>
                <c:pt idx="5">
                  <c:v>96.74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803392"/>
        <c:axId val="85804928"/>
      </c:barChart>
      <c:catAx>
        <c:axId val="8580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85804928"/>
        <c:crosses val="autoZero"/>
        <c:auto val="1"/>
        <c:lblAlgn val="ctr"/>
        <c:lblOffset val="100"/>
        <c:noMultiLvlLbl val="0"/>
      </c:catAx>
      <c:valAx>
        <c:axId val="8580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803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 smtClean="0">
                <a:latin typeface="+mn-lt"/>
                <a:ea typeface="微软雅黑" pitchFamily="34" charset="-122"/>
              </a:rPr>
              <a:t>Apparel Search</a:t>
            </a:r>
            <a:endParaRPr lang="zh-CN" altLang="en-US" sz="4800" dirty="0">
              <a:latin typeface="+mn-lt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沈杰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2012.3.20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086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Skin detection</a:t>
            </a:r>
            <a:r>
              <a:rPr lang="zh-CN" altLang="en-US" dirty="0" smtClean="0"/>
              <a:t>的再处理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连通分量太大的图片，将舍去，不会出现在搜索结果中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745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 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07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结合</a:t>
            </a:r>
            <a:r>
              <a:rPr lang="en-US" altLang="zh-CN" dirty="0" smtClean="0"/>
              <a:t>part detection</a:t>
            </a:r>
            <a:r>
              <a:rPr lang="zh-CN" altLang="en-US" dirty="0" smtClean="0"/>
              <a:t>的结果，判别衣服的类型（长短袖）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作为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增强</a:t>
            </a:r>
            <a:r>
              <a:rPr lang="en-US" altLang="zh-CN" dirty="0" smtClean="0"/>
              <a:t>part detection</a:t>
            </a:r>
            <a:r>
              <a:rPr lang="zh-CN" altLang="en-US" dirty="0" smtClean="0"/>
              <a:t>的效果：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2.1 </a:t>
            </a:r>
            <a:r>
              <a:rPr lang="zh-CN" altLang="en-US" dirty="0" smtClean="0"/>
              <a:t>下臂的肤色不会少于上臂的肤色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2.2 </a:t>
            </a:r>
            <a:r>
              <a:rPr lang="zh-CN" altLang="en-US" dirty="0" smtClean="0"/>
              <a:t>若两个上臂（或下臂）肤色比例差别较大，应该信任肤色比例较大的那个手臂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3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use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头部的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应该包含面部肤色：头部的准确率提升 </a:t>
            </a:r>
            <a:r>
              <a:rPr lang="en-US" altLang="zh-CN" smtClean="0"/>
              <a:t>~ 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52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长短袖的识别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351</a:t>
            </a:r>
            <a:r>
              <a:rPr lang="zh-CN" altLang="en-US" dirty="0" smtClean="0"/>
              <a:t>张图片测试</a:t>
            </a:r>
            <a:endParaRPr lang="en-US" altLang="zh-CN" dirty="0" smtClean="0"/>
          </a:p>
          <a:p>
            <a:r>
              <a:rPr lang="zh-CN" altLang="en-US" dirty="0" smtClean="0"/>
              <a:t>长袖：</a:t>
            </a:r>
            <a:endParaRPr lang="en-US" altLang="zh-CN" dirty="0" smtClean="0"/>
          </a:p>
          <a:p>
            <a:r>
              <a:rPr lang="en-US" altLang="zh-CN" dirty="0" smtClean="0"/>
              <a:t>Precision:	175/190</a:t>
            </a:r>
          </a:p>
          <a:p>
            <a:r>
              <a:rPr lang="en-US" altLang="zh-CN" dirty="0" smtClean="0"/>
              <a:t>Recall:		175/201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短袖</a:t>
            </a:r>
            <a:endParaRPr lang="en-US" altLang="zh-CN" dirty="0" smtClean="0"/>
          </a:p>
          <a:p>
            <a:r>
              <a:rPr lang="en-US" altLang="zh-CN" dirty="0" smtClean="0"/>
              <a:t>Precision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135/161</a:t>
            </a:r>
          </a:p>
          <a:p>
            <a:r>
              <a:rPr lang="en-US" altLang="zh-CN" dirty="0" smtClean="0"/>
              <a:t>Recall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135/150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1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短袖误分为长袖</a:t>
            </a:r>
            <a:endParaRPr lang="zh-CN" altLang="en-US" dirty="0"/>
          </a:p>
        </p:txBody>
      </p:sp>
      <p:pic>
        <p:nvPicPr>
          <p:cNvPr id="7170" name="Picture 2" descr="C:\hadoop\hadoop\MyExperiment\res_image\std-training-set\seg_res\long-sleeve\001a01c0dcdc529d7531f762598134c0a2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995936" cy="19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hadoop\hadoop\MyExperiment\res_image\std-training-set\seg_res\long-sleeve\001a30308bbc9dfb77b9cacd8d3b3ed137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340768"/>
            <a:ext cx="403244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hadoop\hadoop\MyExperiment\res_image\std-training-set\seg_res\long-sleeve\001a67763b957c4e3a41448007a3cd4d54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04" y="3429000"/>
            <a:ext cx="4089648" cy="20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hadoop\hadoop\MyExperiment\res_image\std-training-set\seg_res\long-sleeve\0010cdcea0d1f80bf8ccee3381badeec22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424014"/>
            <a:ext cx="4099620" cy="204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4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长袖误分为短袖</a:t>
            </a:r>
            <a:endParaRPr lang="zh-CN" altLang="en-US" dirty="0"/>
          </a:p>
        </p:txBody>
      </p:sp>
      <p:pic>
        <p:nvPicPr>
          <p:cNvPr id="8194" name="Picture 2" descr="C:\hadoop\hadoop\MyExperiment\res_image\std-training-set\seg_res\short-sleeve\001a3b6e7abca5c67aa9c248ae62e00eca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6723"/>
            <a:ext cx="3962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hadoop\hadoop\MyExperiment\res_image\std-training-set\seg_res\short-sleeve\0012c0a72f873befe8e5bb4f1da1d6e86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96723"/>
            <a:ext cx="3168352" cy="237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87624" y="3345011"/>
            <a:ext cx="4968552" cy="137295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2546720"/>
            <a:ext cx="2520280" cy="282649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19872" y="1124744"/>
            <a:ext cx="5112568" cy="5256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Task</a:t>
            </a:r>
            <a:endParaRPr lang="zh-CN" altLang="en-US" dirty="0"/>
          </a:p>
        </p:txBody>
      </p:sp>
      <p:pic>
        <p:nvPicPr>
          <p:cNvPr id="1026" name="Picture 2" descr="D:\work\dataset\women_with_gt_1\0010a7a7dca56818b4901eb1d2f1c7c421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892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work\dataset\women_with_gt_1\0010a5196510764d497bb19f84535a5edc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861048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work\dataset\women_with_gt_1\0010a2f444ad43327df71cadf900dcea18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90" y="4226262"/>
            <a:ext cx="1847446" cy="18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work\dataset\women_with_gt_1\0010a58d5ca950ba9e0572406780a2738f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484784"/>
            <a:ext cx="196744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work\dataset\women_with_gt_1\0010af1ec092d3e6a78d897391b34273b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09902"/>
            <a:ext cx="2273637" cy="22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>
          <a:xfrm>
            <a:off x="2699792" y="3501008"/>
            <a:ext cx="576064" cy="725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4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Pose Estimation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16834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Input</a:t>
            </a:r>
            <a:endParaRPr lang="zh-CN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488925" y="5025950"/>
            <a:ext cx="219964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Output</a:t>
            </a:r>
            <a:endParaRPr lang="zh-CN" altLang="en-US" sz="5400" dirty="0"/>
          </a:p>
        </p:txBody>
      </p:sp>
      <p:pic>
        <p:nvPicPr>
          <p:cNvPr id="2050" name="Picture 2" descr="D:\work\dataset\women_with_gt_1\0010a7a7dca56818b4901eb1d2f1c7c4218_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21415"/>
            <a:ext cx="2340471" cy="2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23026" y="5487615"/>
            <a:ext cx="426589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下箭头 7"/>
          <p:cNvSpPr/>
          <p:nvPr/>
        </p:nvSpPr>
        <p:spPr>
          <a:xfrm>
            <a:off x="4067944" y="4149080"/>
            <a:ext cx="720080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Learning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训练数据：</a:t>
            </a:r>
            <a:r>
              <a:rPr lang="en-US" altLang="zh-CN" dirty="0" smtClean="0"/>
              <a:t>350</a:t>
            </a:r>
            <a:r>
              <a:rPr lang="zh-CN" altLang="en-US" dirty="0" smtClean="0"/>
              <a:t>张图片</a:t>
            </a:r>
            <a:endParaRPr lang="en-US" altLang="zh-CN" dirty="0" smtClean="0"/>
          </a:p>
          <a:p>
            <a:r>
              <a:rPr lang="zh-CN" altLang="en-US" dirty="0" smtClean="0"/>
              <a:t>测试数据：</a:t>
            </a:r>
            <a:r>
              <a:rPr lang="en-US" altLang="zh-CN" dirty="0" smtClean="0"/>
              <a:t>1840</a:t>
            </a:r>
            <a:r>
              <a:rPr lang="zh-CN" altLang="en-US" dirty="0" smtClean="0"/>
              <a:t>张图片</a:t>
            </a:r>
            <a:endParaRPr lang="en-US" altLang="zh-CN" dirty="0" smtClean="0"/>
          </a:p>
          <a:p>
            <a:r>
              <a:rPr lang="en-US" altLang="zh-CN" dirty="0" smtClean="0"/>
              <a:t>Feature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单个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附近的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的状态；相对于躯干的位置信息</a:t>
            </a:r>
            <a:endParaRPr lang="en-US" altLang="zh-CN" dirty="0" smtClean="0"/>
          </a:p>
          <a:p>
            <a:r>
              <a:rPr lang="zh-CN" altLang="en-US" dirty="0" smtClean="0"/>
              <a:t>相邻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：相对角度，相对距离</a:t>
            </a:r>
            <a:endParaRPr lang="en-US" altLang="zh-CN" dirty="0" smtClean="0"/>
          </a:p>
          <a:p>
            <a:r>
              <a:rPr lang="zh-CN" altLang="en-US" dirty="0" smtClean="0"/>
              <a:t>对称</a:t>
            </a:r>
            <a:r>
              <a:rPr lang="en-US" altLang="zh-CN" dirty="0" smtClean="0"/>
              <a:t>part</a:t>
            </a:r>
            <a:r>
              <a:rPr lang="zh-CN" altLang="en-US" dirty="0" smtClean="0"/>
              <a:t>：颜色信息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6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评测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273895"/>
              </p:ext>
            </p:extLst>
          </p:nvPr>
        </p:nvGraphicFramePr>
        <p:xfrm>
          <a:off x="0" y="1268760"/>
          <a:ext cx="9144000" cy="5589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216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Positive Examples</a:t>
            </a:r>
            <a:endParaRPr lang="zh-CN" altLang="en-US" dirty="0"/>
          </a:p>
        </p:txBody>
      </p:sp>
      <p:pic>
        <p:nvPicPr>
          <p:cNvPr id="3074" name="Picture 2" descr="C:\hadoop\hadoop\MyExperiment\res_image\std-training-set\001a01c0dcdc529d7531f762598134c0a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2" y="1699494"/>
            <a:ext cx="3601714" cy="18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hadoop\hadoop\MyExperiment\res_image\std-training-set\0010a7a7dca56818b4901eb1d2f1c7c42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86" y="3715718"/>
            <a:ext cx="3601714" cy="18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hadoop\hadoop\MyExperiment\res_image\std-training-set\0011f8e89082fa35d862095d9d3d0f4659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62" y="3716375"/>
            <a:ext cx="3601714" cy="180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hadoop\hadoop\MyExperiment\res_image\std-training-set\0011927dfb0b388519fbd3198b29774ac0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86" y="1728226"/>
            <a:ext cx="3544252" cy="17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6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Negative 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躯干识别错误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选定的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中正确的很少</a:t>
            </a:r>
            <a:endParaRPr lang="zh-CN" altLang="en-US" dirty="0"/>
          </a:p>
        </p:txBody>
      </p:sp>
      <p:pic>
        <p:nvPicPr>
          <p:cNvPr id="4098" name="Picture 2" descr="C:\hadoop\hadoop\MyExperiment\res_image\simple_model\变化不大的\挂的依然挂\躯干直接挂\img0006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62541"/>
            <a:ext cx="3168352" cy="234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27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</a:t>
            </a:r>
            <a:r>
              <a:rPr lang="en-US" altLang="zh-CN" smtClean="0"/>
              <a:t>we should </a:t>
            </a:r>
            <a:r>
              <a:rPr lang="en-US" altLang="zh-CN" dirty="0" smtClean="0"/>
              <a:t>solve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在躯干正确、</a:t>
            </a:r>
            <a:r>
              <a:rPr lang="en-US" altLang="zh-CN" dirty="0" smtClean="0"/>
              <a:t>candidate</a:t>
            </a:r>
            <a:r>
              <a:rPr lang="zh-CN" altLang="en-US" dirty="0" smtClean="0"/>
              <a:t>中正确候选项也较多（至少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）的情况下，提高识别的准确率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6" name="Picture 2" descr="C:\hadoop\hadoop\MyExperiment\res_image\std-training-set\0011f8e89082fa35d862095d9d3d0f465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73016"/>
            <a:ext cx="4283968" cy="214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adoop\hadoop\MyExperiment\res_image\std-training-set\0010d27c5bac10dbafc3ab45abc3d8cad5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9" y="3573015"/>
            <a:ext cx="4283970" cy="214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864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Skin Detection</a:t>
            </a:r>
            <a:endParaRPr lang="zh-CN" altLang="en-US" dirty="0"/>
          </a:p>
        </p:txBody>
      </p:sp>
      <p:pic>
        <p:nvPicPr>
          <p:cNvPr id="5122" name="Picture 2" descr="C:\hadoop\hadoop\MyExperiment\res_image\std-training-set\skin_detect\001405b94752aa5fca2d0f04a4a395b9e9e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878515"/>
            <a:ext cx="3024336" cy="227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hadoop\hadoop\MyExperiment\res_image\std-training-set\skin_detect\001415287a511eef399161384a9234faabe_n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06095"/>
            <a:ext cx="2952328" cy="147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hadoop\hadoop\MyExperiment\res_image\std-training-set\skin_detect\00115623afe2bc6d5105abdcd30b0f4e821_ne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376561"/>
            <a:ext cx="2952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hadoop\hadoop\MyExperiment\res_image\std-training-set\skin_detect\00101121ba3f4dc0b1b05685288b4cfd4a6_ne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340768"/>
            <a:ext cx="3024336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hadoop\hadoop\MyExperiment\res_image\std-training-set\skin_detect\001310b35b7c18210a6ac93df8273c7a46e_ne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76561"/>
            <a:ext cx="29527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hadoop\hadoop\MyExperiment\res_image\std-training-set\skin_detect\0013d545a84e7a002059bb5530a4a390de3_ne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7530"/>
            <a:ext cx="3019244" cy="150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hadoop\hadoop\MyExperiment\res_image\std-training-set\skin_detect\0011e0dc8792e565426a365ceabca4ccf48_ne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644" y="5013175"/>
            <a:ext cx="3026440" cy="166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hadoop\hadoop\MyExperiment\res_image\std-training-set\skin_detect\00123aca495a2e3207755bce91846549735_n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32644"/>
            <a:ext cx="2929416" cy="14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hadoop\hadoop\MyExperiment\res_image\std-training-set\skin_detect\001a0b0250595fba342667661912934a7b2_new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21940"/>
            <a:ext cx="2952750" cy="157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7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234</Words>
  <Application>Microsoft Office PowerPoint</Application>
  <PresentationFormat>全屏显示(4:3)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Apparel Search</vt:lpstr>
      <vt:lpstr>Task</vt:lpstr>
      <vt:lpstr>Pose Estimation</vt:lpstr>
      <vt:lpstr>Structure Learning</vt:lpstr>
      <vt:lpstr>评测</vt:lpstr>
      <vt:lpstr>Some Positive Examples</vt:lpstr>
      <vt:lpstr>Some Negative Examples</vt:lpstr>
      <vt:lpstr>Problem we should solve</vt:lpstr>
      <vt:lpstr>Skin Detection</vt:lpstr>
      <vt:lpstr>Skin detection的再处理</vt:lpstr>
      <vt:lpstr>How to use ?</vt:lpstr>
      <vt:lpstr>How to use</vt:lpstr>
      <vt:lpstr>长短袖的识别</vt:lpstr>
      <vt:lpstr>短袖误分为长袖</vt:lpstr>
      <vt:lpstr>长袖误分为短袖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wnzhang</dc:creator>
  <cp:lastModifiedBy>JieShen</cp:lastModifiedBy>
  <cp:revision>59</cp:revision>
  <dcterms:created xsi:type="dcterms:W3CDTF">2011-06-06T06:56:23Z</dcterms:created>
  <dcterms:modified xsi:type="dcterms:W3CDTF">2012-03-20T09:01:10Z</dcterms:modified>
</cp:coreProperties>
</file>