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303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3" r:id="rId13"/>
    <p:sldId id="311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4" autoAdjust="0"/>
  </p:normalViewPr>
  <p:slideViewPr>
    <p:cSldViewPr>
      <p:cViewPr>
        <p:scale>
          <a:sx n="100" d="100"/>
          <a:sy n="100" d="100"/>
        </p:scale>
        <p:origin x="946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A9BA-9ED3-44DE-B7E2-045A961E5E4E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F763-ECFF-4610-9AEE-ED73F398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B189E-8A81-0CD5-9D5C-EB5195A7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65EF04-A9A1-8C34-A80B-1C95C4D9D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EA9285-FEEE-4622-7ED4-02B7E2995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AF6B5-E31A-D22B-D48D-59CBC1E53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1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A55-A862-0951-1968-3E7DE8F9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DAED9B-2FAB-2DF5-0CA0-15FBBB98F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A7A785-05F6-F9C7-5E66-46EF2CCAE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#include_top=False: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모델의 상단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마지막 층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 완전 연결 레이어를 포함할지 여부를 결정합니다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여기서는 이미지넷 데이터셋으로 사전 훈련된 모델을 사용하고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 모델을 기반으로 새로운 분류기를 추가할 것이므로 완전 연결 레이어를 포함하지 않습니다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라면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Dense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안생김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나중에 따로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개니까 아래코드로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dense layer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만들어줌</a:t>
            </a:r>
            <a:endParaRPr lang="en-US" altLang="ko-KR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prediction_layer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### 3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은 현재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해도 됨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하면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생김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 1000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개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weights='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':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사전 훈련된 가중치를 사용할지 여부를 결정합니다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여기서는 이미지넷 데이터셋으로 사전 훈련된 가중치를 사용하므로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으로 설정합니다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=False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를 설정하여 모델에서 완전 연결 레이어를 제외하면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사전 훈련된 모델의 특성 추출을 위해 사용할 수 있고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입력 이미지의 크기와 채널 수를 자유롭게 조절할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4AB9C-C384-B684-6B44-E3B3D88A1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6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197D5-DD52-99E4-A79E-81DECC99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C3DE0-79D8-A183-1F5E-1628B8A6A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8C8630-51E7-9366-77BF-F3B058375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7EC32-FCA3-7965-5E1E-3FC3161A6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0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AB1E-B738-A086-2517-CF1146BD3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B32829-80E9-9265-EFEB-8971E8574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898C0B-62D9-9D8A-28A1-8DF65974C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CAE1E-B0F9-FE93-116D-5555D0741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17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71BA-E864-4F57-DAE3-B3507396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EA8ABA-C5D1-4A0B-4346-49165A678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3B425-7606-476A-36DE-00C8A3E8E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066EA-A92C-2803-FA69-BEF7B12C4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4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CDDDD-0017-2438-BA2A-9C0AB0C9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B4FCE3-5615-9AA5-A84D-F2B4FF3A3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F84EAC-192F-5F0D-3F28-0EFDA96A2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D72C9-2A40-425F-85DF-3384E5044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42FE-048C-D06D-F6CB-B4FD870A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039F09-31ED-B1A0-3A60-016DAF6B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B24110-AA0A-E2B5-5D82-29F52CCEE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2E71E-0527-4803-59E5-3E0557200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8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3C0D9-4B13-D963-63FD-852D15C4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A56B78-7657-0C94-219E-63530806D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BB64B-AC6E-BFD0-7DCC-7BD63CA35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8664-D480-D201-F656-FB861C0E5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54FC7-1778-652E-C984-14BC228F0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BCC181-0634-8C9E-47B3-BE844DD0C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63868B-B2C4-3CFF-A452-494A0ABED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BCE05-0426-7178-2372-9EF55ADE6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40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B1866-FF4C-5536-76FE-D2C74407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3B8C6E-FDE0-9D88-8B6B-84DAA3B72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35BDAB-7205-A665-2E04-7C79F2DA3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7B3A4-FE06-2AD1-2A3F-321DEB5F3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F33C-FFE1-3483-F32C-43114C5A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10068C-E4BC-24F4-77A0-1A09F4361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FF13CB-76A1-ABF0-EAFB-73C4FBADF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91033-CDBC-D21D-CEA2-A3FF0AA75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4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5E67-0E59-FC1A-EC18-26416CC09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E0D94-AD1E-78BB-6883-E3390760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EBF2A0-163C-C8E9-63C1-99FED2A85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#[20, 1, 0]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첫 번째 행은 실제로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에 속하는 샘플에 대한 예측 결과를 보여줍니다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여기서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개의 샘플은 올바르게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으로 분류되었고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개의 샘플은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잘못 분류되었습니다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로는 잘못 분류된 샘플이 없습니다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결과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행렬값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다 더하면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32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CB0DA-E63E-8761-9DA2-DF52C3A68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8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73416-725E-C34C-0A71-747047D30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5E669E-AD64-9F84-1C81-1C7AFDB90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6AF70D-C2B0-8E52-FD72-FC007DF56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정밀도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예측한 것 중에 정답의 비율은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+FP=</a:t>
            </a: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재현율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찾아야 할 것 중에 실제로 찾은 비율은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F1 Score(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정밀도와 재현율의 평균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중에서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F1 Score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값이 높으면 성능이 높다고 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A4F19-FB6C-A6FE-CD16-6B9C89856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D440C-ED4B-BA1B-7E64-4E08DB0A8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21DD70-F05E-170D-0895-144C4C0C8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35506C-49DE-F628-00D3-48E170A6F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3F8E4-55ED-32BB-CB6A-961F7388A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9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DF7B-8FA3-723E-80E9-151775E5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4F0416-AFF6-1A56-4E00-36AF59347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7C4178-2BB9-8AF4-6F87-5526166CC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DA60F-CE0E-B450-8658-47EE1C457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7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C2E8-F5DD-CCB5-BEB2-54503287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FE4F33-81C8-FE75-BF7A-7CBD8EA2F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CBE73C-022E-D8E9-85BB-3B2E842E6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C0663-D7BF-9941-3F0C-52028A4A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4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F990-5C57-94EF-4EC6-32FB75A3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579B34-B01C-15CC-A33B-17BA38302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47ADD4-0E33-E908-8CAD-3582B2FA9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5FC78-E2D3-8F6C-A724-1F53C1616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9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DCAA-93F3-4709-EA0D-13195E56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6798F5-901A-4E56-AF33-4D261FBB7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19E847-89B3-3571-E158-1B32E4D50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A34A3-72F1-D387-92B5-DA25A6FD6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5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C3ADB-736E-0F74-2E79-6F360115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9A548F-1359-6187-CFAA-36D5B06E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D43CA-D936-2BA7-0225-FD261715B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561F2-3CB2-316E-7737-7EFCCB16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3ECB-2A18-D116-2B62-45CEC1611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06C121-F875-5E76-2DD9-1128B9EE7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16E27B-0149-BDB1-54A4-97376556F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BF445-E406-3D36-5793-A2B51BE24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F763-ECFF-4610-9AEE-ED73F39841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323-A77A-4038-A208-F162AEC8BA8C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B4B8-A124-4F6E-8A6B-7856AD1A904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DBB-D2E1-47B2-8E67-A4EA70713BFE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3644-2CDC-49AA-9C03-9B92B8B04F9D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0852-6BC4-412B-BD22-C6272512E705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0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C743-8FF5-4C61-BC1C-F1AC48E09174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B53E-9D5F-4362-B80A-6201D8BBBD7C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B292-06E2-4832-9919-1F2F94D1B5A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19BF-BF75-4198-8F73-3B6E3B048489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9209-0FF9-4FF8-A975-EF82CE3F8D43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07E7-C4C8-4469-8894-154D04674537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5D5D-597D-4456-B6FD-16078046A315}" type="datetime1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157D-D81D-4711-8B3F-651F0B155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6672" y="1231540"/>
            <a:ext cx="7990656" cy="252271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374151"/>
                </a:solidFill>
                <a:latin typeface="Söhne"/>
              </a:rPr>
              <a:t>전이학습 </a:t>
            </a:r>
            <a:r>
              <a:rPr lang="ko-KR" altLang="en-US" sz="3600" dirty="0" err="1">
                <a:solidFill>
                  <a:srgbClr val="374151"/>
                </a:solidFill>
                <a:latin typeface="Söhne"/>
              </a:rPr>
              <a:t>파인튜닝</a:t>
            </a:r>
            <a:r>
              <a:rPr lang="ko-KR" altLang="en-US" sz="3600" dirty="0">
                <a:solidFill>
                  <a:srgbClr val="374151"/>
                </a:solidFill>
                <a:latin typeface="Söhne"/>
              </a:rPr>
              <a:t> 모델 제작 프로젝트</a:t>
            </a:r>
            <a:br>
              <a:rPr lang="en-US" altLang="ko-KR" sz="2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과일 분류 학습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440160"/>
          </a:xfrm>
        </p:spPr>
        <p:txBody>
          <a:bodyPr>
            <a:normAutofit/>
          </a:bodyPr>
          <a:lstStyle/>
          <a:p>
            <a:pPr algn="r"/>
            <a:endParaRPr lang="en-US" altLang="ko-KR" sz="2400" dirty="0"/>
          </a:p>
          <a:p>
            <a:pPr algn="r"/>
            <a:r>
              <a:rPr lang="en-US" altLang="ko-KR" sz="2400" dirty="0"/>
              <a:t> </a:t>
            </a:r>
            <a:r>
              <a:rPr lang="ko-KR" altLang="en-US" sz="2400" dirty="0"/>
              <a:t>황지의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B1D1-61A0-8D88-55D8-E61384B7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D2AA7-7B62-DEA7-E0BF-74139FEF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DF4B5E8-62BD-44D1-3926-7FF2B055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C8776-4857-5912-D926-E26F5DBB337F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9)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데이터증강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38FA05-441A-547A-9412-05E0676E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4" y="1742599"/>
            <a:ext cx="7008937" cy="50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9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A8F09-7A60-28E5-A209-7F91FA28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55CA0-75CC-8534-A1A3-8C7767CD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049F5DF-26A6-21CB-4DFF-20DAB5D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C4361-2036-E7DC-1278-230D9BAA6758}"/>
              </a:ext>
            </a:extLst>
          </p:cNvPr>
          <p:cNvSpPr txBox="1"/>
          <p:nvPr/>
        </p:nvSpPr>
        <p:spPr>
          <a:xfrm>
            <a:off x="2413351" y="541041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  <a:r>
              <a:rPr lang="ko-KR" altLang="en-US" sz="9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9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9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9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B26819-E585-0812-E41C-0AFA06519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3" b="59592"/>
          <a:stretch/>
        </p:blipFill>
        <p:spPr>
          <a:xfrm>
            <a:off x="346554" y="1755193"/>
            <a:ext cx="8352928" cy="7200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B02368D-C03B-18D1-8E22-DF1D456B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799"/>
          <a:stretch/>
        </p:blipFill>
        <p:spPr>
          <a:xfrm>
            <a:off x="346554" y="2492669"/>
            <a:ext cx="8352928" cy="260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54D2C-BEC8-2418-11B5-E6CB56CE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7" y="2863530"/>
            <a:ext cx="4231723" cy="2481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5EA63-76D2-C727-2EEE-97E59D970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923924"/>
            <a:ext cx="4247043" cy="3050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337EBF-89BD-6F87-6AFD-5B7D88FFFC95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10)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전이학습 모델 생성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29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8677-7361-35F8-CB1E-EB7C0513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EF661-0F24-E23F-FE1D-88E8A3C9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6DBB5DC-B0F0-C3F0-A765-C725ABA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64826-A07D-651B-1A7D-24B6B4AED20A}"/>
              </a:ext>
            </a:extLst>
          </p:cNvPr>
          <p:cNvSpPr txBox="1"/>
          <p:nvPr/>
        </p:nvSpPr>
        <p:spPr>
          <a:xfrm>
            <a:off x="2413351" y="541041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  <a:r>
              <a:rPr lang="ko-KR" altLang="en-US" sz="9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9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9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9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74208-A17B-FD9B-61C9-15B0FC3A461B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11)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모델 레이어 출력물 확인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AA7C2E-3F56-15C7-AF93-2434523F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4" y="1954429"/>
            <a:ext cx="4412275" cy="4282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E1C7A1-647F-49FB-B442-E2E41DCE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988" y="1633108"/>
            <a:ext cx="4720328" cy="17900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47576F-5F56-E789-37A5-DBB1552A9A76}"/>
              </a:ext>
            </a:extLst>
          </p:cNvPr>
          <p:cNvSpPr txBox="1"/>
          <p:nvPr/>
        </p:nvSpPr>
        <p:spPr>
          <a:xfrm>
            <a:off x="4325320" y="3284984"/>
            <a:ext cx="32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: 10</a:t>
            </a:r>
            <a:r>
              <a:rPr lang="ko-KR" altLang="en-US" sz="1200" dirty="0">
                <a:highlight>
                  <a:srgbClr val="FFFF00"/>
                </a:highlight>
              </a:rPr>
              <a:t>번째</a:t>
            </a:r>
            <a:r>
              <a:rPr lang="en-US" altLang="ko-KR" sz="1200" dirty="0">
                <a:highlight>
                  <a:srgbClr val="FFFF00"/>
                </a:highlight>
              </a:rPr>
              <a:t>, 11</a:t>
            </a:r>
            <a:r>
              <a:rPr lang="ko-KR" altLang="en-US" sz="1200" dirty="0">
                <a:highlight>
                  <a:srgbClr val="FFFF00"/>
                </a:highlight>
              </a:rPr>
              <a:t>번째 레이어에서 이미지 잘 보임</a:t>
            </a:r>
            <a:endParaRPr lang="en-US" altLang="ko-KR" sz="1200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D076CB-2379-A33B-4743-F025908B8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254" y="3809929"/>
            <a:ext cx="4710227" cy="2559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39AE6-2E24-0D48-F717-49B357EC7B90}"/>
              </a:ext>
            </a:extLst>
          </p:cNvPr>
          <p:cNvSpPr txBox="1"/>
          <p:nvPr/>
        </p:nvSpPr>
        <p:spPr>
          <a:xfrm>
            <a:off x="4331382" y="6392361"/>
            <a:ext cx="32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: 170</a:t>
            </a:r>
            <a:r>
              <a:rPr lang="ko-KR" altLang="en-US" sz="1200" dirty="0">
                <a:highlight>
                  <a:srgbClr val="FFFF00"/>
                </a:highlight>
              </a:rPr>
              <a:t>번째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highlight>
                  <a:srgbClr val="FFFF00"/>
                </a:highlight>
              </a:rPr>
              <a:t>레이어부터 이미지 깨짐</a:t>
            </a:r>
            <a:endParaRPr lang="en-US" altLang="ko-K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315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152D-BB5B-0C51-2342-DBFA185F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F152F-BA24-DB73-84D6-4B14BC32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2D9D0F-354F-75CA-2CEA-28CD487C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E405D-8CCB-9A62-7D8E-747655AC60CA}"/>
              </a:ext>
            </a:extLst>
          </p:cNvPr>
          <p:cNvSpPr txBox="1"/>
          <p:nvPr/>
        </p:nvSpPr>
        <p:spPr>
          <a:xfrm>
            <a:off x="2413351" y="541041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374151"/>
                </a:solidFill>
                <a:latin typeface="+mn-ea"/>
              </a:rPr>
              <a:t>.</a:t>
            </a:r>
            <a:r>
              <a:rPr lang="ko-KR" altLang="en-US" sz="9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9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9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9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E9F54-DAD4-2DF0-D325-2721BAF052E8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11)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모델 레이어 출력물 확인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D4C26A-5CDE-79DB-5EBB-48335B51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4" y="1954429"/>
            <a:ext cx="4412275" cy="42828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9317D53-9B8F-5CE7-BBE6-C5917BED3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727" y="1569015"/>
            <a:ext cx="4943063" cy="26526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4C662EB-D173-CD7A-E243-54A44E227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827" y="4161395"/>
            <a:ext cx="5126924" cy="1895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E35192-1444-F79F-995D-E3976BB6AC05}"/>
              </a:ext>
            </a:extLst>
          </p:cNvPr>
          <p:cNvSpPr txBox="1"/>
          <p:nvPr/>
        </p:nvSpPr>
        <p:spPr>
          <a:xfrm>
            <a:off x="3779912" y="6093296"/>
            <a:ext cx="500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: 80</a:t>
            </a:r>
            <a:r>
              <a:rPr lang="ko-KR" altLang="en-US" sz="1200" dirty="0">
                <a:highlight>
                  <a:srgbClr val="FFFF00"/>
                </a:highlight>
              </a:rPr>
              <a:t>번째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highlight>
                  <a:srgbClr val="FFFF00"/>
                </a:highlight>
              </a:rPr>
              <a:t>레이어 이후부터 이미지 깨지는 걸 확인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ko-KR" altLang="en-US" sz="1200" dirty="0">
                <a:highlight>
                  <a:srgbClr val="FFFF00"/>
                </a:highlight>
              </a:rPr>
              <a:t>  따라서 </a:t>
            </a:r>
            <a:r>
              <a:rPr lang="en-US" altLang="ko-KR" sz="1200" dirty="0">
                <a:highlight>
                  <a:srgbClr val="FFFF00"/>
                </a:highlight>
              </a:rPr>
              <a:t>80</a:t>
            </a:r>
            <a:r>
              <a:rPr lang="ko-KR" altLang="en-US" sz="1200" dirty="0">
                <a:highlight>
                  <a:srgbClr val="FFFF00"/>
                </a:highlight>
              </a:rPr>
              <a:t>번 이후 레이어부터 </a:t>
            </a:r>
            <a:r>
              <a:rPr lang="ko-KR" altLang="en-US" sz="1200" dirty="0" err="1">
                <a:highlight>
                  <a:srgbClr val="FFFF00"/>
                </a:highlight>
              </a:rPr>
              <a:t>파인튜닝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>
                <a:highlight>
                  <a:srgbClr val="FFFF00"/>
                </a:highlight>
              </a:rPr>
              <a:t>미세조정</a:t>
            </a:r>
            <a:r>
              <a:rPr lang="en-US" altLang="ko-KR" sz="1200" dirty="0">
                <a:highlight>
                  <a:srgbClr val="FFFF00"/>
                </a:highlight>
              </a:rPr>
              <a:t>)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진행해야함을</a:t>
            </a:r>
            <a:r>
              <a:rPr lang="ko-KR" altLang="en-US" sz="1200" dirty="0">
                <a:highlight>
                  <a:srgbClr val="FFFF00"/>
                </a:highlight>
              </a:rPr>
              <a:t> 확인</a:t>
            </a:r>
            <a:endParaRPr lang="en-US" altLang="ko-K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151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3E84C-C5F6-2E09-40AA-F2BA01C2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CBB7F300-5187-AAAF-C27E-94D12C86B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4"/>
          <a:stretch/>
        </p:blipFill>
        <p:spPr>
          <a:xfrm>
            <a:off x="611560" y="1850228"/>
            <a:ext cx="6890141" cy="36733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EB013-78B6-0F45-EE45-16DE3878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1F72AF8-F95D-68D3-5AD1-F2BB8BC5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9DEFC-E9E2-6157-251B-F0D58071BA26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12)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학습과정 설정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(compile)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A21315-87BC-5853-6BB8-D27D84CD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627102"/>
            <a:ext cx="2599733" cy="24528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39B3F-93AE-FBE7-6B85-8F37A40005A5}"/>
              </a:ext>
            </a:extLst>
          </p:cNvPr>
          <p:cNvCxnSpPr/>
          <p:nvPr/>
        </p:nvCxnSpPr>
        <p:spPr>
          <a:xfrm>
            <a:off x="3635896" y="4365104"/>
            <a:ext cx="2808312" cy="14401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B5EC1-2F53-9684-542F-614B4DE5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34A5-07F9-25BB-92CB-2DAB34CD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A54EF1C-D86E-9CC2-6A60-BE7C7006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18B72-C897-E8DD-3191-6505E08FB03E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13)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모델학습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model.fit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336D9E-D8C5-97BC-4A6F-E346881D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5" y="1913350"/>
            <a:ext cx="6856537" cy="29609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83F340-A099-3474-4B95-C3C7DA64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5" y="4874264"/>
            <a:ext cx="5058743" cy="1720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CD085-B6B1-CA90-EBD9-20AECD2ED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0" r="-1"/>
          <a:stretch/>
        </p:blipFill>
        <p:spPr>
          <a:xfrm>
            <a:off x="5796135" y="4008172"/>
            <a:ext cx="3233647" cy="28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2FB42-F4AA-702E-1BF6-C93707AD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B096C4-D909-7D0F-3473-90EE5F5A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16EE8A-6B88-47AC-4114-23E28013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7278E-CEDF-EBF7-BC31-DE90BCDA9F70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14)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374151"/>
                </a:solidFill>
                <a:latin typeface="+mn-ea"/>
              </a:rPr>
              <a:t>파인튜닝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model.fit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6AE26F-E23F-0DAA-1245-E7CCEED93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0"/>
          <a:stretch/>
        </p:blipFill>
        <p:spPr>
          <a:xfrm>
            <a:off x="611560" y="1916832"/>
            <a:ext cx="5799300" cy="3895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89E5DD-B2F5-7ED7-F216-B7BEC2904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69" y="5019362"/>
            <a:ext cx="4676631" cy="180357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4A5B2C-AF1A-6E02-6B59-B8C5213E9E75}"/>
              </a:ext>
            </a:extLst>
          </p:cNvPr>
          <p:cNvCxnSpPr>
            <a:cxnSpLocks/>
          </p:cNvCxnSpPr>
          <p:nvPr/>
        </p:nvCxnSpPr>
        <p:spPr>
          <a:xfrm>
            <a:off x="827584" y="2971551"/>
            <a:ext cx="461571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7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C5948-A57E-EE72-6331-13B9CCD4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BC6C9-C119-2BBD-9990-B5E60F70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6CBAE2B-0460-CB5D-782D-B8FF5AD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03835-0B99-A066-554F-13655939005D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14)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374151"/>
                </a:solidFill>
                <a:latin typeface="+mn-ea"/>
              </a:rPr>
              <a:t>파인튜닝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model.fit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B9B0F-1075-CBF0-58B4-EF4F7A38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59" y="1844824"/>
            <a:ext cx="3011882" cy="3051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2039B-1C44-DFDF-6DC5-BB634A0CF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0" r="-1"/>
          <a:stretch/>
        </p:blipFill>
        <p:spPr>
          <a:xfrm>
            <a:off x="469246" y="1861002"/>
            <a:ext cx="3445588" cy="30366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7F9E54-D9F4-3D44-4B61-C7B299F2BF7F}"/>
              </a:ext>
            </a:extLst>
          </p:cNvPr>
          <p:cNvCxnSpPr>
            <a:cxnSpLocks/>
          </p:cNvCxnSpPr>
          <p:nvPr/>
        </p:nvCxnSpPr>
        <p:spPr>
          <a:xfrm>
            <a:off x="3988048" y="3312044"/>
            <a:ext cx="39887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34B3313-A43D-178D-59C4-8042D1484C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96" t="93750"/>
          <a:stretch/>
        </p:blipFill>
        <p:spPr>
          <a:xfrm>
            <a:off x="4880310" y="5004786"/>
            <a:ext cx="4230202" cy="1702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137FD5-99B3-EDCD-5D8D-F87465E07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34" y="5380579"/>
            <a:ext cx="6614733" cy="11126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2E1198-A772-DBB7-8D38-DF0EFA0929BC}"/>
              </a:ext>
            </a:extLst>
          </p:cNvPr>
          <p:cNvSpPr txBox="1"/>
          <p:nvPr/>
        </p:nvSpPr>
        <p:spPr>
          <a:xfrm>
            <a:off x="522618" y="5004465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15)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평가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(evaluate)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C413A0-57F0-8226-47B5-91E324F14D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750" r="59754" b="3"/>
          <a:stretch/>
        </p:blipFill>
        <p:spPr>
          <a:xfrm>
            <a:off x="4844292" y="4834809"/>
            <a:ext cx="2841999" cy="170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67E90E-C2AE-A3B0-6E7A-FEEED0261EC3}"/>
              </a:ext>
            </a:extLst>
          </p:cNvPr>
          <p:cNvSpPr txBox="1"/>
          <p:nvPr/>
        </p:nvSpPr>
        <p:spPr>
          <a:xfrm>
            <a:off x="4187487" y="5487274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en-US" altLang="ko-KR" sz="10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test_dataset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넣어서 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loss, accuracy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확인</a:t>
            </a:r>
            <a:endParaRPr lang="ko-KR" altLang="en-US" sz="10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6ABA3-502F-8D70-D499-108BE35145CD}"/>
              </a:ext>
            </a:extLst>
          </p:cNvPr>
          <p:cNvSpPr txBox="1"/>
          <p:nvPr/>
        </p:nvSpPr>
        <p:spPr>
          <a:xfrm>
            <a:off x="4828640" y="5142277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10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파인튜닝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후 성능이 좋아졌음을 확인</a:t>
            </a:r>
            <a:endParaRPr lang="ko-KR" altLang="en-US" sz="10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44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9806-AA56-A014-3008-53819584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B0810-B3BC-0A73-FCCF-3B7A8FF2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2257198-CB3C-4502-CDBE-509ED0F1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D15E7-481F-3D8F-B1FA-769AC288736F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16)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예측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B84BC-5D0E-EA5A-FC0A-A3ECD3A78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1" t="2800"/>
          <a:stretch/>
        </p:blipFill>
        <p:spPr>
          <a:xfrm>
            <a:off x="611560" y="1911356"/>
            <a:ext cx="5518694" cy="346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B45052-EE45-D62D-B99A-2C0EAD30C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852936"/>
            <a:ext cx="3435481" cy="31914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0C75BF-7E99-8020-C3BB-E06B8A2F193A}"/>
              </a:ext>
            </a:extLst>
          </p:cNvPr>
          <p:cNvSpPr/>
          <p:nvPr/>
        </p:nvSpPr>
        <p:spPr>
          <a:xfrm>
            <a:off x="5477521" y="2868176"/>
            <a:ext cx="523695" cy="14401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BDE0CEA-8A00-2A82-AB29-B731F8C6CF08}"/>
              </a:ext>
            </a:extLst>
          </p:cNvPr>
          <p:cNvCxnSpPr>
            <a:cxnSpLocks/>
          </p:cNvCxnSpPr>
          <p:nvPr/>
        </p:nvCxnSpPr>
        <p:spPr>
          <a:xfrm flipH="1">
            <a:off x="5780896" y="3012192"/>
            <a:ext cx="15241" cy="1287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4422196-D503-AC1D-9B58-4C38172E3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555" y="3620245"/>
            <a:ext cx="1375658" cy="4001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746DD7-8C5B-9068-23CD-B8D3A3B106C9}"/>
              </a:ext>
            </a:extLst>
          </p:cNvPr>
          <p:cNvSpPr txBox="1"/>
          <p:nvPr/>
        </p:nvSpPr>
        <p:spPr>
          <a:xfrm>
            <a:off x="7524328" y="3976279"/>
            <a:ext cx="28083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가장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큰값인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0.57611686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의</a:t>
            </a:r>
            <a:endParaRPr lang="en-US" altLang="ko-KR" sz="9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인넥스는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0 </a:t>
            </a:r>
          </a:p>
          <a:p>
            <a:r>
              <a:rPr lang="ko-KR" altLang="en-US" sz="900" b="1" i="0" dirty="0">
                <a:solidFill>
                  <a:schemeClr val="accent3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따라서 </a:t>
            </a:r>
            <a:r>
              <a:rPr lang="en-US" altLang="ko-KR" sz="900" b="1" i="0" dirty="0">
                <a:solidFill>
                  <a:schemeClr val="accent3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avocado</a:t>
            </a:r>
            <a:endParaRPr lang="ko-KR" altLang="en-US" sz="9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95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07FB0-48C7-81D0-B4B3-9A3C0AFF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07213-5FC7-6187-CECD-FF82122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247D739-4B07-5345-3A98-FA9639DC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D57CF-8F77-A1DB-492F-71181976F0C0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16)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예측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212775D-5182-3397-2315-E80C9CDB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1" y="1928894"/>
            <a:ext cx="3594569" cy="185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252525-A227-BF3E-2E12-479252355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7" y="3782490"/>
            <a:ext cx="3235673" cy="23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27DA9E-9E2D-E71D-A5BF-CE3B1DED6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20" y="2261150"/>
            <a:ext cx="5127531" cy="19475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7D15C7-5BCF-7E6F-05BE-F27454164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036" y="4201575"/>
            <a:ext cx="5127531" cy="197242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73FA90-1966-0F13-2350-9EDB7443A5DF}"/>
              </a:ext>
            </a:extLst>
          </p:cNvPr>
          <p:cNvCxnSpPr>
            <a:cxnSpLocks/>
          </p:cNvCxnSpPr>
          <p:nvPr/>
        </p:nvCxnSpPr>
        <p:spPr>
          <a:xfrm>
            <a:off x="3347864" y="5157192"/>
            <a:ext cx="39887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CD316A-CF10-EFD9-872A-26F14E88E09C}"/>
              </a:ext>
            </a:extLst>
          </p:cNvPr>
          <p:cNvSpPr txBox="1"/>
          <p:nvPr/>
        </p:nvSpPr>
        <p:spPr>
          <a:xfrm>
            <a:off x="5878488" y="5366934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예상율이 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0.5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를 넘었음을 확인</a:t>
            </a:r>
            <a:endParaRPr lang="ko-KR" altLang="en-US" sz="9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4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2896-0CC0-864A-DAAE-A008C68DB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1DA15-9768-9D22-8D30-BE4688D8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84" y="1720701"/>
            <a:ext cx="8229600" cy="552472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marL="0" indent="0" algn="l">
              <a:buNone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EAD96-F130-F4C9-1A32-B2DCFC9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826A65D-84B2-AA59-F1CA-E0B324A5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9E7A7-77C4-EF52-B39C-CF47FC4CE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76"/>
          <a:stretch/>
        </p:blipFill>
        <p:spPr>
          <a:xfrm>
            <a:off x="323529" y="2404051"/>
            <a:ext cx="4200624" cy="4154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2FE7E-0FF3-B4AE-8805-BFBF8B56A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984" y="2467058"/>
            <a:ext cx="1244711" cy="50405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49E63B0-2BD8-5222-B83D-52DFDB05DB9F}"/>
              </a:ext>
            </a:extLst>
          </p:cNvPr>
          <p:cNvSpPr/>
          <p:nvPr/>
        </p:nvSpPr>
        <p:spPr>
          <a:xfrm>
            <a:off x="5220072" y="2656079"/>
            <a:ext cx="504056" cy="12601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50821D-DF28-285D-E30A-30E970696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16" y="3051639"/>
            <a:ext cx="1463167" cy="998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60499C-1874-EFE0-7D16-E4410597F544}"/>
              </a:ext>
            </a:extLst>
          </p:cNvPr>
          <p:cNvSpPr txBox="1"/>
          <p:nvPr/>
        </p:nvSpPr>
        <p:spPr>
          <a:xfrm>
            <a:off x="371376" y="2033713"/>
            <a:ext cx="420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2)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데이터 파일 리스트 보기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E8224-FCC8-5CA9-E868-503A1392947E}"/>
              </a:ext>
            </a:extLst>
          </p:cNvPr>
          <p:cNvSpPr txBox="1"/>
          <p:nvPr/>
        </p:nvSpPr>
        <p:spPr>
          <a:xfrm>
            <a:off x="5148065" y="422928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Fruit</a:t>
            </a:r>
            <a:r>
              <a:rPr lang="ko-KR" altLang="en-US" sz="1200" dirty="0"/>
              <a:t>폴더 밑에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하위 폴더가 있고 </a:t>
            </a:r>
            <a:endParaRPr lang="en-US" altLang="ko-KR" sz="1200" dirty="0"/>
          </a:p>
          <a:p>
            <a:r>
              <a:rPr lang="ko-KR" altLang="en-US" sz="1200" dirty="0"/>
              <a:t>하위 폴더 </a:t>
            </a:r>
            <a:r>
              <a:rPr lang="en-US" altLang="ko-KR" sz="1200" dirty="0"/>
              <a:t>3</a:t>
            </a:r>
            <a:r>
              <a:rPr lang="ko-KR" altLang="en-US" sz="1200" dirty="0"/>
              <a:t>개에 들어 있는 파일들의 총 개수는 </a:t>
            </a:r>
            <a:r>
              <a:rPr lang="en-US" altLang="ko-KR" sz="1200" dirty="0"/>
              <a:t>434</a:t>
            </a:r>
            <a:r>
              <a:rPr lang="ko-KR" altLang="en-US" sz="1200" dirty="0"/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9FB6B6-5BCE-E3CD-546B-057265EAD96E}"/>
              </a:ext>
            </a:extLst>
          </p:cNvPr>
          <p:cNvSpPr txBox="1"/>
          <p:nvPr/>
        </p:nvSpPr>
        <p:spPr>
          <a:xfrm>
            <a:off x="371375" y="1332273"/>
            <a:ext cx="67173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목적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직접 만든 데이터셋을 이용하여 수업시간에 배운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CNN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적용해보기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    (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티처블머신을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이용하여 아보카도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바나나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오렌지 데이터셋 만듦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)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49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2531-0FCA-7128-3D60-73B42D54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F0848-7E6B-E1EF-0722-CE222E11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4EE2542-2133-727F-9A52-9BEFC9E7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7F9E4-663B-C3D6-47E2-787ADC713C0C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17)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분류리포트 출력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(Confusion Matrix)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9C425-FB46-0725-7E2A-8B5CED38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6483"/>
            <a:ext cx="4401755" cy="37316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2261EB-26FF-02D9-1C0D-7CF3D00A0D41}"/>
              </a:ext>
            </a:extLst>
          </p:cNvPr>
          <p:cNvSpPr txBox="1"/>
          <p:nvPr/>
        </p:nvSpPr>
        <p:spPr>
          <a:xfrm>
            <a:off x="3059832" y="4941168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[5,0,0] : class0</a:t>
            </a:r>
            <a:r>
              <a:rPr lang="ko-KR" altLang="en-US" sz="1000" dirty="0"/>
              <a:t>에 속하는 샘플에 대한 예측 결과를 보여줌 </a:t>
            </a:r>
            <a:endParaRPr lang="en-US" altLang="ko-KR" sz="1000" dirty="0"/>
          </a:p>
          <a:p>
            <a:r>
              <a:rPr lang="en-US" altLang="ko-KR" sz="1000" dirty="0"/>
              <a:t>          5</a:t>
            </a:r>
            <a:r>
              <a:rPr lang="ko-KR" altLang="en-US" sz="1000" dirty="0"/>
              <a:t>개의 샘플은 올바르게 </a:t>
            </a:r>
            <a:r>
              <a:rPr lang="en-US" altLang="ko-KR" sz="1000" dirty="0"/>
              <a:t>class0</a:t>
            </a:r>
            <a:r>
              <a:rPr lang="ko-KR" altLang="en-US" sz="1000" dirty="0"/>
              <a:t>으로 분류 됨 즉</a:t>
            </a:r>
            <a:r>
              <a:rPr lang="en-US" altLang="ko-KR" sz="1000" dirty="0"/>
              <a:t>, avocado</a:t>
            </a:r>
            <a:r>
              <a:rPr lang="ko-KR" altLang="en-US" sz="1000" dirty="0"/>
              <a:t>로 분류 됨 </a:t>
            </a:r>
            <a:endParaRPr lang="en-US" altLang="ko-KR" sz="1000" dirty="0"/>
          </a:p>
          <a:p>
            <a:r>
              <a:rPr lang="en-US" altLang="ko-KR" sz="1000" dirty="0"/>
              <a:t>[0,6,0] : class1</a:t>
            </a:r>
            <a:r>
              <a:rPr lang="ko-KR" altLang="en-US" sz="1000" dirty="0"/>
              <a:t>에 속하는 샘플에 대한 예측 결과를 보여줌 </a:t>
            </a:r>
            <a:endParaRPr lang="en-US" altLang="ko-KR" sz="1000" dirty="0"/>
          </a:p>
          <a:p>
            <a:r>
              <a:rPr lang="en-US" altLang="ko-KR" sz="1000" dirty="0"/>
              <a:t>          6</a:t>
            </a:r>
            <a:r>
              <a:rPr lang="ko-KR" altLang="en-US" sz="1000" dirty="0"/>
              <a:t>개의 샘플은 올바르게 </a:t>
            </a:r>
            <a:r>
              <a:rPr lang="en-US" altLang="ko-KR" sz="1000" dirty="0"/>
              <a:t>class1</a:t>
            </a:r>
            <a:r>
              <a:rPr lang="ko-KR" altLang="en-US" sz="1000" dirty="0"/>
              <a:t>으로 분류 됨 즉</a:t>
            </a:r>
            <a:r>
              <a:rPr lang="en-US" altLang="ko-KR" sz="1000" dirty="0"/>
              <a:t>, banana</a:t>
            </a:r>
            <a:r>
              <a:rPr lang="ko-KR" altLang="en-US" sz="1000" dirty="0"/>
              <a:t>로 분류 됨 </a:t>
            </a:r>
            <a:endParaRPr lang="en-US" altLang="ko-KR" sz="1000" dirty="0"/>
          </a:p>
          <a:p>
            <a:r>
              <a:rPr lang="en-US" altLang="ko-KR" sz="1000" dirty="0"/>
              <a:t>[0,0,5] : class2</a:t>
            </a:r>
            <a:r>
              <a:rPr lang="ko-KR" altLang="en-US" sz="1000" dirty="0"/>
              <a:t>에 속하는 샘플에 대한 예측 결과를 보여줌 </a:t>
            </a:r>
            <a:endParaRPr lang="en-US" altLang="ko-KR" sz="1000" dirty="0"/>
          </a:p>
          <a:p>
            <a:r>
              <a:rPr lang="en-US" altLang="ko-KR" sz="1000" dirty="0"/>
              <a:t>          5</a:t>
            </a:r>
            <a:r>
              <a:rPr lang="ko-KR" altLang="en-US" sz="1000" dirty="0"/>
              <a:t>개의 샘플은 올바르게 </a:t>
            </a:r>
            <a:r>
              <a:rPr lang="en-US" altLang="ko-KR" sz="1000" dirty="0"/>
              <a:t>class2</a:t>
            </a:r>
            <a:r>
              <a:rPr lang="ko-KR" altLang="en-US" sz="1000" dirty="0"/>
              <a:t>으로 분류 됨 즉</a:t>
            </a:r>
            <a:r>
              <a:rPr lang="en-US" altLang="ko-KR" sz="1000" dirty="0"/>
              <a:t>, orange</a:t>
            </a:r>
            <a:r>
              <a:rPr lang="ko-KR" altLang="en-US" sz="1000" dirty="0"/>
              <a:t>로 분류 됨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Batch</a:t>
            </a:r>
            <a:r>
              <a:rPr lang="ko-KR" altLang="en-US" sz="1000" dirty="0"/>
              <a:t> </a:t>
            </a:r>
            <a:r>
              <a:rPr lang="en-US" altLang="ko-KR" sz="1000" dirty="0"/>
              <a:t>size=16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5+6+5=16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7479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FCE18-423A-E5B4-239D-06A962C13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86B67-A042-7991-BCC6-556D5DE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1A4986-4D37-262E-F647-1BA87418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2477A-75B2-93F2-77FB-445C8C454825}"/>
              </a:ext>
            </a:extLst>
          </p:cNvPr>
          <p:cNvSpPr txBox="1"/>
          <p:nvPr/>
        </p:nvSpPr>
        <p:spPr>
          <a:xfrm>
            <a:off x="523775" y="14846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17)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분류리포트 출력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(Confusion Matrix)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B830CB-BB6C-8D02-D2AE-03EA38DE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3" y="1890938"/>
            <a:ext cx="2834623" cy="2897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85F175-382C-3D6A-9ABF-5C3AB8F9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19" y="1896933"/>
            <a:ext cx="5120881" cy="2217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EBD514-D852-590B-586F-054015C29362}"/>
              </a:ext>
            </a:extLst>
          </p:cNvPr>
          <p:cNvSpPr txBox="1"/>
          <p:nvPr/>
        </p:nvSpPr>
        <p:spPr>
          <a:xfrm>
            <a:off x="3852900" y="4018651"/>
            <a:ext cx="47515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정밀도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en-US" altLang="ko-KR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presion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),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재현율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(recall)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이 다 </a:t>
            </a:r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로 나옴</a:t>
            </a:r>
            <a:endParaRPr lang="en-US" altLang="ko-KR" sz="9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배경이 깨끗한 이미지로만 사용하여 이와 같은 수치가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나온것으로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판담됨</a:t>
            </a:r>
            <a:endParaRPr lang="en-US" altLang="ko-KR" sz="9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좀 더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인식안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될 것 같은 다양한 데이터로 추가 진행해야 할 것으로 </a:t>
            </a:r>
            <a:r>
              <a:rPr lang="ko-KR" altLang="en-US" sz="9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판담됨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 </a:t>
            </a:r>
            <a:endParaRPr lang="ko-KR" altLang="en-US" sz="9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8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4AE21-AFF3-C203-F9E9-111AC7E0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EF5CD-21C9-F7D8-105D-269A883F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F1000D6-CB71-5BA6-967E-9E3CC944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E35AA-2D5B-BC0D-7E72-D9793E982533}"/>
              </a:ext>
            </a:extLst>
          </p:cNvPr>
          <p:cNvSpPr txBox="1"/>
          <p:nvPr/>
        </p:nvSpPr>
        <p:spPr>
          <a:xfrm>
            <a:off x="371375" y="1332273"/>
            <a:ext cx="671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3)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데이터 파일 샘플 보기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사이즈 확인하기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C55112-CC56-0B03-806A-86008155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14" y="1717165"/>
            <a:ext cx="2650916" cy="30470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9F0337-F967-7AF9-263E-629E306D0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38" y="1601620"/>
            <a:ext cx="2880610" cy="31625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4B69566-CFA1-A8A2-F665-1E00DA57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82" y="1961281"/>
            <a:ext cx="2651990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5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3C4BB-4D10-11B6-BE4B-C33FEA7E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B9D08-F22B-AA03-77AB-965CC105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826A44-0A1F-D984-AA81-685AAE7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02F72-C3F0-4936-DCC8-D0E64208A29D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4)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지정된 디렉토리에서 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train_dataset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과 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validation_dataset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으로 분류하기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0CC1A68-8814-3A5A-3A87-E0B4B7F7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5" y="1772816"/>
            <a:ext cx="7719729" cy="3650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AE5DC2-EE39-629F-5826-A48B14CB04E6}"/>
              </a:ext>
            </a:extLst>
          </p:cNvPr>
          <p:cNvSpPr txBox="1"/>
          <p:nvPr/>
        </p:nvSpPr>
        <p:spPr>
          <a:xfrm>
            <a:off x="539552" y="554745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434 x 0.8 = 347.2  =&gt; 348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train_dataset</a:t>
            </a:r>
            <a:endParaRPr lang="en-US" altLang="ko-KR" sz="1200" dirty="0"/>
          </a:p>
          <a:p>
            <a:r>
              <a:rPr lang="en-US" altLang="ko-KR" sz="1200" dirty="0"/>
              <a:t> 434 x 0.2 = 86.8   =&gt; 86</a:t>
            </a:r>
            <a:r>
              <a:rPr lang="ko-KR" altLang="en-US" sz="1200" dirty="0"/>
              <a:t>개의 </a:t>
            </a:r>
            <a:r>
              <a:rPr lang="en-US" altLang="ko-KR" sz="1200" dirty="0" err="1"/>
              <a:t>validation_dataset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CCFACF-E1E4-85E2-3EEE-878BC8385211}"/>
              </a:ext>
            </a:extLst>
          </p:cNvPr>
          <p:cNvSpPr txBox="1"/>
          <p:nvPr/>
        </p:nvSpPr>
        <p:spPr>
          <a:xfrm>
            <a:off x="1691680" y="2013717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배치사이즈 설정</a:t>
            </a:r>
            <a:endParaRPr lang="ko-KR" altLang="en-US" sz="9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EE0B5-07BD-A505-5A7F-44B2712D84E8}"/>
              </a:ext>
            </a:extLst>
          </p:cNvPr>
          <p:cNvSpPr txBox="1"/>
          <p:nvPr/>
        </p:nvSpPr>
        <p:spPr>
          <a:xfrm>
            <a:off x="2000918" y="2166117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이미지사이즈 설정</a:t>
            </a:r>
            <a:endParaRPr lang="ko-KR" altLang="en-US" sz="9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1F18-ED5F-D472-4E5C-DA2B322A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9D5DC-7E26-A10E-5CDA-BF10DEEC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0343654-0276-DFAB-C122-B4EC6F49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949A6-FCB5-441B-55C8-171183623091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5)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데이터 형태 확인하기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149B0-FF54-1007-64B3-848E08169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05"/>
          <a:stretch/>
        </p:blipFill>
        <p:spPr>
          <a:xfrm>
            <a:off x="371375" y="1709043"/>
            <a:ext cx="4968552" cy="1215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37BB9-B5DD-6357-63EC-380403BAB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1"/>
          <a:stretch/>
        </p:blipFill>
        <p:spPr>
          <a:xfrm>
            <a:off x="3563888" y="1540240"/>
            <a:ext cx="4459426" cy="3112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56AAB8-F2D2-7762-009B-A8FBE178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811010"/>
            <a:ext cx="3960440" cy="1817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289055-EB69-0896-E982-2AD524844523}"/>
              </a:ext>
            </a:extLst>
          </p:cNvPr>
          <p:cNvSpPr txBox="1"/>
          <p:nvPr/>
        </p:nvSpPr>
        <p:spPr>
          <a:xfrm>
            <a:off x="5181533" y="1501549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:  (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배치사이즈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이미지높이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이미지너비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+mn-ea"/>
              </a:rPr>
              <a:t>, RGB )</a:t>
            </a:r>
            <a:endParaRPr lang="ko-KR" altLang="en-US" sz="1000" b="1" i="0" dirty="0">
              <a:solidFill>
                <a:schemeClr val="accent3">
                  <a:lumMod val="50000"/>
                </a:schemeClr>
              </a:solidFill>
              <a:effectLst/>
              <a:highlight>
                <a:srgbClr val="FFFF00"/>
              </a:highlight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62F2E8-1363-02A9-13D1-0DF6B7A08B65}"/>
              </a:ext>
            </a:extLst>
          </p:cNvPr>
          <p:cNvCxnSpPr/>
          <p:nvPr/>
        </p:nvCxnSpPr>
        <p:spPr>
          <a:xfrm flipV="1">
            <a:off x="2699792" y="1628800"/>
            <a:ext cx="1152128" cy="4320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09F0B7-0A92-AE1C-F694-BD4EB41DD7F0}"/>
              </a:ext>
            </a:extLst>
          </p:cNvPr>
          <p:cNvCxnSpPr/>
          <p:nvPr/>
        </p:nvCxnSpPr>
        <p:spPr>
          <a:xfrm flipV="1">
            <a:off x="2699792" y="1771675"/>
            <a:ext cx="1152128" cy="4320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D71A84-42F0-7CB4-1D32-DEDC71D65A60}"/>
              </a:ext>
            </a:extLst>
          </p:cNvPr>
          <p:cNvCxnSpPr/>
          <p:nvPr/>
        </p:nvCxnSpPr>
        <p:spPr>
          <a:xfrm flipV="1">
            <a:off x="1475656" y="1844824"/>
            <a:ext cx="2376264" cy="79208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9EFA4BDE-7B6F-4F80-87F9-8DE86FD5F0E2}"/>
              </a:ext>
            </a:extLst>
          </p:cNvPr>
          <p:cNvSpPr/>
          <p:nvPr/>
        </p:nvSpPr>
        <p:spPr>
          <a:xfrm>
            <a:off x="3806201" y="1917048"/>
            <a:ext cx="45719" cy="4536288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3AC54E-C92F-F20D-181E-B1573F5D8575}"/>
              </a:ext>
            </a:extLst>
          </p:cNvPr>
          <p:cNvCxnSpPr/>
          <p:nvPr/>
        </p:nvCxnSpPr>
        <p:spPr>
          <a:xfrm>
            <a:off x="1456606" y="2756142"/>
            <a:ext cx="237626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D86B5-7A41-103B-0024-3EA22141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ABD45-940A-95F7-9F41-F204002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48C749B-195D-D2A2-7DE8-851B2FD4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A38E7-2681-3805-651D-9A4A798D2787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6)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작업세트 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take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이해하기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54B7DB-7282-9905-D000-0F41CF740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55" b="13598"/>
          <a:stretch/>
        </p:blipFill>
        <p:spPr>
          <a:xfrm>
            <a:off x="62673" y="3970846"/>
            <a:ext cx="5688632" cy="2582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544F5-B99C-5DD8-E495-DADE19A9E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31" r="22249"/>
          <a:stretch/>
        </p:blipFill>
        <p:spPr>
          <a:xfrm>
            <a:off x="4258418" y="3963512"/>
            <a:ext cx="4210285" cy="7058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FD3D4C-E4B5-E3C1-0E64-0A1E0159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" y="1604908"/>
            <a:ext cx="8322601" cy="23520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C5790F-8845-8A0A-91AD-FA4789048C71}"/>
              </a:ext>
            </a:extLst>
          </p:cNvPr>
          <p:cNvCxnSpPr/>
          <p:nvPr/>
        </p:nvCxnSpPr>
        <p:spPr>
          <a:xfrm>
            <a:off x="3990200" y="2573371"/>
            <a:ext cx="245547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74187-51C1-2407-BB66-074915C8E9F1}"/>
              </a:ext>
            </a:extLst>
          </p:cNvPr>
          <p:cNvSpPr/>
          <p:nvPr/>
        </p:nvSpPr>
        <p:spPr>
          <a:xfrm>
            <a:off x="5098478" y="3049910"/>
            <a:ext cx="554462" cy="216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0D650B-5F75-EF9C-4EA9-3E733A961AC7}"/>
              </a:ext>
            </a:extLst>
          </p:cNvPr>
          <p:cNvSpPr/>
          <p:nvPr/>
        </p:nvSpPr>
        <p:spPr>
          <a:xfrm>
            <a:off x="5401368" y="3520058"/>
            <a:ext cx="504056" cy="216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54EA0-632F-0A15-3203-9042878F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BE2C5-7023-8720-F4D6-08D14256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62E581D-1916-069B-F15F-6B74BC5E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AB29D-0507-6974-4D47-4B36E199F422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6)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작업세트 </a:t>
            </a:r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take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이해하기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BDCC6E-379D-E356-7D90-4F70B497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6657"/>
            <a:ext cx="6988146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F4109-2A08-D8FD-0EAB-EA89A05E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CDCC0-6B15-D203-B47E-AF355773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85779DD-90BE-2FC1-3428-7CB4A2AE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FC0ED-8A71-652F-4122-84732EE5651F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7) </a:t>
            </a:r>
            <a:r>
              <a:rPr lang="en-US" altLang="ko-KR" sz="1600" dirty="0" err="1">
                <a:solidFill>
                  <a:srgbClr val="374151"/>
                </a:solidFill>
                <a:latin typeface="+mn-ea"/>
              </a:rPr>
              <a:t>test_dataset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 제작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C7DBA-A5D7-9E8F-CCBA-33F356AD8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0"/>
          <a:stretch/>
        </p:blipFill>
        <p:spPr>
          <a:xfrm>
            <a:off x="171544" y="1748706"/>
            <a:ext cx="8800911" cy="4320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FD342-EE74-F5A0-4243-23F85CD0416B}"/>
              </a:ext>
            </a:extLst>
          </p:cNvPr>
          <p:cNvSpPr txBox="1"/>
          <p:nvPr/>
        </p:nvSpPr>
        <p:spPr>
          <a:xfrm>
            <a:off x="397934" y="6086416"/>
            <a:ext cx="706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: 6</a:t>
            </a:r>
            <a:r>
              <a:rPr lang="ko-KR" altLang="en-US" sz="1200" dirty="0">
                <a:highlight>
                  <a:srgbClr val="FFFF00"/>
                </a:highlight>
              </a:rPr>
              <a:t>개의 </a:t>
            </a:r>
            <a:r>
              <a:rPr lang="en-US" altLang="ko-KR" sz="1200" dirty="0" err="1">
                <a:highlight>
                  <a:srgbClr val="FFFF00"/>
                </a:highlight>
              </a:rPr>
              <a:t>validation_dataset</a:t>
            </a:r>
            <a:r>
              <a:rPr lang="ko-KR" altLang="en-US" sz="1200" dirty="0">
                <a:highlight>
                  <a:srgbClr val="FFFF00"/>
                </a:highlight>
              </a:rPr>
              <a:t>이 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 5</a:t>
            </a:r>
            <a:r>
              <a:rPr lang="ko-KR" altLang="en-US" sz="1200" dirty="0">
                <a:highlight>
                  <a:srgbClr val="FFFF00"/>
                </a:highlight>
              </a:rPr>
              <a:t>개의 </a:t>
            </a:r>
            <a:r>
              <a:rPr lang="en-US" altLang="ko-KR" sz="1200" dirty="0" err="1">
                <a:highlight>
                  <a:srgbClr val="FFFF00"/>
                </a:highlight>
              </a:rPr>
              <a:t>validation_dataset</a:t>
            </a:r>
            <a:r>
              <a:rPr lang="ko-KR" altLang="en-US" sz="1200" dirty="0">
                <a:highlight>
                  <a:srgbClr val="FFFF00"/>
                </a:highlight>
              </a:rPr>
              <a:t>과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개의 </a:t>
            </a:r>
            <a:r>
              <a:rPr lang="en-US" altLang="ko-KR" sz="1200" dirty="0" err="1">
                <a:highlight>
                  <a:srgbClr val="FFFF00"/>
                </a:highlight>
              </a:rPr>
              <a:t>test_dataset</a:t>
            </a:r>
            <a:r>
              <a:rPr lang="ko-KR" altLang="en-US" sz="1200" dirty="0">
                <a:highlight>
                  <a:srgbClr val="FFFF00"/>
                </a:highlight>
              </a:rPr>
              <a:t>으로 분리됨</a:t>
            </a:r>
          </a:p>
        </p:txBody>
      </p:sp>
    </p:spTree>
    <p:extLst>
      <p:ext uri="{BB962C8B-B14F-4D97-AF65-F5344CB8AC3E}">
        <p14:creationId xmlns:p14="http://schemas.microsoft.com/office/powerpoint/2010/main" val="100612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89EE1-0201-A4A2-4293-2D2D5191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37214-6DD4-5829-8419-6AB1B398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157D-D81D-4711-8B3F-651F0B15556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1215B7D-8B26-7F65-8A32-478378C2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1. CNN</a:t>
            </a:r>
            <a:r>
              <a:rPr lang="ko-KR" altLang="en-US" dirty="0"/>
              <a:t> 학습하기</a:t>
            </a:r>
            <a:r>
              <a:rPr lang="en-US" altLang="ko-KR" sz="4400" dirty="0"/>
              <a:t> 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9D77-E963-21E8-EFD7-41A919C2EE38}"/>
              </a:ext>
            </a:extLst>
          </p:cNvPr>
          <p:cNvSpPr txBox="1"/>
          <p:nvPr/>
        </p:nvSpPr>
        <p:spPr>
          <a:xfrm>
            <a:off x="371375" y="1332273"/>
            <a:ext cx="758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+mn-ea"/>
              </a:rPr>
              <a:t>8) input/output </a:t>
            </a:r>
            <a:r>
              <a:rPr lang="ko-KR" altLang="en-US" sz="1600" dirty="0">
                <a:solidFill>
                  <a:srgbClr val="374151"/>
                </a:solidFill>
                <a:latin typeface="+mn-ea"/>
              </a:rPr>
              <a:t>속도개선 </a:t>
            </a: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r>
              <a:rPr lang="en-US" altLang="ko-KR" sz="1600" i="0" dirty="0">
                <a:solidFill>
                  <a:srgbClr val="374151"/>
                </a:solidFill>
                <a:effectLst/>
                <a:latin typeface="+mn-ea"/>
              </a:rPr>
              <a:t>    </a:t>
            </a:r>
            <a:endParaRPr lang="ko-KR" altLang="en-US" sz="160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3DC2F-7018-5113-2F3E-C9C45EC7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4" y="1783691"/>
            <a:ext cx="4511431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849</Words>
  <Application>Microsoft Office PowerPoint</Application>
  <PresentationFormat>화면 슬라이드 쇼(4:3)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Courier New</vt:lpstr>
      <vt:lpstr>Office 테마</vt:lpstr>
      <vt:lpstr>전이학습 파인튜닝 모델 제작 프로젝트  (과일 분류 학습)</vt:lpstr>
      <vt:lpstr>1. CNN 학습하기 </vt:lpstr>
      <vt:lpstr>1. CNN 학습하기 </vt:lpstr>
      <vt:lpstr>1. CNN 학습하기  </vt:lpstr>
      <vt:lpstr>1. CNN 학습하기 </vt:lpstr>
      <vt:lpstr>1. CNN 학습하기 </vt:lpstr>
      <vt:lpstr>1. CNN 학습하기 </vt:lpstr>
      <vt:lpstr>1. CNN 학습하기 </vt:lpstr>
      <vt:lpstr>1. CNN 학습하기 </vt:lpstr>
      <vt:lpstr>1. CNN 학습하기  </vt:lpstr>
      <vt:lpstr>1. CNN 학습하기  </vt:lpstr>
      <vt:lpstr>1. CNN 학습하기  </vt:lpstr>
      <vt:lpstr>1. CNN 학습하기  </vt:lpstr>
      <vt:lpstr>1. CNN 학습하기  </vt:lpstr>
      <vt:lpstr>1. CNN 학습하기 </vt:lpstr>
      <vt:lpstr>1. CNN 학습하기  </vt:lpstr>
      <vt:lpstr>1. CNN 학습하기  </vt:lpstr>
      <vt:lpstr>1. CNN 학습하기  </vt:lpstr>
      <vt:lpstr>1. CNN 학습하기 </vt:lpstr>
      <vt:lpstr>1. CNN 학습하기 </vt:lpstr>
      <vt:lpstr>1. CNN 학습하기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양용규</dc:creator>
  <cp:lastModifiedBy>블루커뮤니케이션</cp:lastModifiedBy>
  <cp:revision>153</cp:revision>
  <dcterms:created xsi:type="dcterms:W3CDTF">2016-04-12T00:47:01Z</dcterms:created>
  <dcterms:modified xsi:type="dcterms:W3CDTF">2024-02-20T03:04:52Z</dcterms:modified>
</cp:coreProperties>
</file>