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85" r:id="rId4"/>
    <p:sldId id="290" r:id="rId5"/>
    <p:sldId id="292" r:id="rId6"/>
    <p:sldId id="293" r:id="rId7"/>
    <p:sldId id="298" r:id="rId8"/>
    <p:sldId id="296" r:id="rId9"/>
    <p:sldId id="297" r:id="rId10"/>
    <p:sldId id="29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1" autoAdjust="0"/>
  </p:normalViewPr>
  <p:slideViewPr>
    <p:cSldViewPr>
      <p:cViewPr varScale="1">
        <p:scale>
          <a:sx n="56" d="100"/>
          <a:sy n="56" d="100"/>
        </p:scale>
        <p:origin x="10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A9BA-9ED3-44DE-B7E2-045A961E5E4E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F763-ECFF-4610-9AEE-ED73F398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1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dirty="0">
                <a:solidFill>
                  <a:srgbClr val="374151"/>
                </a:solidFill>
                <a:effectLst/>
                <a:latin typeface="+mn-ea"/>
              </a:rPr>
              <a:t>1.1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+mn-ea"/>
              </a:rPr>
              <a:t>사용자의 손 동작을 인식하고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+mn-ea"/>
              </a:rPr>
              <a:t>그에 따라 감정 표현 등을 시각적으로 표현하는 것이 주된 목적입니다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3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OpenCV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: 영상처리 및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웹캠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관련 기능을 사용하기 위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한 라이브러리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Mediapipe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: 얼굴과 손을 실시간으로 감지하기 위한 라이브러리.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3.2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convertImag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: 두 이미지를 받아서 하나의 이미지를 다른 이미지로 덮어씌우는 함수.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calculate_angle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: 두 점 사이의 각도를 계산하는 함수.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analyze_finger_pose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: 손가락의 상태를 분석하고 감지된 손의 동작에 따라 메세지를 반환하는 함수.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예외처리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얼굴과 손을 감지하는 부분에서 예외가 발생할 수 있는 상황을 처리하기 위해 사용되고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만약 어떤 이유로 인해 예외가 발생하면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적절히 처리하고 에러 메시지를 출력합니다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하면 프로그램이 예외 상황에서 비정상적으로 종료되는 것을 방지하고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사용자에게 적절한 피드백을 제공할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dirty="0"/>
              <a:t>try-except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블록을 사용하여 프로그램이 예기치 않은 오류에 대해 적절히 처리됩니다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374151"/>
                </a:solidFill>
                <a:effectLst/>
                <a:latin typeface="+mn-ea"/>
              </a:rPr>
              <a:t>4.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+mn-ea"/>
              </a:rPr>
              <a:t>프로그램은 크게 두 가지 주요 모듈로 구성됩니다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+mn-ea"/>
              </a:rPr>
              <a:t>이 프로그램에서 사용된 주된 모듈은 크게 두가지로 </a:t>
            </a:r>
            <a:endParaRPr lang="en-US" altLang="ko-KR" sz="12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4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374151"/>
                </a:solidFill>
                <a:effectLst/>
                <a:latin typeface="+mn-ea"/>
              </a:rPr>
              <a:t>4.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+mn-ea"/>
              </a:rPr>
              <a:t>프로그램은 크게 두 가지 주요 모듈로 구성됩니다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+mn-ea"/>
              </a:rPr>
              <a:t>이 프로그램에서 사용된 주된 모듈은 크게 두가지로 </a:t>
            </a:r>
            <a:endParaRPr lang="en-US" altLang="ko-KR" sz="12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7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OpenCV,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Mediapipe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나중에 손가락 각도를 계산하기 위해 필요한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라이브러리를 사용하기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import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해줌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Mediapipe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Lib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얼굴 감지를 위한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FaceDetection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모델을 초기화하는 코드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마찬가지로 손을 감지하기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Hands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모델을 초기화하는 코드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손가락의 랜드마크 연결선을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웹캠에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띄워 내가 어떤 동작을 할 때 어떤 이미지가 오버레이 되는지 가시적으로 확인하기 위해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drawing_utils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이라는 랜드마크 그리기 도구를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사용해주었음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(0.5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감지된 얼굴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손의 신뢰도가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이상이어야 감지된 것으로 인정하겠단 의미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때문에 수치를 너무 높게 잡으면 실제로 존재하는 손이나 얼굴을 놓칠 수 있게 되므로 적당히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0.5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해주었습니다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.)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다음과 같은 이미지를 읽어오는 코드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옆에 그림처럼 배경이 투명한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png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파일을 읽어오게 하기위해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투명도를 나타내는 알파채널까지 원본 그래도 읽어오는 옵션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해주었습니다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웹캠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초기화 설정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While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ko-KR" altLang="en-US" dirty="0" err="1"/>
              <a:t>열려있는동안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문이 계속 실행</a:t>
            </a:r>
            <a:endParaRPr lang="en-US" altLang="ko-KR" dirty="0"/>
          </a:p>
          <a:p>
            <a:r>
              <a:rPr lang="ko-KR" altLang="en-US" dirty="0" err="1"/>
              <a:t>웹캠에서</a:t>
            </a:r>
            <a:r>
              <a:rPr lang="ko-KR" altLang="en-US" dirty="0"/>
              <a:t> 프레임을 성공적으로 읽으면 </a:t>
            </a:r>
            <a:r>
              <a:rPr lang="en-US" altLang="ko-KR" dirty="0"/>
              <a:t>ret</a:t>
            </a:r>
            <a:r>
              <a:rPr lang="ko-KR" altLang="en-US" dirty="0"/>
              <a:t>이 </a:t>
            </a:r>
            <a:r>
              <a:rPr lang="en-US" altLang="ko-KR" dirty="0"/>
              <a:t>TURE</a:t>
            </a:r>
            <a:r>
              <a:rPr lang="ko-KR" altLang="en-US" dirty="0"/>
              <a:t>가 되어 </a:t>
            </a:r>
            <a:r>
              <a:rPr lang="en-US" altLang="ko-KR" dirty="0"/>
              <a:t>frame</a:t>
            </a:r>
            <a:r>
              <a:rPr lang="ko-KR" altLang="en-US" dirty="0"/>
              <a:t>이라는 변수에 이미지가 저장되고</a:t>
            </a:r>
            <a:endParaRPr lang="en-US" altLang="ko-KR" dirty="0"/>
          </a:p>
          <a:p>
            <a:r>
              <a:rPr lang="en-US" altLang="ko-KR" dirty="0"/>
              <a:t>FALSE</a:t>
            </a:r>
            <a:r>
              <a:rPr lang="ko-KR" altLang="en-US" dirty="0"/>
              <a:t>가 되면 아래 </a:t>
            </a:r>
            <a:r>
              <a:rPr lang="en-US" altLang="ko-KR" dirty="0"/>
              <a:t>if</a:t>
            </a:r>
            <a:r>
              <a:rPr lang="ko-KR" altLang="en-US" dirty="0"/>
              <a:t>문이 동작하여 다시 루프 처음으로 돌아가 정상적으로 프레임을 읽어 올 때까지 반복이 계속되게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웹캠에서</a:t>
            </a:r>
            <a:r>
              <a:rPr lang="ko-KR" altLang="en-US" dirty="0"/>
              <a:t> 읽어온 이미지를 </a:t>
            </a:r>
            <a:r>
              <a:rPr lang="en-US" altLang="ko-KR" dirty="0"/>
              <a:t>RGB</a:t>
            </a:r>
            <a:r>
              <a:rPr lang="ko-KR" altLang="en-US" dirty="0"/>
              <a:t>로 </a:t>
            </a:r>
            <a:r>
              <a:rPr lang="ko-KR" altLang="en-US" dirty="0" err="1"/>
              <a:t>바꿔줌</a:t>
            </a:r>
            <a:r>
              <a:rPr lang="ko-KR" altLang="en-US" dirty="0"/>
              <a:t> </a:t>
            </a:r>
            <a:r>
              <a:rPr lang="en-US" altLang="ko-KR" dirty="0"/>
              <a:t>MP</a:t>
            </a:r>
            <a:r>
              <a:rPr lang="ko-KR" altLang="en-US" dirty="0"/>
              <a:t>는 </a:t>
            </a:r>
            <a:r>
              <a:rPr lang="en-US" altLang="ko-KR" dirty="0"/>
              <a:t>RGB</a:t>
            </a:r>
            <a:r>
              <a:rPr lang="ko-KR" altLang="en-US" dirty="0"/>
              <a:t>형식 사용하므로</a:t>
            </a:r>
            <a:endParaRPr lang="en-US" altLang="ko-KR" dirty="0"/>
          </a:p>
          <a:p>
            <a:r>
              <a:rPr lang="ko-KR" altLang="en-US" dirty="0"/>
              <a:t>이미지 읽기모드 </a:t>
            </a:r>
            <a:r>
              <a:rPr lang="en-US" altLang="ko-KR" dirty="0"/>
              <a:t>(</a:t>
            </a:r>
            <a:r>
              <a:rPr lang="ko-KR" altLang="en-US" dirty="0"/>
              <a:t>혹시나 이미지가 변경되는 일이 발생하지 않게 하기 위해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MP</a:t>
            </a:r>
            <a:r>
              <a:rPr lang="ko-KR" altLang="en-US" dirty="0"/>
              <a:t>에서 제공하는 얼굴 감지 모델을 사용하여 얼굴 감지</a:t>
            </a:r>
            <a:r>
              <a:rPr lang="en-US" altLang="ko-KR" dirty="0"/>
              <a:t>, </a:t>
            </a:r>
            <a:r>
              <a:rPr lang="ko-KR" altLang="en-US" dirty="0"/>
              <a:t>손도 마찬가지로 감지</a:t>
            </a:r>
            <a:endParaRPr lang="en-US" altLang="ko-KR" dirty="0"/>
          </a:p>
          <a:p>
            <a:r>
              <a:rPr lang="ko-KR" altLang="en-US" dirty="0"/>
              <a:t>이미지 쓰기모드 </a:t>
            </a:r>
            <a:r>
              <a:rPr lang="en-US" altLang="ko-KR" dirty="0"/>
              <a:t>( </a:t>
            </a:r>
            <a:r>
              <a:rPr lang="ko-KR" altLang="en-US" dirty="0"/>
              <a:t>손가락에 랜드마크 연결선</a:t>
            </a:r>
            <a:r>
              <a:rPr lang="en-US" altLang="ko-KR" dirty="0"/>
              <a:t>, </a:t>
            </a:r>
            <a:r>
              <a:rPr lang="ko-KR" altLang="en-US" dirty="0" err="1"/>
              <a:t>이모티콘이미지</a:t>
            </a:r>
            <a:r>
              <a:rPr lang="ko-KR" altLang="en-US" dirty="0"/>
              <a:t> 오버레이 하기위해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Opencv</a:t>
            </a:r>
            <a:r>
              <a:rPr lang="ko-KR" altLang="en-US" dirty="0"/>
              <a:t>를 이용하여 결과를 화면에 표시하는 등 추가적 작업을 위해 다시 </a:t>
            </a:r>
            <a:r>
              <a:rPr lang="en-US" altLang="ko-KR" dirty="0"/>
              <a:t>BGR</a:t>
            </a:r>
            <a:r>
              <a:rPr lang="ko-KR" altLang="en-US" dirty="0"/>
              <a:t>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7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얼굴과 손이 감지되면 아래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 동작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검출된 여러 손의 랜드마크 정보를 하나씩 가져와서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hand_landmarks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할당되며 할당될 때마다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 내의 코드가 실행됨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그림 그릴 대상 이미지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hand_landmarks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손에 대한 랜드마크 정보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mp.hand.HAND_CONNECTIONS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랜드마크 간 연결정보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초록색점 빨간색선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 랜드마크는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x,y,z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좌표를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갖고있는데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손의 랜드마크를 리스트로 변환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cap.release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cv2.destroyAllWindows()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while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 밖에 써준 이유 말하기 </a:t>
            </a:r>
          </a:p>
          <a:p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try: except: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해준 이유 말하기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6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 랜드마크는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x,y,z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좌표를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갖고있는데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손의 랜드마크를 리스트로 변환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인자로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두점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받습니다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두점을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잇는 선분이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축과 이루는 각도를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구합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라디안 값을 도 단위로 변환하여 반환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엄지제외한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다른 손가락은 랜드마크와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좌표를 비교하여 구분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엄지는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닫힌상태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열린상태를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각도로 구분하므로 따로 처리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(x , y , z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90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보다 크면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Open,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그렇지 않으면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calculate_angle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함수를 통해 엄지 손가락의 끝과 첫 번째 관절 사이의 각도를 계산하고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 각도를 기반으로 엄지 손가락이 열려 있는지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(Open) 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닫혀 있는지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(Closed) 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여부를 결정합니다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이러한 차이로 인해 코드에서 엄지 손가락은 별도로 처리되었습니다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끝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finger_tip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다음 관절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lower_joint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보다 위에 위치한다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것은 끝의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좌표가 더 작다는 것을 의미 기본적인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2D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좌표계에서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증가하는 방향은 아래로 향하고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감소하는 방향은 위로 향합니다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따라서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더 작은 지점은 화면 상단이나 상대적으로 더 위쪽에 위치한 지점을 나타냅니다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이에 따라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끝이 다음 관절보다 위에 위치한다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것은 해당 부분이 끝이 다음 관절보다 상단이나 위에 위치한다는 의미입니다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1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오버레이이미지를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얼굴크기에 맞게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resize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Rgb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채널과 알파채널 분리하기 위한 코드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코드를 안해주면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오버레이이미지는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웹캠에서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읽어온 이미지는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채널이므로 에러가 나게 됨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분리시켜준다음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까지 즉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RGB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채널에 알파채널을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블렌딩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해주고 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5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오버레이이미지를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얼굴크기에 맞게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resize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Rgb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채널과 알파채널 분리하기 위한 코드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코드를 안해주면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오버레이이미지는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웹캠에서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읽어온 이미지는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채널이므로 에러가 나게 됨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분리시켜준다음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까지 즉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RGB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채널에 알파채널을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블렌딩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해주고 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7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323-A77A-4038-A208-F162AEC8BA8C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7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B4B8-A124-4F6E-8A6B-7856AD1A9043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DBB-D2E1-47B2-8E67-A4EA70713BFE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3644-2CDC-49AA-9C03-9B92B8B04F9D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0852-6BC4-412B-BD22-C6272512E705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0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C743-8FF5-4C61-BC1C-F1AC48E09174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3E-9D5F-4362-B80A-6201D8BBBD7C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B292-06E2-4832-9919-1F2F94D1B5A3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19BF-BF75-4198-8F73-3B6E3B048489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9209-0FF9-4FF8-A975-EF82CE3F8D43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07E7-C4C8-4469-8894-154D04674537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5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5D5D-597D-4456-B6FD-16078046A315}" type="datetime1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91307"/>
            <a:ext cx="7772400" cy="2522711"/>
          </a:xfrm>
        </p:spPr>
        <p:txBody>
          <a:bodyPr>
            <a:normAutofit/>
          </a:bodyPr>
          <a:lstStyle/>
          <a:p>
            <a:r>
              <a:rPr lang="ko-KR" altLang="en-US" sz="6600" b="0" i="0" dirty="0">
                <a:solidFill>
                  <a:srgbClr val="374151"/>
                </a:solidFill>
                <a:effectLst/>
                <a:latin typeface="Söhne"/>
              </a:rPr>
              <a:t>포즈놀이</a:t>
            </a:r>
            <a:br>
              <a:rPr lang="en-US" altLang="ko-KR" sz="2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손가락 포즈 기반 얼굴 오버레이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440160"/>
          </a:xfrm>
        </p:spPr>
        <p:txBody>
          <a:bodyPr>
            <a:normAutofit/>
          </a:bodyPr>
          <a:lstStyle/>
          <a:p>
            <a:pPr algn="r"/>
            <a:endParaRPr lang="en-US" altLang="ko-KR" sz="2400" dirty="0"/>
          </a:p>
          <a:p>
            <a:pPr algn="r"/>
            <a:r>
              <a:rPr lang="ko-KR" altLang="en-US" sz="2400" dirty="0" err="1"/>
              <a:t>윤도하</a:t>
            </a:r>
            <a:r>
              <a:rPr lang="en-US" altLang="ko-KR" sz="2400" dirty="0"/>
              <a:t>, </a:t>
            </a:r>
            <a:r>
              <a:rPr lang="ko-KR" altLang="en-US" sz="2400" dirty="0"/>
              <a:t>황지의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2.-(2) </a:t>
            </a:r>
            <a:r>
              <a:rPr lang="ko-KR" altLang="en-US" dirty="0"/>
              <a:t>프로그램 실행 결과 </a:t>
            </a:r>
            <a:r>
              <a:rPr lang="en-US" altLang="ko-KR" sz="1600" dirty="0"/>
              <a:t>(5/5)</a:t>
            </a:r>
            <a:endParaRPr lang="ko-KR" altLang="en-US" sz="1600" dirty="0"/>
          </a:p>
        </p:txBody>
      </p:sp>
      <p:pic>
        <p:nvPicPr>
          <p:cNvPr id="8" name="그림 7" descr="사람, 인간의 얼굴, 의류, 미소이(가) 표시된 사진&#10;&#10;자동 생성된 설명">
            <a:extLst>
              <a:ext uri="{FF2B5EF4-FFF2-40B4-BE49-F238E27FC236}">
                <a16:creationId xmlns:a16="http://schemas.microsoft.com/office/drawing/2014/main" id="{DAEB10BE-E554-8B59-C78F-110458273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19" y="1923882"/>
            <a:ext cx="2559567" cy="1925281"/>
          </a:xfrm>
          <a:prstGeom prst="rect">
            <a:avLst/>
          </a:prstGeom>
        </p:spPr>
      </p:pic>
      <p:pic>
        <p:nvPicPr>
          <p:cNvPr id="10" name="그림 9" descr="사람, 인간의 얼굴, 미소, 의류이(가) 표시된 사진&#10;&#10;자동 생성된 설명">
            <a:extLst>
              <a:ext uri="{FF2B5EF4-FFF2-40B4-BE49-F238E27FC236}">
                <a16:creationId xmlns:a16="http://schemas.microsoft.com/office/drawing/2014/main" id="{7634CBE9-254C-36AD-9B5D-011FB8399C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0" y="4122156"/>
            <a:ext cx="2595516" cy="1925281"/>
          </a:xfrm>
          <a:prstGeom prst="rect">
            <a:avLst/>
          </a:prstGeom>
        </p:spPr>
      </p:pic>
      <p:pic>
        <p:nvPicPr>
          <p:cNvPr id="3" name="그림 2" descr="사람, 미소, 안경, 인간의 얼굴이(가) 표시된 사진&#10;&#10;자동 생성된 설명">
            <a:extLst>
              <a:ext uri="{FF2B5EF4-FFF2-40B4-BE49-F238E27FC236}">
                <a16:creationId xmlns:a16="http://schemas.microsoft.com/office/drawing/2014/main" id="{FDABDA76-5F2D-8543-8227-D189F05429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99" y="1923881"/>
            <a:ext cx="2573490" cy="1925281"/>
          </a:xfrm>
          <a:prstGeom prst="rect">
            <a:avLst/>
          </a:prstGeom>
        </p:spPr>
      </p:pic>
      <p:pic>
        <p:nvPicPr>
          <p:cNvPr id="4" name="그림 3" descr="스케치, 그래픽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0C13C361-ADD3-D0C1-517A-96A20F4F66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99" y="4692324"/>
            <a:ext cx="770132" cy="784944"/>
          </a:xfrm>
          <a:prstGeom prst="rect">
            <a:avLst/>
          </a:prstGeom>
        </p:spPr>
      </p:pic>
      <p:pic>
        <p:nvPicPr>
          <p:cNvPr id="5" name="그림 4" descr="스케치, 텍스트, 그림, 블랙이(가) 표시된 사진&#10;&#10;자동 생성된 설명">
            <a:extLst>
              <a:ext uri="{FF2B5EF4-FFF2-40B4-BE49-F238E27FC236}">
                <a16:creationId xmlns:a16="http://schemas.microsoft.com/office/drawing/2014/main" id="{34CDACCD-523B-2C22-336F-880D676D50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01" y="2237517"/>
            <a:ext cx="988657" cy="1082469"/>
          </a:xfrm>
          <a:prstGeom prst="rect">
            <a:avLst/>
          </a:prstGeom>
        </p:spPr>
      </p:pic>
      <p:pic>
        <p:nvPicPr>
          <p:cNvPr id="6" name="그림 5" descr="스케치, 만화 영화, 흑백, 예술이(가) 표시된 사진&#10;&#10;자동 생성된 설명">
            <a:extLst>
              <a:ext uri="{FF2B5EF4-FFF2-40B4-BE49-F238E27FC236}">
                <a16:creationId xmlns:a16="http://schemas.microsoft.com/office/drawing/2014/main" id="{74649759-4819-9CB4-2464-EF59759FE6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7" y="2469459"/>
            <a:ext cx="745774" cy="815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CCEB6F-1307-3FA3-0513-4844D9A9FD2F}"/>
              </a:ext>
            </a:extLst>
          </p:cNvPr>
          <p:cNvSpPr/>
          <p:nvPr/>
        </p:nvSpPr>
        <p:spPr>
          <a:xfrm>
            <a:off x="755576" y="1923880"/>
            <a:ext cx="3571213" cy="1925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C44D39-5EF7-5A67-6995-AD9F8351CE2F}"/>
              </a:ext>
            </a:extLst>
          </p:cNvPr>
          <p:cNvSpPr/>
          <p:nvPr/>
        </p:nvSpPr>
        <p:spPr>
          <a:xfrm>
            <a:off x="4463130" y="1923880"/>
            <a:ext cx="3571213" cy="1925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B2134-D17F-51BD-FC55-3B1F29822A95}"/>
              </a:ext>
            </a:extLst>
          </p:cNvPr>
          <p:cNvSpPr/>
          <p:nvPr/>
        </p:nvSpPr>
        <p:spPr>
          <a:xfrm>
            <a:off x="2504110" y="4125435"/>
            <a:ext cx="3571213" cy="1925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3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/>
              <a:t>프로그램 설계사양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프로그램 코드</a:t>
            </a:r>
          </a:p>
          <a:p>
            <a:pPr marL="0" indent="0">
              <a:buNone/>
            </a:pPr>
            <a:r>
              <a:rPr lang="en-US" altLang="ko-KR" dirty="0"/>
              <a:t>		(1) </a:t>
            </a:r>
            <a:r>
              <a:rPr lang="ko-KR" altLang="en-US" dirty="0"/>
              <a:t>프로그램 코드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(2) </a:t>
            </a:r>
            <a:r>
              <a:rPr lang="ko-KR" altLang="en-US" dirty="0"/>
              <a:t>프로그램 실행 결과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2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384" y="1720701"/>
            <a:ext cx="8229600" cy="552472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ko-KR" sz="1800" b="1" i="0" dirty="0">
                <a:solidFill>
                  <a:srgbClr val="374151"/>
                </a:solidFill>
                <a:effectLst/>
                <a:latin typeface="+mn-ea"/>
              </a:rPr>
              <a:t>1. </a:t>
            </a:r>
            <a:r>
              <a:rPr lang="ko-KR" altLang="en-US" sz="1800" b="1" i="0" dirty="0">
                <a:solidFill>
                  <a:srgbClr val="374151"/>
                </a:solidFill>
                <a:effectLst/>
                <a:latin typeface="+mn-ea"/>
              </a:rPr>
              <a:t>프로젝트 개요</a:t>
            </a:r>
          </a:p>
          <a:p>
            <a:pPr marL="0" indent="0" algn="l">
              <a:buNone/>
            </a:pPr>
            <a:r>
              <a:rPr lang="en-US" altLang="ko-KR" sz="1500" b="1" i="0" dirty="0">
                <a:solidFill>
                  <a:srgbClr val="374151"/>
                </a:solidFill>
                <a:effectLst/>
                <a:latin typeface="+mn-ea"/>
              </a:rPr>
              <a:t>1.1 </a:t>
            </a:r>
            <a:r>
              <a:rPr lang="ko-KR" altLang="en-US" sz="1500" b="1" i="0" dirty="0">
                <a:solidFill>
                  <a:srgbClr val="374151"/>
                </a:solidFill>
                <a:effectLst/>
                <a:latin typeface="+mn-ea"/>
              </a:rPr>
              <a:t>목적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웹캠을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통해 얼굴과 손을 감지하고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해당 정보를 기반으로 얼굴에 다양한 이미지를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오버레이하여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사용자에게 보여주는 것을 목적으로 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endParaRPr lang="en-US" altLang="ko-KR" sz="8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500" b="1" i="0" dirty="0">
                <a:solidFill>
                  <a:srgbClr val="374151"/>
                </a:solidFill>
                <a:effectLst/>
                <a:latin typeface="+mn-ea"/>
              </a:rPr>
              <a:t>1.2 </a:t>
            </a:r>
            <a:r>
              <a:rPr lang="ko-KR" altLang="en-US" sz="1500" b="1" i="0" dirty="0">
                <a:solidFill>
                  <a:srgbClr val="374151"/>
                </a:solidFill>
                <a:effectLst/>
                <a:latin typeface="+mn-ea"/>
              </a:rPr>
              <a:t>기대 효과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사용자에게 창의적이고 흥미로운 시각적 경험 제공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+mn-ea"/>
              </a:rPr>
              <a:t>Mediapipe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및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OpenCV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등을 통한 손가락 포즈 및 얼굴 감지 기술 활용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ko-KR" altLang="en-US" sz="18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800" b="1" i="0" dirty="0">
                <a:solidFill>
                  <a:srgbClr val="374151"/>
                </a:solidFill>
                <a:effectLst/>
                <a:latin typeface="+mn-ea"/>
              </a:rPr>
              <a:t>2. </a:t>
            </a:r>
            <a:r>
              <a:rPr lang="ko-KR" altLang="en-US" sz="1800" b="1" i="0" dirty="0">
                <a:solidFill>
                  <a:srgbClr val="374151"/>
                </a:solidFill>
                <a:effectLst/>
                <a:latin typeface="+mn-ea"/>
              </a:rPr>
              <a:t>기능 설명</a:t>
            </a:r>
          </a:p>
          <a:p>
            <a:pPr marL="0" indent="0" algn="l">
              <a:buNone/>
            </a:pPr>
            <a:r>
              <a:rPr lang="en-US" altLang="ko-KR" sz="1500" b="1" i="0" dirty="0">
                <a:solidFill>
                  <a:srgbClr val="374151"/>
                </a:solidFill>
                <a:effectLst/>
                <a:latin typeface="+mn-ea"/>
              </a:rPr>
              <a:t>2.1 </a:t>
            </a:r>
            <a:r>
              <a:rPr lang="ko-KR" altLang="en-US" sz="1500" b="1" i="0" dirty="0">
                <a:solidFill>
                  <a:srgbClr val="374151"/>
                </a:solidFill>
                <a:effectLst/>
                <a:latin typeface="+mn-ea"/>
              </a:rPr>
              <a:t>얼굴 및 손 감지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+mn-ea"/>
              </a:rPr>
              <a:t>Mediapipe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라이브러리를 사용하여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웹캠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프레임에서 얼굴 및 손을 감지합니다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endParaRPr lang="en-US" altLang="ko-KR" sz="800" b="1" dirty="0">
              <a:solidFill>
                <a:srgbClr val="374151"/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ko-KR" sz="1500" b="1" i="0" dirty="0">
                <a:solidFill>
                  <a:srgbClr val="374151"/>
                </a:solidFill>
                <a:effectLst/>
                <a:latin typeface="+mn-ea"/>
              </a:rPr>
              <a:t>2.2 </a:t>
            </a:r>
            <a:r>
              <a:rPr lang="ko-KR" altLang="en-US" sz="1500" b="1" i="0" dirty="0">
                <a:solidFill>
                  <a:srgbClr val="374151"/>
                </a:solidFill>
                <a:effectLst/>
                <a:latin typeface="+mn-ea"/>
              </a:rPr>
              <a:t>손가락 포즈 분석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손의 랜드마크를 통해 손가락 포즈를 분석하고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결과에 따라 적절한 이미지를 선택합니다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endParaRPr lang="en-US" altLang="ko-KR" sz="800" b="1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500" b="1" i="0" dirty="0">
                <a:solidFill>
                  <a:srgbClr val="374151"/>
                </a:solidFill>
                <a:effectLst/>
                <a:latin typeface="+mn-ea"/>
              </a:rPr>
              <a:t>2.3 </a:t>
            </a:r>
            <a:r>
              <a:rPr lang="ko-KR" altLang="en-US" sz="1500" b="1" i="0" dirty="0">
                <a:solidFill>
                  <a:srgbClr val="374151"/>
                </a:solidFill>
                <a:effectLst/>
                <a:latin typeface="+mn-ea"/>
              </a:rPr>
              <a:t>이미지 오버레이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분석 결과에 따라 얼굴에 적절한 이미지를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오버레이하여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실시간으로 보여줍니다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설계사양</a:t>
            </a:r>
            <a:r>
              <a:rPr lang="en-US" altLang="ko-KR" sz="4400" dirty="0"/>
              <a:t> </a:t>
            </a:r>
            <a:r>
              <a:rPr lang="en-US" altLang="ko-KR" sz="1600" dirty="0"/>
              <a:t>(1/3)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714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384" y="1720701"/>
            <a:ext cx="8229600" cy="552472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ko-KR" sz="1800" b="1" i="0" dirty="0">
                <a:solidFill>
                  <a:srgbClr val="374151"/>
                </a:solidFill>
                <a:effectLst/>
                <a:latin typeface="+mn-ea"/>
              </a:rPr>
              <a:t>3. </a:t>
            </a:r>
            <a:r>
              <a:rPr lang="ko-KR" altLang="en-US" sz="1800" b="1" i="0" dirty="0">
                <a:solidFill>
                  <a:srgbClr val="374151"/>
                </a:solidFill>
                <a:effectLst/>
                <a:latin typeface="+mn-ea"/>
              </a:rPr>
              <a:t>시스템 아키텍처</a:t>
            </a:r>
          </a:p>
          <a:p>
            <a:pPr marL="0" indent="0" algn="l">
              <a:buNone/>
            </a:pPr>
            <a:r>
              <a:rPr lang="en-US" altLang="ko-KR" sz="1500" b="1" i="0" dirty="0">
                <a:solidFill>
                  <a:srgbClr val="374151"/>
                </a:solidFill>
                <a:effectLst/>
                <a:latin typeface="+mn-ea"/>
              </a:rPr>
              <a:t>3.1 </a:t>
            </a:r>
            <a:r>
              <a:rPr lang="ko-KR" altLang="en-US" sz="1500" b="1" i="0" dirty="0">
                <a:solidFill>
                  <a:srgbClr val="374151"/>
                </a:solidFill>
                <a:effectLst/>
                <a:latin typeface="+mn-ea"/>
              </a:rPr>
              <a:t>사용된 라이브러리 및 모듈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  OpenCV: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웹캠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관리 및 이미지 처리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+mn-ea"/>
              </a:rPr>
              <a:t>Mediapipe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얼굴 및 손 감지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  Math: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수학적인 계산에 사용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ko-KR" altLang="en-US" sz="8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500" b="1" i="0" dirty="0">
                <a:solidFill>
                  <a:srgbClr val="374151"/>
                </a:solidFill>
                <a:effectLst/>
                <a:latin typeface="+mn-ea"/>
              </a:rPr>
              <a:t>3.2 </a:t>
            </a:r>
            <a:r>
              <a:rPr lang="ko-KR" altLang="en-US" sz="1500" b="1" i="0" dirty="0">
                <a:solidFill>
                  <a:srgbClr val="374151"/>
                </a:solidFill>
                <a:effectLst/>
                <a:latin typeface="+mn-ea"/>
              </a:rPr>
              <a:t>주요 함수</a:t>
            </a:r>
          </a:p>
          <a:p>
            <a:pPr marL="0" indent="0" algn="l">
              <a:buNone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    3.2.1 </a:t>
            </a:r>
            <a:r>
              <a:rPr lang="en-US" altLang="ko-KR" sz="1400" b="1" i="0" dirty="0" err="1">
                <a:solidFill>
                  <a:srgbClr val="374151"/>
                </a:solidFill>
                <a:effectLst/>
                <a:latin typeface="+mn-ea"/>
              </a:rPr>
              <a:t>convertImag</a:t>
            </a: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(x, y, w, h ,</a:t>
            </a:r>
            <a:r>
              <a:rPr lang="en-US" altLang="ko-KR" sz="1400" b="1" i="0" dirty="0" err="1">
                <a:solidFill>
                  <a:srgbClr val="374151"/>
                </a:solidFill>
                <a:effectLst/>
                <a:latin typeface="+mn-ea"/>
              </a:rPr>
              <a:t>orgImage</a:t>
            </a: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en-US" altLang="ko-KR" sz="1400" b="1" i="0" dirty="0" err="1">
                <a:solidFill>
                  <a:srgbClr val="374151"/>
                </a:solidFill>
                <a:effectLst/>
                <a:latin typeface="+mn-ea"/>
              </a:rPr>
              <a:t>overImage</a:t>
            </a: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)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	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이미지 경계를 검사하고 조정하며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두 이미지를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오버레이합니다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    3.2.2 </a:t>
            </a:r>
            <a:r>
              <a:rPr lang="en-US" altLang="ko-KR" sz="1400" b="1" i="0" dirty="0" err="1">
                <a:solidFill>
                  <a:srgbClr val="374151"/>
                </a:solidFill>
                <a:effectLst/>
                <a:latin typeface="+mn-ea"/>
              </a:rPr>
              <a:t>calculate_angle</a:t>
            </a: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(p1, p2)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	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두 점 사이의 각도를 계산하는 함수</a:t>
            </a:r>
          </a:p>
          <a:p>
            <a:pPr marL="0" indent="0" algn="l">
              <a:buNone/>
            </a:pP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    3.2.3 </a:t>
            </a:r>
            <a:r>
              <a:rPr lang="en-US" altLang="ko-KR" sz="1400" b="1" i="0" dirty="0" err="1">
                <a:solidFill>
                  <a:srgbClr val="374151"/>
                </a:solidFill>
                <a:effectLst/>
                <a:latin typeface="+mn-ea"/>
              </a:rPr>
              <a:t>analyze_finger_pose</a:t>
            </a:r>
            <a:r>
              <a:rPr lang="en-US" altLang="ko-KR" sz="1400" b="1" i="0" dirty="0">
                <a:solidFill>
                  <a:srgbClr val="374151"/>
                </a:solidFill>
                <a:effectLst/>
                <a:latin typeface="+mn-ea"/>
              </a:rPr>
              <a:t>(landmarks)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	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손가락의 상태를 분석하고 결과를 반환하는 함수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ko-KR" altLang="en-US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800" b="1" i="0" dirty="0">
                <a:solidFill>
                  <a:srgbClr val="374151"/>
                </a:solidFill>
                <a:effectLst/>
                <a:latin typeface="+mn-ea"/>
              </a:rPr>
              <a:t>4. </a:t>
            </a:r>
            <a:r>
              <a:rPr lang="ko-KR" altLang="en-US" sz="1800" b="1" i="0" dirty="0">
                <a:solidFill>
                  <a:srgbClr val="374151"/>
                </a:solidFill>
                <a:effectLst/>
                <a:latin typeface="+mn-ea"/>
              </a:rPr>
              <a:t>예외 처리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  Try-except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블록을 사용하여 프로그램 실행 중 얼굴과 손을 감지하는 부분에서 예외가 발생할 경우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  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비정상적으로 종료되는 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것을 방지 및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에러 메시지가 출력됨으로써 적절한 피드백 제공</a:t>
            </a:r>
            <a:endParaRPr lang="ko-KR" altLang="en-US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설계사양 </a:t>
            </a:r>
            <a:r>
              <a:rPr lang="en-US" altLang="ko-KR" sz="1600" dirty="0"/>
              <a:t>(2/3)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697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384" y="1720701"/>
            <a:ext cx="8229600" cy="552472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ko-KR" sz="1800" b="1" i="0" dirty="0">
                <a:solidFill>
                  <a:srgbClr val="374151"/>
                </a:solidFill>
                <a:effectLst/>
                <a:latin typeface="+mn-ea"/>
              </a:rPr>
              <a:t>5. </a:t>
            </a:r>
            <a:r>
              <a:rPr lang="ko-KR" altLang="en-US" sz="1800" b="1" i="0" dirty="0">
                <a:solidFill>
                  <a:srgbClr val="374151"/>
                </a:solidFill>
                <a:effectLst/>
                <a:latin typeface="+mn-ea"/>
              </a:rPr>
              <a:t>사용자 인터페이스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웹캠에서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실시간으로 감지된 얼굴에 이미지를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오버레이하여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사용자에게 시각적으로 제공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ko-KR" altLang="en-US" sz="18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800" b="1" i="0" dirty="0">
                <a:solidFill>
                  <a:srgbClr val="374151"/>
                </a:solidFill>
                <a:effectLst/>
                <a:latin typeface="+mn-ea"/>
              </a:rPr>
              <a:t>6. </a:t>
            </a:r>
            <a:r>
              <a:rPr lang="ko-KR" altLang="en-US" sz="1800" b="1" i="0" dirty="0">
                <a:solidFill>
                  <a:srgbClr val="374151"/>
                </a:solidFill>
                <a:effectLst/>
                <a:latin typeface="+mn-ea"/>
              </a:rPr>
              <a:t>입력 및 출력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입력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웹캠으로부터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실시간으로 들어오는 비디오 프레임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출력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웹캠에서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실시간으로 보여지는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오버레이된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이미지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en-US" altLang="ko-KR" sz="18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800" b="1" i="0" dirty="0">
                <a:effectLst/>
                <a:latin typeface="+mn-ea"/>
              </a:rPr>
              <a:t>7. </a:t>
            </a:r>
            <a:r>
              <a:rPr lang="ko-KR" altLang="en-US" sz="1800" b="1" i="0" dirty="0">
                <a:effectLst/>
                <a:latin typeface="+mn-ea"/>
              </a:rPr>
              <a:t>확장성 및 유지보수</a:t>
            </a:r>
          </a:p>
          <a:p>
            <a:pPr marL="0" indent="0" algn="l">
              <a:buNone/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   프로그램은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모듈화되어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 있어 나중에 새로운 동작이나 이미지를 추가하거나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기존 동작 및 이미지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  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를 수정하는 데 용이하도록 설계되었습니다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  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또한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주석과 의미 있는 변수명을 사용하여 코드를 이해하고 유지보수하기 쉽도록 구성되어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n-ea"/>
              </a:rPr>
              <a:t>있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  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습니다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설계사양 </a:t>
            </a:r>
            <a:r>
              <a:rPr lang="en-US" altLang="ko-KR" sz="1600" dirty="0"/>
              <a:t>(3/3)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872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2-(1) </a:t>
            </a:r>
            <a:r>
              <a:rPr lang="ko-KR" altLang="en-US" dirty="0"/>
              <a:t>프로그램 코드 분석 </a:t>
            </a:r>
            <a:r>
              <a:rPr lang="en-US" altLang="ko-KR" sz="1600" dirty="0"/>
              <a:t>(1/5)</a:t>
            </a:r>
            <a:endParaRPr lang="ko-KR" altLang="en-US" sz="1600" dirty="0"/>
          </a:p>
        </p:txBody>
      </p:sp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7E96CA7-F15E-D2A9-D242-6D6EE97F9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012"/>
          <a:stretch/>
        </p:blipFill>
        <p:spPr>
          <a:xfrm>
            <a:off x="107504" y="1700808"/>
            <a:ext cx="5393787" cy="5012422"/>
          </a:xfrm>
          <a:prstGeom prst="rect">
            <a:avLst/>
          </a:prstGeom>
        </p:spPr>
      </p:pic>
      <p:pic>
        <p:nvPicPr>
          <p:cNvPr id="12" name="그림 11" descr="스케치, 그래픽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3A31351A-83BC-1225-6E08-D4F2F88F1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89" y="2891709"/>
            <a:ext cx="223080" cy="227370"/>
          </a:xfrm>
          <a:prstGeom prst="rect">
            <a:avLst/>
          </a:prstGeom>
        </p:spPr>
      </p:pic>
      <p:pic>
        <p:nvPicPr>
          <p:cNvPr id="14" name="그림 13" descr="스케치, 텍스트, 그림, 블랙이(가) 표시된 사진&#10;&#10;자동 생성된 설명">
            <a:extLst>
              <a:ext uri="{FF2B5EF4-FFF2-40B4-BE49-F238E27FC236}">
                <a16:creationId xmlns:a16="http://schemas.microsoft.com/office/drawing/2014/main" id="{1F1B7E5D-7877-F331-67E6-CDA95932A4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40" y="3346449"/>
            <a:ext cx="286377" cy="313552"/>
          </a:xfrm>
          <a:prstGeom prst="rect">
            <a:avLst/>
          </a:prstGeom>
        </p:spPr>
      </p:pic>
      <p:pic>
        <p:nvPicPr>
          <p:cNvPr id="16" name="그림 15" descr="스케치, 만화 영화, 흑백, 예술이(가) 표시된 사진&#10;&#10;자동 생성된 설명">
            <a:extLst>
              <a:ext uri="{FF2B5EF4-FFF2-40B4-BE49-F238E27FC236}">
                <a16:creationId xmlns:a16="http://schemas.microsoft.com/office/drawing/2014/main" id="{E509BD1C-9EE4-CBF6-498A-848369D0DF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89" y="3114650"/>
            <a:ext cx="216024" cy="2362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9467B01-5CA7-15D3-129F-A4F61B62AA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1" t="3633" r="41034" b="45962"/>
          <a:stretch/>
        </p:blipFill>
        <p:spPr>
          <a:xfrm>
            <a:off x="-6813" y="1298308"/>
            <a:ext cx="5508104" cy="41358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03F2E-933E-A184-ED98-3C7C4B53BDF2}"/>
              </a:ext>
            </a:extLst>
          </p:cNvPr>
          <p:cNvSpPr/>
          <p:nvPr/>
        </p:nvSpPr>
        <p:spPr>
          <a:xfrm>
            <a:off x="663730" y="5762639"/>
            <a:ext cx="595578" cy="555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492896-672F-6705-2AFB-D754D6F45D22}"/>
              </a:ext>
            </a:extLst>
          </p:cNvPr>
          <p:cNvSpPr/>
          <p:nvPr/>
        </p:nvSpPr>
        <p:spPr>
          <a:xfrm>
            <a:off x="663730" y="5881720"/>
            <a:ext cx="595578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1E67E5-8CAD-2354-A3AC-190FE9403BBA}"/>
              </a:ext>
            </a:extLst>
          </p:cNvPr>
          <p:cNvSpPr/>
          <p:nvPr/>
        </p:nvSpPr>
        <p:spPr>
          <a:xfrm>
            <a:off x="645703" y="6277704"/>
            <a:ext cx="277841" cy="5552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텍스트, 폰트, 도표, 스크린샷이(가) 표시된 사진&#10;&#10;자동 생성된 설명">
            <a:extLst>
              <a:ext uri="{FF2B5EF4-FFF2-40B4-BE49-F238E27FC236}">
                <a16:creationId xmlns:a16="http://schemas.microsoft.com/office/drawing/2014/main" id="{7D6D7C0B-D6F0-ADC3-5C4C-30A9F4377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r="59450"/>
          <a:stretch/>
        </p:blipFill>
        <p:spPr>
          <a:xfrm>
            <a:off x="6280560" y="1331182"/>
            <a:ext cx="1440160" cy="13682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078600" y="2683942"/>
            <a:ext cx="2133600" cy="365125"/>
          </a:xfrm>
        </p:spPr>
        <p:txBody>
          <a:bodyPr/>
          <a:lstStyle/>
          <a:p>
            <a:fld id="{B288157D-D81D-4711-8B3F-651F0B15556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2.-(1) </a:t>
            </a:r>
            <a:r>
              <a:rPr lang="ko-KR" altLang="en-US" dirty="0"/>
              <a:t>프로그램 코드 분석 </a:t>
            </a:r>
            <a:r>
              <a:rPr lang="en-US" altLang="ko-KR" sz="1600" dirty="0"/>
              <a:t>(2/5)</a:t>
            </a:r>
            <a:endParaRPr lang="ko-KR" altLang="en-US" sz="16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A6D227-6600-76EA-32CA-4DD8B3E7A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8"/>
          <a:stretch/>
        </p:blipFill>
        <p:spPr>
          <a:xfrm>
            <a:off x="107504" y="1243049"/>
            <a:ext cx="6552728" cy="5614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E4DD7D-5D59-8219-1903-E1CE28DD6944}"/>
              </a:ext>
            </a:extLst>
          </p:cNvPr>
          <p:cNvSpPr/>
          <p:nvPr/>
        </p:nvSpPr>
        <p:spPr>
          <a:xfrm>
            <a:off x="1882303" y="2963004"/>
            <a:ext cx="1544776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708F-342E-ADC5-C6F2-F45BB23965BF}"/>
              </a:ext>
            </a:extLst>
          </p:cNvPr>
          <p:cNvSpPr/>
          <p:nvPr/>
        </p:nvSpPr>
        <p:spPr>
          <a:xfrm>
            <a:off x="2281311" y="4678537"/>
            <a:ext cx="2297514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CF68-0899-2588-473E-87592C1A3A3B}"/>
              </a:ext>
            </a:extLst>
          </p:cNvPr>
          <p:cNvSpPr/>
          <p:nvPr/>
        </p:nvSpPr>
        <p:spPr>
          <a:xfrm>
            <a:off x="952086" y="1645734"/>
            <a:ext cx="595578" cy="555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9FC87F-C757-4358-6B1C-F2C43B3BC861}"/>
              </a:ext>
            </a:extLst>
          </p:cNvPr>
          <p:cNvSpPr/>
          <p:nvPr/>
        </p:nvSpPr>
        <p:spPr>
          <a:xfrm>
            <a:off x="1873836" y="4241738"/>
            <a:ext cx="595578" cy="555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4D002-6F34-0EBB-9FF2-84761D73D65D}"/>
              </a:ext>
            </a:extLst>
          </p:cNvPr>
          <p:cNvSpPr/>
          <p:nvPr/>
        </p:nvSpPr>
        <p:spPr>
          <a:xfrm>
            <a:off x="2339752" y="1654201"/>
            <a:ext cx="595578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1162F-C894-1318-2FBA-523EAE87A191}"/>
              </a:ext>
            </a:extLst>
          </p:cNvPr>
          <p:cNvSpPr/>
          <p:nvPr/>
        </p:nvSpPr>
        <p:spPr>
          <a:xfrm>
            <a:off x="2112681" y="1772733"/>
            <a:ext cx="595578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8E090A-3FFA-49DA-CBAA-DAFFFA4F449A}"/>
              </a:ext>
            </a:extLst>
          </p:cNvPr>
          <p:cNvSpPr/>
          <p:nvPr/>
        </p:nvSpPr>
        <p:spPr>
          <a:xfrm>
            <a:off x="1395181" y="2158257"/>
            <a:ext cx="277841" cy="5552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BD9EE-5DC8-CD3A-D6B0-47D6669450BC}"/>
              </a:ext>
            </a:extLst>
          </p:cNvPr>
          <p:cNvSpPr/>
          <p:nvPr/>
        </p:nvSpPr>
        <p:spPr>
          <a:xfrm>
            <a:off x="3502071" y="4746350"/>
            <a:ext cx="277841" cy="5552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34C1F2-6676-DB72-569C-F863C272ADB4}"/>
              </a:ext>
            </a:extLst>
          </p:cNvPr>
          <p:cNvSpPr txBox="1"/>
          <p:nvPr/>
        </p:nvSpPr>
        <p:spPr>
          <a:xfrm>
            <a:off x="5364088" y="2617748"/>
            <a:ext cx="3632212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landmarks=[(</a:t>
            </a:r>
            <a:r>
              <a:rPr lang="en-US" altLang="ko-KR" sz="1400" dirty="0" err="1"/>
              <a:t>x,y,z</a:t>
            </a:r>
            <a:r>
              <a:rPr lang="en-US" altLang="ko-KR" sz="1400" dirty="0"/>
              <a:t>), (</a:t>
            </a:r>
            <a:r>
              <a:rPr lang="en-US" altLang="ko-KR" sz="1400" dirty="0" err="1"/>
              <a:t>x,y,z</a:t>
            </a:r>
            <a:r>
              <a:rPr lang="en-US" altLang="ko-KR" sz="1400" dirty="0"/>
              <a:t>), (</a:t>
            </a:r>
            <a:r>
              <a:rPr lang="en-US" altLang="ko-KR" sz="1400" dirty="0" err="1"/>
              <a:t>x,y,z</a:t>
            </a:r>
            <a:r>
              <a:rPr lang="en-US" altLang="ko-KR" sz="1400" dirty="0"/>
              <a:t>),……(</a:t>
            </a:r>
            <a:r>
              <a:rPr lang="en-US" altLang="ko-KR" sz="1400" dirty="0" err="1"/>
              <a:t>x,y,z</a:t>
            </a:r>
            <a:r>
              <a:rPr lang="en-US" altLang="ko-KR" sz="1400" dirty="0"/>
              <a:t>)]</a:t>
            </a:r>
          </a:p>
          <a:p>
            <a:r>
              <a:rPr lang="en-US" altLang="ko-KR" sz="1050" dirty="0">
                <a:latin typeface="+mn-ea"/>
              </a:rPr>
              <a:t>  : 0</a:t>
            </a:r>
            <a:r>
              <a:rPr lang="ko-KR" altLang="en-US" sz="1050" dirty="0">
                <a:latin typeface="+mn-ea"/>
              </a:rPr>
              <a:t>부터 </a:t>
            </a:r>
            <a:r>
              <a:rPr lang="en-US" altLang="ko-KR" sz="1050" dirty="0">
                <a:latin typeface="+mn-ea"/>
              </a:rPr>
              <a:t>20</a:t>
            </a:r>
            <a:r>
              <a:rPr lang="ko-KR" altLang="en-US" sz="1050" dirty="0">
                <a:latin typeface="+mn-ea"/>
              </a:rPr>
              <a:t>번까지 각 랜드마크는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err="1">
                <a:latin typeface="+mn-ea"/>
              </a:rPr>
              <a:t>x,y,z</a:t>
            </a:r>
            <a:r>
              <a:rPr lang="ko-KR" altLang="en-US" sz="1050" dirty="0">
                <a:latin typeface="+mn-ea"/>
              </a:rPr>
              <a:t>속성을 갖고 있음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   </a:t>
            </a:r>
            <a:r>
              <a:rPr lang="en-US" altLang="ko-KR" sz="1050" dirty="0" err="1">
                <a:latin typeface="+mn-ea"/>
              </a:rPr>
              <a:t>x,y,z</a:t>
            </a:r>
            <a:r>
              <a:rPr lang="ko-KR" altLang="en-US" sz="1050" dirty="0">
                <a:latin typeface="+mn-ea"/>
              </a:rPr>
              <a:t>를 추출하여 </a:t>
            </a:r>
            <a:r>
              <a:rPr lang="ko-KR" altLang="en-US" sz="1050" dirty="0" err="1">
                <a:latin typeface="+mn-ea"/>
              </a:rPr>
              <a:t>튜플로</a:t>
            </a:r>
            <a:r>
              <a:rPr lang="ko-KR" altLang="en-US" sz="1050" dirty="0">
                <a:latin typeface="+mn-ea"/>
              </a:rPr>
              <a:t> 묶고 리스트로 만들어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   landmarks </a:t>
            </a:r>
            <a:r>
              <a:rPr lang="ko-KR" altLang="en-US" sz="1050" dirty="0">
                <a:latin typeface="+mn-ea"/>
              </a:rPr>
              <a:t>변수에 저장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E8F69B-9F7D-F57F-4F99-D4982EB1F5D9}"/>
              </a:ext>
            </a:extLst>
          </p:cNvPr>
          <p:cNvSpPr/>
          <p:nvPr/>
        </p:nvSpPr>
        <p:spPr>
          <a:xfrm>
            <a:off x="5282072" y="1333958"/>
            <a:ext cx="3754424" cy="233384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E365F7-10E5-5927-9D90-AFB36632A005}"/>
              </a:ext>
            </a:extLst>
          </p:cNvPr>
          <p:cNvCxnSpPr/>
          <p:nvPr/>
        </p:nvCxnSpPr>
        <p:spPr>
          <a:xfrm>
            <a:off x="1187624" y="2852936"/>
            <a:ext cx="409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5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2.-(1) </a:t>
            </a:r>
            <a:r>
              <a:rPr lang="ko-KR" altLang="en-US" dirty="0"/>
              <a:t>프로그램 코드 분석 </a:t>
            </a:r>
            <a:r>
              <a:rPr lang="en-US" altLang="ko-KR" sz="1600" dirty="0"/>
              <a:t>(3/5)</a:t>
            </a:r>
            <a:endParaRPr lang="ko-KR" altLang="en-US" sz="16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A6D227-6600-76EA-32CA-4DD8B3E7A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8"/>
          <a:stretch/>
        </p:blipFill>
        <p:spPr>
          <a:xfrm>
            <a:off x="107504" y="1243049"/>
            <a:ext cx="6552728" cy="5614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E4DD7D-5D59-8219-1903-E1CE28DD6944}"/>
              </a:ext>
            </a:extLst>
          </p:cNvPr>
          <p:cNvSpPr/>
          <p:nvPr/>
        </p:nvSpPr>
        <p:spPr>
          <a:xfrm>
            <a:off x="1882303" y="2963004"/>
            <a:ext cx="1544776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3" name="그림 22" descr="텍스트, 스크린샷, 메뉴, 문서이(가) 표시된 사진&#10;&#10;자동 생성된 설명">
            <a:extLst>
              <a:ext uri="{FF2B5EF4-FFF2-40B4-BE49-F238E27FC236}">
                <a16:creationId xmlns:a16="http://schemas.microsoft.com/office/drawing/2014/main" id="{642DCF3E-95A8-30CB-EB32-3835E0382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5"/>
          <a:stretch/>
        </p:blipFill>
        <p:spPr>
          <a:xfrm>
            <a:off x="3563888" y="1244584"/>
            <a:ext cx="5515991" cy="546415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57CBA4-F6A7-9F2B-FA90-FD508C18B7D0}"/>
              </a:ext>
            </a:extLst>
          </p:cNvPr>
          <p:cNvCxnSpPr/>
          <p:nvPr/>
        </p:nvCxnSpPr>
        <p:spPr>
          <a:xfrm flipV="1">
            <a:off x="2959027" y="2204864"/>
            <a:ext cx="936104" cy="758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12E123-DD61-371B-F13F-77A9442D2A47}"/>
              </a:ext>
            </a:extLst>
          </p:cNvPr>
          <p:cNvSpPr/>
          <p:nvPr/>
        </p:nvSpPr>
        <p:spPr>
          <a:xfrm>
            <a:off x="4082850" y="1400704"/>
            <a:ext cx="726717" cy="555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7DC3F-4FF5-82CB-6D50-CD090FC03611}"/>
              </a:ext>
            </a:extLst>
          </p:cNvPr>
          <p:cNvSpPr/>
          <p:nvPr/>
        </p:nvSpPr>
        <p:spPr>
          <a:xfrm>
            <a:off x="4741417" y="4010022"/>
            <a:ext cx="726717" cy="555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3F1D8C-6BAB-B851-DB2B-F89BF9657A3F}"/>
              </a:ext>
            </a:extLst>
          </p:cNvPr>
          <p:cNvSpPr/>
          <p:nvPr/>
        </p:nvSpPr>
        <p:spPr>
          <a:xfrm>
            <a:off x="3863895" y="2060848"/>
            <a:ext cx="1716247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6" name="그림 25" descr="텍스트, 폰트, 도표, 스크린샷이(가) 표시된 사진&#10;&#10;자동 생성된 설명">
            <a:extLst>
              <a:ext uri="{FF2B5EF4-FFF2-40B4-BE49-F238E27FC236}">
                <a16:creationId xmlns:a16="http://schemas.microsoft.com/office/drawing/2014/main" id="{0DDF3E59-5F6E-A0A2-DCBD-00EAC04E94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r="59450"/>
          <a:stretch/>
        </p:blipFill>
        <p:spPr>
          <a:xfrm>
            <a:off x="7452320" y="1271980"/>
            <a:ext cx="1611643" cy="153112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0B88F4-306B-34E4-0B0C-FA2D4BFF9233}"/>
              </a:ext>
            </a:extLst>
          </p:cNvPr>
          <p:cNvSpPr/>
          <p:nvPr/>
        </p:nvSpPr>
        <p:spPr>
          <a:xfrm>
            <a:off x="5004048" y="2113806"/>
            <a:ext cx="492214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49235E-04DF-CCB3-7CCF-A58CFB38FE27}"/>
              </a:ext>
            </a:extLst>
          </p:cNvPr>
          <p:cNvSpPr/>
          <p:nvPr/>
        </p:nvSpPr>
        <p:spPr>
          <a:xfrm>
            <a:off x="2865175" y="3022960"/>
            <a:ext cx="492214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6B28CD-A516-7E7B-574D-49747FA7AF2A}"/>
              </a:ext>
            </a:extLst>
          </p:cNvPr>
          <p:cNvSpPr/>
          <p:nvPr/>
        </p:nvSpPr>
        <p:spPr>
          <a:xfrm>
            <a:off x="1168574" y="2771403"/>
            <a:ext cx="492214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41078D-16C2-B863-966B-76C831F5055B}"/>
              </a:ext>
            </a:extLst>
          </p:cNvPr>
          <p:cNvSpPr/>
          <p:nvPr/>
        </p:nvSpPr>
        <p:spPr>
          <a:xfrm>
            <a:off x="4655850" y="3416908"/>
            <a:ext cx="492214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B32C87-F6D1-9F92-2784-10FCE5E477D2}"/>
              </a:ext>
            </a:extLst>
          </p:cNvPr>
          <p:cNvSpPr/>
          <p:nvPr/>
        </p:nvSpPr>
        <p:spPr>
          <a:xfrm>
            <a:off x="4699283" y="3550258"/>
            <a:ext cx="492214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765A95-6DCD-F534-C382-212AC16FBCE9}"/>
              </a:ext>
            </a:extLst>
          </p:cNvPr>
          <p:cNvSpPr/>
          <p:nvPr/>
        </p:nvSpPr>
        <p:spPr>
          <a:xfrm>
            <a:off x="4861208" y="4597611"/>
            <a:ext cx="492214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FB1C92-8300-2714-7CBD-D8B2705E9D12}"/>
              </a:ext>
            </a:extLst>
          </p:cNvPr>
          <p:cNvSpPr/>
          <p:nvPr/>
        </p:nvSpPr>
        <p:spPr>
          <a:xfrm>
            <a:off x="4922515" y="4717244"/>
            <a:ext cx="492214" cy="55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2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0EA1384-FE98-CF3A-2665-AE84FB0B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2.-(1) </a:t>
            </a:r>
            <a:r>
              <a:rPr lang="ko-KR" altLang="en-US" dirty="0"/>
              <a:t>프로그램 코드 분석 </a:t>
            </a:r>
            <a:r>
              <a:rPr lang="en-US" altLang="ko-KR" sz="1600" dirty="0"/>
              <a:t>(4/5)</a:t>
            </a:r>
            <a:endParaRPr lang="ko-KR" altLang="en-US" sz="16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A6D227-6600-76EA-32CA-4DD8B3E7A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8"/>
          <a:stretch/>
        </p:blipFill>
        <p:spPr>
          <a:xfrm>
            <a:off x="107504" y="1243049"/>
            <a:ext cx="6552728" cy="56149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708F-342E-ADC5-C6F2-F45BB23965BF}"/>
              </a:ext>
            </a:extLst>
          </p:cNvPr>
          <p:cNvSpPr/>
          <p:nvPr/>
        </p:nvSpPr>
        <p:spPr>
          <a:xfrm>
            <a:off x="2281311" y="4678537"/>
            <a:ext cx="2297514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BD9EE-5DC8-CD3A-D6B0-47D6669450BC}"/>
              </a:ext>
            </a:extLst>
          </p:cNvPr>
          <p:cNvSpPr/>
          <p:nvPr/>
        </p:nvSpPr>
        <p:spPr>
          <a:xfrm>
            <a:off x="3502071" y="4746350"/>
            <a:ext cx="277841" cy="5552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2E0B5BC-4D8A-5ACB-A453-3C49F23A55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9"/>
          <a:stretch/>
        </p:blipFill>
        <p:spPr>
          <a:xfrm>
            <a:off x="3782065" y="1253303"/>
            <a:ext cx="5182455" cy="310816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4430A1-ACF0-CF3F-4E17-23A3A73A7FD5}"/>
              </a:ext>
            </a:extLst>
          </p:cNvPr>
          <p:cNvCxnSpPr>
            <a:cxnSpLocks/>
          </p:cNvCxnSpPr>
          <p:nvPr/>
        </p:nvCxnSpPr>
        <p:spPr>
          <a:xfrm flipV="1">
            <a:off x="4572000" y="4361465"/>
            <a:ext cx="392279" cy="3304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0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1252</Words>
  <Application>Microsoft Office PowerPoint</Application>
  <PresentationFormat>화면 슬라이드 쇼(4:3)</PresentationFormat>
  <Paragraphs>161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Söhne</vt:lpstr>
      <vt:lpstr>맑은 고딕</vt:lpstr>
      <vt:lpstr>Arial</vt:lpstr>
      <vt:lpstr>Consolas</vt:lpstr>
      <vt:lpstr>Office 테마</vt:lpstr>
      <vt:lpstr>포즈놀이  (손가락 포즈 기반 얼굴 오버레이)</vt:lpstr>
      <vt:lpstr>목차</vt:lpstr>
      <vt:lpstr>1. 프로그램 설계사양 (1/3) </vt:lpstr>
      <vt:lpstr>1. 프로그램 설계사양 (2/3)</vt:lpstr>
      <vt:lpstr>1. 프로그램 설계사양 (3/3)</vt:lpstr>
      <vt:lpstr>2-(1) 프로그램 코드 분석 (1/5)</vt:lpstr>
      <vt:lpstr>2.-(1) 프로그램 코드 분석 (2/5)</vt:lpstr>
      <vt:lpstr>2.-(1) 프로그램 코드 분석 (3/5)</vt:lpstr>
      <vt:lpstr>2.-(1) 프로그램 코드 분석 (4/5)</vt:lpstr>
      <vt:lpstr>2.-(2) 프로그램 실행 결과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양용규</dc:creator>
  <cp:lastModifiedBy>블루커뮤니케이션</cp:lastModifiedBy>
  <cp:revision>133</cp:revision>
  <dcterms:created xsi:type="dcterms:W3CDTF">2016-04-12T00:47:01Z</dcterms:created>
  <dcterms:modified xsi:type="dcterms:W3CDTF">2024-01-10T00:03:58Z</dcterms:modified>
</cp:coreProperties>
</file>