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2" r:id="rId9"/>
    <p:sldId id="264" r:id="rId10"/>
    <p:sldId id="263" r:id="rId11"/>
    <p:sldId id="265" r:id="rId12"/>
    <p:sldId id="266" r:id="rId13"/>
    <p:sldId id="270" r:id="rId14"/>
    <p:sldId id="267" r:id="rId15"/>
    <p:sldId id="274" r:id="rId16"/>
    <p:sldId id="275" r:id="rId17"/>
    <p:sldId id="271" r:id="rId18"/>
    <p:sldId id="272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4D2B-0E7A-413A-BE45-5E9E78A1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52FD1-94D4-4DD3-8C2C-16217BDC4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144FD-FA51-45B0-80EF-2C93B531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F5D26-DC80-48A1-A288-9696BF3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C3C1E-5010-4344-8CA1-54B05F21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3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00BD7-5725-42C2-A1F1-91992D65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51C49-176A-4015-B24C-832D6CB5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EEB67-8F5D-4511-B5A6-00663173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3B04E-C7F8-4601-B717-021110C9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79691-FAA8-406F-BEB9-DCBC24AD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3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D97E7-BFE2-4414-B733-7FB7288CB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5EE95-1AD9-44A0-990B-166E81D0F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A9555-7BD8-4578-B776-6EE05AFC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77C4E-F278-4266-89C8-23C665C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B85C-0B0F-43F9-BBF6-1A73AB7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8DF2-97CF-4A1A-ADE1-3759E571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3A3F8-39E8-48FE-9B1F-5843536C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4879C-990C-46BB-A262-B0AD7FF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F2843-13AC-4A97-A8DB-BF18BEB1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BCEA1-86B3-4555-865A-A0DBEB7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4671-46BE-4040-9A23-DE551B57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838E3-5E97-4794-B63A-FF0D8D61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A01B7-FD72-4FBB-9DCE-7C6F2D22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15F0F-1F73-4BB4-B9F7-E98B281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3A5BC-ACE2-4E97-A089-602B7D8D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B05F2-36A6-48A7-A49E-283657A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0002F-C787-40A5-901F-F9787A2A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12AA19-638A-4BF7-A8CC-6461A876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2992A-09DC-428B-852F-F3405B3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99C4F-5080-4884-B4EF-2FF93258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A807A-FA6A-4C0F-A4EE-172A9BC0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9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794F5-DC6F-43CB-BA32-4294C1AB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70596-CD8E-4F85-93EB-2C309E4E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0F401-3A4F-43B1-9214-97EE7C55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DA15E-614B-4F2F-B2AF-B6038A7A9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C23FCA-E626-4EC0-B594-015C2B58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31DD3F-0363-4000-84CB-1A3A217C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73449-2E85-49F6-84A2-6BE3C439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0759D-95C4-47AC-9886-8A32BD51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711A-FAB5-48B1-9838-6E6DE54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84265-F73A-4F25-AF6C-56C93755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FE460-D241-42D7-98BD-667E15B0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29FD2-DECC-4A75-A20F-647325A2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4F8C5-FB1D-44C6-8A71-B27172E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A9E81B-631A-46DB-A9B2-47406E55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3DAB6-15EE-417A-99AC-9D25216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5ABE-6C71-4A2E-9BA4-C164350C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271B6-66AD-403C-AC7F-A84DD1BC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AF11D-0BF5-4726-9570-A6524458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7AD38-E352-4769-8DEF-A4421CB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C1621-88F7-4439-A2A0-5D9DF067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B3BC1-4C7C-454B-BBDA-9B6AEB8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AED08-A7FA-4B06-94A1-5CAE3F6B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A7A3-F56E-4C8B-98D2-6B6D4ED8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E1F5A-DCE4-42F8-88EF-0B963B4C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16843-FD79-412F-B57A-D2E19BD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27577-F5A7-4141-AD91-35856A66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D718D-4DC7-478A-A294-57EEF621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6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3AAA8-3E61-4F6D-BCFB-FF2C1413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4EFD1-FE3A-44C9-86B1-3393E9518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1F8D0-6CC3-405E-B565-385E0687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D170-B9CD-4F1B-BB6F-CF8EA457F61B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1271E-136C-49D9-AE9A-F94D742A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51F7A-5660-4E75-90FE-8F8B8766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9337-DD21-4125-A805-01EC63B2A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코알라 </a:t>
            </a:r>
            <a:r>
              <a:rPr lang="en-US" altLang="ko-KR" dirty="0"/>
              <a:t>week2:</a:t>
            </a:r>
            <a:br>
              <a:rPr lang="en-US" altLang="ko-KR" dirty="0"/>
            </a:br>
            <a:br>
              <a:rPr lang="en-US" altLang="ko-KR" sz="1600" dirty="0"/>
            </a:br>
            <a:r>
              <a:rPr lang="ko-KR" altLang="en-US" dirty="0"/>
              <a:t>파이썬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42BEC-9B72-4EF4-B1EF-8DEDC9F7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3796"/>
            <a:ext cx="9144000" cy="4104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강예빈</a:t>
            </a:r>
          </a:p>
        </p:txBody>
      </p:sp>
    </p:spTree>
    <p:extLst>
      <p:ext uri="{BB962C8B-B14F-4D97-AF65-F5344CB8AC3E}">
        <p14:creationId xmlns:p14="http://schemas.microsoft.com/office/powerpoint/2010/main" val="77923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C1B6-C0DE-4197-ACC2-EE1FA95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B9FC2-BA55-4053-A895-5282003B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숫자의 연산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000" dirty="0"/>
          </a:p>
          <a:p>
            <a:r>
              <a:rPr lang="ko-KR" altLang="en-US" sz="2000" dirty="0"/>
              <a:t>타입이 숫자인 데이터들을 연산함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F240E9-C05A-4FE7-83C2-77251A3D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9032"/>
              </p:ext>
            </p:extLst>
          </p:nvPr>
        </p:nvGraphicFramePr>
        <p:xfrm>
          <a:off x="838199" y="3413999"/>
          <a:ext cx="5398828" cy="30788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9707">
                  <a:extLst>
                    <a:ext uri="{9D8B030D-6E8A-4147-A177-3AD203B41FA5}">
                      <a16:colId xmlns:a16="http://schemas.microsoft.com/office/drawing/2014/main" val="1577806414"/>
                    </a:ext>
                  </a:extLst>
                </a:gridCol>
                <a:gridCol w="1349707">
                  <a:extLst>
                    <a:ext uri="{9D8B030D-6E8A-4147-A177-3AD203B41FA5}">
                      <a16:colId xmlns:a16="http://schemas.microsoft.com/office/drawing/2014/main" val="2560539172"/>
                    </a:ext>
                  </a:extLst>
                </a:gridCol>
                <a:gridCol w="1349707">
                  <a:extLst>
                    <a:ext uri="{9D8B030D-6E8A-4147-A177-3AD203B41FA5}">
                      <a16:colId xmlns:a16="http://schemas.microsoft.com/office/drawing/2014/main" val="1260532971"/>
                    </a:ext>
                  </a:extLst>
                </a:gridCol>
                <a:gridCol w="1349707">
                  <a:extLst>
                    <a:ext uri="{9D8B030D-6E8A-4147-A177-3AD203B41FA5}">
                      <a16:colId xmlns:a16="http://schemas.microsoft.com/office/drawing/2014/main" val="2931902933"/>
                    </a:ext>
                  </a:extLst>
                </a:gridCol>
              </a:tblGrid>
              <a:tr h="76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67955"/>
                  </a:ext>
                </a:extLst>
              </a:tr>
              <a:tr h="76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0449"/>
                  </a:ext>
                </a:extLst>
              </a:tr>
              <a:tr h="76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949445"/>
                  </a:ext>
                </a:extLst>
              </a:tr>
              <a:tr h="76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656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FA5E4-63B3-4DCF-8ED2-8596CC46F530}"/>
              </a:ext>
            </a:extLst>
          </p:cNvPr>
          <p:cNvSpPr txBox="1"/>
          <p:nvPr/>
        </p:nvSpPr>
        <p:spPr>
          <a:xfrm>
            <a:off x="7438030" y="2575977"/>
            <a:ext cx="44070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Ex) a = 10 , b = 3</a:t>
            </a:r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+ B	</a:t>
            </a:r>
            <a:r>
              <a:rPr lang="ko-KR" altLang="en-US" sz="2400" dirty="0"/>
              <a:t>값</a:t>
            </a:r>
            <a:r>
              <a:rPr lang="en-US" altLang="ko-KR" sz="2400" dirty="0"/>
              <a:t>: 13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– B	</a:t>
            </a:r>
            <a:r>
              <a:rPr lang="ko-KR" altLang="en-US" sz="2400" dirty="0"/>
              <a:t>값</a:t>
            </a:r>
            <a:r>
              <a:rPr lang="en-US" altLang="ko-KR" sz="2400" dirty="0"/>
              <a:t>: 7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* B	</a:t>
            </a:r>
            <a:r>
              <a:rPr lang="ko-KR" altLang="en-US" sz="2400" dirty="0"/>
              <a:t>값</a:t>
            </a:r>
            <a:r>
              <a:rPr lang="en-US" altLang="ko-KR" sz="2400" dirty="0"/>
              <a:t>: 30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/ B	</a:t>
            </a:r>
            <a:r>
              <a:rPr lang="ko-KR" altLang="en-US" sz="2400" dirty="0"/>
              <a:t>값</a:t>
            </a:r>
            <a:r>
              <a:rPr lang="en-US" altLang="ko-KR" sz="2400" dirty="0"/>
              <a:t>: 3.3333…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% B	</a:t>
            </a:r>
            <a:r>
              <a:rPr lang="ko-KR" altLang="en-US" sz="2400" dirty="0"/>
              <a:t>값</a:t>
            </a:r>
            <a:r>
              <a:rPr lang="en-US" altLang="ko-KR" sz="2400" dirty="0"/>
              <a:t>: 1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// B	</a:t>
            </a:r>
            <a:r>
              <a:rPr lang="ko-KR" altLang="en-US" sz="2400" dirty="0"/>
              <a:t>값</a:t>
            </a:r>
            <a:r>
              <a:rPr lang="en-US" altLang="ko-KR" sz="2400" dirty="0"/>
              <a:t>: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26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문자의 연산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+:</a:t>
            </a:r>
            <a:r>
              <a:rPr lang="ko-KR" altLang="en-US" dirty="0"/>
              <a:t> 문자와 문자가 공백 없이 그대로 붙음</a:t>
            </a:r>
            <a:endParaRPr lang="en-US" altLang="ko-KR" dirty="0"/>
          </a:p>
          <a:p>
            <a:r>
              <a:rPr lang="en-US" altLang="ko-KR" dirty="0"/>
              <a:t> *:</a:t>
            </a:r>
            <a:r>
              <a:rPr lang="ko-KR" altLang="en-US" dirty="0"/>
              <a:t> 문자가 곱한 수만큼 반복 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A = “hello” B = “world”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 + B 		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dirty="0" err="1"/>
              <a:t>helloworld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 * 3		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dirty="0" err="1"/>
              <a:t>hellohellohello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23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입력문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= input(“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안내문 내용“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입력 받기 전 안내문 출력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입력 받은 값은 변수에 저장</a:t>
            </a:r>
            <a:r>
              <a:rPr lang="en-US" altLang="ko-KR" dirty="0"/>
              <a:t>(</a:t>
            </a:r>
            <a:r>
              <a:rPr lang="ko-KR" altLang="en-US" dirty="0"/>
              <a:t>타입은 문자열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27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문법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95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[index]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문자열 데이터엔 문자 각각이 순서대로 저장되어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개별의 문자를 </a:t>
            </a:r>
            <a:r>
              <a:rPr lang="en-US" altLang="ko-KR" dirty="0"/>
              <a:t>index</a:t>
            </a:r>
            <a:r>
              <a:rPr lang="ko-KR" altLang="en-US" dirty="0"/>
              <a:t>로 고를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시작하고</a:t>
            </a:r>
            <a:r>
              <a:rPr lang="en-US" altLang="ko-KR" dirty="0"/>
              <a:t>, </a:t>
            </a:r>
            <a:r>
              <a:rPr lang="ko-KR" altLang="en-US" dirty="0"/>
              <a:t>음수를 입력할 경우 </a:t>
            </a:r>
            <a:r>
              <a:rPr lang="en-US" altLang="ko-KR" dirty="0"/>
              <a:t>-1</a:t>
            </a:r>
            <a:r>
              <a:rPr lang="ko-KR" altLang="en-US" dirty="0"/>
              <a:t>이 맨 마지막 문자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원래 문자열의 글자 수를 넘어가는 </a:t>
            </a:r>
            <a:r>
              <a:rPr lang="en-US" altLang="ko-KR" dirty="0"/>
              <a:t>index</a:t>
            </a:r>
            <a:r>
              <a:rPr lang="ko-KR" altLang="en-US" dirty="0"/>
              <a:t>를 작성할 경우 </a:t>
            </a:r>
            <a:r>
              <a:rPr lang="en-US" altLang="ko-KR" dirty="0"/>
              <a:t>error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“hello”</a:t>
            </a:r>
          </a:p>
          <a:p>
            <a:pPr marL="0" indent="0">
              <a:buNone/>
            </a:pPr>
            <a:r>
              <a:rPr lang="en-US" altLang="ko-KR" dirty="0"/>
              <a:t>A[0]		</a:t>
            </a:r>
            <a:r>
              <a:rPr lang="ko-KR" altLang="en-US" dirty="0"/>
              <a:t>값</a:t>
            </a:r>
            <a:r>
              <a:rPr lang="en-US" altLang="ko-KR" dirty="0"/>
              <a:t>: “h”</a:t>
            </a:r>
          </a:p>
          <a:p>
            <a:pPr marL="0" indent="0">
              <a:buNone/>
            </a:pPr>
            <a:r>
              <a:rPr lang="en-US" altLang="ko-KR" dirty="0"/>
              <a:t>A[-1]		</a:t>
            </a:r>
            <a:r>
              <a:rPr lang="ko-KR" altLang="en-US" dirty="0"/>
              <a:t>값</a:t>
            </a:r>
            <a:r>
              <a:rPr lang="en-US" altLang="ko-KR" dirty="0"/>
              <a:t>: “o”</a:t>
            </a:r>
          </a:p>
          <a:p>
            <a:pPr marL="0" indent="0">
              <a:buNone/>
            </a:pPr>
            <a:r>
              <a:rPr lang="en-US" altLang="ko-KR" dirty="0"/>
              <a:t>A[7]		</a:t>
            </a:r>
            <a:r>
              <a:rPr lang="en-US" altLang="ko-KR" dirty="0">
                <a:solidFill>
                  <a:srgbClr val="FF0000"/>
                </a:solidFill>
              </a:rPr>
              <a:t>error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026CF8-BF36-49C4-A735-3B188B77D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57611"/>
              </p:ext>
            </p:extLst>
          </p:nvPr>
        </p:nvGraphicFramePr>
        <p:xfrm>
          <a:off x="4706961" y="5100598"/>
          <a:ext cx="4928358" cy="1242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393">
                  <a:extLst>
                    <a:ext uri="{9D8B030D-6E8A-4147-A177-3AD203B41FA5}">
                      <a16:colId xmlns:a16="http://schemas.microsoft.com/office/drawing/2014/main" val="2579191962"/>
                    </a:ext>
                  </a:extLst>
                </a:gridCol>
                <a:gridCol w="821393">
                  <a:extLst>
                    <a:ext uri="{9D8B030D-6E8A-4147-A177-3AD203B41FA5}">
                      <a16:colId xmlns:a16="http://schemas.microsoft.com/office/drawing/2014/main" val="1495364116"/>
                    </a:ext>
                  </a:extLst>
                </a:gridCol>
                <a:gridCol w="821393">
                  <a:extLst>
                    <a:ext uri="{9D8B030D-6E8A-4147-A177-3AD203B41FA5}">
                      <a16:colId xmlns:a16="http://schemas.microsoft.com/office/drawing/2014/main" val="890197052"/>
                    </a:ext>
                  </a:extLst>
                </a:gridCol>
                <a:gridCol w="821393">
                  <a:extLst>
                    <a:ext uri="{9D8B030D-6E8A-4147-A177-3AD203B41FA5}">
                      <a16:colId xmlns:a16="http://schemas.microsoft.com/office/drawing/2014/main" val="357572025"/>
                    </a:ext>
                  </a:extLst>
                </a:gridCol>
                <a:gridCol w="821393">
                  <a:extLst>
                    <a:ext uri="{9D8B030D-6E8A-4147-A177-3AD203B41FA5}">
                      <a16:colId xmlns:a16="http://schemas.microsoft.com/office/drawing/2014/main" val="3353874597"/>
                    </a:ext>
                  </a:extLst>
                </a:gridCol>
                <a:gridCol w="821393">
                  <a:extLst>
                    <a:ext uri="{9D8B030D-6E8A-4147-A177-3AD203B41FA5}">
                      <a16:colId xmlns:a16="http://schemas.microsoft.com/office/drawing/2014/main" val="2937875094"/>
                    </a:ext>
                  </a:extLst>
                </a:gridCol>
              </a:tblGrid>
              <a:tr h="621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495156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48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문자열에 유용한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4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.replace(“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원래 문자열“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, “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교체할 문자열“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문자열에 있던 원래 문자열을 교체할 문자열로 바꿈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바꿔준 문자열을 변수에 저장해야 반영됨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A = “hello, </a:t>
            </a:r>
            <a:r>
              <a:rPr lang="en-US" altLang="ko-KR" dirty="0" err="1"/>
              <a:t>yebin</a:t>
            </a:r>
            <a:r>
              <a:rPr lang="en-US" altLang="ko-KR" dirty="0"/>
              <a:t>!”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A.replace</a:t>
            </a:r>
            <a:r>
              <a:rPr lang="en-US" altLang="ko-KR" dirty="0"/>
              <a:t>(“</a:t>
            </a:r>
            <a:r>
              <a:rPr lang="en-US" altLang="ko-KR" dirty="0" err="1"/>
              <a:t>yebin</a:t>
            </a:r>
            <a:r>
              <a:rPr lang="en-US" altLang="ko-KR" dirty="0"/>
              <a:t>”, “</a:t>
            </a:r>
            <a:r>
              <a:rPr lang="en-US" altLang="ko-KR" dirty="0" err="1"/>
              <a:t>yeji</a:t>
            </a:r>
            <a:r>
              <a:rPr lang="en-US" altLang="ko-KR" dirty="0"/>
              <a:t>”)		</a:t>
            </a:r>
            <a:r>
              <a:rPr lang="ko-KR" altLang="en-US" dirty="0"/>
              <a:t>값</a:t>
            </a:r>
            <a:r>
              <a:rPr lang="en-US" altLang="ko-KR" dirty="0"/>
              <a:t>: “hello, </a:t>
            </a:r>
            <a:r>
              <a:rPr lang="en-US" altLang="ko-KR" dirty="0" err="1"/>
              <a:t>yeji</a:t>
            </a:r>
            <a:r>
              <a:rPr lang="en-US" altLang="ko-KR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137728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문자열에 유용한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4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.strip()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문자열의 앞뒤 공백을 없앰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바꿔준 문자열을 변수에 저장해야 반영됨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A = “       hello</a:t>
            </a:r>
            <a:r>
              <a:rPr lang="ko-KR" altLang="en-US" dirty="0"/>
              <a:t>       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A.strip</a:t>
            </a:r>
            <a:r>
              <a:rPr lang="en-US" altLang="ko-KR" dirty="0"/>
              <a:t>()		</a:t>
            </a:r>
            <a:r>
              <a:rPr lang="ko-KR" altLang="en-US" dirty="0"/>
              <a:t>값</a:t>
            </a:r>
            <a:r>
              <a:rPr lang="en-US" altLang="ko-KR" dirty="0"/>
              <a:t>: “hello”</a:t>
            </a:r>
          </a:p>
          <a:p>
            <a:endParaRPr lang="en-US" altLang="ko-KR" sz="1000" dirty="0"/>
          </a:p>
          <a:p>
            <a:pPr marL="0" indent="0">
              <a:buNone/>
            </a:pP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함수체이닝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2400" dirty="0"/>
              <a:t>한 줄에 여러 기능을 작성하는 것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65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4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= [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데이터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1,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데이터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2…]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같은 종류의 데이터를 여러 개 관리하기 위해 묶은 것</a:t>
            </a:r>
            <a:endParaRPr lang="en-US" altLang="ko-KR" dirty="0"/>
          </a:p>
          <a:p>
            <a:r>
              <a:rPr lang="en-US" altLang="ko-KR" dirty="0"/>
              <a:t> index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리스트 맨 뒤에 새로운 삽입</a:t>
            </a:r>
            <a:r>
              <a:rPr lang="en-US" altLang="ko-KR" dirty="0"/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.append(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삭제</a:t>
            </a:r>
            <a:r>
              <a:rPr lang="en-US" altLang="ko-KR" dirty="0"/>
              <a:t>: del</a:t>
            </a:r>
            <a:r>
              <a:rPr lang="ko-KR" altLang="en-US" dirty="0"/>
              <a:t> 리스트</a:t>
            </a:r>
            <a:r>
              <a:rPr lang="en-US" altLang="ko-KR" dirty="0"/>
              <a:t>[index]</a:t>
            </a:r>
          </a:p>
          <a:p>
            <a:endParaRPr lang="en-US" altLang="ko-KR" dirty="0"/>
          </a:p>
          <a:p>
            <a:r>
              <a:rPr lang="en-US" altLang="ko-KR" dirty="0"/>
              <a:t>Ex) A = [“a“, “b”]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(“c”)		</a:t>
            </a:r>
            <a:r>
              <a:rPr lang="ko-KR" altLang="en-US" dirty="0"/>
              <a:t>값</a:t>
            </a:r>
            <a:r>
              <a:rPr lang="en-US" altLang="ko-KR" dirty="0"/>
              <a:t>: [“a”, “b”, “c”]</a:t>
            </a:r>
          </a:p>
          <a:p>
            <a:r>
              <a:rPr lang="en-US" altLang="ko-KR" dirty="0"/>
              <a:t>del A[1]			</a:t>
            </a:r>
            <a:r>
              <a:rPr lang="ko-KR" altLang="en-US" dirty="0"/>
              <a:t>값</a:t>
            </a:r>
            <a:r>
              <a:rPr lang="en-US" altLang="ko-KR" dirty="0"/>
              <a:t>: [“a“, “c”]</a:t>
            </a:r>
          </a:p>
        </p:txBody>
      </p:sp>
    </p:spTree>
    <p:extLst>
      <p:ext uri="{BB962C8B-B14F-4D97-AF65-F5344CB8AC3E}">
        <p14:creationId xmlns:p14="http://schemas.microsoft.com/office/powerpoint/2010/main" val="305941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[index1:index2]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문자열의 글자나 리스트의 데이터를 일부 잘라오는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A = “hello”, B = [“a”, “b”, “c”]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A[1:3]		</a:t>
            </a:r>
            <a:r>
              <a:rPr lang="ko-KR" altLang="en-US" dirty="0"/>
              <a:t>값</a:t>
            </a:r>
            <a:r>
              <a:rPr lang="en-US" altLang="ko-KR" dirty="0"/>
              <a:t>: el				#index1</a:t>
            </a:r>
            <a:r>
              <a:rPr lang="ko-KR" altLang="en-US" dirty="0"/>
              <a:t>부터 </a:t>
            </a:r>
            <a:r>
              <a:rPr lang="en-US" altLang="ko-KR" dirty="0"/>
              <a:t>index2 </a:t>
            </a:r>
            <a:r>
              <a:rPr lang="ko-KR" altLang="en-US" dirty="0"/>
              <a:t>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A[1:]		</a:t>
            </a:r>
            <a:r>
              <a:rPr lang="ko-KR" altLang="en-US" dirty="0"/>
              <a:t>값</a:t>
            </a:r>
            <a:r>
              <a:rPr lang="en-US" altLang="ko-KR" dirty="0"/>
              <a:t>: </a:t>
            </a:r>
            <a:r>
              <a:rPr lang="en-US" altLang="ko-KR" dirty="0" err="1"/>
              <a:t>ello</a:t>
            </a:r>
            <a:r>
              <a:rPr lang="en-US" altLang="ko-KR" dirty="0"/>
              <a:t>			#index1</a:t>
            </a:r>
            <a:r>
              <a:rPr lang="ko-KR" altLang="en-US" dirty="0"/>
              <a:t>부터 끝까지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B[:2]		</a:t>
            </a:r>
            <a:r>
              <a:rPr lang="ko-KR" altLang="en-US" dirty="0"/>
              <a:t>값</a:t>
            </a:r>
            <a:r>
              <a:rPr lang="en-US" altLang="ko-KR" dirty="0"/>
              <a:t>: [“a”, “b”]		#</a:t>
            </a:r>
            <a:r>
              <a:rPr lang="ko-KR" altLang="en-US" dirty="0"/>
              <a:t>처음부터 </a:t>
            </a:r>
            <a:r>
              <a:rPr lang="en-US" altLang="ko-KR" dirty="0"/>
              <a:t>index2 </a:t>
            </a:r>
            <a:r>
              <a:rPr lang="ko-KR" altLang="en-US" dirty="0"/>
              <a:t>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B[:]		</a:t>
            </a:r>
            <a:r>
              <a:rPr lang="ko-KR" altLang="en-US" dirty="0"/>
              <a:t>값</a:t>
            </a:r>
            <a:r>
              <a:rPr lang="en-US" altLang="ko-KR" dirty="0"/>
              <a:t>: [“a”, “b”, “c”]		#</a:t>
            </a:r>
            <a:r>
              <a:rPr lang="ko-KR" altLang="en-US" dirty="0"/>
              <a:t>처음부터 끝까지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80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문자열과 리스트의 길이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4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문자열변수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리스트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문자열의 글자 개수를 반환함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리스트에 저장된 데이터의 개수를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B0D5-40A6-4BB2-B305-695B4CCC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37FF-5BD8-4251-AEA1-526F6FBB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파이참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출력</a:t>
            </a:r>
            <a:r>
              <a:rPr lang="en-US" altLang="ko-KR" dirty="0"/>
              <a:t>/</a:t>
            </a:r>
            <a:r>
              <a:rPr lang="ko-KR" altLang="en-US" dirty="0"/>
              <a:t>변수와 자료형</a:t>
            </a:r>
            <a:r>
              <a:rPr lang="en-US" altLang="ko-KR" dirty="0"/>
              <a:t>/</a:t>
            </a:r>
            <a:r>
              <a:rPr lang="ko-KR" altLang="en-US" dirty="0"/>
              <a:t>주석</a:t>
            </a:r>
            <a:r>
              <a:rPr lang="en-US" altLang="ko-KR" dirty="0"/>
              <a:t>/</a:t>
            </a:r>
            <a:r>
              <a:rPr lang="ko-KR" altLang="en-US" dirty="0"/>
              <a:t>연산</a:t>
            </a:r>
            <a:r>
              <a:rPr lang="en-US" altLang="ko-KR" dirty="0"/>
              <a:t>/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2: </a:t>
            </a:r>
            <a:r>
              <a:rPr lang="ko-KR" altLang="en-US" dirty="0"/>
              <a:t>문자열</a:t>
            </a:r>
            <a:r>
              <a:rPr lang="en-US" altLang="ko-KR" dirty="0"/>
              <a:t>/</a:t>
            </a:r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/>
              <a:t>문자열에 유용한 기능</a:t>
            </a:r>
            <a:r>
              <a:rPr lang="en-US" altLang="ko-KR" dirty="0"/>
              <a:t>/</a:t>
            </a:r>
            <a:r>
              <a:rPr lang="ko-KR" altLang="en-US" dirty="0" err="1"/>
              <a:t>슬라이싱</a:t>
            </a:r>
            <a:r>
              <a:rPr lang="en-US" altLang="ko-KR" dirty="0"/>
              <a:t>/ </a:t>
            </a:r>
            <a:r>
              <a:rPr lang="ko-KR" altLang="en-US" dirty="0"/>
              <a:t>문자열과 리스트의 길이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3: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96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문법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61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3: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44"/>
            <a:ext cx="10515600" cy="5032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altLang="ko-KR" sz="35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임시변수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) in range(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시작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종료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증감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for </a:t>
            </a:r>
            <a:r>
              <a:rPr lang="ko-KR" altLang="en-US" dirty="0"/>
              <a:t>이하에 있는 문장들이 임시변수가 시작숫자부터 반복할 때마다 증감숫자만큼 변하여 종료숫자</a:t>
            </a:r>
            <a:r>
              <a:rPr lang="en-US" altLang="ko-KR" dirty="0"/>
              <a:t>-1</a:t>
            </a:r>
            <a:r>
              <a:rPr lang="ko-KR" altLang="en-US" dirty="0"/>
              <a:t>가 될 때까지 반복됨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range() </a:t>
            </a:r>
            <a:r>
              <a:rPr lang="ko-KR" altLang="en-US" dirty="0"/>
              <a:t>괄호에 숫자가 하나 들어가면 종료 숫자</a:t>
            </a:r>
            <a:r>
              <a:rPr lang="en-US" altLang="ko-KR" dirty="0"/>
              <a:t>.(</a:t>
            </a:r>
            <a:r>
              <a:rPr lang="ko-KR" altLang="en-US" dirty="0"/>
              <a:t>시작숫자는 </a:t>
            </a:r>
            <a:r>
              <a:rPr lang="en-US" altLang="ko-KR" dirty="0"/>
              <a:t>0, </a:t>
            </a:r>
            <a:r>
              <a:rPr lang="ko-KR" altLang="en-US" dirty="0"/>
              <a:t>증감숫자는 </a:t>
            </a:r>
            <a:r>
              <a:rPr lang="en-US" altLang="ko-KR" dirty="0"/>
              <a:t>+1</a:t>
            </a:r>
            <a:r>
              <a:rPr lang="ko-KR" altLang="en-US" dirty="0"/>
              <a:t>로 세팅 됨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range() </a:t>
            </a:r>
            <a:r>
              <a:rPr lang="ko-KR" altLang="en-US" dirty="0"/>
              <a:t>괄호에 숫자가 두 개 들어가면 순서대로 시작숫자와 종료숫자</a:t>
            </a:r>
            <a:r>
              <a:rPr lang="en-US" altLang="ko-KR" dirty="0"/>
              <a:t>.(</a:t>
            </a:r>
            <a:r>
              <a:rPr lang="ko-KR" altLang="en-US" dirty="0"/>
              <a:t>증감숫자는 </a:t>
            </a:r>
            <a:r>
              <a:rPr lang="en-US" altLang="ko-KR" dirty="0"/>
              <a:t>+1</a:t>
            </a:r>
            <a:r>
              <a:rPr lang="ko-KR" altLang="en-US" dirty="0"/>
              <a:t>로 세팅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altLang="ko-KR" sz="35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임시변수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) in 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</a:rPr>
              <a:t>리스트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ko-KR" sz="3500" dirty="0"/>
          </a:p>
          <a:p>
            <a:r>
              <a:rPr lang="en-US" altLang="ko-KR" dirty="0"/>
              <a:t>I</a:t>
            </a:r>
            <a:r>
              <a:rPr lang="ko-KR" altLang="en-US" dirty="0"/>
              <a:t>가 숫자대신 리스트의 </a:t>
            </a:r>
            <a:r>
              <a:rPr lang="en-US" altLang="ko-KR" dirty="0" err="1"/>
              <a:t>i</a:t>
            </a:r>
            <a:r>
              <a:rPr lang="ko-KR" altLang="en-US" dirty="0"/>
              <a:t>번째 값이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1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3: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err="1">
                <a:solidFill>
                  <a:schemeClr val="accent2">
                    <a:lumMod val="75000"/>
                  </a:schemeClr>
                </a:solidFill>
              </a:rPr>
              <a:t>반복문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 작성 예시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/>
              <a:t>for i in range(4):</a:t>
            </a:r>
          </a:p>
          <a:p>
            <a:pPr marL="0" indent="0">
              <a:buNone/>
            </a:pPr>
            <a:r>
              <a:rPr lang="en-US" altLang="ko-KR" dirty="0"/>
              <a:t>	print(“hello”)			</a:t>
            </a:r>
            <a:r>
              <a:rPr lang="ko-KR" altLang="en-US" dirty="0"/>
              <a:t>출력결과</a:t>
            </a:r>
            <a:r>
              <a:rPr lang="en-US" altLang="ko-KR" dirty="0"/>
              <a:t>: hello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번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for </a:t>
            </a:r>
            <a:r>
              <a:rPr lang="en-US" altLang="ko-KR" dirty="0" err="1"/>
              <a:t>i</a:t>
            </a:r>
            <a:r>
              <a:rPr lang="en-US" altLang="ko-KR" dirty="0"/>
              <a:t> in a:</a:t>
            </a:r>
          </a:p>
          <a:p>
            <a:pPr marL="0" indent="0">
              <a:buNone/>
            </a:pPr>
            <a:r>
              <a:rPr lang="en-US" altLang="ko-KR" dirty="0"/>
              <a:t>	print(</a:t>
            </a:r>
            <a:r>
              <a:rPr lang="en-US" altLang="ko-KR" dirty="0" err="1"/>
              <a:t>i</a:t>
            </a:r>
            <a:r>
              <a:rPr lang="en-US" altLang="ko-KR" dirty="0"/>
              <a:t>)				</a:t>
            </a:r>
            <a:r>
              <a:rPr lang="ko-KR" altLang="en-US" dirty="0"/>
              <a:t>출력결과</a:t>
            </a:r>
            <a:r>
              <a:rPr lang="en-US" altLang="ko-KR" dirty="0"/>
              <a:t>: </a:t>
            </a:r>
            <a:r>
              <a:rPr lang="ko-KR" altLang="en-US" dirty="0"/>
              <a:t>리스트 </a:t>
            </a:r>
            <a:r>
              <a:rPr lang="en-US" altLang="ko-KR" dirty="0"/>
              <a:t>a</a:t>
            </a:r>
            <a:r>
              <a:rPr lang="ko-KR" altLang="en-US" dirty="0"/>
              <a:t>의 모든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		</a:t>
            </a:r>
            <a:r>
              <a:rPr lang="ko-KR" altLang="en-US" dirty="0"/>
              <a:t>데이터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581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파이참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7A06-A60F-4230-BDFD-22D7D6D5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파이참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838693-E580-4424-BAAD-92D53B68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48" y="1937981"/>
            <a:ext cx="2762529" cy="276252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48EAD-0DF8-4D79-9C0A-EE5F210B4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1" y="1795818"/>
            <a:ext cx="3021842" cy="3021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6F90F-7A50-4AD6-BF3B-4EAEE6C5B89C}"/>
              </a:ext>
            </a:extLst>
          </p:cNvPr>
          <p:cNvSpPr txBox="1"/>
          <p:nvPr/>
        </p:nvSpPr>
        <p:spPr>
          <a:xfrm>
            <a:off x="1091821" y="5063319"/>
            <a:ext cx="417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파이썬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 언어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가독성이 높아 배우기 쉬움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분야에 이용됨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0DF67-8F98-412A-B8B1-A89DC3944909}"/>
              </a:ext>
            </a:extLst>
          </p:cNvPr>
          <p:cNvSpPr txBox="1"/>
          <p:nvPr/>
        </p:nvSpPr>
        <p:spPr>
          <a:xfrm>
            <a:off x="6792604" y="5063319"/>
            <a:ext cx="44531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파이참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파이썬 코딩 작성에 도움을 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자동완성 및 오류 사전검사 기능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부가 기능</a:t>
            </a:r>
          </a:p>
        </p:txBody>
      </p:sp>
    </p:spTree>
    <p:extLst>
      <p:ext uri="{BB962C8B-B14F-4D97-AF65-F5344CB8AC3E}">
        <p14:creationId xmlns:p14="http://schemas.microsoft.com/office/powerpoint/2010/main" val="19438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8611-9CB0-4932-8557-BBE7DFD8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문법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6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C1B6-C0DE-4197-ACC2-EE1FA95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B9FC2-BA55-4053-A895-5282003B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print(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문자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숫자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4000" dirty="0"/>
          </a:p>
          <a:p>
            <a:r>
              <a:rPr lang="ko-KR" altLang="en-US" sz="2000" dirty="0"/>
              <a:t>문자는 큰따옴표</a:t>
            </a:r>
            <a:r>
              <a:rPr lang="en-US" altLang="ko-KR" sz="2000" dirty="0"/>
              <a:t>(“”)</a:t>
            </a:r>
            <a:r>
              <a:rPr lang="ko-KR" altLang="en-US" sz="2000" dirty="0"/>
              <a:t>나 작은따옴표</a:t>
            </a:r>
            <a:r>
              <a:rPr lang="en-US" altLang="ko-KR" sz="2000" dirty="0"/>
              <a:t>(‘’)</a:t>
            </a:r>
            <a:r>
              <a:rPr lang="ko-KR" altLang="en-US" sz="2000" dirty="0"/>
              <a:t>로 감싸줘야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print(1)		</a:t>
            </a:r>
            <a:r>
              <a:rPr lang="ko-KR" altLang="en-US" sz="2000" dirty="0"/>
              <a:t>출력결과</a:t>
            </a:r>
            <a:r>
              <a:rPr lang="en-US" altLang="ko-KR" sz="2000" dirty="0"/>
              <a:t>: 1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print(“hey”)		</a:t>
            </a:r>
            <a:r>
              <a:rPr lang="ko-KR" altLang="en-US" sz="2000" dirty="0"/>
              <a:t>출력결과</a:t>
            </a:r>
            <a:r>
              <a:rPr lang="en-US" altLang="ko-KR" sz="2000" dirty="0"/>
              <a:t>: hey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print(a)		</a:t>
            </a:r>
            <a:r>
              <a:rPr lang="ko-KR" altLang="en-US" sz="2000" dirty="0"/>
              <a:t>출력결과</a:t>
            </a:r>
            <a:r>
              <a:rPr lang="en-US" altLang="ko-KR" sz="2000" dirty="0"/>
              <a:t>: hello (</a:t>
            </a:r>
            <a:r>
              <a:rPr lang="ko-KR" altLang="en-US" sz="2000" dirty="0"/>
              <a:t>변수 </a:t>
            </a:r>
            <a:r>
              <a:rPr lang="en-US" altLang="ko-KR" sz="2000" dirty="0"/>
              <a:t>a</a:t>
            </a:r>
            <a:r>
              <a:rPr lang="ko-KR" altLang="en-US" sz="2000" dirty="0"/>
              <a:t>에 문자열 </a:t>
            </a:r>
            <a:r>
              <a:rPr lang="en-US" altLang="ko-KR" sz="2000" dirty="0"/>
              <a:t>hello</a:t>
            </a:r>
            <a:r>
              <a:rPr lang="ko-KR" altLang="en-US" sz="2000" dirty="0"/>
              <a:t>가 저장 되어있다 가정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39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데이터를 저장하는 공간</a:t>
            </a:r>
            <a:endParaRPr lang="en-US" altLang="ko-KR" dirty="0"/>
          </a:p>
          <a:p>
            <a:r>
              <a:rPr lang="ko-KR" altLang="en-US" dirty="0"/>
              <a:t>변수이름</a:t>
            </a:r>
            <a:r>
              <a:rPr lang="en-US" altLang="ko-KR" dirty="0"/>
              <a:t>=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/</a:t>
            </a:r>
            <a:r>
              <a:rPr lang="ko-KR" altLang="en-US" dirty="0"/>
              <a:t>숫자 등</a:t>
            </a:r>
            <a:r>
              <a:rPr lang="en-US" altLang="ko-KR" dirty="0"/>
              <a:t>)</a:t>
            </a:r>
            <a:r>
              <a:rPr lang="ko-KR" altLang="en-US" dirty="0"/>
              <a:t>를 입력하면 변수에 데이터가 저장됨</a:t>
            </a:r>
            <a:r>
              <a:rPr lang="en-US" altLang="ko-KR" dirty="0"/>
              <a:t>. (=</a:t>
            </a:r>
            <a:r>
              <a:rPr lang="ko-KR" altLang="en-US" dirty="0"/>
              <a:t>는 </a:t>
            </a:r>
            <a:r>
              <a:rPr lang="ko-KR" altLang="en-US" dirty="0" err="1"/>
              <a:t>같다의</a:t>
            </a:r>
            <a:r>
              <a:rPr lang="ko-KR" altLang="en-US" dirty="0"/>
              <a:t> 의미가 아닌</a:t>
            </a:r>
            <a:r>
              <a:rPr lang="en-US" altLang="ko-KR" dirty="0"/>
              <a:t>, </a:t>
            </a:r>
            <a:r>
              <a:rPr lang="ko-KR" altLang="en-US" dirty="0"/>
              <a:t>변수에 값을 대입한다는 의미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변수의 이름은 기본적으로 자유롭게 설정 가능하나</a:t>
            </a:r>
            <a:r>
              <a:rPr lang="en-US" altLang="ko-KR" dirty="0"/>
              <a:t>, </a:t>
            </a:r>
            <a:r>
              <a:rPr lang="ko-KR" altLang="en-US" dirty="0"/>
              <a:t>숫자로 시작하거나 특수기호</a:t>
            </a:r>
            <a:r>
              <a:rPr lang="en-US" altLang="ko-KR" dirty="0"/>
              <a:t>, </a:t>
            </a:r>
            <a:r>
              <a:rPr lang="ko-KR" altLang="en-US" dirty="0"/>
              <a:t>공백이 들어가는 이름은 안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문자와 변수의 기분은 따옴표의 유무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1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변수작성 예시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1. 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숫자 </a:t>
            </a:r>
            <a:r>
              <a:rPr lang="en-US" altLang="ko-KR" dirty="0"/>
              <a:t>1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a = 1 (o) 1df = 1 (x) as</a:t>
            </a:r>
            <a:r>
              <a:rPr lang="ko-KR" altLang="en-US" dirty="0"/>
              <a:t> </a:t>
            </a:r>
            <a:r>
              <a:rPr lang="en-US" altLang="ko-KR" dirty="0" err="1"/>
              <a:t>eu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 (x)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abcd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en-US" altLang="ko-KR" dirty="0" err="1"/>
              <a:t>abcd</a:t>
            </a:r>
            <a:r>
              <a:rPr lang="en-US" altLang="ko-KR" dirty="0"/>
              <a:t>”		</a:t>
            </a:r>
            <a:r>
              <a:rPr lang="en-US" altLang="ko-KR" dirty="0" err="1"/>
              <a:t>abcd</a:t>
            </a:r>
            <a:r>
              <a:rPr lang="ko-KR" altLang="en-US" dirty="0"/>
              <a:t>는 변수</a:t>
            </a:r>
            <a:r>
              <a:rPr lang="en-US" altLang="ko-KR" dirty="0"/>
              <a:t>, “</a:t>
            </a:r>
            <a:r>
              <a:rPr lang="en-US" altLang="ko-KR" dirty="0" err="1"/>
              <a:t>abcd</a:t>
            </a:r>
            <a:r>
              <a:rPr lang="en-US" altLang="ko-KR" dirty="0"/>
              <a:t>”</a:t>
            </a:r>
            <a:r>
              <a:rPr lang="ko-KR" altLang="en-US" dirty="0"/>
              <a:t>는 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3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6AC6-0603-4AE5-8277-E79E22D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1: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56C83-7721-4690-ABF4-3D51C1A3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주석에 입력할 말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코드에 영향을 주지 않는 영역</a:t>
            </a:r>
            <a:endParaRPr lang="en-US" altLang="ko-KR" dirty="0"/>
          </a:p>
          <a:p>
            <a:r>
              <a:rPr lang="ko-KR" altLang="en-US" dirty="0"/>
              <a:t>코드를 읽는 다른 사람들을 위한 정보를 작성함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18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1059</Words>
  <Application>Microsoft Office PowerPoint</Application>
  <PresentationFormat>와이드스크린</PresentationFormat>
  <Paragraphs>187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코알라 week2:  파이썬 기초</vt:lpstr>
      <vt:lpstr>목차</vt:lpstr>
      <vt:lpstr>파이썬과 파이참</vt:lpstr>
      <vt:lpstr>파이썬과 파이참</vt:lpstr>
      <vt:lpstr>Python 문법 1</vt:lpstr>
      <vt:lpstr>Python 문법 1: 출력</vt:lpstr>
      <vt:lpstr>Python 문법 1: 변수와 자료형</vt:lpstr>
      <vt:lpstr>Python 문법 1: 변수와 자료형</vt:lpstr>
      <vt:lpstr>Python 문법 1: 주석</vt:lpstr>
      <vt:lpstr>Python 문법 1: 연산</vt:lpstr>
      <vt:lpstr>Python 문법 1: 연산</vt:lpstr>
      <vt:lpstr>Python 문법 1: 입력문</vt:lpstr>
      <vt:lpstr>Python 문법 2</vt:lpstr>
      <vt:lpstr>Python 문법 2: 문자열</vt:lpstr>
      <vt:lpstr>Python 문법 2: 문자열에 유용한 기능</vt:lpstr>
      <vt:lpstr>Python 문법 2: 문자열에 유용한 기능</vt:lpstr>
      <vt:lpstr>Python 문법 2: 리스트</vt:lpstr>
      <vt:lpstr>Python 문법 2: 슬라이싱</vt:lpstr>
      <vt:lpstr>Python 문법 2: 문자열과 리스트의 길이</vt:lpstr>
      <vt:lpstr>Python 문법 3</vt:lpstr>
      <vt:lpstr>Python 문법 3: 반복문</vt:lpstr>
      <vt:lpstr>Python 문법 3: 반복문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코알라 week2:  파이썬 기초</dc:title>
  <dc:creator>강 예빈</dc:creator>
  <cp:lastModifiedBy>강 예빈</cp:lastModifiedBy>
  <cp:revision>15</cp:revision>
  <dcterms:created xsi:type="dcterms:W3CDTF">2020-04-28T08:47:25Z</dcterms:created>
  <dcterms:modified xsi:type="dcterms:W3CDTF">2020-04-28T12:23:50Z</dcterms:modified>
</cp:coreProperties>
</file>