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3" r:id="rId4"/>
    <p:sldId id="301" r:id="rId5"/>
    <p:sldId id="299" r:id="rId6"/>
    <p:sldId id="300" r:id="rId7"/>
    <p:sldId id="302" r:id="rId8"/>
    <p:sldId id="292" r:id="rId9"/>
    <p:sldId id="282" r:id="rId10"/>
    <p:sldId id="283" r:id="rId11"/>
    <p:sldId id="264" r:id="rId12"/>
    <p:sldId id="284" r:id="rId13"/>
    <p:sldId id="295" r:id="rId14"/>
    <p:sldId id="298" r:id="rId15"/>
    <p:sldId id="265" r:id="rId16"/>
    <p:sldId id="288" r:id="rId17"/>
    <p:sldId id="289" r:id="rId18"/>
    <p:sldId id="266" r:id="rId19"/>
    <p:sldId id="286" r:id="rId20"/>
    <p:sldId id="287" r:id="rId21"/>
    <p:sldId id="297" r:id="rId22"/>
    <p:sldId id="290" r:id="rId23"/>
    <p:sldId id="294" r:id="rId24"/>
    <p:sldId id="291" r:id="rId25"/>
    <p:sldId id="296" r:id="rId26"/>
    <p:sldId id="280" r:id="rId27"/>
    <p:sldId id="307" r:id="rId28"/>
    <p:sldId id="308" r:id="rId29"/>
    <p:sldId id="309" r:id="rId30"/>
    <p:sldId id="303" r:id="rId31"/>
    <p:sldId id="304" r:id="rId32"/>
    <p:sldId id="305" r:id="rId33"/>
    <p:sldId id="306" r:id="rId34"/>
    <p:sldId id="310" r:id="rId35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1106" autoAdjust="0"/>
  </p:normalViewPr>
  <p:slideViewPr>
    <p:cSldViewPr snapToGrid="0">
      <p:cViewPr varScale="1">
        <p:scale>
          <a:sx n="59" d="100"/>
          <a:sy n="59" d="100"/>
        </p:scale>
        <p:origin x="72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32F5-2C59-4594-999C-F7959721A92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0E6B-DADC-4EB0-A106-EE82F214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4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459AB41-1DB2-403B-B416-EE16D4A2CEF2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563301C-76CC-41BF-A03A-9AD376CA1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5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상인용 </a:t>
            </a:r>
            <a:r>
              <a:rPr lang="ko-KR" altLang="en-US" dirty="0" err="1" smtClean="0"/>
              <a:t>앱과</a:t>
            </a:r>
            <a:r>
              <a:rPr lang="ko-KR" altLang="en-US" dirty="0" smtClean="0"/>
              <a:t> 고객용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안드로이드를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기반으로하고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통신에 필요한 데이터베이스 정보는 </a:t>
            </a:r>
            <a:r>
              <a:rPr lang="ko-KR" altLang="en-US" baseline="0" dirty="0" err="1" smtClean="0"/>
              <a:t>저희팀의</a:t>
            </a:r>
            <a:r>
              <a:rPr lang="ko-KR" altLang="en-US" baseline="0" dirty="0" smtClean="0"/>
              <a:t> 서버에 저장됩니다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상인에게 제공하는 </a:t>
            </a:r>
            <a:r>
              <a:rPr lang="ko-KR" altLang="en-US" baseline="0" dirty="0" err="1" smtClean="0"/>
              <a:t>관리웹페이지</a:t>
            </a:r>
            <a:r>
              <a:rPr lang="ko-KR" altLang="en-US" baseline="0" dirty="0" smtClean="0"/>
              <a:t> 또한 서버에서 제공하게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6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0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기존 화폐의 결제 시스템 </a:t>
            </a:r>
            <a:r>
              <a:rPr lang="en-US" altLang="ko-KR" baseline="0" dirty="0" smtClean="0"/>
              <a:t>: VAN </a:t>
            </a:r>
            <a:r>
              <a:rPr lang="ko-KR" altLang="en-US" baseline="0" dirty="0" smtClean="0"/>
              <a:t>사와 신용카드를 발급한 카드사 등 중간업체가 존재가 존재합니다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비트코인의 경우</a:t>
            </a:r>
            <a:r>
              <a:rPr lang="en-US" altLang="ko-KR" baseline="0" dirty="0" smtClean="0"/>
              <a:t>, p2p </a:t>
            </a:r>
            <a:r>
              <a:rPr lang="ko-KR" altLang="en-US" baseline="0" dirty="0" smtClean="0"/>
              <a:t>거래 시스템이기 때문에 이러한 중간업체가 존재하지 않고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별도의 결제모듈이 존재하지 않습니다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8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두번째로</a:t>
            </a:r>
            <a:r>
              <a:rPr lang="ko-KR" altLang="en-US" baseline="0" dirty="0" smtClean="0"/>
              <a:t> 받은 질문은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 </a:t>
            </a:r>
            <a:r>
              <a:rPr lang="en-US" altLang="ko-KR" baseline="0" dirty="0" err="1" smtClean="0"/>
              <a:t>pos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기기와의 연동을 고려하였는가에 대한 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기존의 </a:t>
            </a:r>
            <a:r>
              <a:rPr lang="ko-KR" altLang="en-US" baseline="0" dirty="0" err="1" smtClean="0"/>
              <a:t>포스는</a:t>
            </a:r>
            <a:r>
              <a:rPr lang="ko-KR" altLang="en-US" baseline="0" dirty="0" smtClean="0"/>
              <a:t> 사진에서 보시다시피 하나의 컴퓨터이고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컴퓨터에서 작동하는 소프트웨어입니다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기존 </a:t>
            </a:r>
            <a:r>
              <a:rPr lang="ko-KR" altLang="en-US" baseline="0" dirty="0" err="1" smtClean="0"/>
              <a:t>포스</a:t>
            </a:r>
            <a:r>
              <a:rPr lang="ko-KR" altLang="en-US" baseline="0" dirty="0" smtClean="0"/>
              <a:t> 소프트웨어에 비트코인 결제모듈을 삽입하기에는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포스</a:t>
            </a:r>
            <a:r>
              <a:rPr lang="ko-KR" altLang="en-US" baseline="0" dirty="0" smtClean="0"/>
              <a:t> 소프트웨어 자체를 수정해야 하는 부분이기 때문에 졸업프로젝트로 할 수 있는 점이 아니라고 생각했습니다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그러나 기존 </a:t>
            </a:r>
            <a:r>
              <a:rPr lang="ko-KR" altLang="en-US" baseline="0" dirty="0" err="1" smtClean="0"/>
              <a:t>포스에서는</a:t>
            </a:r>
            <a:r>
              <a:rPr lang="ko-KR" altLang="en-US" baseline="0" dirty="0" smtClean="0"/>
              <a:t> 메뉴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거래내역 등을 백업 파일로 추출하는 기능을 제공하고 있기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상인에게 제공하는 관리용 </a:t>
            </a:r>
            <a:r>
              <a:rPr lang="ko-KR" altLang="en-US" baseline="0" dirty="0" err="1" smtClean="0"/>
              <a:t>웹페이지에</a:t>
            </a:r>
            <a:r>
              <a:rPr lang="ko-KR" altLang="en-US" baseline="0" dirty="0" smtClean="0"/>
              <a:t> 백업 파일을 </a:t>
            </a:r>
            <a:r>
              <a:rPr lang="ko-KR" altLang="en-US" baseline="0" dirty="0" err="1" smtClean="0"/>
              <a:t>업로드할</a:t>
            </a:r>
            <a:r>
              <a:rPr lang="ko-KR" altLang="en-US" baseline="0" dirty="0" smtClean="0"/>
              <a:t> 수 있는 기능을 추가하기로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5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2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6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앞으로의 계획은 크게 </a:t>
            </a:r>
            <a:r>
              <a:rPr lang="ko-KR" altLang="en-US" dirty="0" err="1" smtClean="0"/>
              <a:t>두가지로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원거리 주문 기능과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구현하는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9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</a:t>
            </a:r>
            <a:r>
              <a:rPr lang="ko-KR" altLang="en-US" dirty="0" smtClean="0"/>
              <a:t>순서는 </a:t>
            </a:r>
            <a:r>
              <a:rPr lang="ko-KR" altLang="en-US" dirty="0"/>
              <a:t>이와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2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ko-KR" altLang="ko-KR" dirty="0" smtClean="0"/>
              <a:t>편리한 상품의 등록</a:t>
            </a:r>
            <a:r>
              <a:rPr lang="en-US" altLang="ko-KR" dirty="0" smtClean="0"/>
              <a:t>/</a:t>
            </a:r>
            <a:r>
              <a:rPr lang="ko-KR" altLang="ko-KR" dirty="0" smtClean="0"/>
              <a:t>수정</a:t>
            </a:r>
            <a:r>
              <a:rPr lang="en-US" altLang="ko-KR" dirty="0" smtClean="0"/>
              <a:t>/</a:t>
            </a:r>
            <a:r>
              <a:rPr lang="ko-KR" altLang="ko-KR" dirty="0" smtClean="0"/>
              <a:t>삭제가 가</a:t>
            </a:r>
            <a:r>
              <a:rPr lang="ko-KR" altLang="en-US" dirty="0" smtClean="0"/>
              <a:t>능</a:t>
            </a:r>
            <a:endParaRPr lang="ko-KR" altLang="ko-KR" dirty="0" smtClean="0"/>
          </a:p>
          <a:p>
            <a:pPr algn="ctr"/>
            <a:r>
              <a:rPr lang="ko-KR" altLang="ko-KR" dirty="0" smtClean="0"/>
              <a:t>파일로 추출해 저장하는 기능과 기존</a:t>
            </a:r>
            <a:r>
              <a:rPr lang="en-US" altLang="ko-KR" dirty="0" smtClean="0"/>
              <a:t> POS</a:t>
            </a:r>
            <a:r>
              <a:rPr lang="ko-KR" altLang="ko-KR" dirty="0" smtClean="0"/>
              <a:t>에서 추출한 파일을 업로드 하는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ko-KR" altLang="ko-KR" dirty="0" smtClean="0"/>
              <a:t>설정한 기간 동안의 매출 통계를 </a:t>
            </a:r>
            <a:endParaRPr lang="en-US" altLang="ko-KR" dirty="0" smtClean="0"/>
          </a:p>
          <a:p>
            <a:pPr lvl="0" algn="ctr"/>
            <a:r>
              <a:rPr lang="en-US" altLang="ko-KR" dirty="0" smtClean="0"/>
              <a:t>Google Visualization</a:t>
            </a:r>
            <a:r>
              <a:rPr lang="ko-KR" altLang="ko-KR" dirty="0" smtClean="0"/>
              <a:t>을 이용하여 </a:t>
            </a:r>
            <a:r>
              <a:rPr lang="ko-KR" altLang="en-US" dirty="0" smtClean="0"/>
              <a:t>가시화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51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0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73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비트코인을 전송하는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오픈소스로</a:t>
            </a:r>
            <a:r>
              <a:rPr lang="ko-KR" altLang="en-US" dirty="0" smtClean="0"/>
              <a:t> 공개되어 있지만</a:t>
            </a:r>
            <a:endParaRPr lang="en-US" altLang="ko-KR" dirty="0" smtClean="0"/>
          </a:p>
          <a:p>
            <a:r>
              <a:rPr lang="ko-KR" altLang="en-US" dirty="0" smtClean="0"/>
              <a:t>실제</a:t>
            </a:r>
            <a:r>
              <a:rPr lang="ko-KR" altLang="en-US" baseline="0" dirty="0" smtClean="0"/>
              <a:t> 돈이 </a:t>
            </a:r>
            <a:r>
              <a:rPr lang="ko-KR" altLang="en-US" baseline="0" dirty="0" err="1" smtClean="0"/>
              <a:t>왔다갔다</a:t>
            </a:r>
            <a:r>
              <a:rPr lang="ko-KR" altLang="en-US" baseline="0" dirty="0" smtClean="0"/>
              <a:t> 하는 것이기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저희가 구축한 통신을 이용할 경우 보안에 대한 장담을 할 수가 없어서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보안상의 이유로 </a:t>
            </a:r>
            <a:r>
              <a:rPr lang="ko-KR" altLang="en-US" baseline="0" dirty="0" err="1" smtClean="0"/>
              <a:t>코인플로그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사용하였습니다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9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</a:t>
            </a:r>
            <a:r>
              <a:rPr lang="ko-KR" altLang="en-US"/>
              <a:t>저 프로젝트 개요입니다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비트코인은 보이는 그림과 같이 미국 호주 독일 등은 비트코인 법제화가 진행된 상황이고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영국 정부는 지난해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세계 최초로 비트코인을 화폐로 인정하였습니다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우리나라의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비트코인을 상품권가치로 인정하는 협의가 </a:t>
            </a:r>
            <a:r>
              <a:rPr lang="ko-KR" altLang="en-US" dirty="0" err="1" smtClean="0"/>
              <a:t>진행중이라고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6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화면은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마켓에 </a:t>
            </a:r>
            <a:r>
              <a:rPr lang="en-US" altLang="ko-KR" dirty="0" smtClean="0"/>
              <a:t>bitcoin</a:t>
            </a:r>
            <a:r>
              <a:rPr lang="ko-KR" altLang="en-US" dirty="0" smtClean="0"/>
              <a:t>을 검색했을 때 나오는 결과입니다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비트코인 지갑이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개가 상위에 </a:t>
            </a:r>
            <a:r>
              <a:rPr lang="ko-KR" altLang="en-US" dirty="0" err="1" smtClean="0"/>
              <a:t>랭크되어</a:t>
            </a:r>
            <a:r>
              <a:rPr lang="ko-KR" altLang="en-US" dirty="0" smtClean="0"/>
              <a:t> 있는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bitcoin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로 검색했을 때에는 </a:t>
            </a:r>
            <a:r>
              <a:rPr lang="en-US" altLang="ko-KR" dirty="0" err="1" smtClean="0"/>
              <a:t>pos</a:t>
            </a:r>
            <a:r>
              <a:rPr lang="en-US" altLang="ko-KR" baseline="0" dirty="0" smtClean="0"/>
              <a:t> app</a:t>
            </a:r>
            <a:r>
              <a:rPr lang="ko-KR" altLang="en-US" baseline="0" dirty="0" smtClean="0"/>
              <a:t>은 하나의 </a:t>
            </a:r>
            <a:r>
              <a:rPr lang="en-US" altLang="ko-KR" baseline="0" dirty="0" smtClean="0"/>
              <a:t>app</a:t>
            </a:r>
            <a:r>
              <a:rPr lang="ko-KR" altLang="en-US" baseline="0" dirty="0" smtClean="0"/>
              <a:t>만 검색되는 것을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2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간략하게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설명드리자면</a:t>
            </a:r>
            <a:r>
              <a:rPr lang="en-US" altLang="ko-KR" dirty="0" smtClean="0"/>
              <a:t>, POS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Point of Sales</a:t>
            </a:r>
            <a:r>
              <a:rPr lang="ko-KR" altLang="en-US" dirty="0" smtClean="0"/>
              <a:t>의 약자로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회계의 거점에 컴퓨터 단말을 설치하여 판매정보 등을 관리하는 정보관리 시스템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상점에서 흔히 보실 수 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대표적인 기능으로는 주문과 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거래내역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메뉴관리 등이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2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 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마켓에서 다운로드 받은 </a:t>
            </a:r>
            <a:r>
              <a:rPr lang="en-US" altLang="ko-KR" dirty="0" smtClean="0"/>
              <a:t>bitcoin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pos</a:t>
            </a:r>
            <a:r>
              <a:rPr lang="en-US" altLang="ko-KR" baseline="0" dirty="0" smtClean="0"/>
              <a:t> app</a:t>
            </a:r>
            <a:r>
              <a:rPr lang="ko-KR" altLang="en-US" baseline="0" dirty="0" smtClean="0"/>
              <a:t>은 단순히 금액을 입력하여 비트코인 결제를 위한 </a:t>
            </a:r>
            <a:r>
              <a:rPr lang="en-US" altLang="ko-KR" baseline="0" dirty="0" smtClean="0"/>
              <a:t>QR</a:t>
            </a:r>
            <a:r>
              <a:rPr lang="ko-KR" altLang="en-US" baseline="0" dirty="0" smtClean="0"/>
              <a:t>코드를 생성하는 기능밖에 제공하지 않습니다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8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이에 저희 팀은 상인이 비트코인 결제를 받을 수 있는 </a:t>
            </a:r>
            <a:r>
              <a:rPr lang="en-US" altLang="ko-KR" dirty="0" smtClean="0"/>
              <a:t>POS application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개발을 프로젝트 목표로 정하였습니다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뿐 아니라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pos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applicatio</a:t>
            </a:r>
            <a:r>
              <a:rPr lang="ko-KR" altLang="en-US" dirty="0" smtClean="0"/>
              <a:t>을 중심으로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관리의 용이성을 돕기 위한 관리용 웹 페이지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고객이  </a:t>
            </a:r>
            <a:r>
              <a:rPr lang="en-US" altLang="ko-KR" dirty="0" smtClean="0"/>
              <a:t>POS Application</a:t>
            </a:r>
            <a:r>
              <a:rPr lang="ko-KR" altLang="en-US" dirty="0" smtClean="0"/>
              <a:t>에게 원거리 주문을 요청 할 수 있는 </a:t>
            </a:r>
            <a:r>
              <a:rPr lang="en-US" altLang="ko-KR" dirty="0" smtClean="0"/>
              <a:t>Order Application</a:t>
            </a:r>
            <a:r>
              <a:rPr lang="ko-KR" altLang="en-US" dirty="0" smtClean="0"/>
              <a:t>을 개발 계획으로 잡고 </a:t>
            </a:r>
            <a:r>
              <a:rPr lang="ko-KR" altLang="en-US" dirty="0" err="1" smtClean="0"/>
              <a:t>진행중에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2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상인이 사용하는 상인용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기능은 주문을 생성하는 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주문용앱에서</a:t>
            </a:r>
            <a:r>
              <a:rPr lang="ko-KR" altLang="en-US" dirty="0" smtClean="0"/>
              <a:t> 생성한 원거리주문을 승인하는 기능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메뉴</a:t>
            </a:r>
            <a:r>
              <a:rPr lang="ko-KR" altLang="en-US" baseline="0" dirty="0" smtClean="0"/>
              <a:t> 추가 삭제 등 관리기능과 거래내역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통계확인 기능으로 총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중 메뉴관리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거래내역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통계확인은 상인용 </a:t>
            </a:r>
            <a:r>
              <a:rPr lang="ko-KR" altLang="en-US" baseline="0" dirty="0" err="1" smtClean="0"/>
              <a:t>웹페이지에서도</a:t>
            </a:r>
            <a:r>
              <a:rPr lang="ko-KR" altLang="en-US" baseline="0" dirty="0" smtClean="0"/>
              <a:t> 제공하는 기능입니다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고객용 </a:t>
            </a:r>
            <a:r>
              <a:rPr lang="ko-KR" altLang="en-US" baseline="0" dirty="0" err="1" smtClean="0"/>
              <a:t>앱에서의</a:t>
            </a:r>
            <a:r>
              <a:rPr lang="ko-KR" altLang="en-US" baseline="0" dirty="0" smtClean="0"/>
              <a:t> 기능에는 원거리주문을 생성하거나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비트코인 결제를 받는 상점에 방문했을 경우 결제를 진행할 수 있는 간편결제기능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자신의 주문내역을 확인할 수 있는 기능이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301C-76CC-41BF-A03A-9AD376CA12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9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6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9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2015-03-12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2015 </a:t>
            </a:r>
            <a:r>
              <a:rPr lang="ko-KR" altLang="en-US" smtClean="0"/>
              <a:t>캡스톤디자인 </a:t>
            </a:r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118E-25CB-4876-8C8D-DA9DDD095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2041" r="26852" b="26395"/>
          <a:stretch/>
        </p:blipFill>
        <p:spPr>
          <a:xfrm>
            <a:off x="2071396" y="1609829"/>
            <a:ext cx="3222732" cy="3076614"/>
          </a:xfrm>
          <a:prstGeom prst="rect">
            <a:avLst/>
          </a:prstGeom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28" y="3513675"/>
            <a:ext cx="2824675" cy="951166"/>
          </a:xfrm>
          <a:prstGeom prst="rect">
            <a:avLst/>
          </a:prstGeom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r="6182"/>
          <a:stretch/>
        </p:blipFill>
        <p:spPr>
          <a:xfrm>
            <a:off x="5169159" y="2442288"/>
            <a:ext cx="4704444" cy="10713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9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708282" y="502176"/>
            <a:ext cx="537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smtClean="0">
                <a:solidFill>
                  <a:srgbClr val="F8981D"/>
                </a:solidFill>
              </a:rPr>
              <a:t>시스템 구조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60886" y="1377340"/>
            <a:ext cx="8057160" cy="4974186"/>
            <a:chOff x="2060886" y="1377340"/>
            <a:chExt cx="8057160" cy="4974186"/>
          </a:xfrm>
        </p:grpSpPr>
        <p:grpSp>
          <p:nvGrpSpPr>
            <p:cNvPr id="32" name="그룹 31"/>
            <p:cNvGrpSpPr/>
            <p:nvPr/>
          </p:nvGrpSpPr>
          <p:grpSpPr>
            <a:xfrm>
              <a:off x="2060886" y="1382357"/>
              <a:ext cx="3136900" cy="2254360"/>
              <a:chOff x="5473700" y="819040"/>
              <a:chExt cx="3136900" cy="225436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5473700" y="1134231"/>
                <a:ext cx="3136900" cy="193916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5784850" y="1519877"/>
                <a:ext cx="2514600" cy="5074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SQLite</a:t>
                </a:r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784850" y="2260600"/>
                <a:ext cx="2514600" cy="5074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Android</a:t>
                </a:r>
                <a:endParaRPr lang="ko-KR" altLang="en-US" dirty="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5956300" y="819040"/>
                <a:ext cx="2171700" cy="50801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상인용 </a:t>
                </a:r>
                <a:r>
                  <a:rPr lang="en-US" altLang="ko-KR" dirty="0" smtClean="0"/>
                  <a:t>APP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981146" y="1377340"/>
              <a:ext cx="3136900" cy="2254360"/>
              <a:chOff x="9901323" y="819040"/>
              <a:chExt cx="3136900" cy="225436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9901323" y="1134231"/>
                <a:ext cx="3136900" cy="193916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0212473" y="1519877"/>
                <a:ext cx="2514600" cy="5074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SQLite</a:t>
                </a:r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10212473" y="2260600"/>
                <a:ext cx="2514600" cy="5074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Android</a:t>
                </a:r>
                <a:endParaRPr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10383923" y="819040"/>
                <a:ext cx="2171700" cy="50801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고객용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APP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705924" y="4107032"/>
              <a:ext cx="6770773" cy="2244494"/>
              <a:chOff x="5784849" y="3522644"/>
              <a:chExt cx="6770773" cy="2244494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784849" y="3827969"/>
                <a:ext cx="6770773" cy="193916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6388100" y="4193936"/>
                <a:ext cx="5549899" cy="5074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상인용 </a:t>
                </a:r>
                <a:r>
                  <a:rPr lang="en-US" altLang="ko-KR" dirty="0" smtClean="0"/>
                  <a:t>POS </a:t>
                </a:r>
                <a:r>
                  <a:rPr lang="ko-KR" altLang="en-US" dirty="0" smtClean="0"/>
                  <a:t>관리</a:t>
                </a:r>
                <a:r>
                  <a:rPr lang="en-US" altLang="ko-KR" dirty="0" smtClean="0"/>
                  <a:t> Web Page</a:t>
                </a:r>
                <a:endParaRPr lang="ko-KR" altLang="en-US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8280398" y="3522644"/>
                <a:ext cx="1779673" cy="50801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Server</a:t>
                </a:r>
                <a:endParaRPr lang="ko-KR" altLang="en-US" dirty="0"/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6049897" y="4881176"/>
                <a:ext cx="6240671" cy="507476"/>
                <a:chOff x="6039978" y="4944925"/>
                <a:chExt cx="6240671" cy="50747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039978" y="4944925"/>
                  <a:ext cx="2926801" cy="50747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Apache</a:t>
                  </a:r>
                  <a:endParaRPr lang="ko-KR" altLang="en-US" dirty="0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9353848" y="4944926"/>
                  <a:ext cx="2926801" cy="50747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MySQL</a:t>
                  </a:r>
                  <a:endParaRPr lang="ko-KR" altLang="en-US" dirty="0"/>
                </a:p>
              </p:txBody>
            </p:sp>
          </p:grpSp>
        </p:grpSp>
        <p:sp>
          <p:nvSpPr>
            <p:cNvPr id="36" name="왼쪽/오른쪽 화살표 35"/>
            <p:cNvSpPr/>
            <p:nvPr/>
          </p:nvSpPr>
          <p:spPr>
            <a:xfrm rot="16200000">
              <a:off x="3414245" y="3655051"/>
              <a:ext cx="1134693" cy="704511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/오른쪽 화살표 37"/>
            <p:cNvSpPr/>
            <p:nvPr/>
          </p:nvSpPr>
          <p:spPr>
            <a:xfrm rot="16200000">
              <a:off x="7694790" y="3634244"/>
              <a:ext cx="1134693" cy="704511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16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6379"/>
            <a:ext cx="9144000" cy="130524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en-US" altLang="ko-KR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계획서발표 </a:t>
            </a:r>
            <a:r>
              <a:rPr lang="ko-KR" altLang="en-US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피드백</a:t>
            </a:r>
            <a:endParaRPr lang="ko-KR" altLang="en-US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-175172" y="2313152"/>
            <a:ext cx="12643945" cy="2333296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68" y="3435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02496" y="1773620"/>
            <a:ext cx="11109571" cy="1427263"/>
            <a:chOff x="502496" y="1913320"/>
            <a:chExt cx="11109571" cy="1427263"/>
          </a:xfrm>
        </p:grpSpPr>
        <p:sp>
          <p:nvSpPr>
            <p:cNvPr id="38" name="모서리가 둥근 직사각형 18"/>
            <p:cNvSpPr/>
            <p:nvPr/>
          </p:nvSpPr>
          <p:spPr>
            <a:xfrm>
              <a:off x="1248868" y="1913320"/>
              <a:ext cx="10363199" cy="14272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기본적으로 비트코인 결제는 인터넷을 기반으로 비트코인 네트워크 상에서 이루어 지며 결제부분에 관련된 부분은 이미 </a:t>
              </a:r>
              <a:r>
                <a:rPr lang="ko-KR" altLang="en-US" dirty="0" err="1" smtClean="0"/>
                <a:t>오픈소스로</a:t>
              </a:r>
              <a:r>
                <a:rPr lang="ko-KR" altLang="en-US" dirty="0" smtClean="0"/>
                <a:t> 공개되어 있는 상황입니다</a:t>
              </a:r>
              <a:r>
                <a:rPr lang="en-US" altLang="ko-KR" dirty="0" smtClean="0"/>
                <a:t>.</a:t>
              </a:r>
            </a:p>
            <a:p>
              <a:pPr algn="ctr"/>
              <a:r>
                <a:rPr lang="ko-KR" altLang="en-US" dirty="0" smtClean="0"/>
                <a:t>하지만 </a:t>
              </a:r>
              <a:r>
                <a:rPr lang="ko-KR" altLang="ko-KR" dirty="0" smtClean="0"/>
                <a:t>개인의 </a:t>
              </a:r>
              <a:r>
                <a:rPr lang="ko-KR" altLang="ko-KR" dirty="0"/>
                <a:t>자산과 관련된 민감한 사항이기 때문에 결제 과정의 안전 등 </a:t>
              </a:r>
              <a:endParaRPr lang="en-US" altLang="ko-KR" dirty="0" smtClean="0"/>
            </a:p>
            <a:p>
              <a:pPr algn="ctr"/>
              <a:r>
                <a:rPr lang="ko-KR" altLang="ko-KR" dirty="0" smtClean="0"/>
                <a:t>보안상의 </a:t>
              </a:r>
              <a:r>
                <a:rPr lang="ko-KR" altLang="ko-KR" dirty="0"/>
                <a:t>이유로 코인플러그 결제 모듈을 </a:t>
              </a:r>
              <a:r>
                <a:rPr lang="ko-KR" altLang="ko-KR" dirty="0" smtClean="0"/>
                <a:t>사용</a:t>
              </a:r>
              <a:r>
                <a:rPr lang="ko-KR" altLang="en-US" dirty="0" smtClean="0"/>
                <a:t>하고 있습니다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502496" y="2176100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2496" y="4649982"/>
            <a:ext cx="11105304" cy="1344418"/>
            <a:chOff x="502496" y="4738882"/>
            <a:chExt cx="11105304" cy="1344418"/>
          </a:xfrm>
        </p:grpSpPr>
        <p:sp>
          <p:nvSpPr>
            <p:cNvPr id="40" name="모서리가 둥근 직사각형 18"/>
            <p:cNvSpPr/>
            <p:nvPr/>
          </p:nvSpPr>
          <p:spPr>
            <a:xfrm>
              <a:off x="1248867" y="4738882"/>
              <a:ext cx="10358933" cy="1344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기존 </a:t>
              </a:r>
              <a:r>
                <a:rPr lang="en-US" altLang="ko-KR" dirty="0" smtClean="0"/>
                <a:t>POS </a:t>
              </a:r>
              <a:r>
                <a:rPr lang="ko-KR" altLang="en-US" dirty="0" smtClean="0"/>
                <a:t>기기가 운영체제 위의 소프트웨어라는 점을 감안하여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DB </a:t>
              </a:r>
              <a:r>
                <a:rPr lang="ko-KR" altLang="en-US" dirty="0" smtClean="0"/>
                <a:t>데이터를 그대로 활용하기 위해서는 컴퓨터 상에서 파일 업로드를 지원하는 웹 페이지가 필요하다고 생각하였습니다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이에 따라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관리용 웹 페이지에 추가적으로 파일 업로드 기능을 구현하려 합니다</a:t>
              </a:r>
              <a:r>
                <a:rPr lang="en-US" altLang="ko-KR" dirty="0" smtClean="0"/>
                <a:t>.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02496" y="4991819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6100" y="789726"/>
            <a:ext cx="11065968" cy="863600"/>
            <a:chOff x="546100" y="891326"/>
            <a:chExt cx="11065968" cy="86360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48868" y="891326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결제 </a:t>
              </a:r>
              <a:r>
                <a:rPr lang="ko-KR" altLang="en-US" sz="3600" b="1" spc="-150" dirty="0">
                  <a:solidFill>
                    <a:srgbClr val="F8981D"/>
                  </a:solidFill>
                </a:rPr>
                <a:t>모듈에 대한 부분을 충분히 숙지하고 </a:t>
              </a:r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있는가</a:t>
              </a:r>
              <a:r>
                <a:rPr lang="en-US" altLang="ko-KR" sz="3600" b="1" spc="-150" dirty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46100" y="892417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6099" y="3670901"/>
            <a:ext cx="11065968" cy="863600"/>
            <a:chOff x="546099" y="3734401"/>
            <a:chExt cx="11065968" cy="86360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248867" y="3734401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spc="-150" dirty="0">
                  <a:solidFill>
                    <a:srgbClr val="F8981D"/>
                  </a:solidFill>
                </a:rPr>
                <a:t>기존 </a:t>
              </a:r>
              <a:r>
                <a:rPr lang="en-US" altLang="ko-KR" sz="3600" b="1" spc="-150" dirty="0">
                  <a:solidFill>
                    <a:srgbClr val="F8981D"/>
                  </a:solidFill>
                </a:rPr>
                <a:t>POS </a:t>
              </a:r>
              <a:r>
                <a:rPr lang="ko-KR" altLang="en-US" sz="3600" b="1" spc="-150" dirty="0">
                  <a:solidFill>
                    <a:srgbClr val="F8981D"/>
                  </a:solidFill>
                </a:rPr>
                <a:t>기기와의 연동을 고려하였는가</a:t>
              </a:r>
              <a:r>
                <a:rPr lang="en-US" altLang="ko-KR" sz="3600" b="1" spc="-150" dirty="0">
                  <a:solidFill>
                    <a:srgbClr val="F8981D"/>
                  </a:solidFill>
                </a:rPr>
                <a:t>? 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099" y="3735492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6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68" y="3435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6100" y="789726"/>
            <a:ext cx="11065968" cy="863600"/>
            <a:chOff x="546100" y="891326"/>
            <a:chExt cx="11065968" cy="86360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48868" y="891326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pc="-150" dirty="0" smtClean="0">
                  <a:solidFill>
                    <a:srgbClr val="F8981D"/>
                  </a:solidFill>
                </a:rPr>
                <a:t>결제 </a:t>
              </a:r>
              <a:r>
                <a:rPr lang="ko-KR" altLang="en-US" sz="3200" b="1" spc="-150" dirty="0">
                  <a:solidFill>
                    <a:srgbClr val="F8981D"/>
                  </a:solidFill>
                </a:rPr>
                <a:t>모듈에 대한 부분을 충분히 숙지하고 </a:t>
              </a:r>
              <a:r>
                <a:rPr lang="ko-KR" altLang="en-US" sz="3200" b="1" spc="-150" dirty="0" smtClean="0">
                  <a:solidFill>
                    <a:srgbClr val="F8981D"/>
                  </a:solidFill>
                </a:rPr>
                <a:t>있는가</a:t>
              </a:r>
              <a:r>
                <a:rPr lang="en-US" altLang="ko-KR" sz="3200" b="1" spc="-150" dirty="0">
                  <a:solidFill>
                    <a:srgbClr val="F8981D"/>
                  </a:solidFill>
                </a:rPr>
                <a:t>?</a:t>
              </a:r>
              <a:endParaRPr lang="ko-KR" altLang="en-US" sz="32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46100" y="892417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527388" y="1976967"/>
            <a:ext cx="7127845" cy="4228241"/>
            <a:chOff x="2527388" y="1976967"/>
            <a:chExt cx="7127845" cy="422824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7126"/>
            <a:stretch/>
          </p:blipFill>
          <p:spPr>
            <a:xfrm>
              <a:off x="2527388" y="1976967"/>
              <a:ext cx="7127845" cy="368728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331735" y="5943598"/>
              <a:ext cx="35285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출처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한국 </a:t>
              </a:r>
              <a:r>
                <a:rPr lang="ko-KR" altLang="en-US" sz="1100" dirty="0" err="1" smtClean="0"/>
                <a:t>핀테크</a:t>
              </a:r>
              <a:r>
                <a:rPr lang="ko-KR" altLang="en-US" sz="1100" dirty="0" smtClean="0"/>
                <a:t> 역사</a:t>
              </a:r>
              <a:r>
                <a:rPr lang="en-US" altLang="ko-KR" sz="1100" dirty="0" smtClean="0"/>
                <a:t>, </a:t>
              </a:r>
              <a:r>
                <a:rPr lang="ko-KR" altLang="en-US" sz="1100" dirty="0" err="1" smtClean="0"/>
                <a:t>마이크로소프트웨어</a:t>
              </a:r>
              <a:r>
                <a:rPr lang="en-US" altLang="ko-KR" sz="1100" dirty="0" smtClean="0"/>
                <a:t>, 2015.3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4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99" y="2991919"/>
            <a:ext cx="3881799" cy="2825951"/>
          </a:xfr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68" y="3435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2496" y="2587502"/>
            <a:ext cx="8001424" cy="1344418"/>
            <a:chOff x="502496" y="4738882"/>
            <a:chExt cx="8001424" cy="1344418"/>
          </a:xfrm>
        </p:grpSpPr>
        <p:sp>
          <p:nvSpPr>
            <p:cNvPr id="40" name="모서리가 둥근 직사각형 18"/>
            <p:cNvSpPr/>
            <p:nvPr/>
          </p:nvSpPr>
          <p:spPr>
            <a:xfrm>
              <a:off x="1248867" y="4738882"/>
              <a:ext cx="7255053" cy="1344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기존 </a:t>
              </a:r>
              <a:r>
                <a:rPr lang="en-US" altLang="ko-KR" sz="2000" dirty="0" smtClean="0"/>
                <a:t>POS</a:t>
              </a:r>
              <a:r>
                <a:rPr lang="ko-KR" altLang="en-US" sz="2000" dirty="0" smtClean="0"/>
                <a:t>는 하나의 소프트웨어이고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백업 기능을 제공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/>
                <a:t>백업 파일을 </a:t>
              </a:r>
              <a:r>
                <a:rPr lang="en-US" altLang="ko-KR" sz="2000" dirty="0" smtClean="0"/>
                <a:t>DB</a:t>
              </a:r>
              <a:r>
                <a:rPr lang="ko-KR" altLang="en-US" sz="2000" dirty="0" smtClean="0"/>
                <a:t>에 적용할 수 있는 업로드 페이지를 제공</a:t>
              </a:r>
              <a:endParaRPr lang="en-US" altLang="ko-KR" sz="2000" dirty="0" smtClean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02496" y="4991819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6099" y="1516981"/>
            <a:ext cx="11065968" cy="863600"/>
            <a:chOff x="546099" y="3734401"/>
            <a:chExt cx="11065968" cy="86360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248867" y="3734401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pc="-150" dirty="0">
                  <a:solidFill>
                    <a:srgbClr val="F8981D"/>
                  </a:solidFill>
                </a:rPr>
                <a:t>기존 </a:t>
              </a:r>
              <a:r>
                <a:rPr lang="en-US" altLang="ko-KR" sz="3200" b="1" spc="-150" dirty="0">
                  <a:solidFill>
                    <a:srgbClr val="F8981D"/>
                  </a:solidFill>
                </a:rPr>
                <a:t>POS </a:t>
              </a:r>
              <a:r>
                <a:rPr lang="ko-KR" altLang="en-US" sz="3200" b="1" spc="-150" dirty="0">
                  <a:solidFill>
                    <a:srgbClr val="F8981D"/>
                  </a:solidFill>
                </a:rPr>
                <a:t>기기와의 연동을 고려하였는가</a:t>
              </a:r>
              <a:r>
                <a:rPr lang="en-US" altLang="ko-KR" sz="3200" b="1" spc="-150" dirty="0">
                  <a:solidFill>
                    <a:srgbClr val="F8981D"/>
                  </a:solidFill>
                </a:rPr>
                <a:t>? </a:t>
              </a:r>
              <a:endParaRPr lang="ko-KR" altLang="en-US" sz="32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099" y="3735492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1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91619"/>
            <a:ext cx="9144000" cy="127476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en-US" altLang="ko-KR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진행사항</a:t>
            </a:r>
            <a:endParaRPr lang="ko-KR" altLang="en-US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2"/>
          <p:cNvSpPr/>
          <p:nvPr/>
        </p:nvSpPr>
        <p:spPr>
          <a:xfrm>
            <a:off x="-225972" y="2262352"/>
            <a:ext cx="12643945" cy="2333296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68" y="3435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7416" y="962583"/>
            <a:ext cx="1057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1. Merchant POS Application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68" y="3435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7416" y="962583"/>
            <a:ext cx="1057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2. Client Order Application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91619"/>
            <a:ext cx="9144000" cy="127476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en-US" altLang="ko-KR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앞으로의 </a:t>
            </a:r>
            <a:r>
              <a:rPr lang="ko-KR" altLang="en-US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계획</a:t>
            </a:r>
            <a:endParaRPr lang="ko-KR" altLang="en-US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2"/>
          <p:cNvSpPr/>
          <p:nvPr/>
        </p:nvSpPr>
        <p:spPr>
          <a:xfrm>
            <a:off x="-225972" y="2262352"/>
            <a:ext cx="12643945" cy="2333296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/>
          <p:nvPr/>
        </p:nvPicPr>
        <p:blipFill rotWithShape="1">
          <a:blip r:embed="rId3"/>
          <a:srcRect b="6253"/>
          <a:stretch/>
        </p:blipFill>
        <p:spPr>
          <a:xfrm>
            <a:off x="961548" y="2172377"/>
            <a:ext cx="2479660" cy="34827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b="1" dirty="0" smtClean="0">
                <a:solidFill>
                  <a:srgbClr val="F8981D"/>
                </a:solidFill>
              </a:rPr>
              <a:t>원거리주문 </a:t>
            </a:r>
            <a:r>
              <a:rPr lang="en-US" altLang="ko-KR" sz="3600" b="1" dirty="0" smtClean="0">
                <a:solidFill>
                  <a:srgbClr val="F8981D"/>
                </a:solidFill>
              </a:rPr>
              <a:t>- POS Application</a:t>
            </a:r>
            <a:endParaRPr lang="ko-KR" altLang="en-US" sz="3600" b="1" dirty="0">
              <a:solidFill>
                <a:srgbClr val="F8981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938912" y="1572889"/>
            <a:ext cx="217716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/>
              <a:t>원거리주문 탭 구현</a:t>
            </a:r>
            <a:endParaRPr lang="en-US" altLang="ko-KR" dirty="0"/>
          </a:p>
        </p:txBody>
      </p:sp>
      <p:sp>
        <p:nvSpPr>
          <p:cNvPr id="45" name="TextBox 44"/>
          <p:cNvSpPr txBox="1"/>
          <p:nvPr/>
        </p:nvSpPr>
        <p:spPr>
          <a:xfrm>
            <a:off x="3845919" y="5288011"/>
            <a:ext cx="54922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ko-KR" altLang="ko-KR" dirty="0"/>
              <a:t>현재 원거리 주문의 진행사항을 단계별로 보여준다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6061885" y="3362042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8981D"/>
                </a:solidFill>
              </a:rPr>
              <a:t>POS</a:t>
            </a:r>
            <a:endParaRPr lang="ko-KR" altLang="en-US" b="1" dirty="0">
              <a:solidFill>
                <a:srgbClr val="F8981D"/>
              </a:solidFill>
            </a:endParaRPr>
          </a:p>
        </p:txBody>
      </p:sp>
      <p:grpSp>
        <p:nvGrpSpPr>
          <p:cNvPr id="38" name="그룹 73"/>
          <p:cNvGrpSpPr/>
          <p:nvPr/>
        </p:nvGrpSpPr>
        <p:grpSpPr>
          <a:xfrm>
            <a:off x="6027493" y="2803228"/>
            <a:ext cx="3436947" cy="1669649"/>
            <a:chOff x="4853574" y="1813578"/>
            <a:chExt cx="4072651" cy="1828643"/>
          </a:xfrm>
        </p:grpSpPr>
        <p:pic>
          <p:nvPicPr>
            <p:cNvPr id="39" name="내용 개체 틀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3" t="10012" r="25263" b="22401"/>
            <a:stretch/>
          </p:blipFill>
          <p:spPr>
            <a:xfrm>
              <a:off x="4853574" y="1951628"/>
              <a:ext cx="896815" cy="142945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40" name="내용 개체 틀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3" t="10012" r="25263" b="22401"/>
            <a:stretch/>
          </p:blipFill>
          <p:spPr>
            <a:xfrm>
              <a:off x="8029410" y="1947426"/>
              <a:ext cx="896815" cy="142945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42" name="아래로 구부러진 화살표 75"/>
            <p:cNvSpPr/>
            <p:nvPr/>
          </p:nvSpPr>
          <p:spPr>
            <a:xfrm>
              <a:off x="6256867" y="1813578"/>
              <a:ext cx="1496804" cy="367948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아래로 구부러진 화살표 43"/>
            <p:cNvSpPr/>
            <p:nvPr/>
          </p:nvSpPr>
          <p:spPr>
            <a:xfrm rot="10800000">
              <a:off x="6169019" y="3274273"/>
              <a:ext cx="1496804" cy="367948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8616962" y="3398264"/>
            <a:ext cx="9621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8981D"/>
                </a:solidFill>
              </a:rPr>
              <a:t>ORDER</a:t>
            </a:r>
            <a:endParaRPr lang="ko-KR" altLang="en-US" b="1" dirty="0">
              <a:solidFill>
                <a:srgbClr val="F8981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03840" y="4141756"/>
            <a:ext cx="803425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BE5108"/>
                </a:solidFill>
              </a:rPr>
              <a:t>PUSH</a:t>
            </a:r>
            <a:endParaRPr lang="ko-KR" altLang="en-US" b="1" dirty="0">
              <a:solidFill>
                <a:srgbClr val="BE5108"/>
              </a:solidFill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t="10012" r="25263" b="22401"/>
          <a:stretch/>
        </p:blipFill>
        <p:spPr>
          <a:xfrm>
            <a:off x="584047" y="1355271"/>
            <a:ext cx="3245220" cy="5183641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flipV="1">
            <a:off x="3364750" y="1808947"/>
            <a:ext cx="1459517" cy="1183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3415660" y="4923197"/>
            <a:ext cx="791108" cy="297777"/>
          </a:xfrm>
          <a:prstGeom prst="bentConnector3">
            <a:avLst>
              <a:gd name="adj1" fmla="val 997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7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84541" y="393895"/>
            <a:ext cx="286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CONTENTS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cxnSp>
        <p:nvCxnSpPr>
          <p:cNvPr id="16" name="직선 연결선 30"/>
          <p:cNvCxnSpPr/>
          <p:nvPr/>
        </p:nvCxnSpPr>
        <p:spPr>
          <a:xfrm>
            <a:off x="2657729" y="3010845"/>
            <a:ext cx="1134132" cy="1508676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32"/>
          <p:cNvCxnSpPr/>
          <p:nvPr/>
        </p:nvCxnSpPr>
        <p:spPr>
          <a:xfrm flipH="1">
            <a:off x="5431547" y="3567660"/>
            <a:ext cx="1188210" cy="826540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33"/>
          <p:cNvCxnSpPr/>
          <p:nvPr/>
        </p:nvCxnSpPr>
        <p:spPr>
          <a:xfrm flipH="1">
            <a:off x="11120352" y="3137844"/>
            <a:ext cx="1220248" cy="1167456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34"/>
          <p:cNvCxnSpPr/>
          <p:nvPr/>
        </p:nvCxnSpPr>
        <p:spPr>
          <a:xfrm>
            <a:off x="8004349" y="3276600"/>
            <a:ext cx="1500190" cy="1028700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08147" y="1176378"/>
            <a:ext cx="2400228" cy="2391282"/>
            <a:chOff x="1424870" y="1040226"/>
            <a:chExt cx="2400228" cy="2391282"/>
          </a:xfrm>
        </p:grpSpPr>
        <p:sp>
          <p:nvSpPr>
            <p:cNvPr id="11" name="육각형 2"/>
            <p:cNvSpPr/>
            <p:nvPr/>
          </p:nvSpPr>
          <p:spPr>
            <a:xfrm>
              <a:off x="1556824" y="1476099"/>
              <a:ext cx="2268274" cy="1955409"/>
            </a:xfrm>
            <a:prstGeom prst="hexagon">
              <a:avLst/>
            </a:prstGeom>
            <a:solidFill>
              <a:srgbClr val="F89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프로젝트</a:t>
              </a:r>
              <a:r>
                <a:rPr lang="en-US" altLang="ko-KR" sz="2400" b="1" dirty="0" smtClean="0"/>
                <a:t/>
              </a:r>
              <a:br>
                <a:rPr lang="en-US" altLang="ko-KR" sz="2400" b="1" dirty="0" smtClean="0"/>
              </a:br>
              <a:r>
                <a:rPr lang="ko-KR" altLang="en-US" sz="2400" b="1" dirty="0" smtClean="0"/>
                <a:t>개요</a:t>
              </a:r>
              <a:endParaRPr lang="en-US" altLang="ko-KR" sz="2400" b="1" dirty="0" smtClean="0"/>
            </a:p>
          </p:txBody>
        </p:sp>
        <p:sp>
          <p:nvSpPr>
            <p:cNvPr id="26" name="TextBox 41"/>
            <p:cNvSpPr txBox="1"/>
            <p:nvPr/>
          </p:nvSpPr>
          <p:spPr>
            <a:xfrm>
              <a:off x="1424870" y="1040226"/>
              <a:ext cx="666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smtClean="0">
                  <a:solidFill>
                    <a:srgbClr val="F8981D"/>
                  </a:solidFill>
                </a:rPr>
                <a:t>1</a:t>
              </a:r>
              <a:endParaRPr lang="ko-KR" altLang="en-US" sz="3200" b="1" spc="-150" dirty="0">
                <a:solidFill>
                  <a:srgbClr val="F8981D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79381" y="3422064"/>
            <a:ext cx="2440320" cy="2313798"/>
            <a:chOff x="3385765" y="2879689"/>
            <a:chExt cx="2440320" cy="2313798"/>
          </a:xfrm>
        </p:grpSpPr>
        <p:sp>
          <p:nvSpPr>
            <p:cNvPr id="12" name="육각형 3"/>
            <p:cNvSpPr/>
            <p:nvPr/>
          </p:nvSpPr>
          <p:spPr>
            <a:xfrm>
              <a:off x="3557811" y="3238078"/>
              <a:ext cx="2268274" cy="1955409"/>
            </a:xfrm>
            <a:prstGeom prst="hexagon">
              <a:avLst/>
            </a:prstGeom>
            <a:solidFill>
              <a:srgbClr val="F89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계획서</a:t>
              </a:r>
              <a:r>
                <a:rPr lang="en-US" altLang="ko-KR" sz="2400" b="1" dirty="0" smtClean="0"/>
                <a:t/>
              </a:r>
              <a:br>
                <a:rPr lang="en-US" altLang="ko-KR" sz="2400" b="1" dirty="0" smtClean="0"/>
              </a:br>
              <a:r>
                <a:rPr lang="ko-KR" altLang="en-US" sz="2400" b="1" dirty="0" smtClean="0"/>
                <a:t>발표</a:t>
              </a:r>
              <a:r>
                <a:rPr lang="en-US" altLang="ko-KR" sz="2400" b="1" dirty="0" smtClean="0"/>
                <a:t/>
              </a:r>
              <a:br>
                <a:rPr lang="en-US" altLang="ko-KR" sz="2400" b="1" dirty="0" smtClean="0"/>
              </a:br>
              <a:r>
                <a:rPr lang="ko-KR" altLang="en-US" sz="2400" b="1" dirty="0" smtClean="0"/>
                <a:t>피드백</a:t>
              </a:r>
              <a:endParaRPr lang="en-US" altLang="ko-KR" sz="2400" b="1" dirty="0" smtClean="0"/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3385765" y="2879689"/>
              <a:ext cx="666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smtClean="0">
                  <a:solidFill>
                    <a:srgbClr val="F8981D"/>
                  </a:solidFill>
                </a:rPr>
                <a:t>2</a:t>
              </a:r>
              <a:endParaRPr lang="ko-KR" altLang="en-US" sz="3200" b="1" spc="-150" dirty="0">
                <a:solidFill>
                  <a:srgbClr val="F8981D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92510" y="1907958"/>
            <a:ext cx="2375939" cy="2253421"/>
            <a:chOff x="5796075" y="1519229"/>
            <a:chExt cx="2375939" cy="2253421"/>
          </a:xfrm>
        </p:grpSpPr>
        <p:sp>
          <p:nvSpPr>
            <p:cNvPr id="13" name="육각형 4"/>
            <p:cNvSpPr/>
            <p:nvPr/>
          </p:nvSpPr>
          <p:spPr>
            <a:xfrm>
              <a:off x="5903740" y="1817241"/>
              <a:ext cx="2268274" cy="1955409"/>
            </a:xfrm>
            <a:prstGeom prst="hexagon">
              <a:avLst/>
            </a:prstGeom>
            <a:solidFill>
              <a:srgbClr val="F89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/>
                <a:t>진행사항</a:t>
              </a:r>
              <a:endParaRPr lang="ko-KR" altLang="en-US" sz="2400" b="1"/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5796075" y="1519229"/>
              <a:ext cx="666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smtClean="0">
                  <a:solidFill>
                    <a:srgbClr val="F8981D"/>
                  </a:solidFill>
                </a:rPr>
                <a:t>3</a:t>
              </a:r>
              <a:endParaRPr lang="ko-KR" altLang="en-US" sz="3200" b="1" spc="-150" dirty="0">
                <a:solidFill>
                  <a:srgbClr val="F8981D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034393" y="3422064"/>
            <a:ext cx="2382761" cy="2251878"/>
            <a:chOff x="9034393" y="3422064"/>
            <a:chExt cx="2382761" cy="2251878"/>
          </a:xfrm>
        </p:grpSpPr>
        <p:sp>
          <p:nvSpPr>
            <p:cNvPr id="14" name="육각형 8"/>
            <p:cNvSpPr/>
            <p:nvPr/>
          </p:nvSpPr>
          <p:spPr>
            <a:xfrm>
              <a:off x="9148880" y="3718533"/>
              <a:ext cx="2268274" cy="1955409"/>
            </a:xfrm>
            <a:prstGeom prst="hexagon">
              <a:avLst/>
            </a:prstGeom>
            <a:solidFill>
              <a:srgbClr val="F89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앞으로의</a:t>
              </a:r>
              <a:endParaRPr lang="en-US" altLang="ko-KR" sz="2400" b="1" dirty="0" smtClean="0"/>
            </a:p>
            <a:p>
              <a:pPr algn="ctr"/>
              <a:r>
                <a:rPr lang="ko-KR" altLang="en-US" sz="2400" b="1" dirty="0" smtClean="0"/>
                <a:t>계획</a:t>
              </a:r>
              <a:endParaRPr lang="ko-KR" altLang="en-US" sz="24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9034393" y="3422064"/>
              <a:ext cx="666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smtClean="0">
                  <a:solidFill>
                    <a:srgbClr val="F8981D"/>
                  </a:solidFill>
                </a:rPr>
                <a:t>4</a:t>
              </a:r>
              <a:endParaRPr lang="ko-KR" altLang="en-US" sz="3200" b="1" spc="-150" dirty="0">
                <a:solidFill>
                  <a:srgbClr val="F8981D"/>
                </a:solidFill>
              </a:endParaRPr>
            </a:p>
          </p:txBody>
        </p:sp>
      </p:grpSp>
      <p:cxnSp>
        <p:nvCxnSpPr>
          <p:cNvPr id="31" name="직선 연결선 64"/>
          <p:cNvCxnSpPr/>
          <p:nvPr/>
        </p:nvCxnSpPr>
        <p:spPr>
          <a:xfrm>
            <a:off x="-376822" y="1285650"/>
            <a:ext cx="1651496" cy="91917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/>
          <p:nvPr/>
        </p:nvPicPr>
        <p:blipFill rotWithShape="1">
          <a:blip r:embed="rId3"/>
          <a:srcRect b="4669"/>
          <a:stretch/>
        </p:blipFill>
        <p:spPr>
          <a:xfrm>
            <a:off x="3823102" y="2444892"/>
            <a:ext cx="2228676" cy="3177696"/>
          </a:xfrm>
          <a:prstGeom prst="rect">
            <a:avLst/>
          </a:prstGeom>
        </p:spPr>
      </p:pic>
      <p:pic>
        <p:nvPicPr>
          <p:cNvPr id="27" name="내용 개체 틀 9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t="10012" r="25263" b="22401"/>
          <a:stretch/>
        </p:blipFill>
        <p:spPr>
          <a:xfrm>
            <a:off x="3426310" y="1669520"/>
            <a:ext cx="3061737" cy="4890560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5"/>
          <a:srcRect b="5450"/>
          <a:stretch/>
        </p:blipFill>
        <p:spPr>
          <a:xfrm>
            <a:off x="842976" y="2444891"/>
            <a:ext cx="2230965" cy="3148514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t="10012" r="25263" b="22401"/>
          <a:stretch/>
        </p:blipFill>
        <p:spPr>
          <a:xfrm>
            <a:off x="441753" y="1648352"/>
            <a:ext cx="3061737" cy="48905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79705" y="4461769"/>
            <a:ext cx="3135895" cy="8341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b="1" dirty="0" smtClean="0">
                <a:solidFill>
                  <a:srgbClr val="F8981D"/>
                </a:solidFill>
              </a:rPr>
              <a:t>원거리주문 </a:t>
            </a:r>
            <a:r>
              <a:rPr lang="en-US" altLang="ko-KR" sz="3600" b="1" dirty="0" smtClean="0">
                <a:solidFill>
                  <a:srgbClr val="F8981D"/>
                </a:solidFill>
              </a:rPr>
              <a:t>- ORDER Application</a:t>
            </a:r>
            <a:endParaRPr lang="ko-KR" altLang="en-US" sz="3600" b="1" dirty="0">
              <a:solidFill>
                <a:srgbClr val="F8981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8" y="3436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33319" y="1705414"/>
            <a:ext cx="4617808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 smtClean="0"/>
              <a:t>주문을 </a:t>
            </a:r>
            <a:r>
              <a:rPr lang="ko-KR" altLang="ko-KR" dirty="0"/>
              <a:t>요청하는</a:t>
            </a:r>
            <a:r>
              <a:rPr lang="en-US" altLang="ko-KR" dirty="0"/>
              <a:t> PUSH</a:t>
            </a:r>
            <a:r>
              <a:rPr lang="ko-KR" altLang="ko-KR" dirty="0"/>
              <a:t>를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낸다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ko-KR" dirty="0" smtClean="0"/>
              <a:t>수락</a:t>
            </a:r>
            <a:r>
              <a:rPr lang="en-US" altLang="ko-KR" dirty="0"/>
              <a:t>/</a:t>
            </a:r>
            <a:r>
              <a:rPr lang="ko-KR" altLang="ko-KR" dirty="0"/>
              <a:t>거절에 따른 화면을 </a:t>
            </a:r>
            <a:r>
              <a:rPr lang="ko-KR" altLang="ko-KR" dirty="0" smtClean="0"/>
              <a:t>처리해주고</a:t>
            </a:r>
            <a:r>
              <a:rPr lang="en-US" altLang="ko-KR" dirty="0" smtClean="0"/>
              <a:t>,</a:t>
            </a:r>
          </a:p>
          <a:p>
            <a:pPr lvl="0"/>
            <a:r>
              <a:rPr lang="ko-KR" altLang="ko-KR" dirty="0" smtClean="0"/>
              <a:t>수락 시에</a:t>
            </a:r>
            <a:r>
              <a:rPr lang="ko-KR" altLang="en-US" dirty="0"/>
              <a:t>는</a:t>
            </a:r>
            <a:r>
              <a:rPr lang="ko-KR" altLang="ko-KR" dirty="0" smtClean="0"/>
              <a:t> </a:t>
            </a:r>
            <a:r>
              <a:rPr lang="ko-KR" altLang="ko-KR" dirty="0"/>
              <a:t>받은 결제정보로 비트코인을 전송한다</a:t>
            </a:r>
            <a:r>
              <a:rPr lang="en-US" altLang="ko-KR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3559" y="4702043"/>
            <a:ext cx="22540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상점명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 rot="2953986">
            <a:off x="10056076" y="4923591"/>
            <a:ext cx="240424" cy="958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rot="2953986">
            <a:off x="9905122" y="4681774"/>
            <a:ext cx="310112" cy="310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097773" y="5512401"/>
            <a:ext cx="169975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mtClean="0"/>
              <a:t>상점 검색기능</a:t>
            </a:r>
            <a:endParaRPr lang="en-US" altLang="ko-KR" dirty="0"/>
          </a:p>
        </p:txBody>
      </p:sp>
      <p:cxnSp>
        <p:nvCxnSpPr>
          <p:cNvPr id="12" name="꺾인 연결선 11"/>
          <p:cNvCxnSpPr>
            <a:endCxn id="49" idx="1"/>
          </p:cNvCxnSpPr>
          <p:nvPr/>
        </p:nvCxnSpPr>
        <p:spPr>
          <a:xfrm>
            <a:off x="7607300" y="5295900"/>
            <a:ext cx="490473" cy="4011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flipV="1">
            <a:off x="6129518" y="2288182"/>
            <a:ext cx="839382" cy="1980000"/>
          </a:xfrm>
          <a:prstGeom prst="bentConnector3">
            <a:avLst>
              <a:gd name="adj1" fmla="val 63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137920" y="4814995"/>
            <a:ext cx="9842115" cy="1053634"/>
            <a:chOff x="1137920" y="4814995"/>
            <a:chExt cx="9842115" cy="105363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137920" y="4897774"/>
              <a:ext cx="9346441" cy="9307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9926401" y="4814995"/>
              <a:ext cx="1053634" cy="10536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주문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거절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137920" y="3006049"/>
            <a:ext cx="9842115" cy="1608914"/>
            <a:chOff x="1137920" y="3006049"/>
            <a:chExt cx="9842115" cy="160891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137920" y="3006049"/>
              <a:ext cx="9346441" cy="16089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9926401" y="3278229"/>
              <a:ext cx="1053634" cy="10536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주문승인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b="1" dirty="0" smtClean="0">
                <a:solidFill>
                  <a:srgbClr val="F8981D"/>
                </a:solidFill>
              </a:rPr>
              <a:t>원거리주문</a:t>
            </a:r>
            <a:endParaRPr lang="ko-KR" altLang="en-US" sz="3600" b="1" dirty="0">
              <a:solidFill>
                <a:srgbClr val="F8981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8" y="3436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12661" y="1567670"/>
            <a:ext cx="2171700" cy="5080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Pos</a:t>
            </a:r>
            <a:r>
              <a:rPr lang="en-US" altLang="ko-KR" dirty="0" smtClean="0"/>
              <a:t> Application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27510" y="1574621"/>
            <a:ext cx="2171700" cy="508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16099" y="1584778"/>
            <a:ext cx="1779673" cy="508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20" idx="2"/>
          </p:cNvCxnSpPr>
          <p:nvPr/>
        </p:nvCxnSpPr>
        <p:spPr>
          <a:xfrm>
            <a:off x="2813360" y="2082635"/>
            <a:ext cx="0" cy="39080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2"/>
          </p:cNvCxnSpPr>
          <p:nvPr/>
        </p:nvCxnSpPr>
        <p:spPr>
          <a:xfrm flipH="1">
            <a:off x="6104649" y="2092792"/>
            <a:ext cx="1287" cy="39554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2"/>
          </p:cNvCxnSpPr>
          <p:nvPr/>
        </p:nvCxnSpPr>
        <p:spPr>
          <a:xfrm>
            <a:off x="9398511" y="2075684"/>
            <a:ext cx="0" cy="38928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2946399" y="2208302"/>
            <a:ext cx="3088171" cy="369332"/>
            <a:chOff x="2946399" y="2208302"/>
            <a:chExt cx="3088171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3991784" y="22083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주문요청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46399" y="2554150"/>
              <a:ext cx="30881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>
            <a:off x="6224193" y="2398331"/>
            <a:ext cx="3072207" cy="369332"/>
            <a:chOff x="6224193" y="2398331"/>
            <a:chExt cx="3072207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6858915" y="239833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주문 내용 전달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224193" y="2729408"/>
              <a:ext cx="30722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그룹 141"/>
          <p:cNvGrpSpPr/>
          <p:nvPr/>
        </p:nvGrpSpPr>
        <p:grpSpPr>
          <a:xfrm>
            <a:off x="6189395" y="3042106"/>
            <a:ext cx="3072206" cy="369332"/>
            <a:chOff x="6189395" y="3042106"/>
            <a:chExt cx="307220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6986796" y="3042106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QR </a:t>
              </a:r>
              <a:r>
                <a:rPr lang="ko-KR" altLang="en-US" dirty="0" smtClean="0"/>
                <a:t>코드 전달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6189395" y="3398525"/>
              <a:ext cx="30722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2946399" y="3160872"/>
            <a:ext cx="3072206" cy="369332"/>
            <a:chOff x="2946399" y="3160872"/>
            <a:chExt cx="3072206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3757748" y="3160872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QR </a:t>
              </a:r>
              <a:r>
                <a:rPr lang="ko-KR" altLang="en-US" dirty="0" smtClean="0"/>
                <a:t>코드 전달</a:t>
              </a:r>
              <a:endParaRPr lang="ko-KR" altLang="en-US" dirty="0"/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H="1">
              <a:off x="2946399" y="3530204"/>
              <a:ext cx="30722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1212745" y="3530203"/>
            <a:ext cx="1651414" cy="806724"/>
            <a:chOff x="1212745" y="3530203"/>
            <a:chExt cx="1651414" cy="806724"/>
          </a:xfrm>
        </p:grpSpPr>
        <p:sp>
          <p:nvSpPr>
            <p:cNvPr id="104" name="TextBox 103"/>
            <p:cNvSpPr txBox="1"/>
            <p:nvPr/>
          </p:nvSpPr>
          <p:spPr>
            <a:xfrm>
              <a:off x="1212745" y="375199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비트코인 전송</a:t>
              </a:r>
              <a:endParaRPr lang="ko-KR" altLang="en-US" dirty="0"/>
            </a:p>
          </p:txBody>
        </p:sp>
        <p:cxnSp>
          <p:nvCxnSpPr>
            <p:cNvPr id="114" name="꺾인 연결선 113"/>
            <p:cNvCxnSpPr>
              <a:endCxn id="104" idx="0"/>
            </p:cNvCxnSpPr>
            <p:nvPr/>
          </p:nvCxnSpPr>
          <p:spPr>
            <a:xfrm rot="10800000" flipV="1">
              <a:off x="2038452" y="3530203"/>
              <a:ext cx="656650" cy="22178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꺾인 연결선 121"/>
            <p:cNvCxnSpPr>
              <a:stCxn id="104" idx="2"/>
            </p:cNvCxnSpPr>
            <p:nvPr/>
          </p:nvCxnSpPr>
          <p:spPr>
            <a:xfrm rot="16200000" flipH="1">
              <a:off x="2258975" y="3900800"/>
              <a:ext cx="215604" cy="65665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905759" y="3986302"/>
            <a:ext cx="3088171" cy="369332"/>
            <a:chOff x="2905759" y="3986302"/>
            <a:chExt cx="3088171" cy="369332"/>
          </a:xfrm>
        </p:grpSpPr>
        <p:sp>
          <p:nvSpPr>
            <p:cNvPr id="128" name="TextBox 127"/>
            <p:cNvSpPr txBox="1"/>
            <p:nvPr/>
          </p:nvSpPr>
          <p:spPr>
            <a:xfrm>
              <a:off x="3707304" y="3986302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결제완료 알림</a:t>
              </a:r>
              <a:endParaRPr lang="ko-KR" altLang="en-US" dirty="0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2905759" y="4332150"/>
              <a:ext cx="30881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6208229" y="4074777"/>
            <a:ext cx="3088171" cy="369332"/>
            <a:chOff x="6208229" y="4074777"/>
            <a:chExt cx="3088171" cy="369332"/>
          </a:xfrm>
        </p:grpSpPr>
        <p:sp>
          <p:nvSpPr>
            <p:cNvPr id="130" name="TextBox 129"/>
            <p:cNvSpPr txBox="1"/>
            <p:nvPr/>
          </p:nvSpPr>
          <p:spPr>
            <a:xfrm>
              <a:off x="7009774" y="4074777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결제완료 알림</a:t>
              </a:r>
              <a:endParaRPr lang="ko-KR" altLang="en-US" dirty="0"/>
            </a:p>
          </p:txBody>
        </p:sp>
        <p:cxnSp>
          <p:nvCxnSpPr>
            <p:cNvPr id="131" name="직선 화살표 연결선 130"/>
            <p:cNvCxnSpPr/>
            <p:nvPr/>
          </p:nvCxnSpPr>
          <p:spPr>
            <a:xfrm>
              <a:off x="6208229" y="4420625"/>
              <a:ext cx="30881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6208229" y="4953793"/>
            <a:ext cx="3072206" cy="369332"/>
            <a:chOff x="6208229" y="4953793"/>
            <a:chExt cx="3072206" cy="369332"/>
          </a:xfrm>
        </p:grpSpPr>
        <p:cxnSp>
          <p:nvCxnSpPr>
            <p:cNvPr id="134" name="직선 화살표 연결선 133"/>
            <p:cNvCxnSpPr/>
            <p:nvPr/>
          </p:nvCxnSpPr>
          <p:spPr>
            <a:xfrm flipH="1">
              <a:off x="6208229" y="5288285"/>
              <a:ext cx="30722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967340" y="4953793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거절 사유 전달</a:t>
              </a:r>
              <a:endParaRPr lang="ko-KR" altLang="en-US" dirty="0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2926079" y="5165964"/>
            <a:ext cx="3072206" cy="369332"/>
            <a:chOff x="2926079" y="5165964"/>
            <a:chExt cx="3072206" cy="369332"/>
          </a:xfrm>
        </p:grpSpPr>
        <p:cxnSp>
          <p:nvCxnSpPr>
            <p:cNvPr id="138" name="직선 화살표 연결선 137"/>
            <p:cNvCxnSpPr/>
            <p:nvPr/>
          </p:nvCxnSpPr>
          <p:spPr>
            <a:xfrm flipH="1">
              <a:off x="2926079" y="5500456"/>
              <a:ext cx="30722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3685190" y="516596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거절 사유 전달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6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 smtClean="0">
                <a:solidFill>
                  <a:srgbClr val="F8981D"/>
                </a:solidFill>
              </a:rPr>
              <a:t>Web Page</a:t>
            </a:r>
            <a:endParaRPr lang="ko-KR" altLang="en-US" sz="3600" b="1" dirty="0">
              <a:solidFill>
                <a:srgbClr val="F8981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68" y="3436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/>
          <p:nvPr/>
        </p:nvPicPr>
        <p:blipFill rotWithShape="1">
          <a:blip r:embed="rId3"/>
          <a:srcRect t="792"/>
          <a:stretch/>
        </p:blipFill>
        <p:spPr bwMode="auto">
          <a:xfrm>
            <a:off x="2817429" y="1609408"/>
            <a:ext cx="6557142" cy="400508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8412480" y="2499360"/>
            <a:ext cx="3373120" cy="2479040"/>
            <a:chOff x="8412480" y="2499360"/>
            <a:chExt cx="3373120" cy="2479040"/>
          </a:xfrm>
        </p:grpSpPr>
        <p:sp>
          <p:nvSpPr>
            <p:cNvPr id="3" name="직사각형 2"/>
            <p:cNvSpPr/>
            <p:nvPr/>
          </p:nvSpPr>
          <p:spPr>
            <a:xfrm>
              <a:off x="10088880" y="2499360"/>
              <a:ext cx="1696720" cy="915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간편한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8412480" y="2814320"/>
              <a:ext cx="1584960" cy="2164080"/>
              <a:chOff x="8412480" y="2814320"/>
              <a:chExt cx="1584960" cy="2164080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>
                <a:off x="9062720" y="2814320"/>
                <a:ext cx="9347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8412480" y="4704080"/>
                <a:ext cx="0" cy="27432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930640" y="4704080"/>
                <a:ext cx="0" cy="27432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412480" y="4978400"/>
                <a:ext cx="1168400" cy="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9580880" y="2814320"/>
                <a:ext cx="0" cy="216408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592405" y="2936414"/>
            <a:ext cx="2313358" cy="1645746"/>
            <a:chOff x="592405" y="2936414"/>
            <a:chExt cx="2313358" cy="1645746"/>
          </a:xfrm>
        </p:grpSpPr>
        <p:cxnSp>
          <p:nvCxnSpPr>
            <p:cNvPr id="7" name="꺾인 연결선 6"/>
            <p:cNvCxnSpPr/>
            <p:nvPr/>
          </p:nvCxnSpPr>
          <p:spPr>
            <a:xfrm rot="10800000">
              <a:off x="2293763" y="3394160"/>
              <a:ext cx="612000" cy="1188000"/>
            </a:xfrm>
            <a:prstGeom prst="bentConnector3">
              <a:avLst>
                <a:gd name="adj1" fmla="val 4747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92405" y="2936414"/>
              <a:ext cx="1696720" cy="915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백업기능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675880" y="4995284"/>
            <a:ext cx="4109720" cy="915491"/>
            <a:chOff x="7675880" y="4995284"/>
            <a:chExt cx="4109720" cy="915491"/>
          </a:xfrm>
        </p:grpSpPr>
        <p:sp>
          <p:nvSpPr>
            <p:cNvPr id="40" name="직사각형 39"/>
            <p:cNvSpPr/>
            <p:nvPr/>
          </p:nvSpPr>
          <p:spPr>
            <a:xfrm>
              <a:off x="10088880" y="4995284"/>
              <a:ext cx="1696720" cy="915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업로드 기능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7675880" y="5435600"/>
              <a:ext cx="2306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3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 smtClean="0">
                <a:solidFill>
                  <a:srgbClr val="F8981D"/>
                </a:solidFill>
              </a:rPr>
              <a:t>Web Page</a:t>
            </a:r>
            <a:endParaRPr lang="ko-KR" altLang="en-US" sz="3600" b="1" dirty="0">
              <a:solidFill>
                <a:srgbClr val="F8981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68" y="3436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637" r="287"/>
          <a:stretch/>
        </p:blipFill>
        <p:spPr bwMode="auto">
          <a:xfrm>
            <a:off x="1150841" y="1638978"/>
            <a:ext cx="7380702" cy="384833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8117840" y="2506795"/>
            <a:ext cx="3098800" cy="915491"/>
            <a:chOff x="8117840" y="2506795"/>
            <a:chExt cx="3098800" cy="915491"/>
          </a:xfrm>
        </p:grpSpPr>
        <p:sp>
          <p:nvSpPr>
            <p:cNvPr id="15" name="직사각형 14"/>
            <p:cNvSpPr/>
            <p:nvPr/>
          </p:nvSpPr>
          <p:spPr>
            <a:xfrm>
              <a:off x="9519920" y="2506795"/>
              <a:ext cx="1696720" cy="915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기간별 통계 검색기능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8117840" y="2964540"/>
              <a:ext cx="1292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8117840" y="4091755"/>
            <a:ext cx="3098800" cy="915491"/>
            <a:chOff x="8117840" y="4091755"/>
            <a:chExt cx="3098800" cy="915491"/>
          </a:xfrm>
        </p:grpSpPr>
        <p:sp>
          <p:nvSpPr>
            <p:cNvPr id="22" name="직사각형 21"/>
            <p:cNvSpPr/>
            <p:nvPr/>
          </p:nvSpPr>
          <p:spPr>
            <a:xfrm>
              <a:off x="9519920" y="4091755"/>
              <a:ext cx="1696720" cy="915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검색결과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그래프 출력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8117840" y="4549500"/>
              <a:ext cx="1292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4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solidFill>
                  <a:srgbClr val="F8981D"/>
                </a:solidFill>
              </a:rPr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altLang="ko-KR" dirty="0"/>
              <a:t>SSL </a:t>
            </a:r>
            <a:r>
              <a:rPr lang="ko-KR" altLang="ko-KR" dirty="0"/>
              <a:t>통신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dirty="0" smtClean="0"/>
              <a:t>	: POS </a:t>
            </a:r>
            <a:r>
              <a:rPr lang="en-US" altLang="ko-KR" dirty="0"/>
              <a:t>Application</a:t>
            </a:r>
            <a:r>
              <a:rPr lang="ko-KR" altLang="ko-KR" dirty="0"/>
              <a:t>과</a:t>
            </a:r>
            <a:r>
              <a:rPr lang="en-US" altLang="ko-KR" dirty="0"/>
              <a:t> Order Application</a:t>
            </a:r>
            <a:r>
              <a:rPr lang="ko-KR" altLang="ko-KR" dirty="0"/>
              <a:t>에서 </a:t>
            </a:r>
            <a:r>
              <a:rPr lang="en-US" altLang="ko-KR" dirty="0"/>
              <a:t>server</a:t>
            </a:r>
            <a:r>
              <a:rPr lang="ko-KR" altLang="ko-KR" dirty="0"/>
              <a:t>와 통신할 때 </a:t>
            </a:r>
            <a:r>
              <a:rPr lang="en-US" altLang="ko-KR" dirty="0" smtClean="0"/>
              <a:t>	SSL</a:t>
            </a:r>
            <a:r>
              <a:rPr lang="ko-KR" altLang="ko-KR" dirty="0"/>
              <a:t>통신으로 </a:t>
            </a:r>
            <a:r>
              <a:rPr lang="ko-KR" altLang="ko-KR" dirty="0" smtClean="0"/>
              <a:t>이뤄</a:t>
            </a:r>
            <a:r>
              <a:rPr lang="en-US" altLang="ko-KR" dirty="0" smtClean="0"/>
              <a:t>	</a:t>
            </a:r>
            <a:r>
              <a:rPr lang="ko-KR" altLang="ko-KR" dirty="0" smtClean="0"/>
              <a:t>지도록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en-US" altLang="ko-KR" dirty="0"/>
              <a:t>Password </a:t>
            </a:r>
            <a:r>
              <a:rPr lang="ko-KR" altLang="ko-KR" dirty="0"/>
              <a:t>암호화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dirty="0" smtClean="0"/>
              <a:t>	: POS </a:t>
            </a:r>
            <a:r>
              <a:rPr lang="en-US" altLang="ko-KR" dirty="0"/>
              <a:t>Application</a:t>
            </a:r>
            <a:r>
              <a:rPr lang="ko-KR" altLang="ko-KR" dirty="0"/>
              <a:t>의 계정 </a:t>
            </a:r>
            <a:r>
              <a:rPr lang="en-US" altLang="ko-KR" dirty="0"/>
              <a:t>Password</a:t>
            </a:r>
            <a:r>
              <a:rPr lang="ko-KR" altLang="ko-KR" dirty="0"/>
              <a:t>정보를</a:t>
            </a:r>
            <a:r>
              <a:rPr lang="en-US" altLang="ko-KR" dirty="0"/>
              <a:t> HASH</a:t>
            </a:r>
            <a:r>
              <a:rPr lang="ko-KR" altLang="ko-KR" dirty="0"/>
              <a:t>함수를 통해 </a:t>
            </a:r>
            <a:r>
              <a:rPr lang="ko-KR" altLang="ko-KR" dirty="0" smtClean="0"/>
              <a:t>암호화 </a:t>
            </a:r>
            <a:r>
              <a:rPr lang="ko-KR" altLang="ko-KR" dirty="0"/>
              <a:t>하여 </a:t>
            </a:r>
            <a:r>
              <a:rPr lang="ko-KR" altLang="ko-KR" dirty="0" smtClean="0"/>
              <a:t>관리한</a:t>
            </a:r>
            <a:r>
              <a:rPr lang="en-US" altLang="ko-KR" dirty="0" smtClean="0"/>
              <a:t>	</a:t>
            </a:r>
            <a:r>
              <a:rPr lang="ko-KR" altLang="ko-KR" dirty="0" smtClean="0"/>
              <a:t>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ko-KR" altLang="ko-KR" dirty="0"/>
              <a:t>디자인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dirty="0" smtClean="0"/>
              <a:t>	: </a:t>
            </a:r>
            <a:r>
              <a:rPr lang="ko-KR" altLang="ko-KR" dirty="0" smtClean="0"/>
              <a:t>전체적인 </a:t>
            </a:r>
            <a:r>
              <a:rPr lang="en-US" altLang="ko-KR" dirty="0"/>
              <a:t>Application</a:t>
            </a:r>
            <a:r>
              <a:rPr lang="ko-KR" altLang="ko-KR" dirty="0"/>
              <a:t>의 스타일</a:t>
            </a:r>
            <a:r>
              <a:rPr lang="en-US" altLang="ko-KR" dirty="0"/>
              <a:t>/</a:t>
            </a:r>
            <a:r>
              <a:rPr lang="ko-KR" altLang="ko-KR" dirty="0"/>
              <a:t>컬러를 통일시키고</a:t>
            </a:r>
            <a:r>
              <a:rPr lang="en-US" altLang="ko-KR" dirty="0"/>
              <a:t>,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ko-KR" dirty="0" smtClean="0"/>
              <a:t>아이콘을 </a:t>
            </a:r>
            <a:r>
              <a:rPr lang="ko-KR" altLang="ko-KR" dirty="0"/>
              <a:t>생성한다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ko-KR" altLang="ko-KR" dirty="0"/>
              <a:t>오류 수정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dirty="0" smtClean="0"/>
              <a:t>	: </a:t>
            </a:r>
            <a:r>
              <a:rPr lang="ko-KR" altLang="ko-KR" dirty="0" smtClean="0"/>
              <a:t>테스트를 </a:t>
            </a:r>
            <a:r>
              <a:rPr lang="ko-KR" altLang="ko-KR" dirty="0"/>
              <a:t>통해 오류</a:t>
            </a:r>
            <a:r>
              <a:rPr lang="en-US" altLang="ko-KR" dirty="0"/>
              <a:t>/</a:t>
            </a:r>
            <a:r>
              <a:rPr lang="ko-KR" altLang="ko-KR" dirty="0"/>
              <a:t>버그를 찾아내고 수정한다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68" y="3436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3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solidFill>
                  <a:srgbClr val="F8981D"/>
                </a:solidFill>
              </a:rPr>
              <a:t>기타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68" y="3436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664133" y="1740300"/>
            <a:ext cx="10689667" cy="1562895"/>
            <a:chOff x="664133" y="1919919"/>
            <a:chExt cx="10689667" cy="1562895"/>
          </a:xfrm>
        </p:grpSpPr>
        <p:grpSp>
          <p:nvGrpSpPr>
            <p:cNvPr id="59" name="그룹 58"/>
            <p:cNvGrpSpPr/>
            <p:nvPr/>
          </p:nvGrpSpPr>
          <p:grpSpPr>
            <a:xfrm>
              <a:off x="664133" y="2122099"/>
              <a:ext cx="2013753" cy="1021361"/>
              <a:chOff x="664133" y="2122099"/>
              <a:chExt cx="2013753" cy="1021361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64133" y="2122099"/>
                <a:ext cx="1479982" cy="102136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latin typeface="+mn-ea"/>
                    <a:cs typeface="함초롬돋움" panose="020B0604000101010101" pitchFamily="50" charset="-127"/>
                  </a:rPr>
                  <a:t>보안</a:t>
                </a:r>
                <a:endParaRPr lang="ko-KR" altLang="en-US" sz="2400" b="1" dirty="0">
                  <a:latin typeface="+mn-ea"/>
                  <a:cs typeface="함초롬돋움" panose="020B0604000101010101" pitchFamily="50" charset="-127"/>
                </a:endParaRPr>
              </a:p>
            </p:txBody>
          </p:sp>
          <p:cxnSp>
            <p:nvCxnSpPr>
              <p:cNvPr id="30" name="꺾인 연결선 29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2144115" y="2259274"/>
                <a:ext cx="533771" cy="373505"/>
              </a:xfrm>
              <a:prstGeom prst="bentConnector3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7" idx="3"/>
                <a:endCxn id="28" idx="1"/>
              </p:cNvCxnSpPr>
              <p:nvPr/>
            </p:nvCxnSpPr>
            <p:spPr>
              <a:xfrm>
                <a:off x="2144115" y="2632779"/>
                <a:ext cx="533771" cy="510681"/>
              </a:xfrm>
              <a:prstGeom prst="bentConnector3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2677886" y="1919919"/>
              <a:ext cx="8675914" cy="1562895"/>
              <a:chOff x="2677886" y="1919919"/>
              <a:chExt cx="8675914" cy="1562895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2677886" y="1919919"/>
                <a:ext cx="1845128" cy="678709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/>
                  <a:t>SSL </a:t>
                </a:r>
                <a:r>
                  <a:rPr lang="ko-KR" altLang="en-US" sz="2000" dirty="0" smtClean="0"/>
                  <a:t>통신</a:t>
                </a:r>
                <a:endParaRPr lang="en-US" altLang="ko-KR" sz="2000" dirty="0" smtClean="0"/>
              </a:p>
            </p:txBody>
          </p:sp>
          <p:cxnSp>
            <p:nvCxnSpPr>
              <p:cNvPr id="14" name="직선 연결선 13"/>
              <p:cNvCxnSpPr>
                <a:stCxn id="10" idx="3"/>
                <a:endCxn id="18" idx="1"/>
              </p:cNvCxnSpPr>
              <p:nvPr/>
            </p:nvCxnSpPr>
            <p:spPr>
              <a:xfrm>
                <a:off x="4523014" y="2259274"/>
                <a:ext cx="582314" cy="252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/>
              <p:cNvSpPr/>
              <p:nvPr/>
            </p:nvSpPr>
            <p:spPr>
              <a:xfrm>
                <a:off x="5105328" y="1922445"/>
                <a:ext cx="6248472" cy="678709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/>
                  <a:t>서버와의 통신과정을 암호화</a:t>
                </a:r>
                <a:endParaRPr lang="en-US" altLang="ko-KR" sz="2000" dirty="0" smtClean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677886" y="2804105"/>
                <a:ext cx="1845128" cy="678709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/>
                  <a:t>비밀번호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ko-KR" altLang="en-US" sz="2000" dirty="0" smtClean="0"/>
                  <a:t>암호화</a:t>
                </a:r>
                <a:endParaRPr lang="en-US" altLang="ko-KR" sz="2000" dirty="0" smtClean="0"/>
              </a:p>
            </p:txBody>
          </p:sp>
          <p:cxnSp>
            <p:nvCxnSpPr>
              <p:cNvPr id="34" name="직선 연결선 33"/>
              <p:cNvCxnSpPr>
                <a:stCxn id="28" idx="3"/>
                <a:endCxn id="35" idx="1"/>
              </p:cNvCxnSpPr>
              <p:nvPr/>
            </p:nvCxnSpPr>
            <p:spPr>
              <a:xfrm>
                <a:off x="4523014" y="3143460"/>
                <a:ext cx="582314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모서리가 둥근 직사각형 34"/>
              <p:cNvSpPr/>
              <p:nvPr/>
            </p:nvSpPr>
            <p:spPr>
              <a:xfrm>
                <a:off x="5105328" y="2804105"/>
                <a:ext cx="6248472" cy="678709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/>
                  <a:t>데이터베이스에 저장된 비밀번호 암호화</a:t>
                </a:r>
                <a:endParaRPr lang="en-US" altLang="ko-KR" sz="2000" dirty="0" smtClean="0"/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664133" y="3550703"/>
            <a:ext cx="10689667" cy="1021360"/>
            <a:chOff x="664133" y="3632348"/>
            <a:chExt cx="10689667" cy="102136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64133" y="3632348"/>
              <a:ext cx="1479982" cy="102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n-ea"/>
                  <a:cs typeface="함초롬돋움" panose="020B0604000101010101" pitchFamily="50" charset="-127"/>
                </a:rPr>
                <a:t>디자인</a:t>
              </a:r>
              <a:endParaRPr lang="ko-KR" altLang="en-US" sz="2400" b="1" dirty="0">
                <a:latin typeface="+mn-ea"/>
                <a:cs typeface="함초롬돋움" panose="020B0604000101010101" pitchFamily="50" charset="-127"/>
              </a:endParaRPr>
            </a:p>
          </p:txBody>
        </p:sp>
        <p:cxnSp>
          <p:nvCxnSpPr>
            <p:cNvPr id="40" name="직선 연결선 39"/>
            <p:cNvCxnSpPr>
              <a:stCxn id="39" idx="3"/>
              <a:endCxn id="41" idx="1"/>
            </p:cNvCxnSpPr>
            <p:nvPr/>
          </p:nvCxnSpPr>
          <p:spPr>
            <a:xfrm>
              <a:off x="2144115" y="4143028"/>
              <a:ext cx="53377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2677887" y="3718109"/>
              <a:ext cx="8675913" cy="84983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Application</a:t>
              </a:r>
              <a:r>
                <a:rPr lang="ko-KR" altLang="en-US" sz="2000" dirty="0" smtClean="0"/>
                <a:t>의 </a:t>
              </a:r>
              <a:r>
                <a:rPr lang="en-US" altLang="ko-KR" sz="2000" dirty="0" smtClean="0"/>
                <a:t>UI</a:t>
              </a:r>
              <a:r>
                <a:rPr lang="ko-KR" altLang="en-US" sz="2000" dirty="0"/>
                <a:t> </a:t>
              </a:r>
              <a:r>
                <a:rPr lang="ko-KR" altLang="en-US" sz="2000" dirty="0" smtClean="0"/>
                <a:t>통일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err="1" smtClean="0"/>
                <a:t>Apk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아이콘 제작</a:t>
              </a:r>
              <a:endParaRPr lang="en-US" altLang="ko-KR" sz="2000" dirty="0" smtClean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64133" y="5060951"/>
            <a:ext cx="10689667" cy="1021360"/>
            <a:chOff x="664133" y="5158925"/>
            <a:chExt cx="10689667" cy="102136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64133" y="5158925"/>
              <a:ext cx="1479982" cy="102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n-ea"/>
                  <a:cs typeface="함초롬돋움" panose="020B0604000101010101" pitchFamily="50" charset="-127"/>
                </a:rPr>
                <a:t>성능</a:t>
              </a:r>
              <a:endParaRPr lang="ko-KR" altLang="en-US" sz="2400" b="1" dirty="0">
                <a:latin typeface="+mn-ea"/>
                <a:cs typeface="함초롬돋움" panose="020B0604000101010101" pitchFamily="50" charset="-127"/>
              </a:endParaRPr>
            </a:p>
          </p:txBody>
        </p:sp>
        <p:cxnSp>
          <p:nvCxnSpPr>
            <p:cNvPr id="74" name="직선 연결선 73"/>
            <p:cNvCxnSpPr>
              <a:stCxn id="58" idx="3"/>
              <a:endCxn id="75" idx="1"/>
            </p:cNvCxnSpPr>
            <p:nvPr/>
          </p:nvCxnSpPr>
          <p:spPr>
            <a:xfrm flipV="1">
              <a:off x="2144115" y="5669409"/>
              <a:ext cx="533772" cy="1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2677887" y="5244490"/>
              <a:ext cx="8675913" cy="84983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테스트 사례를 다양하게 적용하여 오류</a:t>
              </a:r>
              <a:r>
                <a:rPr lang="en-US" altLang="ko-KR" sz="2000" dirty="0" smtClean="0"/>
                <a:t>/</a:t>
              </a:r>
              <a:r>
                <a:rPr lang="ko-KR" altLang="en-US" sz="2000" dirty="0" smtClean="0"/>
                <a:t>버그를 찾아 수정</a:t>
              </a:r>
              <a:endParaRPr lang="en-US" altLang="ko-KR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663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/>
          <p:cNvSpPr/>
          <p:nvPr/>
        </p:nvSpPr>
        <p:spPr>
          <a:xfrm>
            <a:off x="-225972" y="2262352"/>
            <a:ext cx="12643945" cy="2333296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91619"/>
            <a:ext cx="9144000" cy="1274763"/>
          </a:xfrm>
        </p:spPr>
        <p:txBody>
          <a:bodyPr anchor="ctr">
            <a:norm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1214" y="1317280"/>
            <a:ext cx="11109571" cy="4223440"/>
            <a:chOff x="541214" y="773095"/>
            <a:chExt cx="11109571" cy="4223440"/>
          </a:xfrm>
        </p:grpSpPr>
        <p:grpSp>
          <p:nvGrpSpPr>
            <p:cNvPr id="2" name="그룹 1"/>
            <p:cNvGrpSpPr/>
            <p:nvPr/>
          </p:nvGrpSpPr>
          <p:grpSpPr>
            <a:xfrm>
              <a:off x="541214" y="1915456"/>
              <a:ext cx="11105304" cy="3081079"/>
              <a:chOff x="502496" y="4738881"/>
              <a:chExt cx="11105304" cy="3081079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248867" y="4738881"/>
                <a:ext cx="10358933" cy="30810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2009</a:t>
                </a:r>
                <a:r>
                  <a:rPr lang="ko-KR" altLang="en-US" sz="2000" dirty="0" smtClean="0"/>
                  <a:t>년 </a:t>
                </a:r>
                <a:r>
                  <a:rPr lang="en-US" altLang="ko-KR" sz="2000" dirty="0" smtClean="0"/>
                  <a:t>‘</a:t>
                </a:r>
                <a:r>
                  <a:rPr lang="ko-KR" altLang="en-US" sz="2000" dirty="0" err="1" smtClean="0"/>
                  <a:t>사토시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 err="1" smtClean="0"/>
                  <a:t>나카모토</a:t>
                </a:r>
                <a:r>
                  <a:rPr lang="en-US" altLang="ko-KR" sz="2000" dirty="0" smtClean="0"/>
                  <a:t>＇</a:t>
                </a:r>
                <a:r>
                  <a:rPr lang="ko-KR" altLang="en-US" sz="2000" dirty="0" smtClean="0"/>
                  <a:t>라는 필명의 프로그래머가 만든 전자화폐</a:t>
                </a:r>
                <a:endParaRPr lang="en-US" altLang="ko-KR" sz="20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통화를 발행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관리하는 중앙 장치가 존재하지 않음</a:t>
                </a:r>
                <a:endParaRPr lang="en-US" altLang="ko-KR" sz="20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P2P </a:t>
                </a:r>
                <a:r>
                  <a:rPr lang="ko-KR" altLang="en-US" sz="2000" dirty="0" smtClean="0"/>
                  <a:t>기반 분산 데이터베이스</a:t>
                </a:r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공개 키 암호 방식 기반으로 거래를 수행</a:t>
                </a:r>
                <a:endParaRPr lang="en-US" altLang="ko-KR" sz="20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err="1" smtClean="0"/>
                  <a:t>오픈소스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‘https</a:t>
                </a:r>
                <a:r>
                  <a:rPr lang="en-US" altLang="ko-KR" sz="2000" dirty="0"/>
                  <a:t>://</a:t>
                </a:r>
                <a:r>
                  <a:rPr lang="en-US" altLang="ko-KR" sz="2000" dirty="0" smtClean="0"/>
                  <a:t>github.com/bitcoin/bitcoin’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비트코인 거래내역은 공개 </a:t>
                </a:r>
                <a:r>
                  <a:rPr lang="en-US" altLang="ko-KR" sz="2000" dirty="0" smtClean="0"/>
                  <a:t>‘blockchain.info‘</a:t>
                </a: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502496" y="4991819"/>
                <a:ext cx="901701" cy="901701"/>
              </a:xfrm>
              <a:prstGeom prst="ellips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400" b="1" dirty="0" smtClean="0">
                    <a:solidFill>
                      <a:schemeClr val="accent2"/>
                    </a:solidFill>
                  </a:rPr>
                  <a:t>A</a:t>
                </a:r>
                <a:endParaRPr lang="ko-KR" altLang="en-US" sz="24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84817" y="773095"/>
              <a:ext cx="11065968" cy="863600"/>
              <a:chOff x="546099" y="3734401"/>
              <a:chExt cx="11065968" cy="863600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248867" y="3734401"/>
                <a:ext cx="10363200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3600" b="1" spc="-150" dirty="0" smtClean="0">
                    <a:solidFill>
                      <a:srgbClr val="F8981D"/>
                    </a:solidFill>
                  </a:rPr>
                  <a:t>비트코인이란</a:t>
                </a:r>
                <a:r>
                  <a:rPr lang="en-US" altLang="ko-KR" sz="3600" b="1" spc="-150" dirty="0" smtClean="0">
                    <a:solidFill>
                      <a:srgbClr val="F8981D"/>
                    </a:solidFill>
                  </a:rPr>
                  <a:t>?</a:t>
                </a:r>
                <a:endParaRPr lang="ko-KR" altLang="en-US" sz="3600" b="1" spc="-150" dirty="0">
                  <a:solidFill>
                    <a:srgbClr val="F8981D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46099" y="3735492"/>
                <a:ext cx="814496" cy="81449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400" b="1" dirty="0" smtClean="0"/>
                  <a:t>Q</a:t>
                </a:r>
                <a:endParaRPr lang="ko-KR" altLang="en-US" sz="2400" b="1" dirty="0"/>
              </a:p>
            </p:txBody>
          </p: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65" y="506092"/>
            <a:ext cx="8045772" cy="58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287586" y="1534602"/>
            <a:ext cx="10363199" cy="5152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 smtClean="0"/>
          </a:p>
        </p:txBody>
      </p:sp>
      <p:sp>
        <p:nvSpPr>
          <p:cNvPr id="15" name="타원 14"/>
          <p:cNvSpPr/>
          <p:nvPr/>
        </p:nvSpPr>
        <p:spPr>
          <a:xfrm>
            <a:off x="541215" y="1906466"/>
            <a:ext cx="901701" cy="90170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</a:rPr>
              <a:t>A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4818" y="516560"/>
            <a:ext cx="11065968" cy="863600"/>
            <a:chOff x="546100" y="891326"/>
            <a:chExt cx="11065968" cy="8636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48868" y="891326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역할 분담은 어떻게 되는가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6100" y="892417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5410422" y="2696957"/>
            <a:ext cx="1779674" cy="5080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상인용 </a:t>
            </a:r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301704" y="2696957"/>
            <a:ext cx="1779673" cy="508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48558" y="2004482"/>
            <a:ext cx="1485962" cy="52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장예진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410422" y="5114895"/>
            <a:ext cx="1779673" cy="508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0422" y="5716701"/>
            <a:ext cx="1779674" cy="508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고객용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01703" y="5114895"/>
            <a:ext cx="1779674" cy="508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고객용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519141" y="2696957"/>
            <a:ext cx="1779674" cy="5080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상인용 </a:t>
            </a:r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301703" y="5716701"/>
            <a:ext cx="1779673" cy="5080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상인용 </a:t>
            </a:r>
            <a:r>
              <a:rPr lang="en-US" altLang="ko-KR" dirty="0" smtClean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01703" y="3293453"/>
            <a:ext cx="1779673" cy="5080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상인용 </a:t>
            </a:r>
            <a:r>
              <a:rPr lang="en-US" altLang="ko-KR" dirty="0" smtClean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410422" y="3293453"/>
            <a:ext cx="1779674" cy="508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고객용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557277" y="2004482"/>
            <a:ext cx="1485962" cy="52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김학균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665997" y="2004481"/>
            <a:ext cx="1485962" cy="52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이준호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448558" y="4434939"/>
            <a:ext cx="1485962" cy="52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최은주</a:t>
            </a:r>
            <a:endParaRPr lang="ko-KR" altLang="en-US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57277" y="4434939"/>
            <a:ext cx="1485962" cy="52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신지은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514404" y="3293453"/>
            <a:ext cx="1779673" cy="5080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상인용 </a:t>
            </a:r>
            <a:r>
              <a:rPr lang="en-US" altLang="ko-KR" dirty="0" smtClean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41214" y="2677885"/>
            <a:ext cx="11109571" cy="2761901"/>
            <a:chOff x="541214" y="2188029"/>
            <a:chExt cx="11109571" cy="276190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287586" y="2188029"/>
              <a:ext cx="10363199" cy="27619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기존 </a:t>
              </a:r>
              <a:r>
                <a:rPr lang="en-US" altLang="ko-KR" sz="2400" dirty="0" smtClean="0"/>
                <a:t>POS</a:t>
              </a:r>
              <a:r>
                <a:rPr lang="ko-KR" altLang="en-US" sz="2400" dirty="0" smtClean="0"/>
                <a:t>는 컴퓨터 소프트웨어</a:t>
              </a: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같은 컴퓨터에서 여러 개의 프로그램을 실행하는 것보다 </a:t>
              </a:r>
              <a:endParaRPr lang="en-US" altLang="ko-KR" sz="2400" dirty="0" smtClean="0"/>
            </a:p>
            <a:p>
              <a:r>
                <a:rPr lang="ko-KR" altLang="en-US" sz="2400" dirty="0" smtClean="0"/>
                <a:t>   별도의 장치를 이용하는 것이 편리할 것이라 판단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err="1" smtClean="0"/>
                <a:t>휴대성</a:t>
              </a:r>
              <a:r>
                <a:rPr lang="ko-KR" altLang="en-US" sz="2400" dirty="0" smtClean="0"/>
                <a:t> 또한 있으므로 야외에서도 사용 가능</a:t>
              </a:r>
              <a:endParaRPr lang="en-US" altLang="ko-KR" sz="2400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41214" y="2399670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4817" y="1295816"/>
            <a:ext cx="11065968" cy="863600"/>
            <a:chOff x="546100" y="891326"/>
            <a:chExt cx="11065968" cy="8636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48868" y="891326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왜 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APP</a:t>
              </a:r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으로 제작하였는가</a:t>
              </a:r>
              <a:r>
                <a:rPr lang="en-US" altLang="ko-KR" sz="3600" b="1" spc="-150" dirty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6100" y="892417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>
            <a:off x="-225972" y="2262352"/>
            <a:ext cx="12643945" cy="2333296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61139"/>
            <a:ext cx="9144000" cy="1335723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287586" y="1534602"/>
            <a:ext cx="10363199" cy="5152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 smtClean="0"/>
          </a:p>
        </p:txBody>
      </p:sp>
      <p:sp>
        <p:nvSpPr>
          <p:cNvPr id="15" name="타원 14"/>
          <p:cNvSpPr/>
          <p:nvPr/>
        </p:nvSpPr>
        <p:spPr>
          <a:xfrm>
            <a:off x="541215" y="1875862"/>
            <a:ext cx="901701" cy="90170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</a:rPr>
              <a:t>A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4818" y="516560"/>
            <a:ext cx="11065968" cy="863600"/>
            <a:chOff x="546100" y="891326"/>
            <a:chExt cx="11065968" cy="8636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48868" y="891326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DB </a:t>
              </a:r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구조는 어떻게 되는가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6100" y="892417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46170" y="1701597"/>
          <a:ext cx="1180325" cy="109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25"/>
              </a:tblGrid>
              <a:tr h="321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9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board_id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436327" y="1681631"/>
          <a:ext cx="1180325" cy="122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25"/>
              </a:tblGrid>
              <a:tr h="309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1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menu_id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stuck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481633" y="1689354"/>
          <a:ext cx="1180325" cy="183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25"/>
              </a:tblGrid>
              <a:tr h="343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merchant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9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login_id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store_name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map_x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map_y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431030" y="2943766"/>
          <a:ext cx="1180325" cy="259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25"/>
              </a:tblGrid>
              <a:tr h="32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payment_id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payment_time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pickup_time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order_time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user_email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qr_code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order_status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remote_order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91374" y="1689983"/>
          <a:ext cx="1180325" cy="111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25"/>
              </a:tblGrid>
              <a:tr h="31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question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question_id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431031" y="5539112"/>
          <a:ext cx="1180325" cy="103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25"/>
              </a:tblGrid>
              <a:tr h="27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statistic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3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en-US" altLang="ko-KR" sz="1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u="sng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7529886" y="2247202"/>
            <a:ext cx="461175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91061" y="2247202"/>
            <a:ext cx="0" cy="381662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991061" y="2326713"/>
            <a:ext cx="60429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91061" y="3719517"/>
            <a:ext cx="60429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991061" y="6063827"/>
            <a:ext cx="60429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9368" y="1878901"/>
            <a:ext cx="5523436" cy="4081028"/>
            <a:chOff x="502496" y="1913320"/>
            <a:chExt cx="5523436" cy="408102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248868" y="1913320"/>
              <a:ext cx="4777064" cy="40810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 smtClean="0"/>
                <a:t>QR code scanner</a:t>
              </a:r>
              <a:r>
                <a:rPr lang="ko-KR" altLang="en-US" sz="2400" dirty="0" smtClean="0"/>
                <a:t>가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QR code</a:t>
              </a:r>
              <a:r>
                <a:rPr lang="ko-KR" altLang="en-US" sz="2400" dirty="0"/>
                <a:t> </a:t>
              </a:r>
              <a:r>
                <a:rPr lang="ko-KR" altLang="en-US" sz="2400" dirty="0" smtClean="0"/>
                <a:t>안의 </a:t>
              </a:r>
              <a:r>
                <a:rPr lang="en-US" altLang="ko-KR" sz="2400" dirty="0" smtClean="0"/>
                <a:t>string</a:t>
              </a:r>
              <a:r>
                <a:rPr lang="ko-KR" altLang="en-US" sz="2400" dirty="0" smtClean="0"/>
                <a:t>을 읽음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 smtClean="0"/>
                <a:t>String</a:t>
              </a:r>
              <a:r>
                <a:rPr lang="ko-KR" altLang="en-US" sz="2400" dirty="0" smtClean="0"/>
                <a:t> </a:t>
              </a:r>
              <a:r>
                <a:rPr lang="en-US" altLang="ko-KR" sz="2400" dirty="0" smtClean="0"/>
                <a:t>: </a:t>
              </a:r>
              <a:r>
                <a:rPr lang="ko-KR" altLang="en-US" sz="2400" dirty="0" smtClean="0"/>
                <a:t>받는 사람의 비트코인 주소와 금액이 포함</a:t>
              </a: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상대방에게 </a:t>
              </a:r>
              <a:r>
                <a:rPr lang="en-US" altLang="ko-KR" sz="2400" dirty="0" smtClean="0"/>
                <a:t>P2P </a:t>
              </a:r>
              <a:r>
                <a:rPr lang="ko-KR" altLang="en-US" sz="2400" dirty="0" smtClean="0"/>
                <a:t>방식으로 전송</a:t>
              </a:r>
              <a:endParaRPr lang="en-US" altLang="ko-KR" sz="2400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02496" y="2176100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4817" y="745836"/>
            <a:ext cx="11065968" cy="863600"/>
            <a:chOff x="546100" y="891326"/>
            <a:chExt cx="11065968" cy="8636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48868" y="891326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QR code</a:t>
              </a:r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를 통해 어떻게 결제가 이루어지는가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6100" y="892417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87566" y="1788536"/>
            <a:ext cx="5263219" cy="4171393"/>
            <a:chOff x="5532663" y="1828801"/>
            <a:chExt cx="5995307" cy="47516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3945" b="51474"/>
            <a:stretch/>
          </p:blipFill>
          <p:spPr>
            <a:xfrm>
              <a:off x="5532663" y="1828801"/>
              <a:ext cx="5995307" cy="475161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829300" y="5241470"/>
              <a:ext cx="865414" cy="3102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51069" y="5573484"/>
              <a:ext cx="865414" cy="3102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8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1214" y="1899139"/>
            <a:ext cx="4961516" cy="3962817"/>
            <a:chOff x="502496" y="4738881"/>
            <a:chExt cx="4961516" cy="396281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48868" y="4738881"/>
              <a:ext cx="4215144" cy="39628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 smtClean="0"/>
                <a:t>POS</a:t>
              </a:r>
            </a:p>
            <a:p>
              <a:pPr lvl="1"/>
              <a:r>
                <a:rPr lang="ko-KR" altLang="en-US" sz="2000" dirty="0" smtClean="0"/>
                <a:t>주문 생성 부분</a:t>
              </a:r>
              <a:r>
                <a:rPr lang="en-US" altLang="ko-KR" sz="2000" dirty="0" smtClean="0"/>
                <a:t>(QR code)</a:t>
              </a:r>
            </a:p>
            <a:p>
              <a:pPr lvl="1"/>
              <a:endParaRPr lang="en-US" altLang="ko-KR" sz="20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 smtClean="0"/>
                <a:t>User Application</a:t>
              </a:r>
              <a:endParaRPr lang="en-US" altLang="ko-KR" sz="2400" b="1" dirty="0"/>
            </a:p>
            <a:p>
              <a:pPr lvl="1"/>
              <a:r>
                <a:rPr lang="ko-KR" altLang="en-US" sz="2000" dirty="0" smtClean="0"/>
                <a:t>간편 결제 탭 중 </a:t>
              </a:r>
              <a:r>
                <a:rPr lang="en-US" altLang="ko-KR" sz="2000" dirty="0" smtClean="0"/>
                <a:t>‘</a:t>
              </a:r>
              <a:r>
                <a:rPr lang="ko-KR" altLang="en-US" sz="2000" dirty="0" smtClean="0"/>
                <a:t>보내기</a:t>
              </a:r>
              <a:r>
                <a:rPr lang="en-US" altLang="ko-KR" sz="2000" dirty="0" smtClean="0"/>
                <a:t>‘ </a:t>
              </a:r>
              <a:r>
                <a:rPr lang="ko-KR" altLang="en-US" sz="2000" dirty="0" smtClean="0"/>
                <a:t>버튼 선택 시 수행하는 기능</a:t>
              </a:r>
              <a:endParaRPr lang="en-US" altLang="ko-KR" sz="2000" dirty="0" smtClean="0"/>
            </a:p>
          </p:txBody>
        </p:sp>
        <p:sp>
          <p:nvSpPr>
            <p:cNvPr id="4" name="타원 3"/>
            <p:cNvSpPr/>
            <p:nvPr/>
          </p:nvSpPr>
          <p:spPr>
            <a:xfrm>
              <a:off x="502496" y="4991819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0550" y="725234"/>
            <a:ext cx="11065968" cy="863600"/>
            <a:chOff x="546099" y="3734401"/>
            <a:chExt cx="11065968" cy="8636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248867" y="3734401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600" b="1" spc="-150" dirty="0" err="1">
                  <a:solidFill>
                    <a:srgbClr val="F8981D"/>
                  </a:solidFill>
                </a:rPr>
                <a:t>C</a:t>
              </a:r>
              <a:r>
                <a:rPr lang="en-US" altLang="ko-KR" sz="3600" b="1" spc="-150" dirty="0" err="1" smtClean="0">
                  <a:solidFill>
                    <a:srgbClr val="F8981D"/>
                  </a:solidFill>
                </a:rPr>
                <a:t>oinplug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 API</a:t>
              </a:r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를 이용하는 부분이 어디인가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46099" y="3735492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5" y="1845129"/>
            <a:ext cx="2529756" cy="44987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 descr="C:\Users\Administrator\Desktop\capstone\pos캡쳐\Screenshot_2015-04-06-17-05-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75" y="1845129"/>
            <a:ext cx="2571184" cy="45760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796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41214" y="1815298"/>
            <a:ext cx="11109571" cy="3227404"/>
            <a:chOff x="541214" y="1001696"/>
            <a:chExt cx="11109571" cy="3227404"/>
          </a:xfrm>
        </p:grpSpPr>
        <p:grpSp>
          <p:nvGrpSpPr>
            <p:cNvPr id="2" name="그룹 1"/>
            <p:cNvGrpSpPr/>
            <p:nvPr/>
          </p:nvGrpSpPr>
          <p:grpSpPr>
            <a:xfrm>
              <a:off x="541214" y="2111408"/>
              <a:ext cx="11105304" cy="2117692"/>
              <a:chOff x="502496" y="4738882"/>
              <a:chExt cx="11105304" cy="2117692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248867" y="4738882"/>
                <a:ext cx="10358933" cy="21176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 smtClean="0"/>
                  <a:t>일부 사용하는 </a:t>
                </a:r>
                <a:r>
                  <a:rPr lang="en-US" altLang="ko-KR" sz="2400" dirty="0" err="1" smtClean="0"/>
                  <a:t>Coinplug</a:t>
                </a:r>
                <a:r>
                  <a:rPr lang="en-US" altLang="ko-KR" sz="2400" dirty="0" smtClean="0"/>
                  <a:t> API</a:t>
                </a:r>
                <a:r>
                  <a:rPr lang="ko-KR" altLang="en-US" sz="2400" dirty="0" smtClean="0"/>
                  <a:t>가 </a:t>
                </a:r>
                <a:r>
                  <a:rPr lang="en-US" altLang="ko-KR" sz="2400" dirty="0" smtClean="0"/>
                  <a:t>Open Source</a:t>
                </a:r>
                <a:r>
                  <a:rPr lang="ko-KR" altLang="en-US" sz="2400" dirty="0" smtClean="0"/>
                  <a:t>가 아님</a:t>
                </a:r>
                <a:r>
                  <a:rPr lang="en-US" altLang="ko-KR" sz="24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README file</a:t>
                </a:r>
                <a:r>
                  <a:rPr lang="ko-KR" altLang="en-US" sz="2400" dirty="0" smtClean="0"/>
                  <a:t>에 비밀유지서약에 관한 정보를 명세하고 직접 개발한 코드만 올릴 예정</a:t>
                </a:r>
                <a:endParaRPr lang="en-US" altLang="ko-KR" sz="2400" dirty="0" smtClean="0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502496" y="4991819"/>
                <a:ext cx="901701" cy="901701"/>
              </a:xfrm>
              <a:prstGeom prst="ellips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400" b="1" dirty="0" smtClean="0">
                    <a:solidFill>
                      <a:schemeClr val="accent2"/>
                    </a:solidFill>
                  </a:rPr>
                  <a:t>A</a:t>
                </a:r>
                <a:endParaRPr lang="ko-KR" altLang="en-US" sz="24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84817" y="1001696"/>
              <a:ext cx="11065968" cy="863600"/>
              <a:chOff x="546099" y="3734401"/>
              <a:chExt cx="11065968" cy="863600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248867" y="3734401"/>
                <a:ext cx="10363200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3600" b="1" spc="-150" dirty="0" err="1" smtClean="0">
                    <a:solidFill>
                      <a:srgbClr val="F8981D"/>
                    </a:solidFill>
                  </a:rPr>
                  <a:t>Github</a:t>
                </a:r>
                <a:r>
                  <a:rPr lang="ko-KR" altLang="en-US" sz="3600" b="1" spc="-150" dirty="0" smtClean="0">
                    <a:solidFill>
                      <a:srgbClr val="F8981D"/>
                    </a:solidFill>
                  </a:rPr>
                  <a:t>에 코드를 올리지 않은 이유는 무엇인가</a:t>
                </a:r>
                <a:r>
                  <a:rPr lang="en-US" altLang="ko-KR" sz="3600" b="1" spc="-150" dirty="0" smtClean="0">
                    <a:solidFill>
                      <a:srgbClr val="F8981D"/>
                    </a:solidFill>
                  </a:rPr>
                  <a:t>?</a:t>
                </a:r>
                <a:endParaRPr lang="ko-KR" altLang="en-US" sz="3600" b="1" spc="-150" dirty="0">
                  <a:solidFill>
                    <a:srgbClr val="F8981D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46099" y="3735492"/>
                <a:ext cx="814496" cy="81449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400" b="1" dirty="0" smtClean="0"/>
                  <a:t>Q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1214" y="2288202"/>
            <a:ext cx="11105304" cy="3116562"/>
            <a:chOff x="502496" y="4738882"/>
            <a:chExt cx="11105304" cy="311656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48867" y="4738882"/>
              <a:ext cx="10358933" cy="31165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장예진 </a:t>
              </a:r>
              <a:r>
                <a:rPr lang="en-US" altLang="ko-KR" sz="2400" dirty="0" smtClean="0"/>
                <a:t>: DB </a:t>
              </a:r>
              <a:r>
                <a:rPr lang="ko-KR" altLang="en-US" sz="2400" dirty="0" smtClean="0"/>
                <a:t>구조</a:t>
              </a:r>
              <a:r>
                <a:rPr lang="en-US" altLang="ko-KR" sz="2400" dirty="0" smtClean="0"/>
                <a:t>, PHP </a:t>
              </a:r>
              <a:r>
                <a:rPr lang="ko-KR" altLang="en-US" sz="2400" dirty="0" smtClean="0"/>
                <a:t>언어 습득</a:t>
              </a: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신지은 </a:t>
              </a:r>
              <a:r>
                <a:rPr lang="en-US" altLang="ko-KR" sz="2400" dirty="0" smtClean="0"/>
                <a:t>: </a:t>
              </a:r>
              <a:r>
                <a:rPr lang="ko-KR" altLang="en-US" sz="2400" dirty="0" err="1" smtClean="0"/>
                <a:t>안드로이드와</a:t>
              </a:r>
              <a:r>
                <a:rPr lang="ko-KR" altLang="en-US" sz="2400" dirty="0" smtClean="0"/>
                <a:t> 서버 연동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한글 </a:t>
              </a:r>
              <a:r>
                <a:rPr lang="ko-KR" altLang="en-US" sz="2400" dirty="0" err="1" smtClean="0"/>
                <a:t>인코딩</a:t>
              </a: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이준호 </a:t>
              </a:r>
              <a:r>
                <a:rPr lang="en-US" altLang="ko-KR" sz="2400" dirty="0" smtClean="0"/>
                <a:t>: </a:t>
              </a:r>
              <a:r>
                <a:rPr lang="en-US" altLang="ko-KR" sz="2400" dirty="0" err="1" smtClean="0"/>
                <a:t>Fragement</a:t>
              </a:r>
              <a:r>
                <a:rPr lang="ko-KR" altLang="en-US" sz="2400" dirty="0" smtClean="0"/>
                <a:t>로 변환하는 과정에서의 호환 문제</a:t>
              </a: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/>
            </a:p>
          </p:txBody>
        </p:sp>
        <p:sp>
          <p:nvSpPr>
            <p:cNvPr id="4" name="타원 3"/>
            <p:cNvSpPr/>
            <p:nvPr/>
          </p:nvSpPr>
          <p:spPr>
            <a:xfrm>
              <a:off x="502496" y="4991819"/>
              <a:ext cx="901701" cy="901701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>
                  <a:solidFill>
                    <a:schemeClr val="accent2"/>
                  </a:solidFill>
                </a:rPr>
                <a:t>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4817" y="1178490"/>
            <a:ext cx="11065968" cy="863600"/>
            <a:chOff x="546099" y="3734401"/>
            <a:chExt cx="11065968" cy="8636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248867" y="3734401"/>
              <a:ext cx="10363200" cy="86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600" b="1" spc="-150" dirty="0" smtClean="0">
                  <a:solidFill>
                    <a:srgbClr val="F8981D"/>
                  </a:solidFill>
                </a:rPr>
                <a:t>각자 가장 어려웠던 점은</a:t>
              </a:r>
              <a:r>
                <a:rPr lang="en-US" altLang="ko-KR" sz="3600" b="1" spc="-150" dirty="0" smtClean="0">
                  <a:solidFill>
                    <a:srgbClr val="F8981D"/>
                  </a:solidFill>
                </a:rPr>
                <a:t>?</a:t>
              </a:r>
              <a:endParaRPr lang="ko-KR" altLang="en-US" sz="3600" b="1" spc="-150" dirty="0">
                <a:solidFill>
                  <a:srgbClr val="F8981D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46099" y="3735492"/>
              <a:ext cx="814496" cy="8144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 smtClean="0"/>
                <a:t>Q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2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7" y="1467091"/>
            <a:ext cx="7437762" cy="400988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8064" y="371877"/>
            <a:ext cx="44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Bitcoin</a:t>
            </a:r>
            <a:r>
              <a:rPr lang="ko-KR" altLang="en-US" sz="3600" b="1" spc="-150" dirty="0" smtClean="0">
                <a:solidFill>
                  <a:srgbClr val="F8981D"/>
                </a:solidFill>
              </a:rPr>
              <a:t>의 </a:t>
            </a:r>
            <a:r>
              <a:rPr lang="ko-KR" altLang="en-US" sz="3600" b="1" spc="-150" dirty="0" err="1" smtClean="0">
                <a:solidFill>
                  <a:srgbClr val="F8981D"/>
                </a:solidFill>
              </a:rPr>
              <a:t>현상태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60" y="0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02936" y="2612718"/>
            <a:ext cx="84841" cy="848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94982" y="4477566"/>
            <a:ext cx="84841" cy="848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36537" y="2204281"/>
            <a:ext cx="84841" cy="848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4" idx="6"/>
            <a:endCxn id="23" idx="1"/>
          </p:cNvCxnSpPr>
          <p:nvPr/>
        </p:nvCxnSpPr>
        <p:spPr>
          <a:xfrm flipV="1">
            <a:off x="3321378" y="2053494"/>
            <a:ext cx="3667932" cy="193208"/>
          </a:xfrm>
          <a:prstGeom prst="bentConnector3">
            <a:avLst>
              <a:gd name="adj1" fmla="val -9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18219" t="1843" b="78579"/>
          <a:stretch/>
        </p:blipFill>
        <p:spPr>
          <a:xfrm>
            <a:off x="6989310" y="1645943"/>
            <a:ext cx="5094923" cy="815101"/>
          </a:xfrm>
          <a:prstGeom prst="rect">
            <a:avLst/>
          </a:prstGeom>
          <a:ln w="19050">
            <a:solidFill>
              <a:srgbClr val="F8981D"/>
            </a:solidFill>
            <a:prstDash val="sysDash"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0" y="1274713"/>
            <a:ext cx="971160" cy="485580"/>
          </a:xfrm>
          <a:prstGeom prst="rect">
            <a:avLst/>
          </a:prstGeom>
        </p:spPr>
      </p:pic>
      <p:cxnSp>
        <p:nvCxnSpPr>
          <p:cNvPr id="26" name="꺾인 연결선 18"/>
          <p:cNvCxnSpPr>
            <a:stCxn id="12" idx="4"/>
            <a:endCxn id="27" idx="1"/>
          </p:cNvCxnSpPr>
          <p:nvPr/>
        </p:nvCxnSpPr>
        <p:spPr>
          <a:xfrm rot="16200000" flipH="1">
            <a:off x="1399921" y="2442995"/>
            <a:ext cx="3262748" cy="3771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rcRect l="6629" t="47631" r="83" b="-722"/>
          <a:stretch/>
        </p:blipFill>
        <p:spPr>
          <a:xfrm>
            <a:off x="4917233" y="5617029"/>
            <a:ext cx="4637314" cy="686556"/>
          </a:xfrm>
          <a:prstGeom prst="rect">
            <a:avLst/>
          </a:prstGeom>
          <a:ln w="19050">
            <a:solidFill>
              <a:srgbClr val="F8981D"/>
            </a:solidFill>
            <a:prstDash val="sysDash"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1" y="4906685"/>
            <a:ext cx="1229360" cy="8195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8"/>
          <a:srcRect l="-627" t="3902" r="627" b="38049"/>
          <a:stretch/>
        </p:blipFill>
        <p:spPr>
          <a:xfrm>
            <a:off x="7472443" y="3759109"/>
            <a:ext cx="4466594" cy="718457"/>
          </a:xfrm>
          <a:prstGeom prst="rect">
            <a:avLst/>
          </a:prstGeom>
          <a:ln w="19050">
            <a:solidFill>
              <a:srgbClr val="F8981D"/>
            </a:solidFill>
            <a:prstDash val="sysDash"/>
          </a:ln>
        </p:spPr>
      </p:pic>
      <p:cxnSp>
        <p:nvCxnSpPr>
          <p:cNvPr id="33" name="꺾인 연결선 32"/>
          <p:cNvCxnSpPr>
            <a:endCxn id="32" idx="1"/>
          </p:cNvCxnSpPr>
          <p:nvPr/>
        </p:nvCxnSpPr>
        <p:spPr>
          <a:xfrm flipV="1">
            <a:off x="6237403" y="4118338"/>
            <a:ext cx="1235040" cy="359229"/>
          </a:xfrm>
          <a:prstGeom prst="bentConnector3">
            <a:avLst>
              <a:gd name="adj1" fmla="val 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53" y="2996793"/>
            <a:ext cx="1262380" cy="8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71501" y="1018208"/>
            <a:ext cx="3002706" cy="5338142"/>
            <a:chOff x="571500" y="516890"/>
            <a:chExt cx="3284697" cy="58394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516890"/>
              <a:ext cx="3284697" cy="58394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650240" y="833120"/>
              <a:ext cx="3129280" cy="812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0240" y="3467100"/>
              <a:ext cx="3129280" cy="812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0240" y="4338320"/>
              <a:ext cx="3129280" cy="812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58064" y="371877"/>
            <a:ext cx="44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smtClean="0">
                <a:solidFill>
                  <a:srgbClr val="F8981D"/>
                </a:solidFill>
              </a:rPr>
              <a:t>기존 </a:t>
            </a:r>
            <a:r>
              <a:rPr lang="en-US" altLang="ko-KR" sz="3600" b="1" spc="-150" dirty="0" smtClean="0">
                <a:solidFill>
                  <a:srgbClr val="F8981D"/>
                </a:solidFill>
              </a:rPr>
              <a:t>Application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304453" y="1018208"/>
            <a:ext cx="3002706" cy="5338142"/>
            <a:chOff x="4181235" y="516890"/>
            <a:chExt cx="3284697" cy="583946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1235" y="516890"/>
              <a:ext cx="3284697" cy="583946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4276805" y="2623820"/>
              <a:ext cx="3129280" cy="812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858064" y="2269671"/>
            <a:ext cx="3036738" cy="646331"/>
            <a:chOff x="3858064" y="2269671"/>
            <a:chExt cx="3036738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290004" y="2269671"/>
              <a:ext cx="160479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bitcoin</a:t>
              </a:r>
              <a:endParaRPr lang="ko-KR" altLang="en-US" sz="3600" dirty="0"/>
            </a:p>
          </p:txBody>
        </p:sp>
        <p:cxnSp>
          <p:nvCxnSpPr>
            <p:cNvPr id="5" name="직선 화살표 연결선 4"/>
            <p:cNvCxnSpPr>
              <a:stCxn id="2" idx="1"/>
            </p:cNvCxnSpPr>
            <p:nvPr/>
          </p:nvCxnSpPr>
          <p:spPr>
            <a:xfrm flipH="1">
              <a:off x="3858064" y="2592837"/>
              <a:ext cx="1431940" cy="3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4835553" y="4559912"/>
            <a:ext cx="3322927" cy="646331"/>
            <a:chOff x="4835553" y="4559912"/>
            <a:chExt cx="3322927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4835553" y="4559912"/>
              <a:ext cx="251370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Bitcoin </a:t>
              </a:r>
              <a:r>
                <a:rPr lang="en-US" altLang="ko-KR" sz="3600" dirty="0" err="1" smtClean="0"/>
                <a:t>pos</a:t>
              </a:r>
              <a:endParaRPr lang="ko-KR" altLang="en-US" sz="3600" dirty="0"/>
            </a:p>
          </p:txBody>
        </p:sp>
        <p:cxnSp>
          <p:nvCxnSpPr>
            <p:cNvPr id="11" name="직선 화살표 연결선 10"/>
            <p:cNvCxnSpPr>
              <a:stCxn id="20" idx="3"/>
            </p:cNvCxnSpPr>
            <p:nvPr/>
          </p:nvCxnSpPr>
          <p:spPr>
            <a:xfrm>
              <a:off x="7349254" y="4883078"/>
              <a:ext cx="809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0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2" y="1676400"/>
            <a:ext cx="5130136" cy="373474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8064" y="371877"/>
            <a:ext cx="44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Point Of Sales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7600" y="2072640"/>
            <a:ext cx="5156200" cy="9753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회계의 거점에 컴퓨터 단말을 설치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판매 정보 등을 관리하는 정보관리 시스템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684520" y="1503680"/>
            <a:ext cx="1026160" cy="1026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정의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97600" y="4010992"/>
            <a:ext cx="5156200" cy="11096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및 결제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거래내역 조회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메뉴 관리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5684520" y="3442032"/>
            <a:ext cx="1026160" cy="1026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28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45277" y="1656080"/>
            <a:ext cx="2501027" cy="4446270"/>
            <a:chOff x="4199097" y="516890"/>
            <a:chExt cx="3284697" cy="58394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9097" y="516890"/>
              <a:ext cx="3284697" cy="583946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276805" y="2623820"/>
              <a:ext cx="3129280" cy="812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88" y="1656080"/>
            <a:ext cx="2501027" cy="4446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8064" y="371877"/>
            <a:ext cx="445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Point Of Sales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8939" t="61650" r="18832" b="1166"/>
          <a:stretch/>
        </p:blipFill>
        <p:spPr>
          <a:xfrm>
            <a:off x="8428499" y="2949575"/>
            <a:ext cx="1889760" cy="185928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3981716" y="3682047"/>
            <a:ext cx="619760" cy="394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573327" y="3682047"/>
            <a:ext cx="619760" cy="394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내용 개체 틀 11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t="10012" r="25263" b="22401"/>
          <a:stretch/>
        </p:blipFill>
        <p:spPr>
          <a:xfrm>
            <a:off x="5318775" y="1578579"/>
            <a:ext cx="1700332" cy="233451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5560" y="362650"/>
            <a:ext cx="4464424" cy="99751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3200" b="1" dirty="0">
                <a:solidFill>
                  <a:srgbClr val="F8981D"/>
                </a:solidFill>
              </a:rPr>
              <a:t> </a:t>
            </a:r>
            <a:r>
              <a:rPr lang="en-US" altLang="ko-KR" sz="3200" b="1" dirty="0" smtClean="0">
                <a:solidFill>
                  <a:srgbClr val="F8981D"/>
                </a:solidFill>
              </a:rPr>
              <a:t>Merchant </a:t>
            </a:r>
            <a:r>
              <a:rPr lang="en-US" altLang="ko-KR" sz="3200" b="1" dirty="0" smtClean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rgbClr val="F8981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8443423" y="358653"/>
            <a:ext cx="2944906" cy="99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3200" b="1" dirty="0">
                <a:solidFill>
                  <a:srgbClr val="F8981D"/>
                </a:solidFill>
              </a:rPr>
              <a:t> </a:t>
            </a:r>
            <a:r>
              <a:rPr lang="en-US" altLang="ko-KR" sz="3200" b="1" dirty="0" smtClean="0">
                <a:solidFill>
                  <a:srgbClr val="F8981D"/>
                </a:solidFill>
              </a:rPr>
              <a:t>Client </a:t>
            </a:r>
            <a:r>
              <a:rPr lang="en-US" altLang="ko-KR" sz="3200" b="1" dirty="0" smtClean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rgbClr val="F8981D"/>
              </a:solidFill>
            </a:endParaRPr>
          </a:p>
        </p:txBody>
      </p:sp>
      <p:sp>
        <p:nvSpPr>
          <p:cNvPr id="37" name="왼쪽/오른쪽 화살표 36"/>
          <p:cNvSpPr/>
          <p:nvPr/>
        </p:nvSpPr>
        <p:spPr>
          <a:xfrm>
            <a:off x="7371754" y="2288154"/>
            <a:ext cx="1230632" cy="727913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로 구부러진 화살표 45"/>
          <p:cNvSpPr/>
          <p:nvPr/>
        </p:nvSpPr>
        <p:spPr>
          <a:xfrm rot="10800000">
            <a:off x="3906955" y="3221569"/>
            <a:ext cx="1217588" cy="453149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5671401" y="2211992"/>
            <a:ext cx="995079" cy="99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smtClean="0">
                <a:solidFill>
                  <a:srgbClr val="BE5108"/>
                </a:solidFill>
              </a:rPr>
              <a:t>POS</a:t>
            </a:r>
            <a:endParaRPr lang="ko-KR" altLang="en-US" sz="2800" b="1" dirty="0">
              <a:solidFill>
                <a:srgbClr val="BE5108"/>
              </a:solidFill>
            </a:endParaRPr>
          </a:p>
        </p:txBody>
      </p:sp>
      <p:grpSp>
        <p:nvGrpSpPr>
          <p:cNvPr id="3" name="그룹 7"/>
          <p:cNvGrpSpPr/>
          <p:nvPr/>
        </p:nvGrpSpPr>
        <p:grpSpPr>
          <a:xfrm>
            <a:off x="9087114" y="1519453"/>
            <a:ext cx="1690182" cy="2471856"/>
            <a:chOff x="8931191" y="1087333"/>
            <a:chExt cx="1900312" cy="2657242"/>
          </a:xfrm>
        </p:grpSpPr>
        <p:pic>
          <p:nvPicPr>
            <p:cNvPr id="33" name="내용 개체 틀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3" t="10012" r="25263" b="22401"/>
            <a:stretch/>
          </p:blipFill>
          <p:spPr>
            <a:xfrm>
              <a:off x="8931191" y="1087333"/>
              <a:ext cx="1900312" cy="2657242"/>
            </a:xfrm>
            <a:prstGeom prst="rect">
              <a:avLst/>
            </a:prstGeom>
          </p:spPr>
        </p:pic>
        <p:sp>
          <p:nvSpPr>
            <p:cNvPr id="49" name="제목 1"/>
            <p:cNvSpPr txBox="1">
              <a:spLocks/>
            </p:cNvSpPr>
            <p:nvPr/>
          </p:nvSpPr>
          <p:spPr>
            <a:xfrm>
              <a:off x="8973549" y="1917199"/>
              <a:ext cx="1815595" cy="9975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800" b="1" dirty="0" smtClean="0">
                  <a:solidFill>
                    <a:srgbClr val="BE5108"/>
                  </a:solidFill>
                </a:rPr>
                <a:t>Order</a:t>
              </a:r>
              <a:endParaRPr lang="ko-KR" altLang="en-US" sz="2800" b="1" dirty="0">
                <a:solidFill>
                  <a:srgbClr val="BE5108"/>
                </a:solidFill>
              </a:endParaRPr>
            </a:p>
          </p:txBody>
        </p:sp>
      </p:grpSp>
      <p:sp>
        <p:nvSpPr>
          <p:cNvPr id="5" name="모서리가 둥근 직사각형 12"/>
          <p:cNvSpPr/>
          <p:nvPr/>
        </p:nvSpPr>
        <p:spPr>
          <a:xfrm>
            <a:off x="773146" y="4476028"/>
            <a:ext cx="3253773" cy="1348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13"/>
          <p:cNvSpPr/>
          <p:nvPr/>
        </p:nvSpPr>
        <p:spPr>
          <a:xfrm>
            <a:off x="959004" y="4919911"/>
            <a:ext cx="2866667" cy="718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Page</a:t>
            </a:r>
            <a:endParaRPr lang="ko-KR" altLang="en-US" dirty="0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1492600" y="4150564"/>
            <a:ext cx="1814863" cy="583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F8981D"/>
                </a:solidFill>
              </a:rPr>
              <a:t>관리용</a:t>
            </a:r>
            <a:endParaRPr lang="en-US" altLang="ko-KR" sz="2800" b="1" dirty="0" smtClean="0">
              <a:solidFill>
                <a:srgbClr val="92D050"/>
              </a:solidFill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4541065" y="4476028"/>
            <a:ext cx="3253773" cy="1348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/>
          <p:cNvSpPr/>
          <p:nvPr/>
        </p:nvSpPr>
        <p:spPr>
          <a:xfrm>
            <a:off x="4734616" y="4919910"/>
            <a:ext cx="2866667" cy="718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Application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260519" y="4150564"/>
            <a:ext cx="1814863" cy="583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>
                <a:solidFill>
                  <a:srgbClr val="F8981D"/>
                </a:solidFill>
              </a:rPr>
              <a:t>주문</a:t>
            </a:r>
            <a:r>
              <a:rPr lang="ko-KR" altLang="en-US" sz="2800" b="1" dirty="0">
                <a:solidFill>
                  <a:srgbClr val="F8981D"/>
                </a:solidFill>
              </a:rPr>
              <a:t> </a:t>
            </a:r>
            <a:r>
              <a:rPr lang="ko-KR" altLang="en-US" sz="2800" b="1">
                <a:solidFill>
                  <a:srgbClr val="F8981D"/>
                </a:solidFill>
              </a:rPr>
              <a:t>받기</a:t>
            </a:r>
            <a:endParaRPr lang="en-US" altLang="ko-KR" sz="2800" b="1" dirty="0">
              <a:solidFill>
                <a:srgbClr val="92D050"/>
              </a:solidFill>
            </a:endParaRP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16919" r="8341" b="32115"/>
          <a:stretch/>
        </p:blipFill>
        <p:spPr>
          <a:xfrm>
            <a:off x="1014510" y="1700913"/>
            <a:ext cx="2715991" cy="2064991"/>
          </a:xfrm>
          <a:prstGeom prst="rect">
            <a:avLst/>
          </a:prstGeom>
        </p:spPr>
      </p:pic>
      <p:sp>
        <p:nvSpPr>
          <p:cNvPr id="27" name="아래로 구부러진 화살표 22"/>
          <p:cNvSpPr/>
          <p:nvPr/>
        </p:nvSpPr>
        <p:spPr>
          <a:xfrm>
            <a:off x="3923284" y="1893904"/>
            <a:ext cx="1217588" cy="453149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33"/>
          <p:cNvSpPr/>
          <p:nvPr/>
        </p:nvSpPr>
        <p:spPr>
          <a:xfrm>
            <a:off x="8308984" y="4450921"/>
            <a:ext cx="3253773" cy="13995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35"/>
          <p:cNvSpPr/>
          <p:nvPr/>
        </p:nvSpPr>
        <p:spPr>
          <a:xfrm>
            <a:off x="8498872" y="4925100"/>
            <a:ext cx="2866667" cy="718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Application</a:t>
            </a:r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9028438" y="4150564"/>
            <a:ext cx="1814863" cy="583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smtClean="0">
                <a:solidFill>
                  <a:srgbClr val="F8981D"/>
                </a:solidFill>
              </a:rPr>
              <a:t>주문</a:t>
            </a:r>
            <a:endParaRPr lang="en-US" altLang="ko-KR" sz="2800" b="1" dirty="0" smtClean="0">
              <a:solidFill>
                <a:srgbClr val="F8981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1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6" grpId="0" animBg="1"/>
      <p:bldP spid="48" grpId="0"/>
      <p:bldP spid="5" grpId="0" animBg="1"/>
      <p:bldP spid="4" grpId="0" animBg="1"/>
      <p:bldP spid="39" grpId="0" animBg="1"/>
      <p:bldP spid="24" grpId="0" animBg="1"/>
      <p:bldP spid="25" grpId="0" animBg="1"/>
      <p:bldP spid="17" grpId="0" animBg="1"/>
      <p:bldP spid="27" grpId="0" animBg="1"/>
      <p:bldP spid="28" grpId="0" animBg="1"/>
      <p:bldP spid="30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18E-25CB-4876-8C8D-DA9DDD09595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9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8301" y="505657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F8981D"/>
                </a:solidFill>
              </a:rPr>
              <a:t>Use case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59" y="484188"/>
            <a:ext cx="8266682" cy="5889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32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9.5|0.5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9.5|0.5|6.3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1181</Words>
  <Application>Microsoft Office PowerPoint</Application>
  <PresentationFormat>와이드스크린</PresentationFormat>
  <Paragraphs>319</Paragraphs>
  <Slides>34</Slides>
  <Notes>25</Notes>
  <HiddenSlides>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함초롬돋움</vt:lpstr>
      <vt:lpstr>휴먼엑스포</vt:lpstr>
      <vt:lpstr>Arial</vt:lpstr>
      <vt:lpstr>Wingdings</vt:lpstr>
      <vt:lpstr>1_Office 테마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PowerPoint 프레젠테이션</vt:lpstr>
      <vt:lpstr>PowerPoint 프레젠테이션</vt:lpstr>
      <vt:lpstr>[ Merchant ]</vt:lpstr>
      <vt:lpstr>PowerPoint 프레젠테이션</vt:lpstr>
      <vt:lpstr>PowerPoint 프레젠테이션</vt:lpstr>
      <vt:lpstr>2. 계획서발표 피드백</vt:lpstr>
      <vt:lpstr>PowerPoint 프레젠테이션</vt:lpstr>
      <vt:lpstr>PowerPoint 프레젠테이션</vt:lpstr>
      <vt:lpstr>PowerPoint 프레젠테이션</vt:lpstr>
      <vt:lpstr>3. 진행사항</vt:lpstr>
      <vt:lpstr>PowerPoint 프레젠테이션</vt:lpstr>
      <vt:lpstr>PowerPoint 프레젠테이션</vt:lpstr>
      <vt:lpstr>4. 앞으로의 계획</vt:lpstr>
      <vt:lpstr>원거리주문 - POS Application</vt:lpstr>
      <vt:lpstr>원거리주문 - ORDER Application</vt:lpstr>
      <vt:lpstr>원거리주문</vt:lpstr>
      <vt:lpstr>Web Page</vt:lpstr>
      <vt:lpstr>Web Page</vt:lpstr>
      <vt:lpstr>기타</vt:lpstr>
      <vt:lpstr>기타</vt:lpstr>
      <vt:lpstr>감사합니다.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발표</dc:title>
  <dc:creator>yejin jang</dc:creator>
  <cp:lastModifiedBy>yejin jang</cp:lastModifiedBy>
  <cp:revision>337</cp:revision>
  <cp:lastPrinted>2015-03-12T03:33:44Z</cp:lastPrinted>
  <dcterms:created xsi:type="dcterms:W3CDTF">2015-03-09T03:06:16Z</dcterms:created>
  <dcterms:modified xsi:type="dcterms:W3CDTF">2015-04-09T05:33:37Z</dcterms:modified>
</cp:coreProperties>
</file>