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664" r:id="rId2"/>
    <p:sldId id="879" r:id="rId3"/>
    <p:sldId id="880" r:id="rId4"/>
    <p:sldId id="881" r:id="rId5"/>
    <p:sldId id="721" r:id="rId6"/>
    <p:sldId id="653" r:id="rId7"/>
    <p:sldId id="882" r:id="rId8"/>
    <p:sldId id="883" r:id="rId9"/>
    <p:sldId id="884" r:id="rId10"/>
    <p:sldId id="771" r:id="rId11"/>
    <p:sldId id="698" r:id="rId12"/>
    <p:sldId id="885" r:id="rId13"/>
    <p:sldId id="886" r:id="rId14"/>
    <p:sldId id="878" r:id="rId15"/>
    <p:sldId id="639" r:id="rId16"/>
    <p:sldId id="848" r:id="rId17"/>
    <p:sldId id="850" r:id="rId18"/>
    <p:sldId id="853" r:id="rId19"/>
    <p:sldId id="807" r:id="rId20"/>
    <p:sldId id="854" r:id="rId21"/>
    <p:sldId id="327" r:id="rId22"/>
    <p:sldId id="824" r:id="rId23"/>
    <p:sldId id="875" r:id="rId24"/>
    <p:sldId id="871" r:id="rId25"/>
    <p:sldId id="873" r:id="rId26"/>
    <p:sldId id="826" r:id="rId27"/>
    <p:sldId id="863" r:id="rId28"/>
    <p:sldId id="870" r:id="rId29"/>
    <p:sldId id="876"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D8B9"/>
    <a:srgbClr val="49FF8A"/>
    <a:srgbClr val="FFF7C4"/>
    <a:srgbClr val="EFCDD0"/>
    <a:srgbClr val="E1DEA3"/>
    <a:srgbClr val="48F484"/>
    <a:srgbClr val="44E51B"/>
    <a:srgbClr val="FFFF66"/>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95" autoAdjust="0"/>
    <p:restoredTop sz="80299" autoAdjust="0"/>
  </p:normalViewPr>
  <p:slideViewPr>
    <p:cSldViewPr>
      <p:cViewPr varScale="1">
        <p:scale>
          <a:sx n="206" d="100"/>
          <a:sy n="206" d="100"/>
        </p:scale>
        <p:origin x="800" y="184"/>
      </p:cViewPr>
      <p:guideLst>
        <p:guide orient="horz" pos="1620"/>
        <p:guide pos="2880"/>
      </p:guideLst>
    </p:cSldViewPr>
  </p:slideViewPr>
  <p:notesTextViewPr>
    <p:cViewPr>
      <p:scale>
        <a:sx n="66" d="100"/>
        <a:sy n="66"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AA9350-0590-9740-BBD7-3B5222B5A3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025F4BD-2E97-C744-ADE6-A3D99260D7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CD50F9-C04E-0643-A81F-E269F6C4EDC0}" type="datetimeFigureOut">
              <a:rPr lang="en-US" smtClean="0"/>
              <a:t>1/15/19</a:t>
            </a:fld>
            <a:endParaRPr lang="en-US"/>
          </a:p>
        </p:txBody>
      </p:sp>
      <p:sp>
        <p:nvSpPr>
          <p:cNvPr id="4" name="Footer Placeholder 3">
            <a:extLst>
              <a:ext uri="{FF2B5EF4-FFF2-40B4-BE49-F238E27FC236}">
                <a16:creationId xmlns:a16="http://schemas.microsoft.com/office/drawing/2014/main" id="{10C8DF03-8293-2F40-A711-33D2496950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8F61A0E-6354-FC4A-BF9D-F163B1CF47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723D09-AE46-9C45-906F-F6810549705D}" type="slidenum">
              <a:rPr lang="en-US" smtClean="0"/>
              <a:t>‹#›</a:t>
            </a:fld>
            <a:endParaRPr lang="en-US"/>
          </a:p>
        </p:txBody>
      </p:sp>
    </p:spTree>
    <p:extLst>
      <p:ext uri="{BB962C8B-B14F-4D97-AF65-F5344CB8AC3E}">
        <p14:creationId xmlns:p14="http://schemas.microsoft.com/office/powerpoint/2010/main" val="648611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A7BBF0-95DB-485B-8F44-219DC193D725}" type="datetimeFigureOut">
              <a:rPr lang="en-US" smtClean="0"/>
              <a:pPr/>
              <a:t>1/15/19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849B44-D953-4C15-A5A6-64A7BF99D17A}" type="slidenum">
              <a:rPr lang="en-US" smtClean="0"/>
              <a:pPr/>
              <a:t>‹#›</a:t>
            </a:fld>
            <a:endParaRPr lang="en-US"/>
          </a:p>
        </p:txBody>
      </p:sp>
    </p:spTree>
    <p:extLst>
      <p:ext uri="{BB962C8B-B14F-4D97-AF65-F5344CB8AC3E}">
        <p14:creationId xmlns:p14="http://schemas.microsoft.com/office/powerpoint/2010/main" val="312241111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4500" dirty="0"/>
              <a:t>Multicore environment is in everywhere these days, and it is also same for the environment that we run operating systems. </a:t>
            </a:r>
          </a:p>
          <a:p>
            <a:endParaRPr lang="en-US" sz="4500" dirty="0"/>
          </a:p>
          <a:p>
            <a:r>
              <a:rPr lang="en-US" sz="4500" dirty="0"/>
              <a:t>However, verification of concurrent operating system is not quite trivial due to its non-deterministic interleaving.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To make the problem easy, we want to view the operating system on multicore as multiple instances that are running separately.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However, this division is not quite straightforward due to the existence of shared resources such as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Therefore, operating system verification requires the way to model interleaving among those multiple instances on the shared resource.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And, we have achieved it by environmental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What's environmental context? </a:t>
            </a:r>
          </a:p>
        </p:txBody>
      </p:sp>
    </p:spTree>
    <p:extLst>
      <p:ext uri="{BB962C8B-B14F-4D97-AF65-F5344CB8AC3E}">
        <p14:creationId xmlns:p14="http://schemas.microsoft.com/office/powerpoint/2010/main" val="2734691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a:t>
            </a:r>
          </a:p>
          <a:p>
            <a:endParaRPr lang="en-US" dirty="0"/>
          </a:p>
          <a:p>
            <a:r>
              <a:rPr lang="en-US" dirty="0"/>
              <a:t>OS is too big to verify it in a single shot, so we also want to verify a large software in a scalable and compositional way. </a:t>
            </a:r>
          </a:p>
          <a:p>
            <a:endParaRPr lang="en-US" dirty="0"/>
          </a:p>
          <a:p>
            <a:r>
              <a:rPr lang="en-US" dirty="0"/>
              <a:t>In this manner, we want to </a:t>
            </a:r>
          </a:p>
          <a:p>
            <a:r>
              <a:rPr lang="en-US" dirty="0"/>
              <a:t>And, there is a possible case that some </a:t>
            </a:r>
            <a:r>
              <a:rPr lang="en-US" dirty="0" err="1"/>
              <a:t>laeyrs</a:t>
            </a:r>
            <a:r>
              <a:rPr lang="en-US" dirty="0"/>
              <a:t> introduce another types of shared resources by combining atomic operations and private operations. </a:t>
            </a:r>
          </a:p>
          <a:p>
            <a:endParaRPr lang="en-US" dirty="0"/>
          </a:p>
          <a:p>
            <a:r>
              <a:rPr lang="en-US" dirty="0"/>
              <a:t>For those cases, in need to introduce an another environmental context by showing that </a:t>
            </a:r>
            <a:r>
              <a:rPr lang="en-US" dirty="0" err="1"/>
              <a:t>forall</a:t>
            </a:r>
            <a:r>
              <a:rPr lang="en-US" dirty="0"/>
              <a:t> </a:t>
            </a:r>
            <a:r>
              <a:rPr lang="en-US" dirty="0" err="1"/>
              <a:t>elments</a:t>
            </a:r>
            <a:r>
              <a:rPr lang="en-US" dirty="0"/>
              <a:t> in the low level </a:t>
            </a:r>
            <a:r>
              <a:rPr lang="en-US" dirty="0" err="1"/>
              <a:t>environemt</a:t>
            </a:r>
            <a:r>
              <a:rPr lang="en-US" dirty="0"/>
              <a:t> , there will be at least one element in the higher level </a:t>
            </a:r>
            <a:r>
              <a:rPr lang="en-US" dirty="0" err="1"/>
              <a:t>environemtn</a:t>
            </a:r>
            <a:r>
              <a:rPr lang="en-US" dirty="0"/>
              <a:t> that are satisfied by a certain relation. </a:t>
            </a:r>
          </a:p>
          <a:p>
            <a:endParaRPr lang="en-US" dirty="0"/>
          </a:p>
          <a:p>
            <a:r>
              <a:rPr lang="en-US" dirty="0"/>
              <a:t>And, We also need to show that all those layers satisfy a certain relation with others with those modified environmental context. </a:t>
            </a:r>
          </a:p>
          <a:p>
            <a:endParaRPr lang="en-US" dirty="0"/>
          </a:p>
        </p:txBody>
      </p:sp>
    </p:spTree>
    <p:extLst>
      <p:ext uri="{BB962C8B-B14F-4D97-AF65-F5344CB8AC3E}">
        <p14:creationId xmlns:p14="http://schemas.microsoft.com/office/powerpoint/2010/main" val="262001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facilitating the method that I have mentioned, we could </a:t>
            </a:r>
            <a:r>
              <a:rPr lang="en-US" dirty="0" err="1"/>
              <a:t>sussessfully</a:t>
            </a:r>
            <a:r>
              <a:rPr lang="en-US" dirty="0"/>
              <a:t> verify </a:t>
            </a:r>
            <a:r>
              <a:rPr lang="en-US" dirty="0" err="1"/>
              <a:t>cucnrerlty</a:t>
            </a:r>
            <a:r>
              <a:rPr lang="en-US" dirty="0"/>
              <a:t> operating systems in a </a:t>
            </a:r>
            <a:r>
              <a:rPr lang="en-US" dirty="0" err="1"/>
              <a:t>sequentlya</a:t>
            </a:r>
            <a:r>
              <a:rPr lang="en-US" dirty="0"/>
              <a:t> manner </a:t>
            </a:r>
          </a:p>
        </p:txBody>
      </p:sp>
    </p:spTree>
    <p:extLst>
      <p:ext uri="{BB962C8B-B14F-4D97-AF65-F5344CB8AC3E}">
        <p14:creationId xmlns:p14="http://schemas.microsoft.com/office/powerpoint/2010/main" val="2086633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10min until this slide!!!!!!!!! </a:t>
            </a:r>
          </a:p>
          <a:p>
            <a:endParaRPr lang="en-US" dirty="0"/>
          </a:p>
          <a:p>
            <a:r>
              <a:rPr lang="en-US" dirty="0"/>
              <a:t>Keep in mind!!! </a:t>
            </a:r>
          </a:p>
          <a:p>
            <a:endParaRPr lang="en-US" dirty="0"/>
          </a:p>
          <a:p>
            <a:r>
              <a:rPr lang="en-US" dirty="0"/>
              <a:t>A little bit more formally, </a:t>
            </a:r>
          </a:p>
          <a:p>
            <a:endParaRPr lang="en-US" dirty="0"/>
          </a:p>
          <a:p>
            <a:r>
              <a:rPr lang="en-US" dirty="0"/>
              <a:t>The top-level theorem for </a:t>
            </a:r>
            <a:r>
              <a:rPr lang="en-US" dirty="0" err="1"/>
              <a:t>CertiKOS</a:t>
            </a:r>
            <a:r>
              <a:rPr lang="en-US" dirty="0"/>
              <a:t> that we want to provide is as follows: </a:t>
            </a:r>
          </a:p>
          <a:p>
            <a:endParaRPr lang="en-US" dirty="0"/>
          </a:p>
          <a:p>
            <a:r>
              <a:rPr lang="en-US" dirty="0"/>
              <a:t>The meaning is any context program </a:t>
            </a:r>
            <a:r>
              <a:rPr lang="en-US" dirty="0" err="1"/>
              <a:t>Ctxt</a:t>
            </a:r>
            <a:r>
              <a:rPr lang="en-US" dirty="0"/>
              <a:t> plus </a:t>
            </a:r>
            <a:r>
              <a:rPr lang="en-US" dirty="0" err="1"/>
              <a:t>CertiKOS</a:t>
            </a:r>
            <a:r>
              <a:rPr lang="en-US" dirty="0"/>
              <a:t> running on Boot layer with Multicore assembly machine contextually refines the program </a:t>
            </a:r>
            <a:r>
              <a:rPr lang="en-US" dirty="0" err="1"/>
              <a:t>Ctxt</a:t>
            </a:r>
            <a:r>
              <a:rPr lang="en-US" dirty="0"/>
              <a:t> running on the </a:t>
            </a:r>
            <a:r>
              <a:rPr lang="en-US" dirty="0" err="1"/>
              <a:t>Syscall</a:t>
            </a:r>
            <a:r>
              <a:rPr lang="en-US" dirty="0"/>
              <a:t> layer that uses proper environmental context for CPU ci and thread </a:t>
            </a:r>
            <a:r>
              <a:rPr lang="en-US" dirty="0" err="1"/>
              <a:t>ti</a:t>
            </a:r>
            <a:r>
              <a:rPr lang="en-US" dirty="0"/>
              <a:t> with per-thread assembly machine.</a:t>
            </a:r>
          </a:p>
          <a:p>
            <a:endParaRPr lang="en-US" dirty="0"/>
          </a:p>
          <a:p>
            <a:r>
              <a:rPr lang="en-US" dirty="0"/>
              <a:t>To prove this theorem, </a:t>
            </a:r>
          </a:p>
          <a:p>
            <a:endParaRPr lang="en-US" dirty="0"/>
          </a:p>
          <a:p>
            <a:r>
              <a:rPr lang="en-US" dirty="0"/>
              <a:t>The proof contains multiple sub proofs, </a:t>
            </a:r>
          </a:p>
          <a:p>
            <a:endParaRPr lang="en-US" dirty="0"/>
          </a:p>
          <a:p>
            <a:r>
              <a:rPr lang="en-US" dirty="0"/>
              <a:t>The first </a:t>
            </a:r>
            <a:r>
              <a:rPr lang="en-US" dirty="0" err="1"/>
              <a:t>compoment</a:t>
            </a:r>
            <a:r>
              <a:rPr lang="en-US" dirty="0"/>
              <a:t> is showing that …. Per </a:t>
            </a:r>
            <a:r>
              <a:rPr lang="en-US" dirty="0" err="1"/>
              <a:t>cpu</a:t>
            </a:r>
            <a:r>
              <a:rPr lang="en-US" dirty="0"/>
              <a:t> machine model </a:t>
            </a:r>
          </a:p>
          <a:p>
            <a:endParaRPr lang="en-US" dirty="0"/>
          </a:p>
          <a:p>
            <a:endParaRPr lang="en-US" dirty="0"/>
          </a:p>
          <a:p>
            <a:r>
              <a:rPr lang="en-US" dirty="0"/>
              <a:t>Those things are multicore linking and multithreaded linking. </a:t>
            </a:r>
          </a:p>
          <a:p>
            <a:endParaRPr lang="en-US" dirty="0"/>
          </a:p>
          <a:p>
            <a:endParaRPr lang="en-US" dirty="0"/>
          </a:p>
          <a:p>
            <a:r>
              <a:rPr lang="en-US" dirty="0"/>
              <a:t>And I will explain how we prove those parts in the </a:t>
            </a:r>
            <a:r>
              <a:rPr lang="en-US" dirty="0" err="1"/>
              <a:t>remaing</a:t>
            </a:r>
            <a:r>
              <a:rPr lang="en-US" dirty="0"/>
              <a:t> talk. </a:t>
            </a:r>
          </a:p>
          <a:p>
            <a:endParaRPr lang="en-US" dirty="0"/>
          </a:p>
          <a:p>
            <a:r>
              <a:rPr lang="en-US" dirty="0"/>
              <a:t>Due to the time limit, I will only explain a brief structure of multicore linking, but I would be </a:t>
            </a:r>
            <a:r>
              <a:rPr lang="en-US" dirty="0" err="1"/>
              <a:t>realy</a:t>
            </a:r>
            <a:r>
              <a:rPr lang="en-US" dirty="0"/>
              <a:t> happy </a:t>
            </a:r>
            <a:r>
              <a:rPr lang="en-US" dirty="0" err="1"/>
              <a:t>iif</a:t>
            </a:r>
            <a:r>
              <a:rPr lang="en-US" dirty="0"/>
              <a:t> anyone wants to  talk about details </a:t>
            </a:r>
            <a:r>
              <a:rPr lang="en-US" dirty="0" err="1"/>
              <a:t>iin</a:t>
            </a:r>
            <a:r>
              <a:rPr lang="en-US" dirty="0"/>
              <a:t> offline. </a:t>
            </a:r>
          </a:p>
          <a:p>
            <a:endParaRPr lang="en-US" dirty="0"/>
          </a:p>
          <a:p>
            <a:r>
              <a:rPr lang="en-US" dirty="0"/>
              <a:t>And, note that all works that I will explain in here will be associated wit low level machine model, which are assembly or </a:t>
            </a:r>
            <a:r>
              <a:rPr lang="en-US" dirty="0" err="1"/>
              <a:t>sudo</a:t>
            </a:r>
            <a:r>
              <a:rPr lang="en-US" dirty="0"/>
              <a:t>-assembly machine models. </a:t>
            </a:r>
          </a:p>
        </p:txBody>
      </p:sp>
    </p:spTree>
    <p:extLst>
      <p:ext uri="{BB962C8B-B14F-4D97-AF65-F5344CB8AC3E}">
        <p14:creationId xmlns:p14="http://schemas.microsoft.com/office/powerpoint/2010/main" val="515591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10min until this slide!!!!!!!!! </a:t>
            </a:r>
          </a:p>
          <a:p>
            <a:endParaRPr lang="en-US" dirty="0"/>
          </a:p>
          <a:p>
            <a:r>
              <a:rPr lang="en-US" dirty="0"/>
              <a:t>Keep in mind!!! </a:t>
            </a:r>
          </a:p>
          <a:p>
            <a:endParaRPr lang="en-US" dirty="0"/>
          </a:p>
          <a:p>
            <a:r>
              <a:rPr lang="en-US" dirty="0"/>
              <a:t>A little bit more formally, </a:t>
            </a:r>
          </a:p>
          <a:p>
            <a:endParaRPr lang="en-US" dirty="0"/>
          </a:p>
          <a:p>
            <a:r>
              <a:rPr lang="en-US" dirty="0"/>
              <a:t>The top-level theorem for </a:t>
            </a:r>
            <a:r>
              <a:rPr lang="en-US" dirty="0" err="1"/>
              <a:t>CertiKOS</a:t>
            </a:r>
            <a:r>
              <a:rPr lang="en-US" dirty="0"/>
              <a:t> that we want to provide is as follows: </a:t>
            </a:r>
          </a:p>
          <a:p>
            <a:endParaRPr lang="en-US" dirty="0"/>
          </a:p>
          <a:p>
            <a:r>
              <a:rPr lang="en-US" dirty="0"/>
              <a:t>The meaning is any context program </a:t>
            </a:r>
            <a:r>
              <a:rPr lang="en-US" dirty="0" err="1"/>
              <a:t>Ctxt</a:t>
            </a:r>
            <a:r>
              <a:rPr lang="en-US" dirty="0"/>
              <a:t> plus </a:t>
            </a:r>
            <a:r>
              <a:rPr lang="en-US" dirty="0" err="1"/>
              <a:t>CertiKOS</a:t>
            </a:r>
            <a:r>
              <a:rPr lang="en-US" dirty="0"/>
              <a:t> running on Boot layer with Multicore assembly machine contextually refines the program </a:t>
            </a:r>
            <a:r>
              <a:rPr lang="en-US" dirty="0" err="1"/>
              <a:t>Ctxt</a:t>
            </a:r>
            <a:r>
              <a:rPr lang="en-US" dirty="0"/>
              <a:t> running on the </a:t>
            </a:r>
            <a:r>
              <a:rPr lang="en-US" dirty="0" err="1"/>
              <a:t>Syscall</a:t>
            </a:r>
            <a:r>
              <a:rPr lang="en-US" dirty="0"/>
              <a:t> layer that uses proper environmental context for CPU ci and thread </a:t>
            </a:r>
            <a:r>
              <a:rPr lang="en-US" dirty="0" err="1"/>
              <a:t>ti</a:t>
            </a:r>
            <a:r>
              <a:rPr lang="en-US" dirty="0"/>
              <a:t> with per-thread assembly machine.</a:t>
            </a:r>
          </a:p>
          <a:p>
            <a:endParaRPr lang="en-US" dirty="0"/>
          </a:p>
          <a:p>
            <a:r>
              <a:rPr lang="en-US" dirty="0"/>
              <a:t>To prove this theorem, </a:t>
            </a:r>
          </a:p>
          <a:p>
            <a:endParaRPr lang="en-US" dirty="0"/>
          </a:p>
          <a:p>
            <a:r>
              <a:rPr lang="en-US" dirty="0"/>
              <a:t>The proof contains multiple sub proofs, </a:t>
            </a:r>
          </a:p>
          <a:p>
            <a:endParaRPr lang="en-US" dirty="0"/>
          </a:p>
          <a:p>
            <a:r>
              <a:rPr lang="en-US" dirty="0"/>
              <a:t>The first </a:t>
            </a:r>
            <a:r>
              <a:rPr lang="en-US" dirty="0" err="1"/>
              <a:t>compoment</a:t>
            </a:r>
            <a:r>
              <a:rPr lang="en-US" dirty="0"/>
              <a:t> is showing that …. Per </a:t>
            </a:r>
            <a:r>
              <a:rPr lang="en-US" dirty="0" err="1"/>
              <a:t>cpu</a:t>
            </a:r>
            <a:r>
              <a:rPr lang="en-US" dirty="0"/>
              <a:t> machine model </a:t>
            </a:r>
          </a:p>
          <a:p>
            <a:endParaRPr lang="en-US" dirty="0"/>
          </a:p>
          <a:p>
            <a:endParaRPr lang="en-US" dirty="0"/>
          </a:p>
          <a:p>
            <a:r>
              <a:rPr lang="en-US" dirty="0"/>
              <a:t>Those things are multicore linking and multithreaded linking. </a:t>
            </a:r>
          </a:p>
          <a:p>
            <a:endParaRPr lang="en-US" dirty="0"/>
          </a:p>
          <a:p>
            <a:endParaRPr lang="en-US" dirty="0"/>
          </a:p>
          <a:p>
            <a:r>
              <a:rPr lang="en-US" dirty="0"/>
              <a:t>And I will explain how we prove those parts in the </a:t>
            </a:r>
            <a:r>
              <a:rPr lang="en-US" dirty="0" err="1"/>
              <a:t>remaing</a:t>
            </a:r>
            <a:r>
              <a:rPr lang="en-US" dirty="0"/>
              <a:t> talk. </a:t>
            </a:r>
          </a:p>
          <a:p>
            <a:endParaRPr lang="en-US" dirty="0"/>
          </a:p>
          <a:p>
            <a:r>
              <a:rPr lang="en-US" dirty="0"/>
              <a:t>Due to the time limit, I will only explain a brief structure of multicore linking, but I would be </a:t>
            </a:r>
            <a:r>
              <a:rPr lang="en-US" dirty="0" err="1"/>
              <a:t>realy</a:t>
            </a:r>
            <a:r>
              <a:rPr lang="en-US" dirty="0"/>
              <a:t> happy </a:t>
            </a:r>
            <a:r>
              <a:rPr lang="en-US" dirty="0" err="1"/>
              <a:t>iif</a:t>
            </a:r>
            <a:r>
              <a:rPr lang="en-US" dirty="0"/>
              <a:t> anyone wants to  talk about details </a:t>
            </a:r>
            <a:r>
              <a:rPr lang="en-US" dirty="0" err="1"/>
              <a:t>iin</a:t>
            </a:r>
            <a:r>
              <a:rPr lang="en-US" dirty="0"/>
              <a:t> offline. </a:t>
            </a:r>
          </a:p>
          <a:p>
            <a:endParaRPr lang="en-US" dirty="0"/>
          </a:p>
          <a:p>
            <a:r>
              <a:rPr lang="en-US" dirty="0"/>
              <a:t>And, note that all works that I will explain in here will be associated wit low level machine model, which are assembly or </a:t>
            </a:r>
            <a:r>
              <a:rPr lang="en-US" dirty="0" err="1"/>
              <a:t>sudo</a:t>
            </a:r>
            <a:r>
              <a:rPr lang="en-US" dirty="0"/>
              <a:t>-assembly machine models. </a:t>
            </a:r>
          </a:p>
        </p:txBody>
      </p:sp>
    </p:spTree>
    <p:extLst>
      <p:ext uri="{BB962C8B-B14F-4D97-AF65-F5344CB8AC3E}">
        <p14:creationId xmlns:p14="http://schemas.microsoft.com/office/powerpoint/2010/main" val="1230511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proved multicore linking based on multiple </a:t>
            </a:r>
            <a:r>
              <a:rPr lang="en-US" dirty="0" err="1"/>
              <a:t>assumption.s</a:t>
            </a:r>
            <a:r>
              <a:rPr lang="en-US" dirty="0"/>
              <a:t> </a:t>
            </a:r>
          </a:p>
          <a:p>
            <a:endParaRPr lang="en-US" dirty="0"/>
          </a:p>
          <a:p>
            <a:r>
              <a:rPr lang="en-US" dirty="0"/>
              <a:t>First, we assume that </a:t>
            </a:r>
            <a:r>
              <a:rPr lang="en-US" dirty="0" err="1"/>
              <a:t>numbero</a:t>
            </a:r>
            <a:r>
              <a:rPr lang="en-US" dirty="0"/>
              <a:t> f CPUs are fixed, and all CPUs will have fixed initial state, which will be the </a:t>
            </a:r>
            <a:r>
              <a:rPr lang="en-US" dirty="0" err="1"/>
              <a:t>intial</a:t>
            </a:r>
            <a:r>
              <a:rPr lang="en-US" dirty="0"/>
              <a:t> state of the </a:t>
            </a:r>
            <a:r>
              <a:rPr lang="en-US" dirty="0" err="1"/>
              <a:t>sytem</a:t>
            </a:r>
            <a:r>
              <a:rPr lang="en-US" dirty="0"/>
              <a:t>.</a:t>
            </a:r>
          </a:p>
          <a:p>
            <a:endParaRPr lang="en-US" dirty="0"/>
          </a:p>
          <a:p>
            <a:r>
              <a:rPr lang="en-US" dirty="0"/>
              <a:t>And, we assume fairness among all CPUs </a:t>
            </a:r>
          </a:p>
          <a:p>
            <a:endParaRPr lang="en-US" dirty="0"/>
          </a:p>
          <a:p>
            <a:r>
              <a:rPr lang="en-US" dirty="0"/>
              <a:t>Based on the assumption, the thing that we have to </a:t>
            </a:r>
            <a:r>
              <a:rPr lang="en-US" dirty="0" err="1"/>
              <a:t>sovle</a:t>
            </a:r>
            <a:r>
              <a:rPr lang="en-US" dirty="0"/>
              <a:t> in multicore linking are </a:t>
            </a:r>
          </a:p>
          <a:p>
            <a:endParaRPr lang="en-US" dirty="0"/>
          </a:p>
          <a:p>
            <a:r>
              <a:rPr lang="en-US" dirty="0"/>
              <a:t>1. We have to hide non-determinism based on </a:t>
            </a:r>
          </a:p>
        </p:txBody>
      </p:sp>
    </p:spTree>
    <p:extLst>
      <p:ext uri="{BB962C8B-B14F-4D97-AF65-F5344CB8AC3E}">
        <p14:creationId xmlns:p14="http://schemas.microsoft.com/office/powerpoint/2010/main" val="1369962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minutes until this slide!!!!! </a:t>
            </a:r>
          </a:p>
          <a:p>
            <a:endParaRPr lang="en-US" dirty="0"/>
          </a:p>
          <a:p>
            <a:endParaRPr lang="en-US" dirty="0"/>
          </a:p>
          <a:p>
            <a:r>
              <a:rPr lang="en-US" dirty="0"/>
              <a:t>It is quite hard to deal with all those challenges in a single shot, so we have introduced multiple intermediate languages in between x86mc machine model and per-CPU machine model. </a:t>
            </a:r>
          </a:p>
          <a:p>
            <a:endParaRPr lang="en-US" dirty="0"/>
          </a:p>
          <a:p>
            <a:r>
              <a:rPr lang="en-US" dirty="0"/>
              <a:t>And, we hide non-determinism by introducing hardware </a:t>
            </a:r>
            <a:r>
              <a:rPr lang="en-US" dirty="0" err="1"/>
              <a:t>schedule,r</a:t>
            </a:r>
            <a:r>
              <a:rPr lang="en-US" dirty="0"/>
              <a:t> which gives us a </a:t>
            </a:r>
            <a:r>
              <a:rPr lang="en-US" dirty="0" err="1"/>
              <a:t>envriopmentla</a:t>
            </a:r>
            <a:r>
              <a:rPr lang="en-US" dirty="0"/>
              <a:t> context for one possible execution of the program, </a:t>
            </a:r>
          </a:p>
          <a:p>
            <a:endParaRPr lang="en-US" dirty="0"/>
          </a:p>
          <a:p>
            <a:r>
              <a:rPr lang="en-US" dirty="0"/>
              <a:t>And, we have introduced partial machine that are quantified by a subset of CPUs , and prove that p</a:t>
            </a:r>
          </a:p>
          <a:p>
            <a:endParaRPr lang="en-US" dirty="0"/>
          </a:p>
          <a:p>
            <a:r>
              <a:rPr lang="en-US" dirty="0"/>
              <a:t>As a </a:t>
            </a:r>
            <a:r>
              <a:rPr lang="en-US" dirty="0" err="1"/>
              <a:t>netxt</a:t>
            </a:r>
            <a:r>
              <a:rPr lang="en-US" dirty="0"/>
              <a:t> step, we have </a:t>
            </a:r>
            <a:r>
              <a:rPr lang="en-US" dirty="0" err="1"/>
              <a:t>optized</a:t>
            </a:r>
            <a:r>
              <a:rPr lang="en-US" dirty="0"/>
              <a:t> </a:t>
            </a:r>
            <a:r>
              <a:rPr lang="en-US" dirty="0" err="1"/>
              <a:t>enviromentla</a:t>
            </a:r>
            <a:r>
              <a:rPr lang="en-US" dirty="0"/>
              <a:t> context, by adding , removing or reordering the events</a:t>
            </a:r>
          </a:p>
          <a:p>
            <a:r>
              <a:rPr lang="en-US" dirty="0"/>
              <a:t>Then, we have linked those intermediated machine </a:t>
            </a:r>
            <a:r>
              <a:rPr lang="en-US" dirty="0" err="1"/>
              <a:t>modesl</a:t>
            </a:r>
            <a:r>
              <a:rPr lang="en-US" dirty="0"/>
              <a:t> with </a:t>
            </a:r>
            <a:r>
              <a:rPr lang="en-US" dirty="0" err="1"/>
              <a:t>Lasm</a:t>
            </a:r>
            <a:r>
              <a:rPr lang="en-US" dirty="0"/>
              <a:t>, a per-CPU machine model with …. </a:t>
            </a:r>
          </a:p>
          <a:p>
            <a:endParaRPr lang="en-US" dirty="0"/>
          </a:p>
          <a:p>
            <a:endParaRPr lang="en-US" dirty="0"/>
          </a:p>
          <a:p>
            <a:r>
              <a:rPr lang="en-US" dirty="0"/>
              <a:t>I do not want to show all details, but here are the actual steps that we were done to link …. </a:t>
            </a:r>
          </a:p>
          <a:p>
            <a:endParaRPr lang="en-US" dirty="0"/>
          </a:p>
        </p:txBody>
      </p:sp>
    </p:spTree>
    <p:extLst>
      <p:ext uri="{BB962C8B-B14F-4D97-AF65-F5344CB8AC3E}">
        <p14:creationId xmlns:p14="http://schemas.microsoft.com/office/powerpoint/2010/main" val="3179078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have introduce per-CPU machine model by multicore linking in the below, we are able to build layers on top of that by using contextual refinement. </a:t>
            </a:r>
          </a:p>
          <a:p>
            <a:endParaRPr lang="en-US" dirty="0"/>
          </a:p>
          <a:p>
            <a:r>
              <a:rPr lang="en-US" dirty="0"/>
              <a:t>For example, if the source code of </a:t>
            </a:r>
            <a:r>
              <a:rPr lang="en-US" dirty="0" err="1"/>
              <a:t>CertiKOS</a:t>
            </a:r>
            <a:r>
              <a:rPr lang="en-US" dirty="0"/>
              <a:t> is composition of  CPU dependent modules and thread dependent modules, </a:t>
            </a:r>
          </a:p>
          <a:p>
            <a:endParaRPr lang="en-US" dirty="0"/>
          </a:p>
          <a:p>
            <a:r>
              <a:rPr lang="en-US" dirty="0"/>
              <a:t>We can introduce </a:t>
            </a:r>
            <a:r>
              <a:rPr lang="en-US" dirty="0" err="1"/>
              <a:t>CSched</a:t>
            </a:r>
            <a:r>
              <a:rPr lang="en-US" dirty="0"/>
              <a:t>, which </a:t>
            </a:r>
            <a:r>
              <a:rPr lang="en-US" dirty="0" err="1"/>
              <a:t>cointains</a:t>
            </a:r>
            <a:r>
              <a:rPr lang="en-US" dirty="0"/>
              <a:t> scheduler </a:t>
            </a:r>
            <a:r>
              <a:rPr lang="en-US" dirty="0" err="1"/>
              <a:t>primtives</a:t>
            </a:r>
            <a:r>
              <a:rPr lang="en-US" dirty="0"/>
              <a:t> in it, and </a:t>
            </a:r>
          </a:p>
        </p:txBody>
      </p:sp>
    </p:spTree>
    <p:extLst>
      <p:ext uri="{BB962C8B-B14F-4D97-AF65-F5344CB8AC3E}">
        <p14:creationId xmlns:p14="http://schemas.microsoft.com/office/powerpoint/2010/main" val="565527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want to build a layer </a:t>
            </a:r>
          </a:p>
        </p:txBody>
      </p:sp>
    </p:spTree>
    <p:extLst>
      <p:ext uri="{BB962C8B-B14F-4D97-AF65-F5344CB8AC3E}">
        <p14:creationId xmlns:p14="http://schemas.microsoft.com/office/powerpoint/2010/main" val="624059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Thread linking also requires us to solve multiple challenges.</a:t>
            </a:r>
          </a:p>
          <a:p>
            <a:endParaRPr lang="en-US" dirty="0"/>
          </a:p>
          <a:p>
            <a:r>
              <a:rPr lang="en-US" dirty="0"/>
              <a:t>As we have see in the previous slide, Hide context switching is necessary,</a:t>
            </a:r>
          </a:p>
          <a:p>
            <a:endParaRPr lang="en-US" dirty="0"/>
          </a:p>
          <a:p>
            <a:r>
              <a:rPr lang="en-US" dirty="0"/>
              <a:t>And similar to the </a:t>
            </a:r>
            <a:r>
              <a:rPr lang="en-US" dirty="0" err="1"/>
              <a:t>multicorel</a:t>
            </a:r>
            <a:r>
              <a:rPr lang="en-US" dirty="0"/>
              <a:t> </a:t>
            </a:r>
            <a:r>
              <a:rPr lang="en-US" dirty="0" err="1"/>
              <a:t>ining</a:t>
            </a:r>
            <a:r>
              <a:rPr lang="en-US" dirty="0"/>
              <a:t>, we needs to build environmental </a:t>
            </a:r>
            <a:r>
              <a:rPr lang="en-US" dirty="0" err="1"/>
              <a:t>tcontext</a:t>
            </a:r>
            <a:r>
              <a:rPr lang="en-US" dirty="0"/>
              <a:t> for each </a:t>
            </a:r>
            <a:r>
              <a:rPr lang="en-US" dirty="0" err="1"/>
              <a:t>htread</a:t>
            </a:r>
            <a:endParaRPr lang="en-US" dirty="0"/>
          </a:p>
          <a:p>
            <a:endParaRPr lang="en-US" dirty="0"/>
          </a:p>
          <a:p>
            <a:r>
              <a:rPr lang="en-US" dirty="0"/>
              <a:t>And, tis the thread-threaded lining assume that arbitrary active or available thread set on the CPU and since </a:t>
            </a:r>
            <a:r>
              <a:rPr lang="en-US" dirty="0" err="1"/>
              <a:t>intial</a:t>
            </a:r>
            <a:r>
              <a:rPr lang="en-US" dirty="0"/>
              <a:t> states of each CPU usually </a:t>
            </a:r>
          </a:p>
        </p:txBody>
      </p:sp>
    </p:spTree>
    <p:extLst>
      <p:ext uri="{BB962C8B-B14F-4D97-AF65-F5344CB8AC3E}">
        <p14:creationId xmlns:p14="http://schemas.microsoft.com/office/powerpoint/2010/main" val="1376729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quite hard to solve them at once, so we have introduced multiple steps to resolve those challenges. </a:t>
            </a:r>
          </a:p>
          <a:p>
            <a:endParaRPr lang="en-US" dirty="0"/>
          </a:p>
          <a:p>
            <a:r>
              <a:rPr lang="en-US" dirty="0"/>
              <a:t>We first introduce multithreaded machine and prove linking theorem to show the compositionality.</a:t>
            </a:r>
          </a:p>
          <a:p>
            <a:endParaRPr lang="en-US" dirty="0"/>
          </a:p>
          <a:p>
            <a:r>
              <a:rPr lang="en-US" dirty="0"/>
              <a:t>Then, we introduce per-thread machines and link them with compiler. </a:t>
            </a:r>
          </a:p>
          <a:p>
            <a:endParaRPr lang="en-US" dirty="0"/>
          </a:p>
          <a:p>
            <a:r>
              <a:rPr lang="en-US" dirty="0"/>
              <a:t>I'll explain interesting parts of each steps.</a:t>
            </a:r>
          </a:p>
        </p:txBody>
      </p:sp>
    </p:spTree>
    <p:extLst>
      <p:ext uri="{BB962C8B-B14F-4D97-AF65-F5344CB8AC3E}">
        <p14:creationId xmlns:p14="http://schemas.microsoft.com/office/powerpoint/2010/main" val="180645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4500" dirty="0"/>
              <a:t>Multicore environment is in everywhere these days, and it is also same for the environment that we run operating systems. </a:t>
            </a:r>
          </a:p>
          <a:p>
            <a:endParaRPr lang="en-US" sz="4500" dirty="0"/>
          </a:p>
          <a:p>
            <a:r>
              <a:rPr lang="en-US" sz="4500" dirty="0"/>
              <a:t>However, verification of concurrent operating system is not quite trivial due to its non-deterministic interleaving.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To make the problem easy, we want to view the operating system on multicore as multiple instances that are running separately.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However, this division is not quite straightforward due to the existence of shared resources such as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Therefore, operating system verification requires the way to model interleaving among those multiple instances on the shared resource.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And, we have achieved it by environmental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What's environmental context? </a:t>
            </a:r>
          </a:p>
        </p:txBody>
      </p:sp>
    </p:spTree>
    <p:extLst>
      <p:ext uri="{BB962C8B-B14F-4D97-AF65-F5344CB8AC3E}">
        <p14:creationId xmlns:p14="http://schemas.microsoft.com/office/powerpoint/2010/main" val="3972984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assume that we have a single sequence of execution that is performed by one CPU. </a:t>
            </a:r>
          </a:p>
          <a:p>
            <a:endParaRPr lang="en-US" dirty="0"/>
          </a:p>
          <a:p>
            <a:r>
              <a:rPr lang="en-US" dirty="0"/>
              <a:t>Then, simply speaking, the execution on the multithreaded assembly machine that corresponds to that of a single CPU assembly machine is set of projections from the CPU machine.</a:t>
            </a:r>
          </a:p>
        </p:txBody>
      </p:sp>
    </p:spTree>
    <p:extLst>
      <p:ext uri="{BB962C8B-B14F-4D97-AF65-F5344CB8AC3E}">
        <p14:creationId xmlns:p14="http://schemas.microsoft.com/office/powerpoint/2010/main" val="3593487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1771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2710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7797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3920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4500" dirty="0"/>
              <a:t>Multicore environment is in everywhere these days, and it is also same for the environment that we run operating systems. </a:t>
            </a:r>
          </a:p>
          <a:p>
            <a:endParaRPr lang="en-US" sz="4500" dirty="0"/>
          </a:p>
          <a:p>
            <a:r>
              <a:rPr lang="en-US" sz="4500" dirty="0"/>
              <a:t>However, verification of concurrent operating system is not quite trivial due to its non-deterministic interleaving.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To make the problem easy, we want to view the operating system on multicore as multiple instances that are running separately.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However, this division is not quite straightforward due to the existence of shared resources such as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Therefore, operating system verification requires the way to model interleaving among those multiple instances on the shared resource.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And, we have achieved it by environmental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What's environmental context? </a:t>
            </a:r>
          </a:p>
        </p:txBody>
      </p:sp>
    </p:spTree>
    <p:extLst>
      <p:ext uri="{BB962C8B-B14F-4D97-AF65-F5344CB8AC3E}">
        <p14:creationId xmlns:p14="http://schemas.microsoft.com/office/powerpoint/2010/main" val="176739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4500" dirty="0"/>
              <a:t>Multicore environment is in everywhere these days, and it is also same for the environment that we run operating systems. </a:t>
            </a:r>
          </a:p>
          <a:p>
            <a:endParaRPr lang="en-US" sz="4500" dirty="0"/>
          </a:p>
          <a:p>
            <a:r>
              <a:rPr lang="en-US" sz="4500" dirty="0"/>
              <a:t>However, verification of concurrent operating system is not quite trivial due to its non-deterministic interleaving.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To make the problem easy, we want to view the operating system on multicore as multiple instances that are running separately.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However, this division is not quite straightforward due to the existence of shared resources such as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Therefore, operating system verification requires the way to model interleaving among those multiple instances on the shared resource.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And, we have achieved it by environmental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What's environmental context? </a:t>
            </a:r>
          </a:p>
        </p:txBody>
      </p:sp>
    </p:spTree>
    <p:extLst>
      <p:ext uri="{BB962C8B-B14F-4D97-AF65-F5344CB8AC3E}">
        <p14:creationId xmlns:p14="http://schemas.microsoft.com/office/powerpoint/2010/main" val="4246771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example. </a:t>
            </a:r>
          </a:p>
          <a:p>
            <a:endParaRPr lang="en-US" dirty="0"/>
          </a:p>
          <a:p>
            <a:r>
              <a:rPr lang="en-US" dirty="0"/>
              <a:t>In this simple example, we have two CPUs, and there are two kinds of operations, which are private and atomic operations. Private operations only modify local state of each CPU. </a:t>
            </a:r>
          </a:p>
          <a:p>
            <a:endParaRPr lang="en-US" dirty="0"/>
          </a:p>
          <a:p>
            <a:r>
              <a:rPr lang="en-US" dirty="0"/>
              <a:t>However, atomic operations modify shared resources, so we need to keep track of other CPUs atomic operations when we want to achieve the current status of the shared resource that are associated with atomic operations. </a:t>
            </a:r>
          </a:p>
          <a:p>
            <a:endParaRPr lang="en-US" dirty="0"/>
          </a:p>
          <a:p>
            <a:r>
              <a:rPr lang="en-US" dirty="0"/>
              <a:t>To make it possible, we decide to represent shared objects by using log, which is a sequence of events that keeps, and make atomic operations as an event that will be </a:t>
            </a:r>
            <a:r>
              <a:rPr lang="en-US" dirty="0" err="1"/>
              <a:t>recored</a:t>
            </a:r>
            <a:r>
              <a:rPr lang="en-US" dirty="0"/>
              <a:t> in the log. Then, all if we want to find out the current status of the shared resource, we can achieve it by calculating the log from the beginning.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Representing shared objects as a log also give a chance to model environmental context  in a reasonable way.</a:t>
            </a:r>
          </a:p>
          <a:p>
            <a:endParaRPr lang="en-US" dirty="0"/>
          </a:p>
        </p:txBody>
      </p:sp>
    </p:spTree>
    <p:extLst>
      <p:ext uri="{BB962C8B-B14F-4D97-AF65-F5344CB8AC3E}">
        <p14:creationId xmlns:p14="http://schemas.microsoft.com/office/powerpoint/2010/main" val="2070798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The purpose of environmental context is giving us a possible behaviors for one possible execution over the shared object  based on the current shared status and the current CPUs behavior. </a:t>
            </a:r>
          </a:p>
          <a:p>
            <a:endParaRPr lang="en-US" dirty="0"/>
          </a:p>
          <a:p>
            <a:r>
              <a:rPr lang="en-US" dirty="0"/>
              <a:t>Let’s see how it works.  </a:t>
            </a:r>
          </a:p>
          <a:p>
            <a:endParaRPr lang="en-US" dirty="0"/>
          </a:p>
          <a:p>
            <a:r>
              <a:rPr lang="en-US" dirty="0"/>
              <a:t>In this possible execution,</a:t>
            </a:r>
          </a:p>
          <a:p>
            <a:r>
              <a:rPr lang="en-US" dirty="0"/>
              <a:t> </a:t>
            </a:r>
          </a:p>
          <a:p>
            <a:r>
              <a:rPr lang="en-US" dirty="0"/>
              <a:t>CPU 1 will first update the log by adding its atomic operation. </a:t>
            </a:r>
          </a:p>
          <a:p>
            <a:endParaRPr lang="en-US" dirty="0"/>
          </a:p>
          <a:p>
            <a:r>
              <a:rPr lang="en-US" dirty="0"/>
              <a:t>After it calculates one private operation, it will try to evaluation atomic operation at some point. </a:t>
            </a:r>
          </a:p>
          <a:p>
            <a:endParaRPr lang="en-US" dirty="0"/>
          </a:p>
          <a:p>
            <a:r>
              <a:rPr lang="en-US" dirty="0"/>
              <a:t>Before it evaluate the atomic operation, CPU1 needs to look up  environmental context to check whether other CPUs perform any operations over the shared </a:t>
            </a:r>
            <a:r>
              <a:rPr lang="en-US" dirty="0" err="1"/>
              <a:t>ersources</a:t>
            </a:r>
            <a:r>
              <a:rPr lang="en-US" dirty="0"/>
              <a:t> or not. </a:t>
            </a:r>
          </a:p>
          <a:p>
            <a:endParaRPr lang="en-US" dirty="0"/>
          </a:p>
          <a:p>
            <a:r>
              <a:rPr lang="en-US" dirty="0"/>
              <a:t>So, it will ask to its </a:t>
            </a:r>
            <a:r>
              <a:rPr lang="en-US" dirty="0" err="1"/>
              <a:t>environemtal</a:t>
            </a:r>
            <a:r>
              <a:rPr lang="en-US" dirty="0"/>
              <a:t> context by using its current status of shared resource. </a:t>
            </a:r>
          </a:p>
          <a:p>
            <a:endParaRPr lang="en-US" dirty="0"/>
          </a:p>
          <a:p>
            <a:r>
              <a:rPr lang="en-US" dirty="0"/>
              <a:t>Then, for the environmental context can tell CPu1 that tCPU2 perform two atomic operations based on one possible execution. </a:t>
            </a:r>
          </a:p>
          <a:p>
            <a:endParaRPr lang="en-US" dirty="0"/>
          </a:p>
          <a:p>
            <a:r>
              <a:rPr lang="en-US" dirty="0"/>
              <a:t>Then, CPU1 can figure out the current up-to-date status of the shared resource, and can add its next atomic operation in the log. </a:t>
            </a:r>
          </a:p>
        </p:txBody>
      </p:sp>
    </p:spTree>
    <p:extLst>
      <p:ext uri="{BB962C8B-B14F-4D97-AF65-F5344CB8AC3E}">
        <p14:creationId xmlns:p14="http://schemas.microsoft.com/office/powerpoint/2010/main" val="2323872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The purpose of environmental context is giving us a possible behaviors for one possible execution over the shared object  based on the current shared status and the current CPUs behavior. </a:t>
            </a:r>
          </a:p>
          <a:p>
            <a:endParaRPr lang="en-US" dirty="0"/>
          </a:p>
          <a:p>
            <a:r>
              <a:rPr lang="en-US" dirty="0"/>
              <a:t>Let’s see how it works.  </a:t>
            </a:r>
          </a:p>
          <a:p>
            <a:endParaRPr lang="en-US" dirty="0"/>
          </a:p>
          <a:p>
            <a:r>
              <a:rPr lang="en-US" dirty="0"/>
              <a:t>In this possible execution,</a:t>
            </a:r>
          </a:p>
          <a:p>
            <a:r>
              <a:rPr lang="en-US" dirty="0"/>
              <a:t> </a:t>
            </a:r>
          </a:p>
          <a:p>
            <a:r>
              <a:rPr lang="en-US" dirty="0"/>
              <a:t>CPU 1 will first update the log by adding its atomic operation. </a:t>
            </a:r>
          </a:p>
          <a:p>
            <a:endParaRPr lang="en-US" dirty="0"/>
          </a:p>
          <a:p>
            <a:r>
              <a:rPr lang="en-US" dirty="0"/>
              <a:t>After it calculates one private operation, it will try to evaluation atomic operation at some point. </a:t>
            </a:r>
          </a:p>
          <a:p>
            <a:endParaRPr lang="en-US" dirty="0"/>
          </a:p>
          <a:p>
            <a:r>
              <a:rPr lang="en-US" dirty="0"/>
              <a:t>Before it evaluate the atomic operation, CPU1 needs to look up  environmental context to check whether other CPUs perform any operations over the shared </a:t>
            </a:r>
            <a:r>
              <a:rPr lang="en-US" dirty="0" err="1"/>
              <a:t>ersources</a:t>
            </a:r>
            <a:r>
              <a:rPr lang="en-US" dirty="0"/>
              <a:t> or not. </a:t>
            </a:r>
          </a:p>
          <a:p>
            <a:endParaRPr lang="en-US" dirty="0"/>
          </a:p>
          <a:p>
            <a:r>
              <a:rPr lang="en-US" dirty="0"/>
              <a:t>So, it will ask to its </a:t>
            </a:r>
            <a:r>
              <a:rPr lang="en-US" dirty="0" err="1"/>
              <a:t>environemtal</a:t>
            </a:r>
            <a:r>
              <a:rPr lang="en-US" dirty="0"/>
              <a:t> context by using its current status of shared resource. </a:t>
            </a:r>
          </a:p>
          <a:p>
            <a:endParaRPr lang="en-US" dirty="0"/>
          </a:p>
          <a:p>
            <a:r>
              <a:rPr lang="en-US" dirty="0"/>
              <a:t>Then, for the environmental context can tell CPu1 that tCPU2 perform two atomic operations based on one possible execution. </a:t>
            </a:r>
          </a:p>
          <a:p>
            <a:endParaRPr lang="en-US" dirty="0"/>
          </a:p>
          <a:p>
            <a:r>
              <a:rPr lang="en-US" dirty="0"/>
              <a:t>Then, CPU1 can figure out the current up-to-date status of the shared resource, and can add its next atomic operation in the log. </a:t>
            </a:r>
          </a:p>
        </p:txBody>
      </p:sp>
    </p:spTree>
    <p:extLst>
      <p:ext uri="{BB962C8B-B14F-4D97-AF65-F5344CB8AC3E}">
        <p14:creationId xmlns:p14="http://schemas.microsoft.com/office/powerpoint/2010/main" val="1408176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The purpose of environmental context is giving us a possible behaviors for one possible execution over the shared object  based on the current shared status and the current CPUs behavior. </a:t>
            </a:r>
          </a:p>
          <a:p>
            <a:endParaRPr lang="en-US" dirty="0"/>
          </a:p>
          <a:p>
            <a:r>
              <a:rPr lang="en-US" dirty="0"/>
              <a:t>Let’s see how it works.  </a:t>
            </a:r>
          </a:p>
          <a:p>
            <a:endParaRPr lang="en-US" dirty="0"/>
          </a:p>
          <a:p>
            <a:r>
              <a:rPr lang="en-US" dirty="0"/>
              <a:t>In this possible execution,</a:t>
            </a:r>
          </a:p>
          <a:p>
            <a:r>
              <a:rPr lang="en-US" dirty="0"/>
              <a:t> </a:t>
            </a:r>
          </a:p>
          <a:p>
            <a:r>
              <a:rPr lang="en-US" dirty="0"/>
              <a:t>CPU 1 will first update the log by adding its atomic operation. </a:t>
            </a:r>
          </a:p>
          <a:p>
            <a:endParaRPr lang="en-US" dirty="0"/>
          </a:p>
          <a:p>
            <a:r>
              <a:rPr lang="en-US" dirty="0"/>
              <a:t>After it calculates one private operation, it will try to evaluation atomic operation at some point. </a:t>
            </a:r>
          </a:p>
          <a:p>
            <a:endParaRPr lang="en-US" dirty="0"/>
          </a:p>
          <a:p>
            <a:r>
              <a:rPr lang="en-US" dirty="0"/>
              <a:t>Before it evaluate the atomic operation, CPU1 needs to look up  environmental context to check whether other CPUs perform any operations over the shared </a:t>
            </a:r>
            <a:r>
              <a:rPr lang="en-US" dirty="0" err="1"/>
              <a:t>ersources</a:t>
            </a:r>
            <a:r>
              <a:rPr lang="en-US" dirty="0"/>
              <a:t> or not. </a:t>
            </a:r>
          </a:p>
          <a:p>
            <a:endParaRPr lang="en-US" dirty="0"/>
          </a:p>
          <a:p>
            <a:r>
              <a:rPr lang="en-US" dirty="0"/>
              <a:t>So, it will ask to its </a:t>
            </a:r>
            <a:r>
              <a:rPr lang="en-US" dirty="0" err="1"/>
              <a:t>environemtal</a:t>
            </a:r>
            <a:r>
              <a:rPr lang="en-US" dirty="0"/>
              <a:t> context by using its current status of shared resource. </a:t>
            </a:r>
          </a:p>
          <a:p>
            <a:endParaRPr lang="en-US" dirty="0"/>
          </a:p>
          <a:p>
            <a:r>
              <a:rPr lang="en-US" dirty="0"/>
              <a:t>Then, for the environmental context can tell CPu1 that tCPU2 perform two atomic operations based on one possible execution. </a:t>
            </a:r>
          </a:p>
          <a:p>
            <a:endParaRPr lang="en-US" dirty="0"/>
          </a:p>
          <a:p>
            <a:r>
              <a:rPr lang="en-US" dirty="0"/>
              <a:t>Then, CPU1 can figure out the current up-to-date status of the shared resource, and can add its next atomic operation in the log. </a:t>
            </a:r>
          </a:p>
        </p:txBody>
      </p:sp>
    </p:spTree>
    <p:extLst>
      <p:ext uri="{BB962C8B-B14F-4D97-AF65-F5344CB8AC3E}">
        <p14:creationId xmlns:p14="http://schemas.microsoft.com/office/powerpoint/2010/main" val="3749378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The purpose of environmental context is giving us a possible behaviors for one possible execution over the shared object  based on the current shared status and the current CPUs behavior. </a:t>
            </a:r>
          </a:p>
          <a:p>
            <a:endParaRPr lang="en-US" dirty="0"/>
          </a:p>
          <a:p>
            <a:r>
              <a:rPr lang="en-US" dirty="0"/>
              <a:t>Let’s see how it works.  </a:t>
            </a:r>
          </a:p>
          <a:p>
            <a:endParaRPr lang="en-US" dirty="0"/>
          </a:p>
          <a:p>
            <a:r>
              <a:rPr lang="en-US" dirty="0"/>
              <a:t>In this possible execution,</a:t>
            </a:r>
          </a:p>
          <a:p>
            <a:r>
              <a:rPr lang="en-US" dirty="0"/>
              <a:t> </a:t>
            </a:r>
          </a:p>
          <a:p>
            <a:r>
              <a:rPr lang="en-US" dirty="0"/>
              <a:t>CPU 1 will first update the log by adding its atomic operation. </a:t>
            </a:r>
          </a:p>
          <a:p>
            <a:endParaRPr lang="en-US" dirty="0"/>
          </a:p>
          <a:p>
            <a:r>
              <a:rPr lang="en-US" dirty="0"/>
              <a:t>After it calculates one private operation, it will try to evaluation atomic operation at some point. </a:t>
            </a:r>
          </a:p>
          <a:p>
            <a:endParaRPr lang="en-US" dirty="0"/>
          </a:p>
          <a:p>
            <a:r>
              <a:rPr lang="en-US" dirty="0"/>
              <a:t>Before it evaluate the atomic operation, CPU1 needs to look up  environmental context to check whether other CPUs perform any operations over the shared </a:t>
            </a:r>
            <a:r>
              <a:rPr lang="en-US" dirty="0" err="1"/>
              <a:t>ersources</a:t>
            </a:r>
            <a:r>
              <a:rPr lang="en-US" dirty="0"/>
              <a:t> or not. </a:t>
            </a:r>
          </a:p>
          <a:p>
            <a:endParaRPr lang="en-US" dirty="0"/>
          </a:p>
          <a:p>
            <a:r>
              <a:rPr lang="en-US" dirty="0"/>
              <a:t>So, it will ask to its </a:t>
            </a:r>
            <a:r>
              <a:rPr lang="en-US" dirty="0" err="1"/>
              <a:t>environemtal</a:t>
            </a:r>
            <a:r>
              <a:rPr lang="en-US" dirty="0"/>
              <a:t> context by using its current status of shared resource. </a:t>
            </a:r>
          </a:p>
          <a:p>
            <a:endParaRPr lang="en-US" dirty="0"/>
          </a:p>
          <a:p>
            <a:r>
              <a:rPr lang="en-US" dirty="0"/>
              <a:t>Then, for the environmental context can tell CPu1 that tCPU2 perform two atomic operations based on one possible execution. </a:t>
            </a:r>
          </a:p>
          <a:p>
            <a:endParaRPr lang="en-US" dirty="0"/>
          </a:p>
          <a:p>
            <a:r>
              <a:rPr lang="en-US" dirty="0"/>
              <a:t>Then, CPU1 can figure out the current up-to-date status of the shared resource, and can add its next atomic operation in the log. </a:t>
            </a:r>
          </a:p>
        </p:txBody>
      </p:sp>
    </p:spTree>
    <p:extLst>
      <p:ext uri="{BB962C8B-B14F-4D97-AF65-F5344CB8AC3E}">
        <p14:creationId xmlns:p14="http://schemas.microsoft.com/office/powerpoint/2010/main" val="3248723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2914652"/>
            <a:ext cx="6400800" cy="1314450"/>
          </a:xfrm>
        </p:spPr>
        <p:txBody>
          <a:bodyPr/>
          <a:lstStyle>
            <a:lvl1pPr marL="0" indent="0" algn="ctr">
              <a:buNone/>
              <a:defRPr/>
            </a:lvl1pPr>
            <a:lvl2pPr marL="342670" indent="0" algn="ctr">
              <a:buNone/>
              <a:defRPr/>
            </a:lvl2pPr>
            <a:lvl3pPr marL="685341" indent="0" algn="ctr">
              <a:buNone/>
              <a:defRPr/>
            </a:lvl3pPr>
            <a:lvl4pPr marL="1028015" indent="0" algn="ctr">
              <a:buNone/>
              <a:defRPr/>
            </a:lvl4pPr>
            <a:lvl5pPr marL="1370685" indent="0" algn="ctr">
              <a:buNone/>
              <a:defRPr/>
            </a:lvl5pPr>
            <a:lvl6pPr marL="1713355" indent="0" algn="ctr">
              <a:buNone/>
              <a:defRPr/>
            </a:lvl6pPr>
            <a:lvl7pPr marL="2056026" indent="0" algn="ctr">
              <a:buNone/>
              <a:defRPr/>
            </a:lvl7pPr>
            <a:lvl8pPr marL="2398697" indent="0" algn="ctr">
              <a:buNone/>
              <a:defRPr/>
            </a:lvl8pPr>
            <a:lvl9pPr marL="2741369"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E62A3166-74DB-AD4F-BEFB-612C76B58235}"/>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62778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10C2C40E-C53C-E041-8054-E46DC1A76469}"/>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71478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05987"/>
            <a:ext cx="2057400" cy="4388644"/>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05987"/>
            <a:ext cx="6019800" cy="4388644"/>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561BBD70-3465-B347-ACEC-3F3F01CFE3C6}"/>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169369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ED3ED98D-1A6F-0442-B004-7EE3CDD44B8C}"/>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406827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84"/>
            <a:ext cx="7772400" cy="1021556"/>
          </a:xfrm>
        </p:spPr>
        <p:txBody>
          <a:bodyPr anchor="t"/>
          <a:lstStyle>
            <a:lvl1pPr algn="l">
              <a:defRPr sz="3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180044"/>
            <a:ext cx="7772400" cy="1125140"/>
          </a:xfrm>
        </p:spPr>
        <p:txBody>
          <a:bodyPr anchor="b"/>
          <a:lstStyle>
            <a:lvl1pPr marL="0" indent="0">
              <a:buNone/>
              <a:defRPr sz="1500"/>
            </a:lvl1pPr>
            <a:lvl2pPr marL="342670" indent="0">
              <a:buNone/>
              <a:defRPr sz="1350"/>
            </a:lvl2pPr>
            <a:lvl3pPr marL="685341" indent="0">
              <a:buNone/>
              <a:defRPr sz="1200"/>
            </a:lvl3pPr>
            <a:lvl4pPr marL="1028015" indent="0">
              <a:buNone/>
              <a:defRPr sz="1050"/>
            </a:lvl4pPr>
            <a:lvl5pPr marL="1370685" indent="0">
              <a:buNone/>
              <a:defRPr sz="1050"/>
            </a:lvl5pPr>
            <a:lvl6pPr marL="1713355" indent="0">
              <a:buNone/>
              <a:defRPr sz="1050"/>
            </a:lvl6pPr>
            <a:lvl7pPr marL="2056026" indent="0">
              <a:buNone/>
              <a:defRPr sz="1050"/>
            </a:lvl7pPr>
            <a:lvl8pPr marL="2398697" indent="0">
              <a:buNone/>
              <a:defRPr sz="1050"/>
            </a:lvl8pPr>
            <a:lvl9pPr marL="2741369" indent="0">
              <a:buNone/>
              <a:defRPr sz="105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92571B28-0992-FF42-86C6-E0919BC9B5DD}"/>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86372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200159"/>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00159"/>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a:extLst>
              <a:ext uri="{FF2B5EF4-FFF2-40B4-BE49-F238E27FC236}">
                <a16:creationId xmlns:a16="http://schemas.microsoft.com/office/drawing/2014/main" id="{397C83D2-BEF3-6747-BCA6-CC869C7E67AE}"/>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1102901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670" indent="0">
              <a:buNone/>
              <a:defRPr sz="1500" b="1"/>
            </a:lvl2pPr>
            <a:lvl3pPr marL="685341" indent="0">
              <a:buNone/>
              <a:defRPr sz="1350" b="1"/>
            </a:lvl3pPr>
            <a:lvl4pPr marL="1028015" indent="0">
              <a:buNone/>
              <a:defRPr sz="1200" b="1"/>
            </a:lvl4pPr>
            <a:lvl5pPr marL="1370685" indent="0">
              <a:buNone/>
              <a:defRPr sz="1200" b="1"/>
            </a:lvl5pPr>
            <a:lvl6pPr marL="1713355" indent="0">
              <a:buNone/>
              <a:defRPr sz="1200" b="1"/>
            </a:lvl6pPr>
            <a:lvl7pPr marL="2056026" indent="0">
              <a:buNone/>
              <a:defRPr sz="1200" b="1"/>
            </a:lvl7pPr>
            <a:lvl8pPr marL="2398697" indent="0">
              <a:buNone/>
              <a:defRPr sz="1200" b="1"/>
            </a:lvl8pPr>
            <a:lvl9pPr marL="2741369" indent="0">
              <a:buNone/>
              <a:defRPr sz="1200" b="1"/>
            </a:lvl9pPr>
          </a:lstStyle>
          <a:p>
            <a:pPr lvl="0"/>
            <a:r>
              <a:rPr lang="en-US" altLang="zh-CN"/>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1800" b="1"/>
            </a:lvl1pPr>
            <a:lvl2pPr marL="342670" indent="0">
              <a:buNone/>
              <a:defRPr sz="1500" b="1"/>
            </a:lvl2pPr>
            <a:lvl3pPr marL="685341" indent="0">
              <a:buNone/>
              <a:defRPr sz="1350" b="1"/>
            </a:lvl3pPr>
            <a:lvl4pPr marL="1028015" indent="0">
              <a:buNone/>
              <a:defRPr sz="1200" b="1"/>
            </a:lvl4pPr>
            <a:lvl5pPr marL="1370685" indent="0">
              <a:buNone/>
              <a:defRPr sz="1200" b="1"/>
            </a:lvl5pPr>
            <a:lvl6pPr marL="1713355" indent="0">
              <a:buNone/>
              <a:defRPr sz="1200" b="1"/>
            </a:lvl6pPr>
            <a:lvl7pPr marL="2056026" indent="0">
              <a:buNone/>
              <a:defRPr sz="1200" b="1"/>
            </a:lvl7pPr>
            <a:lvl8pPr marL="2398697" indent="0">
              <a:buNone/>
              <a:defRPr sz="1200" b="1"/>
            </a:lvl8pPr>
            <a:lvl9pPr marL="2741369" indent="0">
              <a:buNone/>
              <a:defRPr sz="1200" b="1"/>
            </a:lvl9pPr>
          </a:lstStyle>
          <a:p>
            <a:pPr lvl="0"/>
            <a:r>
              <a:rPr lang="en-US" altLang="zh-CN"/>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11" name="Rectangle 6">
            <a:extLst>
              <a:ext uri="{FF2B5EF4-FFF2-40B4-BE49-F238E27FC236}">
                <a16:creationId xmlns:a16="http://schemas.microsoft.com/office/drawing/2014/main" id="{7241FCB7-2830-0E4A-A414-54900BB76295}"/>
              </a:ext>
            </a:extLst>
          </p:cNvPr>
          <p:cNvSpPr>
            <a:spLocks noGrp="1" noChangeArrowheads="1"/>
          </p:cNvSpPr>
          <p:nvPr>
            <p:ph type="sldNum" sz="quarter" idx="12"/>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494223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Slide Number Placeholder 6">
            <a:extLst>
              <a:ext uri="{FF2B5EF4-FFF2-40B4-BE49-F238E27FC236}">
                <a16:creationId xmlns:a16="http://schemas.microsoft.com/office/drawing/2014/main" id="{4A773EE6-27B2-D741-8E97-ADB5AD7525FB}"/>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3150361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a:extLst>
              <a:ext uri="{FF2B5EF4-FFF2-40B4-BE49-F238E27FC236}">
                <a16:creationId xmlns:a16="http://schemas.microsoft.com/office/drawing/2014/main" id="{75AB09FC-7DCF-8B48-ABAF-365B389C579A}"/>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252699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15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2" y="204796"/>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3" y="1076328"/>
            <a:ext cx="3008313" cy="3518297"/>
          </a:xfrm>
        </p:spPr>
        <p:txBody>
          <a:bodyPr/>
          <a:lstStyle>
            <a:lvl1pPr marL="0" indent="0">
              <a:buNone/>
              <a:defRPr sz="1050"/>
            </a:lvl1pPr>
            <a:lvl2pPr marL="342670" indent="0">
              <a:buNone/>
              <a:defRPr sz="900"/>
            </a:lvl2pPr>
            <a:lvl3pPr marL="685341" indent="0">
              <a:buNone/>
              <a:defRPr sz="750"/>
            </a:lvl3pPr>
            <a:lvl4pPr marL="1028015" indent="0">
              <a:buNone/>
              <a:defRPr sz="675"/>
            </a:lvl4pPr>
            <a:lvl5pPr marL="1370685" indent="0">
              <a:buNone/>
              <a:defRPr sz="675"/>
            </a:lvl5pPr>
            <a:lvl6pPr marL="1713355" indent="0">
              <a:buNone/>
              <a:defRPr sz="675"/>
            </a:lvl6pPr>
            <a:lvl7pPr marL="2056026" indent="0">
              <a:buNone/>
              <a:defRPr sz="675"/>
            </a:lvl7pPr>
            <a:lvl8pPr marL="2398697" indent="0">
              <a:buNone/>
              <a:defRPr sz="675"/>
            </a:lvl8pPr>
            <a:lvl9pPr marL="2741369" indent="0">
              <a:buNone/>
              <a:defRPr sz="675"/>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a:extLst>
              <a:ext uri="{FF2B5EF4-FFF2-40B4-BE49-F238E27FC236}">
                <a16:creationId xmlns:a16="http://schemas.microsoft.com/office/drawing/2014/main" id="{877ECE30-299C-B445-90BE-3E752702035E}"/>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57978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670" indent="0">
              <a:buNone/>
              <a:defRPr sz="2100"/>
            </a:lvl2pPr>
            <a:lvl3pPr marL="685341" indent="0">
              <a:buNone/>
              <a:defRPr sz="1800"/>
            </a:lvl3pPr>
            <a:lvl4pPr marL="1028015" indent="0">
              <a:buNone/>
              <a:defRPr sz="1500"/>
            </a:lvl4pPr>
            <a:lvl5pPr marL="1370685" indent="0">
              <a:buNone/>
              <a:defRPr sz="1500"/>
            </a:lvl5pPr>
            <a:lvl6pPr marL="1713355" indent="0">
              <a:buNone/>
              <a:defRPr sz="1500"/>
            </a:lvl6pPr>
            <a:lvl7pPr marL="2056026" indent="0">
              <a:buNone/>
              <a:defRPr sz="1500"/>
            </a:lvl7pPr>
            <a:lvl8pPr marL="2398697" indent="0">
              <a:buNone/>
              <a:defRPr sz="1500"/>
            </a:lvl8pPr>
            <a:lvl9pPr marL="2741369" indent="0">
              <a:buNone/>
              <a:defRPr sz="1500"/>
            </a:lvl9pPr>
          </a:lstStyle>
          <a:p>
            <a:pPr lvl="0"/>
            <a:endParaRPr lang="zh-CN" alt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670" indent="0">
              <a:buNone/>
              <a:defRPr sz="900"/>
            </a:lvl2pPr>
            <a:lvl3pPr marL="685341" indent="0">
              <a:buNone/>
              <a:defRPr sz="750"/>
            </a:lvl3pPr>
            <a:lvl4pPr marL="1028015" indent="0">
              <a:buNone/>
              <a:defRPr sz="675"/>
            </a:lvl4pPr>
            <a:lvl5pPr marL="1370685" indent="0">
              <a:buNone/>
              <a:defRPr sz="675"/>
            </a:lvl5pPr>
            <a:lvl6pPr marL="1713355" indent="0">
              <a:buNone/>
              <a:defRPr sz="675"/>
            </a:lvl6pPr>
            <a:lvl7pPr marL="2056026" indent="0">
              <a:buNone/>
              <a:defRPr sz="675"/>
            </a:lvl7pPr>
            <a:lvl8pPr marL="2398697" indent="0">
              <a:buNone/>
              <a:defRPr sz="675"/>
            </a:lvl8pPr>
            <a:lvl9pPr marL="2741369" indent="0">
              <a:buNone/>
              <a:defRPr sz="675"/>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a:extLst>
              <a:ext uri="{FF2B5EF4-FFF2-40B4-BE49-F238E27FC236}">
                <a16:creationId xmlns:a16="http://schemas.microsoft.com/office/drawing/2014/main" id="{F802892C-B9A4-A04D-BF71-236D01909984}"/>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747056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defRPr sz="1050">
                <a:cs typeface="Arial" charset="0"/>
              </a:defRPr>
            </a:lvl1pPr>
          </a:lstStyle>
          <a:p>
            <a:pPr fontAlgn="base">
              <a:spcBef>
                <a:spcPct val="0"/>
              </a:spcBef>
              <a:spcAft>
                <a:spcPct val="0"/>
              </a:spcAft>
              <a:defRPr/>
            </a:pPr>
            <a:endParaRPr lang="en-US" altLang="zh-CN">
              <a:solidFill>
                <a:srgbClr val="000000"/>
              </a:solidFill>
              <a:latin typeface="Arial" charset="0"/>
              <a:ea typeface="ＭＳ Ｐゴシック" charset="0"/>
            </a:endParaRP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ctr">
              <a:defRPr sz="1050">
                <a:cs typeface="Arial" charset="0"/>
              </a:defRPr>
            </a:lvl1pPr>
          </a:lstStyle>
          <a:p>
            <a:pPr fontAlgn="base">
              <a:spcBef>
                <a:spcPct val="0"/>
              </a:spcBef>
              <a:spcAft>
                <a:spcPct val="0"/>
              </a:spcAft>
              <a:defRPr/>
            </a:pPr>
            <a:endParaRPr lang="en-US" altLang="zh-CN">
              <a:solidFill>
                <a:srgbClr val="000000"/>
              </a:solidFill>
              <a:latin typeface="Arial" charset="0"/>
              <a:ea typeface="ＭＳ Ｐゴシック" charset="0"/>
            </a:endParaRPr>
          </a:p>
        </p:txBody>
      </p:sp>
      <p:sp>
        <p:nvSpPr>
          <p:cNvPr id="7" name="Slide Number Placeholder 6">
            <a:extLst>
              <a:ext uri="{FF2B5EF4-FFF2-40B4-BE49-F238E27FC236}">
                <a16:creationId xmlns:a16="http://schemas.microsoft.com/office/drawing/2014/main" id="{CE6B537B-62FB-7E4B-B484-BE73BD00F1B4}"/>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1341913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33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33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3300">
          <a:solidFill>
            <a:schemeClr val="tx2"/>
          </a:solidFill>
          <a:latin typeface="Arial" charset="0"/>
          <a:ea typeface="ＭＳ Ｐゴシック" charset="0"/>
          <a:cs typeface="Arial" charset="0"/>
        </a:defRPr>
      </a:lvl5pPr>
      <a:lvl6pPr marL="342670" algn="ctr" rtl="0" fontAlgn="base">
        <a:spcBef>
          <a:spcPct val="0"/>
        </a:spcBef>
        <a:spcAft>
          <a:spcPct val="0"/>
        </a:spcAft>
        <a:defRPr sz="3300">
          <a:solidFill>
            <a:schemeClr val="tx2"/>
          </a:solidFill>
          <a:latin typeface="Arial" charset="0"/>
          <a:ea typeface="ＭＳ Ｐゴシック" charset="0"/>
          <a:cs typeface="Arial" charset="0"/>
        </a:defRPr>
      </a:lvl6pPr>
      <a:lvl7pPr marL="685341" algn="ctr" rtl="0" fontAlgn="base">
        <a:spcBef>
          <a:spcPct val="0"/>
        </a:spcBef>
        <a:spcAft>
          <a:spcPct val="0"/>
        </a:spcAft>
        <a:defRPr sz="3300">
          <a:solidFill>
            <a:schemeClr val="tx2"/>
          </a:solidFill>
          <a:latin typeface="Arial" charset="0"/>
          <a:ea typeface="ＭＳ Ｐゴシック" charset="0"/>
          <a:cs typeface="Arial" charset="0"/>
        </a:defRPr>
      </a:lvl7pPr>
      <a:lvl8pPr marL="1028015" algn="ctr" rtl="0" fontAlgn="base">
        <a:spcBef>
          <a:spcPct val="0"/>
        </a:spcBef>
        <a:spcAft>
          <a:spcPct val="0"/>
        </a:spcAft>
        <a:defRPr sz="3300">
          <a:solidFill>
            <a:schemeClr val="tx2"/>
          </a:solidFill>
          <a:latin typeface="Arial" charset="0"/>
          <a:ea typeface="ＭＳ Ｐゴシック" charset="0"/>
          <a:cs typeface="Arial" charset="0"/>
        </a:defRPr>
      </a:lvl8pPr>
      <a:lvl9pPr marL="1370685" algn="ctr" rtl="0" fontAlgn="base">
        <a:spcBef>
          <a:spcPct val="0"/>
        </a:spcBef>
        <a:spcAft>
          <a:spcPct val="0"/>
        </a:spcAft>
        <a:defRPr sz="3300">
          <a:solidFill>
            <a:schemeClr val="tx2"/>
          </a:solidFill>
          <a:latin typeface="Arial" charset="0"/>
          <a:ea typeface="ＭＳ Ｐゴシック" charset="0"/>
          <a:cs typeface="Arial" charset="0"/>
        </a:defRPr>
      </a:lvl9pPr>
    </p:titleStyle>
    <p:bodyStyle>
      <a:lvl1pPr marL="254794" indent="-254794" algn="l" rtl="0" eaLnBrk="0" fontAlgn="base" hangingPunct="0">
        <a:spcBef>
          <a:spcPct val="20000"/>
        </a:spcBef>
        <a:spcAft>
          <a:spcPct val="0"/>
        </a:spcAft>
        <a:buChar char="•"/>
        <a:defRPr sz="2400">
          <a:solidFill>
            <a:schemeClr val="tx1"/>
          </a:solidFill>
          <a:latin typeface="+mn-lt"/>
          <a:ea typeface="+mn-ea"/>
          <a:cs typeface="+mn-cs"/>
        </a:defRPr>
      </a:lvl1pPr>
      <a:lvl2pPr marL="554831" indent="-211931" algn="l" rtl="0" eaLnBrk="0" fontAlgn="base" hangingPunct="0">
        <a:spcBef>
          <a:spcPct val="20000"/>
        </a:spcBef>
        <a:spcAft>
          <a:spcPct val="0"/>
        </a:spcAft>
        <a:buChar char="–"/>
        <a:defRPr sz="2100">
          <a:solidFill>
            <a:schemeClr val="tx1"/>
          </a:solidFill>
          <a:latin typeface="+mn-lt"/>
          <a:ea typeface="Arial" charset="0"/>
          <a:cs typeface="+mn-cs"/>
        </a:defRPr>
      </a:lvl2pPr>
      <a:lvl3pPr marL="854869" indent="-169069" algn="l" rtl="0" eaLnBrk="0" fontAlgn="base" hangingPunct="0">
        <a:spcBef>
          <a:spcPct val="20000"/>
        </a:spcBef>
        <a:spcAft>
          <a:spcPct val="0"/>
        </a:spcAft>
        <a:buChar char="•"/>
        <a:defRPr sz="1800">
          <a:solidFill>
            <a:schemeClr val="tx1"/>
          </a:solidFill>
          <a:latin typeface="+mn-lt"/>
          <a:ea typeface="Arial" charset="0"/>
          <a:cs typeface="+mn-cs"/>
        </a:defRPr>
      </a:lvl3pPr>
      <a:lvl4pPr marL="1197769" indent="-169069" algn="l" rtl="0" eaLnBrk="0" fontAlgn="base" hangingPunct="0">
        <a:spcBef>
          <a:spcPct val="20000"/>
        </a:spcBef>
        <a:spcAft>
          <a:spcPct val="0"/>
        </a:spcAft>
        <a:buChar char="–"/>
        <a:defRPr sz="1500">
          <a:solidFill>
            <a:schemeClr val="tx1"/>
          </a:solidFill>
          <a:latin typeface="+mn-lt"/>
          <a:ea typeface="Arial" charset="0"/>
          <a:cs typeface="+mn-cs"/>
        </a:defRPr>
      </a:lvl4pPr>
      <a:lvl5pPr marL="1540669" indent="-169069" algn="l" rtl="0" eaLnBrk="0" fontAlgn="base" hangingPunct="0">
        <a:spcBef>
          <a:spcPct val="20000"/>
        </a:spcBef>
        <a:spcAft>
          <a:spcPct val="0"/>
        </a:spcAft>
        <a:buChar char="»"/>
        <a:defRPr sz="1500">
          <a:solidFill>
            <a:schemeClr val="tx1"/>
          </a:solidFill>
          <a:latin typeface="+mn-lt"/>
          <a:ea typeface="Arial" charset="0"/>
          <a:cs typeface="+mn-cs"/>
        </a:defRPr>
      </a:lvl5pPr>
      <a:lvl6pPr marL="1884693" indent="-171335" algn="l" rtl="0" fontAlgn="base">
        <a:spcBef>
          <a:spcPct val="20000"/>
        </a:spcBef>
        <a:spcAft>
          <a:spcPct val="0"/>
        </a:spcAft>
        <a:buChar char="»"/>
        <a:defRPr sz="1500">
          <a:solidFill>
            <a:schemeClr val="tx1"/>
          </a:solidFill>
          <a:latin typeface="+mn-lt"/>
          <a:ea typeface="Arial" charset="0"/>
          <a:cs typeface="+mn-cs"/>
        </a:defRPr>
      </a:lvl6pPr>
      <a:lvl7pPr marL="2227362" indent="-171335" algn="l" rtl="0" fontAlgn="base">
        <a:spcBef>
          <a:spcPct val="20000"/>
        </a:spcBef>
        <a:spcAft>
          <a:spcPct val="0"/>
        </a:spcAft>
        <a:buChar char="»"/>
        <a:defRPr sz="1500">
          <a:solidFill>
            <a:schemeClr val="tx1"/>
          </a:solidFill>
          <a:latin typeface="+mn-lt"/>
          <a:ea typeface="Arial" charset="0"/>
          <a:cs typeface="+mn-cs"/>
        </a:defRPr>
      </a:lvl7pPr>
      <a:lvl8pPr marL="2570035" indent="-171335" algn="l" rtl="0" fontAlgn="base">
        <a:spcBef>
          <a:spcPct val="20000"/>
        </a:spcBef>
        <a:spcAft>
          <a:spcPct val="0"/>
        </a:spcAft>
        <a:buChar char="»"/>
        <a:defRPr sz="1500">
          <a:solidFill>
            <a:schemeClr val="tx1"/>
          </a:solidFill>
          <a:latin typeface="+mn-lt"/>
          <a:ea typeface="Arial" charset="0"/>
          <a:cs typeface="+mn-cs"/>
        </a:defRPr>
      </a:lvl8pPr>
      <a:lvl9pPr marL="2912702" indent="-171335" algn="l" rtl="0" fontAlgn="base">
        <a:spcBef>
          <a:spcPct val="20000"/>
        </a:spcBef>
        <a:spcAft>
          <a:spcPct val="0"/>
        </a:spcAft>
        <a:buChar char="»"/>
        <a:defRPr sz="1500">
          <a:solidFill>
            <a:schemeClr val="tx1"/>
          </a:solidFill>
          <a:latin typeface="+mn-lt"/>
          <a:ea typeface="Arial" charset="0"/>
          <a:cs typeface="+mn-cs"/>
        </a:defRPr>
      </a:lvl9pPr>
    </p:bodyStyle>
    <p:otherStyle>
      <a:defPPr>
        <a:defRPr lang="zh-CN"/>
      </a:defPPr>
      <a:lvl1pPr marL="0" algn="l" defTabSz="342670" rtl="0" eaLnBrk="1" latinLnBrk="0" hangingPunct="1">
        <a:defRPr sz="1350" kern="1200">
          <a:solidFill>
            <a:schemeClr val="tx1"/>
          </a:solidFill>
          <a:latin typeface="+mn-lt"/>
          <a:ea typeface="+mn-ea"/>
          <a:cs typeface="+mn-cs"/>
        </a:defRPr>
      </a:lvl1pPr>
      <a:lvl2pPr marL="342670" algn="l" defTabSz="342670" rtl="0" eaLnBrk="1" latinLnBrk="0" hangingPunct="1">
        <a:defRPr sz="1350" kern="1200">
          <a:solidFill>
            <a:schemeClr val="tx1"/>
          </a:solidFill>
          <a:latin typeface="+mn-lt"/>
          <a:ea typeface="+mn-ea"/>
          <a:cs typeface="+mn-cs"/>
        </a:defRPr>
      </a:lvl2pPr>
      <a:lvl3pPr marL="685341" algn="l" defTabSz="342670" rtl="0" eaLnBrk="1" latinLnBrk="0" hangingPunct="1">
        <a:defRPr sz="1350" kern="1200">
          <a:solidFill>
            <a:schemeClr val="tx1"/>
          </a:solidFill>
          <a:latin typeface="+mn-lt"/>
          <a:ea typeface="+mn-ea"/>
          <a:cs typeface="+mn-cs"/>
        </a:defRPr>
      </a:lvl3pPr>
      <a:lvl4pPr marL="1028015" algn="l" defTabSz="342670" rtl="0" eaLnBrk="1" latinLnBrk="0" hangingPunct="1">
        <a:defRPr sz="1350" kern="1200">
          <a:solidFill>
            <a:schemeClr val="tx1"/>
          </a:solidFill>
          <a:latin typeface="+mn-lt"/>
          <a:ea typeface="+mn-ea"/>
          <a:cs typeface="+mn-cs"/>
        </a:defRPr>
      </a:lvl4pPr>
      <a:lvl5pPr marL="1370685" algn="l" defTabSz="342670" rtl="0" eaLnBrk="1" latinLnBrk="0" hangingPunct="1">
        <a:defRPr sz="1350" kern="1200">
          <a:solidFill>
            <a:schemeClr val="tx1"/>
          </a:solidFill>
          <a:latin typeface="+mn-lt"/>
          <a:ea typeface="+mn-ea"/>
          <a:cs typeface="+mn-cs"/>
        </a:defRPr>
      </a:lvl5pPr>
      <a:lvl6pPr marL="1713355" algn="l" defTabSz="342670" rtl="0" eaLnBrk="1" latinLnBrk="0" hangingPunct="1">
        <a:defRPr sz="1350" kern="1200">
          <a:solidFill>
            <a:schemeClr val="tx1"/>
          </a:solidFill>
          <a:latin typeface="+mn-lt"/>
          <a:ea typeface="+mn-ea"/>
          <a:cs typeface="+mn-cs"/>
        </a:defRPr>
      </a:lvl6pPr>
      <a:lvl7pPr marL="2056026" algn="l" defTabSz="342670" rtl="0" eaLnBrk="1" latinLnBrk="0" hangingPunct="1">
        <a:defRPr sz="1350" kern="1200">
          <a:solidFill>
            <a:schemeClr val="tx1"/>
          </a:solidFill>
          <a:latin typeface="+mn-lt"/>
          <a:ea typeface="+mn-ea"/>
          <a:cs typeface="+mn-cs"/>
        </a:defRPr>
      </a:lvl7pPr>
      <a:lvl8pPr marL="2398697" algn="l" defTabSz="342670" rtl="0" eaLnBrk="1" latinLnBrk="0" hangingPunct="1">
        <a:defRPr sz="1350" kern="1200">
          <a:solidFill>
            <a:schemeClr val="tx1"/>
          </a:solidFill>
          <a:latin typeface="+mn-lt"/>
          <a:ea typeface="+mn-ea"/>
          <a:cs typeface="+mn-cs"/>
        </a:defRPr>
      </a:lvl8pPr>
      <a:lvl9pPr marL="2741369" algn="l" defTabSz="34267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10.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image" Target="../media/image9.png"/><Relationship Id="rId12" Type="http://schemas.openxmlformats.org/officeDocument/2006/relationships/image" Target="../media/image29.png"/><Relationship Id="rId17" Type="http://schemas.openxmlformats.org/officeDocument/2006/relationships/image" Target="../media/image41.png"/><Relationship Id="rId2" Type="http://schemas.openxmlformats.org/officeDocument/2006/relationships/notesSlide" Target="../notesSlides/notesSlide13.xml"/><Relationship Id="rId16" Type="http://schemas.openxmlformats.org/officeDocument/2006/relationships/image" Target="../media/image40.png"/><Relationship Id="rId1" Type="http://schemas.openxmlformats.org/officeDocument/2006/relationships/slideLayout" Target="../slideLayouts/slideLayout2.xml"/><Relationship Id="rId11" Type="http://schemas.openxmlformats.org/officeDocument/2006/relationships/image" Target="../media/image13.png"/><Relationship Id="rId5" Type="http://schemas.openxmlformats.org/officeDocument/2006/relationships/image" Target="../media/image11.pn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33.png"/><Relationship Id="rId1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17" Type="http://schemas.openxmlformats.org/officeDocument/2006/relationships/image" Target="../media/image260.png"/><Relationship Id="rId2" Type="http://schemas.openxmlformats.org/officeDocument/2006/relationships/image" Target="../media/image15.png"/><Relationship Id="rId1" Type="http://schemas.openxmlformats.org/officeDocument/2006/relationships/slideLayout" Target="../slideLayouts/slideLayout2.xml"/><Relationship Id="rId15" Type="http://schemas.openxmlformats.org/officeDocument/2006/relationships/image" Target="../media/image24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9" Type="http://schemas.openxmlformats.org/officeDocument/2006/relationships/image" Target="../media/image28.png"/><Relationship Id="rId34" Type="http://schemas.openxmlformats.org/officeDocument/2006/relationships/image" Target="../media/image23.png"/><Relationship Id="rId42" Type="http://schemas.openxmlformats.org/officeDocument/2006/relationships/image" Target="../media/image34.png"/><Relationship Id="rId47" Type="http://schemas.openxmlformats.org/officeDocument/2006/relationships/image" Target="../media/image43.png"/><Relationship Id="rId50" Type="http://schemas.openxmlformats.org/officeDocument/2006/relationships/image" Target="../media/image47.png"/><Relationship Id="rId33" Type="http://schemas.openxmlformats.org/officeDocument/2006/relationships/image" Target="../media/image22.png"/><Relationship Id="rId38" Type="http://schemas.openxmlformats.org/officeDocument/2006/relationships/image" Target="../media/image27.png"/><Relationship Id="rId46" Type="http://schemas.openxmlformats.org/officeDocument/2006/relationships/image" Target="../media/image39.png"/><Relationship Id="rId2" Type="http://schemas.openxmlformats.org/officeDocument/2006/relationships/notesSlide" Target="../notesSlides/notesSlide15.xml"/><Relationship Id="rId29" Type="http://schemas.openxmlformats.org/officeDocument/2006/relationships/image" Target="../media/image18.png"/><Relationship Id="rId41" Type="http://schemas.openxmlformats.org/officeDocument/2006/relationships/image" Target="../media/image31.png"/><Relationship Id="rId1" Type="http://schemas.openxmlformats.org/officeDocument/2006/relationships/slideLayout" Target="../slideLayouts/slideLayout2.xml"/><Relationship Id="rId32" Type="http://schemas.openxmlformats.org/officeDocument/2006/relationships/image" Target="../media/image21.png"/><Relationship Id="rId37" Type="http://schemas.openxmlformats.org/officeDocument/2006/relationships/image" Target="../media/image26.png"/><Relationship Id="rId40" Type="http://schemas.openxmlformats.org/officeDocument/2006/relationships/image" Target="../media/image30.png"/><Relationship Id="rId45" Type="http://schemas.openxmlformats.org/officeDocument/2006/relationships/image" Target="../media/image38.png"/><Relationship Id="rId28" Type="http://schemas.openxmlformats.org/officeDocument/2006/relationships/image" Target="../media/image44.png"/><Relationship Id="rId36" Type="http://schemas.openxmlformats.org/officeDocument/2006/relationships/image" Target="../media/image25.png"/><Relationship Id="rId49" Type="http://schemas.openxmlformats.org/officeDocument/2006/relationships/image" Target="../media/image46.png"/><Relationship Id="rId31" Type="http://schemas.openxmlformats.org/officeDocument/2006/relationships/image" Target="../media/image20.png"/><Relationship Id="rId44" Type="http://schemas.openxmlformats.org/officeDocument/2006/relationships/image" Target="../media/image36.png"/><Relationship Id="rId30" Type="http://schemas.openxmlformats.org/officeDocument/2006/relationships/image" Target="../media/image19.png"/><Relationship Id="rId35" Type="http://schemas.openxmlformats.org/officeDocument/2006/relationships/image" Target="../media/image24.png"/><Relationship Id="rId43" Type="http://schemas.openxmlformats.org/officeDocument/2006/relationships/image" Target="../media/image35.png"/><Relationship Id="rId48" Type="http://schemas.openxmlformats.org/officeDocument/2006/relationships/image" Target="../media/image45.png"/></Relationships>
</file>

<file path=ppt/slides/_rels/slide17.xml.rels><?xml version="1.0" encoding="UTF-8" standalone="yes"?>
<Relationships xmlns="http://schemas.openxmlformats.org/package/2006/relationships"><Relationship Id="rId13" Type="http://schemas.openxmlformats.org/officeDocument/2006/relationships/image" Target="../media/image241.png"/><Relationship Id="rId18" Type="http://schemas.openxmlformats.org/officeDocument/2006/relationships/image" Target="../media/image490.png"/><Relationship Id="rId3" Type="http://schemas.openxmlformats.org/officeDocument/2006/relationships/image" Target="../media/image48.png"/><Relationship Id="rId17" Type="http://schemas.openxmlformats.org/officeDocument/2006/relationships/image" Target="../media/image260.png"/><Relationship Id="rId2" Type="http://schemas.openxmlformats.org/officeDocument/2006/relationships/notesSlide" Target="../notesSlides/notesSlide16.xml"/><Relationship Id="rId16" Type="http://schemas.openxmlformats.org/officeDocument/2006/relationships/image" Target="../media/image480.png"/><Relationship Id="rId1" Type="http://schemas.openxmlformats.org/officeDocument/2006/relationships/slideLayout" Target="../slideLayouts/slideLayout2.xml"/><Relationship Id="rId5" Type="http://schemas.openxmlformats.org/officeDocument/2006/relationships/image" Target="../media/image50.png"/><Relationship Id="rId15" Type="http://schemas.openxmlformats.org/officeDocument/2006/relationships/image" Target="../media/image470.png"/><Relationship Id="rId19" Type="http://schemas.openxmlformats.org/officeDocument/2006/relationships/image" Target="../media/image52.png"/><Relationship Id="rId4" Type="http://schemas.openxmlformats.org/officeDocument/2006/relationships/image" Target="../media/image49.png"/><Relationship Id="rId14" Type="http://schemas.openxmlformats.org/officeDocument/2006/relationships/image" Target="../media/image51.png"/></Relationships>
</file>

<file path=ppt/slides/_rels/slide18.xml.rels><?xml version="1.0" encoding="UTF-8" standalone="yes"?>
<Relationships xmlns="http://schemas.openxmlformats.org/package/2006/relationships"><Relationship Id="rId18" Type="http://schemas.openxmlformats.org/officeDocument/2006/relationships/image" Target="../media/image56.png"/><Relationship Id="rId7" Type="http://schemas.openxmlformats.org/officeDocument/2006/relationships/image" Target="../media/image180.png"/><Relationship Id="rId17" Type="http://schemas.openxmlformats.org/officeDocument/2006/relationships/image" Target="../media/image55.png"/><Relationship Id="rId2" Type="http://schemas.openxmlformats.org/officeDocument/2006/relationships/notesSlide" Target="../notesSlides/notesSlide17.xml"/><Relationship Id="rId16" Type="http://schemas.openxmlformats.org/officeDocument/2006/relationships/image" Target="../media/image54.png"/><Relationship Id="rId1" Type="http://schemas.openxmlformats.org/officeDocument/2006/relationships/slideLayout" Target="../slideLayouts/slideLayout2.xml"/><Relationship Id="rId15" Type="http://schemas.openxmlformats.org/officeDocument/2006/relationships/image" Target="../media/image53.png"/><Relationship Id="rId19" Type="http://schemas.openxmlformats.org/officeDocument/2006/relationships/image" Target="../media/image57.png"/><Relationship Id="rId14" Type="http://schemas.openxmlformats.org/officeDocument/2006/relationships/image" Target="../media/image25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image" Target="../media/image128.png"/><Relationship Id="rId18" Type="http://schemas.openxmlformats.org/officeDocument/2006/relationships/image" Target="../media/image63.png"/><Relationship Id="rId3" Type="http://schemas.openxmlformats.org/officeDocument/2006/relationships/image" Target="../media/image58.png"/><Relationship Id="rId12" Type="http://schemas.openxmlformats.org/officeDocument/2006/relationships/image" Target="../media/image127.png"/><Relationship Id="rId17" Type="http://schemas.openxmlformats.org/officeDocument/2006/relationships/image" Target="../media/image62.png"/><Relationship Id="rId2" Type="http://schemas.openxmlformats.org/officeDocument/2006/relationships/notesSlide" Target="../notesSlides/notesSlide19.xml"/><Relationship Id="rId16" Type="http://schemas.openxmlformats.org/officeDocument/2006/relationships/image" Target="../media/image97.png"/><Relationship Id="rId1" Type="http://schemas.openxmlformats.org/officeDocument/2006/relationships/slideLayout" Target="../slideLayouts/slideLayout2.xml"/><Relationship Id="rId11" Type="http://schemas.openxmlformats.org/officeDocument/2006/relationships/image" Target="../media/image83.png"/><Relationship Id="rId15" Type="http://schemas.openxmlformats.org/officeDocument/2006/relationships/image" Target="../media/image61.png"/><Relationship Id="rId10" Type="http://schemas.openxmlformats.org/officeDocument/2006/relationships/image" Target="../media/image560.png"/><Relationship Id="rId4" Type="http://schemas.openxmlformats.org/officeDocument/2006/relationships/image" Target="../media/image59.png"/><Relationship Id="rId14" Type="http://schemas.openxmlformats.org/officeDocument/2006/relationships/image" Target="../media/image60.png"/></Relationships>
</file>

<file path=ppt/slides/_rels/slide2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660.png"/></Relationships>
</file>

<file path=ppt/slides/_rels/slide2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10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109.png"/></Relationships>
</file>

<file path=ppt/slides/_rels/slide25.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00.png"/><Relationship Id="rId7" Type="http://schemas.openxmlformats.org/officeDocument/2006/relationships/image" Target="../media/image8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10" Type="http://schemas.openxmlformats.org/officeDocument/2006/relationships/image" Target="../media/image89.png"/><Relationship Id="rId4" Type="http://schemas.openxmlformats.org/officeDocument/2006/relationships/image" Target="../media/image81.png"/><Relationship Id="rId9" Type="http://schemas.openxmlformats.org/officeDocument/2006/relationships/image" Target="../media/image88.png"/></Relationships>
</file>

<file path=ppt/slides/_rels/slide26.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10" Type="http://schemas.openxmlformats.org/officeDocument/2006/relationships/image" Target="../media/image98.png"/><Relationship Id="rId4" Type="http://schemas.openxmlformats.org/officeDocument/2006/relationships/image" Target="../media/image91.png"/><Relationship Id="rId9" Type="http://schemas.openxmlformats.org/officeDocument/2006/relationships/image" Target="../media/image96.png"/></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180.png"/><Relationship Id="rId2" Type="http://schemas.openxmlformats.org/officeDocument/2006/relationships/notesSlide" Target="../notesSlides/notesSlide24.xml"/><Relationship Id="rId16" Type="http://schemas.openxmlformats.org/officeDocument/2006/relationships/image" Target="../media/image68.png"/><Relationship Id="rId1" Type="http://schemas.openxmlformats.org/officeDocument/2006/relationships/slideLayout" Target="../slideLayouts/slideLayout2.xml"/><Relationship Id="rId15" Type="http://schemas.openxmlformats.org/officeDocument/2006/relationships/image" Target="../media/image67.png"/><Relationship Id="rId4" Type="http://schemas.openxmlformats.org/officeDocument/2006/relationships/image" Target="../media/image66.png"/><Relationship Id="rId14" Type="http://schemas.openxmlformats.org/officeDocument/2006/relationships/image" Target="../media/image252.png"/></Relationships>
</file>

<file path=ppt/slides/_rels/slide28.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2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B257B85-D57E-E94E-811C-5A65403C8ECD}"/>
              </a:ext>
            </a:extLst>
          </p:cNvPr>
          <p:cNvGrpSpPr/>
          <p:nvPr/>
        </p:nvGrpSpPr>
        <p:grpSpPr>
          <a:xfrm>
            <a:off x="1295400" y="819150"/>
            <a:ext cx="6629400" cy="3129476"/>
            <a:chOff x="1219200" y="1605952"/>
            <a:chExt cx="6629400" cy="3129476"/>
          </a:xfrm>
        </p:grpSpPr>
        <p:grpSp>
          <p:nvGrpSpPr>
            <p:cNvPr id="6" name="Group 5">
              <a:extLst>
                <a:ext uri="{FF2B5EF4-FFF2-40B4-BE49-F238E27FC236}">
                  <a16:creationId xmlns:a16="http://schemas.microsoft.com/office/drawing/2014/main" id="{EFB4F745-1861-0B4C-897D-53AE87A00760}"/>
                </a:ext>
              </a:extLst>
            </p:cNvPr>
            <p:cNvGrpSpPr/>
            <p:nvPr/>
          </p:nvGrpSpPr>
          <p:grpSpPr>
            <a:xfrm>
              <a:off x="1600199" y="1605952"/>
              <a:ext cx="5867400" cy="2464688"/>
              <a:chOff x="1600199" y="1605952"/>
              <a:chExt cx="5867400" cy="2464688"/>
            </a:xfrm>
          </p:grpSpPr>
          <p:sp>
            <p:nvSpPr>
              <p:cNvPr id="23" name="Rectangle 22">
                <a:extLst>
                  <a:ext uri="{FF2B5EF4-FFF2-40B4-BE49-F238E27FC236}">
                    <a16:creationId xmlns:a16="http://schemas.microsoft.com/office/drawing/2014/main" id="{C540C315-27AA-7A43-A8B1-F5E260A841E2}"/>
                  </a:ext>
                </a:extLst>
              </p:cNvPr>
              <p:cNvSpPr/>
              <p:nvPr/>
            </p:nvSpPr>
            <p:spPr bwMode="auto">
              <a:xfrm>
                <a:off x="1600199" y="1605952"/>
                <a:ext cx="5867399" cy="432398"/>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1" name="Rectangle 30">
                <a:extLst>
                  <a:ext uri="{FF2B5EF4-FFF2-40B4-BE49-F238E27FC236}">
                    <a16:creationId xmlns:a16="http://schemas.microsoft.com/office/drawing/2014/main" id="{B675151A-54C8-3E41-B4FD-C3F5E794C988}"/>
                  </a:ext>
                </a:extLst>
              </p:cNvPr>
              <p:cNvSpPr/>
              <p:nvPr/>
            </p:nvSpPr>
            <p:spPr>
              <a:xfrm>
                <a:off x="1600200" y="2220590"/>
                <a:ext cx="5867399" cy="185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grpSp>
        <p:cxnSp>
          <p:nvCxnSpPr>
            <p:cNvPr id="17" name="Straight Connector 16">
              <a:extLst>
                <a:ext uri="{FF2B5EF4-FFF2-40B4-BE49-F238E27FC236}">
                  <a16:creationId xmlns:a16="http://schemas.microsoft.com/office/drawing/2014/main" id="{D24F0572-B57D-714E-8988-AAC653C90052}"/>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7" name="Group 6">
              <a:extLst>
                <a:ext uri="{FF2B5EF4-FFF2-40B4-BE49-F238E27FC236}">
                  <a16:creationId xmlns:a16="http://schemas.microsoft.com/office/drawing/2014/main" id="{197D3764-74BC-7D41-B000-657B8E199031}"/>
                </a:ext>
              </a:extLst>
            </p:cNvPr>
            <p:cNvGrpSpPr/>
            <p:nvPr/>
          </p:nvGrpSpPr>
          <p:grpSpPr>
            <a:xfrm>
              <a:off x="1600200" y="4171950"/>
              <a:ext cx="5867400" cy="563478"/>
              <a:chOff x="1600200" y="4171950"/>
              <a:chExt cx="5867400" cy="563478"/>
            </a:xfrm>
          </p:grpSpPr>
          <p:sp>
            <p:nvSpPr>
              <p:cNvPr id="5" name="Rectangle 4">
                <a:extLst>
                  <a:ext uri="{FF2B5EF4-FFF2-40B4-BE49-F238E27FC236}">
                    <a16:creationId xmlns:a16="http://schemas.microsoft.com/office/drawing/2014/main" id="{5C88C754-8007-9645-BFC2-354139099E45}"/>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10" name="Rectangle 9">
                <a:extLst>
                  <a:ext uri="{FF2B5EF4-FFF2-40B4-BE49-F238E27FC236}">
                    <a16:creationId xmlns:a16="http://schemas.microsoft.com/office/drawing/2014/main" id="{343F38A2-2D4A-1A4D-A643-7FD24A17DA0D}"/>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11" name="Rectangle 10">
                <a:extLst>
                  <a:ext uri="{FF2B5EF4-FFF2-40B4-BE49-F238E27FC236}">
                    <a16:creationId xmlns:a16="http://schemas.microsoft.com/office/drawing/2014/main" id="{A2CDB113-373E-4D44-B76D-7B09E096F435}"/>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12" name="Rectangle 11">
                <a:extLst>
                  <a:ext uri="{FF2B5EF4-FFF2-40B4-BE49-F238E27FC236}">
                    <a16:creationId xmlns:a16="http://schemas.microsoft.com/office/drawing/2014/main" id="{E18E13C8-E2BF-A44C-AA8E-68E39D62E3EA}"/>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13" name="TextBox 12">
                <a:extLst>
                  <a:ext uri="{FF2B5EF4-FFF2-40B4-BE49-F238E27FC236}">
                    <a16:creationId xmlns:a16="http://schemas.microsoft.com/office/drawing/2014/main" id="{670770E7-E9B5-FF48-BA4F-512F9AE897F5}"/>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grpSp>
      </p:grpSp>
    </p:spTree>
    <p:extLst>
      <p:ext uri="{BB962C8B-B14F-4D97-AF65-F5344CB8AC3E}">
        <p14:creationId xmlns:p14="http://schemas.microsoft.com/office/powerpoint/2010/main" val="2087420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E8058F8D-13CA-E74B-A6DF-84AE2CC36D10}"/>
              </a:ext>
            </a:extLst>
          </p:cNvPr>
          <p:cNvGrpSpPr/>
          <p:nvPr/>
        </p:nvGrpSpPr>
        <p:grpSpPr>
          <a:xfrm>
            <a:off x="1219200" y="1599626"/>
            <a:ext cx="6629400" cy="3135802"/>
            <a:chOff x="1219200" y="1599626"/>
            <a:chExt cx="6629400" cy="3135802"/>
          </a:xfrm>
        </p:grpSpPr>
        <p:sp>
          <p:nvSpPr>
            <p:cNvPr id="78" name="Rectangle 77">
              <a:extLst>
                <a:ext uri="{FF2B5EF4-FFF2-40B4-BE49-F238E27FC236}">
                  <a16:creationId xmlns:a16="http://schemas.microsoft.com/office/drawing/2014/main" id="{169325DF-305B-8A43-AF1B-DE7A57173554}"/>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79" name="Rectangle 78">
              <a:extLst>
                <a:ext uri="{FF2B5EF4-FFF2-40B4-BE49-F238E27FC236}">
                  <a16:creationId xmlns:a16="http://schemas.microsoft.com/office/drawing/2014/main" id="{C69CA5C0-2835-DB43-A526-B3E612870C11}"/>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80" name="Rectangle 79">
              <a:extLst>
                <a:ext uri="{FF2B5EF4-FFF2-40B4-BE49-F238E27FC236}">
                  <a16:creationId xmlns:a16="http://schemas.microsoft.com/office/drawing/2014/main" id="{2F69CE31-745F-C843-96D2-2D52A1C5DEFC}"/>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81" name="Rectangle 80">
              <a:extLst>
                <a:ext uri="{FF2B5EF4-FFF2-40B4-BE49-F238E27FC236}">
                  <a16:creationId xmlns:a16="http://schemas.microsoft.com/office/drawing/2014/main" id="{15CD0082-3B03-9746-967D-4ADBA86A80E7}"/>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82" name="Rectangle 81">
              <a:extLst>
                <a:ext uri="{FF2B5EF4-FFF2-40B4-BE49-F238E27FC236}">
                  <a16:creationId xmlns:a16="http://schemas.microsoft.com/office/drawing/2014/main" id="{0A4C203C-D470-9743-ADCD-CA948725E98D}"/>
                </a:ext>
              </a:extLst>
            </p:cNvPr>
            <p:cNvSpPr/>
            <p:nvPr/>
          </p:nvSpPr>
          <p:spPr bwMode="auto">
            <a:xfrm>
              <a:off x="1600200" y="3909391"/>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83" name="TextBox 82">
              <a:extLst>
                <a:ext uri="{FF2B5EF4-FFF2-40B4-BE49-F238E27FC236}">
                  <a16:creationId xmlns:a16="http://schemas.microsoft.com/office/drawing/2014/main" id="{69E75711-4551-5842-BACE-27EBB49C173A}"/>
                </a:ext>
              </a:extLst>
            </p:cNvPr>
            <p:cNvSpPr txBox="1"/>
            <p:nvPr/>
          </p:nvSpPr>
          <p:spPr>
            <a:xfrm>
              <a:off x="5754256" y="3286466"/>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84" name="TextBox 83">
              <a:extLst>
                <a:ext uri="{FF2B5EF4-FFF2-40B4-BE49-F238E27FC236}">
                  <a16:creationId xmlns:a16="http://schemas.microsoft.com/office/drawing/2014/main" id="{8DF66350-68AC-CF41-8545-98F5CFDB223D}"/>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85" name="Rectangle 84">
              <a:extLst>
                <a:ext uri="{FF2B5EF4-FFF2-40B4-BE49-F238E27FC236}">
                  <a16:creationId xmlns:a16="http://schemas.microsoft.com/office/drawing/2014/main" id="{7704433F-C501-5A4E-A701-E83955F6A4D6}"/>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6" name="Rectangle 85">
              <a:extLst>
                <a:ext uri="{FF2B5EF4-FFF2-40B4-BE49-F238E27FC236}">
                  <a16:creationId xmlns:a16="http://schemas.microsoft.com/office/drawing/2014/main" id="{E5AAD8F2-D869-DE49-9E6A-CDAC301B96BA}"/>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7" name="Rectangle 86">
              <a:extLst>
                <a:ext uri="{FF2B5EF4-FFF2-40B4-BE49-F238E27FC236}">
                  <a16:creationId xmlns:a16="http://schemas.microsoft.com/office/drawing/2014/main" id="{E1AD5B52-B595-3846-BC40-529D2A4CCEDF}"/>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8" name="Rectangle 87">
              <a:extLst>
                <a:ext uri="{FF2B5EF4-FFF2-40B4-BE49-F238E27FC236}">
                  <a16:creationId xmlns:a16="http://schemas.microsoft.com/office/drawing/2014/main" id="{0511ECE1-E49A-D84A-9C16-ADE0BF17EAC6}"/>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9" name="TextBox 88">
              <a:extLst>
                <a:ext uri="{FF2B5EF4-FFF2-40B4-BE49-F238E27FC236}">
                  <a16:creationId xmlns:a16="http://schemas.microsoft.com/office/drawing/2014/main" id="{00C45776-6BD4-4942-B79D-B1C3C09977FB}"/>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cxnSp>
          <p:nvCxnSpPr>
            <p:cNvPr id="90" name="Straight Connector 89">
              <a:extLst>
                <a:ext uri="{FF2B5EF4-FFF2-40B4-BE49-F238E27FC236}">
                  <a16:creationId xmlns:a16="http://schemas.microsoft.com/office/drawing/2014/main" id="{62F15770-C7EE-AC45-BABE-B30CA6E9440D}"/>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1" name="Rectangle 90">
              <a:extLst>
                <a:ext uri="{FF2B5EF4-FFF2-40B4-BE49-F238E27FC236}">
                  <a16:creationId xmlns:a16="http://schemas.microsoft.com/office/drawing/2014/main" id="{6E88A9BC-88EC-0A42-BECE-12A0B5FAFE5A}"/>
                </a:ext>
              </a:extLst>
            </p:cNvPr>
            <p:cNvSpPr/>
            <p:nvPr/>
          </p:nvSpPr>
          <p:spPr>
            <a:xfrm>
              <a:off x="160020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2" name="Rectangle 91">
              <a:extLst>
                <a:ext uri="{FF2B5EF4-FFF2-40B4-BE49-F238E27FC236}">
                  <a16:creationId xmlns:a16="http://schemas.microsoft.com/office/drawing/2014/main" id="{9167348D-E8FA-F147-BA76-146D2C197DE4}"/>
                </a:ext>
              </a:extLst>
            </p:cNvPr>
            <p:cNvSpPr/>
            <p:nvPr/>
          </p:nvSpPr>
          <p:spPr>
            <a:xfrm>
              <a:off x="291502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3" name="Rectangle 92">
              <a:extLst>
                <a:ext uri="{FF2B5EF4-FFF2-40B4-BE49-F238E27FC236}">
                  <a16:creationId xmlns:a16="http://schemas.microsoft.com/office/drawing/2014/main" id="{0BA58515-ED56-9B4C-8531-0AF11908591C}"/>
                </a:ext>
              </a:extLst>
            </p:cNvPr>
            <p:cNvSpPr/>
            <p:nvPr/>
          </p:nvSpPr>
          <p:spPr>
            <a:xfrm>
              <a:off x="4229842"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4" name="Rectangle 93">
              <a:extLst>
                <a:ext uri="{FF2B5EF4-FFF2-40B4-BE49-F238E27FC236}">
                  <a16:creationId xmlns:a16="http://schemas.microsoft.com/office/drawing/2014/main" id="{EBD22C8F-311A-1D47-A11A-32CE911571BD}"/>
                </a:ext>
              </a:extLst>
            </p:cNvPr>
            <p:cNvSpPr/>
            <p:nvPr/>
          </p:nvSpPr>
          <p:spPr>
            <a:xfrm>
              <a:off x="6324600"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5" name="TextBox 94">
              <a:extLst>
                <a:ext uri="{FF2B5EF4-FFF2-40B4-BE49-F238E27FC236}">
                  <a16:creationId xmlns:a16="http://schemas.microsoft.com/office/drawing/2014/main" id="{FA42F2C8-60F3-7145-9C62-095323712453}"/>
                </a:ext>
              </a:extLst>
            </p:cNvPr>
            <p:cNvSpPr txBox="1"/>
            <p:nvPr/>
          </p:nvSpPr>
          <p:spPr>
            <a:xfrm rot="16200000">
              <a:off x="2015493" y="2566373"/>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6" name="TextBox 95">
              <a:extLst>
                <a:ext uri="{FF2B5EF4-FFF2-40B4-BE49-F238E27FC236}">
                  <a16:creationId xmlns:a16="http://schemas.microsoft.com/office/drawing/2014/main" id="{04177DAD-6088-A34D-B07B-450D6AF4DB91}"/>
                </a:ext>
              </a:extLst>
            </p:cNvPr>
            <p:cNvSpPr txBox="1"/>
            <p:nvPr/>
          </p:nvSpPr>
          <p:spPr>
            <a:xfrm rot="16200000">
              <a:off x="3313762" y="2553192"/>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7" name="TextBox 96">
              <a:extLst>
                <a:ext uri="{FF2B5EF4-FFF2-40B4-BE49-F238E27FC236}">
                  <a16:creationId xmlns:a16="http://schemas.microsoft.com/office/drawing/2014/main" id="{9EA51609-1143-E449-BBAD-F03200155DCD}"/>
                </a:ext>
              </a:extLst>
            </p:cNvPr>
            <p:cNvSpPr txBox="1"/>
            <p:nvPr/>
          </p:nvSpPr>
          <p:spPr>
            <a:xfrm rot="16200000">
              <a:off x="4653868" y="2562078"/>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8" name="TextBox 97">
              <a:extLst>
                <a:ext uri="{FF2B5EF4-FFF2-40B4-BE49-F238E27FC236}">
                  <a16:creationId xmlns:a16="http://schemas.microsoft.com/office/drawing/2014/main" id="{918C56E1-CFD1-F44A-AC5A-6FD8021F16D3}"/>
                </a:ext>
              </a:extLst>
            </p:cNvPr>
            <p:cNvSpPr txBox="1"/>
            <p:nvPr/>
          </p:nvSpPr>
          <p:spPr>
            <a:xfrm rot="16200000">
              <a:off x="6751638" y="2567556"/>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9" name="Rectangle 98">
              <a:extLst>
                <a:ext uri="{FF2B5EF4-FFF2-40B4-BE49-F238E27FC236}">
                  <a16:creationId xmlns:a16="http://schemas.microsoft.com/office/drawing/2014/main" id="{5E57EC31-039F-8B4D-B7C0-2605BE717E9F}"/>
                </a:ext>
              </a:extLst>
            </p:cNvPr>
            <p:cNvSpPr/>
            <p:nvPr/>
          </p:nvSpPr>
          <p:spPr bwMode="auto">
            <a:xfrm>
              <a:off x="1595437" y="315182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100" name="Rectangle 99">
              <a:extLst>
                <a:ext uri="{FF2B5EF4-FFF2-40B4-BE49-F238E27FC236}">
                  <a16:creationId xmlns:a16="http://schemas.microsoft.com/office/drawing/2014/main" id="{1153A333-F175-0841-B50E-BD1FCB0EBBB2}"/>
                </a:ext>
              </a:extLst>
            </p:cNvPr>
            <p:cNvSpPr/>
            <p:nvPr/>
          </p:nvSpPr>
          <p:spPr>
            <a:xfrm>
              <a:off x="159543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1" name="Rectangle 100">
              <a:extLst>
                <a:ext uri="{FF2B5EF4-FFF2-40B4-BE49-F238E27FC236}">
                  <a16:creationId xmlns:a16="http://schemas.microsoft.com/office/drawing/2014/main" id="{D391BE8A-D008-8B49-8EE9-57D3EA57FE40}"/>
                </a:ext>
              </a:extLst>
            </p:cNvPr>
            <p:cNvSpPr/>
            <p:nvPr/>
          </p:nvSpPr>
          <p:spPr>
            <a:xfrm>
              <a:off x="291025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2" name="Rectangle 101">
              <a:extLst>
                <a:ext uri="{FF2B5EF4-FFF2-40B4-BE49-F238E27FC236}">
                  <a16:creationId xmlns:a16="http://schemas.microsoft.com/office/drawing/2014/main" id="{1F087B0F-8F88-6246-BCF8-B01741FE6468}"/>
                </a:ext>
              </a:extLst>
            </p:cNvPr>
            <p:cNvSpPr/>
            <p:nvPr/>
          </p:nvSpPr>
          <p:spPr>
            <a:xfrm>
              <a:off x="4225079"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3" name="Rectangle 102">
              <a:extLst>
                <a:ext uri="{FF2B5EF4-FFF2-40B4-BE49-F238E27FC236}">
                  <a16:creationId xmlns:a16="http://schemas.microsoft.com/office/drawing/2014/main" id="{713427ED-F20A-2740-8637-A7AA202DC438}"/>
                </a:ext>
              </a:extLst>
            </p:cNvPr>
            <p:cNvSpPr/>
            <p:nvPr/>
          </p:nvSpPr>
          <p:spPr>
            <a:xfrm>
              <a:off x="6319837"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4" name="Rectangle 103">
              <a:extLst>
                <a:ext uri="{FF2B5EF4-FFF2-40B4-BE49-F238E27FC236}">
                  <a16:creationId xmlns:a16="http://schemas.microsoft.com/office/drawing/2014/main" id="{B98F2C5E-F910-9D44-9042-BEF96896F66D}"/>
                </a:ext>
              </a:extLst>
            </p:cNvPr>
            <p:cNvSpPr/>
            <p:nvPr/>
          </p:nvSpPr>
          <p:spPr>
            <a:xfrm>
              <a:off x="159543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5" name="Rectangle 104">
              <a:extLst>
                <a:ext uri="{FF2B5EF4-FFF2-40B4-BE49-F238E27FC236}">
                  <a16:creationId xmlns:a16="http://schemas.microsoft.com/office/drawing/2014/main" id="{097306BF-071D-AD44-89B0-44155A5223AE}"/>
                </a:ext>
              </a:extLst>
            </p:cNvPr>
            <p:cNvSpPr/>
            <p:nvPr/>
          </p:nvSpPr>
          <p:spPr>
            <a:xfrm>
              <a:off x="291025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6" name="Rectangle 105">
              <a:extLst>
                <a:ext uri="{FF2B5EF4-FFF2-40B4-BE49-F238E27FC236}">
                  <a16:creationId xmlns:a16="http://schemas.microsoft.com/office/drawing/2014/main" id="{B7D0E8A7-0320-A84E-A38D-EC6650EE4051}"/>
                </a:ext>
              </a:extLst>
            </p:cNvPr>
            <p:cNvSpPr/>
            <p:nvPr/>
          </p:nvSpPr>
          <p:spPr>
            <a:xfrm>
              <a:off x="4225079"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7" name="Rectangle 106">
              <a:extLst>
                <a:ext uri="{FF2B5EF4-FFF2-40B4-BE49-F238E27FC236}">
                  <a16:creationId xmlns:a16="http://schemas.microsoft.com/office/drawing/2014/main" id="{F81BA53D-7FB5-B944-8086-458108B177CC}"/>
                </a:ext>
              </a:extLst>
            </p:cNvPr>
            <p:cNvSpPr/>
            <p:nvPr/>
          </p:nvSpPr>
          <p:spPr>
            <a:xfrm>
              <a:off x="6319837"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8" name="Rectangle 107">
              <a:extLst>
                <a:ext uri="{FF2B5EF4-FFF2-40B4-BE49-F238E27FC236}">
                  <a16:creationId xmlns:a16="http://schemas.microsoft.com/office/drawing/2014/main" id="{D15A5F33-7400-3D46-A295-18D520872F27}"/>
                </a:ext>
              </a:extLst>
            </p:cNvPr>
            <p:cNvSpPr/>
            <p:nvPr/>
          </p:nvSpPr>
          <p:spPr>
            <a:xfrm>
              <a:off x="159543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9" name="Rectangle 108">
              <a:extLst>
                <a:ext uri="{FF2B5EF4-FFF2-40B4-BE49-F238E27FC236}">
                  <a16:creationId xmlns:a16="http://schemas.microsoft.com/office/drawing/2014/main" id="{19ED7768-41C2-7048-856F-1F952CC888AC}"/>
                </a:ext>
              </a:extLst>
            </p:cNvPr>
            <p:cNvSpPr/>
            <p:nvPr/>
          </p:nvSpPr>
          <p:spPr>
            <a:xfrm>
              <a:off x="291025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0" name="Rectangle 109">
              <a:extLst>
                <a:ext uri="{FF2B5EF4-FFF2-40B4-BE49-F238E27FC236}">
                  <a16:creationId xmlns:a16="http://schemas.microsoft.com/office/drawing/2014/main" id="{B3386D3A-FD4A-A849-8D92-B09264FC5509}"/>
                </a:ext>
              </a:extLst>
            </p:cNvPr>
            <p:cNvSpPr/>
            <p:nvPr/>
          </p:nvSpPr>
          <p:spPr>
            <a:xfrm>
              <a:off x="4225079"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1" name="Rectangle 110">
              <a:extLst>
                <a:ext uri="{FF2B5EF4-FFF2-40B4-BE49-F238E27FC236}">
                  <a16:creationId xmlns:a16="http://schemas.microsoft.com/office/drawing/2014/main" id="{91E7E187-2AF1-FB44-BF94-4396419F41E1}"/>
                </a:ext>
              </a:extLst>
            </p:cNvPr>
            <p:cNvSpPr/>
            <p:nvPr/>
          </p:nvSpPr>
          <p:spPr>
            <a:xfrm>
              <a:off x="6319837"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2" name="Rectangle 111">
              <a:extLst>
                <a:ext uri="{FF2B5EF4-FFF2-40B4-BE49-F238E27FC236}">
                  <a16:creationId xmlns:a16="http://schemas.microsoft.com/office/drawing/2014/main" id="{2639411F-8B40-744C-8859-9479E38C4FB1}"/>
                </a:ext>
              </a:extLst>
            </p:cNvPr>
            <p:cNvSpPr/>
            <p:nvPr/>
          </p:nvSpPr>
          <p:spPr bwMode="auto">
            <a:xfrm>
              <a:off x="1595437" y="242373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grpSp>
      <p:grpSp>
        <p:nvGrpSpPr>
          <p:cNvPr id="113" name="Group 112">
            <a:extLst>
              <a:ext uri="{FF2B5EF4-FFF2-40B4-BE49-F238E27FC236}">
                <a16:creationId xmlns:a16="http://schemas.microsoft.com/office/drawing/2014/main" id="{96CCE981-97E8-B74A-A463-CAF0445FF718}"/>
              </a:ext>
            </a:extLst>
          </p:cNvPr>
          <p:cNvGrpSpPr/>
          <p:nvPr/>
        </p:nvGrpSpPr>
        <p:grpSpPr>
          <a:xfrm>
            <a:off x="2819400" y="3386667"/>
            <a:ext cx="4800600" cy="1547282"/>
            <a:chOff x="2819400" y="3386667"/>
            <a:chExt cx="4800600" cy="1547282"/>
          </a:xfrm>
        </p:grpSpPr>
        <p:sp>
          <p:nvSpPr>
            <p:cNvPr id="114" name="Rectangle 113">
              <a:extLst>
                <a:ext uri="{FF2B5EF4-FFF2-40B4-BE49-F238E27FC236}">
                  <a16:creationId xmlns:a16="http://schemas.microsoft.com/office/drawing/2014/main" id="{697D2F24-1DF7-F045-A56C-75E43388184C}"/>
                </a:ext>
              </a:extLst>
            </p:cNvPr>
            <p:cNvSpPr/>
            <p:nvPr/>
          </p:nvSpPr>
          <p:spPr bwMode="auto">
            <a:xfrm>
              <a:off x="2819400" y="3386667"/>
              <a:ext cx="4800600" cy="1547282"/>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FF5E0594-8C66-E940-913C-9454068229A6}"/>
                    </a:ext>
                  </a:extLst>
                </p:cNvPr>
                <p:cNvSpPr>
                  <a:spLocks noChangeAspect="1"/>
                </p:cNvSpPr>
                <p:nvPr/>
              </p:nvSpPr>
              <p:spPr>
                <a:xfrm>
                  <a:off x="4837176" y="3943350"/>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Sub>
                      </m:oMath>
                    </m:oMathPara>
                  </a14:m>
                  <a:endParaRPr lang="en-US" sz="4000" baseline="-25000" dirty="0"/>
                </a:p>
              </p:txBody>
            </p:sp>
          </mc:Choice>
          <mc:Fallback xmlns="">
            <p:sp>
              <p:nvSpPr>
                <p:cNvPr id="115" name="Rectangle 114">
                  <a:extLst>
                    <a:ext uri="{FF2B5EF4-FFF2-40B4-BE49-F238E27FC236}">
                      <a16:creationId xmlns:a16="http://schemas.microsoft.com/office/drawing/2014/main" id="{FF5E0594-8C66-E940-913C-9454068229A6}"/>
                    </a:ext>
                  </a:extLst>
                </p:cNvPr>
                <p:cNvSpPr>
                  <a:spLocks noRot="1" noChangeAspect="1" noMove="1" noResize="1" noEditPoints="1" noAdjustHandles="1" noChangeArrowheads="1" noChangeShapeType="1" noTextEdit="1"/>
                </p:cNvSpPr>
                <p:nvPr/>
              </p:nvSpPr>
              <p:spPr>
                <a:xfrm>
                  <a:off x="4837176" y="3943350"/>
                  <a:ext cx="694944" cy="693716"/>
                </a:xfrm>
                <a:prstGeom prst="rect">
                  <a:avLst/>
                </a:prstGeom>
                <a:blipFill>
                  <a:blip r:embed="rId4"/>
                  <a:stretch>
                    <a:fillRect l="-3571" r="-17857" b="-9091"/>
                  </a:stretch>
                </a:blipFill>
                <a:ln>
                  <a:noFill/>
                </a:ln>
              </p:spPr>
              <p:txBody>
                <a:bodyPr/>
                <a:lstStyle/>
                <a:p>
                  <a:r>
                    <a:rPr lang="en-US">
                      <a:noFill/>
                    </a:rPr>
                    <a:t> </a:t>
                  </a:r>
                </a:p>
              </p:txBody>
            </p:sp>
          </mc:Fallback>
        </mc:AlternateContent>
      </p:grpSp>
      <p:grpSp>
        <p:nvGrpSpPr>
          <p:cNvPr id="116" name="Group 115">
            <a:extLst>
              <a:ext uri="{FF2B5EF4-FFF2-40B4-BE49-F238E27FC236}">
                <a16:creationId xmlns:a16="http://schemas.microsoft.com/office/drawing/2014/main" id="{2D11A253-5CA6-4642-AB31-4F3829CED8CF}"/>
              </a:ext>
            </a:extLst>
          </p:cNvPr>
          <p:cNvGrpSpPr/>
          <p:nvPr/>
        </p:nvGrpSpPr>
        <p:grpSpPr>
          <a:xfrm>
            <a:off x="2819400" y="2616675"/>
            <a:ext cx="4800600" cy="727658"/>
            <a:chOff x="2819400" y="2616675"/>
            <a:chExt cx="4800600" cy="727658"/>
          </a:xfrm>
        </p:grpSpPr>
        <p:sp>
          <p:nvSpPr>
            <p:cNvPr id="117" name="Rectangle 116">
              <a:extLst>
                <a:ext uri="{FF2B5EF4-FFF2-40B4-BE49-F238E27FC236}">
                  <a16:creationId xmlns:a16="http://schemas.microsoft.com/office/drawing/2014/main" id="{64A906A5-0920-3249-902D-94A1BD178739}"/>
                </a:ext>
              </a:extLst>
            </p:cNvPr>
            <p:cNvSpPr/>
            <p:nvPr/>
          </p:nvSpPr>
          <p:spPr bwMode="auto">
            <a:xfrm>
              <a:off x="2819400" y="2679224"/>
              <a:ext cx="4800600" cy="665109"/>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18" name="Rectangle 117">
                  <a:extLst>
                    <a:ext uri="{FF2B5EF4-FFF2-40B4-BE49-F238E27FC236}">
                      <a16:creationId xmlns:a16="http://schemas.microsoft.com/office/drawing/2014/main" id="{6DC2C7D8-9DEA-5342-8E79-BE94ED5E0B52}"/>
                    </a:ext>
                  </a:extLst>
                </p:cNvPr>
                <p:cNvSpPr>
                  <a:spLocks noChangeAspect="1"/>
                </p:cNvSpPr>
                <p:nvPr/>
              </p:nvSpPr>
              <p:spPr>
                <a:xfrm>
                  <a:off x="4837176" y="2616675"/>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4000" b="0" i="1" smtClean="0">
                                <a:latin typeface="Cambria Math" panose="02040503050406030204" pitchFamily="18" charset="0"/>
                                <a:ea typeface="Cambria Math" panose="02040503050406030204" pitchFamily="18" charset="0"/>
                              </a:rPr>
                            </m:ctrlPr>
                          </m:sSubSup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up>
                            <m:r>
                              <a:rPr lang="en-US" sz="4000" b="0" i="1" smtClean="0">
                                <a:latin typeface="Cambria Math" panose="02040503050406030204" pitchFamily="18" charset="0"/>
                                <a:ea typeface="Cambria Math" panose="02040503050406030204" pitchFamily="18" charset="0"/>
                              </a:rPr>
                              <m:t>′</m:t>
                            </m:r>
                          </m:sup>
                        </m:sSubSup>
                      </m:oMath>
                    </m:oMathPara>
                  </a14:m>
                  <a:endParaRPr lang="en-US" sz="4000" baseline="-25000" dirty="0"/>
                </a:p>
              </p:txBody>
            </p:sp>
          </mc:Choice>
          <mc:Fallback xmlns="">
            <p:sp>
              <p:nvSpPr>
                <p:cNvPr id="118" name="Rectangle 117">
                  <a:extLst>
                    <a:ext uri="{FF2B5EF4-FFF2-40B4-BE49-F238E27FC236}">
                      <a16:creationId xmlns:a16="http://schemas.microsoft.com/office/drawing/2014/main" id="{6DC2C7D8-9DEA-5342-8E79-BE94ED5E0B52}"/>
                    </a:ext>
                  </a:extLst>
                </p:cNvPr>
                <p:cNvSpPr>
                  <a:spLocks noRot="1" noChangeAspect="1" noMove="1" noResize="1" noEditPoints="1" noAdjustHandles="1" noChangeArrowheads="1" noChangeShapeType="1" noTextEdit="1"/>
                </p:cNvSpPr>
                <p:nvPr/>
              </p:nvSpPr>
              <p:spPr>
                <a:xfrm>
                  <a:off x="4837176" y="2616675"/>
                  <a:ext cx="694944" cy="693716"/>
                </a:xfrm>
                <a:prstGeom prst="rect">
                  <a:avLst/>
                </a:prstGeom>
                <a:blipFill>
                  <a:blip r:embed="rId5"/>
                  <a:stretch>
                    <a:fillRect l="-3571" r="-17857" b="-7143"/>
                  </a:stretch>
                </a:blipFill>
                <a:ln>
                  <a:noFill/>
                </a:ln>
              </p:spPr>
              <p:txBody>
                <a:bodyPr/>
                <a:lstStyle/>
                <a:p>
                  <a:r>
                    <a:rPr lang="en-US">
                      <a:noFill/>
                    </a:rPr>
                    <a:t> </a:t>
                  </a:r>
                </a:p>
              </p:txBody>
            </p:sp>
          </mc:Fallback>
        </mc:AlternateContent>
      </p:grpSp>
      <p:grpSp>
        <p:nvGrpSpPr>
          <p:cNvPr id="119" name="Group 118">
            <a:extLst>
              <a:ext uri="{FF2B5EF4-FFF2-40B4-BE49-F238E27FC236}">
                <a16:creationId xmlns:a16="http://schemas.microsoft.com/office/drawing/2014/main" id="{BD8DEBDE-2BFB-EF4E-9A4C-173B17B8BCBB}"/>
              </a:ext>
            </a:extLst>
          </p:cNvPr>
          <p:cNvGrpSpPr/>
          <p:nvPr/>
        </p:nvGrpSpPr>
        <p:grpSpPr>
          <a:xfrm>
            <a:off x="4732195" y="3349016"/>
            <a:ext cx="1744805" cy="869947"/>
            <a:chOff x="4732195" y="3349016"/>
            <a:chExt cx="1744805" cy="869947"/>
          </a:xfrm>
        </p:grpSpPr>
        <mc:AlternateContent xmlns:mc="http://schemas.openxmlformats.org/markup-compatibility/2006" xmlns:a14="http://schemas.microsoft.com/office/drawing/2010/main">
          <mc:Choice Requires="a14">
            <p:sp>
              <p:nvSpPr>
                <p:cNvPr id="120" name="Rectangle 119">
                  <a:extLst>
                    <a:ext uri="{FF2B5EF4-FFF2-40B4-BE49-F238E27FC236}">
                      <a16:creationId xmlns:a16="http://schemas.microsoft.com/office/drawing/2014/main" id="{675BE580-A341-4340-9157-80B291B1B6A4}"/>
                    </a:ext>
                  </a:extLst>
                </p:cNvPr>
                <p:cNvSpPr/>
                <p:nvPr/>
              </p:nvSpPr>
              <p:spPr>
                <a:xfrm>
                  <a:off x="5054542" y="3599819"/>
                  <a:ext cx="1422458" cy="61914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a:solidFill>
                                  <a:srgbClr val="FF0000"/>
                                </a:solidFill>
                                <a:latin typeface="Cambria Math" panose="02040503050406030204" pitchFamily="18" charset="0"/>
                                <a:ea typeface="Cambria Math" panose="02040503050406030204" pitchFamily="18" charset="0"/>
                              </a:rPr>
                            </m:ctrlPr>
                          </m:sSubPr>
                          <m:e>
                            <m:r>
                              <a:rPr lang="en-US" sz="3000" i="1">
                                <a:solidFill>
                                  <a:srgbClr val="FF0000"/>
                                </a:solidFill>
                                <a:latin typeface="Cambria Math" panose="02040503050406030204" pitchFamily="18" charset="0"/>
                                <a:ea typeface="Cambria Math" panose="02040503050406030204" pitchFamily="18" charset="0"/>
                              </a:rPr>
                              <m:t>𝑅</m:t>
                            </m:r>
                          </m:e>
                          <m:sub>
                            <m:r>
                              <a:rPr lang="en-US" altLang="ko-KR" sz="3000" i="1">
                                <a:solidFill>
                                  <a:srgbClr val="FF0000"/>
                                </a:solidFill>
                                <a:latin typeface="Cambria Math" panose="02040503050406030204" pitchFamily="18" charset="0"/>
                                <a:ea typeface="Cambria Math" panose="02040503050406030204" pitchFamily="18" charset="0"/>
                              </a:rPr>
                              <m:t>(</m:t>
                            </m:r>
                            <m:r>
                              <a:rPr lang="en-US" sz="3000" i="1">
                                <a:solidFill>
                                  <a:srgbClr val="FF0000"/>
                                </a:solidFill>
                                <a:latin typeface="Cambria Math" panose="02040503050406030204" pitchFamily="18" charset="0"/>
                                <a:ea typeface="Cambria Math" panose="02040503050406030204" pitchFamily="18" charset="0"/>
                              </a:rPr>
                              <m:t>𝜀</m:t>
                            </m:r>
                            <m:r>
                              <a:rPr lang="en-US" altLang="ko-KR" sz="3000" i="1">
                                <a:solidFill>
                                  <a:srgbClr val="FF0000"/>
                                </a:solidFill>
                                <a:latin typeface="Cambria Math" panose="02040503050406030204" pitchFamily="18" charset="0"/>
                                <a:ea typeface="Cambria Math" panose="02040503050406030204" pitchFamily="18" charset="0"/>
                              </a:rPr>
                              <m:t>,</m:t>
                            </m:r>
                            <m:sSup>
                              <m:sSupPr>
                                <m:ctrlPr>
                                  <a:rPr lang="en-US" altLang="ko-KR" sz="3000" i="1">
                                    <a:solidFill>
                                      <a:srgbClr val="FF0000"/>
                                    </a:solidFill>
                                    <a:latin typeface="Cambria Math" panose="02040503050406030204" pitchFamily="18" charset="0"/>
                                    <a:ea typeface="Cambria Math" panose="02040503050406030204" pitchFamily="18" charset="0"/>
                                  </a:rPr>
                                </m:ctrlPr>
                              </m:sSupPr>
                              <m:e>
                                <m:r>
                                  <a:rPr lang="en-US" sz="3000" i="1">
                                    <a:solidFill>
                                      <a:srgbClr val="FF0000"/>
                                    </a:solidFill>
                                    <a:latin typeface="Cambria Math" panose="02040503050406030204" pitchFamily="18" charset="0"/>
                                    <a:ea typeface="Cambria Math" panose="02040503050406030204" pitchFamily="18" charset="0"/>
                                  </a:rPr>
                                  <m:t>𝜀</m:t>
                                </m:r>
                              </m:e>
                              <m:sup>
                                <m:r>
                                  <a:rPr lang="en-US" altLang="ko-KR" sz="3000" i="1">
                                    <a:solidFill>
                                      <a:srgbClr val="FF0000"/>
                                    </a:solidFill>
                                    <a:latin typeface="Cambria Math" panose="02040503050406030204" pitchFamily="18" charset="0"/>
                                    <a:ea typeface="Cambria Math" panose="02040503050406030204" pitchFamily="18" charset="0"/>
                                  </a:rPr>
                                  <m:t>′</m:t>
                                </m:r>
                              </m:sup>
                            </m:sSup>
                            <m:r>
                              <a:rPr lang="en-US" altLang="ko-KR" sz="3000" i="1">
                                <a:solidFill>
                                  <a:srgbClr val="FF0000"/>
                                </a:solidFill>
                                <a:latin typeface="Cambria Math" panose="02040503050406030204" pitchFamily="18" charset="0"/>
                                <a:ea typeface="Cambria Math" panose="02040503050406030204" pitchFamily="18" charset="0"/>
                              </a:rPr>
                              <m:t>)</m:t>
                            </m:r>
                          </m:sub>
                        </m:sSub>
                      </m:oMath>
                    </m:oMathPara>
                  </a14:m>
                  <a:endParaRPr lang="en-US" sz="3000" dirty="0"/>
                </a:p>
              </p:txBody>
            </p:sp>
          </mc:Choice>
          <mc:Fallback xmlns="">
            <p:sp>
              <p:nvSpPr>
                <p:cNvPr id="120" name="Rectangle 119">
                  <a:extLst>
                    <a:ext uri="{FF2B5EF4-FFF2-40B4-BE49-F238E27FC236}">
                      <a16:creationId xmlns:a16="http://schemas.microsoft.com/office/drawing/2014/main" id="{675BE580-A341-4340-9157-80B291B1B6A4}"/>
                    </a:ext>
                  </a:extLst>
                </p:cNvPr>
                <p:cNvSpPr>
                  <a:spLocks noRot="1" noChangeAspect="1" noMove="1" noResize="1" noEditPoints="1" noAdjustHandles="1" noChangeArrowheads="1" noChangeShapeType="1" noTextEdit="1"/>
                </p:cNvSpPr>
                <p:nvPr/>
              </p:nvSpPr>
              <p:spPr>
                <a:xfrm>
                  <a:off x="5054542" y="3599819"/>
                  <a:ext cx="1422458" cy="619144"/>
                </a:xfrm>
                <a:prstGeom prst="rect">
                  <a:avLst/>
                </a:prstGeom>
                <a:blipFill>
                  <a:blip r:embed="rId6"/>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Rectangle 120">
                  <a:extLst>
                    <a:ext uri="{FF2B5EF4-FFF2-40B4-BE49-F238E27FC236}">
                      <a16:creationId xmlns:a16="http://schemas.microsoft.com/office/drawing/2014/main" id="{9A9282EF-B192-0E43-8F60-F38A12CC0F9B}"/>
                    </a:ext>
                  </a:extLst>
                </p:cNvPr>
                <p:cNvSpPr/>
                <p:nvPr/>
              </p:nvSpPr>
              <p:spPr>
                <a:xfrm rot="16200000">
                  <a:off x="4739729" y="3341482"/>
                  <a:ext cx="769762" cy="7848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500" i="1">
                            <a:solidFill>
                              <a:srgbClr val="FF0000"/>
                            </a:solidFill>
                            <a:latin typeface="Cambria Math" panose="02040503050406030204" pitchFamily="18" charset="0"/>
                            <a:ea typeface="Cambria Math" panose="02040503050406030204" pitchFamily="18" charset="0"/>
                          </a:rPr>
                          <m:t>∽</m:t>
                        </m:r>
                      </m:oMath>
                    </m:oMathPara>
                  </a14:m>
                  <a:endParaRPr lang="en-US" sz="4500" dirty="0"/>
                </a:p>
              </p:txBody>
            </p:sp>
          </mc:Choice>
          <mc:Fallback xmlns="">
            <p:sp>
              <p:nvSpPr>
                <p:cNvPr id="121" name="Rectangle 120">
                  <a:extLst>
                    <a:ext uri="{FF2B5EF4-FFF2-40B4-BE49-F238E27FC236}">
                      <a16:creationId xmlns:a16="http://schemas.microsoft.com/office/drawing/2014/main" id="{9A9282EF-B192-0E43-8F60-F38A12CC0F9B}"/>
                    </a:ext>
                  </a:extLst>
                </p:cNvPr>
                <p:cNvSpPr>
                  <a:spLocks noRot="1" noChangeAspect="1" noMove="1" noResize="1" noEditPoints="1" noAdjustHandles="1" noChangeArrowheads="1" noChangeShapeType="1" noTextEdit="1"/>
                </p:cNvSpPr>
                <p:nvPr/>
              </p:nvSpPr>
              <p:spPr>
                <a:xfrm rot="16200000">
                  <a:off x="4739729" y="3341482"/>
                  <a:ext cx="769762" cy="784830"/>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953300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5EAA3F11-A321-0B43-9FEB-162E66988D54}"/>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79" name="Rectangle 78">
            <a:extLst>
              <a:ext uri="{FF2B5EF4-FFF2-40B4-BE49-F238E27FC236}">
                <a16:creationId xmlns:a16="http://schemas.microsoft.com/office/drawing/2014/main" id="{212E300C-EF6A-B145-B312-5BB0005BE828}"/>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80" name="Rectangle 79">
            <a:extLst>
              <a:ext uri="{FF2B5EF4-FFF2-40B4-BE49-F238E27FC236}">
                <a16:creationId xmlns:a16="http://schemas.microsoft.com/office/drawing/2014/main" id="{34F6AD72-7975-2E4C-810A-ECB715D4D16E}"/>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81" name="Rectangle 80">
            <a:extLst>
              <a:ext uri="{FF2B5EF4-FFF2-40B4-BE49-F238E27FC236}">
                <a16:creationId xmlns:a16="http://schemas.microsoft.com/office/drawing/2014/main" id="{F54B54B6-8E7E-CB48-BE9B-8A50BC9B43B3}"/>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84" name="TextBox 83">
            <a:extLst>
              <a:ext uri="{FF2B5EF4-FFF2-40B4-BE49-F238E27FC236}">
                <a16:creationId xmlns:a16="http://schemas.microsoft.com/office/drawing/2014/main" id="{70E04EB4-570C-A84A-8FD7-F598BCE9E6E4}"/>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104" name="Rectangle 103">
            <a:extLst>
              <a:ext uri="{FF2B5EF4-FFF2-40B4-BE49-F238E27FC236}">
                <a16:creationId xmlns:a16="http://schemas.microsoft.com/office/drawing/2014/main" id="{0FA19935-F3B4-A144-8618-C399ECBCBB6A}"/>
              </a:ext>
            </a:extLst>
          </p:cNvPr>
          <p:cNvSpPr/>
          <p:nvPr/>
        </p:nvSpPr>
        <p:spPr bwMode="auto">
          <a:xfrm>
            <a:off x="1600200" y="3909391"/>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105" name="TextBox 104">
            <a:extLst>
              <a:ext uri="{FF2B5EF4-FFF2-40B4-BE49-F238E27FC236}">
                <a16:creationId xmlns:a16="http://schemas.microsoft.com/office/drawing/2014/main" id="{17ED888D-DEC7-D542-A6BE-E9BF27CC1994}"/>
              </a:ext>
            </a:extLst>
          </p:cNvPr>
          <p:cNvSpPr txBox="1"/>
          <p:nvPr/>
        </p:nvSpPr>
        <p:spPr>
          <a:xfrm>
            <a:off x="5754256" y="3286466"/>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106" name="Rectangle 105">
            <a:extLst>
              <a:ext uri="{FF2B5EF4-FFF2-40B4-BE49-F238E27FC236}">
                <a16:creationId xmlns:a16="http://schemas.microsoft.com/office/drawing/2014/main" id="{E1DCFB0E-3B44-0648-84E6-F86F47384243}"/>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07" name="Rectangle 106">
            <a:extLst>
              <a:ext uri="{FF2B5EF4-FFF2-40B4-BE49-F238E27FC236}">
                <a16:creationId xmlns:a16="http://schemas.microsoft.com/office/drawing/2014/main" id="{13829A6F-8814-454B-AFE9-A39BA5E7689A}"/>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08" name="Rectangle 107">
            <a:extLst>
              <a:ext uri="{FF2B5EF4-FFF2-40B4-BE49-F238E27FC236}">
                <a16:creationId xmlns:a16="http://schemas.microsoft.com/office/drawing/2014/main" id="{ED78B182-646E-BA44-B0C7-8C4CA7AC2FD5}"/>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09" name="Rectangle 108">
            <a:extLst>
              <a:ext uri="{FF2B5EF4-FFF2-40B4-BE49-F238E27FC236}">
                <a16:creationId xmlns:a16="http://schemas.microsoft.com/office/drawing/2014/main" id="{6566FEC7-5B93-2646-B545-3F4093613AF3}"/>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10" name="TextBox 109">
            <a:extLst>
              <a:ext uri="{FF2B5EF4-FFF2-40B4-BE49-F238E27FC236}">
                <a16:creationId xmlns:a16="http://schemas.microsoft.com/office/drawing/2014/main" id="{BF1FAF6A-3D73-E440-A817-B9279FD138B2}"/>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cxnSp>
        <p:nvCxnSpPr>
          <p:cNvPr id="111" name="Straight Connector 110">
            <a:extLst>
              <a:ext uri="{FF2B5EF4-FFF2-40B4-BE49-F238E27FC236}">
                <a16:creationId xmlns:a16="http://schemas.microsoft.com/office/drawing/2014/main" id="{58D2CC9A-A44A-3A4B-B6BF-EEB5AF25AE4E}"/>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12" name="Rectangle 111">
            <a:extLst>
              <a:ext uri="{FF2B5EF4-FFF2-40B4-BE49-F238E27FC236}">
                <a16:creationId xmlns:a16="http://schemas.microsoft.com/office/drawing/2014/main" id="{D28813CC-BB8B-1C4E-BFAA-38C591C32665}"/>
              </a:ext>
            </a:extLst>
          </p:cNvPr>
          <p:cNvSpPr/>
          <p:nvPr/>
        </p:nvSpPr>
        <p:spPr>
          <a:xfrm>
            <a:off x="160020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3" name="Rectangle 112">
            <a:extLst>
              <a:ext uri="{FF2B5EF4-FFF2-40B4-BE49-F238E27FC236}">
                <a16:creationId xmlns:a16="http://schemas.microsoft.com/office/drawing/2014/main" id="{7EEF6EBF-2CA8-4946-9335-11D268F38F9B}"/>
              </a:ext>
            </a:extLst>
          </p:cNvPr>
          <p:cNvSpPr/>
          <p:nvPr/>
        </p:nvSpPr>
        <p:spPr>
          <a:xfrm>
            <a:off x="291502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4" name="Rectangle 113">
            <a:extLst>
              <a:ext uri="{FF2B5EF4-FFF2-40B4-BE49-F238E27FC236}">
                <a16:creationId xmlns:a16="http://schemas.microsoft.com/office/drawing/2014/main" id="{73003D62-1092-464B-9981-2AE311D3BE60}"/>
              </a:ext>
            </a:extLst>
          </p:cNvPr>
          <p:cNvSpPr/>
          <p:nvPr/>
        </p:nvSpPr>
        <p:spPr>
          <a:xfrm>
            <a:off x="4229842"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5" name="Rectangle 114">
            <a:extLst>
              <a:ext uri="{FF2B5EF4-FFF2-40B4-BE49-F238E27FC236}">
                <a16:creationId xmlns:a16="http://schemas.microsoft.com/office/drawing/2014/main" id="{08EBB8EE-FCC5-CA4F-8EDD-8D2F6A9590BC}"/>
              </a:ext>
            </a:extLst>
          </p:cNvPr>
          <p:cNvSpPr/>
          <p:nvPr/>
        </p:nvSpPr>
        <p:spPr>
          <a:xfrm>
            <a:off x="6324600"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6" name="TextBox 115">
            <a:extLst>
              <a:ext uri="{FF2B5EF4-FFF2-40B4-BE49-F238E27FC236}">
                <a16:creationId xmlns:a16="http://schemas.microsoft.com/office/drawing/2014/main" id="{EA477D12-95AD-2544-9C69-A3EF74A610E6}"/>
              </a:ext>
            </a:extLst>
          </p:cNvPr>
          <p:cNvSpPr txBox="1"/>
          <p:nvPr/>
        </p:nvSpPr>
        <p:spPr>
          <a:xfrm rot="16200000">
            <a:off x="2015493" y="2566373"/>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17" name="TextBox 116">
            <a:extLst>
              <a:ext uri="{FF2B5EF4-FFF2-40B4-BE49-F238E27FC236}">
                <a16:creationId xmlns:a16="http://schemas.microsoft.com/office/drawing/2014/main" id="{509392DE-21F1-EE45-81E2-DC4A6C6FA5AB}"/>
              </a:ext>
            </a:extLst>
          </p:cNvPr>
          <p:cNvSpPr txBox="1"/>
          <p:nvPr/>
        </p:nvSpPr>
        <p:spPr>
          <a:xfrm rot="16200000">
            <a:off x="3313762" y="2553192"/>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18" name="TextBox 117">
            <a:extLst>
              <a:ext uri="{FF2B5EF4-FFF2-40B4-BE49-F238E27FC236}">
                <a16:creationId xmlns:a16="http://schemas.microsoft.com/office/drawing/2014/main" id="{C291B495-8A25-BE44-9318-524BA2DD9183}"/>
              </a:ext>
            </a:extLst>
          </p:cNvPr>
          <p:cNvSpPr txBox="1"/>
          <p:nvPr/>
        </p:nvSpPr>
        <p:spPr>
          <a:xfrm rot="16200000">
            <a:off x="4653868" y="2562078"/>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19" name="TextBox 118">
            <a:extLst>
              <a:ext uri="{FF2B5EF4-FFF2-40B4-BE49-F238E27FC236}">
                <a16:creationId xmlns:a16="http://schemas.microsoft.com/office/drawing/2014/main" id="{0DF8046F-18DF-D344-BB62-0EDD48C9A610}"/>
              </a:ext>
            </a:extLst>
          </p:cNvPr>
          <p:cNvSpPr txBox="1"/>
          <p:nvPr/>
        </p:nvSpPr>
        <p:spPr>
          <a:xfrm rot="16200000">
            <a:off x="6751638" y="2567556"/>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20" name="Rectangle 119">
            <a:extLst>
              <a:ext uri="{FF2B5EF4-FFF2-40B4-BE49-F238E27FC236}">
                <a16:creationId xmlns:a16="http://schemas.microsoft.com/office/drawing/2014/main" id="{B07E6F69-08F4-FF48-AFB8-D1303D21C7FC}"/>
              </a:ext>
            </a:extLst>
          </p:cNvPr>
          <p:cNvSpPr/>
          <p:nvPr/>
        </p:nvSpPr>
        <p:spPr bwMode="auto">
          <a:xfrm>
            <a:off x="1595437" y="315182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121" name="Rectangle 120">
            <a:extLst>
              <a:ext uri="{FF2B5EF4-FFF2-40B4-BE49-F238E27FC236}">
                <a16:creationId xmlns:a16="http://schemas.microsoft.com/office/drawing/2014/main" id="{C4506B1E-0B23-E440-B41E-B94B91C2D3A1}"/>
              </a:ext>
            </a:extLst>
          </p:cNvPr>
          <p:cNvSpPr/>
          <p:nvPr/>
        </p:nvSpPr>
        <p:spPr>
          <a:xfrm>
            <a:off x="159543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2" name="Rectangle 121">
            <a:extLst>
              <a:ext uri="{FF2B5EF4-FFF2-40B4-BE49-F238E27FC236}">
                <a16:creationId xmlns:a16="http://schemas.microsoft.com/office/drawing/2014/main" id="{097564DC-508B-D94D-A3C5-6B5F88212D22}"/>
              </a:ext>
            </a:extLst>
          </p:cNvPr>
          <p:cNvSpPr/>
          <p:nvPr/>
        </p:nvSpPr>
        <p:spPr>
          <a:xfrm>
            <a:off x="291025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3" name="Rectangle 122">
            <a:extLst>
              <a:ext uri="{FF2B5EF4-FFF2-40B4-BE49-F238E27FC236}">
                <a16:creationId xmlns:a16="http://schemas.microsoft.com/office/drawing/2014/main" id="{959A9DBB-1EEB-E643-83CB-616CC101961D}"/>
              </a:ext>
            </a:extLst>
          </p:cNvPr>
          <p:cNvSpPr/>
          <p:nvPr/>
        </p:nvSpPr>
        <p:spPr>
          <a:xfrm>
            <a:off x="4225079"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4" name="Rectangle 123">
            <a:extLst>
              <a:ext uri="{FF2B5EF4-FFF2-40B4-BE49-F238E27FC236}">
                <a16:creationId xmlns:a16="http://schemas.microsoft.com/office/drawing/2014/main" id="{DFDA2A64-68D6-7A4F-93FC-8076CC06A88B}"/>
              </a:ext>
            </a:extLst>
          </p:cNvPr>
          <p:cNvSpPr/>
          <p:nvPr/>
        </p:nvSpPr>
        <p:spPr>
          <a:xfrm>
            <a:off x="6319837"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5" name="Rectangle 124">
            <a:extLst>
              <a:ext uri="{FF2B5EF4-FFF2-40B4-BE49-F238E27FC236}">
                <a16:creationId xmlns:a16="http://schemas.microsoft.com/office/drawing/2014/main" id="{AE249B17-5FAD-3D46-AFF0-5B948C1C807D}"/>
              </a:ext>
            </a:extLst>
          </p:cNvPr>
          <p:cNvSpPr/>
          <p:nvPr/>
        </p:nvSpPr>
        <p:spPr>
          <a:xfrm>
            <a:off x="159543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6" name="Rectangle 125">
            <a:extLst>
              <a:ext uri="{FF2B5EF4-FFF2-40B4-BE49-F238E27FC236}">
                <a16:creationId xmlns:a16="http://schemas.microsoft.com/office/drawing/2014/main" id="{C9F27D25-FDFA-654C-9956-915B34ADDFC3}"/>
              </a:ext>
            </a:extLst>
          </p:cNvPr>
          <p:cNvSpPr/>
          <p:nvPr/>
        </p:nvSpPr>
        <p:spPr>
          <a:xfrm>
            <a:off x="291025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7" name="Rectangle 126">
            <a:extLst>
              <a:ext uri="{FF2B5EF4-FFF2-40B4-BE49-F238E27FC236}">
                <a16:creationId xmlns:a16="http://schemas.microsoft.com/office/drawing/2014/main" id="{D074D862-0542-864E-B543-E893A02C0535}"/>
              </a:ext>
            </a:extLst>
          </p:cNvPr>
          <p:cNvSpPr/>
          <p:nvPr/>
        </p:nvSpPr>
        <p:spPr>
          <a:xfrm>
            <a:off x="4225079"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8" name="Rectangle 127">
            <a:extLst>
              <a:ext uri="{FF2B5EF4-FFF2-40B4-BE49-F238E27FC236}">
                <a16:creationId xmlns:a16="http://schemas.microsoft.com/office/drawing/2014/main" id="{7C50E5D6-46AB-B145-BDB2-869BD11E1A83}"/>
              </a:ext>
            </a:extLst>
          </p:cNvPr>
          <p:cNvSpPr/>
          <p:nvPr/>
        </p:nvSpPr>
        <p:spPr>
          <a:xfrm>
            <a:off x="6319837"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9" name="Rectangle 128">
            <a:extLst>
              <a:ext uri="{FF2B5EF4-FFF2-40B4-BE49-F238E27FC236}">
                <a16:creationId xmlns:a16="http://schemas.microsoft.com/office/drawing/2014/main" id="{585D35E5-8EF0-824A-8876-3E070E336D0D}"/>
              </a:ext>
            </a:extLst>
          </p:cNvPr>
          <p:cNvSpPr/>
          <p:nvPr/>
        </p:nvSpPr>
        <p:spPr>
          <a:xfrm>
            <a:off x="159543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30" name="Rectangle 129">
            <a:extLst>
              <a:ext uri="{FF2B5EF4-FFF2-40B4-BE49-F238E27FC236}">
                <a16:creationId xmlns:a16="http://schemas.microsoft.com/office/drawing/2014/main" id="{CD3F0C9D-559F-4B44-9560-0FA065F3EF7A}"/>
              </a:ext>
            </a:extLst>
          </p:cNvPr>
          <p:cNvSpPr/>
          <p:nvPr/>
        </p:nvSpPr>
        <p:spPr>
          <a:xfrm>
            <a:off x="291025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31" name="Rectangle 130">
            <a:extLst>
              <a:ext uri="{FF2B5EF4-FFF2-40B4-BE49-F238E27FC236}">
                <a16:creationId xmlns:a16="http://schemas.microsoft.com/office/drawing/2014/main" id="{B9BB8E9F-AF9E-6A42-8DB2-89E5FCA2F24D}"/>
              </a:ext>
            </a:extLst>
          </p:cNvPr>
          <p:cNvSpPr/>
          <p:nvPr/>
        </p:nvSpPr>
        <p:spPr>
          <a:xfrm>
            <a:off x="4225079"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32" name="Rectangle 131">
            <a:extLst>
              <a:ext uri="{FF2B5EF4-FFF2-40B4-BE49-F238E27FC236}">
                <a16:creationId xmlns:a16="http://schemas.microsoft.com/office/drawing/2014/main" id="{179662EC-F58E-A940-BAA1-011D59396C1A}"/>
              </a:ext>
            </a:extLst>
          </p:cNvPr>
          <p:cNvSpPr/>
          <p:nvPr/>
        </p:nvSpPr>
        <p:spPr>
          <a:xfrm>
            <a:off x="6319837"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33" name="Rectangle 132">
            <a:extLst>
              <a:ext uri="{FF2B5EF4-FFF2-40B4-BE49-F238E27FC236}">
                <a16:creationId xmlns:a16="http://schemas.microsoft.com/office/drawing/2014/main" id="{F20DA749-9735-E94D-B559-33FF4E00B35C}"/>
              </a:ext>
            </a:extLst>
          </p:cNvPr>
          <p:cNvSpPr/>
          <p:nvPr/>
        </p:nvSpPr>
        <p:spPr bwMode="auto">
          <a:xfrm>
            <a:off x="1595437" y="242373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139" name="Rectangle 138">
            <a:extLst>
              <a:ext uri="{FF2B5EF4-FFF2-40B4-BE49-F238E27FC236}">
                <a16:creationId xmlns:a16="http://schemas.microsoft.com/office/drawing/2014/main" id="{9C6D865D-739A-6147-93AA-A7F2463A3DAF}"/>
              </a:ext>
            </a:extLst>
          </p:cNvPr>
          <p:cNvSpPr/>
          <p:nvPr/>
        </p:nvSpPr>
        <p:spPr bwMode="auto">
          <a:xfrm>
            <a:off x="2819400" y="3378052"/>
            <a:ext cx="4800600" cy="1555897"/>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40" name="Rectangle 139">
            <a:extLst>
              <a:ext uri="{FF2B5EF4-FFF2-40B4-BE49-F238E27FC236}">
                <a16:creationId xmlns:a16="http://schemas.microsoft.com/office/drawing/2014/main" id="{8FFAD55E-B113-C848-B358-3BB14725A481}"/>
              </a:ext>
            </a:extLst>
          </p:cNvPr>
          <p:cNvSpPr/>
          <p:nvPr/>
        </p:nvSpPr>
        <p:spPr bwMode="auto">
          <a:xfrm>
            <a:off x="2819400" y="2649962"/>
            <a:ext cx="4800600" cy="698828"/>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46" name="Rectangle 145">
                <a:extLst>
                  <a:ext uri="{FF2B5EF4-FFF2-40B4-BE49-F238E27FC236}">
                    <a16:creationId xmlns:a16="http://schemas.microsoft.com/office/drawing/2014/main" id="{947AD390-D48E-7243-B19E-B3501ED0B4BF}"/>
                  </a:ext>
                </a:extLst>
              </p:cNvPr>
              <p:cNvSpPr>
                <a:spLocks noChangeAspect="1"/>
              </p:cNvSpPr>
              <p:nvPr/>
            </p:nvSpPr>
            <p:spPr>
              <a:xfrm>
                <a:off x="4837176" y="3943350"/>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Sub>
                    </m:oMath>
                  </m:oMathPara>
                </a14:m>
                <a:endParaRPr lang="en-US" sz="4000" baseline="-25000" dirty="0"/>
              </a:p>
            </p:txBody>
          </p:sp>
        </mc:Choice>
        <mc:Fallback xmlns="">
          <p:sp>
            <p:nvSpPr>
              <p:cNvPr id="146" name="Rectangle 145">
                <a:extLst>
                  <a:ext uri="{FF2B5EF4-FFF2-40B4-BE49-F238E27FC236}">
                    <a16:creationId xmlns:a16="http://schemas.microsoft.com/office/drawing/2014/main" id="{947AD390-D48E-7243-B19E-B3501ED0B4BF}"/>
                  </a:ext>
                </a:extLst>
              </p:cNvPr>
              <p:cNvSpPr>
                <a:spLocks noRot="1" noChangeAspect="1" noMove="1" noResize="1" noEditPoints="1" noAdjustHandles="1" noChangeArrowheads="1" noChangeShapeType="1" noTextEdit="1"/>
              </p:cNvSpPr>
              <p:nvPr/>
            </p:nvSpPr>
            <p:spPr>
              <a:xfrm>
                <a:off x="4837176" y="3943350"/>
                <a:ext cx="694944" cy="693716"/>
              </a:xfrm>
              <a:prstGeom prst="rect">
                <a:avLst/>
              </a:prstGeom>
              <a:blipFill>
                <a:blip r:embed="rId3"/>
                <a:stretch>
                  <a:fillRect l="-3571" r="-17857" b="-909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146">
                <a:extLst>
                  <a:ext uri="{FF2B5EF4-FFF2-40B4-BE49-F238E27FC236}">
                    <a16:creationId xmlns:a16="http://schemas.microsoft.com/office/drawing/2014/main" id="{06F0530E-9F33-F744-83A3-76E82E0AA932}"/>
                  </a:ext>
                </a:extLst>
              </p:cNvPr>
              <p:cNvSpPr>
                <a:spLocks noChangeAspect="1"/>
              </p:cNvSpPr>
              <p:nvPr/>
            </p:nvSpPr>
            <p:spPr>
              <a:xfrm>
                <a:off x="4837176" y="2616675"/>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4000" b="0" i="1" smtClean="0">
                              <a:latin typeface="Cambria Math" panose="02040503050406030204" pitchFamily="18" charset="0"/>
                              <a:ea typeface="Cambria Math" panose="02040503050406030204" pitchFamily="18" charset="0"/>
                            </a:rPr>
                          </m:ctrlPr>
                        </m:sSubSup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up>
                          <m:r>
                            <a:rPr lang="en-US" sz="4000" b="0" i="1" smtClean="0">
                              <a:latin typeface="Cambria Math" panose="02040503050406030204" pitchFamily="18" charset="0"/>
                              <a:ea typeface="Cambria Math" panose="02040503050406030204" pitchFamily="18" charset="0"/>
                            </a:rPr>
                            <m:t>′</m:t>
                          </m:r>
                        </m:sup>
                      </m:sSubSup>
                    </m:oMath>
                  </m:oMathPara>
                </a14:m>
                <a:endParaRPr lang="en-US" sz="4000" baseline="-25000" dirty="0"/>
              </a:p>
            </p:txBody>
          </p:sp>
        </mc:Choice>
        <mc:Fallback xmlns="">
          <p:sp>
            <p:nvSpPr>
              <p:cNvPr id="147" name="Rectangle 146">
                <a:extLst>
                  <a:ext uri="{FF2B5EF4-FFF2-40B4-BE49-F238E27FC236}">
                    <a16:creationId xmlns:a16="http://schemas.microsoft.com/office/drawing/2014/main" id="{06F0530E-9F33-F744-83A3-76E82E0AA932}"/>
                  </a:ext>
                </a:extLst>
              </p:cNvPr>
              <p:cNvSpPr>
                <a:spLocks noRot="1" noChangeAspect="1" noMove="1" noResize="1" noEditPoints="1" noAdjustHandles="1" noChangeArrowheads="1" noChangeShapeType="1" noTextEdit="1"/>
              </p:cNvSpPr>
              <p:nvPr/>
            </p:nvSpPr>
            <p:spPr>
              <a:xfrm>
                <a:off x="4837176" y="2616675"/>
                <a:ext cx="694944" cy="693716"/>
              </a:xfrm>
              <a:prstGeom prst="rect">
                <a:avLst/>
              </a:prstGeom>
              <a:blipFill>
                <a:blip r:embed="rId4"/>
                <a:stretch>
                  <a:fillRect l="-3571" r="-17857" b="-714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327068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90F5152-4382-B448-83F9-2D49E62A315B}"/>
                  </a:ext>
                </a:extLst>
              </p:cNvPr>
              <p:cNvSpPr txBox="1"/>
              <p:nvPr/>
            </p:nvSpPr>
            <p:spPr>
              <a:xfrm>
                <a:off x="3048000" y="2517694"/>
                <a:ext cx="3091679"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dirty="0"/>
              </a:p>
            </p:txBody>
          </p:sp>
        </mc:Choice>
        <mc:Fallback xmlns="">
          <p:sp>
            <p:nvSpPr>
              <p:cNvPr id="5" name="TextBox 4">
                <a:extLst>
                  <a:ext uri="{FF2B5EF4-FFF2-40B4-BE49-F238E27FC236}">
                    <a16:creationId xmlns:a16="http://schemas.microsoft.com/office/drawing/2014/main" id="{390F5152-4382-B448-83F9-2D49E62A315B}"/>
                  </a:ext>
                </a:extLst>
              </p:cNvPr>
              <p:cNvSpPr txBox="1">
                <a:spLocks noRot="1" noChangeAspect="1" noMove="1" noResize="1" noEditPoints="1" noAdjustHandles="1" noChangeArrowheads="1" noChangeShapeType="1" noTextEdit="1"/>
              </p:cNvSpPr>
              <p:nvPr/>
            </p:nvSpPr>
            <p:spPr>
              <a:xfrm>
                <a:off x="3048000" y="2517694"/>
                <a:ext cx="3091679" cy="307777"/>
              </a:xfrm>
              <a:prstGeom prst="rect">
                <a:avLst/>
              </a:prstGeom>
              <a:blipFill>
                <a:blip r:embed="rId3"/>
                <a:stretch>
                  <a:fillRect b="-1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D4BA3D9-C345-EE4B-859B-B892A39692E8}"/>
                  </a:ext>
                </a:extLst>
              </p:cNvPr>
              <p:cNvSpPr txBox="1"/>
              <p:nvPr/>
            </p:nvSpPr>
            <p:spPr>
              <a:xfrm>
                <a:off x="2798183" y="1813573"/>
                <a:ext cx="3547638"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𝑆</m:t>
                      </m:r>
                      <m:r>
                        <a:rPr lang="en-US" sz="1400" b="0" i="1" smtClean="0">
                          <a:latin typeface="Cambria Math" panose="02040503050406030204" pitchFamily="18" charset="0"/>
                          <a:ea typeface="Cambria Math" panose="02040503050406030204" pitchFamily="18" charset="0"/>
                        </a:rPr>
                        <m:t>𝑦𝑠𝑐𝑎𝑙𝑙</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𝑡h𝑟𝑑</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6" name="TextBox 5">
                <a:extLst>
                  <a:ext uri="{FF2B5EF4-FFF2-40B4-BE49-F238E27FC236}">
                    <a16:creationId xmlns:a16="http://schemas.microsoft.com/office/drawing/2014/main" id="{5D4BA3D9-C345-EE4B-859B-B892A39692E8}"/>
                  </a:ext>
                </a:extLst>
              </p:cNvPr>
              <p:cNvSpPr txBox="1">
                <a:spLocks noRot="1" noChangeAspect="1" noMove="1" noResize="1" noEditPoints="1" noAdjustHandles="1" noChangeArrowheads="1" noChangeShapeType="1" noTextEdit="1"/>
              </p:cNvSpPr>
              <p:nvPr/>
            </p:nvSpPr>
            <p:spPr>
              <a:xfrm>
                <a:off x="2798183" y="1813573"/>
                <a:ext cx="3547638" cy="339773"/>
              </a:xfrm>
              <a:prstGeom prst="rect">
                <a:avLst/>
              </a:prstGeom>
              <a:blipFill>
                <a:blip r:embed="rId4"/>
                <a:stretch>
                  <a:fillRect b="-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01319B5-C808-FF4D-9FF5-6DF3A8B1850D}"/>
                  </a:ext>
                </a:extLst>
              </p:cNvPr>
              <p:cNvSpPr txBox="1"/>
              <p:nvPr/>
            </p:nvSpPr>
            <p:spPr>
              <a:xfrm rot="16200000">
                <a:off x="4295668" y="2183582"/>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9" name="TextBox 8">
                <a:extLst>
                  <a:ext uri="{FF2B5EF4-FFF2-40B4-BE49-F238E27FC236}">
                    <a16:creationId xmlns:a16="http://schemas.microsoft.com/office/drawing/2014/main" id="{601319B5-C808-FF4D-9FF5-6DF3A8B1850D}"/>
                  </a:ext>
                </a:extLst>
              </p:cNvPr>
              <p:cNvSpPr txBox="1">
                <a:spLocks noRot="1" noChangeAspect="1" noMove="1" noResize="1" noEditPoints="1" noAdjustHandles="1" noChangeArrowheads="1" noChangeShapeType="1" noTextEdit="1"/>
              </p:cNvSpPr>
              <p:nvPr/>
            </p:nvSpPr>
            <p:spPr>
              <a:xfrm rot="16200000">
                <a:off x="4295668" y="2183582"/>
                <a:ext cx="552669" cy="34624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79173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90F5152-4382-B448-83F9-2D49E62A315B}"/>
                  </a:ext>
                </a:extLst>
              </p:cNvPr>
              <p:cNvSpPr txBox="1"/>
              <p:nvPr/>
            </p:nvSpPr>
            <p:spPr>
              <a:xfrm>
                <a:off x="4720840" y="4486496"/>
                <a:ext cx="3091679"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dirty="0"/>
              </a:p>
            </p:txBody>
          </p:sp>
        </mc:Choice>
        <mc:Fallback>
          <p:sp>
            <p:nvSpPr>
              <p:cNvPr id="5" name="TextBox 4">
                <a:extLst>
                  <a:ext uri="{FF2B5EF4-FFF2-40B4-BE49-F238E27FC236}">
                    <a16:creationId xmlns:a16="http://schemas.microsoft.com/office/drawing/2014/main" id="{390F5152-4382-B448-83F9-2D49E62A315B}"/>
                  </a:ext>
                </a:extLst>
              </p:cNvPr>
              <p:cNvSpPr txBox="1">
                <a:spLocks noRot="1" noChangeAspect="1" noMove="1" noResize="1" noEditPoints="1" noAdjustHandles="1" noChangeArrowheads="1" noChangeShapeType="1" noTextEdit="1"/>
              </p:cNvSpPr>
              <p:nvPr/>
            </p:nvSpPr>
            <p:spPr>
              <a:xfrm>
                <a:off x="4720840" y="4486496"/>
                <a:ext cx="3091679" cy="307777"/>
              </a:xfrm>
              <a:prstGeom prst="rect">
                <a:avLst/>
              </a:prstGeom>
              <a:blipFill>
                <a:blip r:embed="rId3"/>
                <a:stretch>
                  <a:fillRect b="-115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D4BA3D9-C345-EE4B-859B-B892A39692E8}"/>
                  </a:ext>
                </a:extLst>
              </p:cNvPr>
              <p:cNvSpPr txBox="1"/>
              <p:nvPr/>
            </p:nvSpPr>
            <p:spPr>
              <a:xfrm>
                <a:off x="4484641" y="969884"/>
                <a:ext cx="3547638"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𝑆</m:t>
                      </m:r>
                      <m:r>
                        <a:rPr lang="en-US" sz="1400" b="0" i="1" smtClean="0">
                          <a:latin typeface="Cambria Math" panose="02040503050406030204" pitchFamily="18" charset="0"/>
                          <a:ea typeface="Cambria Math" panose="02040503050406030204" pitchFamily="18" charset="0"/>
                        </a:rPr>
                        <m:t>𝑦𝑠𝑐𝑎𝑙𝑙</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m:t>
                              </m:r>
                              <m:r>
                                <a:rPr lang="en-US" sz="1400" b="0" i="1" smtClean="0">
                                  <a:latin typeface="Cambria Math" panose="02040503050406030204" pitchFamily="18" charset="0"/>
                                  <a:ea typeface="Cambria Math" panose="02040503050406030204" pitchFamily="18" charset="0"/>
                                </a:rPr>
                                <m:t>h𝑟𝑑</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6" name="TextBox 5">
                <a:extLst>
                  <a:ext uri="{FF2B5EF4-FFF2-40B4-BE49-F238E27FC236}">
                    <a16:creationId xmlns:a16="http://schemas.microsoft.com/office/drawing/2014/main" id="{5D4BA3D9-C345-EE4B-859B-B892A39692E8}"/>
                  </a:ext>
                </a:extLst>
              </p:cNvPr>
              <p:cNvSpPr txBox="1">
                <a:spLocks noRot="1" noChangeAspect="1" noMove="1" noResize="1" noEditPoints="1" noAdjustHandles="1" noChangeArrowheads="1" noChangeShapeType="1" noTextEdit="1"/>
              </p:cNvSpPr>
              <p:nvPr/>
            </p:nvSpPr>
            <p:spPr>
              <a:xfrm>
                <a:off x="4484641" y="969884"/>
                <a:ext cx="3547638" cy="339773"/>
              </a:xfrm>
              <a:prstGeom prst="rect">
                <a:avLst/>
              </a:prstGeom>
              <a:blipFill>
                <a:blip r:embed="rId4"/>
                <a:stretch>
                  <a:fillRect b="-7143"/>
                </a:stretch>
              </a:blipFill>
            </p:spPr>
            <p:txBody>
              <a:bodyPr/>
              <a:lstStyle/>
              <a:p>
                <a:r>
                  <a:rPr lang="en-US">
                    <a:noFill/>
                  </a:rPr>
                  <a:t> </a:t>
                </a:r>
              </a:p>
            </p:txBody>
          </p:sp>
        </mc:Fallback>
      </mc:AlternateContent>
      <p:grpSp>
        <p:nvGrpSpPr>
          <p:cNvPr id="64" name="Group 63">
            <a:extLst>
              <a:ext uri="{FF2B5EF4-FFF2-40B4-BE49-F238E27FC236}">
                <a16:creationId xmlns:a16="http://schemas.microsoft.com/office/drawing/2014/main" id="{0BBED696-6CA3-9D4E-9D96-007F5746DEC3}"/>
              </a:ext>
            </a:extLst>
          </p:cNvPr>
          <p:cNvGrpSpPr/>
          <p:nvPr/>
        </p:nvGrpSpPr>
        <p:grpSpPr>
          <a:xfrm>
            <a:off x="1410332" y="911590"/>
            <a:ext cx="7196944" cy="4199500"/>
            <a:chOff x="1410332" y="911590"/>
            <a:chExt cx="7196944" cy="4199500"/>
          </a:xfrm>
        </p:grpSpPr>
        <p:grpSp>
          <p:nvGrpSpPr>
            <p:cNvPr id="56" name="Group 55">
              <a:extLst>
                <a:ext uri="{FF2B5EF4-FFF2-40B4-BE49-F238E27FC236}">
                  <a16:creationId xmlns:a16="http://schemas.microsoft.com/office/drawing/2014/main" id="{72676EC7-8AF8-F247-9586-FBD30716F685}"/>
                </a:ext>
              </a:extLst>
            </p:cNvPr>
            <p:cNvGrpSpPr/>
            <p:nvPr/>
          </p:nvGrpSpPr>
          <p:grpSpPr>
            <a:xfrm>
              <a:off x="1410332" y="911590"/>
              <a:ext cx="7196944" cy="4199500"/>
              <a:chOff x="1410332" y="911590"/>
              <a:chExt cx="7196944" cy="4199500"/>
            </a:xfrm>
          </p:grpSpPr>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327F668-3B28-964F-B197-DAABAF2E2C5D}"/>
                      </a:ext>
                    </a:extLst>
                  </p:cNvPr>
                  <p:cNvSpPr txBox="1"/>
                  <p:nvPr/>
                </p:nvSpPr>
                <p:spPr>
                  <a:xfrm>
                    <a:off x="4245277" y="4640384"/>
                    <a:ext cx="4026359" cy="470706"/>
                  </a:xfrm>
                  <a:prstGeom prst="rect">
                    <a:avLst/>
                  </a:prstGeom>
                  <a:noFill/>
                </p:spPr>
                <p:txBody>
                  <a:bodyPr wrap="none" rtlCol="0">
                    <a:spAutoFit/>
                  </a:bodyPr>
                  <a:lstStyle/>
                  <a:p>
                    <a:pPr algn="ctr"/>
                    <a:br>
                      <a:rPr lang="en-US" sz="1400" baseline="30000" dirty="0">
                        <a:latin typeface="Cambria Math" panose="02040503050406030204" pitchFamily="18" charset="0"/>
                        <a:ea typeface="Cambria Math" panose="02040503050406030204" pitchFamily="18" charset="0"/>
                      </a:rPr>
                    </a:br>
                    <a:r>
                      <a:rPr lang="en-US" sz="1400" dirty="0">
                        <a:latin typeface="Cambria Math" panose="02040503050406030204" pitchFamily="18" charset="0"/>
                        <a:ea typeface="Cambria Math" panose="02040503050406030204" pitchFamily="18" charset="0"/>
                      </a:rPr>
                      <a:t>(where </a:t>
                    </a:r>
                    <a14:m>
                      <m:oMath xmlns:m="http://schemas.openxmlformats.org/officeDocument/2006/math">
                        <m:r>
                          <a:rPr lang="en-US" sz="1400" b="1" i="0" dirty="0">
                            <a:latin typeface="Cambria Math" panose="02040503050406030204" pitchFamily="18" charset="0"/>
                            <a:ea typeface="Cambria Math" panose="02040503050406030204" pitchFamily="18" charset="0"/>
                          </a:rPr>
                          <m:t>𝐂𝐞𝐫𝐭𝐢𝐊𝐎𝐒</m:t>
                        </m:r>
                        <m:r>
                          <a:rPr lang="en-US" sz="1400" i="1" dirty="0">
                            <a:latin typeface="Cambria Math" panose="02040503050406030204" pitchFamily="18" charset="0"/>
                            <a:ea typeface="Cambria Math" panose="02040503050406030204" pitchFamily="18" charset="0"/>
                          </a:rPr>
                          <m:t>≔</m:t>
                        </m:r>
                        <m:r>
                          <a:rPr lang="en-US" sz="1400" b="1" i="0" dirty="0" smtClean="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smtClean="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𝐜𝐩𝐮</m:t>
                            </m:r>
                          </m:sub>
                        </m:sSub>
                        <m:r>
                          <a:rPr lang="en-US" sz="1400" i="1" dirty="0">
                            <a:latin typeface="Cambria Math" panose="02040503050406030204" pitchFamily="18" charset="0"/>
                            <a:ea typeface="Cambria Math" panose="02040503050406030204" pitchFamily="18" charset="0"/>
                          </a:rPr>
                          <m:t>⊕</m:t>
                        </m:r>
                        <m:r>
                          <a:rPr lang="en-US" sz="1400" b="1" i="0" dirty="0" smtClean="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smtClean="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oMath>
                    </a14:m>
                    <a:r>
                      <a:rPr lang="en-US" sz="1400" dirty="0"/>
                      <a:t>)</a:t>
                    </a:r>
                  </a:p>
                </p:txBody>
              </p:sp>
            </mc:Choice>
            <mc:Fallback>
              <p:sp>
                <p:nvSpPr>
                  <p:cNvPr id="12" name="TextBox 11">
                    <a:extLst>
                      <a:ext uri="{FF2B5EF4-FFF2-40B4-BE49-F238E27FC236}">
                        <a16:creationId xmlns:a16="http://schemas.microsoft.com/office/drawing/2014/main" id="{A327F668-3B28-964F-B197-DAABAF2E2C5D}"/>
                      </a:ext>
                    </a:extLst>
                  </p:cNvPr>
                  <p:cNvSpPr txBox="1">
                    <a:spLocks noRot="1" noChangeAspect="1" noMove="1" noResize="1" noEditPoints="1" noAdjustHandles="1" noChangeArrowheads="1" noChangeShapeType="1" noTextEdit="1"/>
                  </p:cNvSpPr>
                  <p:nvPr/>
                </p:nvSpPr>
                <p:spPr>
                  <a:xfrm>
                    <a:off x="4245277" y="4640384"/>
                    <a:ext cx="4026359" cy="470706"/>
                  </a:xfrm>
                  <a:prstGeom prst="rect">
                    <a:avLst/>
                  </a:prstGeom>
                  <a:blipFill>
                    <a:blip r:embed="rId5"/>
                    <a:stretch>
                      <a:fillRect b="-10526"/>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8C72F8BD-6BD5-BC4D-B6CA-4FED87AD14A4}"/>
                  </a:ext>
                </a:extLst>
              </p:cNvPr>
              <p:cNvGrpSpPr/>
              <p:nvPr/>
            </p:nvGrpSpPr>
            <p:grpSpPr>
              <a:xfrm>
                <a:off x="1410332" y="911590"/>
                <a:ext cx="7196944" cy="3867129"/>
                <a:chOff x="1410332" y="911590"/>
                <a:chExt cx="7196944" cy="3867129"/>
              </a:xfrm>
            </p:grpSpPr>
            <p:sp>
              <p:nvSpPr>
                <p:cNvPr id="14" name="TextBox 13">
                  <a:extLst>
                    <a:ext uri="{FF2B5EF4-FFF2-40B4-BE49-F238E27FC236}">
                      <a16:creationId xmlns:a16="http://schemas.microsoft.com/office/drawing/2014/main" id="{38B140D6-4B38-5E49-8AAE-7554FC0C9E0C}"/>
                    </a:ext>
                  </a:extLst>
                </p:cNvPr>
                <p:cNvSpPr txBox="1"/>
                <p:nvPr/>
              </p:nvSpPr>
              <p:spPr>
                <a:xfrm>
                  <a:off x="2167794" y="176881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5" name="TextBox 14">
                  <a:extLst>
                    <a:ext uri="{FF2B5EF4-FFF2-40B4-BE49-F238E27FC236}">
                      <a16:creationId xmlns:a16="http://schemas.microsoft.com/office/drawing/2014/main" id="{9917835C-58BF-D742-A531-F6E885BF5F47}"/>
                    </a:ext>
                  </a:extLst>
                </p:cNvPr>
                <p:cNvSpPr txBox="1"/>
                <p:nvPr/>
              </p:nvSpPr>
              <p:spPr>
                <a:xfrm rot="16200000">
                  <a:off x="2255417" y="1369132"/>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6" name="TextBox 15">
                  <a:extLst>
                    <a:ext uri="{FF2B5EF4-FFF2-40B4-BE49-F238E27FC236}">
                      <a16:creationId xmlns:a16="http://schemas.microsoft.com/office/drawing/2014/main" id="{CEAEDD3E-4E8D-324B-A5A1-803B21AFEF45}"/>
                    </a:ext>
                  </a:extLst>
                </p:cNvPr>
                <p:cNvSpPr txBox="1"/>
                <p:nvPr/>
              </p:nvSpPr>
              <p:spPr>
                <a:xfrm>
                  <a:off x="2823413" y="1740844"/>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7" name="TextBox 16">
                  <a:extLst>
                    <a:ext uri="{FF2B5EF4-FFF2-40B4-BE49-F238E27FC236}">
                      <a16:creationId xmlns:a16="http://schemas.microsoft.com/office/drawing/2014/main" id="{49ABB1FD-2549-674A-87CB-FBFA556F282A}"/>
                    </a:ext>
                  </a:extLst>
                </p:cNvPr>
                <p:cNvSpPr txBox="1"/>
                <p:nvPr/>
              </p:nvSpPr>
              <p:spPr>
                <a:xfrm>
                  <a:off x="3285808" y="173835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8" name="TextBox 17">
                  <a:extLst>
                    <a:ext uri="{FF2B5EF4-FFF2-40B4-BE49-F238E27FC236}">
                      <a16:creationId xmlns:a16="http://schemas.microsoft.com/office/drawing/2014/main" id="{963F50EA-C277-C145-8883-35B08A36C369}"/>
                    </a:ext>
                  </a:extLst>
                </p:cNvPr>
                <p:cNvSpPr txBox="1"/>
                <p:nvPr/>
              </p:nvSpPr>
              <p:spPr>
                <a:xfrm rot="16200000">
                  <a:off x="3187494" y="3209759"/>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19" name="TextBox 18">
                  <a:extLst>
                    <a:ext uri="{FF2B5EF4-FFF2-40B4-BE49-F238E27FC236}">
                      <a16:creationId xmlns:a16="http://schemas.microsoft.com/office/drawing/2014/main" id="{CBA7FD7F-09F2-2344-83FC-7AEA37B6A436}"/>
                    </a:ext>
                  </a:extLst>
                </p:cNvPr>
                <p:cNvSpPr txBox="1"/>
                <p:nvPr/>
              </p:nvSpPr>
              <p:spPr>
                <a:xfrm>
                  <a:off x="2851320" y="3532102"/>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CECCA8E-2470-EF4A-A9E1-95DE29FCEF43}"/>
                        </a:ext>
                      </a:extLst>
                    </p:cNvPr>
                    <p:cNvSpPr txBox="1"/>
                    <p:nvPr/>
                  </p:nvSpPr>
                  <p:spPr>
                    <a:xfrm rot="16200000">
                      <a:off x="1779179" y="3187179"/>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20" name="TextBox 19">
                      <a:extLst>
                        <a:ext uri="{FF2B5EF4-FFF2-40B4-BE49-F238E27FC236}">
                          <a16:creationId xmlns:a16="http://schemas.microsoft.com/office/drawing/2014/main" id="{1CECCA8E-2470-EF4A-A9E1-95DE29FCEF43}"/>
                        </a:ext>
                      </a:extLst>
                    </p:cNvPr>
                    <p:cNvSpPr txBox="1">
                      <a:spLocks noRot="1" noChangeAspect="1" noMove="1" noResize="1" noEditPoints="1" noAdjustHandles="1" noChangeArrowheads="1" noChangeShapeType="1" noTextEdit="1"/>
                    </p:cNvSpPr>
                    <p:nvPr/>
                  </p:nvSpPr>
                  <p:spPr>
                    <a:xfrm rot="16200000">
                      <a:off x="1779179" y="3187179"/>
                      <a:ext cx="552669" cy="346249"/>
                    </a:xfrm>
                    <a:prstGeom prst="rect">
                      <a:avLst/>
                    </a:prstGeom>
                    <a:blipFill>
                      <a:blip r:embed="rId8"/>
                      <a:stretch>
                        <a:fillRect r="-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CBE51A2-4792-CA4B-8726-F8E72AA25B4F}"/>
                        </a:ext>
                      </a:extLst>
                    </p:cNvPr>
                    <p:cNvSpPr txBox="1"/>
                    <p:nvPr/>
                  </p:nvSpPr>
                  <p:spPr>
                    <a:xfrm rot="16200000">
                      <a:off x="1460257" y="141079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21" name="TextBox 20">
                      <a:extLst>
                        <a:ext uri="{FF2B5EF4-FFF2-40B4-BE49-F238E27FC236}">
                          <a16:creationId xmlns:a16="http://schemas.microsoft.com/office/drawing/2014/main" id="{DCBE51A2-4792-CA4B-8726-F8E72AA25B4F}"/>
                        </a:ext>
                      </a:extLst>
                    </p:cNvPr>
                    <p:cNvSpPr txBox="1">
                      <a:spLocks noRot="1" noChangeAspect="1" noMove="1" noResize="1" noEditPoints="1" noAdjustHandles="1" noChangeArrowheads="1" noChangeShapeType="1" noTextEdit="1"/>
                    </p:cNvSpPr>
                    <p:nvPr/>
                  </p:nvSpPr>
                  <p:spPr>
                    <a:xfrm rot="16200000">
                      <a:off x="1460257" y="1410798"/>
                      <a:ext cx="552669" cy="346249"/>
                    </a:xfrm>
                    <a:prstGeom prst="rect">
                      <a:avLst/>
                    </a:prstGeom>
                    <a:blipFill>
                      <a:blip r:embed="rId9"/>
                      <a:stretch>
                        <a:fillRect r="-3571"/>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F42EEF5B-FCFE-3649-9135-6DFA9723B434}"/>
                    </a:ext>
                  </a:extLst>
                </p:cNvPr>
                <p:cNvSpPr/>
                <p:nvPr/>
              </p:nvSpPr>
              <p:spPr>
                <a:xfrm>
                  <a:off x="1410333" y="2826138"/>
                  <a:ext cx="130082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CSched</a:t>
                  </a:r>
                  <a:r>
                    <a:rPr lang="en-US" sz="1013" b="1" dirty="0"/>
                    <a:t> </a:t>
                  </a:r>
                  <a:r>
                    <a:rPr lang="en-US" sz="1013" dirty="0"/>
                    <a:t>(</a:t>
                  </a:r>
                  <a:r>
                    <a:rPr lang="en-US" sz="1013" i="1" dirty="0" err="1"/>
                    <a:t>Asm</a:t>
                  </a:r>
                  <a:r>
                    <a:rPr lang="en-US" sz="1013" i="1" baseline="-25000" dirty="0" err="1"/>
                    <a:t>cpu</a:t>
                  </a:r>
                  <a:r>
                    <a:rPr lang="en-US" sz="1013" dirty="0"/>
                    <a:t>)</a:t>
                  </a:r>
                </a:p>
              </p:txBody>
            </p:sp>
            <p:sp>
              <p:nvSpPr>
                <p:cNvPr id="23" name="Rectangle 22">
                  <a:extLst>
                    <a:ext uri="{FF2B5EF4-FFF2-40B4-BE49-F238E27FC236}">
                      <a16:creationId xmlns:a16="http://schemas.microsoft.com/office/drawing/2014/main" id="{8D972D17-7A39-EA4D-9590-3F89A0EA0953}"/>
                    </a:ext>
                  </a:extLst>
                </p:cNvPr>
                <p:cNvSpPr/>
                <p:nvPr/>
              </p:nvSpPr>
              <p:spPr>
                <a:xfrm>
                  <a:off x="1410333" y="3662327"/>
                  <a:ext cx="1300827"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cpu</a:t>
                  </a:r>
                  <a:r>
                    <a:rPr lang="en-US" sz="1013" dirty="0"/>
                    <a:t>)</a:t>
                  </a:r>
                </a:p>
              </p:txBody>
            </p:sp>
            <p:sp>
              <p:nvSpPr>
                <p:cNvPr id="24" name="Rectangle 23">
                  <a:extLst>
                    <a:ext uri="{FF2B5EF4-FFF2-40B4-BE49-F238E27FC236}">
                      <a16:creationId xmlns:a16="http://schemas.microsoft.com/office/drawing/2014/main" id="{EB06BA11-D6B5-6A46-8119-0148DEDF852E}"/>
                    </a:ext>
                  </a:extLst>
                </p:cNvPr>
                <p:cNvSpPr/>
                <p:nvPr/>
              </p:nvSpPr>
              <p:spPr>
                <a:xfrm>
                  <a:off x="1410333" y="4566270"/>
                  <a:ext cx="221894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mc</a:t>
                  </a:r>
                  <a:r>
                    <a:rPr lang="en-US" sz="1013" dirty="0"/>
                    <a:t>)</a:t>
                  </a:r>
                </a:p>
              </p:txBody>
            </p:sp>
            <p:sp>
              <p:nvSpPr>
                <p:cNvPr id="25" name="Rectangle 24">
                  <a:extLst>
                    <a:ext uri="{FF2B5EF4-FFF2-40B4-BE49-F238E27FC236}">
                      <a16:creationId xmlns:a16="http://schemas.microsoft.com/office/drawing/2014/main" id="{656C46C5-70D2-8349-AC7E-0088E1231DDB}"/>
                    </a:ext>
                  </a:extLst>
                </p:cNvPr>
                <p:cNvSpPr/>
                <p:nvPr/>
              </p:nvSpPr>
              <p:spPr>
                <a:xfrm>
                  <a:off x="3151146"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6" name="Rectangle 25">
                  <a:extLst>
                    <a:ext uri="{FF2B5EF4-FFF2-40B4-BE49-F238E27FC236}">
                      <a16:creationId xmlns:a16="http://schemas.microsoft.com/office/drawing/2014/main" id="{6752E551-B747-3F4E-853A-7FA87563DC3F}"/>
                    </a:ext>
                  </a:extLst>
                </p:cNvPr>
                <p:cNvSpPr/>
                <p:nvPr/>
              </p:nvSpPr>
              <p:spPr>
                <a:xfrm>
                  <a:off x="3439867"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7" name="Rectangle 26">
                  <a:extLst>
                    <a:ext uri="{FF2B5EF4-FFF2-40B4-BE49-F238E27FC236}">
                      <a16:creationId xmlns:a16="http://schemas.microsoft.com/office/drawing/2014/main" id="{44199C83-F06B-D14B-B6B8-A7B77D7DFA33}"/>
                    </a:ext>
                  </a:extLst>
                </p:cNvPr>
                <p:cNvSpPr/>
                <p:nvPr/>
              </p:nvSpPr>
              <p:spPr>
                <a:xfrm>
                  <a:off x="3151146"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8" name="Rectangle 27">
                  <a:extLst>
                    <a:ext uri="{FF2B5EF4-FFF2-40B4-BE49-F238E27FC236}">
                      <a16:creationId xmlns:a16="http://schemas.microsoft.com/office/drawing/2014/main" id="{03E14C55-EA7A-0545-810D-0D0BF6DAA9E9}"/>
                    </a:ext>
                  </a:extLst>
                </p:cNvPr>
                <p:cNvSpPr/>
                <p:nvPr/>
              </p:nvSpPr>
              <p:spPr>
                <a:xfrm>
                  <a:off x="3439867"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9" name="Rectangle 28">
                  <a:extLst>
                    <a:ext uri="{FF2B5EF4-FFF2-40B4-BE49-F238E27FC236}">
                      <a16:creationId xmlns:a16="http://schemas.microsoft.com/office/drawing/2014/main" id="{9CF995A0-6916-2148-B2FC-86F8A2752831}"/>
                    </a:ext>
                  </a:extLst>
                </p:cNvPr>
                <p:cNvSpPr/>
                <p:nvPr/>
              </p:nvSpPr>
              <p:spPr>
                <a:xfrm>
                  <a:off x="2349882" y="188101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0" name="Rectangle 29">
                  <a:extLst>
                    <a:ext uri="{FF2B5EF4-FFF2-40B4-BE49-F238E27FC236}">
                      <a16:creationId xmlns:a16="http://schemas.microsoft.com/office/drawing/2014/main" id="{411178A6-8DCC-1240-A72E-9A4BF1EBEBC6}"/>
                    </a:ext>
                  </a:extLst>
                </p:cNvPr>
                <p:cNvSpPr/>
                <p:nvPr/>
              </p:nvSpPr>
              <p:spPr>
                <a:xfrm>
                  <a:off x="1410332" y="1051225"/>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Syscall</a:t>
                  </a:r>
                  <a:endParaRPr lang="en-US" sz="1013" b="1" i="1" dirty="0"/>
                </a:p>
              </p:txBody>
            </p:sp>
            <p:sp>
              <p:nvSpPr>
                <p:cNvPr id="31" name="Rectangle 30">
                  <a:extLst>
                    <a:ext uri="{FF2B5EF4-FFF2-40B4-BE49-F238E27FC236}">
                      <a16:creationId xmlns:a16="http://schemas.microsoft.com/office/drawing/2014/main" id="{F2D5CFA2-4FB7-3844-9257-E0409EFEF8C6}"/>
                    </a:ext>
                  </a:extLst>
                </p:cNvPr>
                <p:cNvSpPr/>
                <p:nvPr/>
              </p:nvSpPr>
              <p:spPr>
                <a:xfrm>
                  <a:off x="2566706" y="188009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2" name="Rectangle 31">
                  <a:extLst>
                    <a:ext uri="{FF2B5EF4-FFF2-40B4-BE49-F238E27FC236}">
                      <a16:creationId xmlns:a16="http://schemas.microsoft.com/office/drawing/2014/main" id="{3FDBE1A6-332B-DE47-B4C2-58A7364ECE18}"/>
                    </a:ext>
                  </a:extLst>
                </p:cNvPr>
                <p:cNvSpPr/>
                <p:nvPr/>
              </p:nvSpPr>
              <p:spPr>
                <a:xfrm>
                  <a:off x="2354378" y="1041238"/>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3" name="Rectangle 32">
                  <a:extLst>
                    <a:ext uri="{FF2B5EF4-FFF2-40B4-BE49-F238E27FC236}">
                      <a16:creationId xmlns:a16="http://schemas.microsoft.com/office/drawing/2014/main" id="{5E1588DE-951B-6E4E-BBE8-A5C9F953BDFE}"/>
                    </a:ext>
                  </a:extLst>
                </p:cNvPr>
                <p:cNvSpPr/>
                <p:nvPr/>
              </p:nvSpPr>
              <p:spPr>
                <a:xfrm>
                  <a:off x="2571202" y="1040319"/>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4" name="Rectangle 33">
                  <a:extLst>
                    <a:ext uri="{FF2B5EF4-FFF2-40B4-BE49-F238E27FC236}">
                      <a16:creationId xmlns:a16="http://schemas.microsoft.com/office/drawing/2014/main" id="{B67BDBE6-68D6-A947-9D45-30DE01FA85EC}"/>
                    </a:ext>
                  </a:extLst>
                </p:cNvPr>
                <p:cNvSpPr/>
                <p:nvPr/>
              </p:nvSpPr>
              <p:spPr>
                <a:xfrm>
                  <a:off x="3150574" y="1870787"/>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5" name="Rectangle 34">
                  <a:extLst>
                    <a:ext uri="{FF2B5EF4-FFF2-40B4-BE49-F238E27FC236}">
                      <a16:creationId xmlns:a16="http://schemas.microsoft.com/office/drawing/2014/main" id="{94FEBE4A-8245-3D49-B46A-8CF87A153182}"/>
                    </a:ext>
                  </a:extLst>
                </p:cNvPr>
                <p:cNvSpPr/>
                <p:nvPr/>
              </p:nvSpPr>
              <p:spPr>
                <a:xfrm>
                  <a:off x="3153319" y="1031205"/>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6" name="Rectangle 35">
                  <a:extLst>
                    <a:ext uri="{FF2B5EF4-FFF2-40B4-BE49-F238E27FC236}">
                      <a16:creationId xmlns:a16="http://schemas.microsoft.com/office/drawing/2014/main" id="{84D595EE-17C4-0E42-9A2D-0A9E910BCE99}"/>
                    </a:ext>
                  </a:extLst>
                </p:cNvPr>
                <p:cNvSpPr/>
                <p:nvPr/>
              </p:nvSpPr>
              <p:spPr>
                <a:xfrm>
                  <a:off x="3551705" y="1868100"/>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7" name="Rectangle 36">
                  <a:extLst>
                    <a:ext uri="{FF2B5EF4-FFF2-40B4-BE49-F238E27FC236}">
                      <a16:creationId xmlns:a16="http://schemas.microsoft.com/office/drawing/2014/main" id="{CEEA6DFB-D32E-AF47-85B4-46A271FBCCD5}"/>
                    </a:ext>
                  </a:extLst>
                </p:cNvPr>
                <p:cNvSpPr/>
                <p:nvPr/>
              </p:nvSpPr>
              <p:spPr>
                <a:xfrm>
                  <a:off x="3556162" y="1031205"/>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8" name="Rectangle 37">
                  <a:extLst>
                    <a:ext uri="{FF2B5EF4-FFF2-40B4-BE49-F238E27FC236}">
                      <a16:creationId xmlns:a16="http://schemas.microsoft.com/office/drawing/2014/main" id="{028676B4-2019-B34E-9C2D-D8E779EAE98C}"/>
                    </a:ext>
                  </a:extLst>
                </p:cNvPr>
                <p:cNvSpPr/>
                <p:nvPr/>
              </p:nvSpPr>
              <p:spPr>
                <a:xfrm>
                  <a:off x="1410332" y="1885097"/>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TSched</a:t>
                  </a:r>
                  <a:endParaRPr lang="en-US" sz="1013" b="1" i="1" dirty="0"/>
                </a:p>
              </p:txBody>
            </p:sp>
            <p:sp>
              <p:nvSpPr>
                <p:cNvPr id="39" name="TextBox 38">
                  <a:extLst>
                    <a:ext uri="{FF2B5EF4-FFF2-40B4-BE49-F238E27FC236}">
                      <a16:creationId xmlns:a16="http://schemas.microsoft.com/office/drawing/2014/main" id="{382D4C42-A9C9-FE4F-9AB5-D0411E2DA61A}"/>
                    </a:ext>
                  </a:extLst>
                </p:cNvPr>
                <p:cNvSpPr txBox="1"/>
                <p:nvPr/>
              </p:nvSpPr>
              <p:spPr>
                <a:xfrm>
                  <a:off x="2174124" y="91248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0" name="TextBox 39">
                  <a:extLst>
                    <a:ext uri="{FF2B5EF4-FFF2-40B4-BE49-F238E27FC236}">
                      <a16:creationId xmlns:a16="http://schemas.microsoft.com/office/drawing/2014/main" id="{148132EF-C78B-EB4B-B43F-32A48EB83DD0}"/>
                    </a:ext>
                  </a:extLst>
                </p:cNvPr>
                <p:cNvSpPr txBox="1"/>
                <p:nvPr/>
              </p:nvSpPr>
              <p:spPr>
                <a:xfrm>
                  <a:off x="2823413" y="914079"/>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1" name="TextBox 40">
                  <a:extLst>
                    <a:ext uri="{FF2B5EF4-FFF2-40B4-BE49-F238E27FC236}">
                      <a16:creationId xmlns:a16="http://schemas.microsoft.com/office/drawing/2014/main" id="{B061D9B9-80C1-654E-967B-2ACC0720C884}"/>
                    </a:ext>
                  </a:extLst>
                </p:cNvPr>
                <p:cNvSpPr txBox="1"/>
                <p:nvPr/>
              </p:nvSpPr>
              <p:spPr>
                <a:xfrm>
                  <a:off x="3285808" y="91159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2" name="TextBox 41">
                  <a:extLst>
                    <a:ext uri="{FF2B5EF4-FFF2-40B4-BE49-F238E27FC236}">
                      <a16:creationId xmlns:a16="http://schemas.microsoft.com/office/drawing/2014/main" id="{D290C846-E060-C840-9100-5D8D4619FE23}"/>
                    </a:ext>
                  </a:extLst>
                </p:cNvPr>
                <p:cNvSpPr txBox="1"/>
                <p:nvPr/>
              </p:nvSpPr>
              <p:spPr>
                <a:xfrm>
                  <a:off x="2846072" y="26865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0DF12076-2105-1541-B177-3C52081F3665}"/>
                        </a:ext>
                      </a:extLst>
                    </p:cNvPr>
                    <p:cNvSpPr txBox="1"/>
                    <p:nvPr/>
                  </p:nvSpPr>
                  <p:spPr>
                    <a:xfrm>
                      <a:off x="4152625" y="2765448"/>
                      <a:ext cx="4211666"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smtClean="0">
                                        <a:latin typeface="Cambria Math" panose="02040503050406030204" pitchFamily="18" charset="0"/>
                                        <a:ea typeface="Cambria Math" panose="02040503050406030204" pitchFamily="18" charset="0"/>
                                      </a:rPr>
                                    </m:ctrlPr>
                                  </m:sSubPr>
                                  <m:e>
                                    <m:r>
                                      <a:rPr lang="en-US" sz="1400" b="1" i="0" dirty="0" smtClean="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45" name="TextBox 44">
                      <a:extLst>
                        <a:ext uri="{FF2B5EF4-FFF2-40B4-BE49-F238E27FC236}">
                          <a16:creationId xmlns:a16="http://schemas.microsoft.com/office/drawing/2014/main" id="{0DF12076-2105-1541-B177-3C52081F3665}"/>
                        </a:ext>
                      </a:extLst>
                    </p:cNvPr>
                    <p:cNvSpPr txBox="1">
                      <a:spLocks noRot="1" noChangeAspect="1" noMove="1" noResize="1" noEditPoints="1" noAdjustHandles="1" noChangeArrowheads="1" noChangeShapeType="1" noTextEdit="1"/>
                    </p:cNvSpPr>
                    <p:nvPr/>
                  </p:nvSpPr>
                  <p:spPr>
                    <a:xfrm>
                      <a:off x="4152625" y="2765448"/>
                      <a:ext cx="4211666" cy="339773"/>
                    </a:xfrm>
                    <a:prstGeom prst="rect">
                      <a:avLst/>
                    </a:prstGeom>
                    <a:blipFill>
                      <a:blip r:embed="rId10"/>
                      <a:stretch>
                        <a:fillRect b="-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D4BBC3B3-6AC2-6947-AED0-847FC20B202B}"/>
                        </a:ext>
                      </a:extLst>
                    </p:cNvPr>
                    <p:cNvSpPr txBox="1"/>
                    <p:nvPr/>
                  </p:nvSpPr>
                  <p:spPr>
                    <a:xfrm>
                      <a:off x="4320523" y="3594449"/>
                      <a:ext cx="3875869"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𝐵𝑜𝑜𝑡</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46" name="TextBox 45">
                      <a:extLst>
                        <a:ext uri="{FF2B5EF4-FFF2-40B4-BE49-F238E27FC236}">
                          <a16:creationId xmlns:a16="http://schemas.microsoft.com/office/drawing/2014/main" id="{D4BBC3B3-6AC2-6947-AED0-847FC20B202B}"/>
                        </a:ext>
                      </a:extLst>
                    </p:cNvPr>
                    <p:cNvSpPr txBox="1">
                      <a:spLocks noRot="1" noChangeAspect="1" noMove="1" noResize="1" noEditPoints="1" noAdjustHandles="1" noChangeArrowheads="1" noChangeShapeType="1" noTextEdit="1"/>
                    </p:cNvSpPr>
                    <p:nvPr/>
                  </p:nvSpPr>
                  <p:spPr>
                    <a:xfrm>
                      <a:off x="4320523" y="3594449"/>
                      <a:ext cx="3875869" cy="339773"/>
                    </a:xfrm>
                    <a:prstGeom prst="rect">
                      <a:avLst/>
                    </a:prstGeom>
                    <a:blipFill>
                      <a:blip r:embed="rId11"/>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E2678BC-A971-164C-ADC2-23D47F3A2727}"/>
                        </a:ext>
                      </a:extLst>
                    </p:cNvPr>
                    <p:cNvSpPr txBox="1"/>
                    <p:nvPr/>
                  </p:nvSpPr>
                  <p:spPr>
                    <a:xfrm rot="16200000">
                      <a:off x="5982131" y="317394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7" name="TextBox 46">
                      <a:extLst>
                        <a:ext uri="{FF2B5EF4-FFF2-40B4-BE49-F238E27FC236}">
                          <a16:creationId xmlns:a16="http://schemas.microsoft.com/office/drawing/2014/main" id="{9E2678BC-A971-164C-ADC2-23D47F3A2727}"/>
                        </a:ext>
                      </a:extLst>
                    </p:cNvPr>
                    <p:cNvSpPr txBox="1">
                      <a:spLocks noRot="1" noChangeAspect="1" noMove="1" noResize="1" noEditPoints="1" noAdjustHandles="1" noChangeArrowheads="1" noChangeShapeType="1" noTextEdit="1"/>
                    </p:cNvSpPr>
                    <p:nvPr/>
                  </p:nvSpPr>
                  <p:spPr>
                    <a:xfrm rot="16200000">
                      <a:off x="5982131" y="3173948"/>
                      <a:ext cx="552669" cy="346249"/>
                    </a:xfrm>
                    <a:prstGeom prst="rect">
                      <a:avLst/>
                    </a:prstGeom>
                    <a:blipFill>
                      <a:blip r:embed="rId12"/>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7FB0464-ABF1-0243-A42E-BA29B179068D}"/>
                        </a:ext>
                      </a:extLst>
                    </p:cNvPr>
                    <p:cNvSpPr txBox="1"/>
                    <p:nvPr/>
                  </p:nvSpPr>
                  <p:spPr>
                    <a:xfrm rot="16200000">
                      <a:off x="5982130" y="137638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A7FB0464-ABF1-0243-A42E-BA29B179068D}"/>
                        </a:ext>
                      </a:extLst>
                    </p:cNvPr>
                    <p:cNvSpPr txBox="1">
                      <a:spLocks noRot="1" noChangeAspect="1" noMove="1" noResize="1" noEditPoints="1" noAdjustHandles="1" noChangeArrowheads="1" noChangeShapeType="1" noTextEdit="1"/>
                    </p:cNvSpPr>
                    <p:nvPr/>
                  </p:nvSpPr>
                  <p:spPr>
                    <a:xfrm rot="16200000">
                      <a:off x="5982130" y="1376381"/>
                      <a:ext cx="552669" cy="346249"/>
                    </a:xfrm>
                    <a:prstGeom prst="rect">
                      <a:avLst/>
                    </a:prstGeom>
                    <a:blipFill>
                      <a:blip r:embed="rId13"/>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64947BEC-3323-BA40-8D6E-495A14ECCD00}"/>
                        </a:ext>
                      </a:extLst>
                    </p:cNvPr>
                    <p:cNvSpPr txBox="1"/>
                    <p:nvPr/>
                  </p:nvSpPr>
                  <p:spPr>
                    <a:xfrm>
                      <a:off x="3909643" y="1781121"/>
                      <a:ext cx="4697633"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𝐂𝐞𝐫𝐭</m:t>
                                    </m:r>
                                    <m:r>
                                      <a:rPr lang="en-US" sz="1400" b="1" dirty="0">
                                        <a:latin typeface="Cambria Math" panose="02040503050406030204" pitchFamily="18" charset="0"/>
                                        <a:ea typeface="Cambria Math" panose="02040503050406030204" pitchFamily="18" charset="0"/>
                                      </a:rPr>
                                      <m:t>𝐢𝐊𝐎</m:t>
                                    </m:r>
                                    <m:r>
                                      <a:rPr lang="en-US" sz="1400" b="1" i="0" dirty="0" smtClean="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49" name="TextBox 48">
                      <a:extLst>
                        <a:ext uri="{FF2B5EF4-FFF2-40B4-BE49-F238E27FC236}">
                          <a16:creationId xmlns:a16="http://schemas.microsoft.com/office/drawing/2014/main" id="{64947BEC-3323-BA40-8D6E-495A14ECCD00}"/>
                        </a:ext>
                      </a:extLst>
                    </p:cNvPr>
                    <p:cNvSpPr txBox="1">
                      <a:spLocks noRot="1" noChangeAspect="1" noMove="1" noResize="1" noEditPoints="1" noAdjustHandles="1" noChangeArrowheads="1" noChangeShapeType="1" noTextEdit="1"/>
                    </p:cNvSpPr>
                    <p:nvPr/>
                  </p:nvSpPr>
                  <p:spPr>
                    <a:xfrm>
                      <a:off x="3909643" y="1781121"/>
                      <a:ext cx="4697633" cy="339773"/>
                    </a:xfrm>
                    <a:prstGeom prst="rect">
                      <a:avLst/>
                    </a:prstGeom>
                    <a:blipFill>
                      <a:blip r:embed="rId14"/>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C6A5D42-EA42-CC4C-A366-D536B161E076}"/>
                        </a:ext>
                      </a:extLst>
                    </p:cNvPr>
                    <p:cNvSpPr txBox="1"/>
                    <p:nvPr/>
                  </p:nvSpPr>
                  <p:spPr>
                    <a:xfrm rot="16200000">
                      <a:off x="5985175" y="2284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3" name="TextBox 52">
                      <a:extLst>
                        <a:ext uri="{FF2B5EF4-FFF2-40B4-BE49-F238E27FC236}">
                          <a16:creationId xmlns:a16="http://schemas.microsoft.com/office/drawing/2014/main" id="{5C6A5D42-EA42-CC4C-A366-D536B161E076}"/>
                        </a:ext>
                      </a:extLst>
                    </p:cNvPr>
                    <p:cNvSpPr txBox="1">
                      <a:spLocks noRot="1" noChangeAspect="1" noMove="1" noResize="1" noEditPoints="1" noAdjustHandles="1" noChangeArrowheads="1" noChangeShapeType="1" noTextEdit="1"/>
                    </p:cNvSpPr>
                    <p:nvPr/>
                  </p:nvSpPr>
                  <p:spPr>
                    <a:xfrm rot="16200000">
                      <a:off x="5985175" y="2284740"/>
                      <a:ext cx="552669" cy="346249"/>
                    </a:xfrm>
                    <a:prstGeom prst="rect">
                      <a:avLst/>
                    </a:prstGeom>
                    <a:blipFill>
                      <a:blip r:embed="rId16"/>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1746A22-6BED-5447-83AC-1B346C90D3D0}"/>
                        </a:ext>
                      </a:extLst>
                    </p:cNvPr>
                    <p:cNvSpPr txBox="1"/>
                    <p:nvPr/>
                  </p:nvSpPr>
                  <p:spPr>
                    <a:xfrm rot="16200000">
                      <a:off x="1460257" y="22842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4" name="TextBox 53">
                      <a:extLst>
                        <a:ext uri="{FF2B5EF4-FFF2-40B4-BE49-F238E27FC236}">
                          <a16:creationId xmlns:a16="http://schemas.microsoft.com/office/drawing/2014/main" id="{51746A22-6BED-5447-83AC-1B346C90D3D0}"/>
                        </a:ext>
                      </a:extLst>
                    </p:cNvPr>
                    <p:cNvSpPr txBox="1">
                      <a:spLocks noRot="1" noChangeAspect="1" noMove="1" noResize="1" noEditPoints="1" noAdjustHandles="1" noChangeArrowheads="1" noChangeShapeType="1" noTextEdit="1"/>
                    </p:cNvSpPr>
                    <p:nvPr/>
                  </p:nvSpPr>
                  <p:spPr>
                    <a:xfrm rot="16200000">
                      <a:off x="1460257" y="2284204"/>
                      <a:ext cx="552669" cy="346249"/>
                    </a:xfrm>
                    <a:prstGeom prst="rect">
                      <a:avLst/>
                    </a:prstGeom>
                    <a:blipFill>
                      <a:blip r:embed="rId12"/>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9566C491-52B7-0947-A514-5C53BD1C4CAA}"/>
                        </a:ext>
                      </a:extLst>
                    </p:cNvPr>
                    <p:cNvSpPr txBox="1"/>
                    <p:nvPr/>
                  </p:nvSpPr>
                  <p:spPr>
                    <a:xfrm rot="16200000">
                      <a:off x="2246671" y="404442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5" name="TextBox 54">
                      <a:extLst>
                        <a:ext uri="{FF2B5EF4-FFF2-40B4-BE49-F238E27FC236}">
                          <a16:creationId xmlns:a16="http://schemas.microsoft.com/office/drawing/2014/main" id="{9566C491-52B7-0947-A514-5C53BD1C4CAA}"/>
                        </a:ext>
                      </a:extLst>
                    </p:cNvPr>
                    <p:cNvSpPr txBox="1">
                      <a:spLocks noRot="1" noChangeAspect="1" noMove="1" noResize="1" noEditPoints="1" noAdjustHandles="1" noChangeArrowheads="1" noChangeShapeType="1" noTextEdit="1"/>
                    </p:cNvSpPr>
                    <p:nvPr/>
                  </p:nvSpPr>
                  <p:spPr>
                    <a:xfrm rot="16200000">
                      <a:off x="2246671" y="4044421"/>
                      <a:ext cx="552669" cy="346249"/>
                    </a:xfrm>
                    <a:prstGeom prst="rect">
                      <a:avLst/>
                    </a:prstGeom>
                    <a:blipFill>
                      <a:blip r:embed="rId17"/>
                      <a:stretch>
                        <a:fillRect r="-3571"/>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D21CF81-C9A3-3040-99A7-C41BC95B4DEF}"/>
                    </a:ext>
                  </a:extLst>
                </p:cNvPr>
                <p:cNvSpPr txBox="1"/>
                <p:nvPr/>
              </p:nvSpPr>
              <p:spPr>
                <a:xfrm rot="16200000">
                  <a:off x="5990346" y="4152335"/>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63" name="TextBox 62">
                  <a:extLst>
                    <a:ext uri="{FF2B5EF4-FFF2-40B4-BE49-F238E27FC236}">
                      <a16:creationId xmlns:a16="http://schemas.microsoft.com/office/drawing/2014/main" id="{8D21CF81-C9A3-3040-99A7-C41BC95B4DEF}"/>
                    </a:ext>
                  </a:extLst>
                </p:cNvPr>
                <p:cNvSpPr txBox="1">
                  <a:spLocks noRot="1" noChangeAspect="1" noMove="1" noResize="1" noEditPoints="1" noAdjustHandles="1" noChangeArrowheads="1" noChangeShapeType="1" noTextEdit="1"/>
                </p:cNvSpPr>
                <p:nvPr/>
              </p:nvSpPr>
              <p:spPr>
                <a:xfrm rot="16200000">
                  <a:off x="5990346" y="4152335"/>
                  <a:ext cx="552669" cy="346249"/>
                </a:xfrm>
                <a:prstGeom prst="rect">
                  <a:avLst/>
                </a:prstGeom>
                <a:blipFill>
                  <a:blip r:embed="rId18"/>
                  <a:stretch>
                    <a:fillRect r="-3704"/>
                  </a:stretch>
                </a:blipFill>
              </p:spPr>
              <p:txBody>
                <a:bodyPr/>
                <a:lstStyle/>
                <a:p>
                  <a:r>
                    <a:rPr lang="en-US">
                      <a:noFill/>
                    </a:rPr>
                    <a:t> </a:t>
                  </a:r>
                </a:p>
              </p:txBody>
            </p:sp>
          </mc:Fallback>
        </mc:AlternateContent>
      </p:grpSp>
    </p:spTree>
    <p:extLst>
      <p:ext uri="{BB962C8B-B14F-4D97-AF65-F5344CB8AC3E}">
        <p14:creationId xmlns:p14="http://schemas.microsoft.com/office/powerpoint/2010/main" val="1266979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46805A36-D7ED-9047-92AD-726CFF1CAEDE}"/>
              </a:ext>
            </a:extLst>
          </p:cNvPr>
          <p:cNvSpPr txBox="1"/>
          <p:nvPr/>
        </p:nvSpPr>
        <p:spPr>
          <a:xfrm>
            <a:off x="2851320" y="353210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66" name="Rectangle 65">
            <a:extLst>
              <a:ext uri="{FF2B5EF4-FFF2-40B4-BE49-F238E27FC236}">
                <a16:creationId xmlns:a16="http://schemas.microsoft.com/office/drawing/2014/main" id="{FD76C3A3-395C-7F4E-9730-39F67BEC501D}"/>
              </a:ext>
            </a:extLst>
          </p:cNvPr>
          <p:cNvSpPr/>
          <p:nvPr/>
        </p:nvSpPr>
        <p:spPr>
          <a:xfrm>
            <a:off x="1410333" y="3662327"/>
            <a:ext cx="1300827"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cpu</a:t>
            </a:r>
            <a:r>
              <a:rPr lang="en-US" sz="1013" dirty="0"/>
              <a:t>)</a:t>
            </a:r>
          </a:p>
        </p:txBody>
      </p:sp>
      <p:sp>
        <p:nvSpPr>
          <p:cNvPr id="67" name="Rectangle 66">
            <a:extLst>
              <a:ext uri="{FF2B5EF4-FFF2-40B4-BE49-F238E27FC236}">
                <a16:creationId xmlns:a16="http://schemas.microsoft.com/office/drawing/2014/main" id="{50AE83B6-D921-A04F-B4A2-32E1B280EDE5}"/>
              </a:ext>
            </a:extLst>
          </p:cNvPr>
          <p:cNvSpPr/>
          <p:nvPr/>
        </p:nvSpPr>
        <p:spPr>
          <a:xfrm>
            <a:off x="1410333" y="4566270"/>
            <a:ext cx="221894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mc</a:t>
            </a:r>
            <a:r>
              <a:rPr lang="en-US" sz="1013" dirty="0"/>
              <a:t>)</a:t>
            </a:r>
          </a:p>
        </p:txBody>
      </p:sp>
      <p:sp>
        <p:nvSpPr>
          <p:cNvPr id="68" name="Rectangle 67">
            <a:extLst>
              <a:ext uri="{FF2B5EF4-FFF2-40B4-BE49-F238E27FC236}">
                <a16:creationId xmlns:a16="http://schemas.microsoft.com/office/drawing/2014/main" id="{9BA8F813-DB95-BD41-BEE9-0144065806ED}"/>
              </a:ext>
            </a:extLst>
          </p:cNvPr>
          <p:cNvSpPr/>
          <p:nvPr/>
        </p:nvSpPr>
        <p:spPr>
          <a:xfrm>
            <a:off x="3151146"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0" name="Rectangle 69">
            <a:extLst>
              <a:ext uri="{FF2B5EF4-FFF2-40B4-BE49-F238E27FC236}">
                <a16:creationId xmlns:a16="http://schemas.microsoft.com/office/drawing/2014/main" id="{EAF7F715-CCB7-A64B-B9D9-7325D8E227B1}"/>
              </a:ext>
            </a:extLst>
          </p:cNvPr>
          <p:cNvSpPr/>
          <p:nvPr/>
        </p:nvSpPr>
        <p:spPr>
          <a:xfrm>
            <a:off x="3439867"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mc:AlternateContent xmlns:mc="http://schemas.openxmlformats.org/markup-compatibility/2006">
        <mc:Choice xmlns:a14="http://schemas.microsoft.com/office/drawing/2010/main" Requires="a14">
          <p:sp>
            <p:nvSpPr>
              <p:cNvPr id="105" name="TextBox 104">
                <a:extLst>
                  <a:ext uri="{FF2B5EF4-FFF2-40B4-BE49-F238E27FC236}">
                    <a16:creationId xmlns:a16="http://schemas.microsoft.com/office/drawing/2014/main" id="{698519B3-2DCC-0149-BE90-380267A5D9EB}"/>
                  </a:ext>
                </a:extLst>
              </p:cNvPr>
              <p:cNvSpPr txBox="1"/>
              <p:nvPr/>
            </p:nvSpPr>
            <p:spPr>
              <a:xfrm>
                <a:off x="4345465" y="3544413"/>
                <a:ext cx="3875869"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𝐵𝑜𝑜𝑡</m:t>
                      </m:r>
                      <m:d>
                        <m:dPr>
                          <m:begChr m:val="["/>
                          <m:endChr m:val="]"/>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105" name="TextBox 104">
                <a:extLst>
                  <a:ext uri="{FF2B5EF4-FFF2-40B4-BE49-F238E27FC236}">
                    <a16:creationId xmlns:a16="http://schemas.microsoft.com/office/drawing/2014/main" id="{698519B3-2DCC-0149-BE90-380267A5D9EB}"/>
                  </a:ext>
                </a:extLst>
              </p:cNvPr>
              <p:cNvSpPr txBox="1">
                <a:spLocks noRot="1" noChangeAspect="1" noMove="1" noResize="1" noEditPoints="1" noAdjustHandles="1" noChangeArrowheads="1" noChangeShapeType="1" noTextEdit="1"/>
              </p:cNvSpPr>
              <p:nvPr/>
            </p:nvSpPr>
            <p:spPr>
              <a:xfrm>
                <a:off x="4345465" y="3544413"/>
                <a:ext cx="3875869" cy="339773"/>
              </a:xfrm>
              <a:prstGeom prst="rect">
                <a:avLst/>
              </a:prstGeom>
              <a:blipFill>
                <a:blip r:embed="rId2"/>
                <a:stretch>
                  <a:fillRect b="-7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7" name="TextBox 106">
                <a:extLst>
                  <a:ext uri="{FF2B5EF4-FFF2-40B4-BE49-F238E27FC236}">
                    <a16:creationId xmlns:a16="http://schemas.microsoft.com/office/drawing/2014/main" id="{BAA91741-D33E-3B46-BF5C-86AB15DE154E}"/>
                  </a:ext>
                </a:extLst>
              </p:cNvPr>
              <p:cNvSpPr txBox="1"/>
              <p:nvPr/>
            </p:nvSpPr>
            <p:spPr>
              <a:xfrm>
                <a:off x="4747754" y="4518605"/>
                <a:ext cx="3071289" cy="307777"/>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a14:m>
                <a:r>
                  <a:rPr lang="en-US" sz="1400" baseline="30000" dirty="0">
                    <a:latin typeface="Cambria Math" panose="02040503050406030204" pitchFamily="18" charset="0"/>
                    <a:ea typeface="Cambria Math" panose="02040503050406030204" pitchFamily="18" charset="0"/>
                  </a:rPr>
                  <a:t> </a:t>
                </a:r>
                <a:endParaRPr lang="en-US" sz="1400" dirty="0"/>
              </a:p>
            </p:txBody>
          </p:sp>
        </mc:Choice>
        <mc:Fallback>
          <p:sp>
            <p:nvSpPr>
              <p:cNvPr id="107" name="TextBox 106">
                <a:extLst>
                  <a:ext uri="{FF2B5EF4-FFF2-40B4-BE49-F238E27FC236}">
                    <a16:creationId xmlns:a16="http://schemas.microsoft.com/office/drawing/2014/main" id="{BAA91741-D33E-3B46-BF5C-86AB15DE154E}"/>
                  </a:ext>
                </a:extLst>
              </p:cNvPr>
              <p:cNvSpPr txBox="1">
                <a:spLocks noRot="1" noChangeAspect="1" noMove="1" noResize="1" noEditPoints="1" noAdjustHandles="1" noChangeArrowheads="1" noChangeShapeType="1" noTextEdit="1"/>
              </p:cNvSpPr>
              <p:nvPr/>
            </p:nvSpPr>
            <p:spPr>
              <a:xfrm>
                <a:off x="4747754" y="4518605"/>
                <a:ext cx="3071289" cy="307777"/>
              </a:xfrm>
              <a:prstGeom prst="rect">
                <a:avLst/>
              </a:prstGeom>
              <a:blipFill>
                <a:blip r:embed="rId3"/>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5B84F52-C915-2742-8F4C-144B359FCCD6}"/>
                  </a:ext>
                </a:extLst>
              </p:cNvPr>
              <p:cNvSpPr txBox="1"/>
              <p:nvPr/>
            </p:nvSpPr>
            <p:spPr>
              <a:xfrm rot="16200000">
                <a:off x="5997994" y="403499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7" name="TextBox 46">
                <a:extLst>
                  <a:ext uri="{FF2B5EF4-FFF2-40B4-BE49-F238E27FC236}">
                    <a16:creationId xmlns:a16="http://schemas.microsoft.com/office/drawing/2014/main" id="{75B84F52-C915-2742-8F4C-144B359FCCD6}"/>
                  </a:ext>
                </a:extLst>
              </p:cNvPr>
              <p:cNvSpPr txBox="1">
                <a:spLocks noRot="1" noChangeAspect="1" noMove="1" noResize="1" noEditPoints="1" noAdjustHandles="1" noChangeArrowheads="1" noChangeShapeType="1" noTextEdit="1"/>
              </p:cNvSpPr>
              <p:nvPr/>
            </p:nvSpPr>
            <p:spPr>
              <a:xfrm rot="16200000">
                <a:off x="5997994" y="4034998"/>
                <a:ext cx="552669" cy="346249"/>
              </a:xfrm>
              <a:prstGeom prst="rect">
                <a:avLst/>
              </a:prstGeom>
              <a:blipFill>
                <a:blip r:embed="rId15"/>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ABE174DF-2598-4245-AFC5-5A45637B45BA}"/>
                  </a:ext>
                </a:extLst>
              </p:cNvPr>
              <p:cNvSpPr txBox="1"/>
              <p:nvPr/>
            </p:nvSpPr>
            <p:spPr>
              <a:xfrm rot="16200000">
                <a:off x="2246671" y="404442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6" name="TextBox 55">
                <a:extLst>
                  <a:ext uri="{FF2B5EF4-FFF2-40B4-BE49-F238E27FC236}">
                    <a16:creationId xmlns:a16="http://schemas.microsoft.com/office/drawing/2014/main" id="{ABE174DF-2598-4245-AFC5-5A45637B45BA}"/>
                  </a:ext>
                </a:extLst>
              </p:cNvPr>
              <p:cNvSpPr txBox="1">
                <a:spLocks noRot="1" noChangeAspect="1" noMove="1" noResize="1" noEditPoints="1" noAdjustHandles="1" noChangeArrowheads="1" noChangeShapeType="1" noTextEdit="1"/>
              </p:cNvSpPr>
              <p:nvPr/>
            </p:nvSpPr>
            <p:spPr>
              <a:xfrm rot="16200000">
                <a:off x="2246671" y="4044421"/>
                <a:ext cx="552669" cy="346249"/>
              </a:xfrm>
              <a:prstGeom prst="rect">
                <a:avLst/>
              </a:prstGeom>
              <a:blipFill>
                <a:blip r:embed="rId17"/>
                <a:stretch>
                  <a:fillRect r="-3571"/>
                </a:stretch>
              </a:blipFill>
            </p:spPr>
            <p:txBody>
              <a:bodyPr/>
              <a:lstStyle/>
              <a:p>
                <a:r>
                  <a:rPr lang="en-US">
                    <a:noFill/>
                  </a:rPr>
                  <a:t> </a:t>
                </a:r>
              </a:p>
            </p:txBody>
          </p:sp>
        </mc:Fallback>
      </mc:AlternateContent>
    </p:spTree>
    <p:extLst>
      <p:ext uri="{BB962C8B-B14F-4D97-AF65-F5344CB8AC3E}">
        <p14:creationId xmlns:p14="http://schemas.microsoft.com/office/powerpoint/2010/main" val="1322711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EB441-BF96-764D-9198-EB5C203D13EF}"/>
              </a:ext>
            </a:extLst>
          </p:cNvPr>
          <p:cNvSpPr>
            <a:spLocks noGrp="1"/>
          </p:cNvSpPr>
          <p:nvPr>
            <p:ph idx="1"/>
          </p:nvPr>
        </p:nvSpPr>
        <p:spPr/>
        <p:txBody>
          <a:bodyPr/>
          <a:lstStyle/>
          <a:p>
            <a:r>
              <a:rPr lang="en-US" dirty="0"/>
              <a:t>Environment </a:t>
            </a:r>
          </a:p>
          <a:p>
            <a:pPr lvl="1"/>
            <a:r>
              <a:rPr lang="en-US" dirty="0"/>
              <a:t>Fixed number of CPUs </a:t>
            </a:r>
          </a:p>
          <a:p>
            <a:pPr lvl="1"/>
            <a:r>
              <a:rPr lang="en-US" dirty="0"/>
              <a:t>Fixed initial state for all CPUs </a:t>
            </a:r>
          </a:p>
          <a:p>
            <a:pPr lvl="1"/>
            <a:r>
              <a:rPr lang="en-US" dirty="0"/>
              <a:t>Fairness assumptions </a:t>
            </a:r>
            <a:endParaRPr lang="en-US" i="1" dirty="0">
              <a:latin typeface="Cambria Math" panose="02040503050406030204" pitchFamily="18" charset="0"/>
              <a:ea typeface="Cambria Math" panose="02040503050406030204" pitchFamily="18" charset="0"/>
            </a:endParaRPr>
          </a:p>
          <a:p>
            <a:r>
              <a:rPr lang="en-US" dirty="0">
                <a:ea typeface="Cambria Math" panose="02040503050406030204" pitchFamily="18" charset="0"/>
              </a:rPr>
              <a:t>Things to solve</a:t>
            </a:r>
          </a:p>
          <a:p>
            <a:pPr lvl="1"/>
            <a:r>
              <a:rPr lang="en-US" dirty="0">
                <a:ea typeface="Cambria Math" panose="02040503050406030204" pitchFamily="18" charset="0"/>
              </a:rPr>
              <a:t>Hide non-determinism</a:t>
            </a:r>
          </a:p>
          <a:p>
            <a:pPr lvl="1"/>
            <a:r>
              <a:rPr lang="en-US" dirty="0">
                <a:ea typeface="Cambria Math" panose="02040503050406030204" pitchFamily="18" charset="0"/>
              </a:rPr>
              <a:t>Build environmental context for each CPU</a:t>
            </a:r>
          </a:p>
          <a:p>
            <a:pPr lvl="1"/>
            <a:r>
              <a:rPr lang="en-US" dirty="0">
                <a:ea typeface="Cambria Math" panose="02040503050406030204" pitchFamily="18" charset="0"/>
              </a:rPr>
              <a:t>Prove compositionality of multiple per-CPU machines</a:t>
            </a:r>
          </a:p>
          <a:p>
            <a:pPr lvl="1"/>
            <a:r>
              <a:rPr lang="en-US" dirty="0">
                <a:ea typeface="Cambria Math" panose="02040503050406030204" pitchFamily="18" charset="0"/>
              </a:rPr>
              <a:t>Provide simple environmental context for per-CPU machines </a:t>
            </a:r>
          </a:p>
        </p:txBody>
      </p:sp>
      <p:sp>
        <p:nvSpPr>
          <p:cNvPr id="5" name="TextBox 4">
            <a:extLst>
              <a:ext uri="{FF2B5EF4-FFF2-40B4-BE49-F238E27FC236}">
                <a16:creationId xmlns:a16="http://schemas.microsoft.com/office/drawing/2014/main" id="{9547E411-1689-4942-90CE-0039F1CDC717}"/>
              </a:ext>
            </a:extLst>
          </p:cNvPr>
          <p:cNvSpPr txBox="1"/>
          <p:nvPr/>
        </p:nvSpPr>
        <p:spPr>
          <a:xfrm>
            <a:off x="3681453" y="3189301"/>
            <a:ext cx="415498" cy="369332"/>
          </a:xfrm>
          <a:prstGeom prst="rect">
            <a:avLst/>
          </a:prstGeom>
          <a:noFill/>
        </p:spPr>
        <p:txBody>
          <a:bodyPr wrap="none" rtlCol="0">
            <a:spAutoFit/>
          </a:bodyPr>
          <a:lstStyle/>
          <a:p>
            <a:r>
              <a:rPr lang="en-US" b="1" dirty="0">
                <a:solidFill>
                  <a:srgbClr val="FF0000"/>
                </a:solidFill>
              </a:rPr>
              <a:t>1️⃣</a:t>
            </a:r>
          </a:p>
        </p:txBody>
      </p:sp>
      <p:sp>
        <p:nvSpPr>
          <p:cNvPr id="6" name="TextBox 5">
            <a:extLst>
              <a:ext uri="{FF2B5EF4-FFF2-40B4-BE49-F238E27FC236}">
                <a16:creationId xmlns:a16="http://schemas.microsoft.com/office/drawing/2014/main" id="{7C445942-C2D6-0348-A714-27C28C6FE13A}"/>
              </a:ext>
            </a:extLst>
          </p:cNvPr>
          <p:cNvSpPr txBox="1"/>
          <p:nvPr/>
        </p:nvSpPr>
        <p:spPr>
          <a:xfrm>
            <a:off x="6015502" y="3542731"/>
            <a:ext cx="417102" cy="369332"/>
          </a:xfrm>
          <a:prstGeom prst="rect">
            <a:avLst/>
          </a:prstGeom>
          <a:noFill/>
        </p:spPr>
        <p:txBody>
          <a:bodyPr wrap="none" rtlCol="0">
            <a:spAutoFit/>
          </a:bodyPr>
          <a:lstStyle/>
          <a:p>
            <a:r>
              <a:rPr lang="en-US" b="1" dirty="0">
                <a:solidFill>
                  <a:srgbClr val="FF0000"/>
                </a:solidFill>
              </a:rPr>
              <a:t>2️⃣</a:t>
            </a:r>
          </a:p>
        </p:txBody>
      </p:sp>
      <p:sp>
        <p:nvSpPr>
          <p:cNvPr id="7" name="TextBox 6">
            <a:extLst>
              <a:ext uri="{FF2B5EF4-FFF2-40B4-BE49-F238E27FC236}">
                <a16:creationId xmlns:a16="http://schemas.microsoft.com/office/drawing/2014/main" id="{914D51B2-953C-314A-906C-138B2F2E368F}"/>
              </a:ext>
            </a:extLst>
          </p:cNvPr>
          <p:cNvSpPr txBox="1"/>
          <p:nvPr/>
        </p:nvSpPr>
        <p:spPr>
          <a:xfrm>
            <a:off x="7371030" y="3947067"/>
            <a:ext cx="417102" cy="369332"/>
          </a:xfrm>
          <a:prstGeom prst="rect">
            <a:avLst/>
          </a:prstGeom>
          <a:noFill/>
        </p:spPr>
        <p:txBody>
          <a:bodyPr wrap="none" rtlCol="0">
            <a:spAutoFit/>
          </a:bodyPr>
          <a:lstStyle/>
          <a:p>
            <a:r>
              <a:rPr lang="en-US" b="1" dirty="0">
                <a:solidFill>
                  <a:srgbClr val="FF0000"/>
                </a:solidFill>
              </a:rPr>
              <a:t>3️⃣</a:t>
            </a:r>
          </a:p>
        </p:txBody>
      </p:sp>
      <p:sp>
        <p:nvSpPr>
          <p:cNvPr id="8" name="TextBox 7">
            <a:extLst>
              <a:ext uri="{FF2B5EF4-FFF2-40B4-BE49-F238E27FC236}">
                <a16:creationId xmlns:a16="http://schemas.microsoft.com/office/drawing/2014/main" id="{18DAE4D8-391F-A84D-A1E0-63207A0BE6A5}"/>
              </a:ext>
            </a:extLst>
          </p:cNvPr>
          <p:cNvSpPr txBox="1"/>
          <p:nvPr/>
        </p:nvSpPr>
        <p:spPr>
          <a:xfrm>
            <a:off x="8229600" y="4337306"/>
            <a:ext cx="417102" cy="369332"/>
          </a:xfrm>
          <a:prstGeom prst="rect">
            <a:avLst/>
          </a:prstGeom>
          <a:noFill/>
        </p:spPr>
        <p:txBody>
          <a:bodyPr wrap="none" rtlCol="0">
            <a:spAutoFit/>
          </a:bodyPr>
          <a:lstStyle/>
          <a:p>
            <a:r>
              <a:rPr lang="en-US" b="1" dirty="0">
                <a:solidFill>
                  <a:srgbClr val="FF0000"/>
                </a:solidFill>
              </a:rPr>
              <a:t>4️⃣️⃣</a:t>
            </a:r>
          </a:p>
        </p:txBody>
      </p:sp>
    </p:spTree>
    <p:extLst>
      <p:ext uri="{BB962C8B-B14F-4D97-AF65-F5344CB8AC3E}">
        <p14:creationId xmlns:p14="http://schemas.microsoft.com/office/powerpoint/2010/main" val="851787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809CECA-B2BE-9343-91DC-8B6DC1EA2E89}"/>
              </a:ext>
            </a:extLst>
          </p:cNvPr>
          <p:cNvGrpSpPr/>
          <p:nvPr/>
        </p:nvGrpSpPr>
        <p:grpSpPr>
          <a:xfrm>
            <a:off x="1091360" y="3532102"/>
            <a:ext cx="2218946" cy="1246617"/>
            <a:chOff x="1410333" y="3532102"/>
            <a:chExt cx="2218946" cy="1246617"/>
          </a:xfrm>
        </p:grpSpPr>
        <p:sp>
          <p:nvSpPr>
            <p:cNvPr id="59" name="TextBox 58">
              <a:extLst>
                <a:ext uri="{FF2B5EF4-FFF2-40B4-BE49-F238E27FC236}">
                  <a16:creationId xmlns:a16="http://schemas.microsoft.com/office/drawing/2014/main" id="{46805A36-D7ED-9047-92AD-726CFF1CAEDE}"/>
                </a:ext>
              </a:extLst>
            </p:cNvPr>
            <p:cNvSpPr txBox="1"/>
            <p:nvPr/>
          </p:nvSpPr>
          <p:spPr>
            <a:xfrm>
              <a:off x="2851320" y="353210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66" name="Rectangle 65">
              <a:extLst>
                <a:ext uri="{FF2B5EF4-FFF2-40B4-BE49-F238E27FC236}">
                  <a16:creationId xmlns:a16="http://schemas.microsoft.com/office/drawing/2014/main" id="{FD76C3A3-395C-7F4E-9730-39F67BEC501D}"/>
                </a:ext>
              </a:extLst>
            </p:cNvPr>
            <p:cNvSpPr/>
            <p:nvPr/>
          </p:nvSpPr>
          <p:spPr>
            <a:xfrm>
              <a:off x="1410333" y="3662327"/>
              <a:ext cx="1300827"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Mboot</a:t>
              </a:r>
              <a:r>
                <a:rPr lang="en-US" sz="1013" b="1" dirty="0"/>
                <a:t> </a:t>
              </a:r>
              <a:r>
                <a:rPr lang="en-US" sz="1013" dirty="0"/>
                <a:t>(</a:t>
              </a:r>
              <a:r>
                <a:rPr lang="en-US" sz="1013" i="1" dirty="0" err="1"/>
                <a:t>Asm</a:t>
              </a:r>
              <a:r>
                <a:rPr lang="en-US" sz="1013" i="1" baseline="-25000" dirty="0" err="1"/>
                <a:t>cpu</a:t>
              </a:r>
              <a:r>
                <a:rPr lang="en-US" sz="1013" dirty="0"/>
                <a:t>)</a:t>
              </a:r>
            </a:p>
          </p:txBody>
        </p:sp>
        <p:sp>
          <p:nvSpPr>
            <p:cNvPr id="67" name="Rectangle 66">
              <a:extLst>
                <a:ext uri="{FF2B5EF4-FFF2-40B4-BE49-F238E27FC236}">
                  <a16:creationId xmlns:a16="http://schemas.microsoft.com/office/drawing/2014/main" id="{50AE83B6-D921-A04F-B4A2-32E1B280EDE5}"/>
                </a:ext>
              </a:extLst>
            </p:cNvPr>
            <p:cNvSpPr/>
            <p:nvPr/>
          </p:nvSpPr>
          <p:spPr>
            <a:xfrm>
              <a:off x="1410333" y="4566270"/>
              <a:ext cx="221894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Mboot</a:t>
              </a:r>
              <a:r>
                <a:rPr lang="en-US" sz="1013" b="1" dirty="0"/>
                <a:t> </a:t>
              </a:r>
              <a:r>
                <a:rPr lang="en-US" sz="1013" dirty="0"/>
                <a:t>(</a:t>
              </a:r>
              <a:r>
                <a:rPr lang="en-US" sz="1013" i="1" dirty="0" err="1"/>
                <a:t>Asm</a:t>
              </a:r>
              <a:r>
                <a:rPr lang="en-US" sz="1013" i="1" baseline="-25000" dirty="0" err="1"/>
                <a:t>mc</a:t>
              </a:r>
              <a:r>
                <a:rPr lang="en-US" sz="1013" dirty="0"/>
                <a:t>)</a:t>
              </a:r>
            </a:p>
          </p:txBody>
        </p:sp>
        <p:sp>
          <p:nvSpPr>
            <p:cNvPr id="68" name="Rectangle 67">
              <a:extLst>
                <a:ext uri="{FF2B5EF4-FFF2-40B4-BE49-F238E27FC236}">
                  <a16:creationId xmlns:a16="http://schemas.microsoft.com/office/drawing/2014/main" id="{9BA8F813-DB95-BD41-BEE9-0144065806ED}"/>
                </a:ext>
              </a:extLst>
            </p:cNvPr>
            <p:cNvSpPr/>
            <p:nvPr/>
          </p:nvSpPr>
          <p:spPr>
            <a:xfrm>
              <a:off x="3151146"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0" name="Rectangle 69">
              <a:extLst>
                <a:ext uri="{FF2B5EF4-FFF2-40B4-BE49-F238E27FC236}">
                  <a16:creationId xmlns:a16="http://schemas.microsoft.com/office/drawing/2014/main" id="{EAF7F715-CCB7-A64B-B9D9-7325D8E227B1}"/>
                </a:ext>
              </a:extLst>
            </p:cNvPr>
            <p:cNvSpPr/>
            <p:nvPr/>
          </p:nvSpPr>
          <p:spPr>
            <a:xfrm>
              <a:off x="3439867"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ABE174DF-2598-4245-AFC5-5A45637B45BA}"/>
                    </a:ext>
                  </a:extLst>
                </p:cNvPr>
                <p:cNvSpPr txBox="1"/>
                <p:nvPr/>
              </p:nvSpPr>
              <p:spPr>
                <a:xfrm rot="16200000">
                  <a:off x="2246671" y="404442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6" name="TextBox 55">
                  <a:extLst>
                    <a:ext uri="{FF2B5EF4-FFF2-40B4-BE49-F238E27FC236}">
                      <a16:creationId xmlns:a16="http://schemas.microsoft.com/office/drawing/2014/main" id="{ABE174DF-2598-4245-AFC5-5A45637B45BA}"/>
                    </a:ext>
                  </a:extLst>
                </p:cNvPr>
                <p:cNvSpPr txBox="1">
                  <a:spLocks noRot="1" noChangeAspect="1" noMove="1" noResize="1" noEditPoints="1" noAdjustHandles="1" noChangeArrowheads="1" noChangeShapeType="1" noTextEdit="1"/>
                </p:cNvSpPr>
                <p:nvPr/>
              </p:nvSpPr>
              <p:spPr>
                <a:xfrm rot="16200000">
                  <a:off x="2246671" y="4044421"/>
                  <a:ext cx="552669" cy="346249"/>
                </a:xfrm>
                <a:prstGeom prst="rect">
                  <a:avLst/>
                </a:prstGeom>
                <a:blipFill>
                  <a:blip r:embed="rId28"/>
                  <a:stretch>
                    <a:fillRect r="-3571"/>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02" name="TextBox 101">
                <a:extLst>
                  <a:ext uri="{FF2B5EF4-FFF2-40B4-BE49-F238E27FC236}">
                    <a16:creationId xmlns:a16="http://schemas.microsoft.com/office/drawing/2014/main" id="{C7F6D3A0-41A2-064D-AED2-421B2E9C9D5C}"/>
                  </a:ext>
                </a:extLst>
              </p:cNvPr>
              <p:cNvSpPr txBox="1"/>
              <p:nvPr/>
            </p:nvSpPr>
            <p:spPr>
              <a:xfrm>
                <a:off x="5072113" y="4669887"/>
                <a:ext cx="3051605"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02" name="TextBox 101">
                <a:extLst>
                  <a:ext uri="{FF2B5EF4-FFF2-40B4-BE49-F238E27FC236}">
                    <a16:creationId xmlns:a16="http://schemas.microsoft.com/office/drawing/2014/main" id="{C7F6D3A0-41A2-064D-AED2-421B2E9C9D5C}"/>
                  </a:ext>
                </a:extLst>
              </p:cNvPr>
              <p:cNvSpPr txBox="1">
                <a:spLocks noRot="1" noChangeAspect="1" noMove="1" noResize="1" noEditPoints="1" noAdjustHandles="1" noChangeArrowheads="1" noChangeShapeType="1" noTextEdit="1"/>
              </p:cNvSpPr>
              <p:nvPr/>
            </p:nvSpPr>
            <p:spPr>
              <a:xfrm>
                <a:off x="5072113" y="4669887"/>
                <a:ext cx="3051605" cy="307777"/>
              </a:xfrm>
              <a:prstGeom prst="rect">
                <a:avLst/>
              </a:prstGeom>
              <a:blipFill>
                <a:blip r:embed="rId29"/>
                <a:stretch>
                  <a:fillRect b="-4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3" name="TextBox 102">
                <a:extLst>
                  <a:ext uri="{FF2B5EF4-FFF2-40B4-BE49-F238E27FC236}">
                    <a16:creationId xmlns:a16="http://schemas.microsoft.com/office/drawing/2014/main" id="{83FC3B70-8CFC-6847-9172-0E38784A8FF7}"/>
                  </a:ext>
                </a:extLst>
              </p:cNvPr>
              <p:cNvSpPr txBox="1"/>
              <p:nvPr/>
            </p:nvSpPr>
            <p:spPr>
              <a:xfrm rot="16200000">
                <a:off x="6305892" y="2106296"/>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03" name="TextBox 102">
                <a:extLst>
                  <a:ext uri="{FF2B5EF4-FFF2-40B4-BE49-F238E27FC236}">
                    <a16:creationId xmlns:a16="http://schemas.microsoft.com/office/drawing/2014/main" id="{83FC3B70-8CFC-6847-9172-0E38784A8FF7}"/>
                  </a:ext>
                </a:extLst>
              </p:cNvPr>
              <p:cNvSpPr txBox="1">
                <a:spLocks noRot="1" noChangeAspect="1" noMove="1" noResize="1" noEditPoints="1" noAdjustHandles="1" noChangeArrowheads="1" noChangeShapeType="1" noTextEdit="1"/>
              </p:cNvSpPr>
              <p:nvPr/>
            </p:nvSpPr>
            <p:spPr>
              <a:xfrm rot="16200000">
                <a:off x="6305892" y="2106296"/>
                <a:ext cx="552669" cy="346249"/>
              </a:xfrm>
              <a:prstGeom prst="rect">
                <a:avLst/>
              </a:prstGeom>
              <a:blipFill>
                <a:blip r:embed="rId30"/>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8" name="TextBox 107">
                <a:extLst>
                  <a:ext uri="{FF2B5EF4-FFF2-40B4-BE49-F238E27FC236}">
                    <a16:creationId xmlns:a16="http://schemas.microsoft.com/office/drawing/2014/main" id="{432B542D-D73D-ED47-B068-5636CE7B4BD5}"/>
                  </a:ext>
                </a:extLst>
              </p:cNvPr>
              <p:cNvSpPr txBox="1"/>
              <p:nvPr/>
            </p:nvSpPr>
            <p:spPr>
              <a:xfrm rot="16200000">
                <a:off x="6309911" y="444598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08" name="TextBox 107">
                <a:extLst>
                  <a:ext uri="{FF2B5EF4-FFF2-40B4-BE49-F238E27FC236}">
                    <a16:creationId xmlns:a16="http://schemas.microsoft.com/office/drawing/2014/main" id="{432B542D-D73D-ED47-B068-5636CE7B4BD5}"/>
                  </a:ext>
                </a:extLst>
              </p:cNvPr>
              <p:cNvSpPr txBox="1">
                <a:spLocks noRot="1" noChangeAspect="1" noMove="1" noResize="1" noEditPoints="1" noAdjustHandles="1" noChangeArrowheads="1" noChangeShapeType="1" noTextEdit="1"/>
              </p:cNvSpPr>
              <p:nvPr/>
            </p:nvSpPr>
            <p:spPr>
              <a:xfrm rot="16200000">
                <a:off x="6309911" y="4445988"/>
                <a:ext cx="552669" cy="346249"/>
              </a:xfrm>
              <a:prstGeom prst="rect">
                <a:avLst/>
              </a:prstGeom>
              <a:blipFill>
                <a:blip r:embed="rId31"/>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2" name="TextBox 111">
                <a:extLst>
                  <a:ext uri="{FF2B5EF4-FFF2-40B4-BE49-F238E27FC236}">
                    <a16:creationId xmlns:a16="http://schemas.microsoft.com/office/drawing/2014/main" id="{D51ED12E-C0B3-3440-8E0E-B1947A502112}"/>
                  </a:ext>
                </a:extLst>
              </p:cNvPr>
              <p:cNvSpPr txBox="1"/>
              <p:nvPr/>
            </p:nvSpPr>
            <p:spPr>
              <a:xfrm rot="16200000">
                <a:off x="6299570" y="2532209"/>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12" name="TextBox 111">
                <a:extLst>
                  <a:ext uri="{FF2B5EF4-FFF2-40B4-BE49-F238E27FC236}">
                    <a16:creationId xmlns:a16="http://schemas.microsoft.com/office/drawing/2014/main" id="{D51ED12E-C0B3-3440-8E0E-B1947A502112}"/>
                  </a:ext>
                </a:extLst>
              </p:cNvPr>
              <p:cNvSpPr txBox="1">
                <a:spLocks noRot="1" noChangeAspect="1" noMove="1" noResize="1" noEditPoints="1" noAdjustHandles="1" noChangeArrowheads="1" noChangeShapeType="1" noTextEdit="1"/>
              </p:cNvSpPr>
              <p:nvPr/>
            </p:nvSpPr>
            <p:spPr>
              <a:xfrm rot="16200000">
                <a:off x="6299570" y="2532209"/>
                <a:ext cx="552669" cy="346249"/>
              </a:xfrm>
              <a:prstGeom prst="rect">
                <a:avLst/>
              </a:prstGeom>
              <a:blipFill>
                <a:blip r:embed="rId32"/>
                <a:stretch>
                  <a:fillRect r="-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4911209F-DD8F-9845-8C44-C62114827BAA}"/>
                  </a:ext>
                </a:extLst>
              </p:cNvPr>
              <p:cNvSpPr txBox="1"/>
              <p:nvPr/>
            </p:nvSpPr>
            <p:spPr>
              <a:xfrm>
                <a:off x="4544184" y="4217024"/>
                <a:ext cx="4111254"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𝑜𝑟𝑎𝑐𝑙𝑒</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𝐶𝑜𝑟𝑒𝑆𝑒𝑡</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13" name="TextBox 112">
                <a:extLst>
                  <a:ext uri="{FF2B5EF4-FFF2-40B4-BE49-F238E27FC236}">
                    <a16:creationId xmlns:a16="http://schemas.microsoft.com/office/drawing/2014/main" id="{4911209F-DD8F-9845-8C44-C62114827BAA}"/>
                  </a:ext>
                </a:extLst>
              </p:cNvPr>
              <p:cNvSpPr txBox="1">
                <a:spLocks noRot="1" noChangeAspect="1" noMove="1" noResize="1" noEditPoints="1" noAdjustHandles="1" noChangeArrowheads="1" noChangeShapeType="1" noTextEdit="1"/>
              </p:cNvSpPr>
              <p:nvPr/>
            </p:nvSpPr>
            <p:spPr>
              <a:xfrm>
                <a:off x="4544184" y="4217024"/>
                <a:ext cx="4111254" cy="307777"/>
              </a:xfrm>
              <a:prstGeom prst="rect">
                <a:avLst/>
              </a:prstGeom>
              <a:blipFill>
                <a:blip r:embed="rId33"/>
                <a:stretch>
                  <a:fillRect b="-1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4" name="TextBox 113">
                <a:extLst>
                  <a:ext uri="{FF2B5EF4-FFF2-40B4-BE49-F238E27FC236}">
                    <a16:creationId xmlns:a16="http://schemas.microsoft.com/office/drawing/2014/main" id="{580BF45B-1178-5041-B0C3-7D2B4D569781}"/>
                  </a:ext>
                </a:extLst>
              </p:cNvPr>
              <p:cNvSpPr txBox="1"/>
              <p:nvPr/>
            </p:nvSpPr>
            <p:spPr>
              <a:xfrm rot="16200000">
                <a:off x="6309911" y="4057016"/>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14" name="TextBox 113">
                <a:extLst>
                  <a:ext uri="{FF2B5EF4-FFF2-40B4-BE49-F238E27FC236}">
                    <a16:creationId xmlns:a16="http://schemas.microsoft.com/office/drawing/2014/main" id="{580BF45B-1178-5041-B0C3-7D2B4D569781}"/>
                  </a:ext>
                </a:extLst>
              </p:cNvPr>
              <p:cNvSpPr txBox="1">
                <a:spLocks noRot="1" noChangeAspect="1" noMove="1" noResize="1" noEditPoints="1" noAdjustHandles="1" noChangeArrowheads="1" noChangeShapeType="1" noTextEdit="1"/>
              </p:cNvSpPr>
              <p:nvPr/>
            </p:nvSpPr>
            <p:spPr>
              <a:xfrm rot="16200000">
                <a:off x="6309911" y="4057016"/>
                <a:ext cx="552669" cy="346249"/>
              </a:xfrm>
              <a:prstGeom prst="rect">
                <a:avLst/>
              </a:prstGeom>
              <a:blipFill>
                <a:blip r:embed="rId34"/>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5" name="TextBox 114">
                <a:extLst>
                  <a:ext uri="{FF2B5EF4-FFF2-40B4-BE49-F238E27FC236}">
                    <a16:creationId xmlns:a16="http://schemas.microsoft.com/office/drawing/2014/main" id="{E04593FD-5B42-6646-B8EE-90782739871C}"/>
                  </a:ext>
                </a:extLst>
              </p:cNvPr>
              <p:cNvSpPr txBox="1"/>
              <p:nvPr/>
            </p:nvSpPr>
            <p:spPr>
              <a:xfrm>
                <a:off x="3900983" y="3854911"/>
                <a:ext cx="5378845"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𝑒𝑛𝑣</m:t>
                          </m:r>
                        </m:sub>
                      </m:sSub>
                      <m:d>
                        <m:dPr>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𝐶𝑜𝑟𝑒𝑆𝑒𝑡</m:t>
                              </m:r>
                              <m:r>
                                <a:rPr lang="en-US" sz="1400" b="0" i="1" smtClean="0">
                                  <a:latin typeface="Cambria Math" panose="02040503050406030204" pitchFamily="18" charset="0"/>
                                  <a:ea typeface="Cambria Math" panose="02040503050406030204" pitchFamily="18" charset="0"/>
                                </a:rPr>
                                <m:t> </m:t>
                              </m:r>
                            </m:sub>
                          </m:sSub>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𝐶𝑜𝑟𝑒𝑆𝑒𝑡</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𝐶𝑜𝑟𝑒𝑆𝑒𝑡</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15" name="TextBox 114">
                <a:extLst>
                  <a:ext uri="{FF2B5EF4-FFF2-40B4-BE49-F238E27FC236}">
                    <a16:creationId xmlns:a16="http://schemas.microsoft.com/office/drawing/2014/main" id="{E04593FD-5B42-6646-B8EE-90782739871C}"/>
                  </a:ext>
                </a:extLst>
              </p:cNvPr>
              <p:cNvSpPr txBox="1">
                <a:spLocks noRot="1" noChangeAspect="1" noMove="1" noResize="1" noEditPoints="1" noAdjustHandles="1" noChangeArrowheads="1" noChangeShapeType="1" noTextEdit="1"/>
              </p:cNvSpPr>
              <p:nvPr/>
            </p:nvSpPr>
            <p:spPr>
              <a:xfrm>
                <a:off x="3900983" y="3854911"/>
                <a:ext cx="5378845" cy="307777"/>
              </a:xfrm>
              <a:prstGeom prst="rect">
                <a:avLst/>
              </a:prstGeom>
              <a:blipFill>
                <a:blip r:embed="rId35"/>
                <a:stretch>
                  <a:fillRect b="-1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6" name="TextBox 115">
                <a:extLst>
                  <a:ext uri="{FF2B5EF4-FFF2-40B4-BE49-F238E27FC236}">
                    <a16:creationId xmlns:a16="http://schemas.microsoft.com/office/drawing/2014/main" id="{DA2A0D10-AAB1-104B-8210-46B85C995125}"/>
                  </a:ext>
                </a:extLst>
              </p:cNvPr>
              <p:cNvSpPr txBox="1"/>
              <p:nvPr/>
            </p:nvSpPr>
            <p:spPr>
              <a:xfrm>
                <a:off x="4774658" y="3489472"/>
                <a:ext cx="3623171"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𝑒𝑛𝑣</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16" name="TextBox 115">
                <a:extLst>
                  <a:ext uri="{FF2B5EF4-FFF2-40B4-BE49-F238E27FC236}">
                    <a16:creationId xmlns:a16="http://schemas.microsoft.com/office/drawing/2014/main" id="{DA2A0D10-AAB1-104B-8210-46B85C995125}"/>
                  </a:ext>
                </a:extLst>
              </p:cNvPr>
              <p:cNvSpPr txBox="1">
                <a:spLocks noRot="1" noChangeAspect="1" noMove="1" noResize="1" noEditPoints="1" noAdjustHandles="1" noChangeArrowheads="1" noChangeShapeType="1" noTextEdit="1"/>
              </p:cNvSpPr>
              <p:nvPr/>
            </p:nvSpPr>
            <p:spPr>
              <a:xfrm>
                <a:off x="4774658" y="3489472"/>
                <a:ext cx="3623171" cy="307777"/>
              </a:xfrm>
              <a:prstGeom prst="rect">
                <a:avLst/>
              </a:prstGeom>
              <a:blipFill>
                <a:blip r:embed="rId36"/>
                <a:stretch>
                  <a:fillRect b="-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7" name="TextBox 116">
                <a:extLst>
                  <a:ext uri="{FF2B5EF4-FFF2-40B4-BE49-F238E27FC236}">
                    <a16:creationId xmlns:a16="http://schemas.microsoft.com/office/drawing/2014/main" id="{9FCC50E8-108D-5443-A602-48DBEDBCC207}"/>
                  </a:ext>
                </a:extLst>
              </p:cNvPr>
              <p:cNvSpPr txBox="1"/>
              <p:nvPr/>
            </p:nvSpPr>
            <p:spPr>
              <a:xfrm>
                <a:off x="4694041" y="3123138"/>
                <a:ext cx="3793731" cy="32528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𝑠𝑖𝑛𝑔𝑙𝑒</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17" name="TextBox 116">
                <a:extLst>
                  <a:ext uri="{FF2B5EF4-FFF2-40B4-BE49-F238E27FC236}">
                    <a16:creationId xmlns:a16="http://schemas.microsoft.com/office/drawing/2014/main" id="{9FCC50E8-108D-5443-A602-48DBEDBCC207}"/>
                  </a:ext>
                </a:extLst>
              </p:cNvPr>
              <p:cNvSpPr txBox="1">
                <a:spLocks noRot="1" noChangeAspect="1" noMove="1" noResize="1" noEditPoints="1" noAdjustHandles="1" noChangeArrowheads="1" noChangeShapeType="1" noTextEdit="1"/>
              </p:cNvSpPr>
              <p:nvPr/>
            </p:nvSpPr>
            <p:spPr>
              <a:xfrm>
                <a:off x="4694041" y="3123138"/>
                <a:ext cx="3793731" cy="325282"/>
              </a:xfrm>
              <a:prstGeom prst="rect">
                <a:avLst/>
              </a:prstGeom>
              <a:blipFill>
                <a:blip r:embed="rId3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8" name="TextBox 117">
                <a:extLst>
                  <a:ext uri="{FF2B5EF4-FFF2-40B4-BE49-F238E27FC236}">
                    <a16:creationId xmlns:a16="http://schemas.microsoft.com/office/drawing/2014/main" id="{5F453FEF-4445-364B-B578-BCCB2E5C323F}"/>
                  </a:ext>
                </a:extLst>
              </p:cNvPr>
              <p:cNvSpPr txBox="1"/>
              <p:nvPr/>
            </p:nvSpPr>
            <p:spPr>
              <a:xfrm>
                <a:off x="4766272" y="2753280"/>
                <a:ext cx="3604448" cy="32528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𝑏𝑖𝑔</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18" name="TextBox 117">
                <a:extLst>
                  <a:ext uri="{FF2B5EF4-FFF2-40B4-BE49-F238E27FC236}">
                    <a16:creationId xmlns:a16="http://schemas.microsoft.com/office/drawing/2014/main" id="{5F453FEF-4445-364B-B578-BCCB2E5C323F}"/>
                  </a:ext>
                </a:extLst>
              </p:cNvPr>
              <p:cNvSpPr txBox="1">
                <a:spLocks noRot="1" noChangeAspect="1" noMove="1" noResize="1" noEditPoints="1" noAdjustHandles="1" noChangeArrowheads="1" noChangeShapeType="1" noTextEdit="1"/>
              </p:cNvSpPr>
              <p:nvPr/>
            </p:nvSpPr>
            <p:spPr>
              <a:xfrm>
                <a:off x="4766272" y="2753280"/>
                <a:ext cx="3604448" cy="325282"/>
              </a:xfrm>
              <a:prstGeom prst="rect">
                <a:avLst/>
              </a:prstGeom>
              <a:blipFill>
                <a:blip r:embed="rId38"/>
                <a:stretch>
                  <a:fillRect b="-38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9" name="TextBox 118">
                <a:extLst>
                  <a:ext uri="{FF2B5EF4-FFF2-40B4-BE49-F238E27FC236}">
                    <a16:creationId xmlns:a16="http://schemas.microsoft.com/office/drawing/2014/main" id="{C6D78DE1-5C00-5741-B326-1E06A1A5B6C9}"/>
                  </a:ext>
                </a:extLst>
              </p:cNvPr>
              <p:cNvSpPr txBox="1"/>
              <p:nvPr/>
            </p:nvSpPr>
            <p:spPr>
              <a:xfrm>
                <a:off x="4732943" y="2341502"/>
                <a:ext cx="3677545" cy="32528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𝑏𝑖𝑔</m:t>
                          </m:r>
                          <m:r>
                            <a:rPr lang="en-US" sz="1400" b="0" i="1" smtClean="0">
                              <a:latin typeface="Cambria Math" panose="02040503050406030204" pitchFamily="18" charset="0"/>
                              <a:ea typeface="Cambria Math" panose="02040503050406030204" pitchFamily="18" charset="0"/>
                            </a:rPr>
                            <m:t>2</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19" name="TextBox 118">
                <a:extLst>
                  <a:ext uri="{FF2B5EF4-FFF2-40B4-BE49-F238E27FC236}">
                    <a16:creationId xmlns:a16="http://schemas.microsoft.com/office/drawing/2014/main" id="{C6D78DE1-5C00-5741-B326-1E06A1A5B6C9}"/>
                  </a:ext>
                </a:extLst>
              </p:cNvPr>
              <p:cNvSpPr txBox="1">
                <a:spLocks noRot="1" noChangeAspect="1" noMove="1" noResize="1" noEditPoints="1" noAdjustHandles="1" noChangeArrowheads="1" noChangeShapeType="1" noTextEdit="1"/>
              </p:cNvSpPr>
              <p:nvPr/>
            </p:nvSpPr>
            <p:spPr>
              <a:xfrm>
                <a:off x="4732943" y="2341502"/>
                <a:ext cx="3677545" cy="325282"/>
              </a:xfrm>
              <a:prstGeom prst="rect">
                <a:avLst/>
              </a:prstGeom>
              <a:blipFill>
                <a:blip r:embed="rId3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0" name="TextBox 119">
                <a:extLst>
                  <a:ext uri="{FF2B5EF4-FFF2-40B4-BE49-F238E27FC236}">
                    <a16:creationId xmlns:a16="http://schemas.microsoft.com/office/drawing/2014/main" id="{58D617E7-60D8-364A-8C3D-71562A249E2C}"/>
                  </a:ext>
                </a:extLst>
              </p:cNvPr>
              <p:cNvSpPr txBox="1"/>
              <p:nvPr/>
            </p:nvSpPr>
            <p:spPr>
              <a:xfrm>
                <a:off x="4737810" y="1891132"/>
                <a:ext cx="3690689" cy="32438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𝑠𝑝𝑙𝑖𝑡</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20" name="TextBox 119">
                <a:extLst>
                  <a:ext uri="{FF2B5EF4-FFF2-40B4-BE49-F238E27FC236}">
                    <a16:creationId xmlns:a16="http://schemas.microsoft.com/office/drawing/2014/main" id="{58D617E7-60D8-364A-8C3D-71562A249E2C}"/>
                  </a:ext>
                </a:extLst>
              </p:cNvPr>
              <p:cNvSpPr txBox="1">
                <a:spLocks noRot="1" noChangeAspect="1" noMove="1" noResize="1" noEditPoints="1" noAdjustHandles="1" noChangeArrowheads="1" noChangeShapeType="1" noTextEdit="1"/>
              </p:cNvSpPr>
              <p:nvPr/>
            </p:nvSpPr>
            <p:spPr>
              <a:xfrm>
                <a:off x="4737810" y="1891132"/>
                <a:ext cx="3690689" cy="324384"/>
              </a:xfrm>
              <a:prstGeom prst="rect">
                <a:avLst/>
              </a:prstGeom>
              <a:blipFill>
                <a:blip r:embed="rId40"/>
                <a:stretch>
                  <a:fillRect b="-38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1" name="TextBox 120">
                <a:extLst>
                  <a:ext uri="{FF2B5EF4-FFF2-40B4-BE49-F238E27FC236}">
                    <a16:creationId xmlns:a16="http://schemas.microsoft.com/office/drawing/2014/main" id="{E7CE5CB0-2DC9-7341-8D5E-B0DA9C95CEFA}"/>
                  </a:ext>
                </a:extLst>
              </p:cNvPr>
              <p:cNvSpPr txBox="1"/>
              <p:nvPr/>
            </p:nvSpPr>
            <p:spPr>
              <a:xfrm>
                <a:off x="4376270" y="1497664"/>
                <a:ext cx="441383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𝑟𝑒𝑜𝑟𝑑𝑒𝑟</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𝑟𝑒𝑜𝑟𝑑𝑒𝑟</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21" name="TextBox 120">
                <a:extLst>
                  <a:ext uri="{FF2B5EF4-FFF2-40B4-BE49-F238E27FC236}">
                    <a16:creationId xmlns:a16="http://schemas.microsoft.com/office/drawing/2014/main" id="{E7CE5CB0-2DC9-7341-8D5E-B0DA9C95CEFA}"/>
                  </a:ext>
                </a:extLst>
              </p:cNvPr>
              <p:cNvSpPr txBox="1">
                <a:spLocks noRot="1" noChangeAspect="1" noMove="1" noResize="1" noEditPoints="1" noAdjustHandles="1" noChangeArrowheads="1" noChangeShapeType="1" noTextEdit="1"/>
              </p:cNvSpPr>
              <p:nvPr/>
            </p:nvSpPr>
            <p:spPr>
              <a:xfrm>
                <a:off x="4376270" y="1497664"/>
                <a:ext cx="4413837" cy="307777"/>
              </a:xfrm>
              <a:prstGeom prst="rect">
                <a:avLst/>
              </a:prstGeom>
              <a:blipFill>
                <a:blip r:embed="rId41"/>
                <a:stretch>
                  <a:fillRect b="-1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2" name="TextBox 121">
                <a:extLst>
                  <a:ext uri="{FF2B5EF4-FFF2-40B4-BE49-F238E27FC236}">
                    <a16:creationId xmlns:a16="http://schemas.microsoft.com/office/drawing/2014/main" id="{33ACEACD-F50A-0042-89BF-B56743DD40CD}"/>
                  </a:ext>
                </a:extLst>
              </p:cNvPr>
              <p:cNvSpPr txBox="1"/>
              <p:nvPr/>
            </p:nvSpPr>
            <p:spPr>
              <a:xfrm>
                <a:off x="4633106" y="620371"/>
                <a:ext cx="3837524" cy="33977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𝑠𝑒𝑝</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𝑠𝑒𝑝</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22" name="TextBox 121">
                <a:extLst>
                  <a:ext uri="{FF2B5EF4-FFF2-40B4-BE49-F238E27FC236}">
                    <a16:creationId xmlns:a16="http://schemas.microsoft.com/office/drawing/2014/main" id="{33ACEACD-F50A-0042-89BF-B56743DD40CD}"/>
                  </a:ext>
                </a:extLst>
              </p:cNvPr>
              <p:cNvSpPr txBox="1">
                <a:spLocks noRot="1" noChangeAspect="1" noMove="1" noResize="1" noEditPoints="1" noAdjustHandles="1" noChangeArrowheads="1" noChangeShapeType="1" noTextEdit="1"/>
              </p:cNvSpPr>
              <p:nvPr/>
            </p:nvSpPr>
            <p:spPr>
              <a:xfrm>
                <a:off x="4633106" y="620371"/>
                <a:ext cx="3837524" cy="339773"/>
              </a:xfrm>
              <a:prstGeom prst="rect">
                <a:avLst/>
              </a:prstGeom>
              <a:blipFill>
                <a:blip r:embed="rId42"/>
                <a:stretch>
                  <a:fillRect b="-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3" name="TextBox 122">
                <a:extLst>
                  <a:ext uri="{FF2B5EF4-FFF2-40B4-BE49-F238E27FC236}">
                    <a16:creationId xmlns:a16="http://schemas.microsoft.com/office/drawing/2014/main" id="{6760C474-9958-A44C-9209-26E5682B8072}"/>
                  </a:ext>
                </a:extLst>
              </p:cNvPr>
              <p:cNvSpPr txBox="1"/>
              <p:nvPr/>
            </p:nvSpPr>
            <p:spPr>
              <a:xfrm rot="16200000">
                <a:off x="6302940" y="3666395"/>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3" name="TextBox 122">
                <a:extLst>
                  <a:ext uri="{FF2B5EF4-FFF2-40B4-BE49-F238E27FC236}">
                    <a16:creationId xmlns:a16="http://schemas.microsoft.com/office/drawing/2014/main" id="{6760C474-9958-A44C-9209-26E5682B8072}"/>
                  </a:ext>
                </a:extLst>
              </p:cNvPr>
              <p:cNvSpPr txBox="1">
                <a:spLocks noRot="1" noChangeAspect="1" noMove="1" noResize="1" noEditPoints="1" noAdjustHandles="1" noChangeArrowheads="1" noChangeShapeType="1" noTextEdit="1"/>
              </p:cNvSpPr>
              <p:nvPr/>
            </p:nvSpPr>
            <p:spPr>
              <a:xfrm rot="16200000">
                <a:off x="6302940" y="3666395"/>
                <a:ext cx="552669" cy="346249"/>
              </a:xfrm>
              <a:prstGeom prst="rect">
                <a:avLst/>
              </a:prstGeom>
              <a:blipFill>
                <a:blip r:embed="rId43"/>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4" name="TextBox 123">
                <a:extLst>
                  <a:ext uri="{FF2B5EF4-FFF2-40B4-BE49-F238E27FC236}">
                    <a16:creationId xmlns:a16="http://schemas.microsoft.com/office/drawing/2014/main" id="{FD763FF7-5FC3-EF49-8DA8-92BB11A1A61C}"/>
                  </a:ext>
                </a:extLst>
              </p:cNvPr>
              <p:cNvSpPr txBox="1"/>
              <p:nvPr/>
            </p:nvSpPr>
            <p:spPr>
              <a:xfrm rot="16200000">
                <a:off x="6314072" y="331043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4" name="TextBox 123">
                <a:extLst>
                  <a:ext uri="{FF2B5EF4-FFF2-40B4-BE49-F238E27FC236}">
                    <a16:creationId xmlns:a16="http://schemas.microsoft.com/office/drawing/2014/main" id="{FD763FF7-5FC3-EF49-8DA8-92BB11A1A61C}"/>
                  </a:ext>
                </a:extLst>
              </p:cNvPr>
              <p:cNvSpPr txBox="1">
                <a:spLocks noRot="1" noChangeAspect="1" noMove="1" noResize="1" noEditPoints="1" noAdjustHandles="1" noChangeArrowheads="1" noChangeShapeType="1" noTextEdit="1"/>
              </p:cNvSpPr>
              <p:nvPr/>
            </p:nvSpPr>
            <p:spPr>
              <a:xfrm rot="16200000">
                <a:off x="6314072" y="3310438"/>
                <a:ext cx="552669" cy="346249"/>
              </a:xfrm>
              <a:prstGeom prst="rect">
                <a:avLst/>
              </a:prstGeom>
              <a:blipFill>
                <a:blip r:embed="rId44"/>
                <a:stretch>
                  <a:fillRect r="-34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5" name="TextBox 124">
                <a:extLst>
                  <a:ext uri="{FF2B5EF4-FFF2-40B4-BE49-F238E27FC236}">
                    <a16:creationId xmlns:a16="http://schemas.microsoft.com/office/drawing/2014/main" id="{16C62C6A-DBA3-E349-A570-DAA6878A7E6E}"/>
                  </a:ext>
                </a:extLst>
              </p:cNvPr>
              <p:cNvSpPr txBox="1"/>
              <p:nvPr/>
            </p:nvSpPr>
            <p:spPr>
              <a:xfrm rot="16200000">
                <a:off x="6306821" y="293495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5" name="TextBox 124">
                <a:extLst>
                  <a:ext uri="{FF2B5EF4-FFF2-40B4-BE49-F238E27FC236}">
                    <a16:creationId xmlns:a16="http://schemas.microsoft.com/office/drawing/2014/main" id="{16C62C6A-DBA3-E349-A570-DAA6878A7E6E}"/>
                  </a:ext>
                </a:extLst>
              </p:cNvPr>
              <p:cNvSpPr txBox="1">
                <a:spLocks noRot="1" noChangeAspect="1" noMove="1" noResize="1" noEditPoints="1" noAdjustHandles="1" noChangeArrowheads="1" noChangeShapeType="1" noTextEdit="1"/>
              </p:cNvSpPr>
              <p:nvPr/>
            </p:nvSpPr>
            <p:spPr>
              <a:xfrm rot="16200000">
                <a:off x="6306821" y="2934958"/>
                <a:ext cx="552669" cy="346249"/>
              </a:xfrm>
              <a:prstGeom prst="rect">
                <a:avLst/>
              </a:prstGeom>
              <a:blipFill>
                <a:blip r:embed="rId31"/>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6" name="TextBox 125">
                <a:extLst>
                  <a:ext uri="{FF2B5EF4-FFF2-40B4-BE49-F238E27FC236}">
                    <a16:creationId xmlns:a16="http://schemas.microsoft.com/office/drawing/2014/main" id="{607136F1-A4F6-C54F-A0F8-BBE50C41C67E}"/>
                  </a:ext>
                </a:extLst>
              </p:cNvPr>
              <p:cNvSpPr txBox="1"/>
              <p:nvPr/>
            </p:nvSpPr>
            <p:spPr>
              <a:xfrm rot="16200000">
                <a:off x="6299570" y="170143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6" name="TextBox 125">
                <a:extLst>
                  <a:ext uri="{FF2B5EF4-FFF2-40B4-BE49-F238E27FC236}">
                    <a16:creationId xmlns:a16="http://schemas.microsoft.com/office/drawing/2014/main" id="{607136F1-A4F6-C54F-A0F8-BBE50C41C67E}"/>
                  </a:ext>
                </a:extLst>
              </p:cNvPr>
              <p:cNvSpPr txBox="1">
                <a:spLocks noRot="1" noChangeAspect="1" noMove="1" noResize="1" noEditPoints="1" noAdjustHandles="1" noChangeArrowheads="1" noChangeShapeType="1" noTextEdit="1"/>
              </p:cNvSpPr>
              <p:nvPr/>
            </p:nvSpPr>
            <p:spPr>
              <a:xfrm rot="16200000">
                <a:off x="6299570" y="1701431"/>
                <a:ext cx="552669" cy="346249"/>
              </a:xfrm>
              <a:prstGeom prst="rect">
                <a:avLst/>
              </a:prstGeom>
              <a:blipFill>
                <a:blip r:embed="rId45"/>
                <a:stretch>
                  <a:fillRect r="-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7" name="TextBox 126">
                <a:extLst>
                  <a:ext uri="{FF2B5EF4-FFF2-40B4-BE49-F238E27FC236}">
                    <a16:creationId xmlns:a16="http://schemas.microsoft.com/office/drawing/2014/main" id="{EE3A79E0-7C30-0C48-8878-9CF738B165F7}"/>
                  </a:ext>
                </a:extLst>
              </p:cNvPr>
              <p:cNvSpPr txBox="1"/>
              <p:nvPr/>
            </p:nvSpPr>
            <p:spPr>
              <a:xfrm rot="16200000">
                <a:off x="6282409" y="834203"/>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7" name="TextBox 126">
                <a:extLst>
                  <a:ext uri="{FF2B5EF4-FFF2-40B4-BE49-F238E27FC236}">
                    <a16:creationId xmlns:a16="http://schemas.microsoft.com/office/drawing/2014/main" id="{EE3A79E0-7C30-0C48-8878-9CF738B165F7}"/>
                  </a:ext>
                </a:extLst>
              </p:cNvPr>
              <p:cNvSpPr txBox="1">
                <a:spLocks noRot="1" noChangeAspect="1" noMove="1" noResize="1" noEditPoints="1" noAdjustHandles="1" noChangeArrowheads="1" noChangeShapeType="1" noTextEdit="1"/>
              </p:cNvSpPr>
              <p:nvPr/>
            </p:nvSpPr>
            <p:spPr>
              <a:xfrm rot="16200000">
                <a:off x="6282409" y="834203"/>
                <a:ext cx="552669" cy="346249"/>
              </a:xfrm>
              <a:prstGeom prst="rect">
                <a:avLst/>
              </a:prstGeom>
              <a:blipFill>
                <a:blip r:embed="rId30"/>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8" name="TextBox 127">
                <a:extLst>
                  <a:ext uri="{FF2B5EF4-FFF2-40B4-BE49-F238E27FC236}">
                    <a16:creationId xmlns:a16="http://schemas.microsoft.com/office/drawing/2014/main" id="{5D09BBC2-5F69-3A49-9775-A18E2E82BA95}"/>
                  </a:ext>
                </a:extLst>
              </p:cNvPr>
              <p:cNvSpPr txBox="1"/>
              <p:nvPr/>
            </p:nvSpPr>
            <p:spPr>
              <a:xfrm rot="16200000">
                <a:off x="6262102" y="399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8" name="TextBox 127">
                <a:extLst>
                  <a:ext uri="{FF2B5EF4-FFF2-40B4-BE49-F238E27FC236}">
                    <a16:creationId xmlns:a16="http://schemas.microsoft.com/office/drawing/2014/main" id="{5D09BBC2-5F69-3A49-9775-A18E2E82BA95}"/>
                  </a:ext>
                </a:extLst>
              </p:cNvPr>
              <p:cNvSpPr txBox="1">
                <a:spLocks noRot="1" noChangeAspect="1" noMove="1" noResize="1" noEditPoints="1" noAdjustHandles="1" noChangeArrowheads="1" noChangeShapeType="1" noTextEdit="1"/>
              </p:cNvSpPr>
              <p:nvPr/>
            </p:nvSpPr>
            <p:spPr>
              <a:xfrm rot="16200000">
                <a:off x="6262102" y="399740"/>
                <a:ext cx="552669" cy="346249"/>
              </a:xfrm>
              <a:prstGeom prst="rect">
                <a:avLst/>
              </a:prstGeom>
              <a:blipFill>
                <a:blip r:embed="rId46"/>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0" name="TextBox 129">
                <a:extLst>
                  <a:ext uri="{FF2B5EF4-FFF2-40B4-BE49-F238E27FC236}">
                    <a16:creationId xmlns:a16="http://schemas.microsoft.com/office/drawing/2014/main" id="{5E07D3D6-BA8D-AD4B-BF51-977C85DD633B}"/>
                  </a:ext>
                </a:extLst>
              </p:cNvPr>
              <p:cNvSpPr txBox="1"/>
              <p:nvPr/>
            </p:nvSpPr>
            <p:spPr>
              <a:xfrm>
                <a:off x="4429734" y="1094331"/>
                <a:ext cx="441383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𝑟𝑒𝑜𝑟𝑑𝑒𝑟</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𝑟𝑒𝑜𝑟𝑑𝑒𝑟</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30" name="TextBox 129">
                <a:extLst>
                  <a:ext uri="{FF2B5EF4-FFF2-40B4-BE49-F238E27FC236}">
                    <a16:creationId xmlns:a16="http://schemas.microsoft.com/office/drawing/2014/main" id="{5E07D3D6-BA8D-AD4B-BF51-977C85DD633B}"/>
                  </a:ext>
                </a:extLst>
              </p:cNvPr>
              <p:cNvSpPr txBox="1">
                <a:spLocks noRot="1" noChangeAspect="1" noMove="1" noResize="1" noEditPoints="1" noAdjustHandles="1" noChangeArrowheads="1" noChangeShapeType="1" noTextEdit="1"/>
              </p:cNvSpPr>
              <p:nvPr/>
            </p:nvSpPr>
            <p:spPr>
              <a:xfrm>
                <a:off x="4429734" y="1094331"/>
                <a:ext cx="4413837" cy="307777"/>
              </a:xfrm>
              <a:prstGeom prst="rect">
                <a:avLst/>
              </a:prstGeom>
              <a:blipFill>
                <a:blip r:embed="rId47"/>
                <a:stretch>
                  <a:fillRect b="-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1" name="TextBox 130">
                <a:extLst>
                  <a:ext uri="{FF2B5EF4-FFF2-40B4-BE49-F238E27FC236}">
                    <a16:creationId xmlns:a16="http://schemas.microsoft.com/office/drawing/2014/main" id="{0EFC485F-351A-084C-BCF7-27487DBDCCB9}"/>
                  </a:ext>
                </a:extLst>
              </p:cNvPr>
              <p:cNvSpPr txBox="1"/>
              <p:nvPr/>
            </p:nvSpPr>
            <p:spPr>
              <a:xfrm rot="16200000">
                <a:off x="6291799" y="127626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31" name="TextBox 130">
                <a:extLst>
                  <a:ext uri="{FF2B5EF4-FFF2-40B4-BE49-F238E27FC236}">
                    <a16:creationId xmlns:a16="http://schemas.microsoft.com/office/drawing/2014/main" id="{0EFC485F-351A-084C-BCF7-27487DBDCCB9}"/>
                  </a:ext>
                </a:extLst>
              </p:cNvPr>
              <p:cNvSpPr txBox="1">
                <a:spLocks noRot="1" noChangeAspect="1" noMove="1" noResize="1" noEditPoints="1" noAdjustHandles="1" noChangeArrowheads="1" noChangeShapeType="1" noTextEdit="1"/>
              </p:cNvSpPr>
              <p:nvPr/>
            </p:nvSpPr>
            <p:spPr>
              <a:xfrm rot="16200000">
                <a:off x="6291799" y="1276261"/>
                <a:ext cx="552669" cy="346249"/>
              </a:xfrm>
              <a:prstGeom prst="rect">
                <a:avLst/>
              </a:prstGeom>
              <a:blipFill>
                <a:blip r:embed="rId48"/>
                <a:stretch>
                  <a:fillRect r="-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2" name="Rectangle 131">
                <a:extLst>
                  <a:ext uri="{FF2B5EF4-FFF2-40B4-BE49-F238E27FC236}">
                    <a16:creationId xmlns:a16="http://schemas.microsoft.com/office/drawing/2014/main" id="{5E94C5DC-B610-A449-B4FE-DB9BFD959B24}"/>
                  </a:ext>
                </a:extLst>
              </p:cNvPr>
              <p:cNvSpPr/>
              <p:nvPr/>
            </p:nvSpPr>
            <p:spPr>
              <a:xfrm>
                <a:off x="2515" y="206939"/>
                <a:ext cx="3832193" cy="42377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Link with </a:t>
                </a:r>
                <a14:m>
                  <m:oMath xmlns:m="http://schemas.openxmlformats.org/officeDocument/2006/math">
                    <m:r>
                      <a:rPr lang="en-US" sz="2000" i="1">
                        <a:latin typeface="Cambria Math" panose="02040503050406030204" pitchFamily="18" charset="0"/>
                        <a:ea typeface="Cambria Math" panose="02040503050406030204" pitchFamily="18" charset="0"/>
                      </a:rPr>
                      <m:t>𝐴𝑠</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𝑚</m:t>
                        </m:r>
                      </m:e>
                      <m:sub>
                        <m:r>
                          <a:rPr lang="en-US" sz="2000" b="0" i="1" smtClean="0">
                            <a:latin typeface="Cambria Math" panose="02040503050406030204" pitchFamily="18" charset="0"/>
                            <a:ea typeface="Cambria Math" panose="02040503050406030204" pitchFamily="18" charset="0"/>
                          </a:rPr>
                          <m:t>𝑐𝑝𝑢</m:t>
                        </m:r>
                      </m:sub>
                    </m:sSub>
                  </m:oMath>
                </a14:m>
                <a:endParaRPr lang="en-US" sz="20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132" name="Rectangle 131">
                <a:extLst>
                  <a:ext uri="{FF2B5EF4-FFF2-40B4-BE49-F238E27FC236}">
                    <a16:creationId xmlns:a16="http://schemas.microsoft.com/office/drawing/2014/main" id="{5E94C5DC-B610-A449-B4FE-DB9BFD959B24}"/>
                  </a:ext>
                </a:extLst>
              </p:cNvPr>
              <p:cNvSpPr>
                <a:spLocks noRot="1" noChangeAspect="1" noMove="1" noResize="1" noEditPoints="1" noAdjustHandles="1" noChangeArrowheads="1" noChangeShapeType="1" noTextEdit="1"/>
              </p:cNvSpPr>
              <p:nvPr/>
            </p:nvSpPr>
            <p:spPr>
              <a:xfrm>
                <a:off x="2515" y="206939"/>
                <a:ext cx="3832193" cy="423770"/>
              </a:xfrm>
              <a:prstGeom prst="rect">
                <a:avLst/>
              </a:prstGeom>
              <a:blipFill>
                <a:blip r:embed="rId49"/>
                <a:stretch>
                  <a:fillRect/>
                </a:stretch>
              </a:blipFill>
            </p:spPr>
            <p:txBody>
              <a:bodyPr/>
              <a:lstStyle/>
              <a:p>
                <a:r>
                  <a:rPr lang="en-US">
                    <a:noFill/>
                  </a:rPr>
                  <a:t> </a:t>
                </a:r>
              </a:p>
            </p:txBody>
          </p:sp>
        </mc:Fallback>
      </mc:AlternateContent>
      <p:sp>
        <p:nvSpPr>
          <p:cNvPr id="133" name="Rectangle 132">
            <a:extLst>
              <a:ext uri="{FF2B5EF4-FFF2-40B4-BE49-F238E27FC236}">
                <a16:creationId xmlns:a16="http://schemas.microsoft.com/office/drawing/2014/main" id="{B2182234-22E0-E14D-A35E-55FFCF3820CE}"/>
              </a:ext>
            </a:extLst>
          </p:cNvPr>
          <p:cNvSpPr/>
          <p:nvPr/>
        </p:nvSpPr>
        <p:spPr>
          <a:xfrm>
            <a:off x="0" y="637203"/>
            <a:ext cx="3832193" cy="2554545"/>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endParaRPr lang="en-US" sz="2000" b="0" cap="none" spc="0" dirty="0">
              <a:ln w="0"/>
              <a:solidFill>
                <a:schemeClr val="tx1"/>
              </a:solidFill>
              <a:effectLst>
                <a:outerShdw blurRad="38100" dist="19050" dir="2700000" algn="tl" rotWithShape="0">
                  <a:schemeClr val="dk1">
                    <a:alpha val="40000"/>
                  </a:schemeClr>
                </a:outerShdw>
              </a:effectLst>
            </a:endParaRPr>
          </a:p>
          <a:p>
            <a:pPr algn="ctr"/>
            <a:endParaRPr lang="en-US" sz="2000" dirty="0">
              <a:ln w="0"/>
              <a:solidFill>
                <a:schemeClr val="tx1"/>
              </a:solidFill>
              <a:effectLst>
                <a:outerShdw blurRad="38100" dist="19050" dir="2700000" algn="tl" rotWithShape="0">
                  <a:schemeClr val="dk1">
                    <a:alpha val="40000"/>
                  </a:schemeClr>
                </a:outerShdw>
              </a:effectLst>
            </a:endParaRPr>
          </a:p>
          <a:p>
            <a:pPr algn="ctr"/>
            <a:endParaRPr lang="en-US" sz="2000" dirty="0">
              <a:ln w="0"/>
              <a:solidFill>
                <a:schemeClr val="tx1"/>
              </a:solidFill>
              <a:effectLst>
                <a:outerShdw blurRad="38100" dist="19050" dir="2700000" algn="tl" rotWithShape="0">
                  <a:schemeClr val="dk1">
                    <a:alpha val="40000"/>
                  </a:schemeClr>
                </a:outerShdw>
              </a:effectLst>
            </a:endParaRPr>
          </a:p>
          <a:p>
            <a:pPr algn="ctr"/>
            <a:r>
              <a:rPr lang="en-US" sz="2000" dirty="0">
                <a:ln w="0"/>
                <a:solidFill>
                  <a:schemeClr val="tx1"/>
                </a:solidFill>
                <a:effectLst>
                  <a:outerShdw blurRad="38100" dist="19050" dir="2700000" algn="tl" rotWithShape="0">
                    <a:schemeClr val="dk1">
                      <a:alpha val="40000"/>
                    </a:schemeClr>
                  </a:outerShdw>
                </a:effectLst>
              </a:rPr>
              <a:t>Optimize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environmental context </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a:p>
            <a:pPr algn="ctr"/>
            <a:endParaRPr lang="en-US" sz="2000" dirty="0">
              <a:ln w="0"/>
              <a:solidFill>
                <a:schemeClr val="tx1"/>
              </a:solidFill>
              <a:effectLst>
                <a:outerShdw blurRad="38100" dist="19050" dir="2700000" algn="tl" rotWithShape="0">
                  <a:schemeClr val="dk1">
                    <a:alpha val="40000"/>
                  </a:schemeClr>
                </a:outerShdw>
              </a:effectLst>
            </a:endParaRP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34" name="Rectangle 133">
            <a:extLst>
              <a:ext uri="{FF2B5EF4-FFF2-40B4-BE49-F238E27FC236}">
                <a16:creationId xmlns:a16="http://schemas.microsoft.com/office/drawing/2014/main" id="{D37F189E-DF8F-C94C-8A1B-4BAFF7694BD3}"/>
              </a:ext>
            </a:extLst>
          </p:cNvPr>
          <p:cNvSpPr/>
          <p:nvPr/>
        </p:nvSpPr>
        <p:spPr>
          <a:xfrm>
            <a:off x="2517" y="4406331"/>
            <a:ext cx="3832193"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a:t>
            </a:r>
            <a:r>
              <a:rPr lang="en-US" sz="2000" dirty="0">
                <a:ln w="0"/>
                <a:solidFill>
                  <a:schemeClr val="tx1"/>
                </a:solidFill>
                <a:effectLst>
                  <a:outerShdw blurRad="38100" dist="19050" dir="2700000" algn="tl" rotWithShape="0">
                    <a:schemeClr val="dk1">
                      <a:alpha val="40000"/>
                    </a:schemeClr>
                  </a:outerShdw>
                </a:effectLst>
              </a:rPr>
              <a:t>h</a:t>
            </a:r>
            <a:r>
              <a:rPr lang="en-US" sz="2000" b="0" cap="none" spc="0" dirty="0">
                <a:ln w="0"/>
                <a:solidFill>
                  <a:schemeClr val="tx1"/>
                </a:solidFill>
                <a:effectLst>
                  <a:outerShdw blurRad="38100" dist="19050" dir="2700000" algn="tl" rotWithShape="0">
                    <a:schemeClr val="dk1">
                      <a:alpha val="40000"/>
                    </a:schemeClr>
                  </a:outerShdw>
                </a:effectLst>
              </a:rPr>
              <a:t>ardware scheduler</a:t>
            </a:r>
          </a:p>
        </p:txBody>
      </p:sp>
      <p:sp>
        <p:nvSpPr>
          <p:cNvPr id="135" name="Rectangle 134">
            <a:extLst>
              <a:ext uri="{FF2B5EF4-FFF2-40B4-BE49-F238E27FC236}">
                <a16:creationId xmlns:a16="http://schemas.microsoft.com/office/drawing/2014/main" id="{D246E9BF-59B5-634D-B0AF-4E76745CE114}"/>
              </a:ext>
            </a:extLst>
          </p:cNvPr>
          <p:cNvSpPr/>
          <p:nvPr/>
        </p:nvSpPr>
        <p:spPr>
          <a:xfrm>
            <a:off x="2514" y="3666013"/>
            <a:ext cx="3832193"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Introduce partial machine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and prove linking theorem</a:t>
            </a:r>
          </a:p>
        </p:txBody>
      </p:sp>
      <p:sp>
        <p:nvSpPr>
          <p:cNvPr id="136" name="Rectangle 135">
            <a:extLst>
              <a:ext uri="{FF2B5EF4-FFF2-40B4-BE49-F238E27FC236}">
                <a16:creationId xmlns:a16="http://schemas.microsoft.com/office/drawing/2014/main" id="{8C6F5AAB-1C1A-0E47-9ECE-98F61E437752}"/>
              </a:ext>
            </a:extLst>
          </p:cNvPr>
          <p:cNvSpPr/>
          <p:nvPr/>
        </p:nvSpPr>
        <p:spPr>
          <a:xfrm>
            <a:off x="2514" y="3231824"/>
            <a:ext cx="3832193"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per-CPU machine</a:t>
            </a:r>
          </a:p>
        </p:txBody>
      </p:sp>
      <p:sp>
        <p:nvSpPr>
          <p:cNvPr id="57" name="TextBox 56">
            <a:extLst>
              <a:ext uri="{FF2B5EF4-FFF2-40B4-BE49-F238E27FC236}">
                <a16:creationId xmlns:a16="http://schemas.microsoft.com/office/drawing/2014/main" id="{B6F4ADEA-8E3B-E541-8B37-A6F94371ADD6}"/>
              </a:ext>
            </a:extLst>
          </p:cNvPr>
          <p:cNvSpPr txBox="1"/>
          <p:nvPr/>
        </p:nvSpPr>
        <p:spPr>
          <a:xfrm>
            <a:off x="3490371" y="4345159"/>
            <a:ext cx="415498" cy="369332"/>
          </a:xfrm>
          <a:prstGeom prst="rect">
            <a:avLst/>
          </a:prstGeom>
          <a:noFill/>
        </p:spPr>
        <p:txBody>
          <a:bodyPr wrap="none" rtlCol="0">
            <a:spAutoFit/>
          </a:bodyPr>
          <a:lstStyle/>
          <a:p>
            <a:r>
              <a:rPr lang="en-US" b="1" dirty="0">
                <a:solidFill>
                  <a:srgbClr val="FF0000"/>
                </a:solidFill>
              </a:rPr>
              <a:t>1️⃣</a:t>
            </a:r>
          </a:p>
        </p:txBody>
      </p:sp>
      <p:sp>
        <p:nvSpPr>
          <p:cNvPr id="58" name="TextBox 57">
            <a:extLst>
              <a:ext uri="{FF2B5EF4-FFF2-40B4-BE49-F238E27FC236}">
                <a16:creationId xmlns:a16="http://schemas.microsoft.com/office/drawing/2014/main" id="{5416BD8D-8D8D-9145-9C46-4C69B0B346D4}"/>
              </a:ext>
            </a:extLst>
          </p:cNvPr>
          <p:cNvSpPr txBox="1"/>
          <p:nvPr/>
        </p:nvSpPr>
        <p:spPr>
          <a:xfrm>
            <a:off x="3279459" y="3593475"/>
            <a:ext cx="417102" cy="369332"/>
          </a:xfrm>
          <a:prstGeom prst="rect">
            <a:avLst/>
          </a:prstGeom>
          <a:noFill/>
        </p:spPr>
        <p:txBody>
          <a:bodyPr wrap="none" rtlCol="0">
            <a:spAutoFit/>
          </a:bodyPr>
          <a:lstStyle/>
          <a:p>
            <a:r>
              <a:rPr lang="en-US" b="1" dirty="0">
                <a:solidFill>
                  <a:srgbClr val="FF0000"/>
                </a:solidFill>
              </a:rPr>
              <a:t>2️⃣</a:t>
            </a:r>
          </a:p>
        </p:txBody>
      </p:sp>
      <p:sp>
        <p:nvSpPr>
          <p:cNvPr id="61" name="TextBox 60">
            <a:extLst>
              <a:ext uri="{FF2B5EF4-FFF2-40B4-BE49-F238E27FC236}">
                <a16:creationId xmlns:a16="http://schemas.microsoft.com/office/drawing/2014/main" id="{D63A042F-6D11-AD4F-AA69-C29E9DBE065A}"/>
              </a:ext>
            </a:extLst>
          </p:cNvPr>
          <p:cNvSpPr txBox="1"/>
          <p:nvPr/>
        </p:nvSpPr>
        <p:spPr>
          <a:xfrm>
            <a:off x="3495906" y="3594154"/>
            <a:ext cx="417102" cy="369332"/>
          </a:xfrm>
          <a:prstGeom prst="rect">
            <a:avLst/>
          </a:prstGeom>
          <a:noFill/>
        </p:spPr>
        <p:txBody>
          <a:bodyPr wrap="none" rtlCol="0">
            <a:spAutoFit/>
          </a:bodyPr>
          <a:lstStyle/>
          <a:p>
            <a:r>
              <a:rPr lang="en-US" b="1" dirty="0">
                <a:solidFill>
                  <a:srgbClr val="FF0000"/>
                </a:solidFill>
              </a:rPr>
              <a:t>3️⃣</a:t>
            </a:r>
          </a:p>
        </p:txBody>
      </p:sp>
      <p:sp>
        <p:nvSpPr>
          <p:cNvPr id="62" name="TextBox 61">
            <a:extLst>
              <a:ext uri="{FF2B5EF4-FFF2-40B4-BE49-F238E27FC236}">
                <a16:creationId xmlns:a16="http://schemas.microsoft.com/office/drawing/2014/main" id="{AB5E988F-C782-6240-8331-9FDFA90C70E0}"/>
              </a:ext>
            </a:extLst>
          </p:cNvPr>
          <p:cNvSpPr txBox="1"/>
          <p:nvPr/>
        </p:nvSpPr>
        <p:spPr>
          <a:xfrm>
            <a:off x="3500204" y="558984"/>
            <a:ext cx="417102" cy="369332"/>
          </a:xfrm>
          <a:prstGeom prst="rect">
            <a:avLst/>
          </a:prstGeom>
          <a:noFill/>
        </p:spPr>
        <p:txBody>
          <a:bodyPr wrap="none" rtlCol="0">
            <a:spAutoFit/>
          </a:bodyPr>
          <a:lstStyle/>
          <a:p>
            <a:r>
              <a:rPr lang="en-US" b="1" dirty="0">
                <a:solidFill>
                  <a:srgbClr val="FF0000"/>
                </a:solidFill>
              </a:rPr>
              <a:t>4️⃣️⃣</a:t>
            </a:r>
          </a:p>
        </p:txBody>
      </p:sp>
      <p:sp>
        <p:nvSpPr>
          <p:cNvPr id="74" name="TextBox 73">
            <a:extLst>
              <a:ext uri="{FF2B5EF4-FFF2-40B4-BE49-F238E27FC236}">
                <a16:creationId xmlns:a16="http://schemas.microsoft.com/office/drawing/2014/main" id="{B5B18415-5512-8043-949E-02FF9647A916}"/>
              </a:ext>
            </a:extLst>
          </p:cNvPr>
          <p:cNvSpPr txBox="1"/>
          <p:nvPr/>
        </p:nvSpPr>
        <p:spPr>
          <a:xfrm>
            <a:off x="3487955" y="3160807"/>
            <a:ext cx="417102" cy="369332"/>
          </a:xfrm>
          <a:prstGeom prst="rect">
            <a:avLst/>
          </a:prstGeom>
          <a:noFill/>
        </p:spPr>
        <p:txBody>
          <a:bodyPr wrap="none" rtlCol="0">
            <a:spAutoFit/>
          </a:bodyPr>
          <a:lstStyle/>
          <a:p>
            <a:r>
              <a:rPr lang="en-US" b="1" dirty="0">
                <a:solidFill>
                  <a:srgbClr val="FF0000"/>
                </a:solidFill>
              </a:rPr>
              <a:t>2️⃣</a:t>
            </a:r>
          </a:p>
        </p:txBody>
      </p:sp>
      <p:sp>
        <p:nvSpPr>
          <p:cNvPr id="77" name="TextBox 76">
            <a:extLst>
              <a:ext uri="{FF2B5EF4-FFF2-40B4-BE49-F238E27FC236}">
                <a16:creationId xmlns:a16="http://schemas.microsoft.com/office/drawing/2014/main" id="{B2DA6D17-8C68-2E43-B437-09D870ACB8B5}"/>
              </a:ext>
            </a:extLst>
          </p:cNvPr>
          <p:cNvSpPr txBox="1"/>
          <p:nvPr/>
        </p:nvSpPr>
        <p:spPr>
          <a:xfrm>
            <a:off x="3503857" y="133350"/>
            <a:ext cx="417102" cy="369332"/>
          </a:xfrm>
          <a:prstGeom prst="rect">
            <a:avLst/>
          </a:prstGeom>
          <a:noFill/>
        </p:spPr>
        <p:txBody>
          <a:bodyPr wrap="none" rtlCol="0">
            <a:spAutoFit/>
          </a:bodyPr>
          <a:lstStyle/>
          <a:p>
            <a:r>
              <a:rPr lang="en-US" b="1" dirty="0">
                <a:solidFill>
                  <a:srgbClr val="FF0000"/>
                </a:solidFill>
              </a:rPr>
              <a:t>4️⃣️⃣</a:t>
            </a:r>
          </a:p>
        </p:txBody>
      </p:sp>
      <mc:AlternateContent xmlns:mc="http://schemas.openxmlformats.org/markup-compatibility/2006">
        <mc:Choice xmlns:a14="http://schemas.microsoft.com/office/drawing/2010/main" Requires="a14">
          <p:sp>
            <p:nvSpPr>
              <p:cNvPr id="87" name="TextBox 86">
                <a:extLst>
                  <a:ext uri="{FF2B5EF4-FFF2-40B4-BE49-F238E27FC236}">
                    <a16:creationId xmlns:a16="http://schemas.microsoft.com/office/drawing/2014/main" id="{E6C1041C-F566-0046-B941-8B65B81B3241}"/>
                  </a:ext>
                </a:extLst>
              </p:cNvPr>
              <p:cNvSpPr txBox="1"/>
              <p:nvPr/>
            </p:nvSpPr>
            <p:spPr>
              <a:xfrm>
                <a:off x="4799401" y="27406"/>
                <a:ext cx="3899914" cy="339773"/>
              </a:xfrm>
              <a:prstGeom prst="rect">
                <a:avLst/>
              </a:prstGeom>
              <a:noFill/>
            </p:spPr>
            <p:txBody>
              <a:bodyPr wrap="none" rtlCol="0">
                <a:spAutoFit/>
              </a:bodyPr>
              <a:lstStyle/>
              <a:p>
                <a:r>
                  <a:rPr lang="en-US" sz="1400" dirty="0">
                    <a:ea typeface="Cambria Math" panose="02040503050406030204" pitchFamily="18" charset="0"/>
                  </a:rPr>
                  <a:t> </a:t>
                </a:r>
                <a14:m>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𝐵𝑜𝑜𝑡</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a14:m>
                <a:endParaRPr lang="en-US" sz="1400" baseline="30000" dirty="0">
                  <a:latin typeface="Cambria Math" panose="02040503050406030204" pitchFamily="18" charset="0"/>
                  <a:ea typeface="Cambria Math" panose="02040503050406030204" pitchFamily="18" charset="0"/>
                </a:endParaRPr>
              </a:p>
            </p:txBody>
          </p:sp>
        </mc:Choice>
        <mc:Fallback>
          <p:sp>
            <p:nvSpPr>
              <p:cNvPr id="87" name="TextBox 86">
                <a:extLst>
                  <a:ext uri="{FF2B5EF4-FFF2-40B4-BE49-F238E27FC236}">
                    <a16:creationId xmlns:a16="http://schemas.microsoft.com/office/drawing/2014/main" id="{E6C1041C-F566-0046-B941-8B65B81B3241}"/>
                  </a:ext>
                </a:extLst>
              </p:cNvPr>
              <p:cNvSpPr txBox="1">
                <a:spLocks noRot="1" noChangeAspect="1" noMove="1" noResize="1" noEditPoints="1" noAdjustHandles="1" noChangeArrowheads="1" noChangeShapeType="1" noTextEdit="1"/>
              </p:cNvSpPr>
              <p:nvPr/>
            </p:nvSpPr>
            <p:spPr>
              <a:xfrm>
                <a:off x="4799401" y="27406"/>
                <a:ext cx="3899914" cy="339773"/>
              </a:xfrm>
              <a:prstGeom prst="rect">
                <a:avLst/>
              </a:prstGeom>
              <a:blipFill>
                <a:blip r:embed="rId50"/>
                <a:stretch>
                  <a:fillRect l="-325" b="-10714"/>
                </a:stretch>
              </a:blipFill>
            </p:spPr>
            <p:txBody>
              <a:bodyPr/>
              <a:lstStyle/>
              <a:p>
                <a:r>
                  <a:rPr lang="en-US">
                    <a:noFill/>
                  </a:rPr>
                  <a:t> </a:t>
                </a:r>
              </a:p>
            </p:txBody>
          </p:sp>
        </mc:Fallback>
      </mc:AlternateContent>
    </p:spTree>
    <p:extLst>
      <p:ext uri="{BB962C8B-B14F-4D97-AF65-F5344CB8AC3E}">
        <p14:creationId xmlns:p14="http://schemas.microsoft.com/office/powerpoint/2010/main" val="1556912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2D05A15B-30A3-AF43-AA1E-5027D8D73E34}"/>
                  </a:ext>
                </a:extLst>
              </p:cNvPr>
              <p:cNvSpPr txBox="1"/>
              <p:nvPr/>
            </p:nvSpPr>
            <p:spPr>
              <a:xfrm>
                <a:off x="4245280" y="4679108"/>
                <a:ext cx="4026359" cy="470706"/>
              </a:xfrm>
              <a:prstGeom prst="rect">
                <a:avLst/>
              </a:prstGeom>
              <a:noFill/>
            </p:spPr>
            <p:txBody>
              <a:bodyPr wrap="none" rtlCol="0">
                <a:spAutoFit/>
              </a:bodyPr>
              <a:lstStyle/>
              <a:p>
                <a:pPr algn="ctr"/>
                <a:br>
                  <a:rPr lang="en-US" sz="1400" baseline="30000" dirty="0">
                    <a:latin typeface="Cambria Math" panose="02040503050406030204" pitchFamily="18" charset="0"/>
                    <a:ea typeface="Cambria Math" panose="02040503050406030204" pitchFamily="18" charset="0"/>
                  </a:rPr>
                </a:br>
                <a:r>
                  <a:rPr lang="en-US" sz="1400" dirty="0">
                    <a:latin typeface="Cambria Math" panose="02040503050406030204" pitchFamily="18" charset="0"/>
                    <a:ea typeface="Cambria Math" panose="02040503050406030204" pitchFamily="18" charset="0"/>
                  </a:rPr>
                  <a:t>(where </a:t>
                </a:r>
                <a14:m>
                  <m:oMath xmlns:m="http://schemas.openxmlformats.org/officeDocument/2006/math">
                    <m:r>
                      <a:rPr lang="en-US" sz="1400" b="1" i="0" dirty="0">
                        <a:latin typeface="Cambria Math" panose="02040503050406030204" pitchFamily="18" charset="0"/>
                        <a:ea typeface="Cambria Math" panose="02040503050406030204" pitchFamily="18" charset="0"/>
                      </a:rPr>
                      <m:t>𝐂𝐞𝐫𝐭𝐢𝐊𝐎𝐒</m:t>
                    </m:r>
                    <m:r>
                      <a:rPr lang="en-US" sz="1400"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𝐜𝐩𝐮</m:t>
                        </m:r>
                      </m:sub>
                    </m:sSub>
                    <m:r>
                      <a:rPr lang="en-US" sz="1400"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oMath>
                </a14:m>
                <a:r>
                  <a:rPr lang="en-US" sz="1400" dirty="0"/>
                  <a:t>)</a:t>
                </a:r>
              </a:p>
            </p:txBody>
          </p:sp>
        </mc:Choice>
        <mc:Fallback>
          <p:sp>
            <p:nvSpPr>
              <p:cNvPr id="43" name="TextBox 42">
                <a:extLst>
                  <a:ext uri="{FF2B5EF4-FFF2-40B4-BE49-F238E27FC236}">
                    <a16:creationId xmlns:a16="http://schemas.microsoft.com/office/drawing/2014/main" id="{2D05A15B-30A3-AF43-AA1E-5027D8D73E34}"/>
                  </a:ext>
                </a:extLst>
              </p:cNvPr>
              <p:cNvSpPr txBox="1">
                <a:spLocks noRot="1" noChangeAspect="1" noMove="1" noResize="1" noEditPoints="1" noAdjustHandles="1" noChangeArrowheads="1" noChangeShapeType="1" noTextEdit="1"/>
              </p:cNvSpPr>
              <p:nvPr/>
            </p:nvSpPr>
            <p:spPr>
              <a:xfrm>
                <a:off x="4245280" y="4679108"/>
                <a:ext cx="4026359" cy="470706"/>
              </a:xfrm>
              <a:prstGeom prst="rect">
                <a:avLst/>
              </a:prstGeom>
              <a:blipFill>
                <a:blip r:embed="rId3"/>
                <a:stretch>
                  <a:fillRect b="-10526"/>
                </a:stretch>
              </a:blipFill>
            </p:spPr>
            <p:txBody>
              <a:bodyPr/>
              <a:lstStyle/>
              <a:p>
                <a:r>
                  <a:rPr lang="en-US">
                    <a:noFill/>
                  </a:rPr>
                  <a:t> </a:t>
                </a:r>
              </a:p>
            </p:txBody>
          </p:sp>
        </mc:Fallback>
      </mc:AlternateContent>
      <p:sp>
        <p:nvSpPr>
          <p:cNvPr id="59" name="TextBox 58">
            <a:extLst>
              <a:ext uri="{FF2B5EF4-FFF2-40B4-BE49-F238E27FC236}">
                <a16:creationId xmlns:a16="http://schemas.microsoft.com/office/drawing/2014/main" id="{46805A36-D7ED-9047-92AD-726CFF1CAEDE}"/>
              </a:ext>
            </a:extLst>
          </p:cNvPr>
          <p:cNvSpPr txBox="1"/>
          <p:nvPr/>
        </p:nvSpPr>
        <p:spPr>
          <a:xfrm>
            <a:off x="2851320" y="353210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66" name="Rectangle 65">
            <a:extLst>
              <a:ext uri="{FF2B5EF4-FFF2-40B4-BE49-F238E27FC236}">
                <a16:creationId xmlns:a16="http://schemas.microsoft.com/office/drawing/2014/main" id="{FD76C3A3-395C-7F4E-9730-39F67BEC501D}"/>
              </a:ext>
            </a:extLst>
          </p:cNvPr>
          <p:cNvSpPr/>
          <p:nvPr/>
        </p:nvSpPr>
        <p:spPr>
          <a:xfrm>
            <a:off x="1410333" y="3662327"/>
            <a:ext cx="1300827"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cpu</a:t>
            </a:r>
            <a:r>
              <a:rPr lang="en-US" sz="1013" dirty="0"/>
              <a:t>)</a:t>
            </a:r>
          </a:p>
        </p:txBody>
      </p:sp>
      <p:sp>
        <p:nvSpPr>
          <p:cNvPr id="67" name="Rectangle 66">
            <a:extLst>
              <a:ext uri="{FF2B5EF4-FFF2-40B4-BE49-F238E27FC236}">
                <a16:creationId xmlns:a16="http://schemas.microsoft.com/office/drawing/2014/main" id="{50AE83B6-D921-A04F-B4A2-32E1B280EDE5}"/>
              </a:ext>
            </a:extLst>
          </p:cNvPr>
          <p:cNvSpPr/>
          <p:nvPr/>
        </p:nvSpPr>
        <p:spPr>
          <a:xfrm>
            <a:off x="1410333" y="4566270"/>
            <a:ext cx="221894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mc</a:t>
            </a:r>
            <a:r>
              <a:rPr lang="en-US" sz="1013" dirty="0"/>
              <a:t>)</a:t>
            </a:r>
          </a:p>
        </p:txBody>
      </p:sp>
      <p:sp>
        <p:nvSpPr>
          <p:cNvPr id="68" name="Rectangle 67">
            <a:extLst>
              <a:ext uri="{FF2B5EF4-FFF2-40B4-BE49-F238E27FC236}">
                <a16:creationId xmlns:a16="http://schemas.microsoft.com/office/drawing/2014/main" id="{9BA8F813-DB95-BD41-BEE9-0144065806ED}"/>
              </a:ext>
            </a:extLst>
          </p:cNvPr>
          <p:cNvSpPr/>
          <p:nvPr/>
        </p:nvSpPr>
        <p:spPr>
          <a:xfrm>
            <a:off x="3151146"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0" name="Rectangle 69">
            <a:extLst>
              <a:ext uri="{FF2B5EF4-FFF2-40B4-BE49-F238E27FC236}">
                <a16:creationId xmlns:a16="http://schemas.microsoft.com/office/drawing/2014/main" id="{EAF7F715-CCB7-A64B-B9D9-7325D8E227B1}"/>
              </a:ext>
            </a:extLst>
          </p:cNvPr>
          <p:cNvSpPr/>
          <p:nvPr/>
        </p:nvSpPr>
        <p:spPr>
          <a:xfrm>
            <a:off x="3439867"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mc:AlternateContent xmlns:mc="http://schemas.openxmlformats.org/markup-compatibility/2006">
        <mc:Choice xmlns:a14="http://schemas.microsoft.com/office/drawing/2010/main" Requires="a14">
          <p:sp>
            <p:nvSpPr>
              <p:cNvPr id="105" name="TextBox 104">
                <a:extLst>
                  <a:ext uri="{FF2B5EF4-FFF2-40B4-BE49-F238E27FC236}">
                    <a16:creationId xmlns:a16="http://schemas.microsoft.com/office/drawing/2014/main" id="{698519B3-2DCC-0149-BE90-380267A5D9EB}"/>
                  </a:ext>
                </a:extLst>
              </p:cNvPr>
              <p:cNvSpPr txBox="1"/>
              <p:nvPr/>
            </p:nvSpPr>
            <p:spPr>
              <a:xfrm>
                <a:off x="4287664" y="3604672"/>
                <a:ext cx="3941592"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𝐵𝑜𝑜𝑡</m:t>
                      </m:r>
                      <m:d>
                        <m:dPr>
                          <m:begChr m:val="["/>
                          <m:endChr m:val="]"/>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𝑐𝑝𝑢</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105" name="TextBox 104">
                <a:extLst>
                  <a:ext uri="{FF2B5EF4-FFF2-40B4-BE49-F238E27FC236}">
                    <a16:creationId xmlns:a16="http://schemas.microsoft.com/office/drawing/2014/main" id="{698519B3-2DCC-0149-BE90-380267A5D9EB}"/>
                  </a:ext>
                </a:extLst>
              </p:cNvPr>
              <p:cNvSpPr txBox="1">
                <a:spLocks noRot="1" noChangeAspect="1" noMove="1" noResize="1" noEditPoints="1" noAdjustHandles="1" noChangeArrowheads="1" noChangeShapeType="1" noTextEdit="1"/>
              </p:cNvSpPr>
              <p:nvPr/>
            </p:nvSpPr>
            <p:spPr>
              <a:xfrm>
                <a:off x="4287664" y="3604672"/>
                <a:ext cx="3941592" cy="339773"/>
              </a:xfrm>
              <a:prstGeom prst="rect">
                <a:avLst/>
              </a:prstGeom>
              <a:blipFill>
                <a:blip r:embed="rId4"/>
                <a:stretch>
                  <a:fillRect b="-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7" name="TextBox 106">
                <a:extLst>
                  <a:ext uri="{FF2B5EF4-FFF2-40B4-BE49-F238E27FC236}">
                    <a16:creationId xmlns:a16="http://schemas.microsoft.com/office/drawing/2014/main" id="{BAA91741-D33E-3B46-BF5C-86AB15DE154E}"/>
                  </a:ext>
                </a:extLst>
              </p:cNvPr>
              <p:cNvSpPr txBox="1"/>
              <p:nvPr/>
            </p:nvSpPr>
            <p:spPr>
              <a:xfrm>
                <a:off x="4724400" y="4479267"/>
                <a:ext cx="3067635" cy="307777"/>
              </a:xfrm>
              <a:prstGeom prst="rect">
                <a:avLst/>
              </a:prstGeom>
              <a:noFill/>
            </p:spPr>
            <p:txBody>
              <a:bodyPr wrap="none" rtlCol="0">
                <a:spAutoFit/>
              </a:bodyPr>
              <a:lstStyle/>
              <a:p>
                <a:pPr algn="ct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a14:m>
                <a:r>
                  <a:rPr lang="en-US" sz="1400" baseline="30000" dirty="0">
                    <a:latin typeface="Cambria Math" panose="02040503050406030204" pitchFamily="18" charset="0"/>
                    <a:ea typeface="Cambria Math" panose="02040503050406030204" pitchFamily="18" charset="0"/>
                  </a:rPr>
                  <a:t> </a:t>
                </a:r>
                <a:endParaRPr lang="en-US" sz="1400" dirty="0"/>
              </a:p>
            </p:txBody>
          </p:sp>
        </mc:Choice>
        <mc:Fallback>
          <p:sp>
            <p:nvSpPr>
              <p:cNvPr id="107" name="TextBox 106">
                <a:extLst>
                  <a:ext uri="{FF2B5EF4-FFF2-40B4-BE49-F238E27FC236}">
                    <a16:creationId xmlns:a16="http://schemas.microsoft.com/office/drawing/2014/main" id="{BAA91741-D33E-3B46-BF5C-86AB15DE154E}"/>
                  </a:ext>
                </a:extLst>
              </p:cNvPr>
              <p:cNvSpPr txBox="1">
                <a:spLocks noRot="1" noChangeAspect="1" noMove="1" noResize="1" noEditPoints="1" noAdjustHandles="1" noChangeArrowheads="1" noChangeShapeType="1" noTextEdit="1"/>
              </p:cNvSpPr>
              <p:nvPr/>
            </p:nvSpPr>
            <p:spPr>
              <a:xfrm>
                <a:off x="4724400" y="4479267"/>
                <a:ext cx="3067635" cy="307777"/>
              </a:xfrm>
              <a:prstGeom prst="rect">
                <a:avLst/>
              </a:prstGeom>
              <a:blipFill>
                <a:blip r:embed="rId5"/>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5B84F52-C915-2742-8F4C-144B359FCCD6}"/>
                  </a:ext>
                </a:extLst>
              </p:cNvPr>
              <p:cNvSpPr txBox="1"/>
              <p:nvPr/>
            </p:nvSpPr>
            <p:spPr>
              <a:xfrm rot="16200000">
                <a:off x="5997994" y="403499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7" name="TextBox 46">
                <a:extLst>
                  <a:ext uri="{FF2B5EF4-FFF2-40B4-BE49-F238E27FC236}">
                    <a16:creationId xmlns:a16="http://schemas.microsoft.com/office/drawing/2014/main" id="{75B84F52-C915-2742-8F4C-144B359FCCD6}"/>
                  </a:ext>
                </a:extLst>
              </p:cNvPr>
              <p:cNvSpPr txBox="1">
                <a:spLocks noRot="1" noChangeAspect="1" noMove="1" noResize="1" noEditPoints="1" noAdjustHandles="1" noChangeArrowheads="1" noChangeShapeType="1" noTextEdit="1"/>
              </p:cNvSpPr>
              <p:nvPr/>
            </p:nvSpPr>
            <p:spPr>
              <a:xfrm rot="16200000">
                <a:off x="5997994" y="4034998"/>
                <a:ext cx="552669" cy="346249"/>
              </a:xfrm>
              <a:prstGeom prst="rect">
                <a:avLst/>
              </a:prstGeom>
              <a:blipFill>
                <a:blip r:embed="rId13"/>
                <a:stretch>
                  <a:fillRect r="-3571"/>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EC8184D7-CE8F-C14E-BA4D-83048072D87E}"/>
              </a:ext>
            </a:extLst>
          </p:cNvPr>
          <p:cNvGrpSpPr/>
          <p:nvPr/>
        </p:nvGrpSpPr>
        <p:grpSpPr>
          <a:xfrm>
            <a:off x="1410332" y="1738355"/>
            <a:ext cx="7217004" cy="995844"/>
            <a:chOff x="1410332" y="1738355"/>
            <a:chExt cx="7217004" cy="995844"/>
          </a:xfrm>
        </p:grpSpPr>
        <p:sp>
          <p:nvSpPr>
            <p:cNvPr id="8" name="TextBox 7">
              <a:extLst>
                <a:ext uri="{FF2B5EF4-FFF2-40B4-BE49-F238E27FC236}">
                  <a16:creationId xmlns:a16="http://schemas.microsoft.com/office/drawing/2014/main" id="{3EA083ED-0BA0-6046-8A44-26F51A3866F2}"/>
                </a:ext>
              </a:extLst>
            </p:cNvPr>
            <p:cNvSpPr txBox="1"/>
            <p:nvPr/>
          </p:nvSpPr>
          <p:spPr>
            <a:xfrm>
              <a:off x="2167794" y="176881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79" name="TextBox 78">
              <a:extLst>
                <a:ext uri="{FF2B5EF4-FFF2-40B4-BE49-F238E27FC236}">
                  <a16:creationId xmlns:a16="http://schemas.microsoft.com/office/drawing/2014/main" id="{562019D6-1660-3D40-8772-39FFFB482DB5}"/>
                </a:ext>
              </a:extLst>
            </p:cNvPr>
            <p:cNvSpPr txBox="1"/>
            <p:nvPr/>
          </p:nvSpPr>
          <p:spPr>
            <a:xfrm>
              <a:off x="2823413" y="1740844"/>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82" name="TextBox 81">
              <a:extLst>
                <a:ext uri="{FF2B5EF4-FFF2-40B4-BE49-F238E27FC236}">
                  <a16:creationId xmlns:a16="http://schemas.microsoft.com/office/drawing/2014/main" id="{A0D692DE-596E-C94C-9647-50B6CEB4A1B2}"/>
                </a:ext>
              </a:extLst>
            </p:cNvPr>
            <p:cNvSpPr txBox="1"/>
            <p:nvPr/>
          </p:nvSpPr>
          <p:spPr>
            <a:xfrm>
              <a:off x="3285808" y="173835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84" name="Rectangle 83">
              <a:extLst>
                <a:ext uri="{FF2B5EF4-FFF2-40B4-BE49-F238E27FC236}">
                  <a16:creationId xmlns:a16="http://schemas.microsoft.com/office/drawing/2014/main" id="{6486FBDC-E1C3-9D4D-AE65-6426193292B0}"/>
                </a:ext>
              </a:extLst>
            </p:cNvPr>
            <p:cNvSpPr/>
            <p:nvPr/>
          </p:nvSpPr>
          <p:spPr>
            <a:xfrm>
              <a:off x="2349882" y="188101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6" name="Rectangle 85">
              <a:extLst>
                <a:ext uri="{FF2B5EF4-FFF2-40B4-BE49-F238E27FC236}">
                  <a16:creationId xmlns:a16="http://schemas.microsoft.com/office/drawing/2014/main" id="{0162AA85-69F9-214B-AFC4-9FFDC99B7C3A}"/>
                </a:ext>
              </a:extLst>
            </p:cNvPr>
            <p:cNvSpPr/>
            <p:nvPr/>
          </p:nvSpPr>
          <p:spPr>
            <a:xfrm>
              <a:off x="2566706" y="188009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9" name="Rectangle 88">
              <a:extLst>
                <a:ext uri="{FF2B5EF4-FFF2-40B4-BE49-F238E27FC236}">
                  <a16:creationId xmlns:a16="http://schemas.microsoft.com/office/drawing/2014/main" id="{25753B51-CC2B-6B4B-9310-F3209D5084DC}"/>
                </a:ext>
              </a:extLst>
            </p:cNvPr>
            <p:cNvSpPr/>
            <p:nvPr/>
          </p:nvSpPr>
          <p:spPr>
            <a:xfrm>
              <a:off x="3150574" y="1870787"/>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1" name="Rectangle 90">
              <a:extLst>
                <a:ext uri="{FF2B5EF4-FFF2-40B4-BE49-F238E27FC236}">
                  <a16:creationId xmlns:a16="http://schemas.microsoft.com/office/drawing/2014/main" id="{439537DB-D305-DE4D-B00B-45BD856858D2}"/>
                </a:ext>
              </a:extLst>
            </p:cNvPr>
            <p:cNvSpPr/>
            <p:nvPr/>
          </p:nvSpPr>
          <p:spPr>
            <a:xfrm>
              <a:off x="3551705" y="1868100"/>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4" name="Rectangle 93">
              <a:extLst>
                <a:ext uri="{FF2B5EF4-FFF2-40B4-BE49-F238E27FC236}">
                  <a16:creationId xmlns:a16="http://schemas.microsoft.com/office/drawing/2014/main" id="{9E20D2F2-4815-1B44-A8B6-1CD838F0D0FA}"/>
                </a:ext>
              </a:extLst>
            </p:cNvPr>
            <p:cNvSpPr/>
            <p:nvPr/>
          </p:nvSpPr>
          <p:spPr>
            <a:xfrm>
              <a:off x="1410332" y="1885097"/>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TSched</a:t>
              </a:r>
              <a:endParaRPr lang="en-US" sz="1013" b="1" i="1" dirty="0"/>
            </a:p>
          </p:txBody>
        </p:sp>
        <mc:AlternateContent xmlns:mc="http://schemas.openxmlformats.org/markup-compatibility/2006">
          <mc:Choice xmlns:a14="http://schemas.microsoft.com/office/drawing/2010/main" Requires="a14">
            <p:sp>
              <p:nvSpPr>
                <p:cNvPr id="110" name="TextBox 109">
                  <a:extLst>
                    <a:ext uri="{FF2B5EF4-FFF2-40B4-BE49-F238E27FC236}">
                      <a16:creationId xmlns:a16="http://schemas.microsoft.com/office/drawing/2014/main" id="{78D04891-F9B3-1642-BC43-D4B69CD3FCF1}"/>
                    </a:ext>
                  </a:extLst>
                </p:cNvPr>
                <p:cNvSpPr txBox="1"/>
                <p:nvPr/>
              </p:nvSpPr>
              <p:spPr>
                <a:xfrm>
                  <a:off x="3916879" y="1817883"/>
                  <a:ext cx="4710457"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m:t>
                        </m:r>
                        <m:r>
                          <a:rPr lang="en-US" sz="1400" i="1">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𝑡</m:t>
                                </m:r>
                                <m:r>
                                  <a:rPr lang="en-US" sz="1400" b="0" i="1" smtClean="0">
                                    <a:latin typeface="Cambria Math" panose="02040503050406030204" pitchFamily="18" charset="0"/>
                                    <a:ea typeface="Cambria Math" panose="02040503050406030204" pitchFamily="18" charset="0"/>
                                  </a:rPr>
                                  <m:t>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110" name="TextBox 109">
                  <a:extLst>
                    <a:ext uri="{FF2B5EF4-FFF2-40B4-BE49-F238E27FC236}">
                      <a16:creationId xmlns:a16="http://schemas.microsoft.com/office/drawing/2014/main" id="{78D04891-F9B3-1642-BC43-D4B69CD3FCF1}"/>
                    </a:ext>
                  </a:extLst>
                </p:cNvPr>
                <p:cNvSpPr txBox="1">
                  <a:spLocks noRot="1" noChangeAspect="1" noMove="1" noResize="1" noEditPoints="1" noAdjustHandles="1" noChangeArrowheads="1" noChangeShapeType="1" noTextEdit="1"/>
                </p:cNvSpPr>
                <p:nvPr/>
              </p:nvSpPr>
              <p:spPr>
                <a:xfrm>
                  <a:off x="3916879" y="1817883"/>
                  <a:ext cx="4710457" cy="339773"/>
                </a:xfrm>
                <a:prstGeom prst="rect">
                  <a:avLst/>
                </a:prstGeom>
                <a:blipFill>
                  <a:blip r:embed="rId14"/>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83732A6-76C6-0647-B003-D754CAB30527}"/>
                    </a:ext>
                  </a:extLst>
                </p:cNvPr>
                <p:cNvSpPr txBox="1"/>
                <p:nvPr/>
              </p:nvSpPr>
              <p:spPr>
                <a:xfrm rot="16200000">
                  <a:off x="5985175" y="2284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F83732A6-76C6-0647-B003-D754CAB30527}"/>
                    </a:ext>
                  </a:extLst>
                </p:cNvPr>
                <p:cNvSpPr txBox="1">
                  <a:spLocks noRot="1" noChangeAspect="1" noMove="1" noResize="1" noEditPoints="1" noAdjustHandles="1" noChangeArrowheads="1" noChangeShapeType="1" noTextEdit="1"/>
                </p:cNvSpPr>
                <p:nvPr/>
              </p:nvSpPr>
              <p:spPr>
                <a:xfrm rot="16200000">
                  <a:off x="5985175" y="2284740"/>
                  <a:ext cx="552669" cy="346249"/>
                </a:xfrm>
                <a:prstGeom prst="rect">
                  <a:avLst/>
                </a:prstGeom>
                <a:blipFill>
                  <a:blip r:embed="rId15"/>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CFBAF0D-716E-114D-88AD-AB36F4837462}"/>
                    </a:ext>
                  </a:extLst>
                </p:cNvPr>
                <p:cNvSpPr txBox="1"/>
                <p:nvPr/>
              </p:nvSpPr>
              <p:spPr>
                <a:xfrm rot="16200000">
                  <a:off x="1460257" y="22842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5" name="TextBox 54">
                  <a:extLst>
                    <a:ext uri="{FF2B5EF4-FFF2-40B4-BE49-F238E27FC236}">
                      <a16:creationId xmlns:a16="http://schemas.microsoft.com/office/drawing/2014/main" id="{ECFBAF0D-716E-114D-88AD-AB36F4837462}"/>
                    </a:ext>
                  </a:extLst>
                </p:cNvPr>
                <p:cNvSpPr txBox="1">
                  <a:spLocks noRot="1" noChangeAspect="1" noMove="1" noResize="1" noEditPoints="1" noAdjustHandles="1" noChangeArrowheads="1" noChangeShapeType="1" noTextEdit="1"/>
                </p:cNvSpPr>
                <p:nvPr/>
              </p:nvSpPr>
              <p:spPr>
                <a:xfrm rot="16200000">
                  <a:off x="1460257" y="2284204"/>
                  <a:ext cx="552669" cy="346249"/>
                </a:xfrm>
                <a:prstGeom prst="rect">
                  <a:avLst/>
                </a:prstGeom>
                <a:blipFill>
                  <a:blip r:embed="rId16"/>
                  <a:stretch>
                    <a:fillRect r="-357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ABE174DF-2598-4245-AFC5-5A45637B45BA}"/>
                  </a:ext>
                </a:extLst>
              </p:cNvPr>
              <p:cNvSpPr txBox="1"/>
              <p:nvPr/>
            </p:nvSpPr>
            <p:spPr>
              <a:xfrm rot="16200000">
                <a:off x="2246671" y="404442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6" name="TextBox 55">
                <a:extLst>
                  <a:ext uri="{FF2B5EF4-FFF2-40B4-BE49-F238E27FC236}">
                    <a16:creationId xmlns:a16="http://schemas.microsoft.com/office/drawing/2014/main" id="{ABE174DF-2598-4245-AFC5-5A45637B45BA}"/>
                  </a:ext>
                </a:extLst>
              </p:cNvPr>
              <p:cNvSpPr txBox="1">
                <a:spLocks noRot="1" noChangeAspect="1" noMove="1" noResize="1" noEditPoints="1" noAdjustHandles="1" noChangeArrowheads="1" noChangeShapeType="1" noTextEdit="1"/>
              </p:cNvSpPr>
              <p:nvPr/>
            </p:nvSpPr>
            <p:spPr>
              <a:xfrm rot="16200000">
                <a:off x="2246671" y="4044421"/>
                <a:ext cx="552669" cy="346249"/>
              </a:xfrm>
              <a:prstGeom prst="rect">
                <a:avLst/>
              </a:prstGeom>
              <a:blipFill>
                <a:blip r:embed="rId17"/>
                <a:stretch>
                  <a:fillRect r="-3571"/>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891E5D23-62FF-6B4A-B29A-F0371216D7FC}"/>
              </a:ext>
            </a:extLst>
          </p:cNvPr>
          <p:cNvGrpSpPr/>
          <p:nvPr/>
        </p:nvGrpSpPr>
        <p:grpSpPr>
          <a:xfrm>
            <a:off x="1410333" y="2686503"/>
            <a:ext cx="6953960" cy="950135"/>
            <a:chOff x="1410333" y="2686503"/>
            <a:chExt cx="6953960" cy="950135"/>
          </a:xfrm>
        </p:grpSpPr>
        <p:sp>
          <p:nvSpPr>
            <p:cNvPr id="51" name="TextBox 50">
              <a:extLst>
                <a:ext uri="{FF2B5EF4-FFF2-40B4-BE49-F238E27FC236}">
                  <a16:creationId xmlns:a16="http://schemas.microsoft.com/office/drawing/2014/main" id="{783CCAA2-8C22-EE4B-9EF1-B096A42EAAFA}"/>
                </a:ext>
              </a:extLst>
            </p:cNvPr>
            <p:cNvSpPr txBox="1"/>
            <p:nvPr/>
          </p:nvSpPr>
          <p:spPr>
            <a:xfrm rot="16200000">
              <a:off x="3187494" y="3209759"/>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1C3A6689-D016-DD49-942A-8F183A9315B1}"/>
                    </a:ext>
                  </a:extLst>
                </p:cNvPr>
                <p:cNvSpPr txBox="1"/>
                <p:nvPr/>
              </p:nvSpPr>
              <p:spPr>
                <a:xfrm rot="16200000">
                  <a:off x="1779179" y="3187179"/>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74" name="TextBox 73">
                  <a:extLst>
                    <a:ext uri="{FF2B5EF4-FFF2-40B4-BE49-F238E27FC236}">
                      <a16:creationId xmlns:a16="http://schemas.microsoft.com/office/drawing/2014/main" id="{1C3A6689-D016-DD49-942A-8F183A9315B1}"/>
                    </a:ext>
                  </a:extLst>
                </p:cNvPr>
                <p:cNvSpPr txBox="1">
                  <a:spLocks noRot="1" noChangeAspect="1" noMove="1" noResize="1" noEditPoints="1" noAdjustHandles="1" noChangeArrowheads="1" noChangeShapeType="1" noTextEdit="1"/>
                </p:cNvSpPr>
                <p:nvPr/>
              </p:nvSpPr>
              <p:spPr>
                <a:xfrm rot="16200000">
                  <a:off x="1779179" y="3187179"/>
                  <a:ext cx="552669" cy="346249"/>
                </a:xfrm>
                <a:prstGeom prst="rect">
                  <a:avLst/>
                </a:prstGeom>
                <a:blipFill>
                  <a:blip r:embed="rId18"/>
                  <a:stretch>
                    <a:fillRect r="-7143"/>
                  </a:stretch>
                </a:blipFill>
              </p:spPr>
              <p:txBody>
                <a:bodyPr/>
                <a:lstStyle/>
                <a:p>
                  <a:r>
                    <a:rPr lang="en-US">
                      <a:noFill/>
                    </a:rPr>
                    <a:t> </a:t>
                  </a:r>
                </a:p>
              </p:txBody>
            </p:sp>
          </mc:Fallback>
        </mc:AlternateContent>
        <p:sp>
          <p:nvSpPr>
            <p:cNvPr id="46" name="Rectangle 45">
              <a:extLst>
                <a:ext uri="{FF2B5EF4-FFF2-40B4-BE49-F238E27FC236}">
                  <a16:creationId xmlns:a16="http://schemas.microsoft.com/office/drawing/2014/main" id="{581C8181-4E1A-0740-9342-B868EF9CC79B}"/>
                </a:ext>
              </a:extLst>
            </p:cNvPr>
            <p:cNvSpPr/>
            <p:nvPr/>
          </p:nvSpPr>
          <p:spPr>
            <a:xfrm>
              <a:off x="1410333" y="2826138"/>
              <a:ext cx="130082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CSched</a:t>
              </a:r>
              <a:r>
                <a:rPr lang="en-US" sz="1013" b="1" dirty="0"/>
                <a:t> </a:t>
              </a:r>
              <a:r>
                <a:rPr lang="en-US" sz="1013" dirty="0"/>
                <a:t>(</a:t>
              </a:r>
              <a:r>
                <a:rPr lang="en-US" sz="1013" i="1" dirty="0" err="1"/>
                <a:t>Asm</a:t>
              </a:r>
              <a:r>
                <a:rPr lang="en-US" sz="1013" i="1" baseline="-25000" dirty="0" err="1"/>
                <a:t>cpu</a:t>
              </a:r>
              <a:r>
                <a:rPr lang="en-US" sz="1013" dirty="0"/>
                <a:t>)</a:t>
              </a:r>
            </a:p>
          </p:txBody>
        </p:sp>
        <p:sp>
          <p:nvSpPr>
            <p:cNvPr id="77" name="Rectangle 76">
              <a:extLst>
                <a:ext uri="{FF2B5EF4-FFF2-40B4-BE49-F238E27FC236}">
                  <a16:creationId xmlns:a16="http://schemas.microsoft.com/office/drawing/2014/main" id="{5D3EA999-D8CB-F44F-BAB8-EF30BDD6994B}"/>
                </a:ext>
              </a:extLst>
            </p:cNvPr>
            <p:cNvSpPr/>
            <p:nvPr/>
          </p:nvSpPr>
          <p:spPr>
            <a:xfrm>
              <a:off x="3151146"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3" name="Rectangle 82">
              <a:extLst>
                <a:ext uri="{FF2B5EF4-FFF2-40B4-BE49-F238E27FC236}">
                  <a16:creationId xmlns:a16="http://schemas.microsoft.com/office/drawing/2014/main" id="{6299B863-F70C-5343-A5A0-7CB05A439211}"/>
                </a:ext>
              </a:extLst>
            </p:cNvPr>
            <p:cNvSpPr/>
            <p:nvPr/>
          </p:nvSpPr>
          <p:spPr>
            <a:xfrm>
              <a:off x="3439867"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8" name="TextBox 97">
              <a:extLst>
                <a:ext uri="{FF2B5EF4-FFF2-40B4-BE49-F238E27FC236}">
                  <a16:creationId xmlns:a16="http://schemas.microsoft.com/office/drawing/2014/main" id="{3713D635-305B-B74D-9669-FC6543A0EEE9}"/>
                </a:ext>
              </a:extLst>
            </p:cNvPr>
            <p:cNvSpPr txBox="1"/>
            <p:nvPr/>
          </p:nvSpPr>
          <p:spPr>
            <a:xfrm>
              <a:off x="2846072" y="26865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mc:Choice xmlns:a14="http://schemas.microsoft.com/office/drawing/2010/main" Requires="a14">
            <p:sp>
              <p:nvSpPr>
                <p:cNvPr id="104" name="TextBox 103">
                  <a:extLst>
                    <a:ext uri="{FF2B5EF4-FFF2-40B4-BE49-F238E27FC236}">
                      <a16:creationId xmlns:a16="http://schemas.microsoft.com/office/drawing/2014/main" id="{865792C2-2B12-4741-B505-C7BAA8F49554}"/>
                    </a:ext>
                  </a:extLst>
                </p:cNvPr>
                <p:cNvSpPr txBox="1"/>
                <p:nvPr/>
              </p:nvSpPr>
              <p:spPr>
                <a:xfrm>
                  <a:off x="4152627" y="2740263"/>
                  <a:ext cx="4211666"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104" name="TextBox 103">
                  <a:extLst>
                    <a:ext uri="{FF2B5EF4-FFF2-40B4-BE49-F238E27FC236}">
                      <a16:creationId xmlns:a16="http://schemas.microsoft.com/office/drawing/2014/main" id="{865792C2-2B12-4741-B505-C7BAA8F49554}"/>
                    </a:ext>
                  </a:extLst>
                </p:cNvPr>
                <p:cNvSpPr txBox="1">
                  <a:spLocks noRot="1" noChangeAspect="1" noMove="1" noResize="1" noEditPoints="1" noAdjustHandles="1" noChangeArrowheads="1" noChangeShapeType="1" noTextEdit="1"/>
                </p:cNvSpPr>
                <p:nvPr/>
              </p:nvSpPr>
              <p:spPr>
                <a:xfrm>
                  <a:off x="4152627" y="2740263"/>
                  <a:ext cx="4211666" cy="339773"/>
                </a:xfrm>
                <a:prstGeom prst="rect">
                  <a:avLst/>
                </a:prstGeom>
                <a:blipFill>
                  <a:blip r:embed="rId19"/>
                  <a:stretch>
                    <a:fillRect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6C411176-6A33-FE46-BF1D-C99B2A59F19A}"/>
                    </a:ext>
                  </a:extLst>
                </p:cNvPr>
                <p:cNvSpPr txBox="1"/>
                <p:nvPr/>
              </p:nvSpPr>
              <p:spPr>
                <a:xfrm rot="16200000">
                  <a:off x="5982131" y="317394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06" name="TextBox 105">
                  <a:extLst>
                    <a:ext uri="{FF2B5EF4-FFF2-40B4-BE49-F238E27FC236}">
                      <a16:creationId xmlns:a16="http://schemas.microsoft.com/office/drawing/2014/main" id="{6C411176-6A33-FE46-BF1D-C99B2A59F19A}"/>
                    </a:ext>
                  </a:extLst>
                </p:cNvPr>
                <p:cNvSpPr txBox="1">
                  <a:spLocks noRot="1" noChangeAspect="1" noMove="1" noResize="1" noEditPoints="1" noAdjustHandles="1" noChangeArrowheads="1" noChangeShapeType="1" noTextEdit="1"/>
                </p:cNvSpPr>
                <p:nvPr/>
              </p:nvSpPr>
              <p:spPr>
                <a:xfrm rot="16200000">
                  <a:off x="5982131" y="3173948"/>
                  <a:ext cx="552669" cy="346249"/>
                </a:xfrm>
                <a:prstGeom prst="rect">
                  <a:avLst/>
                </a:prstGeom>
                <a:blipFill>
                  <a:blip r:embed="rId16"/>
                  <a:stretch>
                    <a:fillRect r="-3571"/>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89447637-730A-CE46-B351-F6440821BD0B}"/>
              </a:ext>
            </a:extLst>
          </p:cNvPr>
          <p:cNvGrpSpPr/>
          <p:nvPr/>
        </p:nvGrpSpPr>
        <p:grpSpPr>
          <a:xfrm>
            <a:off x="5486400" y="3038587"/>
            <a:ext cx="1219200" cy="598051"/>
            <a:chOff x="5486400" y="3038587"/>
            <a:chExt cx="1219200" cy="598051"/>
          </a:xfrm>
        </p:grpSpPr>
        <p:cxnSp>
          <p:nvCxnSpPr>
            <p:cNvPr id="5" name="Straight Arrow Connector 4">
              <a:extLst>
                <a:ext uri="{FF2B5EF4-FFF2-40B4-BE49-F238E27FC236}">
                  <a16:creationId xmlns:a16="http://schemas.microsoft.com/office/drawing/2014/main" id="{B30B5DFB-7A18-F340-9A35-A13E96ABD05F}"/>
                </a:ext>
              </a:extLst>
            </p:cNvPr>
            <p:cNvCxnSpPr/>
            <p:nvPr/>
          </p:nvCxnSpPr>
          <p:spPr bwMode="auto">
            <a:xfrm flipV="1">
              <a:off x="5486400" y="3038587"/>
              <a:ext cx="0" cy="5980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 name="Straight Arrow Connector 6">
              <a:extLst>
                <a:ext uri="{FF2B5EF4-FFF2-40B4-BE49-F238E27FC236}">
                  <a16:creationId xmlns:a16="http://schemas.microsoft.com/office/drawing/2014/main" id="{391FF27D-78D3-4C43-B961-ABD9DC70C591}"/>
                </a:ext>
              </a:extLst>
            </p:cNvPr>
            <p:cNvCxnSpPr>
              <a:cxnSpLocks/>
            </p:cNvCxnSpPr>
            <p:nvPr/>
          </p:nvCxnSpPr>
          <p:spPr bwMode="auto">
            <a:xfrm flipH="1" flipV="1">
              <a:off x="5486400" y="3038587"/>
              <a:ext cx="1219200" cy="5848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 name="Straight Arrow Connector 10">
              <a:extLst>
                <a:ext uri="{FF2B5EF4-FFF2-40B4-BE49-F238E27FC236}">
                  <a16:creationId xmlns:a16="http://schemas.microsoft.com/office/drawing/2014/main" id="{D702A777-213A-1F4B-9392-A48DF9EEF2E1}"/>
                </a:ext>
              </a:extLst>
            </p:cNvPr>
            <p:cNvCxnSpPr/>
            <p:nvPr/>
          </p:nvCxnSpPr>
          <p:spPr bwMode="auto">
            <a:xfrm flipV="1">
              <a:off x="6705600" y="3038587"/>
              <a:ext cx="0" cy="5848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12" name="Rectangle 11">
            <a:extLst>
              <a:ext uri="{FF2B5EF4-FFF2-40B4-BE49-F238E27FC236}">
                <a16:creationId xmlns:a16="http://schemas.microsoft.com/office/drawing/2014/main" id="{3B29028F-29C6-1841-9B98-8BAD214E1746}"/>
              </a:ext>
            </a:extLst>
          </p:cNvPr>
          <p:cNvSpPr/>
          <p:nvPr/>
        </p:nvSpPr>
        <p:spPr bwMode="auto">
          <a:xfrm>
            <a:off x="4927940" y="4894981"/>
            <a:ext cx="3178921" cy="214791"/>
          </a:xfrm>
          <a:prstGeom prst="rect">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Tree>
    <p:extLst>
      <p:ext uri="{BB962C8B-B14F-4D97-AF65-F5344CB8AC3E}">
        <p14:creationId xmlns:p14="http://schemas.microsoft.com/office/powerpoint/2010/main" val="2255691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EA083ED-0BA0-6046-8A44-26F51A3866F2}"/>
              </a:ext>
            </a:extLst>
          </p:cNvPr>
          <p:cNvSpPr txBox="1"/>
          <p:nvPr/>
        </p:nvSpPr>
        <p:spPr>
          <a:xfrm>
            <a:off x="2167794" y="176881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79" name="TextBox 78">
            <a:extLst>
              <a:ext uri="{FF2B5EF4-FFF2-40B4-BE49-F238E27FC236}">
                <a16:creationId xmlns:a16="http://schemas.microsoft.com/office/drawing/2014/main" id="{562019D6-1660-3D40-8772-39FFFB482DB5}"/>
              </a:ext>
            </a:extLst>
          </p:cNvPr>
          <p:cNvSpPr txBox="1"/>
          <p:nvPr/>
        </p:nvSpPr>
        <p:spPr>
          <a:xfrm>
            <a:off x="2823413" y="1740844"/>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82" name="TextBox 81">
            <a:extLst>
              <a:ext uri="{FF2B5EF4-FFF2-40B4-BE49-F238E27FC236}">
                <a16:creationId xmlns:a16="http://schemas.microsoft.com/office/drawing/2014/main" id="{A0D692DE-596E-C94C-9647-50B6CEB4A1B2}"/>
              </a:ext>
            </a:extLst>
          </p:cNvPr>
          <p:cNvSpPr txBox="1"/>
          <p:nvPr/>
        </p:nvSpPr>
        <p:spPr>
          <a:xfrm>
            <a:off x="3285808" y="173835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6" name="Rectangle 45">
            <a:extLst>
              <a:ext uri="{FF2B5EF4-FFF2-40B4-BE49-F238E27FC236}">
                <a16:creationId xmlns:a16="http://schemas.microsoft.com/office/drawing/2014/main" id="{581C8181-4E1A-0740-9342-B868EF9CC79B}"/>
              </a:ext>
            </a:extLst>
          </p:cNvPr>
          <p:cNvSpPr/>
          <p:nvPr/>
        </p:nvSpPr>
        <p:spPr>
          <a:xfrm>
            <a:off x="1410333" y="2826138"/>
            <a:ext cx="130082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CSched</a:t>
            </a:r>
            <a:r>
              <a:rPr lang="en-US" sz="1013" b="1" dirty="0"/>
              <a:t> </a:t>
            </a:r>
            <a:r>
              <a:rPr lang="en-US" sz="1013" dirty="0"/>
              <a:t>(</a:t>
            </a:r>
            <a:r>
              <a:rPr lang="en-US" sz="1013" i="1" dirty="0" err="1"/>
              <a:t>Asm</a:t>
            </a:r>
            <a:r>
              <a:rPr lang="en-US" sz="1013" i="1" baseline="-25000" dirty="0" err="1"/>
              <a:t>cpu</a:t>
            </a:r>
            <a:r>
              <a:rPr lang="en-US" sz="1013" dirty="0"/>
              <a:t>)</a:t>
            </a:r>
          </a:p>
        </p:txBody>
      </p:sp>
      <p:sp>
        <p:nvSpPr>
          <p:cNvPr id="77" name="Rectangle 76">
            <a:extLst>
              <a:ext uri="{FF2B5EF4-FFF2-40B4-BE49-F238E27FC236}">
                <a16:creationId xmlns:a16="http://schemas.microsoft.com/office/drawing/2014/main" id="{5D3EA999-D8CB-F44F-BAB8-EF30BDD6994B}"/>
              </a:ext>
            </a:extLst>
          </p:cNvPr>
          <p:cNvSpPr/>
          <p:nvPr/>
        </p:nvSpPr>
        <p:spPr>
          <a:xfrm>
            <a:off x="3151146"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3" name="Rectangle 82">
            <a:extLst>
              <a:ext uri="{FF2B5EF4-FFF2-40B4-BE49-F238E27FC236}">
                <a16:creationId xmlns:a16="http://schemas.microsoft.com/office/drawing/2014/main" id="{6299B863-F70C-5343-A5A0-7CB05A439211}"/>
              </a:ext>
            </a:extLst>
          </p:cNvPr>
          <p:cNvSpPr/>
          <p:nvPr/>
        </p:nvSpPr>
        <p:spPr>
          <a:xfrm>
            <a:off x="3439867"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4" name="Rectangle 83">
            <a:extLst>
              <a:ext uri="{FF2B5EF4-FFF2-40B4-BE49-F238E27FC236}">
                <a16:creationId xmlns:a16="http://schemas.microsoft.com/office/drawing/2014/main" id="{6486FBDC-E1C3-9D4D-AE65-6426193292B0}"/>
              </a:ext>
            </a:extLst>
          </p:cNvPr>
          <p:cNvSpPr/>
          <p:nvPr/>
        </p:nvSpPr>
        <p:spPr>
          <a:xfrm>
            <a:off x="2349882" y="188101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6" name="Rectangle 85">
            <a:extLst>
              <a:ext uri="{FF2B5EF4-FFF2-40B4-BE49-F238E27FC236}">
                <a16:creationId xmlns:a16="http://schemas.microsoft.com/office/drawing/2014/main" id="{0162AA85-69F9-214B-AFC4-9FFDC99B7C3A}"/>
              </a:ext>
            </a:extLst>
          </p:cNvPr>
          <p:cNvSpPr/>
          <p:nvPr/>
        </p:nvSpPr>
        <p:spPr>
          <a:xfrm>
            <a:off x="2566706" y="188009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9" name="Rectangle 88">
            <a:extLst>
              <a:ext uri="{FF2B5EF4-FFF2-40B4-BE49-F238E27FC236}">
                <a16:creationId xmlns:a16="http://schemas.microsoft.com/office/drawing/2014/main" id="{25753B51-CC2B-6B4B-9310-F3209D5084DC}"/>
              </a:ext>
            </a:extLst>
          </p:cNvPr>
          <p:cNvSpPr/>
          <p:nvPr/>
        </p:nvSpPr>
        <p:spPr>
          <a:xfrm>
            <a:off x="3150574" y="1870787"/>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1" name="Rectangle 90">
            <a:extLst>
              <a:ext uri="{FF2B5EF4-FFF2-40B4-BE49-F238E27FC236}">
                <a16:creationId xmlns:a16="http://schemas.microsoft.com/office/drawing/2014/main" id="{439537DB-D305-DE4D-B00B-45BD856858D2}"/>
              </a:ext>
            </a:extLst>
          </p:cNvPr>
          <p:cNvSpPr/>
          <p:nvPr/>
        </p:nvSpPr>
        <p:spPr>
          <a:xfrm>
            <a:off x="3551705" y="1868100"/>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4" name="Rectangle 93">
            <a:extLst>
              <a:ext uri="{FF2B5EF4-FFF2-40B4-BE49-F238E27FC236}">
                <a16:creationId xmlns:a16="http://schemas.microsoft.com/office/drawing/2014/main" id="{9E20D2F2-4815-1B44-A8B6-1CD838F0D0FA}"/>
              </a:ext>
            </a:extLst>
          </p:cNvPr>
          <p:cNvSpPr/>
          <p:nvPr/>
        </p:nvSpPr>
        <p:spPr>
          <a:xfrm>
            <a:off x="1410332" y="1885097"/>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TSched</a:t>
            </a:r>
            <a:endParaRPr lang="en-US" sz="1013" b="1" i="1" dirty="0"/>
          </a:p>
        </p:txBody>
      </p:sp>
      <p:sp>
        <p:nvSpPr>
          <p:cNvPr id="98" name="TextBox 97">
            <a:extLst>
              <a:ext uri="{FF2B5EF4-FFF2-40B4-BE49-F238E27FC236}">
                <a16:creationId xmlns:a16="http://schemas.microsoft.com/office/drawing/2014/main" id="{3713D635-305B-B74D-9669-FC6543A0EEE9}"/>
              </a:ext>
            </a:extLst>
          </p:cNvPr>
          <p:cNvSpPr txBox="1"/>
          <p:nvPr/>
        </p:nvSpPr>
        <p:spPr>
          <a:xfrm>
            <a:off x="2846072" y="26865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83732A6-76C6-0647-B003-D754CAB30527}"/>
                  </a:ext>
                </a:extLst>
              </p:cNvPr>
              <p:cNvSpPr txBox="1"/>
              <p:nvPr/>
            </p:nvSpPr>
            <p:spPr>
              <a:xfrm rot="16200000">
                <a:off x="5985175" y="2284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F83732A6-76C6-0647-B003-D754CAB30527}"/>
                  </a:ext>
                </a:extLst>
              </p:cNvPr>
              <p:cNvSpPr txBox="1">
                <a:spLocks noRot="1" noChangeAspect="1" noMove="1" noResize="1" noEditPoints="1" noAdjustHandles="1" noChangeArrowheads="1" noChangeShapeType="1" noTextEdit="1"/>
              </p:cNvSpPr>
              <p:nvPr/>
            </p:nvSpPr>
            <p:spPr>
              <a:xfrm rot="16200000">
                <a:off x="5985175" y="2284740"/>
                <a:ext cx="552669" cy="346249"/>
              </a:xfrm>
              <a:prstGeom prst="rect">
                <a:avLst/>
              </a:prstGeom>
              <a:blipFill>
                <a:blip r:embed="rId14"/>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CFBAF0D-716E-114D-88AD-AB36F4837462}"/>
                  </a:ext>
                </a:extLst>
              </p:cNvPr>
              <p:cNvSpPr txBox="1"/>
              <p:nvPr/>
            </p:nvSpPr>
            <p:spPr>
              <a:xfrm rot="16200000">
                <a:off x="1460257" y="22842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5" name="TextBox 54">
                <a:extLst>
                  <a:ext uri="{FF2B5EF4-FFF2-40B4-BE49-F238E27FC236}">
                    <a16:creationId xmlns:a16="http://schemas.microsoft.com/office/drawing/2014/main" id="{ECFBAF0D-716E-114D-88AD-AB36F4837462}"/>
                  </a:ext>
                </a:extLst>
              </p:cNvPr>
              <p:cNvSpPr txBox="1">
                <a:spLocks noRot="1" noChangeAspect="1" noMove="1" noResize="1" noEditPoints="1" noAdjustHandles="1" noChangeArrowheads="1" noChangeShapeType="1" noTextEdit="1"/>
              </p:cNvSpPr>
              <p:nvPr/>
            </p:nvSpPr>
            <p:spPr>
              <a:xfrm rot="16200000">
                <a:off x="1460257" y="2284204"/>
                <a:ext cx="552669" cy="346249"/>
              </a:xfrm>
              <a:prstGeom prst="rect">
                <a:avLst/>
              </a:prstGeom>
              <a:blipFill>
                <a:blip r:embed="rId7"/>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Rectangle 36">
                <a:extLst>
                  <a:ext uri="{FF2B5EF4-FFF2-40B4-BE49-F238E27FC236}">
                    <a16:creationId xmlns:a16="http://schemas.microsoft.com/office/drawing/2014/main" id="{EA41F21C-4D99-8448-A03F-C50FD2E3FDB9}"/>
                  </a:ext>
                </a:extLst>
              </p:cNvPr>
              <p:cNvSpPr/>
              <p:nvPr/>
            </p:nvSpPr>
            <p:spPr>
              <a:xfrm>
                <a:off x="1909716" y="1342538"/>
                <a:ext cx="5810757" cy="4104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𝑇𝑆𝑐h𝑒𝑑</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𝑡𝑖𝑑</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𝑝𝑢</m:t>
                              </m:r>
                            </m:sub>
                            <m:sup>
                              <m:r>
                                <a:rPr lang="en-US" i="1">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h𝑟𝑑</m:t>
                              </m:r>
                            </m:sub>
                          </m:sSub>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𝑦𝑖𝑒𝑙𝑑</m:t>
                          </m:r>
                        </m:e>
                      </m:d>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rPr>
                          </m:ctrlPr>
                        </m:dPr>
                        <m:e>
                          <m:r>
                            <a:rPr lang="en-US" i="1" smtClean="0">
                              <a:solidFill>
                                <a:srgbClr val="FF0000"/>
                              </a:solidFill>
                              <a:latin typeface="Cambria Math" panose="02040503050406030204" pitchFamily="18" charset="0"/>
                            </a:rPr>
                            <m:t>𝑙𝑠𝑡</m:t>
                          </m:r>
                          <m:r>
                            <a:rPr lang="en-US" i="1">
                              <a:latin typeface="Cambria Math" panose="02040503050406030204" pitchFamily="18" charset="0"/>
                            </a:rPr>
                            <m:t>, </m:t>
                          </m:r>
                          <m:r>
                            <a:rPr lang="en-US" i="1">
                              <a:latin typeface="Cambria Math" panose="02040503050406030204" pitchFamily="18" charset="0"/>
                            </a:rPr>
                            <m:t>𝑙𝑜𝑔</m:t>
                          </m:r>
                        </m:e>
                      </m:d>
                      <m:r>
                        <a:rPr lang="en-US" b="0" i="1" smtClean="0">
                          <a:latin typeface="Cambria Math" panose="02040503050406030204" pitchFamily="18" charset="0"/>
                        </a:rPr>
                        <m:t>→(</m:t>
                      </m:r>
                      <m:r>
                        <a:rPr lang="en-US" i="1" smtClean="0">
                          <a:solidFill>
                            <a:srgbClr val="FF0000"/>
                          </a:solidFill>
                          <a:latin typeface="Cambria Math" panose="02040503050406030204" pitchFamily="18" charset="0"/>
                        </a:rPr>
                        <m:t>𝑙𝑠𝑡</m:t>
                      </m:r>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m:t>
                      </m:r>
                    </m:oMath>
                  </m:oMathPara>
                </a14:m>
                <a:endParaRPr lang="en-US" dirty="0"/>
              </a:p>
            </p:txBody>
          </p:sp>
        </mc:Choice>
        <mc:Fallback>
          <p:sp>
            <p:nvSpPr>
              <p:cNvPr id="37" name="Rectangle 36">
                <a:extLst>
                  <a:ext uri="{FF2B5EF4-FFF2-40B4-BE49-F238E27FC236}">
                    <a16:creationId xmlns:a16="http://schemas.microsoft.com/office/drawing/2014/main" id="{EA41F21C-4D99-8448-A03F-C50FD2E3FDB9}"/>
                  </a:ext>
                </a:extLst>
              </p:cNvPr>
              <p:cNvSpPr>
                <a:spLocks noRot="1" noChangeAspect="1" noMove="1" noResize="1" noEditPoints="1" noAdjustHandles="1" noChangeArrowheads="1" noChangeShapeType="1" noTextEdit="1"/>
              </p:cNvSpPr>
              <p:nvPr/>
            </p:nvSpPr>
            <p:spPr>
              <a:xfrm>
                <a:off x="1909716" y="1342538"/>
                <a:ext cx="5810757" cy="410497"/>
              </a:xfrm>
              <a:prstGeom prst="rect">
                <a:avLst/>
              </a:prstGeom>
              <a:blipFill>
                <a:blip r:embed="rId15"/>
                <a:stretch>
                  <a:fillRect b="-9091"/>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B88B871A-9C90-AD4C-A370-A5A516891C8A}"/>
              </a:ext>
            </a:extLst>
          </p:cNvPr>
          <p:cNvSpPr txBox="1"/>
          <p:nvPr/>
        </p:nvSpPr>
        <p:spPr>
          <a:xfrm>
            <a:off x="1600200" y="3638550"/>
            <a:ext cx="5821349" cy="369332"/>
          </a:xfrm>
          <a:prstGeom prst="rect">
            <a:avLst/>
          </a:prstGeom>
          <a:noFill/>
        </p:spPr>
        <p:txBody>
          <a:bodyPr wrap="square" rtlCol="0">
            <a:spAutoFit/>
          </a:bodyPr>
          <a:lstStyle/>
          <a:p>
            <a:pPr marL="285750" indent="-285750">
              <a:buFontTx/>
              <a:buChar char="-"/>
            </a:pPr>
            <a:r>
              <a:rPr lang="en-US" dirty="0"/>
              <a:t>spawn / yield / sleep / wakeup </a:t>
            </a:r>
          </a:p>
        </p:txBody>
      </p:sp>
      <mc:AlternateContent xmlns:mc="http://schemas.openxmlformats.org/markup-compatibility/2006">
        <mc:Choice xmlns:a14="http://schemas.microsoft.com/office/drawing/2010/main" Requires="a14">
          <p:sp>
            <p:nvSpPr>
              <p:cNvPr id="45" name="Rectangle 44">
                <a:extLst>
                  <a:ext uri="{FF2B5EF4-FFF2-40B4-BE49-F238E27FC236}">
                    <a16:creationId xmlns:a16="http://schemas.microsoft.com/office/drawing/2014/main" id="{D61F4DAB-9B2A-D444-84E1-73560CFB177C}"/>
                  </a:ext>
                </a:extLst>
              </p:cNvPr>
              <p:cNvSpPr/>
              <p:nvPr/>
            </p:nvSpPr>
            <p:spPr>
              <a:xfrm>
                <a:off x="1171789" y="4018549"/>
                <a:ext cx="7286610" cy="36958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𝐶𝑆𝑐h𝑒𝑑</m:t>
                      </m:r>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𝑐𝑖𝑑</m:t>
                          </m:r>
                          <m:r>
                            <a:rPr lang="en-US" b="0" i="1" smtClean="0">
                              <a:latin typeface="Cambria Math" panose="02040503050406030204" pitchFamily="18" charset="0"/>
                              <a:ea typeface="Cambria Math" panose="02040503050406030204" pitchFamily="18" charset="0"/>
                            </a:rPr>
                            <m:t>, </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𝑐𝑖</m:t>
                              </m:r>
                            </m:sub>
                            <m:sup>
                              <m:r>
                                <a:rPr lang="en-US" i="1">
                                  <a:latin typeface="Cambria Math" panose="02040503050406030204" pitchFamily="18" charset="0"/>
                                  <a:ea typeface="Cambria Math" panose="02040503050406030204" pitchFamily="18" charset="0"/>
                                </a:rPr>
                                <m:t>′</m:t>
                              </m:r>
                            </m:sup>
                          </m:sSubSup>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𝑦𝑖𝑒𝑙𝑑</m:t>
                          </m:r>
                        </m:e>
                      </m:d>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rPr>
                          </m:ctrlPr>
                        </m:dPr>
                        <m:e>
                          <m:r>
                            <a:rPr lang="en-US" i="1" smtClean="0">
                              <a:solidFill>
                                <a:srgbClr val="FF0000"/>
                              </a:solidFill>
                              <a:latin typeface="Cambria Math" panose="02040503050406030204" pitchFamily="18" charset="0"/>
                            </a:rPr>
                            <m:t>𝑙𝑠𝑡</m:t>
                          </m:r>
                          <m:r>
                            <a:rPr lang="en-US" i="1">
                              <a:latin typeface="Cambria Math" panose="02040503050406030204" pitchFamily="18" charset="0"/>
                            </a:rPr>
                            <m:t>, </m:t>
                          </m:r>
                          <m:r>
                            <a:rPr lang="en-US" i="1">
                              <a:latin typeface="Cambria Math" panose="02040503050406030204" pitchFamily="18" charset="0"/>
                            </a:rPr>
                            <m:t>𝑙𝑜𝑔</m:t>
                          </m:r>
                        </m:e>
                      </m:d>
                      <m:r>
                        <a:rPr lang="en-US" b="0" i="1" smtClean="0">
                          <a:latin typeface="Cambria Math" panose="02040503050406030204" pitchFamily="18" charset="0"/>
                        </a:rPr>
                        <m:t>→(</m:t>
                      </m:r>
                      <m:r>
                        <a:rPr lang="en-US" i="1" smtClean="0">
                          <a:solidFill>
                            <a:srgbClr val="FF0000"/>
                          </a:solidFill>
                          <a:latin typeface="Cambria Math" panose="02040503050406030204" pitchFamily="18" charset="0"/>
                        </a:rPr>
                        <m:t>𝑙𝑠𝑡</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𝑡𝑖𝑑</m:t>
                      </m:r>
                      <m:r>
                        <a:rPr lang="en-US"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𝜌</m:t>
                      </m:r>
                      <m:r>
                        <a:rPr lang="en-US" b="0" i="1" smtClean="0">
                          <a:solidFill>
                            <a:srgbClr val="FF0000"/>
                          </a:solidFill>
                          <a:latin typeface="Cambria Math" panose="02040503050406030204" pitchFamily="18" charset="0"/>
                        </a:rPr>
                        <m:t>=…, ⋯], </m:t>
                      </m:r>
                      <m:r>
                        <a:rPr lang="en-US" b="0" i="1" smtClean="0">
                          <a:latin typeface="Cambria Math" panose="02040503050406030204" pitchFamily="18" charset="0"/>
                        </a:rPr>
                        <m:t>𝑙𝑜𝑔</m:t>
                      </m:r>
                      <m:r>
                        <a:rPr lang="en-US" b="0" i="1" smtClean="0">
                          <a:latin typeface="Cambria Math" panose="02040503050406030204" pitchFamily="18" charset="0"/>
                        </a:rPr>
                        <m:t>′)</m:t>
                      </m:r>
                    </m:oMath>
                  </m:oMathPara>
                </a14:m>
                <a:endParaRPr lang="en-US" dirty="0"/>
              </a:p>
            </p:txBody>
          </p:sp>
        </mc:Choice>
        <mc:Fallback>
          <p:sp>
            <p:nvSpPr>
              <p:cNvPr id="45" name="Rectangle 44">
                <a:extLst>
                  <a:ext uri="{FF2B5EF4-FFF2-40B4-BE49-F238E27FC236}">
                    <a16:creationId xmlns:a16="http://schemas.microsoft.com/office/drawing/2014/main" id="{D61F4DAB-9B2A-D444-84E1-73560CFB177C}"/>
                  </a:ext>
                </a:extLst>
              </p:cNvPr>
              <p:cNvSpPr>
                <a:spLocks noRot="1" noChangeAspect="1" noMove="1" noResize="1" noEditPoints="1" noAdjustHandles="1" noChangeArrowheads="1" noChangeShapeType="1" noTextEdit="1"/>
              </p:cNvSpPr>
              <p:nvPr/>
            </p:nvSpPr>
            <p:spPr>
              <a:xfrm>
                <a:off x="1171789" y="4018549"/>
                <a:ext cx="7286610" cy="369588"/>
              </a:xfrm>
              <a:prstGeom prst="rect">
                <a:avLst/>
              </a:prstGeom>
              <a:blipFill>
                <a:blip r:embed="rId16"/>
                <a:stretch>
                  <a:fillRect b="-129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Rectangle 46">
                <a:extLst>
                  <a:ext uri="{FF2B5EF4-FFF2-40B4-BE49-F238E27FC236}">
                    <a16:creationId xmlns:a16="http://schemas.microsoft.com/office/drawing/2014/main" id="{DA228FB5-1356-F14A-9365-53AAD1654DF7}"/>
                  </a:ext>
                </a:extLst>
              </p:cNvPr>
              <p:cNvSpPr/>
              <p:nvPr/>
            </p:nvSpPr>
            <p:spPr>
              <a:xfrm>
                <a:off x="1909716" y="3253418"/>
                <a:ext cx="5724580" cy="369588"/>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𝐶𝑆𝑐h𝑒𝑑</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𝑐𝑖𝑑</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𝑐𝑖</m:t>
                            </m:r>
                          </m:sub>
                          <m:sup>
                            <m:r>
                              <a:rPr lang="en-US" i="1">
                                <a:latin typeface="Cambria Math" panose="02040503050406030204" pitchFamily="18" charset="0"/>
                                <a:ea typeface="Cambria Math" panose="02040503050406030204" pitchFamily="18" charset="0"/>
                              </a:rPr>
                              <m:t>′</m:t>
                            </m:r>
                          </m:sup>
                        </m:sSubSup>
                      </m:e>
                    </m:d>
                  </m:oMath>
                </a14:m>
                <a:r>
                  <a:rPr lang="en-US" dirty="0"/>
                  <a:t> contains software scheduler primitives</a:t>
                </a:r>
              </a:p>
            </p:txBody>
          </p:sp>
        </mc:Choice>
        <mc:Fallback>
          <p:sp>
            <p:nvSpPr>
              <p:cNvPr id="47" name="Rectangle 46">
                <a:extLst>
                  <a:ext uri="{FF2B5EF4-FFF2-40B4-BE49-F238E27FC236}">
                    <a16:creationId xmlns:a16="http://schemas.microsoft.com/office/drawing/2014/main" id="{DA228FB5-1356-F14A-9365-53AAD1654DF7}"/>
                  </a:ext>
                </a:extLst>
              </p:cNvPr>
              <p:cNvSpPr>
                <a:spLocks noRot="1" noChangeAspect="1" noMove="1" noResize="1" noEditPoints="1" noAdjustHandles="1" noChangeArrowheads="1" noChangeShapeType="1" noTextEdit="1"/>
              </p:cNvSpPr>
              <p:nvPr/>
            </p:nvSpPr>
            <p:spPr>
              <a:xfrm>
                <a:off x="1909716" y="3253418"/>
                <a:ext cx="5724580" cy="369588"/>
              </a:xfrm>
              <a:prstGeom prst="rect">
                <a:avLst/>
              </a:prstGeom>
              <a:blipFill>
                <a:blip r:embed="rId17"/>
                <a:stretch>
                  <a:fillRect t="-10000"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B9232FFC-6A48-4944-9449-49DA450352E8}"/>
                  </a:ext>
                </a:extLst>
              </p:cNvPr>
              <p:cNvSpPr txBox="1"/>
              <p:nvPr/>
            </p:nvSpPr>
            <p:spPr>
              <a:xfrm>
                <a:off x="4155676" y="2762475"/>
                <a:ext cx="4211666"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25" name="TextBox 24">
                <a:extLst>
                  <a:ext uri="{FF2B5EF4-FFF2-40B4-BE49-F238E27FC236}">
                    <a16:creationId xmlns:a16="http://schemas.microsoft.com/office/drawing/2014/main" id="{B9232FFC-6A48-4944-9449-49DA450352E8}"/>
                  </a:ext>
                </a:extLst>
              </p:cNvPr>
              <p:cNvSpPr txBox="1">
                <a:spLocks noRot="1" noChangeAspect="1" noMove="1" noResize="1" noEditPoints="1" noAdjustHandles="1" noChangeArrowheads="1" noChangeShapeType="1" noTextEdit="1"/>
              </p:cNvSpPr>
              <p:nvPr/>
            </p:nvSpPr>
            <p:spPr>
              <a:xfrm>
                <a:off x="4155676" y="2762475"/>
                <a:ext cx="4211666" cy="339773"/>
              </a:xfrm>
              <a:prstGeom prst="rect">
                <a:avLst/>
              </a:prstGeom>
              <a:blipFill>
                <a:blip r:embed="rId18"/>
                <a:stretch>
                  <a:fillRect b="-74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1FB8C4A9-1F03-E644-9230-A94AE36CC193}"/>
                  </a:ext>
                </a:extLst>
              </p:cNvPr>
              <p:cNvSpPr txBox="1"/>
              <p:nvPr/>
            </p:nvSpPr>
            <p:spPr>
              <a:xfrm>
                <a:off x="3906280" y="1837272"/>
                <a:ext cx="4710457"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m:t>
                      </m:r>
                      <m:r>
                        <a:rPr lang="en-US" sz="1400" i="1">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𝑡</m:t>
                              </m:r>
                              <m:r>
                                <a:rPr lang="en-US" sz="1400" b="0" i="1" smtClean="0">
                                  <a:latin typeface="Cambria Math" panose="02040503050406030204" pitchFamily="18" charset="0"/>
                                  <a:ea typeface="Cambria Math" panose="02040503050406030204" pitchFamily="18" charset="0"/>
                                </a:rPr>
                                <m:t>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26" name="TextBox 25">
                <a:extLst>
                  <a:ext uri="{FF2B5EF4-FFF2-40B4-BE49-F238E27FC236}">
                    <a16:creationId xmlns:a16="http://schemas.microsoft.com/office/drawing/2014/main" id="{1FB8C4A9-1F03-E644-9230-A94AE36CC193}"/>
                  </a:ext>
                </a:extLst>
              </p:cNvPr>
              <p:cNvSpPr txBox="1">
                <a:spLocks noRot="1" noChangeAspect="1" noMove="1" noResize="1" noEditPoints="1" noAdjustHandles="1" noChangeArrowheads="1" noChangeShapeType="1" noTextEdit="1"/>
              </p:cNvSpPr>
              <p:nvPr/>
            </p:nvSpPr>
            <p:spPr>
              <a:xfrm>
                <a:off x="3906280" y="1837272"/>
                <a:ext cx="4710457" cy="339773"/>
              </a:xfrm>
              <a:prstGeom prst="rect">
                <a:avLst/>
              </a:prstGeom>
              <a:blipFill>
                <a:blip r:embed="rId19"/>
                <a:stretch>
                  <a:fillRect b="-7407"/>
                </a:stretch>
              </a:blipFill>
            </p:spPr>
            <p:txBody>
              <a:bodyPr/>
              <a:lstStyle/>
              <a:p>
                <a:r>
                  <a:rPr lang="en-US">
                    <a:noFill/>
                  </a:rPr>
                  <a:t> </a:t>
                </a:r>
              </a:p>
            </p:txBody>
          </p:sp>
        </mc:Fallback>
      </mc:AlternateContent>
    </p:spTree>
    <p:extLst>
      <p:ext uri="{BB962C8B-B14F-4D97-AF65-F5344CB8AC3E}">
        <p14:creationId xmlns:p14="http://schemas.microsoft.com/office/powerpoint/2010/main" val="3915571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CFB38B1-C2DE-9844-A265-315149F795AA}"/>
              </a:ext>
            </a:extLst>
          </p:cNvPr>
          <p:cNvSpPr>
            <a:spLocks noGrp="1"/>
          </p:cNvSpPr>
          <p:nvPr>
            <p:ph idx="1"/>
          </p:nvPr>
        </p:nvSpPr>
        <p:spPr>
          <a:xfrm>
            <a:off x="457200" y="1200151"/>
            <a:ext cx="8229600" cy="3394472"/>
          </a:xfrm>
        </p:spPr>
        <p:txBody>
          <a:bodyPr/>
          <a:lstStyle/>
          <a:p>
            <a:r>
              <a:rPr lang="en-US" dirty="0"/>
              <a:t>Environment </a:t>
            </a:r>
          </a:p>
          <a:p>
            <a:pPr lvl="1"/>
            <a:r>
              <a:rPr lang="en-US" dirty="0"/>
              <a:t>Arbitrary active or available thread set on the CPU </a:t>
            </a:r>
          </a:p>
          <a:p>
            <a:pPr lvl="1"/>
            <a:r>
              <a:rPr lang="en-US" dirty="0"/>
              <a:t>Dynamic initial states </a:t>
            </a:r>
          </a:p>
          <a:p>
            <a:r>
              <a:rPr lang="en-US" dirty="0">
                <a:ea typeface="Cambria Math" panose="02040503050406030204" pitchFamily="18" charset="0"/>
              </a:rPr>
              <a:t>Things to solve</a:t>
            </a:r>
          </a:p>
          <a:p>
            <a:pPr lvl="1"/>
            <a:r>
              <a:rPr lang="en-US" dirty="0">
                <a:ea typeface="Cambria Math" panose="02040503050406030204" pitchFamily="18" charset="0"/>
              </a:rPr>
              <a:t>Hide context switching between threads</a:t>
            </a:r>
          </a:p>
          <a:p>
            <a:pPr lvl="1"/>
            <a:r>
              <a:rPr lang="en-US" dirty="0">
                <a:ea typeface="Cambria Math" panose="02040503050406030204" pitchFamily="18" charset="0"/>
              </a:rPr>
              <a:t>Build environmental context for each thread</a:t>
            </a:r>
          </a:p>
          <a:p>
            <a:pPr lvl="1"/>
            <a:r>
              <a:rPr lang="en-US" dirty="0">
                <a:ea typeface="Cambria Math" panose="02040503050406030204" pitchFamily="18" charset="0"/>
              </a:rPr>
              <a:t>Assign proper initial states for each thread</a:t>
            </a:r>
          </a:p>
          <a:p>
            <a:pPr lvl="1"/>
            <a:r>
              <a:rPr lang="en-US" dirty="0">
                <a:ea typeface="Cambria Math" panose="02040503050406030204" pitchFamily="18" charset="0"/>
              </a:rPr>
              <a:t>Prove compositionality of multiple per-thread machines</a:t>
            </a:r>
          </a:p>
          <a:p>
            <a:pPr lvl="1"/>
            <a:r>
              <a:rPr lang="en-US" dirty="0">
                <a:ea typeface="Cambria Math" panose="02040503050406030204" pitchFamily="18" charset="0"/>
              </a:rPr>
              <a:t>Use the same compiler for per-CPU/thread machines</a:t>
            </a:r>
          </a:p>
        </p:txBody>
      </p:sp>
      <p:sp>
        <p:nvSpPr>
          <p:cNvPr id="5" name="TextBox 4">
            <a:extLst>
              <a:ext uri="{FF2B5EF4-FFF2-40B4-BE49-F238E27FC236}">
                <a16:creationId xmlns:a16="http://schemas.microsoft.com/office/drawing/2014/main" id="{1FE0D899-3FBA-3D4E-A8EE-42B9ECB98421}"/>
              </a:ext>
            </a:extLst>
          </p:cNvPr>
          <p:cNvSpPr txBox="1"/>
          <p:nvPr/>
        </p:nvSpPr>
        <p:spPr>
          <a:xfrm>
            <a:off x="5768340" y="2800350"/>
            <a:ext cx="415498" cy="369332"/>
          </a:xfrm>
          <a:prstGeom prst="rect">
            <a:avLst/>
          </a:prstGeom>
          <a:noFill/>
        </p:spPr>
        <p:txBody>
          <a:bodyPr wrap="none" rtlCol="0">
            <a:spAutoFit/>
          </a:bodyPr>
          <a:lstStyle/>
          <a:p>
            <a:r>
              <a:rPr lang="en-US" b="1" dirty="0">
                <a:solidFill>
                  <a:srgbClr val="FF0000"/>
                </a:solidFill>
              </a:rPr>
              <a:t>1️⃣</a:t>
            </a:r>
          </a:p>
        </p:txBody>
      </p:sp>
      <p:sp>
        <p:nvSpPr>
          <p:cNvPr id="6" name="TextBox 5">
            <a:extLst>
              <a:ext uri="{FF2B5EF4-FFF2-40B4-BE49-F238E27FC236}">
                <a16:creationId xmlns:a16="http://schemas.microsoft.com/office/drawing/2014/main" id="{59780885-7533-3641-8750-20C8D5669B54}"/>
              </a:ext>
            </a:extLst>
          </p:cNvPr>
          <p:cNvSpPr txBox="1"/>
          <p:nvPr/>
        </p:nvSpPr>
        <p:spPr>
          <a:xfrm>
            <a:off x="6202823" y="3192542"/>
            <a:ext cx="417102" cy="369332"/>
          </a:xfrm>
          <a:prstGeom prst="rect">
            <a:avLst/>
          </a:prstGeom>
          <a:noFill/>
        </p:spPr>
        <p:txBody>
          <a:bodyPr wrap="none" rtlCol="0">
            <a:spAutoFit/>
          </a:bodyPr>
          <a:lstStyle/>
          <a:p>
            <a:r>
              <a:rPr lang="en-US" b="1" dirty="0">
                <a:solidFill>
                  <a:srgbClr val="FF0000"/>
                </a:solidFill>
              </a:rPr>
              <a:t>2️⃣</a:t>
            </a:r>
          </a:p>
        </p:txBody>
      </p:sp>
      <p:sp>
        <p:nvSpPr>
          <p:cNvPr id="7" name="TextBox 6">
            <a:extLst>
              <a:ext uri="{FF2B5EF4-FFF2-40B4-BE49-F238E27FC236}">
                <a16:creationId xmlns:a16="http://schemas.microsoft.com/office/drawing/2014/main" id="{1AACEF44-9AE0-3248-9018-627C6E4896C8}"/>
              </a:ext>
            </a:extLst>
          </p:cNvPr>
          <p:cNvSpPr txBox="1"/>
          <p:nvPr/>
        </p:nvSpPr>
        <p:spPr>
          <a:xfrm>
            <a:off x="6043802" y="3562350"/>
            <a:ext cx="417102" cy="369332"/>
          </a:xfrm>
          <a:prstGeom prst="rect">
            <a:avLst/>
          </a:prstGeom>
          <a:noFill/>
        </p:spPr>
        <p:txBody>
          <a:bodyPr wrap="none" rtlCol="0">
            <a:spAutoFit/>
          </a:bodyPr>
          <a:lstStyle/>
          <a:p>
            <a:r>
              <a:rPr lang="en-US" b="1" dirty="0">
                <a:solidFill>
                  <a:srgbClr val="FF0000"/>
                </a:solidFill>
              </a:rPr>
              <a:t>3️⃣</a:t>
            </a:r>
          </a:p>
        </p:txBody>
      </p:sp>
      <p:sp>
        <p:nvSpPr>
          <p:cNvPr id="9" name="TextBox 8">
            <a:extLst>
              <a:ext uri="{FF2B5EF4-FFF2-40B4-BE49-F238E27FC236}">
                <a16:creationId xmlns:a16="http://schemas.microsoft.com/office/drawing/2014/main" id="{FB3E8D9C-0D5E-9F48-8A3D-84D763E937F0}"/>
              </a:ext>
            </a:extLst>
          </p:cNvPr>
          <p:cNvSpPr txBox="1"/>
          <p:nvPr/>
        </p:nvSpPr>
        <p:spPr>
          <a:xfrm>
            <a:off x="7555230" y="3954542"/>
            <a:ext cx="417102" cy="369332"/>
          </a:xfrm>
          <a:prstGeom prst="rect">
            <a:avLst/>
          </a:prstGeom>
          <a:noFill/>
        </p:spPr>
        <p:txBody>
          <a:bodyPr wrap="none" rtlCol="0">
            <a:spAutoFit/>
          </a:bodyPr>
          <a:lstStyle/>
          <a:p>
            <a:r>
              <a:rPr lang="en-US" b="1" dirty="0">
                <a:solidFill>
                  <a:srgbClr val="FF0000"/>
                </a:solidFill>
              </a:rPr>
              <a:t>4️⃣️⃣</a:t>
            </a:r>
          </a:p>
        </p:txBody>
      </p:sp>
      <p:sp>
        <p:nvSpPr>
          <p:cNvPr id="10" name="TextBox 9">
            <a:extLst>
              <a:ext uri="{FF2B5EF4-FFF2-40B4-BE49-F238E27FC236}">
                <a16:creationId xmlns:a16="http://schemas.microsoft.com/office/drawing/2014/main" id="{711C9649-A247-8E4D-A6C8-474A1D953A70}"/>
              </a:ext>
            </a:extLst>
          </p:cNvPr>
          <p:cNvSpPr txBox="1"/>
          <p:nvPr/>
        </p:nvSpPr>
        <p:spPr>
          <a:xfrm>
            <a:off x="7360920" y="4326135"/>
            <a:ext cx="417102" cy="369332"/>
          </a:xfrm>
          <a:prstGeom prst="rect">
            <a:avLst/>
          </a:prstGeom>
          <a:noFill/>
        </p:spPr>
        <p:txBody>
          <a:bodyPr wrap="none" rtlCol="0">
            <a:spAutoFit/>
          </a:bodyPr>
          <a:lstStyle/>
          <a:p>
            <a:r>
              <a:rPr lang="en-US" b="1" dirty="0">
                <a:solidFill>
                  <a:srgbClr val="FF0000"/>
                </a:solidFill>
              </a:rPr>
              <a:t>5️⃣</a:t>
            </a:r>
          </a:p>
        </p:txBody>
      </p:sp>
    </p:spTree>
    <p:extLst>
      <p:ext uri="{BB962C8B-B14F-4D97-AF65-F5344CB8AC3E}">
        <p14:creationId xmlns:p14="http://schemas.microsoft.com/office/powerpoint/2010/main" val="416783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BA2218B-31C2-3B4E-9565-EEC0C7D90184}"/>
              </a:ext>
            </a:extLst>
          </p:cNvPr>
          <p:cNvGrpSpPr/>
          <p:nvPr/>
        </p:nvGrpSpPr>
        <p:grpSpPr>
          <a:xfrm>
            <a:off x="1295400" y="819150"/>
            <a:ext cx="6629400" cy="3135802"/>
            <a:chOff x="1219200" y="1599626"/>
            <a:chExt cx="6629400" cy="3135802"/>
          </a:xfrm>
        </p:grpSpPr>
        <p:cxnSp>
          <p:nvCxnSpPr>
            <p:cNvPr id="16" name="Straight Connector 15">
              <a:extLst>
                <a:ext uri="{FF2B5EF4-FFF2-40B4-BE49-F238E27FC236}">
                  <a16:creationId xmlns:a16="http://schemas.microsoft.com/office/drawing/2014/main" id="{DDD932CA-13EA-5941-BE4B-86E241956CA8}"/>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18" name="Group 17">
              <a:extLst>
                <a:ext uri="{FF2B5EF4-FFF2-40B4-BE49-F238E27FC236}">
                  <a16:creationId xmlns:a16="http://schemas.microsoft.com/office/drawing/2014/main" id="{26DA3EA2-9321-AF47-AE5F-872C530D076F}"/>
                </a:ext>
              </a:extLst>
            </p:cNvPr>
            <p:cNvGrpSpPr/>
            <p:nvPr/>
          </p:nvGrpSpPr>
          <p:grpSpPr>
            <a:xfrm>
              <a:off x="1600200" y="4171950"/>
              <a:ext cx="5867400" cy="563478"/>
              <a:chOff x="1600200" y="4171950"/>
              <a:chExt cx="5867400" cy="563478"/>
            </a:xfrm>
          </p:grpSpPr>
          <p:sp>
            <p:nvSpPr>
              <p:cNvPr id="32" name="Rectangle 31">
                <a:extLst>
                  <a:ext uri="{FF2B5EF4-FFF2-40B4-BE49-F238E27FC236}">
                    <a16:creationId xmlns:a16="http://schemas.microsoft.com/office/drawing/2014/main" id="{935E2856-81EF-DC48-BB29-10BAC94FD235}"/>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33" name="Rectangle 32">
                <a:extLst>
                  <a:ext uri="{FF2B5EF4-FFF2-40B4-BE49-F238E27FC236}">
                    <a16:creationId xmlns:a16="http://schemas.microsoft.com/office/drawing/2014/main" id="{DDCDCB31-70C3-5941-B327-1826B4B12F69}"/>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34" name="Rectangle 33">
                <a:extLst>
                  <a:ext uri="{FF2B5EF4-FFF2-40B4-BE49-F238E27FC236}">
                    <a16:creationId xmlns:a16="http://schemas.microsoft.com/office/drawing/2014/main" id="{722FFCC8-6F29-FD43-A427-98B92EBAC9C2}"/>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35" name="Rectangle 34">
                <a:extLst>
                  <a:ext uri="{FF2B5EF4-FFF2-40B4-BE49-F238E27FC236}">
                    <a16:creationId xmlns:a16="http://schemas.microsoft.com/office/drawing/2014/main" id="{CA7F069E-2531-AE49-8A7D-9FED90B468C3}"/>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36" name="TextBox 35">
                <a:extLst>
                  <a:ext uri="{FF2B5EF4-FFF2-40B4-BE49-F238E27FC236}">
                    <a16:creationId xmlns:a16="http://schemas.microsoft.com/office/drawing/2014/main" id="{44C73934-9F22-A346-8EDB-515699732F56}"/>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grpSp>
        <p:grpSp>
          <p:nvGrpSpPr>
            <p:cNvPr id="19" name="Group 18">
              <a:extLst>
                <a:ext uri="{FF2B5EF4-FFF2-40B4-BE49-F238E27FC236}">
                  <a16:creationId xmlns:a16="http://schemas.microsoft.com/office/drawing/2014/main" id="{85B6AA8F-20CE-6741-9749-7BE365C614DD}"/>
                </a:ext>
              </a:extLst>
            </p:cNvPr>
            <p:cNvGrpSpPr/>
            <p:nvPr/>
          </p:nvGrpSpPr>
          <p:grpSpPr>
            <a:xfrm>
              <a:off x="1600199" y="1599626"/>
              <a:ext cx="5867401" cy="2471014"/>
              <a:chOff x="1600199" y="1599626"/>
              <a:chExt cx="5867401" cy="2471014"/>
            </a:xfrm>
          </p:grpSpPr>
          <p:sp>
            <p:nvSpPr>
              <p:cNvPr id="20" name="Rectangle 19">
                <a:extLst>
                  <a:ext uri="{FF2B5EF4-FFF2-40B4-BE49-F238E27FC236}">
                    <a16:creationId xmlns:a16="http://schemas.microsoft.com/office/drawing/2014/main" id="{1CA4F1B6-2040-0D40-8561-9CF6A79BA6CC}"/>
                  </a:ext>
                </a:extLst>
              </p:cNvPr>
              <p:cNvSpPr/>
              <p:nvPr/>
            </p:nvSpPr>
            <p:spPr>
              <a:xfrm>
                <a:off x="1600201" y="2220590"/>
                <a:ext cx="1143000" cy="185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21" name="Rectangle 20">
                <a:extLst>
                  <a:ext uri="{FF2B5EF4-FFF2-40B4-BE49-F238E27FC236}">
                    <a16:creationId xmlns:a16="http://schemas.microsoft.com/office/drawing/2014/main" id="{847625ED-0A7C-DF43-94F4-524AF2EE831E}"/>
                  </a:ext>
                </a:extLst>
              </p:cNvPr>
              <p:cNvSpPr/>
              <p:nvPr/>
            </p:nvSpPr>
            <p:spPr>
              <a:xfrm>
                <a:off x="6324600" y="2220590"/>
                <a:ext cx="1143000" cy="185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22" name="Rectangle 21">
                <a:extLst>
                  <a:ext uri="{FF2B5EF4-FFF2-40B4-BE49-F238E27FC236}">
                    <a16:creationId xmlns:a16="http://schemas.microsoft.com/office/drawing/2014/main" id="{A55B8F64-B8DB-514C-9BDC-B3FB2058F686}"/>
                  </a:ext>
                </a:extLst>
              </p:cNvPr>
              <p:cNvSpPr/>
              <p:nvPr/>
            </p:nvSpPr>
            <p:spPr>
              <a:xfrm>
                <a:off x="2915021" y="2220589"/>
                <a:ext cx="1143000" cy="1850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24" name="Rectangle 23">
                <a:extLst>
                  <a:ext uri="{FF2B5EF4-FFF2-40B4-BE49-F238E27FC236}">
                    <a16:creationId xmlns:a16="http://schemas.microsoft.com/office/drawing/2014/main" id="{152128CD-DE98-C749-8641-1D60AC14E274}"/>
                  </a:ext>
                </a:extLst>
              </p:cNvPr>
              <p:cNvSpPr/>
              <p:nvPr/>
            </p:nvSpPr>
            <p:spPr>
              <a:xfrm>
                <a:off x="4229842" y="2220589"/>
                <a:ext cx="1143000" cy="1850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25" name="TextBox 24">
                <a:extLst>
                  <a:ext uri="{FF2B5EF4-FFF2-40B4-BE49-F238E27FC236}">
                    <a16:creationId xmlns:a16="http://schemas.microsoft.com/office/drawing/2014/main" id="{32A46949-02D0-FA4D-9989-DC9A3F17EC24}"/>
                  </a:ext>
                </a:extLst>
              </p:cNvPr>
              <p:cNvSpPr txBox="1"/>
              <p:nvPr/>
            </p:nvSpPr>
            <p:spPr>
              <a:xfrm>
                <a:off x="5754256" y="282784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26" name="Rectangle 25">
                <a:extLst>
                  <a:ext uri="{FF2B5EF4-FFF2-40B4-BE49-F238E27FC236}">
                    <a16:creationId xmlns:a16="http://schemas.microsoft.com/office/drawing/2014/main" id="{995CC30F-23B1-1C4F-A4B2-576F15F60A82}"/>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7" name="Rectangle 26">
                <a:extLst>
                  <a:ext uri="{FF2B5EF4-FFF2-40B4-BE49-F238E27FC236}">
                    <a16:creationId xmlns:a16="http://schemas.microsoft.com/office/drawing/2014/main" id="{0FE01C63-6C19-3040-8DCA-FF564750189E}"/>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8" name="Rectangle 27">
                <a:extLst>
                  <a:ext uri="{FF2B5EF4-FFF2-40B4-BE49-F238E27FC236}">
                    <a16:creationId xmlns:a16="http://schemas.microsoft.com/office/drawing/2014/main" id="{E305DF5D-25F7-904E-9E6C-EFA8BB1B78AA}"/>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9" name="Rectangle 28">
                <a:extLst>
                  <a:ext uri="{FF2B5EF4-FFF2-40B4-BE49-F238E27FC236}">
                    <a16:creationId xmlns:a16="http://schemas.microsoft.com/office/drawing/2014/main" id="{6EEB7B19-0DA6-934E-8986-31A86AA259B0}"/>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0" name="TextBox 29">
                <a:extLst>
                  <a:ext uri="{FF2B5EF4-FFF2-40B4-BE49-F238E27FC236}">
                    <a16:creationId xmlns:a16="http://schemas.microsoft.com/office/drawing/2014/main" id="{96D167EC-A4E6-124C-80A1-7093813E1A6B}"/>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grpSp>
      </p:grpSp>
    </p:spTree>
    <p:extLst>
      <p:ext uri="{BB962C8B-B14F-4D97-AF65-F5344CB8AC3E}">
        <p14:creationId xmlns:p14="http://schemas.microsoft.com/office/powerpoint/2010/main" val="2153259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4" name="TextBox 103">
                <a:extLst>
                  <a:ext uri="{FF2B5EF4-FFF2-40B4-BE49-F238E27FC236}">
                    <a16:creationId xmlns:a16="http://schemas.microsoft.com/office/drawing/2014/main" id="{865792C2-2B12-4741-B505-C7BAA8F49554}"/>
                  </a:ext>
                </a:extLst>
              </p:cNvPr>
              <p:cNvSpPr txBox="1"/>
              <p:nvPr/>
            </p:nvSpPr>
            <p:spPr>
              <a:xfrm>
                <a:off x="4758922" y="4306863"/>
                <a:ext cx="4211666"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104" name="TextBox 103">
                <a:extLst>
                  <a:ext uri="{FF2B5EF4-FFF2-40B4-BE49-F238E27FC236}">
                    <a16:creationId xmlns:a16="http://schemas.microsoft.com/office/drawing/2014/main" id="{865792C2-2B12-4741-B505-C7BAA8F49554}"/>
                  </a:ext>
                </a:extLst>
              </p:cNvPr>
              <p:cNvSpPr txBox="1">
                <a:spLocks noRot="1" noChangeAspect="1" noMove="1" noResize="1" noEditPoints="1" noAdjustHandles="1" noChangeArrowheads="1" noChangeShapeType="1" noTextEdit="1"/>
              </p:cNvSpPr>
              <p:nvPr/>
            </p:nvSpPr>
            <p:spPr>
              <a:xfrm>
                <a:off x="4758922" y="4306863"/>
                <a:ext cx="4211666" cy="339773"/>
              </a:xfrm>
              <a:prstGeom prst="rect">
                <a:avLst/>
              </a:prstGeom>
              <a:blipFill>
                <a:blip r:embed="rId3"/>
                <a:stretch>
                  <a:fillRect b="-7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0" name="TextBox 109">
                <a:extLst>
                  <a:ext uri="{FF2B5EF4-FFF2-40B4-BE49-F238E27FC236}">
                    <a16:creationId xmlns:a16="http://schemas.microsoft.com/office/drawing/2014/main" id="{78D04891-F9B3-1642-BC43-D4B69CD3FCF1}"/>
                  </a:ext>
                </a:extLst>
              </p:cNvPr>
              <p:cNvSpPr txBox="1"/>
              <p:nvPr/>
            </p:nvSpPr>
            <p:spPr>
              <a:xfrm>
                <a:off x="4515932" y="1508060"/>
                <a:ext cx="4710456"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𝑇𝑆𝑐h𝑒𝑑</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110" name="TextBox 109">
                <a:extLst>
                  <a:ext uri="{FF2B5EF4-FFF2-40B4-BE49-F238E27FC236}">
                    <a16:creationId xmlns:a16="http://schemas.microsoft.com/office/drawing/2014/main" id="{78D04891-F9B3-1642-BC43-D4B69CD3FCF1}"/>
                  </a:ext>
                </a:extLst>
              </p:cNvPr>
              <p:cNvSpPr txBox="1">
                <a:spLocks noRot="1" noChangeAspect="1" noMove="1" noResize="1" noEditPoints="1" noAdjustHandles="1" noChangeArrowheads="1" noChangeShapeType="1" noTextEdit="1"/>
              </p:cNvSpPr>
              <p:nvPr/>
            </p:nvSpPr>
            <p:spPr>
              <a:xfrm>
                <a:off x="4515932" y="1508060"/>
                <a:ext cx="4710456" cy="339773"/>
              </a:xfrm>
              <a:prstGeom prst="rect">
                <a:avLst/>
              </a:prstGeom>
              <a:blipFill>
                <a:blip r:embed="rId4"/>
                <a:stretch>
                  <a:fillRect b="-7407"/>
                </a:stretch>
              </a:blipFill>
            </p:spPr>
            <p:txBody>
              <a:bodyPr/>
              <a:lstStyle/>
              <a:p>
                <a:r>
                  <a:rPr lang="en-US">
                    <a:noFill/>
                  </a:rPr>
                  <a:t> </a:t>
                </a:r>
              </a:p>
            </p:txBody>
          </p:sp>
        </mc:Fallback>
      </mc:AlternateContent>
      <p:grpSp>
        <p:nvGrpSpPr>
          <p:cNvPr id="49" name="Group 48">
            <a:extLst>
              <a:ext uri="{FF2B5EF4-FFF2-40B4-BE49-F238E27FC236}">
                <a16:creationId xmlns:a16="http://schemas.microsoft.com/office/drawing/2014/main" id="{EB946E67-104A-3F44-88A6-C9FD53AE7F5C}"/>
              </a:ext>
            </a:extLst>
          </p:cNvPr>
          <p:cNvGrpSpPr/>
          <p:nvPr/>
        </p:nvGrpSpPr>
        <p:grpSpPr>
          <a:xfrm>
            <a:off x="4481378" y="1695450"/>
            <a:ext cx="4766754" cy="2781300"/>
            <a:chOff x="4481378" y="1695450"/>
            <a:chExt cx="4766754" cy="2781300"/>
          </a:xfrm>
        </p:grpSpPr>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E562659-E130-0F4B-9614-545D7C02C94D}"/>
                    </a:ext>
                  </a:extLst>
                </p:cNvPr>
                <p:cNvSpPr txBox="1"/>
                <p:nvPr/>
              </p:nvSpPr>
              <p:spPr>
                <a:xfrm rot="16200000">
                  <a:off x="6601752" y="402729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50" name="TextBox 49">
                  <a:extLst>
                    <a:ext uri="{FF2B5EF4-FFF2-40B4-BE49-F238E27FC236}">
                      <a16:creationId xmlns:a16="http://schemas.microsoft.com/office/drawing/2014/main" id="{5E562659-E130-0F4B-9614-545D7C02C94D}"/>
                    </a:ext>
                  </a:extLst>
                </p:cNvPr>
                <p:cNvSpPr txBox="1">
                  <a:spLocks noRot="1" noChangeAspect="1" noMove="1" noResize="1" noEditPoints="1" noAdjustHandles="1" noChangeArrowheads="1" noChangeShapeType="1" noTextEdit="1"/>
                </p:cNvSpPr>
                <p:nvPr/>
              </p:nvSpPr>
              <p:spPr>
                <a:xfrm rot="16200000">
                  <a:off x="6601752" y="4027291"/>
                  <a:ext cx="552669" cy="34624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A83BD1F-A2EC-E14E-AD06-CD4F0DAF8410}"/>
                    </a:ext>
                  </a:extLst>
                </p:cNvPr>
                <p:cNvSpPr txBox="1"/>
                <p:nvPr/>
              </p:nvSpPr>
              <p:spPr>
                <a:xfrm rot="16200000">
                  <a:off x="6594826" y="3466177"/>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38" name="TextBox 37">
                  <a:extLst>
                    <a:ext uri="{FF2B5EF4-FFF2-40B4-BE49-F238E27FC236}">
                      <a16:creationId xmlns:a16="http://schemas.microsoft.com/office/drawing/2014/main" id="{E03C4AAA-6ABE-D849-80E8-C5AEBD0DA82F}"/>
                    </a:ext>
                  </a:extLst>
                </p:cNvPr>
                <p:cNvSpPr txBox="1">
                  <a:spLocks noRot="1" noChangeAspect="1" noMove="1" noResize="1" noEditPoints="1" noAdjustHandles="1" noChangeArrowheads="1" noChangeShapeType="1" noTextEdit="1"/>
                </p:cNvSpPr>
                <p:nvPr/>
              </p:nvSpPr>
              <p:spPr>
                <a:xfrm rot="16200000">
                  <a:off x="6594826" y="3466177"/>
                  <a:ext cx="552669" cy="34624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25109834-2B25-184D-AAAA-907697571C73}"/>
                    </a:ext>
                  </a:extLst>
                </p:cNvPr>
                <p:cNvSpPr txBox="1"/>
                <p:nvPr/>
              </p:nvSpPr>
              <p:spPr>
                <a:xfrm rot="16200000">
                  <a:off x="6588421" y="241947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40" name="TextBox 39">
                  <a:extLst>
                    <a:ext uri="{FF2B5EF4-FFF2-40B4-BE49-F238E27FC236}">
                      <a16:creationId xmlns:a16="http://schemas.microsoft.com/office/drawing/2014/main" id="{81959E2D-8B24-3A4F-B94E-42829D1077C3}"/>
                    </a:ext>
                  </a:extLst>
                </p:cNvPr>
                <p:cNvSpPr txBox="1">
                  <a:spLocks noRot="1" noChangeAspect="1" noMove="1" noResize="1" noEditPoints="1" noAdjustHandles="1" noChangeArrowheads="1" noChangeShapeType="1" noTextEdit="1"/>
                </p:cNvSpPr>
                <p:nvPr/>
              </p:nvSpPr>
              <p:spPr>
                <a:xfrm rot="16200000">
                  <a:off x="6588421" y="2419471"/>
                  <a:ext cx="552669" cy="34624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F2E580FB-B760-7C4A-92CB-D12D033767A2}"/>
                    </a:ext>
                  </a:extLst>
                </p:cNvPr>
                <p:cNvSpPr txBox="1"/>
                <p:nvPr/>
              </p:nvSpPr>
              <p:spPr>
                <a:xfrm rot="16200000">
                  <a:off x="6602390" y="179866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423A3A14-CB93-A641-A329-E44BFE5C0E85}"/>
                    </a:ext>
                  </a:extLst>
                </p:cNvPr>
                <p:cNvSpPr txBox="1">
                  <a:spLocks noRot="1" noChangeAspect="1" noMove="1" noResize="1" noEditPoints="1" noAdjustHandles="1" noChangeArrowheads="1" noChangeShapeType="1" noTextEdit="1"/>
                </p:cNvSpPr>
                <p:nvPr/>
              </p:nvSpPr>
              <p:spPr>
                <a:xfrm rot="16200000">
                  <a:off x="6602390" y="1798660"/>
                  <a:ext cx="552669" cy="34624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83AA2853-6A23-2B41-82F0-03E77DFFF0CB}"/>
                    </a:ext>
                  </a:extLst>
                </p:cNvPr>
                <p:cNvSpPr txBox="1"/>
                <p:nvPr/>
              </p:nvSpPr>
              <p:spPr>
                <a:xfrm>
                  <a:off x="4508229" y="3745749"/>
                  <a:ext cx="4699427"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 </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54" name="TextBox 53">
                  <a:extLst>
                    <a:ext uri="{FF2B5EF4-FFF2-40B4-BE49-F238E27FC236}">
                      <a16:creationId xmlns:a16="http://schemas.microsoft.com/office/drawing/2014/main" id="{83AA2853-6A23-2B41-82F0-03E77DFFF0CB}"/>
                    </a:ext>
                  </a:extLst>
                </p:cNvPr>
                <p:cNvSpPr txBox="1">
                  <a:spLocks noRot="1" noChangeAspect="1" noMove="1" noResize="1" noEditPoints="1" noAdjustHandles="1" noChangeArrowheads="1" noChangeShapeType="1" noTextEdit="1"/>
                </p:cNvSpPr>
                <p:nvPr/>
              </p:nvSpPr>
              <p:spPr>
                <a:xfrm>
                  <a:off x="4508229" y="3745749"/>
                  <a:ext cx="4699427" cy="339773"/>
                </a:xfrm>
                <a:prstGeom prst="rect">
                  <a:avLst/>
                </a:prstGeom>
                <a:blipFill>
                  <a:blip r:embed="rId14"/>
                  <a:stretch>
                    <a:fillRect b="-7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5AA5BA2F-A974-BE4B-AA80-F1688BA20308}"/>
                    </a:ext>
                  </a:extLst>
                </p:cNvPr>
                <p:cNvSpPr txBox="1"/>
                <p:nvPr/>
              </p:nvSpPr>
              <p:spPr>
                <a:xfrm>
                  <a:off x="4481378" y="3218586"/>
                  <a:ext cx="4766754"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 </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56" name="TextBox 55">
                  <a:extLst>
                    <a:ext uri="{FF2B5EF4-FFF2-40B4-BE49-F238E27FC236}">
                      <a16:creationId xmlns:a16="http://schemas.microsoft.com/office/drawing/2014/main" id="{5AA5BA2F-A974-BE4B-AA80-F1688BA20308}"/>
                    </a:ext>
                  </a:extLst>
                </p:cNvPr>
                <p:cNvSpPr txBox="1">
                  <a:spLocks noRot="1" noChangeAspect="1" noMove="1" noResize="1" noEditPoints="1" noAdjustHandles="1" noChangeArrowheads="1" noChangeShapeType="1" noTextEdit="1"/>
                </p:cNvSpPr>
                <p:nvPr/>
              </p:nvSpPr>
              <p:spPr>
                <a:xfrm>
                  <a:off x="4481378" y="3218586"/>
                  <a:ext cx="4766754" cy="339773"/>
                </a:xfrm>
                <a:prstGeom prst="rect">
                  <a:avLst/>
                </a:prstGeom>
                <a:blipFill>
                  <a:blip r:embed="rId15"/>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AAF83BE7-164A-0840-B467-EDBE615BE96D}"/>
                    </a:ext>
                  </a:extLst>
                </p:cNvPr>
                <p:cNvSpPr txBox="1"/>
                <p:nvPr/>
              </p:nvSpPr>
              <p:spPr>
                <a:xfrm rot="16200000">
                  <a:off x="6581609" y="294663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50" name="TextBox 49">
                  <a:extLst>
                    <a:ext uri="{FF2B5EF4-FFF2-40B4-BE49-F238E27FC236}">
                      <a16:creationId xmlns:a16="http://schemas.microsoft.com/office/drawing/2014/main" id="{B74F62B6-3204-7B4B-B3E4-77E8C656A286}"/>
                    </a:ext>
                  </a:extLst>
                </p:cNvPr>
                <p:cNvSpPr txBox="1">
                  <a:spLocks noRot="1" noChangeAspect="1" noMove="1" noResize="1" noEditPoints="1" noAdjustHandles="1" noChangeArrowheads="1" noChangeShapeType="1" noTextEdit="1"/>
                </p:cNvSpPr>
                <p:nvPr/>
              </p:nvSpPr>
              <p:spPr>
                <a:xfrm rot="16200000">
                  <a:off x="6581609" y="2946634"/>
                  <a:ext cx="552669" cy="346249"/>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CDB6750F-B87F-A348-9880-D146DDB4917F}"/>
                    </a:ext>
                  </a:extLst>
                </p:cNvPr>
                <p:cNvSpPr txBox="1"/>
                <p:nvPr/>
              </p:nvSpPr>
              <p:spPr>
                <a:xfrm>
                  <a:off x="4706241" y="2669315"/>
                  <a:ext cx="4343690"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𝑇</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58" name="TextBox 57">
                  <a:extLst>
                    <a:ext uri="{FF2B5EF4-FFF2-40B4-BE49-F238E27FC236}">
                      <a16:creationId xmlns:a16="http://schemas.microsoft.com/office/drawing/2014/main" id="{CDB6750F-B87F-A348-9880-D146DDB4917F}"/>
                    </a:ext>
                  </a:extLst>
                </p:cNvPr>
                <p:cNvSpPr txBox="1">
                  <a:spLocks noRot="1" noChangeAspect="1" noMove="1" noResize="1" noEditPoints="1" noAdjustHandles="1" noChangeArrowheads="1" noChangeShapeType="1" noTextEdit="1"/>
                </p:cNvSpPr>
                <p:nvPr/>
              </p:nvSpPr>
              <p:spPr>
                <a:xfrm>
                  <a:off x="4706241" y="2669315"/>
                  <a:ext cx="4343690" cy="339773"/>
                </a:xfrm>
                <a:prstGeom prst="rect">
                  <a:avLst/>
                </a:prstGeom>
                <a:blipFill>
                  <a:blip r:embed="rId17"/>
                  <a:stretch>
                    <a:fillRect b="-7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7194CE62-850A-EB42-BCD6-38B28CA7FAA7}"/>
                    </a:ext>
                  </a:extLst>
                </p:cNvPr>
                <p:cNvSpPr txBox="1"/>
                <p:nvPr/>
              </p:nvSpPr>
              <p:spPr>
                <a:xfrm>
                  <a:off x="4629672" y="2128870"/>
                  <a:ext cx="4583114" cy="3624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𝑇</m:t>
                                </m:r>
                              </m:sub>
                              <m:sup>
                                <m:r>
                                  <a:rPr lang="en-US" sz="1400" b="0" i="1" smtClean="0">
                                    <a:latin typeface="Cambria Math" panose="02040503050406030204" pitchFamily="18" charset="0"/>
                                    <a:ea typeface="Cambria Math" panose="02040503050406030204" pitchFamily="18" charset="0"/>
                                  </a:rPr>
                                  <m:t>𝑧𝑖𝑝</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59" name="TextBox 58">
                  <a:extLst>
                    <a:ext uri="{FF2B5EF4-FFF2-40B4-BE49-F238E27FC236}">
                      <a16:creationId xmlns:a16="http://schemas.microsoft.com/office/drawing/2014/main" id="{7194CE62-850A-EB42-BCD6-38B28CA7FAA7}"/>
                    </a:ext>
                  </a:extLst>
                </p:cNvPr>
                <p:cNvSpPr txBox="1">
                  <a:spLocks noRot="1" noChangeAspect="1" noMove="1" noResize="1" noEditPoints="1" noAdjustHandles="1" noChangeArrowheads="1" noChangeShapeType="1" noTextEdit="1"/>
                </p:cNvSpPr>
                <p:nvPr/>
              </p:nvSpPr>
              <p:spPr>
                <a:xfrm>
                  <a:off x="4629672" y="2128870"/>
                  <a:ext cx="4583114" cy="362407"/>
                </a:xfrm>
                <a:prstGeom prst="rect">
                  <a:avLst/>
                </a:prstGeom>
                <a:blipFill>
                  <a:blip r:embed="rId18"/>
                  <a:stretch>
                    <a:fillRect b="-3571"/>
                  </a:stretch>
                </a:blipFill>
              </p:spPr>
              <p:txBody>
                <a:bodyPr/>
                <a:lstStyle/>
                <a:p>
                  <a:r>
                    <a:rPr lang="en-US">
                      <a:noFill/>
                    </a:rPr>
                    <a:t> </a:t>
                  </a:r>
                </a:p>
              </p:txBody>
            </p:sp>
          </mc:Fallback>
        </mc:AlternateContent>
      </p:grpSp>
      <p:grpSp>
        <p:nvGrpSpPr>
          <p:cNvPr id="4" name="Group 3">
            <a:extLst>
              <a:ext uri="{FF2B5EF4-FFF2-40B4-BE49-F238E27FC236}">
                <a16:creationId xmlns:a16="http://schemas.microsoft.com/office/drawing/2014/main" id="{8BDA47E4-7756-3040-AD67-1ED72A71D574}"/>
              </a:ext>
            </a:extLst>
          </p:cNvPr>
          <p:cNvGrpSpPr/>
          <p:nvPr/>
        </p:nvGrpSpPr>
        <p:grpSpPr>
          <a:xfrm>
            <a:off x="152400" y="1511876"/>
            <a:ext cx="3925759" cy="2877823"/>
            <a:chOff x="606143" y="1511876"/>
            <a:chExt cx="3925759" cy="2877823"/>
          </a:xfrm>
        </p:grpSpPr>
        <p:grpSp>
          <p:nvGrpSpPr>
            <p:cNvPr id="29" name="Group 28">
              <a:extLst>
                <a:ext uri="{FF2B5EF4-FFF2-40B4-BE49-F238E27FC236}">
                  <a16:creationId xmlns:a16="http://schemas.microsoft.com/office/drawing/2014/main" id="{E9E77384-C0D1-8C45-BB1F-6B3EA1C4298F}"/>
                </a:ext>
              </a:extLst>
            </p:cNvPr>
            <p:cNvGrpSpPr/>
            <p:nvPr/>
          </p:nvGrpSpPr>
          <p:grpSpPr>
            <a:xfrm>
              <a:off x="606143" y="1578569"/>
              <a:ext cx="3841363" cy="2811130"/>
              <a:chOff x="606143" y="1578569"/>
              <a:chExt cx="3841363" cy="2811130"/>
            </a:xfrm>
          </p:grpSpPr>
          <p:sp>
            <p:nvSpPr>
              <p:cNvPr id="30" name="Rectangle 29">
                <a:extLst>
                  <a:ext uri="{FF2B5EF4-FFF2-40B4-BE49-F238E27FC236}">
                    <a16:creationId xmlns:a16="http://schemas.microsoft.com/office/drawing/2014/main" id="{8F209F74-08E3-E644-86A4-4A15E84186DF}"/>
                  </a:ext>
                </a:extLst>
              </p:cNvPr>
              <p:cNvSpPr/>
              <p:nvPr/>
            </p:nvSpPr>
            <p:spPr>
              <a:xfrm>
                <a:off x="615313" y="3374036"/>
                <a:ext cx="3832193"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multithreaded machine and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prove linking theorem</a:t>
                </a:r>
              </a:p>
            </p:txBody>
          </p:sp>
          <p:sp>
            <p:nvSpPr>
              <p:cNvPr id="31" name="Rectangle 30">
                <a:extLst>
                  <a:ext uri="{FF2B5EF4-FFF2-40B4-BE49-F238E27FC236}">
                    <a16:creationId xmlns:a16="http://schemas.microsoft.com/office/drawing/2014/main" id="{69895BC6-36D4-6845-850A-8869A6B22484}"/>
                  </a:ext>
                </a:extLst>
              </p:cNvPr>
              <p:cNvSpPr/>
              <p:nvPr/>
            </p:nvSpPr>
            <p:spPr>
              <a:xfrm>
                <a:off x="606144" y="2318133"/>
                <a:ext cx="3832193"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endParaRPr lang="en-US" sz="1000" b="0" cap="none" spc="0" dirty="0">
                  <a:ln w="0"/>
                  <a:solidFill>
                    <a:schemeClr val="tx1"/>
                  </a:solidFill>
                  <a:effectLst>
                    <a:outerShdw blurRad="38100" dist="19050" dir="2700000" algn="tl" rotWithShape="0">
                      <a:schemeClr val="dk1">
                        <a:alpha val="40000"/>
                      </a:schemeClr>
                    </a:outerShdw>
                  </a:effectLst>
                </a:endParaRPr>
              </a:p>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per-thread machine</a:t>
                </a:r>
              </a:p>
              <a:p>
                <a:pPr algn="ct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32" name="Rectangle 31">
                <a:extLst>
                  <a:ext uri="{FF2B5EF4-FFF2-40B4-BE49-F238E27FC236}">
                    <a16:creationId xmlns:a16="http://schemas.microsoft.com/office/drawing/2014/main" id="{3E956C0D-FA1F-E844-96BE-AB032A63948B}"/>
                  </a:ext>
                </a:extLst>
              </p:cNvPr>
              <p:cNvSpPr/>
              <p:nvPr/>
            </p:nvSpPr>
            <p:spPr>
              <a:xfrm>
                <a:off x="606143" y="1578569"/>
                <a:ext cx="3832193"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Link per-CPU machine compiler with per-thread machine</a:t>
                </a:r>
                <a:endParaRPr lang="en-US" sz="2000" b="0" cap="none" spc="0" dirty="0">
                  <a:ln w="0"/>
                  <a:solidFill>
                    <a:schemeClr val="tx1"/>
                  </a:solidFill>
                  <a:effectLst>
                    <a:outerShdw blurRad="38100" dist="19050" dir="2700000" algn="tl" rotWithShape="0">
                      <a:schemeClr val="dk1">
                        <a:alpha val="40000"/>
                      </a:schemeClr>
                    </a:outerShdw>
                  </a:effectLst>
                </a:endParaRPr>
              </a:p>
            </p:txBody>
          </p:sp>
        </p:grpSp>
        <p:sp>
          <p:nvSpPr>
            <p:cNvPr id="39" name="TextBox 38">
              <a:extLst>
                <a:ext uri="{FF2B5EF4-FFF2-40B4-BE49-F238E27FC236}">
                  <a16:creationId xmlns:a16="http://schemas.microsoft.com/office/drawing/2014/main" id="{6C78523B-CE91-014B-AD96-AC80204661E5}"/>
                </a:ext>
              </a:extLst>
            </p:cNvPr>
            <p:cNvSpPr txBox="1"/>
            <p:nvPr/>
          </p:nvSpPr>
          <p:spPr>
            <a:xfrm>
              <a:off x="3460654" y="3310250"/>
              <a:ext cx="415498" cy="369332"/>
            </a:xfrm>
            <a:prstGeom prst="rect">
              <a:avLst/>
            </a:prstGeom>
            <a:noFill/>
          </p:spPr>
          <p:txBody>
            <a:bodyPr wrap="none" rtlCol="0">
              <a:spAutoFit/>
            </a:bodyPr>
            <a:lstStyle/>
            <a:p>
              <a:r>
                <a:rPr lang="en-US" b="1" dirty="0">
                  <a:solidFill>
                    <a:srgbClr val="FF0000"/>
                  </a:solidFill>
                </a:rPr>
                <a:t>1️⃣</a:t>
              </a:r>
            </a:p>
          </p:txBody>
        </p:sp>
        <p:sp>
          <p:nvSpPr>
            <p:cNvPr id="40" name="TextBox 39">
              <a:extLst>
                <a:ext uri="{FF2B5EF4-FFF2-40B4-BE49-F238E27FC236}">
                  <a16:creationId xmlns:a16="http://schemas.microsoft.com/office/drawing/2014/main" id="{B1F2440A-A6A8-2B4C-85A8-F5D5A58553D5}"/>
                </a:ext>
              </a:extLst>
            </p:cNvPr>
            <p:cNvSpPr txBox="1"/>
            <p:nvPr/>
          </p:nvSpPr>
          <p:spPr>
            <a:xfrm>
              <a:off x="3677696" y="3310449"/>
              <a:ext cx="417102" cy="369332"/>
            </a:xfrm>
            <a:prstGeom prst="rect">
              <a:avLst/>
            </a:prstGeom>
            <a:noFill/>
          </p:spPr>
          <p:txBody>
            <a:bodyPr wrap="none" rtlCol="0">
              <a:spAutoFit/>
            </a:bodyPr>
            <a:lstStyle/>
            <a:p>
              <a:r>
                <a:rPr lang="en-US" b="1" dirty="0">
                  <a:solidFill>
                    <a:srgbClr val="FF0000"/>
                  </a:solidFill>
                </a:rPr>
                <a:t>2️⃣</a:t>
              </a:r>
            </a:p>
          </p:txBody>
        </p:sp>
        <p:sp>
          <p:nvSpPr>
            <p:cNvPr id="41" name="TextBox 40">
              <a:extLst>
                <a:ext uri="{FF2B5EF4-FFF2-40B4-BE49-F238E27FC236}">
                  <a16:creationId xmlns:a16="http://schemas.microsoft.com/office/drawing/2014/main" id="{D0038EEF-F92D-4E46-959D-45CF473C42AB}"/>
                </a:ext>
              </a:extLst>
            </p:cNvPr>
            <p:cNvSpPr txBox="1"/>
            <p:nvPr/>
          </p:nvSpPr>
          <p:spPr>
            <a:xfrm>
              <a:off x="3896890" y="3311579"/>
              <a:ext cx="417102" cy="369332"/>
            </a:xfrm>
            <a:prstGeom prst="rect">
              <a:avLst/>
            </a:prstGeom>
            <a:noFill/>
          </p:spPr>
          <p:txBody>
            <a:bodyPr wrap="none" rtlCol="0">
              <a:spAutoFit/>
            </a:bodyPr>
            <a:lstStyle/>
            <a:p>
              <a:r>
                <a:rPr lang="en-US" b="1" dirty="0">
                  <a:solidFill>
                    <a:srgbClr val="FF0000"/>
                  </a:solidFill>
                </a:rPr>
                <a:t>3️⃣</a:t>
              </a:r>
            </a:p>
          </p:txBody>
        </p:sp>
        <p:sp>
          <p:nvSpPr>
            <p:cNvPr id="42" name="TextBox 41">
              <a:extLst>
                <a:ext uri="{FF2B5EF4-FFF2-40B4-BE49-F238E27FC236}">
                  <a16:creationId xmlns:a16="http://schemas.microsoft.com/office/drawing/2014/main" id="{027AA4CB-15EB-9B44-BA4A-B6B7373A5D8A}"/>
                </a:ext>
              </a:extLst>
            </p:cNvPr>
            <p:cNvSpPr txBox="1"/>
            <p:nvPr/>
          </p:nvSpPr>
          <p:spPr>
            <a:xfrm>
              <a:off x="4114800" y="3310693"/>
              <a:ext cx="417102" cy="369332"/>
            </a:xfrm>
            <a:prstGeom prst="rect">
              <a:avLst/>
            </a:prstGeom>
            <a:noFill/>
          </p:spPr>
          <p:txBody>
            <a:bodyPr wrap="none" rtlCol="0">
              <a:spAutoFit/>
            </a:bodyPr>
            <a:lstStyle/>
            <a:p>
              <a:r>
                <a:rPr lang="en-US" b="1" dirty="0">
                  <a:solidFill>
                    <a:srgbClr val="FF0000"/>
                  </a:solidFill>
                </a:rPr>
                <a:t>4️⃣️⃣</a:t>
              </a:r>
            </a:p>
          </p:txBody>
        </p:sp>
        <p:sp>
          <p:nvSpPr>
            <p:cNvPr id="43" name="TextBox 42">
              <a:extLst>
                <a:ext uri="{FF2B5EF4-FFF2-40B4-BE49-F238E27FC236}">
                  <a16:creationId xmlns:a16="http://schemas.microsoft.com/office/drawing/2014/main" id="{BFEA848C-9FA9-9940-A94C-7A46071DF466}"/>
                </a:ext>
              </a:extLst>
            </p:cNvPr>
            <p:cNvSpPr txBox="1"/>
            <p:nvPr/>
          </p:nvSpPr>
          <p:spPr>
            <a:xfrm>
              <a:off x="4106503" y="1511876"/>
              <a:ext cx="417102" cy="369332"/>
            </a:xfrm>
            <a:prstGeom prst="rect">
              <a:avLst/>
            </a:prstGeom>
            <a:noFill/>
          </p:spPr>
          <p:txBody>
            <a:bodyPr wrap="none" rtlCol="0">
              <a:spAutoFit/>
            </a:bodyPr>
            <a:lstStyle/>
            <a:p>
              <a:r>
                <a:rPr lang="en-US" b="1" dirty="0">
                  <a:solidFill>
                    <a:srgbClr val="FF0000"/>
                  </a:solidFill>
                </a:rPr>
                <a:t>5️⃣</a:t>
              </a:r>
            </a:p>
          </p:txBody>
        </p:sp>
        <p:sp>
          <p:nvSpPr>
            <p:cNvPr id="44" name="TextBox 43">
              <a:extLst>
                <a:ext uri="{FF2B5EF4-FFF2-40B4-BE49-F238E27FC236}">
                  <a16:creationId xmlns:a16="http://schemas.microsoft.com/office/drawing/2014/main" id="{707329A8-9B16-974D-8AF7-2402CAC25179}"/>
                </a:ext>
              </a:extLst>
            </p:cNvPr>
            <p:cNvSpPr txBox="1"/>
            <p:nvPr/>
          </p:nvSpPr>
          <p:spPr>
            <a:xfrm>
              <a:off x="3669085" y="2246371"/>
              <a:ext cx="415498" cy="369332"/>
            </a:xfrm>
            <a:prstGeom prst="rect">
              <a:avLst/>
            </a:prstGeom>
            <a:noFill/>
          </p:spPr>
          <p:txBody>
            <a:bodyPr wrap="none" rtlCol="0">
              <a:spAutoFit/>
            </a:bodyPr>
            <a:lstStyle/>
            <a:p>
              <a:r>
                <a:rPr lang="en-US" b="1" dirty="0">
                  <a:solidFill>
                    <a:srgbClr val="FF0000"/>
                  </a:solidFill>
                </a:rPr>
                <a:t>1️⃣</a:t>
              </a:r>
            </a:p>
          </p:txBody>
        </p:sp>
        <p:sp>
          <p:nvSpPr>
            <p:cNvPr id="45" name="TextBox 44">
              <a:extLst>
                <a:ext uri="{FF2B5EF4-FFF2-40B4-BE49-F238E27FC236}">
                  <a16:creationId xmlns:a16="http://schemas.microsoft.com/office/drawing/2014/main" id="{41EF9412-8906-BC44-94B5-C57CA98AE3B7}"/>
                </a:ext>
              </a:extLst>
            </p:cNvPr>
            <p:cNvSpPr txBox="1"/>
            <p:nvPr/>
          </p:nvSpPr>
          <p:spPr>
            <a:xfrm>
              <a:off x="3886127" y="2246570"/>
              <a:ext cx="417102" cy="369332"/>
            </a:xfrm>
            <a:prstGeom prst="rect">
              <a:avLst/>
            </a:prstGeom>
            <a:noFill/>
          </p:spPr>
          <p:txBody>
            <a:bodyPr wrap="none" rtlCol="0">
              <a:spAutoFit/>
            </a:bodyPr>
            <a:lstStyle/>
            <a:p>
              <a:r>
                <a:rPr lang="en-US" b="1" dirty="0">
                  <a:solidFill>
                    <a:srgbClr val="FF0000"/>
                  </a:solidFill>
                </a:rPr>
                <a:t>2️⃣</a:t>
              </a:r>
            </a:p>
          </p:txBody>
        </p:sp>
        <p:sp>
          <p:nvSpPr>
            <p:cNvPr id="47" name="TextBox 46">
              <a:extLst>
                <a:ext uri="{FF2B5EF4-FFF2-40B4-BE49-F238E27FC236}">
                  <a16:creationId xmlns:a16="http://schemas.microsoft.com/office/drawing/2014/main" id="{3140B678-4584-7E47-BF5C-4C50A4288559}"/>
                </a:ext>
              </a:extLst>
            </p:cNvPr>
            <p:cNvSpPr txBox="1"/>
            <p:nvPr/>
          </p:nvSpPr>
          <p:spPr>
            <a:xfrm>
              <a:off x="4105321" y="2247700"/>
              <a:ext cx="417102" cy="369332"/>
            </a:xfrm>
            <a:prstGeom prst="rect">
              <a:avLst/>
            </a:prstGeom>
            <a:noFill/>
          </p:spPr>
          <p:txBody>
            <a:bodyPr wrap="none" rtlCol="0">
              <a:spAutoFit/>
            </a:bodyPr>
            <a:lstStyle/>
            <a:p>
              <a:r>
                <a:rPr lang="en-US" b="1" dirty="0">
                  <a:solidFill>
                    <a:srgbClr val="FF0000"/>
                  </a:solidFill>
                </a:rPr>
                <a:t>3️⃣</a:t>
              </a:r>
            </a:p>
          </p:txBody>
        </p:sp>
      </p:grpSp>
    </p:spTree>
    <p:extLst>
      <p:ext uri="{BB962C8B-B14F-4D97-AF65-F5344CB8AC3E}">
        <p14:creationId xmlns:p14="http://schemas.microsoft.com/office/powerpoint/2010/main" val="4147252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B2251A95-A695-2B41-B247-8ABBB5AA424A}"/>
              </a:ext>
            </a:extLst>
          </p:cNvPr>
          <p:cNvCxnSpPr>
            <a:cxnSpLocks/>
          </p:cNvCxnSpPr>
          <p:nvPr/>
        </p:nvCxnSpPr>
        <p:spPr bwMode="auto">
          <a:xfrm>
            <a:off x="2057400" y="1971692"/>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 name="TextBox 7">
            <a:extLst>
              <a:ext uri="{FF2B5EF4-FFF2-40B4-BE49-F238E27FC236}">
                <a16:creationId xmlns:a16="http://schemas.microsoft.com/office/drawing/2014/main" id="{AE862CB4-FA74-3C49-AB30-AD5661D82503}"/>
              </a:ext>
            </a:extLst>
          </p:cNvPr>
          <p:cNvSpPr txBox="1"/>
          <p:nvPr/>
        </p:nvSpPr>
        <p:spPr>
          <a:xfrm>
            <a:off x="1596173" y="1780161"/>
            <a:ext cx="453970" cy="369332"/>
          </a:xfrm>
          <a:prstGeom prst="rect">
            <a:avLst/>
          </a:prstGeom>
          <a:noFill/>
        </p:spPr>
        <p:txBody>
          <a:bodyPr wrap="none" rtlCol="0">
            <a:spAutoFit/>
          </a:bodyPr>
          <a:lstStyle/>
          <a:p>
            <a:r>
              <a:rPr lang="en-US" dirty="0"/>
              <a:t>T1</a:t>
            </a:r>
          </a:p>
        </p:txBody>
      </p:sp>
      <p:cxnSp>
        <p:nvCxnSpPr>
          <p:cNvPr id="12" name="Straight Arrow Connector 11">
            <a:extLst>
              <a:ext uri="{FF2B5EF4-FFF2-40B4-BE49-F238E27FC236}">
                <a16:creationId xmlns:a16="http://schemas.microsoft.com/office/drawing/2014/main" id="{60E18E05-2BA2-E441-B95A-F9DD7B7DBFF8}"/>
              </a:ext>
            </a:extLst>
          </p:cNvPr>
          <p:cNvCxnSpPr>
            <a:cxnSpLocks/>
          </p:cNvCxnSpPr>
          <p:nvPr/>
        </p:nvCxnSpPr>
        <p:spPr bwMode="auto">
          <a:xfrm>
            <a:off x="2057400" y="2734815"/>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Arrow Connector 14">
            <a:extLst>
              <a:ext uri="{FF2B5EF4-FFF2-40B4-BE49-F238E27FC236}">
                <a16:creationId xmlns:a16="http://schemas.microsoft.com/office/drawing/2014/main" id="{C995FE2A-3AF5-FA47-ACA9-D74D81783B2E}"/>
              </a:ext>
            </a:extLst>
          </p:cNvPr>
          <p:cNvCxnSpPr>
            <a:cxnSpLocks/>
            <a:stCxn id="90" idx="3"/>
          </p:cNvCxnSpPr>
          <p:nvPr/>
        </p:nvCxnSpPr>
        <p:spPr bwMode="auto">
          <a:xfrm>
            <a:off x="4321629" y="1981462"/>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TextBox 31">
            <a:extLst>
              <a:ext uri="{FF2B5EF4-FFF2-40B4-BE49-F238E27FC236}">
                <a16:creationId xmlns:a16="http://schemas.microsoft.com/office/drawing/2014/main" id="{4F1D6B46-3C3F-3644-A092-53A63752F934}"/>
              </a:ext>
            </a:extLst>
          </p:cNvPr>
          <p:cNvSpPr txBox="1"/>
          <p:nvPr/>
        </p:nvSpPr>
        <p:spPr>
          <a:xfrm>
            <a:off x="1600200" y="2556675"/>
            <a:ext cx="453970" cy="369332"/>
          </a:xfrm>
          <a:prstGeom prst="rect">
            <a:avLst/>
          </a:prstGeom>
          <a:noFill/>
        </p:spPr>
        <p:txBody>
          <a:bodyPr wrap="none" rtlCol="0">
            <a:spAutoFit/>
          </a:bodyPr>
          <a:lstStyle/>
          <a:p>
            <a:r>
              <a:rPr lang="en-US" dirty="0"/>
              <a:t>T2</a:t>
            </a:r>
          </a:p>
        </p:txBody>
      </p:sp>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6A0A5320-2725-DB4C-B881-00646AE024A5}"/>
                  </a:ext>
                </a:extLst>
              </p:cNvPr>
              <p:cNvSpPr/>
              <p:nvPr/>
            </p:nvSpPr>
            <p:spPr>
              <a:xfrm>
                <a:off x="38515" y="1276350"/>
                <a:ext cx="4825937"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𝑇𝑆𝑒𝑡</m:t>
                        </m:r>
                      </m:sub>
                    </m:sSub>
                    <m:r>
                      <a:rPr lang="en-US" i="1">
                        <a:latin typeface="Cambria Math" panose="02040503050406030204" pitchFamily="18" charset="0"/>
                      </a:rPr>
                      <m:t>≔(</m:t>
                    </m:r>
                    <m:r>
                      <a:rPr lang="en-US" b="0" i="1" smtClean="0">
                        <a:latin typeface="Cambria Math" panose="02040503050406030204" pitchFamily="18" charset="0"/>
                      </a:rPr>
                      <m:t>𝑡𝑖𝑑</m:t>
                    </m:r>
                    <m:r>
                      <a:rPr lang="en-US" b="0" i="1" smtClean="0">
                        <a:latin typeface="Cambria Math" panose="02040503050406030204" pitchFamily="18" charset="0"/>
                      </a:rPr>
                      <m:t>, {</m:t>
                    </m:r>
                    <m:r>
                      <a:rPr lang="en-US" b="0" i="1" smtClean="0">
                        <a:latin typeface="Cambria Math" panose="02040503050406030204" pitchFamily="18" charset="0"/>
                      </a:rPr>
                      <m:t>𝑡𝑖</m:t>
                    </m:r>
                    <m:r>
                      <a:rPr lang="en-US" i="1">
                        <a:latin typeface="Cambria Math" panose="02040503050406030204" pitchFamily="18" charset="0"/>
                      </a:rPr>
                      <m:t>↦</m:t>
                    </m:r>
                    <m:r>
                      <a:rPr lang="en-US" i="1">
                        <a:latin typeface="Cambria Math" panose="02040503050406030204" pitchFamily="18" charset="0"/>
                      </a:rPr>
                      <m:t>𝑙𝑠</m:t>
                    </m:r>
                    <m:sSub>
                      <m:sSubPr>
                        <m:ctrlPr>
                          <a:rPr lang="en-US" b="0"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𝑡𝑖</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𝑙𝑜𝑔</m:t>
                    </m:r>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𝑡𝑖</m:t>
                    </m:r>
                    <m:r>
                      <a:rPr lang="en-US" b="0" i="1" dirty="0" smtClean="0">
                        <a:latin typeface="Cambria Math" panose="02040503050406030204" pitchFamily="18" charset="0"/>
                      </a:rPr>
                      <m:t>,</m:t>
                    </m:r>
                    <m:r>
                      <a:rPr lang="en-US" b="0" i="1" dirty="0" smtClean="0">
                        <a:latin typeface="Cambria Math" panose="02040503050406030204" pitchFamily="18" charset="0"/>
                      </a:rPr>
                      <m:t>𝑡𝑖</m:t>
                    </m:r>
                    <m:r>
                      <a:rPr lang="en-US" b="0" i="1" dirty="0" smtClean="0">
                        <a:latin typeface="Cambria Math" panose="02040503050406030204" pitchFamily="18" charset="0"/>
                      </a:rPr>
                      <m:t>∈</m:t>
                    </m:r>
                    <m:r>
                      <a:rPr lang="en-US" b="0" i="1" dirty="0" smtClean="0">
                        <a:latin typeface="Cambria Math" panose="02040503050406030204" pitchFamily="18" charset="0"/>
                      </a:rPr>
                      <m:t>𝑇𝑆𝑒𝑡</m:t>
                    </m:r>
                  </m:oMath>
                </a14:m>
                <a:r>
                  <a:rPr lang="en-US" dirty="0"/>
                  <a:t>) </a:t>
                </a:r>
              </a:p>
            </p:txBody>
          </p:sp>
        </mc:Choice>
        <mc:Fallback xmlns="">
          <p:sp>
            <p:nvSpPr>
              <p:cNvPr id="50" name="Rectangle 49">
                <a:extLst>
                  <a:ext uri="{FF2B5EF4-FFF2-40B4-BE49-F238E27FC236}">
                    <a16:creationId xmlns:a16="http://schemas.microsoft.com/office/drawing/2014/main" id="{6A0A5320-2725-DB4C-B881-00646AE024A5}"/>
                  </a:ext>
                </a:extLst>
              </p:cNvPr>
              <p:cNvSpPr>
                <a:spLocks noRot="1" noChangeAspect="1" noMove="1" noResize="1" noEditPoints="1" noAdjustHandles="1" noChangeArrowheads="1" noChangeShapeType="1" noTextEdit="1"/>
              </p:cNvSpPr>
              <p:nvPr/>
            </p:nvSpPr>
            <p:spPr>
              <a:xfrm>
                <a:off x="38515" y="1276350"/>
                <a:ext cx="4825937" cy="369332"/>
              </a:xfrm>
              <a:prstGeom prst="rect">
                <a:avLst/>
              </a:prstGeom>
              <a:blipFill>
                <a:blip r:embed="rId3"/>
                <a:stretch>
                  <a:fillRect t="-6667" b="-23333"/>
                </a:stretch>
              </a:blipFill>
            </p:spPr>
            <p:txBody>
              <a:bodyPr/>
              <a:lstStyle/>
              <a:p>
                <a:r>
                  <a:rPr lang="en-US">
                    <a:noFill/>
                  </a:rPr>
                  <a:t> </a:t>
                </a:r>
              </a:p>
            </p:txBody>
          </p:sp>
        </mc:Fallback>
      </mc:AlternateContent>
      <p:cxnSp>
        <p:nvCxnSpPr>
          <p:cNvPr id="81" name="Straight Arrow Connector 80">
            <a:extLst>
              <a:ext uri="{FF2B5EF4-FFF2-40B4-BE49-F238E27FC236}">
                <a16:creationId xmlns:a16="http://schemas.microsoft.com/office/drawing/2014/main" id="{C87DDC7B-4858-3049-94E5-D8E2CF23E0D2}"/>
              </a:ext>
            </a:extLst>
          </p:cNvPr>
          <p:cNvCxnSpPr>
            <a:cxnSpLocks/>
          </p:cNvCxnSpPr>
          <p:nvPr/>
        </p:nvCxnSpPr>
        <p:spPr bwMode="auto">
          <a:xfrm flipV="1">
            <a:off x="7543800" y="1971136"/>
            <a:ext cx="297543" cy="151229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3" name="Rectangle 82">
            <a:extLst>
              <a:ext uri="{FF2B5EF4-FFF2-40B4-BE49-F238E27FC236}">
                <a16:creationId xmlns:a16="http://schemas.microsoft.com/office/drawing/2014/main" id="{E68A74FA-CB6F-1D44-B227-814C5CFD52ED}"/>
              </a:ext>
            </a:extLst>
          </p:cNvPr>
          <p:cNvSpPr/>
          <p:nvPr/>
        </p:nvSpPr>
        <p:spPr>
          <a:xfrm>
            <a:off x="7136492" y="3240646"/>
            <a:ext cx="415498" cy="369332"/>
          </a:xfrm>
          <a:prstGeom prst="rect">
            <a:avLst/>
          </a:prstGeom>
        </p:spPr>
        <p:txBody>
          <a:bodyPr wrap="none">
            <a:spAutoFit/>
          </a:bodyPr>
          <a:lstStyle/>
          <a:p>
            <a:r>
              <a:rPr lang="en-US" dirty="0"/>
              <a:t>…</a:t>
            </a:r>
          </a:p>
        </p:txBody>
      </p:sp>
      <p:sp>
        <p:nvSpPr>
          <p:cNvPr id="89" name="Rectangle 88">
            <a:extLst>
              <a:ext uri="{FF2B5EF4-FFF2-40B4-BE49-F238E27FC236}">
                <a16:creationId xmlns:a16="http://schemas.microsoft.com/office/drawing/2014/main" id="{240C74A3-491C-5641-972C-B84A06EB00A4}"/>
              </a:ext>
            </a:extLst>
          </p:cNvPr>
          <p:cNvSpPr/>
          <p:nvPr/>
        </p:nvSpPr>
        <p:spPr bwMode="auto">
          <a:xfrm>
            <a:off x="2649610" y="1871436"/>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90" name="Rectangle 89">
            <a:extLst>
              <a:ext uri="{FF2B5EF4-FFF2-40B4-BE49-F238E27FC236}">
                <a16:creationId xmlns:a16="http://schemas.microsoft.com/office/drawing/2014/main" id="{C8065825-3F7C-1041-8248-D45B26912360}"/>
              </a:ext>
            </a:extLst>
          </p:cNvPr>
          <p:cNvSpPr/>
          <p:nvPr/>
        </p:nvSpPr>
        <p:spPr bwMode="auto">
          <a:xfrm>
            <a:off x="3688176" y="1872846"/>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91" name="Rectangle 90">
            <a:extLst>
              <a:ext uri="{FF2B5EF4-FFF2-40B4-BE49-F238E27FC236}">
                <a16:creationId xmlns:a16="http://schemas.microsoft.com/office/drawing/2014/main" id="{A489F720-CDC6-A54B-87E2-B805CCB8F26F}"/>
              </a:ext>
            </a:extLst>
          </p:cNvPr>
          <p:cNvSpPr/>
          <p:nvPr/>
        </p:nvSpPr>
        <p:spPr bwMode="auto">
          <a:xfrm>
            <a:off x="6477000" y="2623033"/>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92" name="Rectangle 91">
            <a:extLst>
              <a:ext uri="{FF2B5EF4-FFF2-40B4-BE49-F238E27FC236}">
                <a16:creationId xmlns:a16="http://schemas.microsoft.com/office/drawing/2014/main" id="{63E60C4A-E5AC-F049-9D55-CF295C204976}"/>
              </a:ext>
            </a:extLst>
          </p:cNvPr>
          <p:cNvSpPr/>
          <p:nvPr/>
        </p:nvSpPr>
        <p:spPr bwMode="auto">
          <a:xfrm>
            <a:off x="5470640" y="2630290"/>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cxnSp>
        <p:nvCxnSpPr>
          <p:cNvPr id="99" name="Straight Arrow Connector 98">
            <a:extLst>
              <a:ext uri="{FF2B5EF4-FFF2-40B4-BE49-F238E27FC236}">
                <a16:creationId xmlns:a16="http://schemas.microsoft.com/office/drawing/2014/main" id="{9DA1567F-C345-AF47-86F5-36B13F1E5FD0}"/>
              </a:ext>
            </a:extLst>
          </p:cNvPr>
          <p:cNvCxnSpPr>
            <a:cxnSpLocks/>
          </p:cNvCxnSpPr>
          <p:nvPr/>
        </p:nvCxnSpPr>
        <p:spPr bwMode="auto">
          <a:xfrm>
            <a:off x="7046846" y="2744381"/>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58C90348-C8A2-5D43-A1C7-1E38DF7AF582}"/>
                  </a:ext>
                </a:extLst>
              </p:cNvPr>
              <p:cNvSpPr txBox="1"/>
              <p:nvPr/>
            </p:nvSpPr>
            <p:spPr>
              <a:xfrm>
                <a:off x="4357428" y="2089403"/>
                <a:ext cx="1116716" cy="507831"/>
              </a:xfrm>
              <a:prstGeom prst="rect">
                <a:avLst/>
              </a:prstGeom>
              <a:noFill/>
            </p:spPr>
            <p:txBody>
              <a:bodyPr wrap="none" rtlCol="0">
                <a:spAutoFit/>
              </a:bodyPr>
              <a:lstStyle/>
              <a:p>
                <a:pPr algn="ctr"/>
                <a:r>
                  <a:rPr lang="en-US" sz="1350" dirty="0"/>
                  <a:t>Change </a:t>
                </a:r>
                <a14:m>
                  <m:oMath xmlns:m="http://schemas.openxmlformats.org/officeDocument/2006/math">
                    <m:r>
                      <a:rPr lang="en-US" sz="1350" i="1">
                        <a:latin typeface="Cambria Math" panose="02040503050406030204" pitchFamily="18" charset="0"/>
                      </a:rPr>
                      <m:t>𝑡𝑖𝑑</m:t>
                    </m:r>
                  </m:oMath>
                </a14:m>
                <a:r>
                  <a:rPr lang="en-US" sz="1350" dirty="0"/>
                  <a:t> </a:t>
                </a:r>
                <a:br>
                  <a:rPr lang="en-US" sz="1350" dirty="0"/>
                </a:br>
                <a:r>
                  <a:rPr lang="en-US" sz="1350" dirty="0"/>
                  <a:t>from </a:t>
                </a:r>
                <a14:m>
                  <m:oMath xmlns:m="http://schemas.openxmlformats.org/officeDocument/2006/math">
                    <m:r>
                      <a:rPr lang="en-US" sz="1350" b="0" i="1" smtClean="0">
                        <a:latin typeface="Cambria Math" panose="02040503050406030204" pitchFamily="18" charset="0"/>
                      </a:rPr>
                      <m:t>1</m:t>
                    </m:r>
                  </m:oMath>
                </a14:m>
                <a:r>
                  <a:rPr lang="en-US" sz="1350" dirty="0"/>
                  <a:t> to </a:t>
                </a:r>
                <a14:m>
                  <m:oMath xmlns:m="http://schemas.openxmlformats.org/officeDocument/2006/math">
                    <m:r>
                      <a:rPr lang="en-US" sz="1350" b="0" i="1" smtClean="0">
                        <a:latin typeface="Cambria Math" panose="02040503050406030204" pitchFamily="18" charset="0"/>
                      </a:rPr>
                      <m:t>2</m:t>
                    </m:r>
                  </m:oMath>
                </a14:m>
                <a:endParaRPr lang="en-US" sz="1350" i="1" dirty="0"/>
              </a:p>
            </p:txBody>
          </p:sp>
        </mc:Choice>
        <mc:Fallback xmlns="">
          <p:sp>
            <p:nvSpPr>
              <p:cNvPr id="57" name="TextBox 56">
                <a:extLst>
                  <a:ext uri="{FF2B5EF4-FFF2-40B4-BE49-F238E27FC236}">
                    <a16:creationId xmlns:a16="http://schemas.microsoft.com/office/drawing/2014/main" id="{58C90348-C8A2-5D43-A1C7-1E38DF7AF582}"/>
                  </a:ext>
                </a:extLst>
              </p:cNvPr>
              <p:cNvSpPr txBox="1">
                <a:spLocks noRot="1" noChangeAspect="1" noMove="1" noResize="1" noEditPoints="1" noAdjustHandles="1" noChangeArrowheads="1" noChangeShapeType="1" noTextEdit="1"/>
              </p:cNvSpPr>
              <p:nvPr/>
            </p:nvSpPr>
            <p:spPr>
              <a:xfrm>
                <a:off x="4357428" y="2089403"/>
                <a:ext cx="1116716" cy="507831"/>
              </a:xfrm>
              <a:prstGeom prst="rect">
                <a:avLst/>
              </a:prstGeom>
              <a:blipFill>
                <a:blip r:embed="rId5"/>
                <a:stretch>
                  <a:fillRect t="-2439" b="-7317"/>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4C3C3AFA-B1B8-4543-AF60-A939F1FEE98E}"/>
              </a:ext>
            </a:extLst>
          </p:cNvPr>
          <p:cNvCxnSpPr>
            <a:cxnSpLocks/>
          </p:cNvCxnSpPr>
          <p:nvPr/>
        </p:nvCxnSpPr>
        <p:spPr bwMode="auto">
          <a:xfrm>
            <a:off x="2057400" y="3818559"/>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3" name="Rectangle 32">
            <a:extLst>
              <a:ext uri="{FF2B5EF4-FFF2-40B4-BE49-F238E27FC236}">
                <a16:creationId xmlns:a16="http://schemas.microsoft.com/office/drawing/2014/main" id="{9377ADAD-ECE7-4145-BE81-9CDA3B35E49C}"/>
              </a:ext>
            </a:extLst>
          </p:cNvPr>
          <p:cNvSpPr/>
          <p:nvPr/>
        </p:nvSpPr>
        <p:spPr bwMode="auto">
          <a:xfrm>
            <a:off x="6364978" y="371744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4" name="Rectangle 33">
            <a:extLst>
              <a:ext uri="{FF2B5EF4-FFF2-40B4-BE49-F238E27FC236}">
                <a16:creationId xmlns:a16="http://schemas.microsoft.com/office/drawing/2014/main" id="{5A6D02C5-F8CB-0944-993E-E45DD31CC68D}"/>
              </a:ext>
            </a:extLst>
          </p:cNvPr>
          <p:cNvSpPr/>
          <p:nvPr/>
        </p:nvSpPr>
        <p:spPr bwMode="auto">
          <a:xfrm>
            <a:off x="5358618" y="372469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35" name="Rectangle 34">
            <a:extLst>
              <a:ext uri="{FF2B5EF4-FFF2-40B4-BE49-F238E27FC236}">
                <a16:creationId xmlns:a16="http://schemas.microsoft.com/office/drawing/2014/main" id="{806C2CBF-6C3C-3248-B80A-A861B3C8AF18}"/>
              </a:ext>
            </a:extLst>
          </p:cNvPr>
          <p:cNvSpPr/>
          <p:nvPr/>
        </p:nvSpPr>
        <p:spPr bwMode="auto">
          <a:xfrm>
            <a:off x="2649610" y="3737803"/>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6" name="Rectangle 35">
            <a:extLst>
              <a:ext uri="{FF2B5EF4-FFF2-40B4-BE49-F238E27FC236}">
                <a16:creationId xmlns:a16="http://schemas.microsoft.com/office/drawing/2014/main" id="{D2D6D30A-53BC-3749-94D8-1EA9294F5839}"/>
              </a:ext>
            </a:extLst>
          </p:cNvPr>
          <p:cNvSpPr/>
          <p:nvPr/>
        </p:nvSpPr>
        <p:spPr bwMode="auto">
          <a:xfrm>
            <a:off x="3688176" y="3739213"/>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7" name="Oval 36">
            <a:extLst>
              <a:ext uri="{FF2B5EF4-FFF2-40B4-BE49-F238E27FC236}">
                <a16:creationId xmlns:a16="http://schemas.microsoft.com/office/drawing/2014/main" id="{A172C993-48E8-6A47-A61A-3A8C69EBCE46}"/>
              </a:ext>
            </a:extLst>
          </p:cNvPr>
          <p:cNvSpPr/>
          <p:nvPr/>
        </p:nvSpPr>
        <p:spPr bwMode="auto">
          <a:xfrm>
            <a:off x="7086600" y="3727004"/>
            <a:ext cx="553824" cy="217912"/>
          </a:xfrm>
          <a:prstGeom prst="ellipse">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38" name="Rectangle 37">
            <a:extLst>
              <a:ext uri="{FF2B5EF4-FFF2-40B4-BE49-F238E27FC236}">
                <a16:creationId xmlns:a16="http://schemas.microsoft.com/office/drawing/2014/main" id="{88F3F793-1154-2944-B7E1-3990CEB5B22D}"/>
              </a:ext>
            </a:extLst>
          </p:cNvPr>
          <p:cNvSpPr/>
          <p:nvPr/>
        </p:nvSpPr>
        <p:spPr>
          <a:xfrm>
            <a:off x="7155763" y="3576171"/>
            <a:ext cx="415498" cy="369332"/>
          </a:xfrm>
          <a:prstGeom prst="rect">
            <a:avLst/>
          </a:prstGeom>
        </p:spPr>
        <p:txBody>
          <a:bodyPr wrap="none">
            <a:spAutoFit/>
          </a:bodyPr>
          <a:lstStyle/>
          <a:p>
            <a:r>
              <a:rPr lang="en-US" dirty="0"/>
              <a:t>…</a:t>
            </a:r>
          </a:p>
        </p:txBody>
      </p:sp>
      <p:sp>
        <p:nvSpPr>
          <p:cNvPr id="39" name="TextBox 38">
            <a:extLst>
              <a:ext uri="{FF2B5EF4-FFF2-40B4-BE49-F238E27FC236}">
                <a16:creationId xmlns:a16="http://schemas.microsoft.com/office/drawing/2014/main" id="{2F6D802B-F804-6749-A245-ED0592A7D64B}"/>
              </a:ext>
            </a:extLst>
          </p:cNvPr>
          <p:cNvSpPr txBox="1"/>
          <p:nvPr/>
        </p:nvSpPr>
        <p:spPr>
          <a:xfrm>
            <a:off x="1239999" y="3626049"/>
            <a:ext cx="864339" cy="369332"/>
          </a:xfrm>
          <a:prstGeom prst="rect">
            <a:avLst/>
          </a:prstGeom>
          <a:noFill/>
        </p:spPr>
        <p:txBody>
          <a:bodyPr wrap="none" rtlCol="0">
            <a:spAutoFit/>
          </a:bodyPr>
          <a:lstStyle/>
          <a:p>
            <a:r>
              <a:rPr lang="en-US" dirty="0"/>
              <a:t>CPU 1</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CCF79FB-6DD0-E141-853A-BF60526CB98A}"/>
                  </a:ext>
                </a:extLst>
              </p:cNvPr>
              <p:cNvSpPr txBox="1"/>
              <p:nvPr/>
            </p:nvSpPr>
            <p:spPr>
              <a:xfrm>
                <a:off x="1092971" y="3946705"/>
                <a:ext cx="1158394" cy="369332"/>
              </a:xfrm>
              <a:prstGeom prst="rect">
                <a:avLst/>
              </a:prstGeom>
              <a:noFill/>
            </p:spPr>
            <p:txBody>
              <a:bodyPr wrap="none" rtlCol="0">
                <a:spAutoFit/>
              </a:bodyPr>
              <a:lstStyle/>
              <a:p>
                <a:r>
                  <a:rPr lang="en-US" dirty="0"/>
                  <a:t>(With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sSubSup>
                  </m:oMath>
                </a14:m>
                <a:r>
                  <a:rPr lang="en-US" dirty="0"/>
                  <a:t>)</a:t>
                </a:r>
              </a:p>
            </p:txBody>
          </p:sp>
        </mc:Choice>
        <mc:Fallback xmlns="">
          <p:sp>
            <p:nvSpPr>
              <p:cNvPr id="40" name="TextBox 39">
                <a:extLst>
                  <a:ext uri="{FF2B5EF4-FFF2-40B4-BE49-F238E27FC236}">
                    <a16:creationId xmlns:a16="http://schemas.microsoft.com/office/drawing/2014/main" id="{ACCF79FB-6DD0-E141-853A-BF60526CB98A}"/>
                  </a:ext>
                </a:extLst>
              </p:cNvPr>
              <p:cNvSpPr txBox="1">
                <a:spLocks noRot="1" noChangeAspect="1" noMove="1" noResize="1" noEditPoints="1" noAdjustHandles="1" noChangeArrowheads="1" noChangeShapeType="1" noTextEdit="1"/>
              </p:cNvSpPr>
              <p:nvPr/>
            </p:nvSpPr>
            <p:spPr>
              <a:xfrm>
                <a:off x="1092971" y="3946705"/>
                <a:ext cx="1158394" cy="369332"/>
              </a:xfrm>
              <a:prstGeom prst="rect">
                <a:avLst/>
              </a:prstGeom>
              <a:blipFill>
                <a:blip r:embed="rId6"/>
                <a:stretch>
                  <a:fillRect l="-3261" t="-10000" r="-3261" b="-20000"/>
                </a:stretch>
              </a:blipFill>
            </p:spPr>
            <p:txBody>
              <a:bodyPr/>
              <a:lstStyle/>
              <a:p>
                <a:r>
                  <a:rPr lang="en-US">
                    <a:noFill/>
                  </a:rPr>
                  <a:t> </a:t>
                </a:r>
              </a:p>
            </p:txBody>
          </p:sp>
        </mc:Fallback>
      </mc:AlternateContent>
    </p:spTree>
    <p:extLst>
      <p:ext uri="{BB962C8B-B14F-4D97-AF65-F5344CB8AC3E}">
        <p14:creationId xmlns:p14="http://schemas.microsoft.com/office/powerpoint/2010/main" val="3855461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B2251A95-A695-2B41-B247-8ABBB5AA424A}"/>
              </a:ext>
            </a:extLst>
          </p:cNvPr>
          <p:cNvCxnSpPr>
            <a:cxnSpLocks/>
          </p:cNvCxnSpPr>
          <p:nvPr/>
        </p:nvCxnSpPr>
        <p:spPr bwMode="auto">
          <a:xfrm>
            <a:off x="2057400" y="1971692"/>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 name="TextBox 7">
            <a:extLst>
              <a:ext uri="{FF2B5EF4-FFF2-40B4-BE49-F238E27FC236}">
                <a16:creationId xmlns:a16="http://schemas.microsoft.com/office/drawing/2014/main" id="{AE862CB4-FA74-3C49-AB30-AD5661D82503}"/>
              </a:ext>
            </a:extLst>
          </p:cNvPr>
          <p:cNvSpPr txBox="1"/>
          <p:nvPr/>
        </p:nvSpPr>
        <p:spPr>
          <a:xfrm>
            <a:off x="1596173" y="1780161"/>
            <a:ext cx="453970" cy="369332"/>
          </a:xfrm>
          <a:prstGeom prst="rect">
            <a:avLst/>
          </a:prstGeom>
          <a:noFill/>
        </p:spPr>
        <p:txBody>
          <a:bodyPr wrap="none" rtlCol="0">
            <a:spAutoFit/>
          </a:bodyPr>
          <a:lstStyle/>
          <a:p>
            <a:r>
              <a:rPr lang="en-US" dirty="0"/>
              <a:t>T1</a:t>
            </a:r>
          </a:p>
        </p:txBody>
      </p:sp>
      <p:cxnSp>
        <p:nvCxnSpPr>
          <p:cNvPr id="12" name="Straight Arrow Connector 11">
            <a:extLst>
              <a:ext uri="{FF2B5EF4-FFF2-40B4-BE49-F238E27FC236}">
                <a16:creationId xmlns:a16="http://schemas.microsoft.com/office/drawing/2014/main" id="{60E18E05-2BA2-E441-B95A-F9DD7B7DBFF8}"/>
              </a:ext>
            </a:extLst>
          </p:cNvPr>
          <p:cNvCxnSpPr>
            <a:cxnSpLocks/>
          </p:cNvCxnSpPr>
          <p:nvPr/>
        </p:nvCxnSpPr>
        <p:spPr bwMode="auto">
          <a:xfrm>
            <a:off x="2057400" y="2734815"/>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TextBox 31">
            <a:extLst>
              <a:ext uri="{FF2B5EF4-FFF2-40B4-BE49-F238E27FC236}">
                <a16:creationId xmlns:a16="http://schemas.microsoft.com/office/drawing/2014/main" id="{4F1D6B46-3C3F-3644-A092-53A63752F934}"/>
              </a:ext>
            </a:extLst>
          </p:cNvPr>
          <p:cNvSpPr txBox="1"/>
          <p:nvPr/>
        </p:nvSpPr>
        <p:spPr>
          <a:xfrm>
            <a:off x="1600200" y="2556675"/>
            <a:ext cx="453970" cy="369332"/>
          </a:xfrm>
          <a:prstGeom prst="rect">
            <a:avLst/>
          </a:prstGeom>
          <a:noFill/>
        </p:spPr>
        <p:txBody>
          <a:bodyPr wrap="none" rtlCol="0">
            <a:spAutoFit/>
          </a:bodyPr>
          <a:lstStyle/>
          <a:p>
            <a:r>
              <a:rPr lang="en-US" dirty="0"/>
              <a:t>T2</a:t>
            </a:r>
          </a:p>
        </p:txBody>
      </p:sp>
      <p:sp>
        <p:nvSpPr>
          <p:cNvPr id="74" name="Rectangle 73">
            <a:extLst>
              <a:ext uri="{FF2B5EF4-FFF2-40B4-BE49-F238E27FC236}">
                <a16:creationId xmlns:a16="http://schemas.microsoft.com/office/drawing/2014/main" id="{4599B512-5FFD-F64D-B5CF-8B20CCF19E17}"/>
              </a:ext>
            </a:extLst>
          </p:cNvPr>
          <p:cNvSpPr/>
          <p:nvPr/>
        </p:nvSpPr>
        <p:spPr bwMode="auto">
          <a:xfrm>
            <a:off x="2649610" y="1871436"/>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75" name="Rectangle 74">
            <a:extLst>
              <a:ext uri="{FF2B5EF4-FFF2-40B4-BE49-F238E27FC236}">
                <a16:creationId xmlns:a16="http://schemas.microsoft.com/office/drawing/2014/main" id="{AB1F7FAA-32D9-C54C-88C3-B6F36E1AE14B}"/>
              </a:ext>
            </a:extLst>
          </p:cNvPr>
          <p:cNvSpPr/>
          <p:nvPr/>
        </p:nvSpPr>
        <p:spPr bwMode="auto">
          <a:xfrm>
            <a:off x="3688176" y="1872846"/>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76" name="Rectangle 75">
            <a:extLst>
              <a:ext uri="{FF2B5EF4-FFF2-40B4-BE49-F238E27FC236}">
                <a16:creationId xmlns:a16="http://schemas.microsoft.com/office/drawing/2014/main" id="{53F2EFC8-27B4-424A-B222-05E438EBCB83}"/>
              </a:ext>
            </a:extLst>
          </p:cNvPr>
          <p:cNvSpPr/>
          <p:nvPr/>
        </p:nvSpPr>
        <p:spPr bwMode="auto">
          <a:xfrm>
            <a:off x="6477000" y="2623033"/>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77" name="Rectangle 76">
            <a:extLst>
              <a:ext uri="{FF2B5EF4-FFF2-40B4-BE49-F238E27FC236}">
                <a16:creationId xmlns:a16="http://schemas.microsoft.com/office/drawing/2014/main" id="{1D339609-B031-984C-81DE-527922D609AE}"/>
              </a:ext>
            </a:extLst>
          </p:cNvPr>
          <p:cNvSpPr/>
          <p:nvPr/>
        </p:nvSpPr>
        <p:spPr bwMode="auto">
          <a:xfrm>
            <a:off x="5470640" y="2630290"/>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cxnSp>
        <p:nvCxnSpPr>
          <p:cNvPr id="81" name="Straight Arrow Connector 80">
            <a:extLst>
              <a:ext uri="{FF2B5EF4-FFF2-40B4-BE49-F238E27FC236}">
                <a16:creationId xmlns:a16="http://schemas.microsoft.com/office/drawing/2014/main" id="{7EBCC5B5-0AA9-3C48-8894-159E7366F82A}"/>
              </a:ext>
            </a:extLst>
          </p:cNvPr>
          <p:cNvCxnSpPr>
            <a:cxnSpLocks/>
          </p:cNvCxnSpPr>
          <p:nvPr/>
        </p:nvCxnSpPr>
        <p:spPr bwMode="auto">
          <a:xfrm>
            <a:off x="4321629" y="1981462"/>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0" name="Straight Arrow Connector 89">
            <a:extLst>
              <a:ext uri="{FF2B5EF4-FFF2-40B4-BE49-F238E27FC236}">
                <a16:creationId xmlns:a16="http://schemas.microsoft.com/office/drawing/2014/main" id="{560F678A-7558-2941-852D-8BB1D8AA13ED}"/>
              </a:ext>
            </a:extLst>
          </p:cNvPr>
          <p:cNvCxnSpPr>
            <a:cxnSpLocks/>
          </p:cNvCxnSpPr>
          <p:nvPr/>
        </p:nvCxnSpPr>
        <p:spPr bwMode="auto">
          <a:xfrm flipV="1">
            <a:off x="7543800" y="1971136"/>
            <a:ext cx="297543" cy="151229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1" name="Rectangle 90">
            <a:extLst>
              <a:ext uri="{FF2B5EF4-FFF2-40B4-BE49-F238E27FC236}">
                <a16:creationId xmlns:a16="http://schemas.microsoft.com/office/drawing/2014/main" id="{F6F0B301-0EC6-4340-A451-4AAAD9FFC7C3}"/>
              </a:ext>
            </a:extLst>
          </p:cNvPr>
          <p:cNvSpPr/>
          <p:nvPr/>
        </p:nvSpPr>
        <p:spPr>
          <a:xfrm>
            <a:off x="7136492" y="3240646"/>
            <a:ext cx="415498" cy="369332"/>
          </a:xfrm>
          <a:prstGeom prst="rect">
            <a:avLst/>
          </a:prstGeom>
        </p:spPr>
        <p:txBody>
          <a:bodyPr wrap="none">
            <a:spAutoFit/>
          </a:bodyPr>
          <a:lstStyle/>
          <a:p>
            <a:r>
              <a:rPr lang="en-US" dirty="0"/>
              <a:t>…</a:t>
            </a:r>
          </a:p>
        </p:txBody>
      </p:sp>
      <p:cxnSp>
        <p:nvCxnSpPr>
          <p:cNvPr id="92" name="Straight Arrow Connector 91">
            <a:extLst>
              <a:ext uri="{FF2B5EF4-FFF2-40B4-BE49-F238E27FC236}">
                <a16:creationId xmlns:a16="http://schemas.microsoft.com/office/drawing/2014/main" id="{CE760EE3-3213-7649-B478-12CC612FF147}"/>
              </a:ext>
            </a:extLst>
          </p:cNvPr>
          <p:cNvCxnSpPr>
            <a:cxnSpLocks/>
          </p:cNvCxnSpPr>
          <p:nvPr/>
        </p:nvCxnSpPr>
        <p:spPr bwMode="auto">
          <a:xfrm>
            <a:off x="7046846" y="2744381"/>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Straight Arrow Connector 28">
            <a:extLst>
              <a:ext uri="{FF2B5EF4-FFF2-40B4-BE49-F238E27FC236}">
                <a16:creationId xmlns:a16="http://schemas.microsoft.com/office/drawing/2014/main" id="{D8BF29D0-696B-9A40-A8B4-6D5DC897A261}"/>
              </a:ext>
            </a:extLst>
          </p:cNvPr>
          <p:cNvCxnSpPr>
            <a:cxnSpLocks/>
          </p:cNvCxnSpPr>
          <p:nvPr/>
        </p:nvCxnSpPr>
        <p:spPr bwMode="auto">
          <a:xfrm>
            <a:off x="2057400" y="3818559"/>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0" name="Rectangle 29">
            <a:extLst>
              <a:ext uri="{FF2B5EF4-FFF2-40B4-BE49-F238E27FC236}">
                <a16:creationId xmlns:a16="http://schemas.microsoft.com/office/drawing/2014/main" id="{35500587-E218-C945-86E6-CE0EC07F7321}"/>
              </a:ext>
            </a:extLst>
          </p:cNvPr>
          <p:cNvSpPr/>
          <p:nvPr/>
        </p:nvSpPr>
        <p:spPr bwMode="auto">
          <a:xfrm>
            <a:off x="6364978" y="371744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1" name="Rectangle 30">
            <a:extLst>
              <a:ext uri="{FF2B5EF4-FFF2-40B4-BE49-F238E27FC236}">
                <a16:creationId xmlns:a16="http://schemas.microsoft.com/office/drawing/2014/main" id="{9F2C2EE5-D709-554C-A483-E50050A78DBE}"/>
              </a:ext>
            </a:extLst>
          </p:cNvPr>
          <p:cNvSpPr/>
          <p:nvPr/>
        </p:nvSpPr>
        <p:spPr bwMode="auto">
          <a:xfrm>
            <a:off x="5358618" y="372469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34" name="Rectangle 33">
            <a:extLst>
              <a:ext uri="{FF2B5EF4-FFF2-40B4-BE49-F238E27FC236}">
                <a16:creationId xmlns:a16="http://schemas.microsoft.com/office/drawing/2014/main" id="{EC4069C5-1D07-274E-AE9E-A83C1866F4CB}"/>
              </a:ext>
            </a:extLst>
          </p:cNvPr>
          <p:cNvSpPr/>
          <p:nvPr/>
        </p:nvSpPr>
        <p:spPr bwMode="auto">
          <a:xfrm>
            <a:off x="2649610" y="3737803"/>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5" name="Rectangle 34">
            <a:extLst>
              <a:ext uri="{FF2B5EF4-FFF2-40B4-BE49-F238E27FC236}">
                <a16:creationId xmlns:a16="http://schemas.microsoft.com/office/drawing/2014/main" id="{E7CFAEF2-2A4A-F24D-971D-60EEFE186D78}"/>
              </a:ext>
            </a:extLst>
          </p:cNvPr>
          <p:cNvSpPr/>
          <p:nvPr/>
        </p:nvSpPr>
        <p:spPr bwMode="auto">
          <a:xfrm>
            <a:off x="3688176" y="3739213"/>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6" name="Oval 35">
            <a:extLst>
              <a:ext uri="{FF2B5EF4-FFF2-40B4-BE49-F238E27FC236}">
                <a16:creationId xmlns:a16="http://schemas.microsoft.com/office/drawing/2014/main" id="{4B6F4771-6A05-DF4D-A6A7-51B89B258AAE}"/>
              </a:ext>
            </a:extLst>
          </p:cNvPr>
          <p:cNvSpPr/>
          <p:nvPr/>
        </p:nvSpPr>
        <p:spPr bwMode="auto">
          <a:xfrm>
            <a:off x="7086600" y="3727004"/>
            <a:ext cx="553824" cy="217912"/>
          </a:xfrm>
          <a:prstGeom prst="ellipse">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41" name="Rectangle 40">
            <a:extLst>
              <a:ext uri="{FF2B5EF4-FFF2-40B4-BE49-F238E27FC236}">
                <a16:creationId xmlns:a16="http://schemas.microsoft.com/office/drawing/2014/main" id="{839D057D-6AB6-9C47-87B2-3EEFBAE1CF4F}"/>
              </a:ext>
            </a:extLst>
          </p:cNvPr>
          <p:cNvSpPr/>
          <p:nvPr/>
        </p:nvSpPr>
        <p:spPr>
          <a:xfrm>
            <a:off x="7155763" y="3576171"/>
            <a:ext cx="415498" cy="369332"/>
          </a:xfrm>
          <a:prstGeom prst="rect">
            <a:avLst/>
          </a:prstGeom>
        </p:spPr>
        <p:txBody>
          <a:bodyPr wrap="none">
            <a:spAutoFit/>
          </a:bodyPr>
          <a:lstStyle/>
          <a:p>
            <a:r>
              <a:rPr lang="en-US" dirty="0"/>
              <a:t>…</a:t>
            </a:r>
          </a:p>
        </p:txBody>
      </p:sp>
      <p:sp>
        <p:nvSpPr>
          <p:cNvPr id="42" name="TextBox 41">
            <a:extLst>
              <a:ext uri="{FF2B5EF4-FFF2-40B4-BE49-F238E27FC236}">
                <a16:creationId xmlns:a16="http://schemas.microsoft.com/office/drawing/2014/main" id="{0E8010F8-0D79-3644-929D-A38718344F29}"/>
              </a:ext>
            </a:extLst>
          </p:cNvPr>
          <p:cNvSpPr txBox="1"/>
          <p:nvPr/>
        </p:nvSpPr>
        <p:spPr>
          <a:xfrm>
            <a:off x="1239999" y="3626049"/>
            <a:ext cx="864339" cy="369332"/>
          </a:xfrm>
          <a:prstGeom prst="rect">
            <a:avLst/>
          </a:prstGeom>
          <a:noFill/>
        </p:spPr>
        <p:txBody>
          <a:bodyPr wrap="none" rtlCol="0">
            <a:spAutoFit/>
          </a:bodyPr>
          <a:lstStyle/>
          <a:p>
            <a:r>
              <a:rPr lang="en-US" dirty="0"/>
              <a:t>CPU 1</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856FCDD7-D826-8A4F-B0E8-73CE9B41E50F}"/>
                  </a:ext>
                </a:extLst>
              </p:cNvPr>
              <p:cNvSpPr txBox="1"/>
              <p:nvPr/>
            </p:nvSpPr>
            <p:spPr>
              <a:xfrm>
                <a:off x="1092971" y="3946705"/>
                <a:ext cx="1158394" cy="369332"/>
              </a:xfrm>
              <a:prstGeom prst="rect">
                <a:avLst/>
              </a:prstGeom>
              <a:noFill/>
            </p:spPr>
            <p:txBody>
              <a:bodyPr wrap="none" rtlCol="0">
                <a:spAutoFit/>
              </a:bodyPr>
              <a:lstStyle/>
              <a:p>
                <a:r>
                  <a:rPr lang="en-US" dirty="0"/>
                  <a:t>(With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sSubSup>
                  </m:oMath>
                </a14:m>
                <a:r>
                  <a:rPr lang="en-US" dirty="0"/>
                  <a:t>)</a:t>
                </a:r>
              </a:p>
            </p:txBody>
          </p:sp>
        </mc:Choice>
        <mc:Fallback xmlns="">
          <p:sp>
            <p:nvSpPr>
              <p:cNvPr id="43" name="TextBox 42">
                <a:extLst>
                  <a:ext uri="{FF2B5EF4-FFF2-40B4-BE49-F238E27FC236}">
                    <a16:creationId xmlns:a16="http://schemas.microsoft.com/office/drawing/2014/main" id="{856FCDD7-D826-8A4F-B0E8-73CE9B41E50F}"/>
                  </a:ext>
                </a:extLst>
              </p:cNvPr>
              <p:cNvSpPr txBox="1">
                <a:spLocks noRot="1" noChangeAspect="1" noMove="1" noResize="1" noEditPoints="1" noAdjustHandles="1" noChangeArrowheads="1" noChangeShapeType="1" noTextEdit="1"/>
              </p:cNvSpPr>
              <p:nvPr/>
            </p:nvSpPr>
            <p:spPr>
              <a:xfrm>
                <a:off x="1092971" y="3946705"/>
                <a:ext cx="1158394" cy="369332"/>
              </a:xfrm>
              <a:prstGeom prst="rect">
                <a:avLst/>
              </a:prstGeom>
              <a:blipFill>
                <a:blip r:embed="rId3"/>
                <a:stretch>
                  <a:fillRect l="-3261" t="-10000" r="-3261" b="-20000"/>
                </a:stretch>
              </a:blipFill>
            </p:spPr>
            <p:txBody>
              <a:bodyPr/>
              <a:lstStyle/>
              <a:p>
                <a:r>
                  <a:rPr lang="en-US">
                    <a:noFill/>
                  </a:rPr>
                  <a:t> </a:t>
                </a:r>
              </a:p>
            </p:txBody>
          </p:sp>
        </mc:Fallback>
      </mc:AlternateContent>
      <p:sp>
        <p:nvSpPr>
          <p:cNvPr id="93" name="Rectangle 92">
            <a:extLst>
              <a:ext uri="{FF2B5EF4-FFF2-40B4-BE49-F238E27FC236}">
                <a16:creationId xmlns:a16="http://schemas.microsoft.com/office/drawing/2014/main" id="{51252A17-7158-2447-9E9B-9DACD585F0A0}"/>
              </a:ext>
            </a:extLst>
          </p:cNvPr>
          <p:cNvSpPr/>
          <p:nvPr/>
        </p:nvSpPr>
        <p:spPr bwMode="auto">
          <a:xfrm>
            <a:off x="1092971" y="2405135"/>
            <a:ext cx="7670029" cy="1967303"/>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94" name="Rectangle 93">
                <a:extLst>
                  <a:ext uri="{FF2B5EF4-FFF2-40B4-BE49-F238E27FC236}">
                    <a16:creationId xmlns:a16="http://schemas.microsoft.com/office/drawing/2014/main" id="{06F1FECC-324B-2D46-96E8-F9F5F648949D}"/>
                  </a:ext>
                </a:extLst>
              </p:cNvPr>
              <p:cNvSpPr/>
              <p:nvPr/>
            </p:nvSpPr>
            <p:spPr>
              <a:xfrm>
                <a:off x="4505684" y="2976291"/>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94" name="Rectangle 93">
                <a:extLst>
                  <a:ext uri="{FF2B5EF4-FFF2-40B4-BE49-F238E27FC236}">
                    <a16:creationId xmlns:a16="http://schemas.microsoft.com/office/drawing/2014/main" id="{06F1FECC-324B-2D46-96E8-F9F5F648949D}"/>
                  </a:ext>
                </a:extLst>
              </p:cNvPr>
              <p:cNvSpPr>
                <a:spLocks noRot="1" noChangeAspect="1" noMove="1" noResize="1" noEditPoints="1" noAdjustHandles="1" noChangeArrowheads="1" noChangeShapeType="1" noTextEdit="1"/>
              </p:cNvSpPr>
              <p:nvPr/>
            </p:nvSpPr>
            <p:spPr>
              <a:xfrm>
                <a:off x="4505684" y="2976291"/>
                <a:ext cx="1156086" cy="493405"/>
              </a:xfrm>
              <a:prstGeom prst="rect">
                <a:avLst/>
              </a:prstGeom>
              <a:blipFill>
                <a:blip r:embed="rId4"/>
                <a:stretch>
                  <a:fillRect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F3DFF38C-4ECF-E447-88B3-15EE8A7E6EF0}"/>
                  </a:ext>
                </a:extLst>
              </p:cNvPr>
              <p:cNvSpPr/>
              <p:nvPr/>
            </p:nvSpPr>
            <p:spPr>
              <a:xfrm>
                <a:off x="38515" y="1276350"/>
                <a:ext cx="4825937"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𝑇𝑆𝑒𝑡</m:t>
                        </m:r>
                      </m:sub>
                    </m:sSub>
                    <m:r>
                      <a:rPr lang="en-US" i="1">
                        <a:latin typeface="Cambria Math" panose="02040503050406030204" pitchFamily="18" charset="0"/>
                      </a:rPr>
                      <m:t>≔(</m:t>
                    </m:r>
                    <m:r>
                      <a:rPr lang="en-US" b="0" i="1" smtClean="0">
                        <a:latin typeface="Cambria Math" panose="02040503050406030204" pitchFamily="18" charset="0"/>
                      </a:rPr>
                      <m:t>𝑡𝑖𝑑</m:t>
                    </m:r>
                    <m:r>
                      <a:rPr lang="en-US" b="0" i="1" smtClean="0">
                        <a:latin typeface="Cambria Math" panose="02040503050406030204" pitchFamily="18" charset="0"/>
                      </a:rPr>
                      <m:t>, {</m:t>
                    </m:r>
                    <m:r>
                      <a:rPr lang="en-US" b="0" i="1" smtClean="0">
                        <a:latin typeface="Cambria Math" panose="02040503050406030204" pitchFamily="18" charset="0"/>
                      </a:rPr>
                      <m:t>𝑡𝑖</m:t>
                    </m:r>
                    <m:r>
                      <a:rPr lang="en-US" i="1">
                        <a:latin typeface="Cambria Math" panose="02040503050406030204" pitchFamily="18" charset="0"/>
                      </a:rPr>
                      <m:t>↦</m:t>
                    </m:r>
                    <m:r>
                      <a:rPr lang="en-US" i="1">
                        <a:latin typeface="Cambria Math" panose="02040503050406030204" pitchFamily="18" charset="0"/>
                      </a:rPr>
                      <m:t>𝑙𝑠</m:t>
                    </m:r>
                    <m:sSub>
                      <m:sSubPr>
                        <m:ctrlPr>
                          <a:rPr lang="en-US" b="0"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𝑡𝑖</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𝑙𝑜𝑔</m:t>
                    </m:r>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𝑡𝑖</m:t>
                    </m:r>
                    <m:r>
                      <a:rPr lang="en-US" b="0" i="1" dirty="0" smtClean="0">
                        <a:latin typeface="Cambria Math" panose="02040503050406030204" pitchFamily="18" charset="0"/>
                      </a:rPr>
                      <m:t>,</m:t>
                    </m:r>
                    <m:r>
                      <a:rPr lang="en-US" b="0" i="1" dirty="0" smtClean="0">
                        <a:latin typeface="Cambria Math" panose="02040503050406030204" pitchFamily="18" charset="0"/>
                      </a:rPr>
                      <m:t>𝑡𝑖</m:t>
                    </m:r>
                    <m:r>
                      <a:rPr lang="en-US" b="0" i="1" dirty="0" smtClean="0">
                        <a:latin typeface="Cambria Math" panose="02040503050406030204" pitchFamily="18" charset="0"/>
                      </a:rPr>
                      <m:t>∈</m:t>
                    </m:r>
                    <m:r>
                      <a:rPr lang="en-US" b="0" i="1" dirty="0" smtClean="0">
                        <a:latin typeface="Cambria Math" panose="02040503050406030204" pitchFamily="18" charset="0"/>
                      </a:rPr>
                      <m:t>𝑇𝑆𝑒𝑡</m:t>
                    </m:r>
                  </m:oMath>
                </a14:m>
                <a:r>
                  <a:rPr lang="en-US" dirty="0"/>
                  <a:t>) </a:t>
                </a:r>
              </a:p>
            </p:txBody>
          </p:sp>
        </mc:Choice>
        <mc:Fallback xmlns="">
          <p:sp>
            <p:nvSpPr>
              <p:cNvPr id="46" name="Rectangle 45">
                <a:extLst>
                  <a:ext uri="{FF2B5EF4-FFF2-40B4-BE49-F238E27FC236}">
                    <a16:creationId xmlns:a16="http://schemas.microsoft.com/office/drawing/2014/main" id="{F3DFF38C-4ECF-E447-88B3-15EE8A7E6EF0}"/>
                  </a:ext>
                </a:extLst>
              </p:cNvPr>
              <p:cNvSpPr>
                <a:spLocks noRot="1" noChangeAspect="1" noMove="1" noResize="1" noEditPoints="1" noAdjustHandles="1" noChangeArrowheads="1" noChangeShapeType="1" noTextEdit="1"/>
              </p:cNvSpPr>
              <p:nvPr/>
            </p:nvSpPr>
            <p:spPr>
              <a:xfrm>
                <a:off x="38515" y="1276350"/>
                <a:ext cx="4825937" cy="369332"/>
              </a:xfrm>
              <a:prstGeom prst="rect">
                <a:avLst/>
              </a:prstGeom>
              <a:blipFill>
                <a:blip r:embed="rId5"/>
                <a:stretch>
                  <a:fillRect t="-6667" b="-23333"/>
                </a:stretch>
              </a:blipFill>
            </p:spPr>
            <p:txBody>
              <a:bodyPr/>
              <a:lstStyle/>
              <a:p>
                <a:r>
                  <a:rPr lang="en-US">
                    <a:noFill/>
                  </a:rPr>
                  <a:t> </a:t>
                </a:r>
              </a:p>
            </p:txBody>
          </p:sp>
        </mc:Fallback>
      </mc:AlternateContent>
    </p:spTree>
    <p:extLst>
      <p:ext uri="{BB962C8B-B14F-4D97-AF65-F5344CB8AC3E}">
        <p14:creationId xmlns:p14="http://schemas.microsoft.com/office/powerpoint/2010/main" val="1824443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CC490696-546E-2044-BE21-8482DFE6253C}"/>
              </a:ext>
            </a:extLst>
          </p:cNvPr>
          <p:cNvCxnSpPr>
            <a:cxnSpLocks/>
          </p:cNvCxnSpPr>
          <p:nvPr/>
        </p:nvCxnSpPr>
        <p:spPr bwMode="auto">
          <a:xfrm>
            <a:off x="1268790" y="1308770"/>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Straight Arrow Connector 66">
            <a:extLst>
              <a:ext uri="{FF2B5EF4-FFF2-40B4-BE49-F238E27FC236}">
                <a16:creationId xmlns:a16="http://schemas.microsoft.com/office/drawing/2014/main" id="{71655956-B29F-F24E-91AC-242AEF7065DB}"/>
              </a:ext>
            </a:extLst>
          </p:cNvPr>
          <p:cNvCxnSpPr>
            <a:cxnSpLocks/>
          </p:cNvCxnSpPr>
          <p:nvPr/>
        </p:nvCxnSpPr>
        <p:spPr bwMode="auto">
          <a:xfrm>
            <a:off x="1277391" y="2072985"/>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8" name="Straight Arrow Connector 67">
            <a:extLst>
              <a:ext uri="{FF2B5EF4-FFF2-40B4-BE49-F238E27FC236}">
                <a16:creationId xmlns:a16="http://schemas.microsoft.com/office/drawing/2014/main" id="{F80A5217-66C4-EC40-9889-B3B07974647D}"/>
              </a:ext>
            </a:extLst>
          </p:cNvPr>
          <p:cNvCxnSpPr>
            <a:cxnSpLocks/>
          </p:cNvCxnSpPr>
          <p:nvPr/>
        </p:nvCxnSpPr>
        <p:spPr bwMode="auto">
          <a:xfrm>
            <a:off x="1287087" y="4604211"/>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 name="TextBox 5">
            <a:extLst>
              <a:ext uri="{FF2B5EF4-FFF2-40B4-BE49-F238E27FC236}">
                <a16:creationId xmlns:a16="http://schemas.microsoft.com/office/drawing/2014/main" id="{0465D09B-F184-CA41-B95A-B0D14CAE0661}"/>
              </a:ext>
            </a:extLst>
          </p:cNvPr>
          <p:cNvSpPr txBox="1"/>
          <p:nvPr/>
        </p:nvSpPr>
        <p:spPr>
          <a:xfrm>
            <a:off x="807563" y="1117239"/>
            <a:ext cx="453970" cy="369332"/>
          </a:xfrm>
          <a:prstGeom prst="rect">
            <a:avLst/>
          </a:prstGeom>
          <a:noFill/>
        </p:spPr>
        <p:txBody>
          <a:bodyPr wrap="none" rtlCol="0">
            <a:spAutoFit/>
          </a:bodyPr>
          <a:lstStyle/>
          <a:p>
            <a:r>
              <a:rPr lang="en-US" dirty="0"/>
              <a:t>T1</a:t>
            </a:r>
          </a:p>
        </p:txBody>
      </p:sp>
      <p:sp>
        <p:nvSpPr>
          <p:cNvPr id="8" name="TextBox 7">
            <a:extLst>
              <a:ext uri="{FF2B5EF4-FFF2-40B4-BE49-F238E27FC236}">
                <a16:creationId xmlns:a16="http://schemas.microsoft.com/office/drawing/2014/main" id="{0721F13B-A9DE-EB44-937C-2308D1E3C96F}"/>
              </a:ext>
            </a:extLst>
          </p:cNvPr>
          <p:cNvSpPr txBox="1"/>
          <p:nvPr/>
        </p:nvSpPr>
        <p:spPr>
          <a:xfrm>
            <a:off x="811590" y="1893753"/>
            <a:ext cx="453970" cy="369332"/>
          </a:xfrm>
          <a:prstGeom prst="rect">
            <a:avLst/>
          </a:prstGeom>
          <a:noFill/>
        </p:spPr>
        <p:txBody>
          <a:bodyPr wrap="none" rtlCol="0">
            <a:spAutoFit/>
          </a:bodyPr>
          <a:lstStyle/>
          <a:p>
            <a:r>
              <a:rPr lang="en-US" dirty="0"/>
              <a:t>T2</a:t>
            </a:r>
          </a:p>
        </p:txBody>
      </p:sp>
      <p:cxnSp>
        <p:nvCxnSpPr>
          <p:cNvPr id="15" name="Straight Arrow Connector 14">
            <a:extLst>
              <a:ext uri="{FF2B5EF4-FFF2-40B4-BE49-F238E27FC236}">
                <a16:creationId xmlns:a16="http://schemas.microsoft.com/office/drawing/2014/main" id="{519A3D28-1251-7C41-B29A-2ABF1109C1D5}"/>
              </a:ext>
            </a:extLst>
          </p:cNvPr>
          <p:cNvCxnSpPr>
            <a:cxnSpLocks/>
            <a:stCxn id="17" idx="3"/>
          </p:cNvCxnSpPr>
          <p:nvPr/>
        </p:nvCxnSpPr>
        <p:spPr bwMode="auto">
          <a:xfrm>
            <a:off x="3533019" y="1318540"/>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6" name="Rectangle 15">
            <a:extLst>
              <a:ext uri="{FF2B5EF4-FFF2-40B4-BE49-F238E27FC236}">
                <a16:creationId xmlns:a16="http://schemas.microsoft.com/office/drawing/2014/main" id="{8AC8B1D0-F749-0340-92F9-1C0FCEF0CB50}"/>
              </a:ext>
            </a:extLst>
          </p:cNvPr>
          <p:cNvSpPr/>
          <p:nvPr/>
        </p:nvSpPr>
        <p:spPr bwMode="auto">
          <a:xfrm>
            <a:off x="1861000" y="1208514"/>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17" name="Rectangle 16">
            <a:extLst>
              <a:ext uri="{FF2B5EF4-FFF2-40B4-BE49-F238E27FC236}">
                <a16:creationId xmlns:a16="http://schemas.microsoft.com/office/drawing/2014/main" id="{FE168549-7FC8-2F43-8F81-8F915C30ED9F}"/>
              </a:ext>
            </a:extLst>
          </p:cNvPr>
          <p:cNvSpPr/>
          <p:nvPr/>
        </p:nvSpPr>
        <p:spPr bwMode="auto">
          <a:xfrm>
            <a:off x="2899566" y="1209924"/>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8" name="Rectangle 17">
            <a:extLst>
              <a:ext uri="{FF2B5EF4-FFF2-40B4-BE49-F238E27FC236}">
                <a16:creationId xmlns:a16="http://schemas.microsoft.com/office/drawing/2014/main" id="{09C8DDA1-C6F5-3A4B-9457-B2E57C712C3E}"/>
              </a:ext>
            </a:extLst>
          </p:cNvPr>
          <p:cNvSpPr/>
          <p:nvPr/>
        </p:nvSpPr>
        <p:spPr bwMode="auto">
          <a:xfrm>
            <a:off x="5688390" y="1960111"/>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9" name="Rectangle 18">
            <a:extLst>
              <a:ext uri="{FF2B5EF4-FFF2-40B4-BE49-F238E27FC236}">
                <a16:creationId xmlns:a16="http://schemas.microsoft.com/office/drawing/2014/main" id="{DD21505D-04EE-7442-B27E-EBC5AAAF6D35}"/>
              </a:ext>
            </a:extLst>
          </p:cNvPr>
          <p:cNvSpPr/>
          <p:nvPr/>
        </p:nvSpPr>
        <p:spPr bwMode="auto">
          <a:xfrm>
            <a:off x="4682030" y="1967368"/>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35" name="TextBox 34">
            <a:extLst>
              <a:ext uri="{FF2B5EF4-FFF2-40B4-BE49-F238E27FC236}">
                <a16:creationId xmlns:a16="http://schemas.microsoft.com/office/drawing/2014/main" id="{66348028-0296-5D40-8880-F9CF74A3F64B}"/>
              </a:ext>
            </a:extLst>
          </p:cNvPr>
          <p:cNvSpPr txBox="1"/>
          <p:nvPr/>
        </p:nvSpPr>
        <p:spPr>
          <a:xfrm>
            <a:off x="3101921" y="4095798"/>
            <a:ext cx="859531" cy="369332"/>
          </a:xfrm>
          <a:prstGeom prst="rect">
            <a:avLst/>
          </a:prstGeom>
          <a:noFill/>
        </p:spPr>
        <p:txBody>
          <a:bodyPr wrap="none" rtlCol="0">
            <a:spAutoFit/>
          </a:bodyPr>
          <a:lstStyle/>
          <a:p>
            <a:r>
              <a:rPr lang="en-US" dirty="0"/>
              <a:t>1 </a:t>
            </a:r>
            <a:r>
              <a:rPr lang="en-US" dirty="0">
                <a:sym typeface="Wingdings" pitchFamily="2" charset="2"/>
              </a:rPr>
              <a:t> 2 </a:t>
            </a:r>
            <a:endParaRPr lang="en-US" dirty="0"/>
          </a:p>
        </p:txBody>
      </p:sp>
      <p:sp>
        <p:nvSpPr>
          <p:cNvPr id="37" name="Rectangle 36">
            <a:extLst>
              <a:ext uri="{FF2B5EF4-FFF2-40B4-BE49-F238E27FC236}">
                <a16:creationId xmlns:a16="http://schemas.microsoft.com/office/drawing/2014/main" id="{70CFBCCF-1F52-7444-B9D7-1D232BE2A537}"/>
              </a:ext>
            </a:extLst>
          </p:cNvPr>
          <p:cNvSpPr/>
          <p:nvPr/>
        </p:nvSpPr>
        <p:spPr bwMode="auto">
          <a:xfrm>
            <a:off x="1937200" y="4496932"/>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8" name="Rectangle 37">
            <a:extLst>
              <a:ext uri="{FF2B5EF4-FFF2-40B4-BE49-F238E27FC236}">
                <a16:creationId xmlns:a16="http://schemas.microsoft.com/office/drawing/2014/main" id="{E16F172D-14E9-C044-94DF-6ADF0A02F395}"/>
              </a:ext>
            </a:extLst>
          </p:cNvPr>
          <p:cNvSpPr/>
          <p:nvPr/>
        </p:nvSpPr>
        <p:spPr bwMode="auto">
          <a:xfrm>
            <a:off x="2975766" y="4498342"/>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9" name="Rectangle 38">
            <a:extLst>
              <a:ext uri="{FF2B5EF4-FFF2-40B4-BE49-F238E27FC236}">
                <a16:creationId xmlns:a16="http://schemas.microsoft.com/office/drawing/2014/main" id="{0559FB5B-9BA8-334F-8666-DD9B77C5647A}"/>
              </a:ext>
            </a:extLst>
          </p:cNvPr>
          <p:cNvSpPr/>
          <p:nvPr/>
        </p:nvSpPr>
        <p:spPr bwMode="auto">
          <a:xfrm>
            <a:off x="5764590" y="449693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42" name="Rectangle 41">
            <a:extLst>
              <a:ext uri="{FF2B5EF4-FFF2-40B4-BE49-F238E27FC236}">
                <a16:creationId xmlns:a16="http://schemas.microsoft.com/office/drawing/2014/main" id="{3ADEE40C-6D39-3545-9D43-0D08CBB2F34C}"/>
              </a:ext>
            </a:extLst>
          </p:cNvPr>
          <p:cNvSpPr/>
          <p:nvPr/>
        </p:nvSpPr>
        <p:spPr bwMode="auto">
          <a:xfrm>
            <a:off x="4758230" y="450418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44" name="TextBox 43">
            <a:extLst>
              <a:ext uri="{FF2B5EF4-FFF2-40B4-BE49-F238E27FC236}">
                <a16:creationId xmlns:a16="http://schemas.microsoft.com/office/drawing/2014/main" id="{92DE4DBE-FE98-EF45-9764-19AD4C90D7DB}"/>
              </a:ext>
            </a:extLst>
          </p:cNvPr>
          <p:cNvSpPr txBox="1"/>
          <p:nvPr/>
        </p:nvSpPr>
        <p:spPr>
          <a:xfrm>
            <a:off x="498355" y="4412218"/>
            <a:ext cx="864339" cy="369332"/>
          </a:xfrm>
          <a:prstGeom prst="rect">
            <a:avLst/>
          </a:prstGeom>
          <a:noFill/>
        </p:spPr>
        <p:txBody>
          <a:bodyPr wrap="none" rtlCol="0">
            <a:spAutoFit/>
          </a:bodyPr>
          <a:lstStyle/>
          <a:p>
            <a:r>
              <a:rPr lang="en-US" dirty="0"/>
              <a:t>CPU 1</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D82EF41-E704-A240-B6DE-866F9DD1997C}"/>
                  </a:ext>
                </a:extLst>
              </p:cNvPr>
              <p:cNvSpPr txBox="1"/>
              <p:nvPr/>
            </p:nvSpPr>
            <p:spPr>
              <a:xfrm>
                <a:off x="351327" y="4732874"/>
                <a:ext cx="1158394" cy="369332"/>
              </a:xfrm>
              <a:prstGeom prst="rect">
                <a:avLst/>
              </a:prstGeom>
              <a:noFill/>
            </p:spPr>
            <p:txBody>
              <a:bodyPr wrap="none" rtlCol="0">
                <a:spAutoFit/>
              </a:bodyPr>
              <a:lstStyle/>
              <a:p>
                <a:r>
                  <a:rPr lang="en-US" dirty="0"/>
                  <a:t>(With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sSubSup>
                  </m:oMath>
                </a14:m>
                <a:r>
                  <a:rPr lang="en-US" dirty="0"/>
                  <a:t>)</a:t>
                </a:r>
              </a:p>
            </p:txBody>
          </p:sp>
        </mc:Choice>
        <mc:Fallback xmlns="">
          <p:sp>
            <p:nvSpPr>
              <p:cNvPr id="57" name="TextBox 56">
                <a:extLst>
                  <a:ext uri="{FF2B5EF4-FFF2-40B4-BE49-F238E27FC236}">
                    <a16:creationId xmlns:a16="http://schemas.microsoft.com/office/drawing/2014/main" id="{7D82EF41-E704-A240-B6DE-866F9DD1997C}"/>
                  </a:ext>
                </a:extLst>
              </p:cNvPr>
              <p:cNvSpPr txBox="1">
                <a:spLocks noRot="1" noChangeAspect="1" noMove="1" noResize="1" noEditPoints="1" noAdjustHandles="1" noChangeArrowheads="1" noChangeShapeType="1" noTextEdit="1"/>
              </p:cNvSpPr>
              <p:nvPr/>
            </p:nvSpPr>
            <p:spPr>
              <a:xfrm>
                <a:off x="351327" y="4732874"/>
                <a:ext cx="1158394" cy="369332"/>
              </a:xfrm>
              <a:prstGeom prst="rect">
                <a:avLst/>
              </a:prstGeom>
              <a:blipFill>
                <a:blip r:embed="rId4"/>
                <a:stretch>
                  <a:fillRect l="-4348" t="-10000" r="-2174" b="-20000"/>
                </a:stretch>
              </a:blipFill>
            </p:spPr>
            <p:txBody>
              <a:bodyPr/>
              <a:lstStyle/>
              <a:p>
                <a:r>
                  <a:rPr lang="en-US">
                    <a:noFill/>
                  </a:rPr>
                  <a:t> </a:t>
                </a:r>
              </a:p>
            </p:txBody>
          </p:sp>
        </mc:Fallback>
      </mc:AlternateContent>
      <p:sp>
        <p:nvSpPr>
          <p:cNvPr id="33" name="Rectangle 32">
            <a:extLst>
              <a:ext uri="{FF2B5EF4-FFF2-40B4-BE49-F238E27FC236}">
                <a16:creationId xmlns:a16="http://schemas.microsoft.com/office/drawing/2014/main" id="{977ECABB-0D53-4B48-A32E-BB6AE3C6593E}"/>
              </a:ext>
            </a:extLst>
          </p:cNvPr>
          <p:cNvSpPr/>
          <p:nvPr/>
        </p:nvSpPr>
        <p:spPr bwMode="auto">
          <a:xfrm>
            <a:off x="3928315" y="1963277"/>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10" name="Group 9">
            <a:extLst>
              <a:ext uri="{FF2B5EF4-FFF2-40B4-BE49-F238E27FC236}">
                <a16:creationId xmlns:a16="http://schemas.microsoft.com/office/drawing/2014/main" id="{66C7247F-CB40-8E40-A2A3-4CA4317ED544}"/>
              </a:ext>
            </a:extLst>
          </p:cNvPr>
          <p:cNvGrpSpPr/>
          <p:nvPr/>
        </p:nvGrpSpPr>
        <p:grpSpPr>
          <a:xfrm>
            <a:off x="3810000" y="2176407"/>
            <a:ext cx="3076321" cy="1437514"/>
            <a:chOff x="3810000" y="2176407"/>
            <a:chExt cx="3076321" cy="1437514"/>
          </a:xfrm>
        </p:grpSpPr>
        <p:cxnSp>
          <p:nvCxnSpPr>
            <p:cNvPr id="61" name="Straight Arrow Connector 60">
              <a:extLst>
                <a:ext uri="{FF2B5EF4-FFF2-40B4-BE49-F238E27FC236}">
                  <a16:creationId xmlns:a16="http://schemas.microsoft.com/office/drawing/2014/main" id="{81AEB7E9-3030-FE4D-8340-F144E5B7389F}"/>
                </a:ext>
              </a:extLst>
            </p:cNvPr>
            <p:cNvCxnSpPr>
              <a:cxnSpLocks/>
            </p:cNvCxnSpPr>
            <p:nvPr/>
          </p:nvCxnSpPr>
          <p:spPr bwMode="auto">
            <a:xfrm flipV="1">
              <a:off x="4263218" y="2176407"/>
              <a:ext cx="0" cy="7948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2" name="TextBox 61">
              <a:extLst>
                <a:ext uri="{FF2B5EF4-FFF2-40B4-BE49-F238E27FC236}">
                  <a16:creationId xmlns:a16="http://schemas.microsoft.com/office/drawing/2014/main" id="{1DE1516E-9A0E-F843-AE27-4EC484E01DD6}"/>
                </a:ext>
              </a:extLst>
            </p:cNvPr>
            <p:cNvSpPr txBox="1"/>
            <p:nvPr/>
          </p:nvSpPr>
          <p:spPr>
            <a:xfrm>
              <a:off x="3810000" y="2967590"/>
              <a:ext cx="3076321" cy="646331"/>
            </a:xfrm>
            <a:prstGeom prst="rect">
              <a:avLst/>
            </a:prstGeom>
            <a:noFill/>
          </p:spPr>
          <p:txBody>
            <a:bodyPr wrap="square" rtlCol="0">
              <a:spAutoFit/>
            </a:bodyPr>
            <a:lstStyle/>
            <a:p>
              <a:r>
                <a:rPr lang="en-US" dirty="0" err="1"/>
                <a:t>T</a:t>
              </a:r>
              <a:r>
                <a:rPr lang="en-US" baseline="-25000" dirty="0" err="1"/>
                <a:t>status</a:t>
              </a:r>
              <a:r>
                <a:rPr lang="en-US" dirty="0"/>
                <a:t>(1) = (Ready, active)</a:t>
              </a:r>
              <a:br>
                <a:rPr lang="en-US" dirty="0"/>
              </a:br>
              <a:r>
                <a:rPr lang="en-US" dirty="0" err="1"/>
                <a:t>T</a:t>
              </a:r>
              <a:r>
                <a:rPr lang="en-US" baseline="-25000" dirty="0" err="1"/>
                <a:t>status</a:t>
              </a:r>
              <a:r>
                <a:rPr lang="en-US" dirty="0"/>
                <a:t>(2) = (Run, active)</a:t>
              </a:r>
            </a:p>
          </p:txBody>
        </p:sp>
      </p:grpSp>
      <p:sp>
        <p:nvSpPr>
          <p:cNvPr id="73" name="TextBox 72">
            <a:extLst>
              <a:ext uri="{FF2B5EF4-FFF2-40B4-BE49-F238E27FC236}">
                <a16:creationId xmlns:a16="http://schemas.microsoft.com/office/drawing/2014/main" id="{E6114012-8A20-3045-B496-2746FA09E134}"/>
              </a:ext>
            </a:extLst>
          </p:cNvPr>
          <p:cNvSpPr txBox="1"/>
          <p:nvPr/>
        </p:nvSpPr>
        <p:spPr>
          <a:xfrm>
            <a:off x="628445" y="2993076"/>
            <a:ext cx="2755947" cy="646331"/>
          </a:xfrm>
          <a:prstGeom prst="rect">
            <a:avLst/>
          </a:prstGeom>
          <a:noFill/>
        </p:spPr>
        <p:txBody>
          <a:bodyPr wrap="none" rtlCol="0">
            <a:spAutoFit/>
          </a:bodyPr>
          <a:lstStyle/>
          <a:p>
            <a:r>
              <a:rPr lang="en-US" dirty="0" err="1"/>
              <a:t>T</a:t>
            </a:r>
            <a:r>
              <a:rPr lang="en-US" baseline="-25000" dirty="0" err="1"/>
              <a:t>status</a:t>
            </a:r>
            <a:r>
              <a:rPr lang="en-US" dirty="0"/>
              <a:t>(1)= (Ready, Active)</a:t>
            </a:r>
            <a:br>
              <a:rPr lang="en-US" dirty="0"/>
            </a:br>
            <a:r>
              <a:rPr lang="en-US" dirty="0" err="1"/>
              <a:t>T</a:t>
            </a:r>
            <a:r>
              <a:rPr lang="en-US" baseline="-25000" dirty="0" err="1"/>
              <a:t>status</a:t>
            </a:r>
            <a:r>
              <a:rPr lang="en-US" dirty="0"/>
              <a:t>(2)= (Run, </a:t>
            </a:r>
            <a:r>
              <a:rPr lang="en-US" altLang="ko-KR" dirty="0"/>
              <a:t>Inactive</a:t>
            </a:r>
            <a:r>
              <a:rPr lang="en-US" dirty="0"/>
              <a:t>) </a:t>
            </a:r>
          </a:p>
        </p:txBody>
      </p:sp>
      <p:grpSp>
        <p:nvGrpSpPr>
          <p:cNvPr id="26" name="Group 25">
            <a:extLst>
              <a:ext uri="{FF2B5EF4-FFF2-40B4-BE49-F238E27FC236}">
                <a16:creationId xmlns:a16="http://schemas.microsoft.com/office/drawing/2014/main" id="{3BC78308-7426-4A48-B888-357E5FEE3086}"/>
              </a:ext>
            </a:extLst>
          </p:cNvPr>
          <p:cNvGrpSpPr/>
          <p:nvPr/>
        </p:nvGrpSpPr>
        <p:grpSpPr>
          <a:xfrm>
            <a:off x="773694" y="1078185"/>
            <a:ext cx="7684508" cy="594796"/>
            <a:chOff x="773695" y="1078185"/>
            <a:chExt cx="7315200" cy="594796"/>
          </a:xfrm>
        </p:grpSpPr>
        <p:sp>
          <p:nvSpPr>
            <p:cNvPr id="51" name="Rectangle 50">
              <a:extLst>
                <a:ext uri="{FF2B5EF4-FFF2-40B4-BE49-F238E27FC236}">
                  <a16:creationId xmlns:a16="http://schemas.microsoft.com/office/drawing/2014/main" id="{1F1BB531-1977-244C-B737-A4C14042CCC1}"/>
                </a:ext>
              </a:extLst>
            </p:cNvPr>
            <p:cNvSpPr/>
            <p:nvPr/>
          </p:nvSpPr>
          <p:spPr bwMode="auto">
            <a:xfrm>
              <a:off x="773695" y="1078185"/>
              <a:ext cx="7315200" cy="59305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mc:Choice xmlns:a14="http://schemas.microsoft.com/office/drawing/2010/main" Requires="a14">
            <p:sp>
              <p:nvSpPr>
                <p:cNvPr id="52" name="Rectangle 51">
                  <a:extLst>
                    <a:ext uri="{FF2B5EF4-FFF2-40B4-BE49-F238E27FC236}">
                      <a16:creationId xmlns:a16="http://schemas.microsoft.com/office/drawing/2014/main" id="{13FC2E29-83E5-1A4F-B45F-0362A2DDD531}"/>
                    </a:ext>
                  </a:extLst>
                </p:cNvPr>
                <p:cNvSpPr/>
                <p:nvPr/>
              </p:nvSpPr>
              <p:spPr>
                <a:xfrm>
                  <a:off x="3658278" y="1179576"/>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2</m:t>
                                </m:r>
                              </m:sub>
                            </m:sSub>
                          </m:sub>
                        </m:sSub>
                      </m:oMath>
                    </m:oMathPara>
                  </a14:m>
                  <a:endParaRPr lang="en-US" sz="2400" dirty="0"/>
                </a:p>
              </p:txBody>
            </p:sp>
          </mc:Choice>
          <mc:Fallback>
            <p:sp>
              <p:nvSpPr>
                <p:cNvPr id="52" name="Rectangle 51">
                  <a:extLst>
                    <a:ext uri="{FF2B5EF4-FFF2-40B4-BE49-F238E27FC236}">
                      <a16:creationId xmlns:a16="http://schemas.microsoft.com/office/drawing/2014/main" id="{13FC2E29-83E5-1A4F-B45F-0362A2DDD531}"/>
                    </a:ext>
                  </a:extLst>
                </p:cNvPr>
                <p:cNvSpPr>
                  <a:spLocks noRot="1" noChangeAspect="1" noMove="1" noResize="1" noEditPoints="1" noAdjustHandles="1" noChangeArrowheads="1" noChangeShapeType="1" noTextEdit="1"/>
                </p:cNvSpPr>
                <p:nvPr/>
              </p:nvSpPr>
              <p:spPr>
                <a:xfrm>
                  <a:off x="3658278" y="1179576"/>
                  <a:ext cx="1156086" cy="493405"/>
                </a:xfrm>
                <a:prstGeom prst="rect">
                  <a:avLst/>
                </a:prstGeom>
                <a:blipFill>
                  <a:blip r:embed="rId5"/>
                  <a:stretch>
                    <a:fillRect/>
                  </a:stretch>
                </a:blipFill>
              </p:spPr>
              <p:txBody>
                <a:bodyPr/>
                <a:lstStyle/>
                <a:p>
                  <a:r>
                    <a:rPr lang="en-US">
                      <a:noFill/>
                    </a:rPr>
                    <a:t> </a:t>
                  </a:r>
                </a:p>
              </p:txBody>
            </p:sp>
          </mc:Fallback>
        </mc:AlternateContent>
      </p:grpSp>
      <p:grpSp>
        <p:nvGrpSpPr>
          <p:cNvPr id="3" name="Group 2">
            <a:extLst>
              <a:ext uri="{FF2B5EF4-FFF2-40B4-BE49-F238E27FC236}">
                <a16:creationId xmlns:a16="http://schemas.microsoft.com/office/drawing/2014/main" id="{3CF5BD44-2843-0549-BE1B-C47EE5CCB256}"/>
              </a:ext>
            </a:extLst>
          </p:cNvPr>
          <p:cNvGrpSpPr/>
          <p:nvPr/>
        </p:nvGrpSpPr>
        <p:grpSpPr>
          <a:xfrm>
            <a:off x="2133600" y="-79074"/>
            <a:ext cx="2982483" cy="3031824"/>
            <a:chOff x="2133600" y="-79074"/>
            <a:chExt cx="2982483" cy="3031824"/>
          </a:xfrm>
        </p:grpSpPr>
        <p:cxnSp>
          <p:nvCxnSpPr>
            <p:cNvPr id="9" name="Straight Arrow Connector 8">
              <a:extLst>
                <a:ext uri="{FF2B5EF4-FFF2-40B4-BE49-F238E27FC236}">
                  <a16:creationId xmlns:a16="http://schemas.microsoft.com/office/drawing/2014/main" id="{24A4CCE7-66D2-634E-8D99-A9BC920E38AD}"/>
                </a:ext>
              </a:extLst>
            </p:cNvPr>
            <p:cNvCxnSpPr/>
            <p:nvPr/>
          </p:nvCxnSpPr>
          <p:spPr bwMode="auto">
            <a:xfrm flipV="1">
              <a:off x="2845132" y="1317130"/>
              <a:ext cx="0" cy="16356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6" name="TextBox 55">
              <a:extLst>
                <a:ext uri="{FF2B5EF4-FFF2-40B4-BE49-F238E27FC236}">
                  <a16:creationId xmlns:a16="http://schemas.microsoft.com/office/drawing/2014/main" id="{320845ED-F9B3-8A40-89A2-5DCF9F579BBE}"/>
                </a:ext>
              </a:extLst>
            </p:cNvPr>
            <p:cNvSpPr txBox="1"/>
            <p:nvPr/>
          </p:nvSpPr>
          <p:spPr>
            <a:xfrm>
              <a:off x="2133600" y="-79074"/>
              <a:ext cx="2982483" cy="646331"/>
            </a:xfrm>
            <a:prstGeom prst="rect">
              <a:avLst/>
            </a:prstGeom>
            <a:noFill/>
          </p:spPr>
          <p:txBody>
            <a:bodyPr wrap="none" rtlCol="0">
              <a:spAutoFit/>
            </a:bodyPr>
            <a:lstStyle/>
            <a:p>
              <a:r>
                <a:rPr lang="en-US" dirty="0" err="1"/>
                <a:t>T</a:t>
              </a:r>
              <a:r>
                <a:rPr lang="en-US" baseline="-25000" dirty="0" err="1"/>
                <a:t>status</a:t>
              </a:r>
              <a:r>
                <a:rPr lang="en-US" dirty="0"/>
                <a:t>(1) = (Run, Active)</a:t>
              </a:r>
              <a:br>
                <a:rPr lang="en-US" dirty="0"/>
              </a:br>
              <a:r>
                <a:rPr lang="en-US" dirty="0" err="1"/>
                <a:t>T</a:t>
              </a:r>
              <a:r>
                <a:rPr lang="en-US" baseline="-25000" dirty="0" err="1"/>
                <a:t>status</a:t>
              </a:r>
              <a:r>
                <a:rPr lang="en-US" dirty="0"/>
                <a:t>(2) = (Ready, Inactive)</a:t>
              </a:r>
            </a:p>
          </p:txBody>
        </p:sp>
      </p:grpSp>
      <p:grpSp>
        <p:nvGrpSpPr>
          <p:cNvPr id="27" name="Group 26">
            <a:extLst>
              <a:ext uri="{FF2B5EF4-FFF2-40B4-BE49-F238E27FC236}">
                <a16:creationId xmlns:a16="http://schemas.microsoft.com/office/drawing/2014/main" id="{802A04FA-A9C9-D741-93E3-4C1BE043AD05}"/>
              </a:ext>
            </a:extLst>
          </p:cNvPr>
          <p:cNvGrpSpPr/>
          <p:nvPr/>
        </p:nvGrpSpPr>
        <p:grpSpPr>
          <a:xfrm>
            <a:off x="745432" y="1443223"/>
            <a:ext cx="3611685" cy="1410400"/>
            <a:chOff x="745432" y="1443223"/>
            <a:chExt cx="3611685" cy="1410400"/>
          </a:xfrm>
        </p:grpSpPr>
        <p:sp>
          <p:nvSpPr>
            <p:cNvPr id="22" name="Left-Right Arrow 21">
              <a:extLst>
                <a:ext uri="{FF2B5EF4-FFF2-40B4-BE49-F238E27FC236}">
                  <a16:creationId xmlns:a16="http://schemas.microsoft.com/office/drawing/2014/main" id="{6D418AAA-9340-434B-A750-65424851B055}"/>
                </a:ext>
              </a:extLst>
            </p:cNvPr>
            <p:cNvSpPr/>
            <p:nvPr/>
          </p:nvSpPr>
          <p:spPr bwMode="auto">
            <a:xfrm>
              <a:off x="1255521" y="1443223"/>
              <a:ext cx="2277498" cy="103454"/>
            </a:xfrm>
            <a:prstGeom prst="leftRightArrow">
              <a:avLst/>
            </a:prstGeom>
            <a:solidFill>
              <a:srgbClr val="0070C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grpSp>
          <p:nvGrpSpPr>
            <p:cNvPr id="24" name="Group 23">
              <a:extLst>
                <a:ext uri="{FF2B5EF4-FFF2-40B4-BE49-F238E27FC236}">
                  <a16:creationId xmlns:a16="http://schemas.microsoft.com/office/drawing/2014/main" id="{113595AB-4D8B-424D-AE83-312FF07EC59D}"/>
                </a:ext>
              </a:extLst>
            </p:cNvPr>
            <p:cNvGrpSpPr/>
            <p:nvPr/>
          </p:nvGrpSpPr>
          <p:grpSpPr>
            <a:xfrm>
              <a:off x="745432" y="2484291"/>
              <a:ext cx="3611685" cy="369332"/>
              <a:chOff x="6593560" y="333040"/>
              <a:chExt cx="3611685" cy="369332"/>
            </a:xfrm>
          </p:grpSpPr>
          <p:sp>
            <p:nvSpPr>
              <p:cNvPr id="72" name="Left-Right Arrow 71">
                <a:extLst>
                  <a:ext uri="{FF2B5EF4-FFF2-40B4-BE49-F238E27FC236}">
                    <a16:creationId xmlns:a16="http://schemas.microsoft.com/office/drawing/2014/main" id="{7C965CE7-40A1-4D4C-946C-4BD0961199B5}"/>
                  </a:ext>
                </a:extLst>
              </p:cNvPr>
              <p:cNvSpPr/>
              <p:nvPr/>
            </p:nvSpPr>
            <p:spPr bwMode="auto">
              <a:xfrm>
                <a:off x="6593560" y="474281"/>
                <a:ext cx="1144343" cy="107710"/>
              </a:xfrm>
              <a:prstGeom prst="leftRightArrow">
                <a:avLst/>
              </a:prstGeom>
              <a:solidFill>
                <a:srgbClr val="0070C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23" name="TextBox 22">
                <a:extLst>
                  <a:ext uri="{FF2B5EF4-FFF2-40B4-BE49-F238E27FC236}">
                    <a16:creationId xmlns:a16="http://schemas.microsoft.com/office/drawing/2014/main" id="{B59A5C3F-6B67-D646-8536-C5F97D9FCF36}"/>
                  </a:ext>
                </a:extLst>
              </p:cNvPr>
              <p:cNvSpPr txBox="1"/>
              <p:nvPr/>
            </p:nvSpPr>
            <p:spPr>
              <a:xfrm>
                <a:off x="7737903" y="333040"/>
                <a:ext cx="2467342" cy="369332"/>
              </a:xfrm>
              <a:prstGeom prst="rect">
                <a:avLst/>
              </a:prstGeom>
              <a:noFill/>
            </p:spPr>
            <p:txBody>
              <a:bodyPr wrap="none" rtlCol="0">
                <a:spAutoFit/>
              </a:bodyPr>
              <a:lstStyle/>
              <a:p>
                <a:r>
                  <a:rPr lang="en-US" dirty="0"/>
                  <a:t>: Initial log for thread 2</a:t>
                </a:r>
              </a:p>
            </p:txBody>
          </p:sp>
        </p:grpSp>
      </p:grpSp>
      <p:cxnSp>
        <p:nvCxnSpPr>
          <p:cNvPr id="45" name="Straight Arrow Connector 44">
            <a:extLst>
              <a:ext uri="{FF2B5EF4-FFF2-40B4-BE49-F238E27FC236}">
                <a16:creationId xmlns:a16="http://schemas.microsoft.com/office/drawing/2014/main" id="{E2A24CB2-CBB9-8543-9ED4-C6C016B5D001}"/>
              </a:ext>
            </a:extLst>
          </p:cNvPr>
          <p:cNvCxnSpPr>
            <a:cxnSpLocks/>
          </p:cNvCxnSpPr>
          <p:nvPr/>
        </p:nvCxnSpPr>
        <p:spPr bwMode="auto">
          <a:xfrm flipH="1">
            <a:off x="3630989" y="583218"/>
            <a:ext cx="1" cy="15233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407347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a:extLst>
              <a:ext uri="{FF2B5EF4-FFF2-40B4-BE49-F238E27FC236}">
                <a16:creationId xmlns:a16="http://schemas.microsoft.com/office/drawing/2014/main" id="{D6470008-09A1-7B44-B285-12F422F1D14C}"/>
              </a:ext>
            </a:extLst>
          </p:cNvPr>
          <p:cNvCxnSpPr>
            <a:cxnSpLocks/>
          </p:cNvCxnSpPr>
          <p:nvPr/>
        </p:nvCxnSpPr>
        <p:spPr bwMode="auto">
          <a:xfrm>
            <a:off x="1261533" y="1276350"/>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Arrow Connector 49">
            <a:extLst>
              <a:ext uri="{FF2B5EF4-FFF2-40B4-BE49-F238E27FC236}">
                <a16:creationId xmlns:a16="http://schemas.microsoft.com/office/drawing/2014/main" id="{B90A305C-3A7C-5C40-BEAA-75351A455C4C}"/>
              </a:ext>
            </a:extLst>
          </p:cNvPr>
          <p:cNvCxnSpPr>
            <a:cxnSpLocks/>
          </p:cNvCxnSpPr>
          <p:nvPr/>
        </p:nvCxnSpPr>
        <p:spPr bwMode="auto">
          <a:xfrm>
            <a:off x="1270461" y="2081298"/>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Arrow Connector 50">
            <a:extLst>
              <a:ext uri="{FF2B5EF4-FFF2-40B4-BE49-F238E27FC236}">
                <a16:creationId xmlns:a16="http://schemas.microsoft.com/office/drawing/2014/main" id="{025404E5-6443-D142-95EF-BF164D4B5772}"/>
              </a:ext>
            </a:extLst>
          </p:cNvPr>
          <p:cNvCxnSpPr>
            <a:cxnSpLocks/>
          </p:cNvCxnSpPr>
          <p:nvPr/>
        </p:nvCxnSpPr>
        <p:spPr bwMode="auto">
          <a:xfrm>
            <a:off x="1270461" y="2732463"/>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Straight Arrow Connector 51">
            <a:extLst>
              <a:ext uri="{FF2B5EF4-FFF2-40B4-BE49-F238E27FC236}">
                <a16:creationId xmlns:a16="http://schemas.microsoft.com/office/drawing/2014/main" id="{38902B96-7B44-384D-ABB2-44A23E7B0F8A}"/>
              </a:ext>
            </a:extLst>
          </p:cNvPr>
          <p:cNvCxnSpPr>
            <a:cxnSpLocks/>
          </p:cNvCxnSpPr>
          <p:nvPr/>
        </p:nvCxnSpPr>
        <p:spPr bwMode="auto">
          <a:xfrm>
            <a:off x="1268790" y="3501393"/>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3" name="Straight Arrow Connector 52">
            <a:extLst>
              <a:ext uri="{FF2B5EF4-FFF2-40B4-BE49-F238E27FC236}">
                <a16:creationId xmlns:a16="http://schemas.microsoft.com/office/drawing/2014/main" id="{34B1A3E7-EE80-1E4E-A8DF-10B676C9621E}"/>
              </a:ext>
            </a:extLst>
          </p:cNvPr>
          <p:cNvCxnSpPr>
            <a:cxnSpLocks/>
          </p:cNvCxnSpPr>
          <p:nvPr/>
        </p:nvCxnSpPr>
        <p:spPr bwMode="auto">
          <a:xfrm>
            <a:off x="1270461" y="4604211"/>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 name="TextBox 5">
            <a:extLst>
              <a:ext uri="{FF2B5EF4-FFF2-40B4-BE49-F238E27FC236}">
                <a16:creationId xmlns:a16="http://schemas.microsoft.com/office/drawing/2014/main" id="{0465D09B-F184-CA41-B95A-B0D14CAE0661}"/>
              </a:ext>
            </a:extLst>
          </p:cNvPr>
          <p:cNvSpPr txBox="1"/>
          <p:nvPr/>
        </p:nvSpPr>
        <p:spPr>
          <a:xfrm>
            <a:off x="807563" y="1123950"/>
            <a:ext cx="453970" cy="369332"/>
          </a:xfrm>
          <a:prstGeom prst="rect">
            <a:avLst/>
          </a:prstGeom>
          <a:noFill/>
        </p:spPr>
        <p:txBody>
          <a:bodyPr wrap="none" rtlCol="0">
            <a:spAutoFit/>
          </a:bodyPr>
          <a:lstStyle/>
          <a:p>
            <a:r>
              <a:rPr lang="en-US" dirty="0"/>
              <a:t>T1</a:t>
            </a:r>
          </a:p>
        </p:txBody>
      </p:sp>
      <p:sp>
        <p:nvSpPr>
          <p:cNvPr id="8" name="TextBox 7">
            <a:extLst>
              <a:ext uri="{FF2B5EF4-FFF2-40B4-BE49-F238E27FC236}">
                <a16:creationId xmlns:a16="http://schemas.microsoft.com/office/drawing/2014/main" id="{0721F13B-A9DE-EB44-937C-2308D1E3C96F}"/>
              </a:ext>
            </a:extLst>
          </p:cNvPr>
          <p:cNvSpPr txBox="1"/>
          <p:nvPr/>
        </p:nvSpPr>
        <p:spPr>
          <a:xfrm>
            <a:off x="811590" y="1900464"/>
            <a:ext cx="453970" cy="369332"/>
          </a:xfrm>
          <a:prstGeom prst="rect">
            <a:avLst/>
          </a:prstGeom>
          <a:noFill/>
        </p:spPr>
        <p:txBody>
          <a:bodyPr wrap="none" rtlCol="0">
            <a:spAutoFit/>
          </a:bodyPr>
          <a:lstStyle/>
          <a:p>
            <a:r>
              <a:rPr lang="en-US" dirty="0"/>
              <a:t>T2</a:t>
            </a:r>
          </a:p>
        </p:txBody>
      </p:sp>
      <p:sp>
        <p:nvSpPr>
          <p:cNvPr id="18" name="Rectangle 17">
            <a:extLst>
              <a:ext uri="{FF2B5EF4-FFF2-40B4-BE49-F238E27FC236}">
                <a16:creationId xmlns:a16="http://schemas.microsoft.com/office/drawing/2014/main" id="{09C8DDA1-C6F5-3A4B-9457-B2E57C712C3E}"/>
              </a:ext>
            </a:extLst>
          </p:cNvPr>
          <p:cNvSpPr/>
          <p:nvPr/>
        </p:nvSpPr>
        <p:spPr bwMode="auto">
          <a:xfrm>
            <a:off x="5688390" y="196682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9" name="Rectangle 18">
            <a:extLst>
              <a:ext uri="{FF2B5EF4-FFF2-40B4-BE49-F238E27FC236}">
                <a16:creationId xmlns:a16="http://schemas.microsoft.com/office/drawing/2014/main" id="{DD21505D-04EE-7442-B27E-EBC5AAAF6D35}"/>
              </a:ext>
            </a:extLst>
          </p:cNvPr>
          <p:cNvSpPr/>
          <p:nvPr/>
        </p:nvSpPr>
        <p:spPr bwMode="auto">
          <a:xfrm>
            <a:off x="4682030" y="197407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37" name="Rectangle 36">
            <a:extLst>
              <a:ext uri="{FF2B5EF4-FFF2-40B4-BE49-F238E27FC236}">
                <a16:creationId xmlns:a16="http://schemas.microsoft.com/office/drawing/2014/main" id="{70CFBCCF-1F52-7444-B9D7-1D232BE2A537}"/>
              </a:ext>
            </a:extLst>
          </p:cNvPr>
          <p:cNvSpPr/>
          <p:nvPr/>
        </p:nvSpPr>
        <p:spPr bwMode="auto">
          <a:xfrm>
            <a:off x="1937200" y="4496932"/>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8" name="Rectangle 37">
            <a:extLst>
              <a:ext uri="{FF2B5EF4-FFF2-40B4-BE49-F238E27FC236}">
                <a16:creationId xmlns:a16="http://schemas.microsoft.com/office/drawing/2014/main" id="{E16F172D-14E9-C044-94DF-6ADF0A02F395}"/>
              </a:ext>
            </a:extLst>
          </p:cNvPr>
          <p:cNvSpPr/>
          <p:nvPr/>
        </p:nvSpPr>
        <p:spPr bwMode="auto">
          <a:xfrm>
            <a:off x="2975766" y="4498342"/>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9" name="Rectangle 38">
            <a:extLst>
              <a:ext uri="{FF2B5EF4-FFF2-40B4-BE49-F238E27FC236}">
                <a16:creationId xmlns:a16="http://schemas.microsoft.com/office/drawing/2014/main" id="{0559FB5B-9BA8-334F-8666-DD9B77C5647A}"/>
              </a:ext>
            </a:extLst>
          </p:cNvPr>
          <p:cNvSpPr/>
          <p:nvPr/>
        </p:nvSpPr>
        <p:spPr bwMode="auto">
          <a:xfrm>
            <a:off x="5764590" y="449693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42" name="Rectangle 41">
            <a:extLst>
              <a:ext uri="{FF2B5EF4-FFF2-40B4-BE49-F238E27FC236}">
                <a16:creationId xmlns:a16="http://schemas.microsoft.com/office/drawing/2014/main" id="{3ADEE40C-6D39-3545-9D43-0D08CBB2F34C}"/>
              </a:ext>
            </a:extLst>
          </p:cNvPr>
          <p:cNvSpPr/>
          <p:nvPr/>
        </p:nvSpPr>
        <p:spPr bwMode="auto">
          <a:xfrm>
            <a:off x="4758230" y="450418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44" name="TextBox 43">
            <a:extLst>
              <a:ext uri="{FF2B5EF4-FFF2-40B4-BE49-F238E27FC236}">
                <a16:creationId xmlns:a16="http://schemas.microsoft.com/office/drawing/2014/main" id="{92DE4DBE-FE98-EF45-9764-19AD4C90D7DB}"/>
              </a:ext>
            </a:extLst>
          </p:cNvPr>
          <p:cNvSpPr txBox="1"/>
          <p:nvPr/>
        </p:nvSpPr>
        <p:spPr>
          <a:xfrm>
            <a:off x="498355" y="4412218"/>
            <a:ext cx="864339" cy="369332"/>
          </a:xfrm>
          <a:prstGeom prst="rect">
            <a:avLst/>
          </a:prstGeom>
          <a:noFill/>
        </p:spPr>
        <p:txBody>
          <a:bodyPr wrap="none" rtlCol="0">
            <a:spAutoFit/>
          </a:bodyPr>
          <a:lstStyle/>
          <a:p>
            <a:r>
              <a:rPr lang="en-US" dirty="0"/>
              <a:t>CPU 1</a:t>
            </a:r>
          </a:p>
        </p:txBody>
      </p:sp>
      <p:sp>
        <p:nvSpPr>
          <p:cNvPr id="26" name="TextBox 25">
            <a:extLst>
              <a:ext uri="{FF2B5EF4-FFF2-40B4-BE49-F238E27FC236}">
                <a16:creationId xmlns:a16="http://schemas.microsoft.com/office/drawing/2014/main" id="{71A54D4D-AA19-7B46-AA8C-06AC3358D201}"/>
              </a:ext>
            </a:extLst>
          </p:cNvPr>
          <p:cNvSpPr txBox="1"/>
          <p:nvPr/>
        </p:nvSpPr>
        <p:spPr>
          <a:xfrm>
            <a:off x="807563" y="2544824"/>
            <a:ext cx="453970" cy="369332"/>
          </a:xfrm>
          <a:prstGeom prst="rect">
            <a:avLst/>
          </a:prstGeom>
          <a:noFill/>
        </p:spPr>
        <p:txBody>
          <a:bodyPr wrap="none" rtlCol="0">
            <a:spAutoFit/>
          </a:bodyPr>
          <a:lstStyle/>
          <a:p>
            <a:r>
              <a:rPr lang="en-US" dirty="0"/>
              <a:t>T1</a:t>
            </a:r>
          </a:p>
        </p:txBody>
      </p:sp>
      <p:sp>
        <p:nvSpPr>
          <p:cNvPr id="28" name="TextBox 27">
            <a:extLst>
              <a:ext uri="{FF2B5EF4-FFF2-40B4-BE49-F238E27FC236}">
                <a16:creationId xmlns:a16="http://schemas.microsoft.com/office/drawing/2014/main" id="{9EF03B0B-0DAA-A145-94FF-F85C2E52CE2C}"/>
              </a:ext>
            </a:extLst>
          </p:cNvPr>
          <p:cNvSpPr txBox="1"/>
          <p:nvPr/>
        </p:nvSpPr>
        <p:spPr>
          <a:xfrm>
            <a:off x="811590" y="3321338"/>
            <a:ext cx="453970" cy="369332"/>
          </a:xfrm>
          <a:prstGeom prst="rect">
            <a:avLst/>
          </a:prstGeom>
          <a:noFill/>
        </p:spPr>
        <p:txBody>
          <a:bodyPr wrap="none" rtlCol="0">
            <a:spAutoFit/>
          </a:bodyPr>
          <a:lstStyle/>
          <a:p>
            <a:r>
              <a:rPr lang="en-US" dirty="0"/>
              <a:t>T2</a:t>
            </a:r>
          </a:p>
        </p:txBody>
      </p:sp>
      <p:sp>
        <p:nvSpPr>
          <p:cNvPr id="30" name="Rectangle 29">
            <a:extLst>
              <a:ext uri="{FF2B5EF4-FFF2-40B4-BE49-F238E27FC236}">
                <a16:creationId xmlns:a16="http://schemas.microsoft.com/office/drawing/2014/main" id="{F9753F95-6DA3-D240-98DE-36B20D551A81}"/>
              </a:ext>
            </a:extLst>
          </p:cNvPr>
          <p:cNvSpPr/>
          <p:nvPr/>
        </p:nvSpPr>
        <p:spPr bwMode="auto">
          <a:xfrm>
            <a:off x="1861000" y="2636099"/>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1" name="Rectangle 30">
            <a:extLst>
              <a:ext uri="{FF2B5EF4-FFF2-40B4-BE49-F238E27FC236}">
                <a16:creationId xmlns:a16="http://schemas.microsoft.com/office/drawing/2014/main" id="{9AA8086E-1C62-1144-A8FF-3705098F1623}"/>
              </a:ext>
            </a:extLst>
          </p:cNvPr>
          <p:cNvSpPr/>
          <p:nvPr/>
        </p:nvSpPr>
        <p:spPr bwMode="auto">
          <a:xfrm>
            <a:off x="2899566" y="2637509"/>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0" name="Rounded Rectangle 9">
            <a:extLst>
              <a:ext uri="{FF2B5EF4-FFF2-40B4-BE49-F238E27FC236}">
                <a16:creationId xmlns:a16="http://schemas.microsoft.com/office/drawing/2014/main" id="{911739A5-2E63-9F44-AEE3-82773CB25FAC}"/>
              </a:ext>
            </a:extLst>
          </p:cNvPr>
          <p:cNvSpPr/>
          <p:nvPr/>
        </p:nvSpPr>
        <p:spPr bwMode="auto">
          <a:xfrm>
            <a:off x="1861000" y="4379475"/>
            <a:ext cx="1872800" cy="452874"/>
          </a:xfrm>
          <a:prstGeom prst="round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49" name="Rounded Rectangle 48">
            <a:extLst>
              <a:ext uri="{FF2B5EF4-FFF2-40B4-BE49-F238E27FC236}">
                <a16:creationId xmlns:a16="http://schemas.microsoft.com/office/drawing/2014/main" id="{7F0A9011-C391-AB4E-95FE-F4C34E7EF305}"/>
              </a:ext>
            </a:extLst>
          </p:cNvPr>
          <p:cNvSpPr/>
          <p:nvPr/>
        </p:nvSpPr>
        <p:spPr bwMode="auto">
          <a:xfrm>
            <a:off x="4583490" y="4379475"/>
            <a:ext cx="1872800" cy="452874"/>
          </a:xfrm>
          <a:prstGeom prst="round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B00EB18-7C5D-CA45-A0B3-6DA68C6FE2FD}"/>
                  </a:ext>
                </a:extLst>
              </p:cNvPr>
              <p:cNvSpPr txBox="1"/>
              <p:nvPr/>
            </p:nvSpPr>
            <p:spPr>
              <a:xfrm>
                <a:off x="351327" y="4732874"/>
                <a:ext cx="1158394" cy="369332"/>
              </a:xfrm>
              <a:prstGeom prst="rect">
                <a:avLst/>
              </a:prstGeom>
              <a:noFill/>
            </p:spPr>
            <p:txBody>
              <a:bodyPr wrap="none" rtlCol="0">
                <a:spAutoFit/>
              </a:bodyPr>
              <a:lstStyle/>
              <a:p>
                <a:r>
                  <a:rPr lang="en-US" dirty="0"/>
                  <a:t>(With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sSubSup>
                  </m:oMath>
                </a14:m>
                <a:r>
                  <a:rPr lang="en-US" dirty="0"/>
                  <a:t>)</a:t>
                </a:r>
              </a:p>
            </p:txBody>
          </p:sp>
        </mc:Choice>
        <mc:Fallback xmlns="">
          <p:sp>
            <p:nvSpPr>
              <p:cNvPr id="20" name="TextBox 19">
                <a:extLst>
                  <a:ext uri="{FF2B5EF4-FFF2-40B4-BE49-F238E27FC236}">
                    <a16:creationId xmlns:a16="http://schemas.microsoft.com/office/drawing/2014/main" id="{4B00EB18-7C5D-CA45-A0B3-6DA68C6FE2FD}"/>
                  </a:ext>
                </a:extLst>
              </p:cNvPr>
              <p:cNvSpPr txBox="1">
                <a:spLocks noRot="1" noChangeAspect="1" noMove="1" noResize="1" noEditPoints="1" noAdjustHandles="1" noChangeArrowheads="1" noChangeShapeType="1" noTextEdit="1"/>
              </p:cNvSpPr>
              <p:nvPr/>
            </p:nvSpPr>
            <p:spPr>
              <a:xfrm>
                <a:off x="351327" y="4732874"/>
                <a:ext cx="1158394" cy="369332"/>
              </a:xfrm>
              <a:prstGeom prst="rect">
                <a:avLst/>
              </a:prstGeom>
              <a:blipFill>
                <a:blip r:embed="rId4"/>
                <a:stretch>
                  <a:fillRect l="-4348" t="-10000" r="-2174" b="-20000"/>
                </a:stretch>
              </a:blipFill>
            </p:spPr>
            <p:txBody>
              <a:bodyPr/>
              <a:lstStyle/>
              <a:p>
                <a:r>
                  <a:rPr lang="en-US">
                    <a:noFill/>
                  </a:rPr>
                  <a:t> </a:t>
                </a:r>
              </a:p>
            </p:txBody>
          </p:sp>
        </mc:Fallback>
      </mc:AlternateContent>
      <p:sp>
        <p:nvSpPr>
          <p:cNvPr id="36" name="Rectangle 35">
            <a:extLst>
              <a:ext uri="{FF2B5EF4-FFF2-40B4-BE49-F238E27FC236}">
                <a16:creationId xmlns:a16="http://schemas.microsoft.com/office/drawing/2014/main" id="{26635751-56AC-5440-A4CF-D538E8F9EF78}"/>
              </a:ext>
            </a:extLst>
          </p:cNvPr>
          <p:cNvSpPr/>
          <p:nvPr/>
        </p:nvSpPr>
        <p:spPr bwMode="auto">
          <a:xfrm>
            <a:off x="3928315" y="1963277"/>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43" name="Rectangle 42">
            <a:extLst>
              <a:ext uri="{FF2B5EF4-FFF2-40B4-BE49-F238E27FC236}">
                <a16:creationId xmlns:a16="http://schemas.microsoft.com/office/drawing/2014/main" id="{81581450-F2ED-8048-A587-C6D208BECC8F}"/>
              </a:ext>
            </a:extLst>
          </p:cNvPr>
          <p:cNvSpPr/>
          <p:nvPr/>
        </p:nvSpPr>
        <p:spPr bwMode="auto">
          <a:xfrm>
            <a:off x="773694" y="2505770"/>
            <a:ext cx="7684505" cy="59305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7776AF09-7EE2-9B40-9938-1C481BF4E702}"/>
                  </a:ext>
                </a:extLst>
              </p:cNvPr>
              <p:cNvSpPr/>
              <p:nvPr/>
            </p:nvSpPr>
            <p:spPr>
              <a:xfrm>
                <a:off x="3833853" y="2542260"/>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2</m:t>
                              </m:r>
                            </m:sub>
                          </m:sSub>
                        </m:sub>
                      </m:sSub>
                    </m:oMath>
                  </m:oMathPara>
                </a14:m>
                <a:endParaRPr lang="en-US" sz="2400" dirty="0"/>
              </a:p>
            </p:txBody>
          </p:sp>
        </mc:Choice>
        <mc:Fallback xmlns="">
          <p:sp>
            <p:nvSpPr>
              <p:cNvPr id="46" name="Rectangle 45">
                <a:extLst>
                  <a:ext uri="{FF2B5EF4-FFF2-40B4-BE49-F238E27FC236}">
                    <a16:creationId xmlns:a16="http://schemas.microsoft.com/office/drawing/2014/main" id="{7776AF09-7EE2-9B40-9938-1C481BF4E702}"/>
                  </a:ext>
                </a:extLst>
              </p:cNvPr>
              <p:cNvSpPr>
                <a:spLocks noRot="1" noChangeAspect="1" noMove="1" noResize="1" noEditPoints="1" noAdjustHandles="1" noChangeArrowheads="1" noChangeShapeType="1" noTextEdit="1"/>
              </p:cNvSpPr>
              <p:nvPr/>
            </p:nvSpPr>
            <p:spPr>
              <a:xfrm>
                <a:off x="3833853" y="2542260"/>
                <a:ext cx="1156086" cy="493405"/>
              </a:xfrm>
              <a:prstGeom prst="rect">
                <a:avLst/>
              </a:prstGeom>
              <a:blipFill>
                <a:blip r:embed="rId5"/>
                <a:stretch>
                  <a:fillRect b="-2500"/>
                </a:stretch>
              </a:blipFill>
            </p:spPr>
            <p:txBody>
              <a:bodyPr/>
              <a:lstStyle/>
              <a:p>
                <a:r>
                  <a:rPr lang="en-US">
                    <a:noFill/>
                  </a:rPr>
                  <a:t> </a:t>
                </a:r>
              </a:p>
            </p:txBody>
          </p:sp>
        </mc:Fallback>
      </mc:AlternateContent>
      <p:sp>
        <p:nvSpPr>
          <p:cNvPr id="47" name="Rectangle 46">
            <a:extLst>
              <a:ext uri="{FF2B5EF4-FFF2-40B4-BE49-F238E27FC236}">
                <a16:creationId xmlns:a16="http://schemas.microsoft.com/office/drawing/2014/main" id="{DCC33E4F-1BB5-4D48-A34A-1DAD45EE228B}"/>
              </a:ext>
            </a:extLst>
          </p:cNvPr>
          <p:cNvSpPr/>
          <p:nvPr/>
        </p:nvSpPr>
        <p:spPr bwMode="auto">
          <a:xfrm>
            <a:off x="773696" y="1772964"/>
            <a:ext cx="7684504" cy="653097"/>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2A0F26CE-3F78-A346-B0FC-C36317A914BC}"/>
                  </a:ext>
                </a:extLst>
              </p:cNvPr>
              <p:cNvSpPr/>
              <p:nvPr/>
            </p:nvSpPr>
            <p:spPr>
              <a:xfrm>
                <a:off x="3833853" y="1850572"/>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69" name="Rectangle 68">
                <a:extLst>
                  <a:ext uri="{FF2B5EF4-FFF2-40B4-BE49-F238E27FC236}">
                    <a16:creationId xmlns:a16="http://schemas.microsoft.com/office/drawing/2014/main" id="{2A0F26CE-3F78-A346-B0FC-C36317A914BC}"/>
                  </a:ext>
                </a:extLst>
              </p:cNvPr>
              <p:cNvSpPr>
                <a:spLocks noRot="1" noChangeAspect="1" noMove="1" noResize="1" noEditPoints="1" noAdjustHandles="1" noChangeArrowheads="1" noChangeShapeType="1" noTextEdit="1"/>
              </p:cNvSpPr>
              <p:nvPr/>
            </p:nvSpPr>
            <p:spPr>
              <a:xfrm>
                <a:off x="3833853" y="1850572"/>
                <a:ext cx="1156086" cy="493405"/>
              </a:xfrm>
              <a:prstGeom prst="rect">
                <a:avLst/>
              </a:prstGeom>
              <a:blipFill>
                <a:blip r:embed="rId6"/>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530F2C2C-D119-CE42-8BC1-574080D64491}"/>
              </a:ext>
            </a:extLst>
          </p:cNvPr>
          <p:cNvCxnSpPr>
            <a:cxnSpLocks/>
            <a:stCxn id="49" idx="0"/>
            <a:endCxn id="69" idx="2"/>
          </p:cNvCxnSpPr>
          <p:nvPr/>
        </p:nvCxnSpPr>
        <p:spPr bwMode="auto">
          <a:xfrm flipH="1" flipV="1">
            <a:off x="4411896" y="2343977"/>
            <a:ext cx="1107994" cy="203549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Straight Arrow Connector 11">
            <a:extLst>
              <a:ext uri="{FF2B5EF4-FFF2-40B4-BE49-F238E27FC236}">
                <a16:creationId xmlns:a16="http://schemas.microsoft.com/office/drawing/2014/main" id="{3E11544E-DE3E-8B45-A2A2-85A79335D122}"/>
              </a:ext>
            </a:extLst>
          </p:cNvPr>
          <p:cNvCxnSpPr>
            <a:cxnSpLocks/>
            <a:stCxn id="10" idx="0"/>
            <a:endCxn id="46" idx="2"/>
          </p:cNvCxnSpPr>
          <p:nvPr/>
        </p:nvCxnSpPr>
        <p:spPr bwMode="auto">
          <a:xfrm flipV="1">
            <a:off x="2797400" y="3035665"/>
            <a:ext cx="1614496" cy="13438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5" name="TextBox 44">
            <a:extLst>
              <a:ext uri="{FF2B5EF4-FFF2-40B4-BE49-F238E27FC236}">
                <a16:creationId xmlns:a16="http://schemas.microsoft.com/office/drawing/2014/main" id="{FE98CEA4-DE1A-A84E-BD82-3C64F6C2FD39}"/>
              </a:ext>
            </a:extLst>
          </p:cNvPr>
          <p:cNvSpPr txBox="1"/>
          <p:nvPr/>
        </p:nvSpPr>
        <p:spPr>
          <a:xfrm>
            <a:off x="3101921" y="4095798"/>
            <a:ext cx="859531" cy="369332"/>
          </a:xfrm>
          <a:prstGeom prst="rect">
            <a:avLst/>
          </a:prstGeom>
          <a:noFill/>
        </p:spPr>
        <p:txBody>
          <a:bodyPr wrap="none" rtlCol="0">
            <a:spAutoFit/>
          </a:bodyPr>
          <a:lstStyle/>
          <a:p>
            <a:r>
              <a:rPr lang="en-US" dirty="0"/>
              <a:t>1 </a:t>
            </a:r>
            <a:r>
              <a:rPr lang="en-US" dirty="0">
                <a:sym typeface="Wingdings" pitchFamily="2" charset="2"/>
              </a:rPr>
              <a:t> 2 </a:t>
            </a:r>
            <a:endParaRPr lang="en-US" dirty="0"/>
          </a:p>
        </p:txBody>
      </p:sp>
    </p:spTree>
    <p:extLst>
      <p:ext uri="{BB962C8B-B14F-4D97-AF65-F5344CB8AC3E}">
        <p14:creationId xmlns:p14="http://schemas.microsoft.com/office/powerpoint/2010/main" val="455765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Arrow Connector 55">
            <a:extLst>
              <a:ext uri="{FF2B5EF4-FFF2-40B4-BE49-F238E27FC236}">
                <a16:creationId xmlns:a16="http://schemas.microsoft.com/office/drawing/2014/main" id="{358A0CEB-8337-2447-8052-F928CC4EB259}"/>
              </a:ext>
            </a:extLst>
          </p:cNvPr>
          <p:cNvCxnSpPr>
            <a:cxnSpLocks/>
          </p:cNvCxnSpPr>
          <p:nvPr/>
        </p:nvCxnSpPr>
        <p:spPr bwMode="auto">
          <a:xfrm>
            <a:off x="1909027" y="1270665"/>
            <a:ext cx="67322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7" name="TextBox 56">
            <a:extLst>
              <a:ext uri="{FF2B5EF4-FFF2-40B4-BE49-F238E27FC236}">
                <a16:creationId xmlns:a16="http://schemas.microsoft.com/office/drawing/2014/main" id="{8C1E5557-E70E-9C4F-99DD-6D1F42CA6E70}"/>
              </a:ext>
            </a:extLst>
          </p:cNvPr>
          <p:cNvSpPr txBox="1"/>
          <p:nvPr/>
        </p:nvSpPr>
        <p:spPr>
          <a:xfrm>
            <a:off x="1447800" y="1079134"/>
            <a:ext cx="453970" cy="369332"/>
          </a:xfrm>
          <a:prstGeom prst="rect">
            <a:avLst/>
          </a:prstGeom>
          <a:noFill/>
        </p:spPr>
        <p:txBody>
          <a:bodyPr wrap="none" rtlCol="0">
            <a:spAutoFit/>
          </a:bodyPr>
          <a:lstStyle/>
          <a:p>
            <a:r>
              <a:rPr lang="en-US" dirty="0"/>
              <a:t>T1</a:t>
            </a:r>
          </a:p>
        </p:txBody>
      </p:sp>
      <p:cxnSp>
        <p:nvCxnSpPr>
          <p:cNvPr id="59" name="Straight Arrow Connector 58">
            <a:extLst>
              <a:ext uri="{FF2B5EF4-FFF2-40B4-BE49-F238E27FC236}">
                <a16:creationId xmlns:a16="http://schemas.microsoft.com/office/drawing/2014/main" id="{D392C10D-D10A-4040-BCE5-7D33BAC87225}"/>
              </a:ext>
            </a:extLst>
          </p:cNvPr>
          <p:cNvCxnSpPr>
            <a:cxnSpLocks/>
            <a:stCxn id="63" idx="3"/>
          </p:cNvCxnSpPr>
          <p:nvPr/>
        </p:nvCxnSpPr>
        <p:spPr bwMode="auto">
          <a:xfrm>
            <a:off x="4173256" y="1280435"/>
            <a:ext cx="124752" cy="43219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2" name="Rectangle 61">
            <a:extLst>
              <a:ext uri="{FF2B5EF4-FFF2-40B4-BE49-F238E27FC236}">
                <a16:creationId xmlns:a16="http://schemas.microsoft.com/office/drawing/2014/main" id="{35D1E344-E278-CC4D-A46D-CCF2A2616A2E}"/>
              </a:ext>
            </a:extLst>
          </p:cNvPr>
          <p:cNvSpPr/>
          <p:nvPr/>
        </p:nvSpPr>
        <p:spPr bwMode="auto">
          <a:xfrm>
            <a:off x="2501237" y="1170409"/>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63" name="Rectangle 62">
            <a:extLst>
              <a:ext uri="{FF2B5EF4-FFF2-40B4-BE49-F238E27FC236}">
                <a16:creationId xmlns:a16="http://schemas.microsoft.com/office/drawing/2014/main" id="{E391591D-B4CC-F641-8434-9801067EB9E8}"/>
              </a:ext>
            </a:extLst>
          </p:cNvPr>
          <p:cNvSpPr/>
          <p:nvPr/>
        </p:nvSpPr>
        <p:spPr bwMode="auto">
          <a:xfrm>
            <a:off x="3539803" y="1171819"/>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grpSp>
        <p:nvGrpSpPr>
          <p:cNvPr id="79" name="Group 78">
            <a:extLst>
              <a:ext uri="{FF2B5EF4-FFF2-40B4-BE49-F238E27FC236}">
                <a16:creationId xmlns:a16="http://schemas.microsoft.com/office/drawing/2014/main" id="{10342802-B5E6-6C44-95D7-1FA9FC4C793C}"/>
              </a:ext>
            </a:extLst>
          </p:cNvPr>
          <p:cNvGrpSpPr/>
          <p:nvPr/>
        </p:nvGrpSpPr>
        <p:grpSpPr>
          <a:xfrm>
            <a:off x="3958402" y="4271506"/>
            <a:ext cx="2519366" cy="497639"/>
            <a:chOff x="3208713" y="4556722"/>
            <a:chExt cx="2519366" cy="497639"/>
          </a:xfrm>
        </p:grpSpPr>
        <p:sp>
          <p:nvSpPr>
            <p:cNvPr id="73" name="Rectangle 72">
              <a:extLst>
                <a:ext uri="{FF2B5EF4-FFF2-40B4-BE49-F238E27FC236}">
                  <a16:creationId xmlns:a16="http://schemas.microsoft.com/office/drawing/2014/main" id="{4497EC78-7934-0B46-9385-FBEAEBD2DDF8}"/>
                </a:ext>
              </a:extLst>
            </p:cNvPr>
            <p:cNvSpPr/>
            <p:nvPr/>
          </p:nvSpPr>
          <p:spPr bwMode="auto">
            <a:xfrm>
              <a:off x="3208713" y="4749561"/>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74" name="Rectangle 73">
              <a:extLst>
                <a:ext uri="{FF2B5EF4-FFF2-40B4-BE49-F238E27FC236}">
                  <a16:creationId xmlns:a16="http://schemas.microsoft.com/office/drawing/2014/main" id="{96FFB721-EF6B-8A49-A332-DAFA5D30749B}"/>
                </a:ext>
              </a:extLst>
            </p:cNvPr>
            <p:cNvSpPr/>
            <p:nvPr/>
          </p:nvSpPr>
          <p:spPr bwMode="auto">
            <a:xfrm>
              <a:off x="4761285" y="4749561"/>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grpSp>
          <p:nvGrpSpPr>
            <p:cNvPr id="75" name="Group 74">
              <a:extLst>
                <a:ext uri="{FF2B5EF4-FFF2-40B4-BE49-F238E27FC236}">
                  <a16:creationId xmlns:a16="http://schemas.microsoft.com/office/drawing/2014/main" id="{544DB004-B557-2541-945B-20CD1670343B}"/>
                </a:ext>
              </a:extLst>
            </p:cNvPr>
            <p:cNvGrpSpPr/>
            <p:nvPr/>
          </p:nvGrpSpPr>
          <p:grpSpPr>
            <a:xfrm>
              <a:off x="4209374" y="4640718"/>
              <a:ext cx="553824" cy="369332"/>
              <a:chOff x="6735346" y="1808011"/>
              <a:chExt cx="553824" cy="369332"/>
            </a:xfrm>
          </p:grpSpPr>
          <p:sp>
            <p:nvSpPr>
              <p:cNvPr id="76" name="Oval 75">
                <a:extLst>
                  <a:ext uri="{FF2B5EF4-FFF2-40B4-BE49-F238E27FC236}">
                    <a16:creationId xmlns:a16="http://schemas.microsoft.com/office/drawing/2014/main" id="{0213E306-EF88-3E4F-B272-DEDF3783BE8C}"/>
                  </a:ext>
                </a:extLst>
              </p:cNvPr>
              <p:cNvSpPr/>
              <p:nvPr/>
            </p:nvSpPr>
            <p:spPr bwMode="auto">
              <a:xfrm>
                <a:off x="6735346" y="1958844"/>
                <a:ext cx="553824" cy="217912"/>
              </a:xfrm>
              <a:prstGeom prst="ellipse">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77" name="Rectangle 76">
                <a:extLst>
                  <a:ext uri="{FF2B5EF4-FFF2-40B4-BE49-F238E27FC236}">
                    <a16:creationId xmlns:a16="http://schemas.microsoft.com/office/drawing/2014/main" id="{BAFF6762-115C-0C4E-B543-EDC29B8D7056}"/>
                  </a:ext>
                </a:extLst>
              </p:cNvPr>
              <p:cNvSpPr/>
              <p:nvPr/>
            </p:nvSpPr>
            <p:spPr>
              <a:xfrm>
                <a:off x="6786619" y="1808011"/>
                <a:ext cx="415498" cy="369332"/>
              </a:xfrm>
              <a:prstGeom prst="rect">
                <a:avLst/>
              </a:prstGeom>
            </p:spPr>
            <p:txBody>
              <a:bodyPr wrap="none">
                <a:spAutoFit/>
              </a:bodyPr>
              <a:lstStyle/>
              <a:p>
                <a:r>
                  <a:rPr lang="en-US" dirty="0"/>
                  <a:t>…</a:t>
                </a:r>
              </a:p>
            </p:txBody>
          </p:sp>
        </p:grpSp>
        <p:sp>
          <p:nvSpPr>
            <p:cNvPr id="78" name="Left Brace 77">
              <a:extLst>
                <a:ext uri="{FF2B5EF4-FFF2-40B4-BE49-F238E27FC236}">
                  <a16:creationId xmlns:a16="http://schemas.microsoft.com/office/drawing/2014/main" id="{9FC48642-2284-954E-A63A-49687A177386}"/>
                </a:ext>
              </a:extLst>
            </p:cNvPr>
            <p:cNvSpPr/>
            <p:nvPr/>
          </p:nvSpPr>
          <p:spPr bwMode="auto">
            <a:xfrm rot="5400000">
              <a:off x="4395100" y="3385762"/>
              <a:ext cx="162018" cy="2503938"/>
            </a:xfrm>
            <a:prstGeom prst="lef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grpSp>
      <p:grpSp>
        <p:nvGrpSpPr>
          <p:cNvPr id="154" name="Group 153">
            <a:extLst>
              <a:ext uri="{FF2B5EF4-FFF2-40B4-BE49-F238E27FC236}">
                <a16:creationId xmlns:a16="http://schemas.microsoft.com/office/drawing/2014/main" id="{F7D8914F-F217-414C-8E9B-83B4A995537A}"/>
              </a:ext>
            </a:extLst>
          </p:cNvPr>
          <p:cNvGrpSpPr/>
          <p:nvPr/>
        </p:nvGrpSpPr>
        <p:grpSpPr>
          <a:xfrm>
            <a:off x="3958402" y="4749681"/>
            <a:ext cx="2519365" cy="369332"/>
            <a:chOff x="3318165" y="4673481"/>
            <a:chExt cx="2519365" cy="369332"/>
          </a:xfrm>
        </p:grpSpPr>
        <p:cxnSp>
          <p:nvCxnSpPr>
            <p:cNvPr id="83" name="Straight Arrow Connector 82">
              <a:extLst>
                <a:ext uri="{FF2B5EF4-FFF2-40B4-BE49-F238E27FC236}">
                  <a16:creationId xmlns:a16="http://schemas.microsoft.com/office/drawing/2014/main" id="{701C0F89-3563-E545-A970-7D63DB27CD9B}"/>
                </a:ext>
              </a:extLst>
            </p:cNvPr>
            <p:cNvCxnSpPr/>
            <p:nvPr/>
          </p:nvCxnSpPr>
          <p:spPr bwMode="auto">
            <a:xfrm>
              <a:off x="3318165" y="4744205"/>
              <a:ext cx="2519365"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21835FB0-E75B-6D41-A520-88F700EFBE23}"/>
                    </a:ext>
                  </a:extLst>
                </p:cNvPr>
                <p:cNvSpPr txBox="1"/>
                <p:nvPr/>
              </p:nvSpPr>
              <p:spPr>
                <a:xfrm>
                  <a:off x="4150402" y="4673481"/>
                  <a:ext cx="937244" cy="369332"/>
                </a:xfrm>
                <a:prstGeom prst="rect">
                  <a:avLst/>
                </a:prstGeom>
                <a:noFill/>
              </p:spPr>
              <p:txBody>
                <a:bodyPr wrap="none" rtlCol="0">
                  <a:spAutoFit/>
                </a:bodyPr>
                <a:lstStyle/>
                <a:p>
                  <a14:m>
                    <m:oMath xmlns:m="http://schemas.openxmlformats.org/officeDocument/2006/math">
                      <m:r>
                        <a:rPr lang="en-US" i="1">
                          <a:latin typeface="Cambria Math" panose="02040503050406030204" pitchFamily="18" charset="0"/>
                        </a:rPr>
                        <m:t>𝑛</m:t>
                      </m:r>
                    </m:oMath>
                  </a14:m>
                  <a:r>
                    <a:rPr lang="en-US" dirty="0"/>
                    <a:t> steps</a:t>
                  </a:r>
                </a:p>
              </p:txBody>
            </p:sp>
          </mc:Choice>
          <mc:Fallback xmlns="">
            <p:sp>
              <p:nvSpPr>
                <p:cNvPr id="84" name="TextBox 83">
                  <a:extLst>
                    <a:ext uri="{FF2B5EF4-FFF2-40B4-BE49-F238E27FC236}">
                      <a16:creationId xmlns:a16="http://schemas.microsoft.com/office/drawing/2014/main" id="{21835FB0-E75B-6D41-A520-88F700EFBE23}"/>
                    </a:ext>
                  </a:extLst>
                </p:cNvPr>
                <p:cNvSpPr txBox="1">
                  <a:spLocks noRot="1" noChangeAspect="1" noMove="1" noResize="1" noEditPoints="1" noAdjustHandles="1" noChangeArrowheads="1" noChangeShapeType="1" noTextEdit="1"/>
                </p:cNvSpPr>
                <p:nvPr/>
              </p:nvSpPr>
              <p:spPr>
                <a:xfrm>
                  <a:off x="4150402" y="4673481"/>
                  <a:ext cx="937244" cy="369332"/>
                </a:xfrm>
                <a:prstGeom prst="rect">
                  <a:avLst/>
                </a:prstGeom>
                <a:blipFill>
                  <a:blip r:embed="rId3"/>
                  <a:stretch>
                    <a:fillRect t="-3333" r="-4000" b="-23333"/>
                  </a:stretch>
                </a:blipFill>
              </p:spPr>
              <p:txBody>
                <a:bodyPr/>
                <a:lstStyle/>
                <a:p>
                  <a:r>
                    <a:rPr lang="en-US">
                      <a:noFill/>
                    </a:rPr>
                    <a:t> </a:t>
                  </a:r>
                </a:p>
              </p:txBody>
            </p:sp>
          </mc:Fallback>
        </mc:AlternateContent>
      </p:grpSp>
      <p:cxnSp>
        <p:nvCxnSpPr>
          <p:cNvPr id="86" name="Straight Arrow Connector 85">
            <a:extLst>
              <a:ext uri="{FF2B5EF4-FFF2-40B4-BE49-F238E27FC236}">
                <a16:creationId xmlns:a16="http://schemas.microsoft.com/office/drawing/2014/main" id="{6245EB8B-07CC-404A-BC86-2551A06B3401}"/>
              </a:ext>
            </a:extLst>
          </p:cNvPr>
          <p:cNvCxnSpPr>
            <a:cxnSpLocks/>
          </p:cNvCxnSpPr>
          <p:nvPr/>
        </p:nvCxnSpPr>
        <p:spPr bwMode="auto">
          <a:xfrm>
            <a:off x="1909027" y="1708542"/>
            <a:ext cx="67322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7" name="TextBox 86">
            <a:extLst>
              <a:ext uri="{FF2B5EF4-FFF2-40B4-BE49-F238E27FC236}">
                <a16:creationId xmlns:a16="http://schemas.microsoft.com/office/drawing/2014/main" id="{45B9F3A6-81E6-8B45-9F75-0F8DE91CA177}"/>
              </a:ext>
            </a:extLst>
          </p:cNvPr>
          <p:cNvSpPr txBox="1"/>
          <p:nvPr/>
        </p:nvSpPr>
        <p:spPr>
          <a:xfrm>
            <a:off x="1451827" y="1530402"/>
            <a:ext cx="453970" cy="369332"/>
          </a:xfrm>
          <a:prstGeom prst="rect">
            <a:avLst/>
          </a:prstGeom>
          <a:noFill/>
        </p:spPr>
        <p:txBody>
          <a:bodyPr wrap="none" rtlCol="0">
            <a:spAutoFit/>
          </a:bodyPr>
          <a:lstStyle/>
          <a:p>
            <a:r>
              <a:rPr lang="en-US" dirty="0"/>
              <a:t>T2</a:t>
            </a:r>
          </a:p>
        </p:txBody>
      </p:sp>
      <p:sp>
        <p:nvSpPr>
          <p:cNvPr id="89" name="Rectangle 88">
            <a:extLst>
              <a:ext uri="{FF2B5EF4-FFF2-40B4-BE49-F238E27FC236}">
                <a16:creationId xmlns:a16="http://schemas.microsoft.com/office/drawing/2014/main" id="{85D23CF5-DFD4-574D-B610-C219AA8F0DCE}"/>
              </a:ext>
            </a:extLst>
          </p:cNvPr>
          <p:cNvSpPr/>
          <p:nvPr/>
        </p:nvSpPr>
        <p:spPr bwMode="auto">
          <a:xfrm>
            <a:off x="5322267" y="1604017"/>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92" name="Rectangle 91">
            <a:extLst>
              <a:ext uri="{FF2B5EF4-FFF2-40B4-BE49-F238E27FC236}">
                <a16:creationId xmlns:a16="http://schemas.microsoft.com/office/drawing/2014/main" id="{D50E1AA4-8BB9-2D40-B6BD-E06710B7070F}"/>
              </a:ext>
            </a:extLst>
          </p:cNvPr>
          <p:cNvSpPr/>
          <p:nvPr/>
        </p:nvSpPr>
        <p:spPr bwMode="auto">
          <a:xfrm>
            <a:off x="4452153" y="1594733"/>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cxnSp>
        <p:nvCxnSpPr>
          <p:cNvPr id="128" name="Straight Arrow Connector 127">
            <a:extLst>
              <a:ext uri="{FF2B5EF4-FFF2-40B4-BE49-F238E27FC236}">
                <a16:creationId xmlns:a16="http://schemas.microsoft.com/office/drawing/2014/main" id="{6CC3AFEC-A546-9243-9866-C2A51C34DA5E}"/>
              </a:ext>
            </a:extLst>
          </p:cNvPr>
          <p:cNvCxnSpPr>
            <a:cxnSpLocks/>
          </p:cNvCxnSpPr>
          <p:nvPr/>
        </p:nvCxnSpPr>
        <p:spPr bwMode="auto">
          <a:xfrm>
            <a:off x="1909027" y="3724848"/>
            <a:ext cx="67322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9" name="TextBox 128">
            <a:extLst>
              <a:ext uri="{FF2B5EF4-FFF2-40B4-BE49-F238E27FC236}">
                <a16:creationId xmlns:a16="http://schemas.microsoft.com/office/drawing/2014/main" id="{E1AC4270-803E-4D4D-B8CF-2B350DFEC40F}"/>
              </a:ext>
            </a:extLst>
          </p:cNvPr>
          <p:cNvSpPr txBox="1"/>
          <p:nvPr/>
        </p:nvSpPr>
        <p:spPr>
          <a:xfrm>
            <a:off x="1447800" y="3533317"/>
            <a:ext cx="453970" cy="369332"/>
          </a:xfrm>
          <a:prstGeom prst="rect">
            <a:avLst/>
          </a:prstGeom>
          <a:noFill/>
        </p:spPr>
        <p:txBody>
          <a:bodyPr wrap="none" rtlCol="0">
            <a:spAutoFit/>
          </a:bodyPr>
          <a:lstStyle/>
          <a:p>
            <a:r>
              <a:rPr lang="en-US" dirty="0"/>
              <a:t>T1</a:t>
            </a:r>
          </a:p>
        </p:txBody>
      </p:sp>
      <p:cxnSp>
        <p:nvCxnSpPr>
          <p:cNvPr id="130" name="Straight Arrow Connector 129">
            <a:extLst>
              <a:ext uri="{FF2B5EF4-FFF2-40B4-BE49-F238E27FC236}">
                <a16:creationId xmlns:a16="http://schemas.microsoft.com/office/drawing/2014/main" id="{3C000239-77E6-A74E-A642-EB6C0AD8FAC9}"/>
              </a:ext>
            </a:extLst>
          </p:cNvPr>
          <p:cNvCxnSpPr>
            <a:cxnSpLocks/>
            <a:stCxn id="133" idx="3"/>
          </p:cNvCxnSpPr>
          <p:nvPr/>
        </p:nvCxnSpPr>
        <p:spPr bwMode="auto">
          <a:xfrm>
            <a:off x="4173256" y="3734618"/>
            <a:ext cx="124752" cy="43219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2" name="Rectangle 131">
            <a:extLst>
              <a:ext uri="{FF2B5EF4-FFF2-40B4-BE49-F238E27FC236}">
                <a16:creationId xmlns:a16="http://schemas.microsoft.com/office/drawing/2014/main" id="{1E724FF4-0B21-8044-A07F-2D1C8DF068DB}"/>
              </a:ext>
            </a:extLst>
          </p:cNvPr>
          <p:cNvSpPr/>
          <p:nvPr/>
        </p:nvSpPr>
        <p:spPr bwMode="auto">
          <a:xfrm>
            <a:off x="2501237" y="3624592"/>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133" name="Rectangle 132">
            <a:extLst>
              <a:ext uri="{FF2B5EF4-FFF2-40B4-BE49-F238E27FC236}">
                <a16:creationId xmlns:a16="http://schemas.microsoft.com/office/drawing/2014/main" id="{3C9A71AB-5346-DC4A-BE21-2D10C5CDC2A7}"/>
              </a:ext>
            </a:extLst>
          </p:cNvPr>
          <p:cNvSpPr/>
          <p:nvPr/>
        </p:nvSpPr>
        <p:spPr bwMode="auto">
          <a:xfrm>
            <a:off x="3539803" y="3626002"/>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cxnSp>
        <p:nvCxnSpPr>
          <p:cNvPr id="134" name="Straight Arrow Connector 133">
            <a:extLst>
              <a:ext uri="{FF2B5EF4-FFF2-40B4-BE49-F238E27FC236}">
                <a16:creationId xmlns:a16="http://schemas.microsoft.com/office/drawing/2014/main" id="{7A8B35E7-3CC9-0546-BFCA-EA6DE87DF44C}"/>
              </a:ext>
            </a:extLst>
          </p:cNvPr>
          <p:cNvCxnSpPr>
            <a:cxnSpLocks/>
          </p:cNvCxnSpPr>
          <p:nvPr/>
        </p:nvCxnSpPr>
        <p:spPr bwMode="auto">
          <a:xfrm>
            <a:off x="1909027" y="4162725"/>
            <a:ext cx="67322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5" name="TextBox 134">
            <a:extLst>
              <a:ext uri="{FF2B5EF4-FFF2-40B4-BE49-F238E27FC236}">
                <a16:creationId xmlns:a16="http://schemas.microsoft.com/office/drawing/2014/main" id="{C8675050-668C-694A-B96A-6DE0EFE83F53}"/>
              </a:ext>
            </a:extLst>
          </p:cNvPr>
          <p:cNvSpPr txBox="1"/>
          <p:nvPr/>
        </p:nvSpPr>
        <p:spPr>
          <a:xfrm>
            <a:off x="1451827" y="3984585"/>
            <a:ext cx="453970" cy="369332"/>
          </a:xfrm>
          <a:prstGeom prst="rect">
            <a:avLst/>
          </a:prstGeom>
          <a:noFill/>
        </p:spPr>
        <p:txBody>
          <a:bodyPr wrap="none" rtlCol="0">
            <a:spAutoFit/>
          </a:bodyPr>
          <a:lstStyle/>
          <a:p>
            <a:r>
              <a:rPr lang="en-US" dirty="0"/>
              <a:t>T2</a:t>
            </a:r>
          </a:p>
        </p:txBody>
      </p:sp>
      <p:sp>
        <p:nvSpPr>
          <p:cNvPr id="137" name="Rectangle 136">
            <a:extLst>
              <a:ext uri="{FF2B5EF4-FFF2-40B4-BE49-F238E27FC236}">
                <a16:creationId xmlns:a16="http://schemas.microsoft.com/office/drawing/2014/main" id="{82276FCA-EA12-1E4A-834B-527D62AB9186}"/>
              </a:ext>
            </a:extLst>
          </p:cNvPr>
          <p:cNvSpPr/>
          <p:nvPr/>
        </p:nvSpPr>
        <p:spPr bwMode="auto">
          <a:xfrm>
            <a:off x="5322267" y="4058200"/>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138" name="Rectangle 137">
            <a:extLst>
              <a:ext uri="{FF2B5EF4-FFF2-40B4-BE49-F238E27FC236}">
                <a16:creationId xmlns:a16="http://schemas.microsoft.com/office/drawing/2014/main" id="{01A2CF92-3EC7-2349-9A40-85C3B79229B6}"/>
              </a:ext>
            </a:extLst>
          </p:cNvPr>
          <p:cNvSpPr/>
          <p:nvPr/>
        </p:nvSpPr>
        <p:spPr bwMode="auto">
          <a:xfrm>
            <a:off x="4452153" y="4048916"/>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153" name="Group 152">
            <a:extLst>
              <a:ext uri="{FF2B5EF4-FFF2-40B4-BE49-F238E27FC236}">
                <a16:creationId xmlns:a16="http://schemas.microsoft.com/office/drawing/2014/main" id="{3A2B1856-0A71-3C41-90FB-40C715A64A43}"/>
              </a:ext>
            </a:extLst>
          </p:cNvPr>
          <p:cNvGrpSpPr/>
          <p:nvPr/>
        </p:nvGrpSpPr>
        <p:grpSpPr>
          <a:xfrm>
            <a:off x="1447800" y="3937395"/>
            <a:ext cx="7315200" cy="730014"/>
            <a:chOff x="807563" y="3861195"/>
            <a:chExt cx="7315200" cy="730014"/>
          </a:xfrm>
        </p:grpSpPr>
        <p:sp>
          <p:nvSpPr>
            <p:cNvPr id="141" name="Rectangle 140">
              <a:extLst>
                <a:ext uri="{FF2B5EF4-FFF2-40B4-BE49-F238E27FC236}">
                  <a16:creationId xmlns:a16="http://schemas.microsoft.com/office/drawing/2014/main" id="{986610DC-9D90-4D4B-9EDF-533CCB7290E1}"/>
                </a:ext>
              </a:extLst>
            </p:cNvPr>
            <p:cNvSpPr/>
            <p:nvPr/>
          </p:nvSpPr>
          <p:spPr bwMode="auto">
            <a:xfrm>
              <a:off x="807563" y="3861195"/>
              <a:ext cx="7315200" cy="73001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42" name="Rectangle 141">
                  <a:extLst>
                    <a:ext uri="{FF2B5EF4-FFF2-40B4-BE49-F238E27FC236}">
                      <a16:creationId xmlns:a16="http://schemas.microsoft.com/office/drawing/2014/main" id="{59B5512A-D29C-134C-94E2-92ED07E3C680}"/>
                    </a:ext>
                  </a:extLst>
                </p:cNvPr>
                <p:cNvSpPr/>
                <p:nvPr/>
              </p:nvSpPr>
              <p:spPr>
                <a:xfrm>
                  <a:off x="1905000" y="3922198"/>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142" name="Rectangle 141">
                  <a:extLst>
                    <a:ext uri="{FF2B5EF4-FFF2-40B4-BE49-F238E27FC236}">
                      <a16:creationId xmlns:a16="http://schemas.microsoft.com/office/drawing/2014/main" id="{59B5512A-D29C-134C-94E2-92ED07E3C680}"/>
                    </a:ext>
                  </a:extLst>
                </p:cNvPr>
                <p:cNvSpPr>
                  <a:spLocks noRot="1" noChangeAspect="1" noMove="1" noResize="1" noEditPoints="1" noAdjustHandles="1" noChangeArrowheads="1" noChangeShapeType="1" noTextEdit="1"/>
                </p:cNvSpPr>
                <p:nvPr/>
              </p:nvSpPr>
              <p:spPr>
                <a:xfrm>
                  <a:off x="1905000" y="3922198"/>
                  <a:ext cx="1156086" cy="493405"/>
                </a:xfrm>
                <a:prstGeom prst="rect">
                  <a:avLst/>
                </a:prstGeom>
                <a:blipFill>
                  <a:blip r:embed="rId4"/>
                  <a:stretch>
                    <a:fillRect/>
                  </a:stretch>
                </a:blipFill>
              </p:spPr>
              <p:txBody>
                <a:bodyPr/>
                <a:lstStyle/>
                <a:p>
                  <a:r>
                    <a:rPr lang="en-US">
                      <a:noFill/>
                    </a:rPr>
                    <a:t> </a:t>
                  </a:r>
                </a:p>
              </p:txBody>
            </p:sp>
          </mc:Fallback>
        </mc:AlternateContent>
      </p:grpSp>
      <p:grpSp>
        <p:nvGrpSpPr>
          <p:cNvPr id="152" name="Group 151">
            <a:extLst>
              <a:ext uri="{FF2B5EF4-FFF2-40B4-BE49-F238E27FC236}">
                <a16:creationId xmlns:a16="http://schemas.microsoft.com/office/drawing/2014/main" id="{EF5560F8-C2D3-A645-9422-323051A63793}"/>
              </a:ext>
            </a:extLst>
          </p:cNvPr>
          <p:cNvGrpSpPr/>
          <p:nvPr/>
        </p:nvGrpSpPr>
        <p:grpSpPr>
          <a:xfrm>
            <a:off x="1447800" y="3257550"/>
            <a:ext cx="7315200" cy="730014"/>
            <a:chOff x="807563" y="3181350"/>
            <a:chExt cx="7315200" cy="730014"/>
          </a:xfrm>
        </p:grpSpPr>
        <p:sp>
          <p:nvSpPr>
            <p:cNvPr id="143" name="Rectangle 142">
              <a:extLst>
                <a:ext uri="{FF2B5EF4-FFF2-40B4-BE49-F238E27FC236}">
                  <a16:creationId xmlns:a16="http://schemas.microsoft.com/office/drawing/2014/main" id="{23EFA234-0D58-3B45-927C-A804838435FF}"/>
                </a:ext>
              </a:extLst>
            </p:cNvPr>
            <p:cNvSpPr/>
            <p:nvPr/>
          </p:nvSpPr>
          <p:spPr bwMode="auto">
            <a:xfrm>
              <a:off x="807563" y="3181350"/>
              <a:ext cx="7315200" cy="73001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44" name="Rectangle 143">
                  <a:extLst>
                    <a:ext uri="{FF2B5EF4-FFF2-40B4-BE49-F238E27FC236}">
                      <a16:creationId xmlns:a16="http://schemas.microsoft.com/office/drawing/2014/main" id="{2F6F77FC-733A-5747-A4B0-42815828E608}"/>
                    </a:ext>
                  </a:extLst>
                </p:cNvPr>
                <p:cNvSpPr/>
                <p:nvPr/>
              </p:nvSpPr>
              <p:spPr>
                <a:xfrm>
                  <a:off x="1905000" y="3242353"/>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2</m:t>
                                </m:r>
                              </m:sub>
                            </m:sSub>
                          </m:sub>
                        </m:sSub>
                      </m:oMath>
                    </m:oMathPara>
                  </a14:m>
                  <a:endParaRPr lang="en-US" sz="2400" dirty="0"/>
                </a:p>
              </p:txBody>
            </p:sp>
          </mc:Choice>
          <mc:Fallback xmlns="">
            <p:sp>
              <p:nvSpPr>
                <p:cNvPr id="144" name="Rectangle 143">
                  <a:extLst>
                    <a:ext uri="{FF2B5EF4-FFF2-40B4-BE49-F238E27FC236}">
                      <a16:creationId xmlns:a16="http://schemas.microsoft.com/office/drawing/2014/main" id="{2F6F77FC-733A-5747-A4B0-42815828E608}"/>
                    </a:ext>
                  </a:extLst>
                </p:cNvPr>
                <p:cNvSpPr>
                  <a:spLocks noRot="1" noChangeAspect="1" noMove="1" noResize="1" noEditPoints="1" noAdjustHandles="1" noChangeArrowheads="1" noChangeShapeType="1" noTextEdit="1"/>
                </p:cNvSpPr>
                <p:nvPr/>
              </p:nvSpPr>
              <p:spPr>
                <a:xfrm>
                  <a:off x="1905000" y="3242353"/>
                  <a:ext cx="1156086" cy="493405"/>
                </a:xfrm>
                <a:prstGeom prst="rect">
                  <a:avLst/>
                </a:prstGeom>
                <a:blipFill>
                  <a:blip r:embed="rId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6C48B033-957F-3F4F-A1D5-7F307E6B209C}"/>
                  </a:ext>
                </a:extLst>
              </p:cNvPr>
              <p:cNvSpPr txBox="1"/>
              <p:nvPr/>
            </p:nvSpPr>
            <p:spPr>
              <a:xfrm>
                <a:off x="4217621" y="2493971"/>
                <a:ext cx="16280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𝑛</m:t>
                      </m:r>
                      <m:r>
                        <a:rPr lang="en-US" b="0" i="0" smtClean="0">
                          <a:latin typeface="Cambria Math" panose="02040503050406030204" pitchFamily="18" charset="0"/>
                        </a:rPr>
                        <m:t>&lt;</m:t>
                      </m:r>
                      <m:r>
                        <a:rPr lang="en-US" b="0" i="1" smtClean="0">
                          <a:latin typeface="Cambria Math" panose="02040503050406030204" pitchFamily="18" charset="0"/>
                        </a:rPr>
                        <m:t>𝑝𝑟𝑜𝑔𝑟𝑒𝑠𝑠</m:t>
                      </m:r>
                    </m:oMath>
                  </m:oMathPara>
                </a14:m>
                <a:endParaRPr lang="en-US" i="1" dirty="0"/>
              </a:p>
            </p:txBody>
          </p:sp>
        </mc:Choice>
        <mc:Fallback xmlns="">
          <p:sp>
            <p:nvSpPr>
              <p:cNvPr id="147" name="TextBox 146">
                <a:extLst>
                  <a:ext uri="{FF2B5EF4-FFF2-40B4-BE49-F238E27FC236}">
                    <a16:creationId xmlns:a16="http://schemas.microsoft.com/office/drawing/2014/main" id="{6C48B033-957F-3F4F-A1D5-7F307E6B209C}"/>
                  </a:ext>
                </a:extLst>
              </p:cNvPr>
              <p:cNvSpPr txBox="1">
                <a:spLocks noRot="1" noChangeAspect="1" noMove="1" noResize="1" noEditPoints="1" noAdjustHandles="1" noChangeArrowheads="1" noChangeShapeType="1" noTextEdit="1"/>
              </p:cNvSpPr>
              <p:nvPr/>
            </p:nvSpPr>
            <p:spPr>
              <a:xfrm>
                <a:off x="4217621" y="2493971"/>
                <a:ext cx="1628074" cy="369332"/>
              </a:xfrm>
              <a:prstGeom prst="rect">
                <a:avLst/>
              </a:prstGeom>
              <a:blipFill>
                <a:blip r:embed="rId6"/>
                <a:stretch>
                  <a:fillRect b="-10000"/>
                </a:stretch>
              </a:blipFill>
            </p:spPr>
            <p:txBody>
              <a:bodyPr/>
              <a:lstStyle/>
              <a:p>
                <a:r>
                  <a:rPr lang="en-US">
                    <a:noFill/>
                  </a:rPr>
                  <a:t> </a:t>
                </a:r>
              </a:p>
            </p:txBody>
          </p:sp>
        </mc:Fallback>
      </mc:AlternateContent>
      <p:sp>
        <p:nvSpPr>
          <p:cNvPr id="148" name="Rectangle 147">
            <a:extLst>
              <a:ext uri="{FF2B5EF4-FFF2-40B4-BE49-F238E27FC236}">
                <a16:creationId xmlns:a16="http://schemas.microsoft.com/office/drawing/2014/main" id="{6CB29EE1-4098-6F46-9AF3-78C6F552CAA3}"/>
              </a:ext>
            </a:extLst>
          </p:cNvPr>
          <p:cNvSpPr/>
          <p:nvPr/>
        </p:nvSpPr>
        <p:spPr bwMode="auto">
          <a:xfrm>
            <a:off x="1447800" y="1495017"/>
            <a:ext cx="7315200" cy="73001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87D61B00-8E3C-1A44-AD15-440F2E7C978D}"/>
                  </a:ext>
                </a:extLst>
              </p:cNvPr>
              <p:cNvSpPr txBox="1"/>
              <p:nvPr/>
            </p:nvSpPr>
            <p:spPr>
              <a:xfrm>
                <a:off x="1591708" y="2735818"/>
                <a:ext cx="7011791" cy="369332"/>
              </a:xfrm>
              <a:prstGeom prst="rect">
                <a:avLst/>
              </a:prstGeom>
              <a:noFill/>
            </p:spPr>
            <p:txBody>
              <a:bodyPr wrap="none" rtlCol="0">
                <a:spAutoFit/>
              </a:bodyPr>
              <a:lstStyle/>
              <a:p>
                <a:r>
                  <a:rPr lang="en-US" i="1" dirty="0"/>
                  <a:t>Every thread will generate </a:t>
                </a:r>
                <a:r>
                  <a:rPr lang="en-US" i="1" dirty="0">
                    <a:solidFill>
                      <a:srgbClr val="FF0000"/>
                    </a:solidFill>
                  </a:rPr>
                  <a:t>at least one event </a:t>
                </a:r>
                <a:r>
                  <a:rPr lang="en-US" i="1" dirty="0"/>
                  <a:t>within </a:t>
                </a:r>
                <a14:m>
                  <m:oMath xmlns:m="http://schemas.openxmlformats.org/officeDocument/2006/math">
                    <m:r>
                      <a:rPr lang="en-US" i="1">
                        <a:latin typeface="Cambria Math" panose="02040503050406030204" pitchFamily="18" charset="0"/>
                      </a:rPr>
                      <m:t>𝑝𝑟𝑜𝑔𝑟𝑒𝑠𝑠</m:t>
                    </m:r>
                  </m:oMath>
                </a14:m>
                <a:r>
                  <a:rPr lang="en-US" i="1" dirty="0"/>
                  <a:t> steps</a:t>
                </a:r>
              </a:p>
            </p:txBody>
          </p:sp>
        </mc:Choice>
        <mc:Fallback xmlns="">
          <p:sp>
            <p:nvSpPr>
              <p:cNvPr id="150" name="TextBox 149">
                <a:extLst>
                  <a:ext uri="{FF2B5EF4-FFF2-40B4-BE49-F238E27FC236}">
                    <a16:creationId xmlns:a16="http://schemas.microsoft.com/office/drawing/2014/main" id="{87D61B00-8E3C-1A44-AD15-440F2E7C978D}"/>
                  </a:ext>
                </a:extLst>
              </p:cNvPr>
              <p:cNvSpPr txBox="1">
                <a:spLocks noRot="1" noChangeAspect="1" noMove="1" noResize="1" noEditPoints="1" noAdjustHandles="1" noChangeArrowheads="1" noChangeShapeType="1" noTextEdit="1"/>
              </p:cNvSpPr>
              <p:nvPr/>
            </p:nvSpPr>
            <p:spPr>
              <a:xfrm>
                <a:off x="1591708" y="2735818"/>
                <a:ext cx="7011791" cy="369332"/>
              </a:xfrm>
              <a:prstGeom prst="rect">
                <a:avLst/>
              </a:prstGeom>
              <a:blipFill>
                <a:blip r:embed="rId7"/>
                <a:stretch>
                  <a:fillRect l="-542"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90">
                <a:extLst>
                  <a:ext uri="{FF2B5EF4-FFF2-40B4-BE49-F238E27FC236}">
                    <a16:creationId xmlns:a16="http://schemas.microsoft.com/office/drawing/2014/main" id="{34F74588-1B9A-D64E-89F6-7FB8340976D2}"/>
                  </a:ext>
                </a:extLst>
              </p:cNvPr>
              <p:cNvSpPr/>
              <p:nvPr/>
            </p:nvSpPr>
            <p:spPr>
              <a:xfrm>
                <a:off x="2545237" y="1544215"/>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91" name="Rectangle 90">
                <a:extLst>
                  <a:ext uri="{FF2B5EF4-FFF2-40B4-BE49-F238E27FC236}">
                    <a16:creationId xmlns:a16="http://schemas.microsoft.com/office/drawing/2014/main" id="{34F74588-1B9A-D64E-89F6-7FB8340976D2}"/>
                  </a:ext>
                </a:extLst>
              </p:cNvPr>
              <p:cNvSpPr>
                <a:spLocks noRot="1" noChangeAspect="1" noMove="1" noResize="1" noEditPoints="1" noAdjustHandles="1" noChangeArrowheads="1" noChangeShapeType="1" noTextEdit="1"/>
              </p:cNvSpPr>
              <p:nvPr/>
            </p:nvSpPr>
            <p:spPr>
              <a:xfrm>
                <a:off x="2545237" y="1544215"/>
                <a:ext cx="1156086" cy="493405"/>
              </a:xfrm>
              <a:prstGeom prst="rect">
                <a:avLst/>
              </a:prstGeom>
              <a:blipFill>
                <a:blip r:embed="rId8"/>
                <a:stretch>
                  <a:fillRect b="-2564"/>
                </a:stretch>
              </a:blipFill>
            </p:spPr>
            <p:txBody>
              <a:bodyPr/>
              <a:lstStyle/>
              <a:p>
                <a:r>
                  <a:rPr lang="en-US">
                    <a:noFill/>
                  </a:rPr>
                  <a:t> </a:t>
                </a:r>
              </a:p>
            </p:txBody>
          </p:sp>
        </mc:Fallback>
      </mc:AlternateContent>
      <p:sp>
        <p:nvSpPr>
          <p:cNvPr id="155" name="Rectangle 154">
            <a:extLst>
              <a:ext uri="{FF2B5EF4-FFF2-40B4-BE49-F238E27FC236}">
                <a16:creationId xmlns:a16="http://schemas.microsoft.com/office/drawing/2014/main" id="{0F8F481C-0329-7D43-899E-95BEE11B5BFD}"/>
              </a:ext>
            </a:extLst>
          </p:cNvPr>
          <p:cNvSpPr/>
          <p:nvPr/>
        </p:nvSpPr>
        <p:spPr bwMode="auto">
          <a:xfrm>
            <a:off x="4454919" y="1597046"/>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56" name="Rectangle 155">
            <a:extLst>
              <a:ext uri="{FF2B5EF4-FFF2-40B4-BE49-F238E27FC236}">
                <a16:creationId xmlns:a16="http://schemas.microsoft.com/office/drawing/2014/main" id="{7B5C31DC-71E3-8144-A78B-D2D4A5F2F305}"/>
              </a:ext>
            </a:extLst>
          </p:cNvPr>
          <p:cNvSpPr/>
          <p:nvPr/>
        </p:nvSpPr>
        <p:spPr bwMode="auto">
          <a:xfrm>
            <a:off x="5307830" y="1598470"/>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18DC3589-E197-1548-8886-2E6DDD1EE4EE}"/>
                  </a:ext>
                </a:extLst>
              </p:cNvPr>
              <p:cNvSpPr txBox="1"/>
              <p:nvPr/>
            </p:nvSpPr>
            <p:spPr>
              <a:xfrm>
                <a:off x="258500" y="3695801"/>
                <a:ext cx="960070" cy="523220"/>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oMath>
                </a14:m>
                <a:r>
                  <a:rPr lang="en-US" sz="1400" dirty="0">
                    <a:ea typeface="Cambria Math" panose="02040503050406030204" pitchFamily="18" charset="0"/>
                  </a:rPr>
                  <a:t> </a:t>
                </a:r>
                <a:br>
                  <a:rPr lang="en-US" sz="1400" dirty="0">
                    <a:ea typeface="Cambria Math" panose="02040503050406030204" pitchFamily="18" charset="0"/>
                  </a:rPr>
                </a:br>
                <a:r>
                  <a:rPr lang="en-US" sz="1400" dirty="0">
                    <a:ea typeface="Cambria Math" panose="02040503050406030204" pitchFamily="18" charset="0"/>
                  </a:rPr>
                  <a:t>with </a:t>
                </a:r>
                <a14:m>
                  <m:oMath xmlns:m="http://schemas.openxmlformats.org/officeDocument/2006/math">
                    <m:r>
                      <a:rPr lang="en-US" sz="1400" b="0" i="1" smtClean="0">
                        <a:latin typeface="Cambria Math" panose="02040503050406030204" pitchFamily="18" charset="0"/>
                        <a:ea typeface="Cambria Math" panose="02040503050406030204" pitchFamily="18" charset="0"/>
                      </a:rPr>
                      <m:t>𝑇𝑆𝑒𝑡</m:t>
                    </m:r>
                  </m:oMath>
                </a14:m>
                <a:r>
                  <a:rPr lang="en-US" sz="1400" dirty="0">
                    <a:latin typeface="Cambria Math" panose="02040503050406030204" pitchFamily="18" charset="0"/>
                    <a:ea typeface="Cambria Math" panose="02040503050406030204" pitchFamily="18" charset="0"/>
                  </a:rPr>
                  <a:t> </a:t>
                </a:r>
                <a:endParaRPr lang="en-US" sz="1400" baseline="30000" dirty="0">
                  <a:latin typeface="Cambria Math" panose="02040503050406030204" pitchFamily="18" charset="0"/>
                  <a:ea typeface="Cambria Math" panose="02040503050406030204" pitchFamily="18" charset="0"/>
                </a:endParaRPr>
              </a:p>
            </p:txBody>
          </p:sp>
        </mc:Choice>
        <mc:Fallback xmlns="">
          <p:sp>
            <p:nvSpPr>
              <p:cNvPr id="202" name="TextBox 201">
                <a:extLst>
                  <a:ext uri="{FF2B5EF4-FFF2-40B4-BE49-F238E27FC236}">
                    <a16:creationId xmlns:a16="http://schemas.microsoft.com/office/drawing/2014/main" id="{18DC3589-E197-1548-8886-2E6DDD1EE4EE}"/>
                  </a:ext>
                </a:extLst>
              </p:cNvPr>
              <p:cNvSpPr txBox="1">
                <a:spLocks noRot="1" noChangeAspect="1" noMove="1" noResize="1" noEditPoints="1" noAdjustHandles="1" noChangeArrowheads="1" noChangeShapeType="1" noTextEdit="1"/>
              </p:cNvSpPr>
              <p:nvPr/>
            </p:nvSpPr>
            <p:spPr>
              <a:xfrm>
                <a:off x="258500" y="3695801"/>
                <a:ext cx="960070" cy="523220"/>
              </a:xfrm>
              <a:prstGeom prst="rect">
                <a:avLst/>
              </a:prstGeom>
              <a:blipFill>
                <a:blip r:embed="rId9"/>
                <a:stretch>
                  <a:fillRect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3" name="TextBox 202">
                <a:extLst>
                  <a:ext uri="{FF2B5EF4-FFF2-40B4-BE49-F238E27FC236}">
                    <a16:creationId xmlns:a16="http://schemas.microsoft.com/office/drawing/2014/main" id="{324CD7A3-75B2-844B-AD86-0CC216180CE4}"/>
                  </a:ext>
                </a:extLst>
              </p:cNvPr>
              <p:cNvSpPr txBox="1"/>
              <p:nvPr/>
            </p:nvSpPr>
            <p:spPr>
              <a:xfrm>
                <a:off x="321797" y="1286046"/>
                <a:ext cx="843693" cy="523220"/>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oMath>
                </a14:m>
                <a:r>
                  <a:rPr lang="en-US" sz="1400" dirty="0">
                    <a:ea typeface="Cambria Math" panose="02040503050406030204" pitchFamily="18" charset="0"/>
                  </a:rPr>
                  <a:t> </a:t>
                </a:r>
                <a:br>
                  <a:rPr lang="en-US" sz="1400" dirty="0">
                    <a:ea typeface="Cambria Math" panose="02040503050406030204" pitchFamily="18" charset="0"/>
                  </a:rPr>
                </a:br>
                <a:r>
                  <a:rPr lang="en-US" sz="1400" dirty="0">
                    <a:ea typeface="Cambria Math" panose="02040503050406030204" pitchFamily="18" charset="0"/>
                  </a:rPr>
                  <a:t>with T1</a:t>
                </a:r>
                <a:r>
                  <a:rPr lang="en-US" sz="1400" dirty="0">
                    <a:latin typeface="Cambria Math" panose="02040503050406030204" pitchFamily="18" charset="0"/>
                    <a:ea typeface="Cambria Math" panose="02040503050406030204" pitchFamily="18" charset="0"/>
                  </a:rPr>
                  <a:t> </a:t>
                </a:r>
                <a:endParaRPr lang="en-US" sz="1400" baseline="30000" dirty="0">
                  <a:latin typeface="Cambria Math" panose="02040503050406030204" pitchFamily="18" charset="0"/>
                  <a:ea typeface="Cambria Math" panose="02040503050406030204" pitchFamily="18" charset="0"/>
                </a:endParaRPr>
              </a:p>
            </p:txBody>
          </p:sp>
        </mc:Choice>
        <mc:Fallback xmlns="">
          <p:sp>
            <p:nvSpPr>
              <p:cNvPr id="203" name="TextBox 202">
                <a:extLst>
                  <a:ext uri="{FF2B5EF4-FFF2-40B4-BE49-F238E27FC236}">
                    <a16:creationId xmlns:a16="http://schemas.microsoft.com/office/drawing/2014/main" id="{324CD7A3-75B2-844B-AD86-0CC216180CE4}"/>
                  </a:ext>
                </a:extLst>
              </p:cNvPr>
              <p:cNvSpPr txBox="1">
                <a:spLocks noRot="1" noChangeAspect="1" noMove="1" noResize="1" noEditPoints="1" noAdjustHandles="1" noChangeArrowheads="1" noChangeShapeType="1" noTextEdit="1"/>
              </p:cNvSpPr>
              <p:nvPr/>
            </p:nvSpPr>
            <p:spPr>
              <a:xfrm>
                <a:off x="321797" y="1286046"/>
                <a:ext cx="843693" cy="523220"/>
              </a:xfrm>
              <a:prstGeom prst="rect">
                <a:avLst/>
              </a:prstGeom>
              <a:blipFill>
                <a:blip r:embed="rId10"/>
                <a:stretch>
                  <a:fillRect b="-9524"/>
                </a:stretch>
              </a:blipFill>
            </p:spPr>
            <p:txBody>
              <a:bodyPr/>
              <a:lstStyle/>
              <a:p>
                <a:r>
                  <a:rPr lang="en-US">
                    <a:noFill/>
                  </a:rPr>
                  <a:t> </a:t>
                </a:r>
              </a:p>
            </p:txBody>
          </p:sp>
        </mc:Fallback>
      </mc:AlternateContent>
    </p:spTree>
    <p:extLst>
      <p:ext uri="{BB962C8B-B14F-4D97-AF65-F5344CB8AC3E}">
        <p14:creationId xmlns:p14="http://schemas.microsoft.com/office/powerpoint/2010/main" val="1532268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ounded Rectangle 116">
            <a:extLst>
              <a:ext uri="{FF2B5EF4-FFF2-40B4-BE49-F238E27FC236}">
                <a16:creationId xmlns:a16="http://schemas.microsoft.com/office/drawing/2014/main" id="{CC6D0877-6067-564C-B1DC-DBE373B34B13}"/>
              </a:ext>
            </a:extLst>
          </p:cNvPr>
          <p:cNvSpPr/>
          <p:nvPr/>
        </p:nvSpPr>
        <p:spPr bwMode="auto">
          <a:xfrm>
            <a:off x="3658987" y="1047750"/>
            <a:ext cx="4896195" cy="1164597"/>
          </a:xfrm>
          <a:prstGeom prst="roundRect">
            <a:avLst/>
          </a:prstGeom>
          <a:solidFill>
            <a:srgbClr val="FF00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cxnSp>
        <p:nvCxnSpPr>
          <p:cNvPr id="118" name="Straight Arrow Connector 117">
            <a:extLst>
              <a:ext uri="{FF2B5EF4-FFF2-40B4-BE49-F238E27FC236}">
                <a16:creationId xmlns:a16="http://schemas.microsoft.com/office/drawing/2014/main" id="{208EEE86-23C1-B648-B522-BF1EFF7BDC12}"/>
              </a:ext>
            </a:extLst>
          </p:cNvPr>
          <p:cNvCxnSpPr>
            <a:cxnSpLocks/>
          </p:cNvCxnSpPr>
          <p:nvPr/>
        </p:nvCxnSpPr>
        <p:spPr bwMode="auto">
          <a:xfrm>
            <a:off x="2051268" y="3742213"/>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19" name="TextBox 118">
            <a:extLst>
              <a:ext uri="{FF2B5EF4-FFF2-40B4-BE49-F238E27FC236}">
                <a16:creationId xmlns:a16="http://schemas.microsoft.com/office/drawing/2014/main" id="{CFDC055E-64DB-4649-B563-8355FD9761ED}"/>
              </a:ext>
            </a:extLst>
          </p:cNvPr>
          <p:cNvSpPr txBox="1"/>
          <p:nvPr/>
        </p:nvSpPr>
        <p:spPr>
          <a:xfrm>
            <a:off x="1590041" y="3550682"/>
            <a:ext cx="453970" cy="369332"/>
          </a:xfrm>
          <a:prstGeom prst="rect">
            <a:avLst/>
          </a:prstGeom>
          <a:noFill/>
        </p:spPr>
        <p:txBody>
          <a:bodyPr wrap="none" rtlCol="0">
            <a:spAutoFit/>
          </a:bodyPr>
          <a:lstStyle/>
          <a:p>
            <a:r>
              <a:rPr lang="en-US" dirty="0"/>
              <a:t>T1</a:t>
            </a:r>
          </a:p>
        </p:txBody>
      </p:sp>
      <p:cxnSp>
        <p:nvCxnSpPr>
          <p:cNvPr id="120" name="Straight Arrow Connector 119">
            <a:extLst>
              <a:ext uri="{FF2B5EF4-FFF2-40B4-BE49-F238E27FC236}">
                <a16:creationId xmlns:a16="http://schemas.microsoft.com/office/drawing/2014/main" id="{DEA6707E-9D3C-BF40-9B61-88288E74307B}"/>
              </a:ext>
            </a:extLst>
          </p:cNvPr>
          <p:cNvCxnSpPr>
            <a:cxnSpLocks/>
          </p:cNvCxnSpPr>
          <p:nvPr/>
        </p:nvCxnSpPr>
        <p:spPr bwMode="auto">
          <a:xfrm>
            <a:off x="2051268" y="4148953"/>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1" name="TextBox 120">
            <a:extLst>
              <a:ext uri="{FF2B5EF4-FFF2-40B4-BE49-F238E27FC236}">
                <a16:creationId xmlns:a16="http://schemas.microsoft.com/office/drawing/2014/main" id="{E7D040E7-A8A2-4B43-A1EA-78C445486A0C}"/>
              </a:ext>
            </a:extLst>
          </p:cNvPr>
          <p:cNvSpPr txBox="1"/>
          <p:nvPr/>
        </p:nvSpPr>
        <p:spPr>
          <a:xfrm>
            <a:off x="1594068" y="3970813"/>
            <a:ext cx="453970" cy="369332"/>
          </a:xfrm>
          <a:prstGeom prst="rect">
            <a:avLst/>
          </a:prstGeom>
          <a:noFill/>
        </p:spPr>
        <p:txBody>
          <a:bodyPr wrap="none" rtlCol="0">
            <a:spAutoFit/>
          </a:bodyPr>
          <a:lstStyle/>
          <a:p>
            <a:r>
              <a:rPr lang="en-US" dirty="0"/>
              <a:t>T2</a:t>
            </a:r>
          </a:p>
        </p:txBody>
      </p:sp>
      <p:sp>
        <p:nvSpPr>
          <p:cNvPr id="122" name="Rectangle 121">
            <a:extLst>
              <a:ext uri="{FF2B5EF4-FFF2-40B4-BE49-F238E27FC236}">
                <a16:creationId xmlns:a16="http://schemas.microsoft.com/office/drawing/2014/main" id="{05BEF936-5676-1941-A06C-80B9175F11BF}"/>
              </a:ext>
            </a:extLst>
          </p:cNvPr>
          <p:cNvSpPr/>
          <p:nvPr/>
        </p:nvSpPr>
        <p:spPr bwMode="auto">
          <a:xfrm>
            <a:off x="2643478" y="3641957"/>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128" name="Rectangle 127">
            <a:extLst>
              <a:ext uri="{FF2B5EF4-FFF2-40B4-BE49-F238E27FC236}">
                <a16:creationId xmlns:a16="http://schemas.microsoft.com/office/drawing/2014/main" id="{3CAF9359-C313-0848-800E-FB60CE1B2D8F}"/>
              </a:ext>
            </a:extLst>
          </p:cNvPr>
          <p:cNvSpPr/>
          <p:nvPr/>
        </p:nvSpPr>
        <p:spPr bwMode="auto">
          <a:xfrm>
            <a:off x="3682044" y="3643367"/>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30" name="Rectangle 129">
            <a:extLst>
              <a:ext uri="{FF2B5EF4-FFF2-40B4-BE49-F238E27FC236}">
                <a16:creationId xmlns:a16="http://schemas.microsoft.com/office/drawing/2014/main" id="{72EB1F60-9F04-9443-97FD-AA1C7A9AFC2F}"/>
              </a:ext>
            </a:extLst>
          </p:cNvPr>
          <p:cNvSpPr/>
          <p:nvPr/>
        </p:nvSpPr>
        <p:spPr bwMode="auto">
          <a:xfrm>
            <a:off x="6470868" y="4037171"/>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31" name="Rectangle 130">
            <a:extLst>
              <a:ext uri="{FF2B5EF4-FFF2-40B4-BE49-F238E27FC236}">
                <a16:creationId xmlns:a16="http://schemas.microsoft.com/office/drawing/2014/main" id="{9D1C2CBA-F196-A440-ADD3-481949F0C66F}"/>
              </a:ext>
            </a:extLst>
          </p:cNvPr>
          <p:cNvSpPr/>
          <p:nvPr/>
        </p:nvSpPr>
        <p:spPr bwMode="auto">
          <a:xfrm>
            <a:off x="5464508" y="4044428"/>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cxnSp>
        <p:nvCxnSpPr>
          <p:cNvPr id="132" name="Straight Arrow Connector 131">
            <a:extLst>
              <a:ext uri="{FF2B5EF4-FFF2-40B4-BE49-F238E27FC236}">
                <a16:creationId xmlns:a16="http://schemas.microsoft.com/office/drawing/2014/main" id="{D111E76B-CD7F-1540-A33A-B6F9182CCAE4}"/>
              </a:ext>
            </a:extLst>
          </p:cNvPr>
          <p:cNvCxnSpPr>
            <a:cxnSpLocks/>
          </p:cNvCxnSpPr>
          <p:nvPr/>
        </p:nvCxnSpPr>
        <p:spPr bwMode="auto">
          <a:xfrm>
            <a:off x="4315497" y="3751983"/>
            <a:ext cx="108934" cy="3938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3" name="Straight Arrow Connector 132">
            <a:extLst>
              <a:ext uri="{FF2B5EF4-FFF2-40B4-BE49-F238E27FC236}">
                <a16:creationId xmlns:a16="http://schemas.microsoft.com/office/drawing/2014/main" id="{F3126EBD-347A-7C4E-8221-FB6138464A5C}"/>
              </a:ext>
            </a:extLst>
          </p:cNvPr>
          <p:cNvCxnSpPr>
            <a:cxnSpLocks/>
          </p:cNvCxnSpPr>
          <p:nvPr/>
        </p:nvCxnSpPr>
        <p:spPr bwMode="auto">
          <a:xfrm flipV="1">
            <a:off x="7653755" y="3741659"/>
            <a:ext cx="181456" cy="82971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4" name="Rectangle 133">
            <a:extLst>
              <a:ext uri="{FF2B5EF4-FFF2-40B4-BE49-F238E27FC236}">
                <a16:creationId xmlns:a16="http://schemas.microsoft.com/office/drawing/2014/main" id="{5CDE6472-620C-F94C-A196-9A5FC2D9A773}"/>
              </a:ext>
            </a:extLst>
          </p:cNvPr>
          <p:cNvSpPr/>
          <p:nvPr/>
        </p:nvSpPr>
        <p:spPr>
          <a:xfrm>
            <a:off x="7198370" y="4275613"/>
            <a:ext cx="415498" cy="369332"/>
          </a:xfrm>
          <a:prstGeom prst="rect">
            <a:avLst/>
          </a:prstGeom>
        </p:spPr>
        <p:txBody>
          <a:bodyPr wrap="none">
            <a:spAutoFit/>
          </a:bodyPr>
          <a:lstStyle/>
          <a:p>
            <a:r>
              <a:rPr lang="en-US" dirty="0"/>
              <a:t>…</a:t>
            </a:r>
          </a:p>
        </p:txBody>
      </p:sp>
      <p:cxnSp>
        <p:nvCxnSpPr>
          <p:cNvPr id="135" name="Straight Arrow Connector 134">
            <a:extLst>
              <a:ext uri="{FF2B5EF4-FFF2-40B4-BE49-F238E27FC236}">
                <a16:creationId xmlns:a16="http://schemas.microsoft.com/office/drawing/2014/main" id="{B31DD25E-0788-9149-A23E-807BAF85F171}"/>
              </a:ext>
            </a:extLst>
          </p:cNvPr>
          <p:cNvCxnSpPr>
            <a:cxnSpLocks/>
          </p:cNvCxnSpPr>
          <p:nvPr/>
        </p:nvCxnSpPr>
        <p:spPr bwMode="auto">
          <a:xfrm>
            <a:off x="7047624" y="4160696"/>
            <a:ext cx="108934" cy="3938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6" name="Rectangle 135">
            <a:extLst>
              <a:ext uri="{FF2B5EF4-FFF2-40B4-BE49-F238E27FC236}">
                <a16:creationId xmlns:a16="http://schemas.microsoft.com/office/drawing/2014/main" id="{1BD6C8A5-8D98-524A-B393-B5702F480F30}"/>
              </a:ext>
            </a:extLst>
          </p:cNvPr>
          <p:cNvSpPr/>
          <p:nvPr/>
        </p:nvSpPr>
        <p:spPr bwMode="auto">
          <a:xfrm>
            <a:off x="7839103" y="3647663"/>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37" name="Rectangle 136">
            <a:extLst>
              <a:ext uri="{FF2B5EF4-FFF2-40B4-BE49-F238E27FC236}">
                <a16:creationId xmlns:a16="http://schemas.microsoft.com/office/drawing/2014/main" id="{50838640-FBEF-504C-9D49-F9FD3B748CE3}"/>
              </a:ext>
            </a:extLst>
          </p:cNvPr>
          <p:cNvSpPr/>
          <p:nvPr/>
        </p:nvSpPr>
        <p:spPr bwMode="auto">
          <a:xfrm>
            <a:off x="4642068" y="4043076"/>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cxnSp>
        <p:nvCxnSpPr>
          <p:cNvPr id="138" name="Straight Arrow Connector 137">
            <a:extLst>
              <a:ext uri="{FF2B5EF4-FFF2-40B4-BE49-F238E27FC236}">
                <a16:creationId xmlns:a16="http://schemas.microsoft.com/office/drawing/2014/main" id="{35CF0618-3DB7-B543-A5D3-991E546BC0F8}"/>
              </a:ext>
            </a:extLst>
          </p:cNvPr>
          <p:cNvCxnSpPr>
            <a:cxnSpLocks/>
          </p:cNvCxnSpPr>
          <p:nvPr/>
        </p:nvCxnSpPr>
        <p:spPr bwMode="auto">
          <a:xfrm>
            <a:off x="2057390" y="1269551"/>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9" name="TextBox 138">
            <a:extLst>
              <a:ext uri="{FF2B5EF4-FFF2-40B4-BE49-F238E27FC236}">
                <a16:creationId xmlns:a16="http://schemas.microsoft.com/office/drawing/2014/main" id="{9801B7D0-D8D5-9942-84D6-43A5E2A47870}"/>
              </a:ext>
            </a:extLst>
          </p:cNvPr>
          <p:cNvSpPr txBox="1"/>
          <p:nvPr/>
        </p:nvSpPr>
        <p:spPr>
          <a:xfrm>
            <a:off x="1596163" y="1078020"/>
            <a:ext cx="453970" cy="369332"/>
          </a:xfrm>
          <a:prstGeom prst="rect">
            <a:avLst/>
          </a:prstGeom>
          <a:noFill/>
        </p:spPr>
        <p:txBody>
          <a:bodyPr wrap="none" rtlCol="0">
            <a:spAutoFit/>
          </a:bodyPr>
          <a:lstStyle/>
          <a:p>
            <a:r>
              <a:rPr lang="en-US" dirty="0"/>
              <a:t>T1</a:t>
            </a:r>
          </a:p>
        </p:txBody>
      </p:sp>
      <p:cxnSp>
        <p:nvCxnSpPr>
          <p:cNvPr id="140" name="Straight Arrow Connector 139">
            <a:extLst>
              <a:ext uri="{FF2B5EF4-FFF2-40B4-BE49-F238E27FC236}">
                <a16:creationId xmlns:a16="http://schemas.microsoft.com/office/drawing/2014/main" id="{4BD4597B-F3A6-6145-9C72-49A216D13DE0}"/>
              </a:ext>
            </a:extLst>
          </p:cNvPr>
          <p:cNvCxnSpPr>
            <a:cxnSpLocks/>
          </p:cNvCxnSpPr>
          <p:nvPr/>
        </p:nvCxnSpPr>
        <p:spPr bwMode="auto">
          <a:xfrm>
            <a:off x="2057390" y="1676291"/>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66" name="TextBox 165">
            <a:extLst>
              <a:ext uri="{FF2B5EF4-FFF2-40B4-BE49-F238E27FC236}">
                <a16:creationId xmlns:a16="http://schemas.microsoft.com/office/drawing/2014/main" id="{AB2365AC-9D0B-074A-93E3-76BF7FD45CCC}"/>
              </a:ext>
            </a:extLst>
          </p:cNvPr>
          <p:cNvSpPr txBox="1"/>
          <p:nvPr/>
        </p:nvSpPr>
        <p:spPr>
          <a:xfrm>
            <a:off x="1600190" y="1498151"/>
            <a:ext cx="453970" cy="369332"/>
          </a:xfrm>
          <a:prstGeom prst="rect">
            <a:avLst/>
          </a:prstGeom>
          <a:noFill/>
        </p:spPr>
        <p:txBody>
          <a:bodyPr wrap="none" rtlCol="0">
            <a:spAutoFit/>
          </a:bodyPr>
          <a:lstStyle/>
          <a:p>
            <a:r>
              <a:rPr lang="en-US" dirty="0"/>
              <a:t>T2</a:t>
            </a:r>
          </a:p>
        </p:txBody>
      </p:sp>
      <p:sp>
        <p:nvSpPr>
          <p:cNvPr id="167" name="Rectangle 166">
            <a:extLst>
              <a:ext uri="{FF2B5EF4-FFF2-40B4-BE49-F238E27FC236}">
                <a16:creationId xmlns:a16="http://schemas.microsoft.com/office/drawing/2014/main" id="{E5C7D463-D3EA-9C49-BAD1-95C9D56CD7FD}"/>
              </a:ext>
            </a:extLst>
          </p:cNvPr>
          <p:cNvSpPr/>
          <p:nvPr/>
        </p:nvSpPr>
        <p:spPr bwMode="auto">
          <a:xfrm>
            <a:off x="2649600" y="1169295"/>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170" name="Rectangle 169">
            <a:extLst>
              <a:ext uri="{FF2B5EF4-FFF2-40B4-BE49-F238E27FC236}">
                <a16:creationId xmlns:a16="http://schemas.microsoft.com/office/drawing/2014/main" id="{85755C02-4FEA-524F-B252-B0A5DED2E721}"/>
              </a:ext>
            </a:extLst>
          </p:cNvPr>
          <p:cNvSpPr/>
          <p:nvPr/>
        </p:nvSpPr>
        <p:spPr bwMode="auto">
          <a:xfrm>
            <a:off x="3688166" y="1170705"/>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71" name="Rectangle 170">
            <a:extLst>
              <a:ext uri="{FF2B5EF4-FFF2-40B4-BE49-F238E27FC236}">
                <a16:creationId xmlns:a16="http://schemas.microsoft.com/office/drawing/2014/main" id="{B2D5E520-7D47-574F-ACA5-2CAB9510F6F0}"/>
              </a:ext>
            </a:extLst>
          </p:cNvPr>
          <p:cNvSpPr/>
          <p:nvPr/>
        </p:nvSpPr>
        <p:spPr bwMode="auto">
          <a:xfrm>
            <a:off x="6476990" y="1564509"/>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72" name="Rectangle 171">
            <a:extLst>
              <a:ext uri="{FF2B5EF4-FFF2-40B4-BE49-F238E27FC236}">
                <a16:creationId xmlns:a16="http://schemas.microsoft.com/office/drawing/2014/main" id="{7B8FB068-D39F-934A-8D8D-2E34D90D5350}"/>
              </a:ext>
            </a:extLst>
          </p:cNvPr>
          <p:cNvSpPr/>
          <p:nvPr/>
        </p:nvSpPr>
        <p:spPr bwMode="auto">
          <a:xfrm>
            <a:off x="5470630" y="1571766"/>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cxnSp>
        <p:nvCxnSpPr>
          <p:cNvPr id="173" name="Straight Arrow Connector 172">
            <a:extLst>
              <a:ext uri="{FF2B5EF4-FFF2-40B4-BE49-F238E27FC236}">
                <a16:creationId xmlns:a16="http://schemas.microsoft.com/office/drawing/2014/main" id="{FA74A781-B386-DF42-A35E-6D7F503FDA25}"/>
              </a:ext>
            </a:extLst>
          </p:cNvPr>
          <p:cNvCxnSpPr>
            <a:cxnSpLocks/>
          </p:cNvCxnSpPr>
          <p:nvPr/>
        </p:nvCxnSpPr>
        <p:spPr bwMode="auto">
          <a:xfrm flipV="1">
            <a:off x="7659877" y="1268997"/>
            <a:ext cx="181456" cy="82971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6" name="Rectangle 175">
            <a:extLst>
              <a:ext uri="{FF2B5EF4-FFF2-40B4-BE49-F238E27FC236}">
                <a16:creationId xmlns:a16="http://schemas.microsoft.com/office/drawing/2014/main" id="{1BA388B2-9C4E-5E4E-9D44-F235C50992E9}"/>
              </a:ext>
            </a:extLst>
          </p:cNvPr>
          <p:cNvSpPr/>
          <p:nvPr/>
        </p:nvSpPr>
        <p:spPr>
          <a:xfrm>
            <a:off x="7204492" y="1802951"/>
            <a:ext cx="415498" cy="369332"/>
          </a:xfrm>
          <a:prstGeom prst="rect">
            <a:avLst/>
          </a:prstGeom>
        </p:spPr>
        <p:txBody>
          <a:bodyPr wrap="none">
            <a:spAutoFit/>
          </a:bodyPr>
          <a:lstStyle/>
          <a:p>
            <a:r>
              <a:rPr lang="en-US" dirty="0"/>
              <a:t>…</a:t>
            </a:r>
          </a:p>
        </p:txBody>
      </p:sp>
      <p:cxnSp>
        <p:nvCxnSpPr>
          <p:cNvPr id="177" name="Straight Arrow Connector 176">
            <a:extLst>
              <a:ext uri="{FF2B5EF4-FFF2-40B4-BE49-F238E27FC236}">
                <a16:creationId xmlns:a16="http://schemas.microsoft.com/office/drawing/2014/main" id="{49FCDB20-2E4D-8247-A2B7-85A0F9C12AA6}"/>
              </a:ext>
            </a:extLst>
          </p:cNvPr>
          <p:cNvCxnSpPr>
            <a:cxnSpLocks/>
          </p:cNvCxnSpPr>
          <p:nvPr/>
        </p:nvCxnSpPr>
        <p:spPr bwMode="auto">
          <a:xfrm>
            <a:off x="7053746" y="1688034"/>
            <a:ext cx="108934" cy="3938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0" name="Rectangle 179">
            <a:extLst>
              <a:ext uri="{FF2B5EF4-FFF2-40B4-BE49-F238E27FC236}">
                <a16:creationId xmlns:a16="http://schemas.microsoft.com/office/drawing/2014/main" id="{B1B17224-C7CC-1146-879B-50EABCE28B35}"/>
              </a:ext>
            </a:extLst>
          </p:cNvPr>
          <p:cNvSpPr/>
          <p:nvPr/>
        </p:nvSpPr>
        <p:spPr bwMode="auto">
          <a:xfrm>
            <a:off x="7845225" y="1175001"/>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81" name="Rectangle 180">
            <a:extLst>
              <a:ext uri="{FF2B5EF4-FFF2-40B4-BE49-F238E27FC236}">
                <a16:creationId xmlns:a16="http://schemas.microsoft.com/office/drawing/2014/main" id="{6C2084A7-243B-3241-A45C-7804B3F39617}"/>
              </a:ext>
            </a:extLst>
          </p:cNvPr>
          <p:cNvSpPr/>
          <p:nvPr/>
        </p:nvSpPr>
        <p:spPr bwMode="auto">
          <a:xfrm>
            <a:off x="4648190" y="1570414"/>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5CFF0107-F134-C24D-B0B8-8A47F7831F3B}"/>
                  </a:ext>
                </a:extLst>
              </p:cNvPr>
              <p:cNvSpPr txBox="1"/>
              <p:nvPr/>
            </p:nvSpPr>
            <p:spPr>
              <a:xfrm>
                <a:off x="1353093" y="3116818"/>
                <a:ext cx="7469481" cy="369332"/>
              </a:xfrm>
              <a:prstGeom prst="rect">
                <a:avLst/>
              </a:prstGeom>
              <a:noFill/>
            </p:spPr>
            <p:txBody>
              <a:bodyPr wrap="none" rtlCol="0">
                <a:spAutoFit/>
              </a:bodyPr>
              <a:lstStyle/>
              <a:p>
                <a:r>
                  <a:rPr lang="en-US" dirty="0"/>
                  <a:t>Every thread will be </a:t>
                </a:r>
                <a:r>
                  <a:rPr lang="en-US" dirty="0">
                    <a:solidFill>
                      <a:srgbClr val="FF0000"/>
                    </a:solidFill>
                  </a:rPr>
                  <a:t>eventually scheduled </a:t>
                </a:r>
                <a:r>
                  <a:rPr lang="en-US" dirty="0"/>
                  <a:t>within </a:t>
                </a:r>
                <a14:m>
                  <m:oMath xmlns:m="http://schemas.openxmlformats.org/officeDocument/2006/math">
                    <m:r>
                      <a:rPr lang="en-US" b="0" i="1" smtClean="0">
                        <a:latin typeface="Cambria Math" panose="02040503050406030204" pitchFamily="18" charset="0"/>
                      </a:rPr>
                      <m:t>𝑙𝑖𝑚𝑖𝑡</m:t>
                    </m:r>
                    <m:r>
                      <a:rPr lang="en-US" b="0" i="1" smtClean="0">
                        <a:latin typeface="Cambria Math" panose="02040503050406030204" pitchFamily="18" charset="0"/>
                      </a:rPr>
                      <m:t> × </m:t>
                    </m:r>
                    <m:r>
                      <a:rPr lang="en-US" b="0" i="1" smtClean="0">
                        <a:latin typeface="Cambria Math" panose="02040503050406030204" pitchFamily="18" charset="0"/>
                      </a:rPr>
                      <m:t>𝑝𝑟𝑜𝑔𝑟𝑒𝑠𝑠</m:t>
                    </m:r>
                  </m:oMath>
                </a14:m>
                <a:r>
                  <a:rPr lang="en-US" i="1" dirty="0"/>
                  <a:t> steps</a:t>
                </a:r>
              </a:p>
            </p:txBody>
          </p:sp>
        </mc:Choice>
        <mc:Fallback xmlns="">
          <p:sp>
            <p:nvSpPr>
              <p:cNvPr id="186" name="TextBox 185">
                <a:extLst>
                  <a:ext uri="{FF2B5EF4-FFF2-40B4-BE49-F238E27FC236}">
                    <a16:creationId xmlns:a16="http://schemas.microsoft.com/office/drawing/2014/main" id="{5CFF0107-F134-C24D-B0B8-8A47F7831F3B}"/>
                  </a:ext>
                </a:extLst>
              </p:cNvPr>
              <p:cNvSpPr txBox="1">
                <a:spLocks noRot="1" noChangeAspect="1" noMove="1" noResize="1" noEditPoints="1" noAdjustHandles="1" noChangeArrowheads="1" noChangeShapeType="1" noTextEdit="1"/>
              </p:cNvSpPr>
              <p:nvPr/>
            </p:nvSpPr>
            <p:spPr>
              <a:xfrm>
                <a:off x="1353093" y="3116818"/>
                <a:ext cx="7469481" cy="369332"/>
              </a:xfrm>
              <a:prstGeom prst="rect">
                <a:avLst/>
              </a:prstGeom>
              <a:blipFill>
                <a:blip r:embed="rId3"/>
                <a:stretch>
                  <a:fillRect l="-679"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Rectangle 186">
                <a:extLst>
                  <a:ext uri="{FF2B5EF4-FFF2-40B4-BE49-F238E27FC236}">
                    <a16:creationId xmlns:a16="http://schemas.microsoft.com/office/drawing/2014/main" id="{AA349345-6B66-1246-AE98-959605E59F7A}"/>
                  </a:ext>
                </a:extLst>
              </p:cNvPr>
              <p:cNvSpPr/>
              <p:nvPr/>
            </p:nvSpPr>
            <p:spPr>
              <a:xfrm>
                <a:off x="5840969" y="4842238"/>
                <a:ext cx="1065484" cy="369332"/>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rPr>
                      <m:t>𝑛</m:t>
                    </m:r>
                  </m:oMath>
                </a14:m>
                <a:r>
                  <a:rPr lang="en-US" dirty="0"/>
                  <a:t> events</a:t>
                </a:r>
              </a:p>
            </p:txBody>
          </p:sp>
        </mc:Choice>
        <mc:Fallback xmlns="">
          <p:sp>
            <p:nvSpPr>
              <p:cNvPr id="187" name="Rectangle 186">
                <a:extLst>
                  <a:ext uri="{FF2B5EF4-FFF2-40B4-BE49-F238E27FC236}">
                    <a16:creationId xmlns:a16="http://schemas.microsoft.com/office/drawing/2014/main" id="{AA349345-6B66-1246-AE98-959605E59F7A}"/>
                  </a:ext>
                </a:extLst>
              </p:cNvPr>
              <p:cNvSpPr>
                <a:spLocks noRot="1" noChangeAspect="1" noMove="1" noResize="1" noEditPoints="1" noAdjustHandles="1" noChangeArrowheads="1" noChangeShapeType="1" noTextEdit="1"/>
              </p:cNvSpPr>
              <p:nvPr/>
            </p:nvSpPr>
            <p:spPr>
              <a:xfrm>
                <a:off x="5840969" y="4842238"/>
                <a:ext cx="1065484" cy="369332"/>
              </a:xfrm>
              <a:prstGeom prst="rect">
                <a:avLst/>
              </a:prstGeom>
              <a:blipFill>
                <a:blip r:embed="rId4"/>
                <a:stretch>
                  <a:fillRect t="-3333" r="-3529" b="-26667"/>
                </a:stretch>
              </a:blipFill>
            </p:spPr>
            <p:txBody>
              <a:bodyPr/>
              <a:lstStyle/>
              <a:p>
                <a:r>
                  <a:rPr lang="en-US">
                    <a:noFill/>
                  </a:rPr>
                  <a:t> </a:t>
                </a:r>
              </a:p>
            </p:txBody>
          </p:sp>
        </mc:Fallback>
      </mc:AlternateContent>
      <p:cxnSp>
        <p:nvCxnSpPr>
          <p:cNvPr id="189" name="Straight Arrow Connector 188">
            <a:extLst>
              <a:ext uri="{FF2B5EF4-FFF2-40B4-BE49-F238E27FC236}">
                <a16:creationId xmlns:a16="http://schemas.microsoft.com/office/drawing/2014/main" id="{E7913BCB-7527-6A42-B4D0-EC26D0FF5F5E}"/>
              </a:ext>
            </a:extLst>
          </p:cNvPr>
          <p:cNvCxnSpPr>
            <a:cxnSpLocks/>
          </p:cNvCxnSpPr>
          <p:nvPr/>
        </p:nvCxnSpPr>
        <p:spPr bwMode="auto">
          <a:xfrm>
            <a:off x="4466635" y="4842238"/>
            <a:ext cx="3378590"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190" name="Rectangle 189">
                <a:extLst>
                  <a:ext uri="{FF2B5EF4-FFF2-40B4-BE49-F238E27FC236}">
                    <a16:creationId xmlns:a16="http://schemas.microsoft.com/office/drawing/2014/main" id="{27F93D70-CE4A-E444-98DD-157EC5AD4034}"/>
                  </a:ext>
                </a:extLst>
              </p:cNvPr>
              <p:cNvSpPr/>
              <p:nvPr/>
            </p:nvSpPr>
            <p:spPr>
              <a:xfrm>
                <a:off x="5711390" y="2444555"/>
                <a:ext cx="813043" cy="369332"/>
              </a:xfrm>
              <a:prstGeom prst="rect">
                <a:avLst/>
              </a:prstGeom>
            </p:spPr>
            <p:txBody>
              <a:bodyPr wrap="none">
                <a:spAutoFit/>
              </a:bodyPr>
              <a:lstStyle/>
              <a:p>
                <a14:m>
                  <m:oMath xmlns:m="http://schemas.openxmlformats.org/officeDocument/2006/math">
                    <m:r>
                      <a:rPr lang="en-US" altLang="ko-KR" b="0" i="1" smtClean="0">
                        <a:latin typeface="Cambria Math" panose="02040503050406030204" pitchFamily="18" charset="0"/>
                      </a:rPr>
                      <m:t>1</m:t>
                    </m:r>
                  </m:oMath>
                </a14:m>
                <a:r>
                  <a:rPr lang="en-US" dirty="0"/>
                  <a:t> step</a:t>
                </a:r>
              </a:p>
            </p:txBody>
          </p:sp>
        </mc:Choice>
        <mc:Fallback xmlns="">
          <p:sp>
            <p:nvSpPr>
              <p:cNvPr id="190" name="Rectangle 189">
                <a:extLst>
                  <a:ext uri="{FF2B5EF4-FFF2-40B4-BE49-F238E27FC236}">
                    <a16:creationId xmlns:a16="http://schemas.microsoft.com/office/drawing/2014/main" id="{27F93D70-CE4A-E444-98DD-157EC5AD4034}"/>
                  </a:ext>
                </a:extLst>
              </p:cNvPr>
              <p:cNvSpPr>
                <a:spLocks noRot="1" noChangeAspect="1" noMove="1" noResize="1" noEditPoints="1" noAdjustHandles="1" noChangeArrowheads="1" noChangeShapeType="1" noTextEdit="1"/>
              </p:cNvSpPr>
              <p:nvPr/>
            </p:nvSpPr>
            <p:spPr>
              <a:xfrm>
                <a:off x="5711390" y="2444555"/>
                <a:ext cx="813043" cy="369332"/>
              </a:xfrm>
              <a:prstGeom prst="rect">
                <a:avLst/>
              </a:prstGeom>
              <a:blipFill>
                <a:blip r:embed="rId5"/>
                <a:stretch>
                  <a:fillRect t="-6667" r="-3077" b="-23333"/>
                </a:stretch>
              </a:blipFill>
            </p:spPr>
            <p:txBody>
              <a:bodyPr/>
              <a:lstStyle/>
              <a:p>
                <a:r>
                  <a:rPr lang="en-US">
                    <a:noFill/>
                  </a:rPr>
                  <a:t> </a:t>
                </a:r>
              </a:p>
            </p:txBody>
          </p:sp>
        </mc:Fallback>
      </mc:AlternateContent>
      <p:cxnSp>
        <p:nvCxnSpPr>
          <p:cNvPr id="192" name="Straight Arrow Connector 191">
            <a:extLst>
              <a:ext uri="{FF2B5EF4-FFF2-40B4-BE49-F238E27FC236}">
                <a16:creationId xmlns:a16="http://schemas.microsoft.com/office/drawing/2014/main" id="{89BC20FF-6145-4148-AF7D-FDC1279FCCF0}"/>
              </a:ext>
            </a:extLst>
          </p:cNvPr>
          <p:cNvCxnSpPr>
            <a:cxnSpLocks/>
          </p:cNvCxnSpPr>
          <p:nvPr/>
        </p:nvCxnSpPr>
        <p:spPr bwMode="auto">
          <a:xfrm>
            <a:off x="3682044" y="2444555"/>
            <a:ext cx="4824317"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3" name="Straight Arrow Connector 192">
            <a:extLst>
              <a:ext uri="{FF2B5EF4-FFF2-40B4-BE49-F238E27FC236}">
                <a16:creationId xmlns:a16="http://schemas.microsoft.com/office/drawing/2014/main" id="{E1DE5534-A1E5-6A4D-84AE-3BB4A679D034}"/>
              </a:ext>
            </a:extLst>
          </p:cNvPr>
          <p:cNvCxnSpPr>
            <a:cxnSpLocks/>
          </p:cNvCxnSpPr>
          <p:nvPr/>
        </p:nvCxnSpPr>
        <p:spPr bwMode="auto">
          <a:xfrm>
            <a:off x="4325391" y="1281681"/>
            <a:ext cx="108934" cy="3938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5" name="Rectangle 194">
            <a:extLst>
              <a:ext uri="{FF2B5EF4-FFF2-40B4-BE49-F238E27FC236}">
                <a16:creationId xmlns:a16="http://schemas.microsoft.com/office/drawing/2014/main" id="{8822E6E7-FE49-4845-9151-EE9090EC36EB}"/>
              </a:ext>
            </a:extLst>
          </p:cNvPr>
          <p:cNvSpPr/>
          <p:nvPr/>
        </p:nvSpPr>
        <p:spPr bwMode="auto">
          <a:xfrm>
            <a:off x="1447790" y="1477803"/>
            <a:ext cx="7315200" cy="839600"/>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96" name="Rectangle 195">
                <a:extLst>
                  <a:ext uri="{FF2B5EF4-FFF2-40B4-BE49-F238E27FC236}">
                    <a16:creationId xmlns:a16="http://schemas.microsoft.com/office/drawing/2014/main" id="{4EAC5563-BE1B-AD46-B95A-AC43A27A0A62}"/>
                  </a:ext>
                </a:extLst>
              </p:cNvPr>
              <p:cNvSpPr/>
              <p:nvPr/>
            </p:nvSpPr>
            <p:spPr>
              <a:xfrm>
                <a:off x="1877442" y="1695864"/>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196" name="Rectangle 195">
                <a:extLst>
                  <a:ext uri="{FF2B5EF4-FFF2-40B4-BE49-F238E27FC236}">
                    <a16:creationId xmlns:a16="http://schemas.microsoft.com/office/drawing/2014/main" id="{4EAC5563-BE1B-AD46-B95A-AC43A27A0A62}"/>
                  </a:ext>
                </a:extLst>
              </p:cNvPr>
              <p:cNvSpPr>
                <a:spLocks noRot="1" noChangeAspect="1" noMove="1" noResize="1" noEditPoints="1" noAdjustHandles="1" noChangeArrowheads="1" noChangeShapeType="1" noTextEdit="1"/>
              </p:cNvSpPr>
              <p:nvPr/>
            </p:nvSpPr>
            <p:spPr>
              <a:xfrm>
                <a:off x="1877442" y="1695864"/>
                <a:ext cx="1156086" cy="493405"/>
              </a:xfrm>
              <a:prstGeom prst="rect">
                <a:avLst/>
              </a:prstGeom>
              <a:blipFill>
                <a:blip r:embed="rId6"/>
                <a:stretch>
                  <a:fillRect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a:extLst>
                  <a:ext uri="{FF2B5EF4-FFF2-40B4-BE49-F238E27FC236}">
                    <a16:creationId xmlns:a16="http://schemas.microsoft.com/office/drawing/2014/main" id="{006CA7CE-6FFE-7B43-A151-275AB5497C2B}"/>
                  </a:ext>
                </a:extLst>
              </p:cNvPr>
              <p:cNvSpPr txBox="1"/>
              <p:nvPr/>
            </p:nvSpPr>
            <p:spPr>
              <a:xfrm>
                <a:off x="4556396" y="2781625"/>
                <a:ext cx="11977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𝑙𝑖𝑚𝑖𝑡</m:t>
                      </m:r>
                    </m:oMath>
                  </m:oMathPara>
                </a14:m>
                <a:endParaRPr lang="en-US" i="1" dirty="0"/>
              </a:p>
            </p:txBody>
          </p:sp>
        </mc:Choice>
        <mc:Fallback xmlns="">
          <p:sp>
            <p:nvSpPr>
              <p:cNvPr id="198" name="TextBox 197">
                <a:extLst>
                  <a:ext uri="{FF2B5EF4-FFF2-40B4-BE49-F238E27FC236}">
                    <a16:creationId xmlns:a16="http://schemas.microsoft.com/office/drawing/2014/main" id="{006CA7CE-6FFE-7B43-A151-275AB5497C2B}"/>
                  </a:ext>
                </a:extLst>
              </p:cNvPr>
              <p:cNvSpPr txBox="1">
                <a:spLocks noRot="1" noChangeAspect="1" noMove="1" noResize="1" noEditPoints="1" noAdjustHandles="1" noChangeArrowheads="1" noChangeShapeType="1" noTextEdit="1"/>
              </p:cNvSpPr>
              <p:nvPr/>
            </p:nvSpPr>
            <p:spPr>
              <a:xfrm>
                <a:off x="4556396" y="2781625"/>
                <a:ext cx="1197764" cy="369332"/>
              </a:xfrm>
              <a:prstGeom prst="rect">
                <a:avLst/>
              </a:prstGeom>
              <a:blipFill>
                <a:blip r:embed="rId7"/>
                <a:stretch>
                  <a:fillRect/>
                </a:stretch>
              </a:blipFill>
            </p:spPr>
            <p:txBody>
              <a:bodyPr/>
              <a:lstStyle/>
              <a:p>
                <a:r>
                  <a:rPr lang="en-US">
                    <a:noFill/>
                  </a:rPr>
                  <a:t> </a:t>
                </a:r>
              </a:p>
            </p:txBody>
          </p:sp>
        </mc:Fallback>
      </mc:AlternateContent>
      <p:sp>
        <p:nvSpPr>
          <p:cNvPr id="199" name="Rectangle 198">
            <a:extLst>
              <a:ext uri="{FF2B5EF4-FFF2-40B4-BE49-F238E27FC236}">
                <a16:creationId xmlns:a16="http://schemas.microsoft.com/office/drawing/2014/main" id="{03D2C170-CACB-A843-852F-E0DA026BB001}"/>
              </a:ext>
            </a:extLst>
          </p:cNvPr>
          <p:cNvSpPr/>
          <p:nvPr/>
        </p:nvSpPr>
        <p:spPr bwMode="auto">
          <a:xfrm>
            <a:off x="1441668" y="3950465"/>
            <a:ext cx="7315200" cy="839600"/>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200" name="Rectangle 199">
                <a:extLst>
                  <a:ext uri="{FF2B5EF4-FFF2-40B4-BE49-F238E27FC236}">
                    <a16:creationId xmlns:a16="http://schemas.microsoft.com/office/drawing/2014/main" id="{3734F405-202F-F848-B7A4-A1E0DE046251}"/>
                  </a:ext>
                </a:extLst>
              </p:cNvPr>
              <p:cNvSpPr/>
              <p:nvPr/>
            </p:nvSpPr>
            <p:spPr>
              <a:xfrm>
                <a:off x="2038790" y="4166829"/>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200" name="Rectangle 199">
                <a:extLst>
                  <a:ext uri="{FF2B5EF4-FFF2-40B4-BE49-F238E27FC236}">
                    <a16:creationId xmlns:a16="http://schemas.microsoft.com/office/drawing/2014/main" id="{3734F405-202F-F848-B7A4-A1E0DE046251}"/>
                  </a:ext>
                </a:extLst>
              </p:cNvPr>
              <p:cNvSpPr>
                <a:spLocks noRot="1" noChangeAspect="1" noMove="1" noResize="1" noEditPoints="1" noAdjustHandles="1" noChangeArrowheads="1" noChangeShapeType="1" noTextEdit="1"/>
              </p:cNvSpPr>
              <p:nvPr/>
            </p:nvSpPr>
            <p:spPr>
              <a:xfrm>
                <a:off x="2038790" y="4166829"/>
                <a:ext cx="1156086" cy="49340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0E7B970A-9BF2-5145-9EDC-FEB14C3F883E}"/>
                  </a:ext>
                </a:extLst>
              </p:cNvPr>
              <p:cNvSpPr txBox="1"/>
              <p:nvPr/>
            </p:nvSpPr>
            <p:spPr>
              <a:xfrm>
                <a:off x="316688" y="3877330"/>
                <a:ext cx="843693" cy="523220"/>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oMath>
                </a14:m>
                <a:r>
                  <a:rPr lang="en-US" sz="1400" dirty="0">
                    <a:ea typeface="Cambria Math" panose="02040503050406030204" pitchFamily="18" charset="0"/>
                  </a:rPr>
                  <a:t> </a:t>
                </a:r>
                <a:br>
                  <a:rPr lang="en-US" sz="1400" dirty="0">
                    <a:ea typeface="Cambria Math" panose="02040503050406030204" pitchFamily="18" charset="0"/>
                  </a:rPr>
                </a:br>
                <a:r>
                  <a:rPr lang="en-US" sz="1400" dirty="0">
                    <a:ea typeface="Cambria Math" panose="02040503050406030204" pitchFamily="18" charset="0"/>
                  </a:rPr>
                  <a:t>with T1</a:t>
                </a:r>
                <a:endParaRPr lang="en-US" sz="1400" baseline="30000" dirty="0">
                  <a:latin typeface="Cambria Math" panose="02040503050406030204" pitchFamily="18" charset="0"/>
                  <a:ea typeface="Cambria Math" panose="02040503050406030204" pitchFamily="18" charset="0"/>
                </a:endParaRPr>
              </a:p>
            </p:txBody>
          </p:sp>
        </mc:Choice>
        <mc:Fallback xmlns="">
          <p:sp>
            <p:nvSpPr>
              <p:cNvPr id="201" name="TextBox 200">
                <a:extLst>
                  <a:ext uri="{FF2B5EF4-FFF2-40B4-BE49-F238E27FC236}">
                    <a16:creationId xmlns:a16="http://schemas.microsoft.com/office/drawing/2014/main" id="{0E7B970A-9BF2-5145-9EDC-FEB14C3F883E}"/>
                  </a:ext>
                </a:extLst>
              </p:cNvPr>
              <p:cNvSpPr txBox="1">
                <a:spLocks noRot="1" noChangeAspect="1" noMove="1" noResize="1" noEditPoints="1" noAdjustHandles="1" noChangeArrowheads="1" noChangeShapeType="1" noTextEdit="1"/>
              </p:cNvSpPr>
              <p:nvPr/>
            </p:nvSpPr>
            <p:spPr>
              <a:xfrm>
                <a:off x="316688" y="3877330"/>
                <a:ext cx="843693" cy="523220"/>
              </a:xfrm>
              <a:prstGeom prst="rect">
                <a:avLst/>
              </a:prstGeom>
              <a:blipFill>
                <a:blip r:embed="rId9"/>
                <a:stretch>
                  <a:fillRect b="-69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E9EE5B4F-068A-D74F-A0BB-534CD2AA97D5}"/>
                  </a:ext>
                </a:extLst>
              </p:cNvPr>
              <p:cNvSpPr txBox="1"/>
              <p:nvPr/>
            </p:nvSpPr>
            <p:spPr>
              <a:xfrm>
                <a:off x="265372" y="1286046"/>
                <a:ext cx="956544" cy="523220"/>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oMath>
                </a14:m>
                <a:r>
                  <a:rPr lang="en-US" sz="1400" dirty="0">
                    <a:ea typeface="Cambria Math" panose="02040503050406030204" pitchFamily="18" charset="0"/>
                  </a:rPr>
                  <a:t> </a:t>
                </a:r>
                <a:br>
                  <a:rPr lang="en-US" sz="1400" dirty="0">
                    <a:ea typeface="Cambria Math" panose="02040503050406030204" pitchFamily="18" charset="0"/>
                  </a:rPr>
                </a:br>
                <a:r>
                  <a:rPr lang="en-US" sz="1400" dirty="0">
                    <a:ea typeface="Cambria Math" panose="02040503050406030204" pitchFamily="18" charset="0"/>
                  </a:rPr>
                  <a:t>with T1</a:t>
                </a:r>
                <a:r>
                  <a:rPr lang="en-US" sz="1400" dirty="0">
                    <a:latin typeface="Cambria Math" panose="02040503050406030204" pitchFamily="18" charset="0"/>
                    <a:ea typeface="Cambria Math" panose="02040503050406030204" pitchFamily="18" charset="0"/>
                  </a:rPr>
                  <a:t> </a:t>
                </a:r>
                <a:endParaRPr lang="en-US" sz="1400" baseline="30000" dirty="0">
                  <a:latin typeface="Cambria Math" panose="02040503050406030204" pitchFamily="18" charset="0"/>
                  <a:ea typeface="Cambria Math" panose="02040503050406030204" pitchFamily="18" charset="0"/>
                </a:endParaRPr>
              </a:p>
            </p:txBody>
          </p:sp>
        </mc:Choice>
        <mc:Fallback xmlns="">
          <p:sp>
            <p:nvSpPr>
              <p:cNvPr id="202" name="TextBox 201">
                <a:extLst>
                  <a:ext uri="{FF2B5EF4-FFF2-40B4-BE49-F238E27FC236}">
                    <a16:creationId xmlns:a16="http://schemas.microsoft.com/office/drawing/2014/main" id="{E9EE5B4F-068A-D74F-A0BB-534CD2AA97D5}"/>
                  </a:ext>
                </a:extLst>
              </p:cNvPr>
              <p:cNvSpPr txBox="1">
                <a:spLocks noRot="1" noChangeAspect="1" noMove="1" noResize="1" noEditPoints="1" noAdjustHandles="1" noChangeArrowheads="1" noChangeShapeType="1" noTextEdit="1"/>
              </p:cNvSpPr>
              <p:nvPr/>
            </p:nvSpPr>
            <p:spPr>
              <a:xfrm>
                <a:off x="265372" y="1286046"/>
                <a:ext cx="956544" cy="523220"/>
              </a:xfrm>
              <a:prstGeom prst="rect">
                <a:avLst/>
              </a:prstGeom>
              <a:blipFill>
                <a:blip r:embed="rId10"/>
                <a:stretch>
                  <a:fillRect b="-9524"/>
                </a:stretch>
              </a:blipFill>
            </p:spPr>
            <p:txBody>
              <a:bodyPr/>
              <a:lstStyle/>
              <a:p>
                <a:r>
                  <a:rPr lang="en-US">
                    <a:noFill/>
                  </a:rPr>
                  <a:t> </a:t>
                </a:r>
              </a:p>
            </p:txBody>
          </p:sp>
        </mc:Fallback>
      </mc:AlternateContent>
    </p:spTree>
    <p:extLst>
      <p:ext uri="{BB962C8B-B14F-4D97-AF65-F5344CB8AC3E}">
        <p14:creationId xmlns:p14="http://schemas.microsoft.com/office/powerpoint/2010/main" val="25193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EA083ED-0BA0-6046-8A44-26F51A3866F2}"/>
              </a:ext>
            </a:extLst>
          </p:cNvPr>
          <p:cNvSpPr txBox="1"/>
          <p:nvPr/>
        </p:nvSpPr>
        <p:spPr>
          <a:xfrm>
            <a:off x="2167794" y="176881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79" name="TextBox 78">
            <a:extLst>
              <a:ext uri="{FF2B5EF4-FFF2-40B4-BE49-F238E27FC236}">
                <a16:creationId xmlns:a16="http://schemas.microsoft.com/office/drawing/2014/main" id="{562019D6-1660-3D40-8772-39FFFB482DB5}"/>
              </a:ext>
            </a:extLst>
          </p:cNvPr>
          <p:cNvSpPr txBox="1"/>
          <p:nvPr/>
        </p:nvSpPr>
        <p:spPr>
          <a:xfrm>
            <a:off x="2823413" y="1740844"/>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82" name="TextBox 81">
            <a:extLst>
              <a:ext uri="{FF2B5EF4-FFF2-40B4-BE49-F238E27FC236}">
                <a16:creationId xmlns:a16="http://schemas.microsoft.com/office/drawing/2014/main" id="{A0D692DE-596E-C94C-9647-50B6CEB4A1B2}"/>
              </a:ext>
            </a:extLst>
          </p:cNvPr>
          <p:cNvSpPr txBox="1"/>
          <p:nvPr/>
        </p:nvSpPr>
        <p:spPr>
          <a:xfrm>
            <a:off x="3285808" y="173835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6" name="Rectangle 45">
            <a:extLst>
              <a:ext uri="{FF2B5EF4-FFF2-40B4-BE49-F238E27FC236}">
                <a16:creationId xmlns:a16="http://schemas.microsoft.com/office/drawing/2014/main" id="{581C8181-4E1A-0740-9342-B868EF9CC79B}"/>
              </a:ext>
            </a:extLst>
          </p:cNvPr>
          <p:cNvSpPr/>
          <p:nvPr/>
        </p:nvSpPr>
        <p:spPr>
          <a:xfrm>
            <a:off x="1410333" y="2826138"/>
            <a:ext cx="130082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CSched</a:t>
            </a:r>
            <a:r>
              <a:rPr lang="en-US" sz="1013" b="1" dirty="0"/>
              <a:t> </a:t>
            </a:r>
            <a:r>
              <a:rPr lang="en-US" sz="1013" dirty="0"/>
              <a:t>(</a:t>
            </a:r>
            <a:r>
              <a:rPr lang="en-US" sz="1013" i="1" dirty="0" err="1"/>
              <a:t>Asm</a:t>
            </a:r>
            <a:r>
              <a:rPr lang="en-US" sz="1013" i="1" baseline="-25000" dirty="0" err="1"/>
              <a:t>cpu</a:t>
            </a:r>
            <a:r>
              <a:rPr lang="en-US" sz="1013" dirty="0"/>
              <a:t>)</a:t>
            </a:r>
          </a:p>
        </p:txBody>
      </p:sp>
      <p:sp>
        <p:nvSpPr>
          <p:cNvPr id="77" name="Rectangle 76">
            <a:extLst>
              <a:ext uri="{FF2B5EF4-FFF2-40B4-BE49-F238E27FC236}">
                <a16:creationId xmlns:a16="http://schemas.microsoft.com/office/drawing/2014/main" id="{5D3EA999-D8CB-F44F-BAB8-EF30BDD6994B}"/>
              </a:ext>
            </a:extLst>
          </p:cNvPr>
          <p:cNvSpPr/>
          <p:nvPr/>
        </p:nvSpPr>
        <p:spPr>
          <a:xfrm>
            <a:off x="3151146"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3" name="Rectangle 82">
            <a:extLst>
              <a:ext uri="{FF2B5EF4-FFF2-40B4-BE49-F238E27FC236}">
                <a16:creationId xmlns:a16="http://schemas.microsoft.com/office/drawing/2014/main" id="{6299B863-F70C-5343-A5A0-7CB05A439211}"/>
              </a:ext>
            </a:extLst>
          </p:cNvPr>
          <p:cNvSpPr/>
          <p:nvPr/>
        </p:nvSpPr>
        <p:spPr>
          <a:xfrm>
            <a:off x="3439867"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4" name="Rectangle 83">
            <a:extLst>
              <a:ext uri="{FF2B5EF4-FFF2-40B4-BE49-F238E27FC236}">
                <a16:creationId xmlns:a16="http://schemas.microsoft.com/office/drawing/2014/main" id="{6486FBDC-E1C3-9D4D-AE65-6426193292B0}"/>
              </a:ext>
            </a:extLst>
          </p:cNvPr>
          <p:cNvSpPr/>
          <p:nvPr/>
        </p:nvSpPr>
        <p:spPr>
          <a:xfrm>
            <a:off x="2349882" y="188101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6" name="Rectangle 85">
            <a:extLst>
              <a:ext uri="{FF2B5EF4-FFF2-40B4-BE49-F238E27FC236}">
                <a16:creationId xmlns:a16="http://schemas.microsoft.com/office/drawing/2014/main" id="{0162AA85-69F9-214B-AFC4-9FFDC99B7C3A}"/>
              </a:ext>
            </a:extLst>
          </p:cNvPr>
          <p:cNvSpPr/>
          <p:nvPr/>
        </p:nvSpPr>
        <p:spPr>
          <a:xfrm>
            <a:off x="2566706" y="188009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9" name="Rectangle 88">
            <a:extLst>
              <a:ext uri="{FF2B5EF4-FFF2-40B4-BE49-F238E27FC236}">
                <a16:creationId xmlns:a16="http://schemas.microsoft.com/office/drawing/2014/main" id="{25753B51-CC2B-6B4B-9310-F3209D5084DC}"/>
              </a:ext>
            </a:extLst>
          </p:cNvPr>
          <p:cNvSpPr/>
          <p:nvPr/>
        </p:nvSpPr>
        <p:spPr>
          <a:xfrm>
            <a:off x="3150574" y="1870787"/>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1" name="Rectangle 90">
            <a:extLst>
              <a:ext uri="{FF2B5EF4-FFF2-40B4-BE49-F238E27FC236}">
                <a16:creationId xmlns:a16="http://schemas.microsoft.com/office/drawing/2014/main" id="{439537DB-D305-DE4D-B00B-45BD856858D2}"/>
              </a:ext>
            </a:extLst>
          </p:cNvPr>
          <p:cNvSpPr/>
          <p:nvPr/>
        </p:nvSpPr>
        <p:spPr>
          <a:xfrm>
            <a:off x="3551705" y="1868100"/>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4" name="Rectangle 93">
            <a:extLst>
              <a:ext uri="{FF2B5EF4-FFF2-40B4-BE49-F238E27FC236}">
                <a16:creationId xmlns:a16="http://schemas.microsoft.com/office/drawing/2014/main" id="{9E20D2F2-4815-1B44-A8B6-1CD838F0D0FA}"/>
              </a:ext>
            </a:extLst>
          </p:cNvPr>
          <p:cNvSpPr/>
          <p:nvPr/>
        </p:nvSpPr>
        <p:spPr>
          <a:xfrm>
            <a:off x="1410332" y="1885097"/>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TSched</a:t>
            </a:r>
            <a:endParaRPr lang="en-US" sz="1013" b="1" i="1" dirty="0"/>
          </a:p>
        </p:txBody>
      </p:sp>
      <p:sp>
        <p:nvSpPr>
          <p:cNvPr id="98" name="TextBox 97">
            <a:extLst>
              <a:ext uri="{FF2B5EF4-FFF2-40B4-BE49-F238E27FC236}">
                <a16:creationId xmlns:a16="http://schemas.microsoft.com/office/drawing/2014/main" id="{3713D635-305B-B74D-9669-FC6543A0EEE9}"/>
              </a:ext>
            </a:extLst>
          </p:cNvPr>
          <p:cNvSpPr txBox="1"/>
          <p:nvPr/>
        </p:nvSpPr>
        <p:spPr>
          <a:xfrm>
            <a:off x="2846072" y="26865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mc:Choice xmlns:a14="http://schemas.microsoft.com/office/drawing/2010/main" Requires="a14">
          <p:sp>
            <p:nvSpPr>
              <p:cNvPr id="104" name="TextBox 103">
                <a:extLst>
                  <a:ext uri="{FF2B5EF4-FFF2-40B4-BE49-F238E27FC236}">
                    <a16:creationId xmlns:a16="http://schemas.microsoft.com/office/drawing/2014/main" id="{865792C2-2B12-4741-B505-C7BAA8F49554}"/>
                  </a:ext>
                </a:extLst>
              </p:cNvPr>
              <p:cNvSpPr txBox="1"/>
              <p:nvPr/>
            </p:nvSpPr>
            <p:spPr>
              <a:xfrm>
                <a:off x="4163114" y="2762475"/>
                <a:ext cx="4196790"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𝐶𝑆𝑐h𝑒𝑑</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104" name="TextBox 103">
                <a:extLst>
                  <a:ext uri="{FF2B5EF4-FFF2-40B4-BE49-F238E27FC236}">
                    <a16:creationId xmlns:a16="http://schemas.microsoft.com/office/drawing/2014/main" id="{865792C2-2B12-4741-B505-C7BAA8F49554}"/>
                  </a:ext>
                </a:extLst>
              </p:cNvPr>
              <p:cNvSpPr txBox="1">
                <a:spLocks noRot="1" noChangeAspect="1" noMove="1" noResize="1" noEditPoints="1" noAdjustHandles="1" noChangeArrowheads="1" noChangeShapeType="1" noTextEdit="1"/>
              </p:cNvSpPr>
              <p:nvPr/>
            </p:nvSpPr>
            <p:spPr>
              <a:xfrm>
                <a:off x="4163114" y="2762475"/>
                <a:ext cx="4196790" cy="339773"/>
              </a:xfrm>
              <a:prstGeom prst="rect">
                <a:avLst/>
              </a:prstGeom>
              <a:blipFill>
                <a:blip r:embed="rId3"/>
                <a:stretch>
                  <a:fillRect b="-74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0" name="TextBox 109">
                <a:extLst>
                  <a:ext uri="{FF2B5EF4-FFF2-40B4-BE49-F238E27FC236}">
                    <a16:creationId xmlns:a16="http://schemas.microsoft.com/office/drawing/2014/main" id="{78D04891-F9B3-1642-BC43-D4B69CD3FCF1}"/>
                  </a:ext>
                </a:extLst>
              </p:cNvPr>
              <p:cNvSpPr txBox="1"/>
              <p:nvPr/>
            </p:nvSpPr>
            <p:spPr>
              <a:xfrm>
                <a:off x="3906281" y="1827005"/>
                <a:ext cx="4710456"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𝑇𝑆𝑐h𝑒𝑑</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𝑡</m:t>
                              </m:r>
                              <m:r>
                                <a:rPr lang="en-US" sz="1400" b="0" i="1" smtClean="0">
                                  <a:latin typeface="Cambria Math" panose="02040503050406030204" pitchFamily="18" charset="0"/>
                                  <a:ea typeface="Cambria Math" panose="02040503050406030204" pitchFamily="18" charset="0"/>
                                </a:rPr>
                                <m:t>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110" name="TextBox 109">
                <a:extLst>
                  <a:ext uri="{FF2B5EF4-FFF2-40B4-BE49-F238E27FC236}">
                    <a16:creationId xmlns:a16="http://schemas.microsoft.com/office/drawing/2014/main" id="{78D04891-F9B3-1642-BC43-D4B69CD3FCF1}"/>
                  </a:ext>
                </a:extLst>
              </p:cNvPr>
              <p:cNvSpPr txBox="1">
                <a:spLocks noRot="1" noChangeAspect="1" noMove="1" noResize="1" noEditPoints="1" noAdjustHandles="1" noChangeArrowheads="1" noChangeShapeType="1" noTextEdit="1"/>
              </p:cNvSpPr>
              <p:nvPr/>
            </p:nvSpPr>
            <p:spPr>
              <a:xfrm>
                <a:off x="3906281" y="1827005"/>
                <a:ext cx="4710456" cy="339773"/>
              </a:xfrm>
              <a:prstGeom prst="rect">
                <a:avLst/>
              </a:prstGeom>
              <a:blipFill>
                <a:blip r:embed="rId4"/>
                <a:stretch>
                  <a:fillRect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83732A6-76C6-0647-B003-D754CAB30527}"/>
                  </a:ext>
                </a:extLst>
              </p:cNvPr>
              <p:cNvSpPr txBox="1"/>
              <p:nvPr/>
            </p:nvSpPr>
            <p:spPr>
              <a:xfrm rot="16200000">
                <a:off x="5985175" y="2284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F83732A6-76C6-0647-B003-D754CAB30527}"/>
                  </a:ext>
                </a:extLst>
              </p:cNvPr>
              <p:cNvSpPr txBox="1">
                <a:spLocks noRot="1" noChangeAspect="1" noMove="1" noResize="1" noEditPoints="1" noAdjustHandles="1" noChangeArrowheads="1" noChangeShapeType="1" noTextEdit="1"/>
              </p:cNvSpPr>
              <p:nvPr/>
            </p:nvSpPr>
            <p:spPr>
              <a:xfrm rot="16200000">
                <a:off x="5985175" y="2284740"/>
                <a:ext cx="552669" cy="346249"/>
              </a:xfrm>
              <a:prstGeom prst="rect">
                <a:avLst/>
              </a:prstGeom>
              <a:blipFill>
                <a:blip r:embed="rId14"/>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CFBAF0D-716E-114D-88AD-AB36F4837462}"/>
                  </a:ext>
                </a:extLst>
              </p:cNvPr>
              <p:cNvSpPr txBox="1"/>
              <p:nvPr/>
            </p:nvSpPr>
            <p:spPr>
              <a:xfrm rot="16200000">
                <a:off x="1460257" y="22842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5" name="TextBox 54">
                <a:extLst>
                  <a:ext uri="{FF2B5EF4-FFF2-40B4-BE49-F238E27FC236}">
                    <a16:creationId xmlns:a16="http://schemas.microsoft.com/office/drawing/2014/main" id="{ECFBAF0D-716E-114D-88AD-AB36F4837462}"/>
                  </a:ext>
                </a:extLst>
              </p:cNvPr>
              <p:cNvSpPr txBox="1">
                <a:spLocks noRot="1" noChangeAspect="1" noMove="1" noResize="1" noEditPoints="1" noAdjustHandles="1" noChangeArrowheads="1" noChangeShapeType="1" noTextEdit="1"/>
              </p:cNvSpPr>
              <p:nvPr/>
            </p:nvSpPr>
            <p:spPr>
              <a:xfrm rot="16200000">
                <a:off x="1460257" y="2284204"/>
                <a:ext cx="552669" cy="346249"/>
              </a:xfrm>
              <a:prstGeom prst="rect">
                <a:avLst/>
              </a:prstGeom>
              <a:blipFill>
                <a:blip r:embed="rId7"/>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Rectangle 36">
                <a:extLst>
                  <a:ext uri="{FF2B5EF4-FFF2-40B4-BE49-F238E27FC236}">
                    <a16:creationId xmlns:a16="http://schemas.microsoft.com/office/drawing/2014/main" id="{EA41F21C-4D99-8448-A03F-C50FD2E3FDB9}"/>
                  </a:ext>
                </a:extLst>
              </p:cNvPr>
              <p:cNvSpPr/>
              <p:nvPr/>
            </p:nvSpPr>
            <p:spPr>
              <a:xfrm>
                <a:off x="1117104" y="1408669"/>
                <a:ext cx="6828664" cy="410497"/>
              </a:xfrm>
              <a:prstGeom prst="rect">
                <a:avLst/>
              </a:prstGeom>
            </p:spPr>
            <p:txBody>
              <a:bodyPr wrap="none">
                <a:spAutoFit/>
              </a:bodyPr>
              <a:lstStyle/>
              <a:p>
                <a:r>
                  <a:rPr lang="en-US" b="0" dirty="0">
                    <a:ea typeface="Cambria Math" panose="02040503050406030204" pitchFamily="18" charset="0"/>
                  </a:rPr>
                  <a:t>Yield rule:</a:t>
                </a: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𝑇𝑆𝑐h𝑒𝑑</m:t>
                    </m:r>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𝑡𝑖𝑑</m:t>
                        </m:r>
                        <m:r>
                          <a:rPr lang="en-US" b="0" i="1" smtClean="0">
                            <a:latin typeface="Cambria Math" panose="02040503050406030204" pitchFamily="18" charset="0"/>
                            <a:ea typeface="Cambria Math" panose="02040503050406030204" pitchFamily="18" charset="0"/>
                          </a:rPr>
                          <m:t>, </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𝑝𝑢</m:t>
                            </m:r>
                          </m:sub>
                          <m:sup>
                            <m:r>
                              <a:rPr lang="en-US" i="1">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𝑡h𝑟𝑑</m:t>
                            </m:r>
                          </m:sub>
                        </m:sSub>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𝑦𝑖𝑒𝑙𝑑</m:t>
                        </m:r>
                      </m:e>
                    </m:d>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rPr>
                        </m:ctrlPr>
                      </m:dPr>
                      <m:e>
                        <m:r>
                          <a:rPr lang="en-US" i="1">
                            <a:latin typeface="Cambria Math" panose="02040503050406030204" pitchFamily="18" charset="0"/>
                          </a:rPr>
                          <m:t>𝑙𝑠𝑡</m:t>
                        </m:r>
                        <m:r>
                          <a:rPr lang="en-US" b="0" i="1" smtClean="0">
                            <a:latin typeface="Cambria Math" panose="02040503050406030204" pitchFamily="18" charset="0"/>
                          </a:rPr>
                          <m:t>, </m:t>
                        </m:r>
                        <m:r>
                          <a:rPr lang="en-US" b="0" i="1" smtClean="0">
                            <a:latin typeface="Cambria Math" panose="02040503050406030204" pitchFamily="18" charset="0"/>
                          </a:rPr>
                          <m:t>𝑙𝑜𝑔</m:t>
                        </m:r>
                      </m:e>
                    </m:d>
                    <m:r>
                      <a:rPr lang="en-US" b="0" i="1" smtClean="0">
                        <a:latin typeface="Cambria Math" panose="02040503050406030204" pitchFamily="18" charset="0"/>
                      </a:rPr>
                      <m:t>→(</m:t>
                    </m:r>
                    <m:r>
                      <a:rPr lang="en-US" i="1">
                        <a:latin typeface="Cambria Math" panose="02040503050406030204" pitchFamily="18" charset="0"/>
                      </a:rPr>
                      <m:t>𝑙𝑠𝑡</m:t>
                    </m:r>
                    <m:r>
                      <a:rPr lang="en-US" b="0" i="1" smtClean="0">
                        <a:latin typeface="Cambria Math" panose="02040503050406030204" pitchFamily="18" charset="0"/>
                      </a:rPr>
                      <m:t>, </m:t>
                    </m:r>
                    <m:r>
                      <a:rPr lang="en-US" b="0" i="1" smtClean="0">
                        <a:latin typeface="Cambria Math" panose="02040503050406030204" pitchFamily="18" charset="0"/>
                      </a:rPr>
                      <m:t>𝑙𝑜𝑔</m:t>
                    </m:r>
                    <m:r>
                      <a:rPr lang="en-US" b="0" i="1" smtClean="0">
                        <a:latin typeface="Cambria Math" panose="02040503050406030204" pitchFamily="18" charset="0"/>
                      </a:rPr>
                      <m:t>′)</m:t>
                    </m:r>
                  </m:oMath>
                </a14:m>
                <a:endParaRPr lang="en-US" dirty="0"/>
              </a:p>
            </p:txBody>
          </p:sp>
        </mc:Choice>
        <mc:Fallback>
          <p:sp>
            <p:nvSpPr>
              <p:cNvPr id="37" name="Rectangle 36">
                <a:extLst>
                  <a:ext uri="{FF2B5EF4-FFF2-40B4-BE49-F238E27FC236}">
                    <a16:creationId xmlns:a16="http://schemas.microsoft.com/office/drawing/2014/main" id="{EA41F21C-4D99-8448-A03F-C50FD2E3FDB9}"/>
                  </a:ext>
                </a:extLst>
              </p:cNvPr>
              <p:cNvSpPr>
                <a:spLocks noRot="1" noChangeAspect="1" noMove="1" noResize="1" noEditPoints="1" noAdjustHandles="1" noChangeArrowheads="1" noChangeShapeType="1" noTextEdit="1"/>
              </p:cNvSpPr>
              <p:nvPr/>
            </p:nvSpPr>
            <p:spPr>
              <a:xfrm>
                <a:off x="1117104" y="1408669"/>
                <a:ext cx="6828664" cy="410497"/>
              </a:xfrm>
              <a:prstGeom prst="rect">
                <a:avLst/>
              </a:prstGeom>
              <a:blipFill>
                <a:blip r:embed="rId15"/>
                <a:stretch>
                  <a:fillRect l="-557" t="-3030" b="-15152"/>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CE10A1E5-0524-9F40-BA53-F5F575CB57D1}"/>
              </a:ext>
            </a:extLst>
          </p:cNvPr>
          <p:cNvSpPr/>
          <p:nvPr/>
        </p:nvSpPr>
        <p:spPr>
          <a:xfrm>
            <a:off x="990599" y="1088136"/>
            <a:ext cx="6250429" cy="369332"/>
          </a:xfrm>
          <a:prstGeom prst="rect">
            <a:avLst/>
          </a:prstGeom>
        </p:spPr>
        <p:txBody>
          <a:bodyPr wrap="none">
            <a:spAutoFit/>
          </a:bodyPr>
          <a:lstStyle/>
          <a:p>
            <a:r>
              <a:rPr lang="en-US" dirty="0">
                <a:ea typeface="Cambria Math" panose="02040503050406030204" pitchFamily="18" charset="0"/>
              </a:rPr>
              <a:t>Initial state: Calculate initial log to find the proper initial state</a:t>
            </a:r>
            <a:endParaRPr lang="en-US" dirty="0"/>
          </a:p>
        </p:txBody>
      </p:sp>
      <p:sp>
        <p:nvSpPr>
          <p:cNvPr id="29" name="Rectangle 28">
            <a:extLst>
              <a:ext uri="{FF2B5EF4-FFF2-40B4-BE49-F238E27FC236}">
                <a16:creationId xmlns:a16="http://schemas.microsoft.com/office/drawing/2014/main" id="{2783EADA-21E2-7844-9E6C-1E56374A427F}"/>
              </a:ext>
            </a:extLst>
          </p:cNvPr>
          <p:cNvSpPr/>
          <p:nvPr/>
        </p:nvSpPr>
        <p:spPr>
          <a:xfrm>
            <a:off x="990600" y="3182958"/>
            <a:ext cx="3134191" cy="369332"/>
          </a:xfrm>
          <a:prstGeom prst="rect">
            <a:avLst/>
          </a:prstGeom>
        </p:spPr>
        <p:txBody>
          <a:bodyPr wrap="none">
            <a:spAutoFit/>
          </a:bodyPr>
          <a:lstStyle/>
          <a:p>
            <a:r>
              <a:rPr lang="en-US" dirty="0">
                <a:ea typeface="Cambria Math" panose="02040503050406030204" pitchFamily="18" charset="0"/>
              </a:rPr>
              <a:t>Initial state: Fixed initial state</a:t>
            </a:r>
            <a:endParaRPr lang="en-US" dirty="0"/>
          </a:p>
        </p:txBody>
      </p:sp>
      <mc:AlternateContent xmlns:mc="http://schemas.openxmlformats.org/markup-compatibility/2006">
        <mc:Choice xmlns:a14="http://schemas.microsoft.com/office/drawing/2010/main" Requires="a14">
          <p:sp>
            <p:nvSpPr>
              <p:cNvPr id="30" name="Rectangle 29">
                <a:extLst>
                  <a:ext uri="{FF2B5EF4-FFF2-40B4-BE49-F238E27FC236}">
                    <a16:creationId xmlns:a16="http://schemas.microsoft.com/office/drawing/2014/main" id="{EB0AE590-FDCF-6C4B-BB0F-8BAD7B423717}"/>
                  </a:ext>
                </a:extLst>
              </p:cNvPr>
              <p:cNvSpPr/>
              <p:nvPr/>
            </p:nvSpPr>
            <p:spPr>
              <a:xfrm>
                <a:off x="457200" y="3535299"/>
                <a:ext cx="8511113" cy="410497"/>
              </a:xfrm>
              <a:prstGeom prst="rect">
                <a:avLst/>
              </a:prstGeom>
            </p:spPr>
            <p:txBody>
              <a:bodyPr wrap="none">
                <a:spAutoFit/>
              </a:bodyPr>
              <a:lstStyle/>
              <a:p>
                <a:r>
                  <a:rPr lang="en-US" dirty="0">
                    <a:ea typeface="Cambria Math" panose="02040503050406030204" pitchFamily="18" charset="0"/>
                  </a:rPr>
                  <a:t>Yield rule: </a:t>
                </a:r>
                <a14:m>
                  <m:oMath xmlns:m="http://schemas.openxmlformats.org/officeDocument/2006/math">
                    <m:r>
                      <a:rPr lang="en-US" b="0" i="1" smtClean="0">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𝑆𝑐h𝑒𝑑</m:t>
                    </m:r>
                    <m:r>
                      <a:rPr lang="en-US" i="1">
                        <a:latin typeface="Cambria Math" panose="02040503050406030204" pitchFamily="18" charset="0"/>
                        <a:ea typeface="Cambria Math" panose="02040503050406030204" pitchFamily="18" charset="0"/>
                      </a:rPr>
                      <m:t> </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𝑐𝑖𝑑</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𝑝𝑢</m:t>
                            </m:r>
                          </m:sub>
                          <m:sup>
                            <m:r>
                              <a:rPr lang="en-US" i="1">
                                <a:latin typeface="Cambria Math" panose="02040503050406030204" pitchFamily="18" charset="0"/>
                                <a:ea typeface="Cambria Math" panose="02040503050406030204" pitchFamily="18" charset="0"/>
                              </a:rPr>
                              <m:t>′</m:t>
                            </m:r>
                          </m:sup>
                        </m:sSubSup>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𝑦𝑖𝑒𝑙𝑑</m:t>
                        </m:r>
                      </m:e>
                    </m:d>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rPr>
                        </m:ctrlPr>
                      </m:dPr>
                      <m:e>
                        <m:r>
                          <a:rPr lang="en-US" b="0" i="1" smtClean="0">
                            <a:latin typeface="Cambria Math" panose="02040503050406030204" pitchFamily="18" charset="0"/>
                          </a:rPr>
                          <m:t>𝑙𝑠𝑡</m:t>
                        </m:r>
                        <m:r>
                          <a:rPr lang="en-US" b="0" i="1" smtClean="0">
                            <a:latin typeface="Cambria Math" panose="02040503050406030204" pitchFamily="18" charset="0"/>
                          </a:rPr>
                          <m:t>, </m:t>
                        </m:r>
                        <m:r>
                          <a:rPr lang="en-US" b="0" i="1" smtClean="0">
                            <a:latin typeface="Cambria Math" panose="02040503050406030204" pitchFamily="18" charset="0"/>
                          </a:rPr>
                          <m:t>𝑙𝑜𝑔</m:t>
                        </m:r>
                      </m:e>
                    </m:d>
                    <m:r>
                      <a:rPr lang="en-US" b="0" i="1" smtClean="0">
                        <a:latin typeface="Cambria Math" panose="02040503050406030204" pitchFamily="18" charset="0"/>
                      </a:rPr>
                      <m:t>→(</m:t>
                    </m:r>
                    <m:r>
                      <a:rPr lang="en-US" i="1">
                        <a:latin typeface="Cambria Math" panose="02040503050406030204" pitchFamily="18" charset="0"/>
                      </a:rPr>
                      <m:t>𝑙𝑠𝑡</m:t>
                    </m:r>
                    <m:r>
                      <a:rPr lang="en-US" b="0" i="1" smtClean="0">
                        <a:latin typeface="Cambria Math" panose="02040503050406030204" pitchFamily="18" charset="0"/>
                      </a:rPr>
                      <m:t>/[</m:t>
                    </m:r>
                    <m:r>
                      <a:rPr lang="en-US" b="0" i="1" smtClean="0">
                        <a:latin typeface="Cambria Math" panose="02040503050406030204" pitchFamily="18" charset="0"/>
                      </a:rPr>
                      <m:t>𝑡𝑖𝑑</m:t>
                    </m:r>
                    <m:r>
                      <a:rPr lang="en-US" b="0" i="1" smtClean="0">
                        <a:latin typeface="Cambria Math" panose="02040503050406030204" pitchFamily="18" charset="0"/>
                      </a:rPr>
                      <m:t>=…, </m:t>
                    </m:r>
                    <m:r>
                      <a:rPr lang="en-US" b="0" i="1" smtClean="0">
                        <a:latin typeface="Cambria Math" panose="02040503050406030204" pitchFamily="18" charset="0"/>
                      </a:rPr>
                      <m:t>𝜌</m:t>
                    </m:r>
                    <m:r>
                      <a:rPr lang="en-US" b="0" i="1" smtClean="0">
                        <a:latin typeface="Cambria Math" panose="02040503050406030204" pitchFamily="18" charset="0"/>
                      </a:rPr>
                      <m:t>=…, ⋯], </m:t>
                    </m:r>
                    <m:r>
                      <a:rPr lang="en-US" b="0" i="1" smtClean="0">
                        <a:latin typeface="Cambria Math" panose="02040503050406030204" pitchFamily="18" charset="0"/>
                      </a:rPr>
                      <m:t>𝑙𝑜𝑔</m:t>
                    </m:r>
                    <m:r>
                      <a:rPr lang="en-US" b="0" i="1" smtClean="0">
                        <a:latin typeface="Cambria Math" panose="02040503050406030204" pitchFamily="18" charset="0"/>
                      </a:rPr>
                      <m:t>′)</m:t>
                    </m:r>
                  </m:oMath>
                </a14:m>
                <a:endParaRPr lang="en-US" dirty="0"/>
              </a:p>
            </p:txBody>
          </p:sp>
        </mc:Choice>
        <mc:Fallback>
          <p:sp>
            <p:nvSpPr>
              <p:cNvPr id="30" name="Rectangle 29">
                <a:extLst>
                  <a:ext uri="{FF2B5EF4-FFF2-40B4-BE49-F238E27FC236}">
                    <a16:creationId xmlns:a16="http://schemas.microsoft.com/office/drawing/2014/main" id="{EB0AE590-FDCF-6C4B-BB0F-8BAD7B423717}"/>
                  </a:ext>
                </a:extLst>
              </p:cNvPr>
              <p:cNvSpPr>
                <a:spLocks noRot="1" noChangeAspect="1" noMove="1" noResize="1" noEditPoints="1" noAdjustHandles="1" noChangeArrowheads="1" noChangeShapeType="1" noTextEdit="1"/>
              </p:cNvSpPr>
              <p:nvPr/>
            </p:nvSpPr>
            <p:spPr>
              <a:xfrm>
                <a:off x="457200" y="3535299"/>
                <a:ext cx="8511113" cy="410497"/>
              </a:xfrm>
              <a:prstGeom prst="rect">
                <a:avLst/>
              </a:prstGeom>
              <a:blipFill>
                <a:blip r:embed="rId16"/>
                <a:stretch>
                  <a:fillRect l="-597" b="-14706"/>
                </a:stretch>
              </a:blipFill>
            </p:spPr>
            <p:txBody>
              <a:bodyPr/>
              <a:lstStyle/>
              <a:p>
                <a:r>
                  <a:rPr lang="en-US">
                    <a:noFill/>
                  </a:rPr>
                  <a:t> </a:t>
                </a:r>
              </a:p>
            </p:txBody>
          </p:sp>
        </mc:Fallback>
      </mc:AlternateContent>
    </p:spTree>
    <p:extLst>
      <p:ext uri="{BB962C8B-B14F-4D97-AF65-F5344CB8AC3E}">
        <p14:creationId xmlns:p14="http://schemas.microsoft.com/office/powerpoint/2010/main" val="689088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071022-C45E-2B4C-8338-E1907F9AD116}"/>
              </a:ext>
            </a:extLst>
          </p:cNvPr>
          <p:cNvSpPr>
            <a:spLocks noGrp="1"/>
          </p:cNvSpPr>
          <p:nvPr>
            <p:ph type="title"/>
          </p:nvPr>
        </p:nvSpPr>
        <p:spPr/>
        <p:txBody>
          <a:bodyPr/>
          <a:lstStyle/>
          <a:p>
            <a:r>
              <a:rPr lang="en-US" dirty="0"/>
              <a:t>Environmental Context Relation</a:t>
            </a:r>
          </a:p>
        </p:txBody>
      </p:sp>
      <p:sp>
        <p:nvSpPr>
          <p:cNvPr id="45" name="Rectangle 44">
            <a:extLst>
              <a:ext uri="{FF2B5EF4-FFF2-40B4-BE49-F238E27FC236}">
                <a16:creationId xmlns:a16="http://schemas.microsoft.com/office/drawing/2014/main" id="{C571E980-E7E2-7142-BC8B-C5314ABA9888}"/>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46" name="Rectangle 45">
            <a:extLst>
              <a:ext uri="{FF2B5EF4-FFF2-40B4-BE49-F238E27FC236}">
                <a16:creationId xmlns:a16="http://schemas.microsoft.com/office/drawing/2014/main" id="{E9CD47BD-C076-7C46-AD0B-C78B64174271}"/>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47" name="Rectangle 46">
            <a:extLst>
              <a:ext uri="{FF2B5EF4-FFF2-40B4-BE49-F238E27FC236}">
                <a16:creationId xmlns:a16="http://schemas.microsoft.com/office/drawing/2014/main" id="{05FD847D-82E3-6C42-AA3A-94C775402265}"/>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48" name="Rectangle 47">
            <a:extLst>
              <a:ext uri="{FF2B5EF4-FFF2-40B4-BE49-F238E27FC236}">
                <a16:creationId xmlns:a16="http://schemas.microsoft.com/office/drawing/2014/main" id="{72FC61F7-9D4C-2140-BC62-AF7AB998A51C}"/>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49" name="TextBox 48">
            <a:extLst>
              <a:ext uri="{FF2B5EF4-FFF2-40B4-BE49-F238E27FC236}">
                <a16:creationId xmlns:a16="http://schemas.microsoft.com/office/drawing/2014/main" id="{D83E1A52-E54F-DD4E-9FC8-0AF11AD034F7}"/>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50" name="Rectangle 49">
            <a:extLst>
              <a:ext uri="{FF2B5EF4-FFF2-40B4-BE49-F238E27FC236}">
                <a16:creationId xmlns:a16="http://schemas.microsoft.com/office/drawing/2014/main" id="{C6DDB48C-A675-9F47-8393-C4B5D8FF639E}"/>
              </a:ext>
            </a:extLst>
          </p:cNvPr>
          <p:cNvSpPr/>
          <p:nvPr/>
        </p:nvSpPr>
        <p:spPr bwMode="auto">
          <a:xfrm>
            <a:off x="1600200" y="3909391"/>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51" name="TextBox 50">
            <a:extLst>
              <a:ext uri="{FF2B5EF4-FFF2-40B4-BE49-F238E27FC236}">
                <a16:creationId xmlns:a16="http://schemas.microsoft.com/office/drawing/2014/main" id="{9A3E7B79-7C47-614F-B1EB-FB002247B5CC}"/>
              </a:ext>
            </a:extLst>
          </p:cNvPr>
          <p:cNvSpPr txBox="1"/>
          <p:nvPr/>
        </p:nvSpPr>
        <p:spPr>
          <a:xfrm>
            <a:off x="5754256" y="3286466"/>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52" name="Rectangle 51">
            <a:extLst>
              <a:ext uri="{FF2B5EF4-FFF2-40B4-BE49-F238E27FC236}">
                <a16:creationId xmlns:a16="http://schemas.microsoft.com/office/drawing/2014/main" id="{F65C232D-A2D9-134D-8CA7-8D3651AE4F8E}"/>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53" name="Rectangle 52">
            <a:extLst>
              <a:ext uri="{FF2B5EF4-FFF2-40B4-BE49-F238E27FC236}">
                <a16:creationId xmlns:a16="http://schemas.microsoft.com/office/drawing/2014/main" id="{FC2B5C67-8F26-BF4B-A50C-FE9204C7E3DA}"/>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54" name="Rectangle 53">
            <a:extLst>
              <a:ext uri="{FF2B5EF4-FFF2-40B4-BE49-F238E27FC236}">
                <a16:creationId xmlns:a16="http://schemas.microsoft.com/office/drawing/2014/main" id="{8896152E-CE04-7749-8453-7AD601F2DDA9}"/>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55" name="Rectangle 54">
            <a:extLst>
              <a:ext uri="{FF2B5EF4-FFF2-40B4-BE49-F238E27FC236}">
                <a16:creationId xmlns:a16="http://schemas.microsoft.com/office/drawing/2014/main" id="{38E19C18-39B5-5A4A-A8B8-D2FF4B855B6E}"/>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56" name="TextBox 55">
            <a:extLst>
              <a:ext uri="{FF2B5EF4-FFF2-40B4-BE49-F238E27FC236}">
                <a16:creationId xmlns:a16="http://schemas.microsoft.com/office/drawing/2014/main" id="{0C1A4211-A427-C542-9FE6-77D013B6B4F2}"/>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cxnSp>
        <p:nvCxnSpPr>
          <p:cNvPr id="57" name="Straight Connector 56">
            <a:extLst>
              <a:ext uri="{FF2B5EF4-FFF2-40B4-BE49-F238E27FC236}">
                <a16:creationId xmlns:a16="http://schemas.microsoft.com/office/drawing/2014/main" id="{39043F07-E7D7-CF47-8403-AD589F54EC69}"/>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8" name="Rectangle 57">
            <a:extLst>
              <a:ext uri="{FF2B5EF4-FFF2-40B4-BE49-F238E27FC236}">
                <a16:creationId xmlns:a16="http://schemas.microsoft.com/office/drawing/2014/main" id="{E3840108-2EFC-4448-9BDB-38545B74BB38}"/>
              </a:ext>
            </a:extLst>
          </p:cNvPr>
          <p:cNvSpPr/>
          <p:nvPr/>
        </p:nvSpPr>
        <p:spPr>
          <a:xfrm>
            <a:off x="160020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59" name="Rectangle 58">
            <a:extLst>
              <a:ext uri="{FF2B5EF4-FFF2-40B4-BE49-F238E27FC236}">
                <a16:creationId xmlns:a16="http://schemas.microsoft.com/office/drawing/2014/main" id="{2FA80856-0B9D-AC46-B797-3C70DC321259}"/>
              </a:ext>
            </a:extLst>
          </p:cNvPr>
          <p:cNvSpPr/>
          <p:nvPr/>
        </p:nvSpPr>
        <p:spPr>
          <a:xfrm>
            <a:off x="291502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0" name="Rectangle 59">
            <a:extLst>
              <a:ext uri="{FF2B5EF4-FFF2-40B4-BE49-F238E27FC236}">
                <a16:creationId xmlns:a16="http://schemas.microsoft.com/office/drawing/2014/main" id="{7C019EF8-2E63-6547-ABD3-356532CDF404}"/>
              </a:ext>
            </a:extLst>
          </p:cNvPr>
          <p:cNvSpPr/>
          <p:nvPr/>
        </p:nvSpPr>
        <p:spPr>
          <a:xfrm>
            <a:off x="4229842"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1" name="Rectangle 60">
            <a:extLst>
              <a:ext uri="{FF2B5EF4-FFF2-40B4-BE49-F238E27FC236}">
                <a16:creationId xmlns:a16="http://schemas.microsoft.com/office/drawing/2014/main" id="{0A3C1A25-E917-9F44-A529-42A186C66C92}"/>
              </a:ext>
            </a:extLst>
          </p:cNvPr>
          <p:cNvSpPr/>
          <p:nvPr/>
        </p:nvSpPr>
        <p:spPr>
          <a:xfrm>
            <a:off x="6324600"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2" name="TextBox 61">
            <a:extLst>
              <a:ext uri="{FF2B5EF4-FFF2-40B4-BE49-F238E27FC236}">
                <a16:creationId xmlns:a16="http://schemas.microsoft.com/office/drawing/2014/main" id="{D10EF9F8-5C13-9944-8776-B062D8650616}"/>
              </a:ext>
            </a:extLst>
          </p:cNvPr>
          <p:cNvSpPr txBox="1"/>
          <p:nvPr/>
        </p:nvSpPr>
        <p:spPr>
          <a:xfrm rot="16200000">
            <a:off x="2015493" y="2566373"/>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63" name="TextBox 62">
            <a:extLst>
              <a:ext uri="{FF2B5EF4-FFF2-40B4-BE49-F238E27FC236}">
                <a16:creationId xmlns:a16="http://schemas.microsoft.com/office/drawing/2014/main" id="{C7D757A5-4B79-F64F-B4B4-381B51B9D5B0}"/>
              </a:ext>
            </a:extLst>
          </p:cNvPr>
          <p:cNvSpPr txBox="1"/>
          <p:nvPr/>
        </p:nvSpPr>
        <p:spPr>
          <a:xfrm rot="16200000">
            <a:off x="3313762" y="2553192"/>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64" name="TextBox 63">
            <a:extLst>
              <a:ext uri="{FF2B5EF4-FFF2-40B4-BE49-F238E27FC236}">
                <a16:creationId xmlns:a16="http://schemas.microsoft.com/office/drawing/2014/main" id="{3F7E025B-E878-4743-A3DE-545C6049B2CE}"/>
              </a:ext>
            </a:extLst>
          </p:cNvPr>
          <p:cNvSpPr txBox="1"/>
          <p:nvPr/>
        </p:nvSpPr>
        <p:spPr>
          <a:xfrm rot="16200000">
            <a:off x="4653868" y="2562078"/>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65" name="TextBox 64">
            <a:extLst>
              <a:ext uri="{FF2B5EF4-FFF2-40B4-BE49-F238E27FC236}">
                <a16:creationId xmlns:a16="http://schemas.microsoft.com/office/drawing/2014/main" id="{F02F7014-34AB-6841-9E31-91BA54C93E60}"/>
              </a:ext>
            </a:extLst>
          </p:cNvPr>
          <p:cNvSpPr txBox="1"/>
          <p:nvPr/>
        </p:nvSpPr>
        <p:spPr>
          <a:xfrm rot="16200000">
            <a:off x="6751638" y="2567556"/>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66" name="Rectangle 65">
            <a:extLst>
              <a:ext uri="{FF2B5EF4-FFF2-40B4-BE49-F238E27FC236}">
                <a16:creationId xmlns:a16="http://schemas.microsoft.com/office/drawing/2014/main" id="{3D49A335-0E9D-1C48-8054-B145D69BDAFE}"/>
              </a:ext>
            </a:extLst>
          </p:cNvPr>
          <p:cNvSpPr/>
          <p:nvPr/>
        </p:nvSpPr>
        <p:spPr bwMode="auto">
          <a:xfrm>
            <a:off x="1595437" y="315182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67" name="Rectangle 66">
            <a:extLst>
              <a:ext uri="{FF2B5EF4-FFF2-40B4-BE49-F238E27FC236}">
                <a16:creationId xmlns:a16="http://schemas.microsoft.com/office/drawing/2014/main" id="{F60D87BF-1380-4646-A921-A6BA5628758F}"/>
              </a:ext>
            </a:extLst>
          </p:cNvPr>
          <p:cNvSpPr/>
          <p:nvPr/>
        </p:nvSpPr>
        <p:spPr>
          <a:xfrm>
            <a:off x="159543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8" name="Rectangle 67">
            <a:extLst>
              <a:ext uri="{FF2B5EF4-FFF2-40B4-BE49-F238E27FC236}">
                <a16:creationId xmlns:a16="http://schemas.microsoft.com/office/drawing/2014/main" id="{0F992607-DCF7-B24A-ABEB-A0DAB2DBCE0F}"/>
              </a:ext>
            </a:extLst>
          </p:cNvPr>
          <p:cNvSpPr/>
          <p:nvPr/>
        </p:nvSpPr>
        <p:spPr>
          <a:xfrm>
            <a:off x="291025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9" name="Rectangle 68">
            <a:extLst>
              <a:ext uri="{FF2B5EF4-FFF2-40B4-BE49-F238E27FC236}">
                <a16:creationId xmlns:a16="http://schemas.microsoft.com/office/drawing/2014/main" id="{528D3BA3-1269-5548-8408-CD8ED7C6E6AB}"/>
              </a:ext>
            </a:extLst>
          </p:cNvPr>
          <p:cNvSpPr/>
          <p:nvPr/>
        </p:nvSpPr>
        <p:spPr>
          <a:xfrm>
            <a:off x="4225079"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0" name="Rectangle 69">
            <a:extLst>
              <a:ext uri="{FF2B5EF4-FFF2-40B4-BE49-F238E27FC236}">
                <a16:creationId xmlns:a16="http://schemas.microsoft.com/office/drawing/2014/main" id="{14BC2177-5304-3544-AD66-1BE66F7DA6BA}"/>
              </a:ext>
            </a:extLst>
          </p:cNvPr>
          <p:cNvSpPr/>
          <p:nvPr/>
        </p:nvSpPr>
        <p:spPr>
          <a:xfrm>
            <a:off x="6319837"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1" name="Rectangle 70">
            <a:extLst>
              <a:ext uri="{FF2B5EF4-FFF2-40B4-BE49-F238E27FC236}">
                <a16:creationId xmlns:a16="http://schemas.microsoft.com/office/drawing/2014/main" id="{CA709579-9117-0B42-8BD3-1F4BC5DA3F1C}"/>
              </a:ext>
            </a:extLst>
          </p:cNvPr>
          <p:cNvSpPr/>
          <p:nvPr/>
        </p:nvSpPr>
        <p:spPr>
          <a:xfrm>
            <a:off x="159543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2" name="Rectangle 71">
            <a:extLst>
              <a:ext uri="{FF2B5EF4-FFF2-40B4-BE49-F238E27FC236}">
                <a16:creationId xmlns:a16="http://schemas.microsoft.com/office/drawing/2014/main" id="{312A26A9-AA41-D348-8C6E-0E3E51EB2F69}"/>
              </a:ext>
            </a:extLst>
          </p:cNvPr>
          <p:cNvSpPr/>
          <p:nvPr/>
        </p:nvSpPr>
        <p:spPr>
          <a:xfrm>
            <a:off x="291025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3" name="Rectangle 72">
            <a:extLst>
              <a:ext uri="{FF2B5EF4-FFF2-40B4-BE49-F238E27FC236}">
                <a16:creationId xmlns:a16="http://schemas.microsoft.com/office/drawing/2014/main" id="{50D07733-007F-C34C-BD19-3108CE114369}"/>
              </a:ext>
            </a:extLst>
          </p:cNvPr>
          <p:cNvSpPr/>
          <p:nvPr/>
        </p:nvSpPr>
        <p:spPr>
          <a:xfrm>
            <a:off x="4225079"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4" name="Rectangle 73">
            <a:extLst>
              <a:ext uri="{FF2B5EF4-FFF2-40B4-BE49-F238E27FC236}">
                <a16:creationId xmlns:a16="http://schemas.microsoft.com/office/drawing/2014/main" id="{AC78C096-66DB-DD4C-A2F4-36F21A37E4E9}"/>
              </a:ext>
            </a:extLst>
          </p:cNvPr>
          <p:cNvSpPr/>
          <p:nvPr/>
        </p:nvSpPr>
        <p:spPr>
          <a:xfrm>
            <a:off x="6319837"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5" name="Rectangle 74">
            <a:extLst>
              <a:ext uri="{FF2B5EF4-FFF2-40B4-BE49-F238E27FC236}">
                <a16:creationId xmlns:a16="http://schemas.microsoft.com/office/drawing/2014/main" id="{3A745DA7-FDA6-DD45-A74D-B64AACA0ECA9}"/>
              </a:ext>
            </a:extLst>
          </p:cNvPr>
          <p:cNvSpPr/>
          <p:nvPr/>
        </p:nvSpPr>
        <p:spPr>
          <a:xfrm>
            <a:off x="159543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6" name="Rectangle 75">
            <a:extLst>
              <a:ext uri="{FF2B5EF4-FFF2-40B4-BE49-F238E27FC236}">
                <a16:creationId xmlns:a16="http://schemas.microsoft.com/office/drawing/2014/main" id="{71548B56-3C71-8A4E-A04F-9FFE14F95AFF}"/>
              </a:ext>
            </a:extLst>
          </p:cNvPr>
          <p:cNvSpPr/>
          <p:nvPr/>
        </p:nvSpPr>
        <p:spPr>
          <a:xfrm>
            <a:off x="291025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7" name="Rectangle 76">
            <a:extLst>
              <a:ext uri="{FF2B5EF4-FFF2-40B4-BE49-F238E27FC236}">
                <a16:creationId xmlns:a16="http://schemas.microsoft.com/office/drawing/2014/main" id="{0E364264-43A7-0F42-B4E3-ACA11534AD22}"/>
              </a:ext>
            </a:extLst>
          </p:cNvPr>
          <p:cNvSpPr/>
          <p:nvPr/>
        </p:nvSpPr>
        <p:spPr>
          <a:xfrm>
            <a:off x="4225079"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8" name="Rectangle 77">
            <a:extLst>
              <a:ext uri="{FF2B5EF4-FFF2-40B4-BE49-F238E27FC236}">
                <a16:creationId xmlns:a16="http://schemas.microsoft.com/office/drawing/2014/main" id="{3A7DC6D2-3C24-F84D-9263-741F7C5BDC80}"/>
              </a:ext>
            </a:extLst>
          </p:cNvPr>
          <p:cNvSpPr/>
          <p:nvPr/>
        </p:nvSpPr>
        <p:spPr>
          <a:xfrm>
            <a:off x="6319837"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9" name="Rectangle 78">
            <a:extLst>
              <a:ext uri="{FF2B5EF4-FFF2-40B4-BE49-F238E27FC236}">
                <a16:creationId xmlns:a16="http://schemas.microsoft.com/office/drawing/2014/main" id="{6A847C8B-D724-4547-AA97-0D593F07E365}"/>
              </a:ext>
            </a:extLst>
          </p:cNvPr>
          <p:cNvSpPr/>
          <p:nvPr/>
        </p:nvSpPr>
        <p:spPr bwMode="auto">
          <a:xfrm>
            <a:off x="1595437" y="242373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80" name="Rectangle 79">
            <a:extLst>
              <a:ext uri="{FF2B5EF4-FFF2-40B4-BE49-F238E27FC236}">
                <a16:creationId xmlns:a16="http://schemas.microsoft.com/office/drawing/2014/main" id="{32F6135F-D87F-4E47-9932-6A866DFE6187}"/>
              </a:ext>
            </a:extLst>
          </p:cNvPr>
          <p:cNvSpPr/>
          <p:nvPr/>
        </p:nvSpPr>
        <p:spPr bwMode="auto">
          <a:xfrm>
            <a:off x="2819400" y="3378052"/>
            <a:ext cx="4800600" cy="1555897"/>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1" name="Rectangle 80">
            <a:extLst>
              <a:ext uri="{FF2B5EF4-FFF2-40B4-BE49-F238E27FC236}">
                <a16:creationId xmlns:a16="http://schemas.microsoft.com/office/drawing/2014/main" id="{ADAC96C3-3A89-ED4B-8114-F1AEA9702179}"/>
              </a:ext>
            </a:extLst>
          </p:cNvPr>
          <p:cNvSpPr/>
          <p:nvPr/>
        </p:nvSpPr>
        <p:spPr bwMode="auto">
          <a:xfrm>
            <a:off x="2819400" y="2649962"/>
            <a:ext cx="4800600" cy="698828"/>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187B7310-8917-2B41-997A-1846566A3307}"/>
                  </a:ext>
                </a:extLst>
              </p:cNvPr>
              <p:cNvSpPr>
                <a:spLocks noChangeAspect="1"/>
              </p:cNvSpPr>
              <p:nvPr/>
            </p:nvSpPr>
            <p:spPr>
              <a:xfrm>
                <a:off x="4837176" y="3943350"/>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Sub>
                    </m:oMath>
                  </m:oMathPara>
                </a14:m>
                <a:endParaRPr lang="en-US" sz="4000" baseline="-25000" dirty="0"/>
              </a:p>
            </p:txBody>
          </p:sp>
        </mc:Choice>
        <mc:Fallback xmlns="">
          <p:sp>
            <p:nvSpPr>
              <p:cNvPr id="82" name="Rectangle 81">
                <a:extLst>
                  <a:ext uri="{FF2B5EF4-FFF2-40B4-BE49-F238E27FC236}">
                    <a16:creationId xmlns:a16="http://schemas.microsoft.com/office/drawing/2014/main" id="{187B7310-8917-2B41-997A-1846566A3307}"/>
                  </a:ext>
                </a:extLst>
              </p:cNvPr>
              <p:cNvSpPr>
                <a:spLocks noRot="1" noChangeAspect="1" noMove="1" noResize="1" noEditPoints="1" noAdjustHandles="1" noChangeArrowheads="1" noChangeShapeType="1" noTextEdit="1"/>
              </p:cNvSpPr>
              <p:nvPr/>
            </p:nvSpPr>
            <p:spPr>
              <a:xfrm>
                <a:off x="4837176" y="3943350"/>
                <a:ext cx="694944" cy="693716"/>
              </a:xfrm>
              <a:prstGeom prst="rect">
                <a:avLst/>
              </a:prstGeom>
              <a:blipFill>
                <a:blip r:embed="rId2"/>
                <a:stretch>
                  <a:fillRect l="-3571" r="-17857" b="-909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292024A0-99DE-0148-BE22-F77E65DE82B4}"/>
                  </a:ext>
                </a:extLst>
              </p:cNvPr>
              <p:cNvSpPr>
                <a:spLocks noChangeAspect="1"/>
              </p:cNvSpPr>
              <p:nvPr/>
            </p:nvSpPr>
            <p:spPr>
              <a:xfrm>
                <a:off x="4837176" y="2616675"/>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4000" b="0" i="1" smtClean="0">
                              <a:latin typeface="Cambria Math" panose="02040503050406030204" pitchFamily="18" charset="0"/>
                              <a:ea typeface="Cambria Math" panose="02040503050406030204" pitchFamily="18" charset="0"/>
                            </a:rPr>
                          </m:ctrlPr>
                        </m:sSubSup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up>
                          <m:r>
                            <a:rPr lang="en-US" sz="4000" b="0" i="1" smtClean="0">
                              <a:latin typeface="Cambria Math" panose="02040503050406030204" pitchFamily="18" charset="0"/>
                              <a:ea typeface="Cambria Math" panose="02040503050406030204" pitchFamily="18" charset="0"/>
                            </a:rPr>
                            <m:t>′</m:t>
                          </m:r>
                        </m:sup>
                      </m:sSubSup>
                    </m:oMath>
                  </m:oMathPara>
                </a14:m>
                <a:endParaRPr lang="en-US" sz="4000" baseline="-25000" dirty="0"/>
              </a:p>
            </p:txBody>
          </p:sp>
        </mc:Choice>
        <mc:Fallback xmlns="">
          <p:sp>
            <p:nvSpPr>
              <p:cNvPr id="83" name="Rectangle 82">
                <a:extLst>
                  <a:ext uri="{FF2B5EF4-FFF2-40B4-BE49-F238E27FC236}">
                    <a16:creationId xmlns:a16="http://schemas.microsoft.com/office/drawing/2014/main" id="{292024A0-99DE-0148-BE22-F77E65DE82B4}"/>
                  </a:ext>
                </a:extLst>
              </p:cNvPr>
              <p:cNvSpPr>
                <a:spLocks noRot="1" noChangeAspect="1" noMove="1" noResize="1" noEditPoints="1" noAdjustHandles="1" noChangeArrowheads="1" noChangeShapeType="1" noTextEdit="1"/>
              </p:cNvSpPr>
              <p:nvPr/>
            </p:nvSpPr>
            <p:spPr>
              <a:xfrm>
                <a:off x="4837176" y="2616675"/>
                <a:ext cx="694944" cy="693716"/>
              </a:xfrm>
              <a:prstGeom prst="rect">
                <a:avLst/>
              </a:prstGeom>
              <a:blipFill>
                <a:blip r:embed="rId3"/>
                <a:stretch>
                  <a:fillRect l="-3571" r="-17857" b="-714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3A17882C-A3D2-6940-9CAA-DBE2A864F7B6}"/>
                  </a:ext>
                </a:extLst>
              </p:cNvPr>
              <p:cNvSpPr>
                <a:spLocks noChangeAspect="1"/>
              </p:cNvSpPr>
              <p:nvPr/>
            </p:nvSpPr>
            <p:spPr>
              <a:xfrm>
                <a:off x="3079519" y="3346692"/>
                <a:ext cx="4235681" cy="817147"/>
              </a:xfrm>
              <a:prstGeom prst="rect">
                <a:avLst/>
              </a:prstGeom>
              <a:gradFill flip="none" rotWithShape="1">
                <a:gsLst>
                  <a:gs pos="0">
                    <a:schemeClr val="bg1"/>
                  </a:gs>
                  <a:gs pos="100000">
                    <a:schemeClr val="accent1">
                      <a:shade val="100000"/>
                      <a:satMod val="115000"/>
                    </a:schemeClr>
                  </a:gs>
                </a:gsLst>
                <a:path path="circle">
                  <a:fillToRect l="50000" t="50000" r="50000" b="50000"/>
                </a:path>
                <a:tileRect/>
              </a:gradFill>
              <a:ln>
                <a:noFill/>
              </a:ln>
            </p:spPr>
            <p:txBody>
              <a:bodyPr wrap="square" anchor="ctr">
                <a:spAutoFit/>
              </a:bodyPr>
              <a:lstStyle/>
              <a:p>
                <a:pPr algn="ctr"/>
                <a14:m>
                  <m:oMathPara xmlns:m="http://schemas.openxmlformats.org/officeDocument/2006/math">
                    <m:oMathParaPr>
                      <m:jc m:val="centerGroup"/>
                    </m:oMathParaPr>
                    <m:oMath xmlns:m="http://schemas.openxmlformats.org/officeDocument/2006/math">
                      <m:r>
                        <a:rPr lang="en-US" sz="2200" i="1" smtClean="0">
                          <a:solidFill>
                            <a:schemeClr val="tx1"/>
                          </a:solidFill>
                          <a:latin typeface="Cambria Math" panose="02040503050406030204" pitchFamily="18" charset="0"/>
                          <a:ea typeface="Cambria Math" panose="02040503050406030204" pitchFamily="18" charset="0"/>
                        </a:rPr>
                        <m:t>∀</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i="1" smtClean="0">
                              <a:solidFill>
                                <a:schemeClr val="tx1"/>
                              </a:solidFill>
                              <a:latin typeface="Cambria Math" panose="02040503050406030204" pitchFamily="18" charset="0"/>
                              <a:ea typeface="Cambria Math" panose="02040503050406030204" pitchFamily="18" charset="0"/>
                            </a:rPr>
                            <m:t>𝜑</m:t>
                          </m:r>
                          <m:r>
                            <a:rPr lang="en-US" sz="2200" i="1">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𝑙𝑜𝑔</m:t>
                          </m:r>
                          <m:r>
                            <a:rPr lang="en-US" sz="2200" i="1">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𝑙𝑜𝑔</m:t>
                          </m:r>
                          <m:r>
                            <a:rPr lang="en-US" sz="2200" i="1">
                              <a:solidFill>
                                <a:schemeClr val="tx1"/>
                              </a:solidFill>
                              <a:latin typeface="Cambria Math" panose="02040503050406030204" pitchFamily="18" charset="0"/>
                              <a:ea typeface="Cambria Math" panose="02040503050406030204" pitchFamily="18" charset="0"/>
                            </a:rPr>
                            <m:t>,</m:t>
                          </m:r>
                          <m:r>
                            <a:rPr lang="en-US" sz="2200" i="1" smtClean="0">
                              <a:solidFill>
                                <a:schemeClr val="tx1"/>
                              </a:solidFill>
                              <a:latin typeface="Cambria Math" panose="02040503050406030204" pitchFamily="18" charset="0"/>
                              <a:ea typeface="Cambria Math" panose="02040503050406030204" pitchFamily="18" charset="0"/>
                            </a:rPr>
                            <m:t>𝜑</m:t>
                          </m:r>
                          <m:r>
                            <a:rPr lang="en-US" sz="2200" b="0" i="1" smtClean="0">
                              <a:solidFill>
                                <a:schemeClr val="tx1"/>
                              </a:solidFill>
                              <a:latin typeface="Cambria Math" panose="02040503050406030204" pitchFamily="18" charset="0"/>
                              <a:ea typeface="Cambria Math" panose="02040503050406030204" pitchFamily="18" charset="0"/>
                            </a:rPr>
                            <m:t>∈</m:t>
                          </m:r>
                          <m:r>
                            <a:rPr lang="en-US" sz="2200" i="1" smtClean="0">
                              <a:solidFill>
                                <a:schemeClr val="tx1"/>
                              </a:solidFill>
                              <a:latin typeface="Cambria Math" panose="02040503050406030204" pitchFamily="18" charset="0"/>
                              <a:ea typeface="Cambria Math" panose="02040503050406030204" pitchFamily="18" charset="0"/>
                            </a:rPr>
                            <m:t>𝜀</m:t>
                          </m:r>
                        </m:e>
                        <m:sub>
                          <m:r>
                            <a:rPr lang="en-US" sz="2200" b="0" i="1" smtClean="0">
                              <a:solidFill>
                                <a:schemeClr val="tx1"/>
                              </a:solidFill>
                              <a:latin typeface="Cambria Math" panose="02040503050406030204" pitchFamily="18" charset="0"/>
                              <a:ea typeface="Cambria Math" panose="02040503050406030204" pitchFamily="18" charset="0"/>
                            </a:rPr>
                            <m:t>𝑐</m:t>
                          </m:r>
                          <m:r>
                            <a:rPr lang="en-US" sz="2200" b="0" i="1" smtClean="0">
                              <a:solidFill>
                                <a:schemeClr val="tx1"/>
                              </a:solidFill>
                              <a:latin typeface="Cambria Math" panose="02040503050406030204" pitchFamily="18" charset="0"/>
                              <a:ea typeface="Cambria Math" panose="02040503050406030204" pitchFamily="18" charset="0"/>
                            </a:rPr>
                            <m:t>1</m:t>
                          </m:r>
                        </m:sub>
                      </m:sSub>
                      <m:r>
                        <a:rPr lang="en-US" sz="2200" b="0" i="1" smtClean="0">
                          <a:solidFill>
                            <a:schemeClr val="tx1"/>
                          </a:solidFill>
                          <a:latin typeface="Cambria Math" panose="02040503050406030204" pitchFamily="18" charset="0"/>
                          <a:ea typeface="Cambria Math" panose="02040503050406030204" pitchFamily="18" charset="0"/>
                        </a:rPr>
                        <m:t>→</m:t>
                      </m:r>
                    </m:oMath>
                  </m:oMathPara>
                </a14:m>
                <a:endParaRPr lang="en-US" sz="2200" b="0" i="1" dirty="0">
                  <a:solidFill>
                    <a:schemeClr val="tx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panose="02040503050406030204" pitchFamily="18" charset="0"/>
                          <a:ea typeface="Cambria Math" panose="02040503050406030204" pitchFamily="18" charset="0"/>
                        </a:rPr>
                        <m:t>∃</m:t>
                      </m:r>
                      <m:sSup>
                        <m:sSupPr>
                          <m:ctrlPr>
                            <a:rPr lang="en-US" sz="2200" b="0" i="1" smtClean="0">
                              <a:solidFill>
                                <a:schemeClr val="tx1"/>
                              </a:solidFill>
                              <a:latin typeface="Cambria Math" panose="02040503050406030204" pitchFamily="18" charset="0"/>
                              <a:ea typeface="Cambria Math" panose="02040503050406030204" pitchFamily="18" charset="0"/>
                            </a:rPr>
                          </m:ctrlPr>
                        </m:sSupPr>
                        <m:e>
                          <m:r>
                            <a:rPr lang="en-US" sz="2200" i="1">
                              <a:solidFill>
                                <a:schemeClr val="tx1"/>
                              </a:solidFill>
                              <a:latin typeface="Cambria Math" panose="02040503050406030204" pitchFamily="18" charset="0"/>
                              <a:ea typeface="Cambria Math" panose="02040503050406030204" pitchFamily="18" charset="0"/>
                            </a:rPr>
                            <m:t>𝜑</m:t>
                          </m:r>
                        </m:e>
                        <m:sup>
                          <m:r>
                            <a:rPr lang="en-US" sz="2200" b="0" i="1" smtClean="0">
                              <a:solidFill>
                                <a:schemeClr val="tx1"/>
                              </a:solidFill>
                              <a:latin typeface="Cambria Math" panose="02040503050406030204" pitchFamily="18" charset="0"/>
                              <a:ea typeface="Cambria Math" panose="02040503050406030204" pitchFamily="18" charset="0"/>
                            </a:rPr>
                            <m:t>′</m:t>
                          </m:r>
                        </m:sup>
                      </m:sSup>
                      <m:r>
                        <a:rPr lang="en-US" sz="2200" b="0" i="1" smtClean="0">
                          <a:solidFill>
                            <a:schemeClr val="tx1"/>
                          </a:solidFill>
                          <a:latin typeface="Cambria Math" panose="02040503050406030204" pitchFamily="18" charset="0"/>
                          <a:ea typeface="Cambria Math" panose="02040503050406030204" pitchFamily="18" charset="0"/>
                        </a:rPr>
                        <m:t>,</m:t>
                      </m:r>
                      <m:sSup>
                        <m:sSupPr>
                          <m:ctrlPr>
                            <a:rPr lang="en-US" sz="2200" b="0" i="1" smtClean="0">
                              <a:solidFill>
                                <a:schemeClr val="tx1"/>
                              </a:solidFill>
                              <a:latin typeface="Cambria Math" panose="02040503050406030204" pitchFamily="18" charset="0"/>
                              <a:ea typeface="Cambria Math" panose="02040503050406030204" pitchFamily="18" charset="0"/>
                            </a:rPr>
                          </m:ctrlPr>
                        </m:sSupPr>
                        <m:e>
                          <m:r>
                            <a:rPr lang="en-US" sz="2200" i="1">
                              <a:solidFill>
                                <a:schemeClr val="tx1"/>
                              </a:solidFill>
                              <a:latin typeface="Cambria Math" panose="02040503050406030204" pitchFamily="18" charset="0"/>
                              <a:ea typeface="Cambria Math" panose="02040503050406030204" pitchFamily="18" charset="0"/>
                            </a:rPr>
                            <m:t>𝜑</m:t>
                          </m:r>
                        </m:e>
                        <m:sup>
                          <m:r>
                            <a:rPr lang="en-US" sz="2200" b="0" i="1" smtClean="0">
                              <a:solidFill>
                                <a:schemeClr val="tx1"/>
                              </a:solidFill>
                              <a:latin typeface="Cambria Math" panose="02040503050406030204" pitchFamily="18" charset="0"/>
                              <a:ea typeface="Cambria Math" panose="02040503050406030204" pitchFamily="18" charset="0"/>
                            </a:rPr>
                            <m:t>′</m:t>
                          </m:r>
                        </m:sup>
                      </m:sSup>
                      <m:r>
                        <a:rPr lang="en-US" sz="2200" b="0" i="1" smtClean="0">
                          <a:solidFill>
                            <a:schemeClr val="tx1"/>
                          </a:solidFill>
                          <a:latin typeface="Cambria Math" panose="02040503050406030204" pitchFamily="18" charset="0"/>
                          <a:ea typeface="Cambria Math" panose="02040503050406030204" pitchFamily="18" charset="0"/>
                        </a:rPr>
                        <m:t>∈</m:t>
                      </m:r>
                      <m:sSubSup>
                        <m:sSubSupPr>
                          <m:ctrlPr>
                            <a:rPr lang="en-US" sz="2200" i="1" smtClean="0">
                              <a:solidFill>
                                <a:schemeClr val="tx1"/>
                              </a:solidFill>
                              <a:latin typeface="Cambria Math" panose="02040503050406030204" pitchFamily="18" charset="0"/>
                              <a:ea typeface="Cambria Math" panose="02040503050406030204" pitchFamily="18" charset="0"/>
                            </a:rPr>
                          </m:ctrlPr>
                        </m:sSubSupPr>
                        <m:e>
                          <m:r>
                            <a:rPr lang="en-US" sz="2200" i="1">
                              <a:solidFill>
                                <a:schemeClr val="tx1"/>
                              </a:solidFill>
                              <a:latin typeface="Cambria Math" panose="02040503050406030204" pitchFamily="18" charset="0"/>
                              <a:ea typeface="Cambria Math" panose="02040503050406030204" pitchFamily="18" charset="0"/>
                            </a:rPr>
                            <m:t>𝜀</m:t>
                          </m:r>
                        </m:e>
                        <m:sub>
                          <m:r>
                            <a:rPr lang="en-US" sz="2200" b="0" i="1" smtClean="0">
                              <a:solidFill>
                                <a:schemeClr val="tx1"/>
                              </a:solidFill>
                              <a:latin typeface="Cambria Math" panose="02040503050406030204" pitchFamily="18" charset="0"/>
                              <a:ea typeface="Cambria Math" panose="02040503050406030204" pitchFamily="18" charset="0"/>
                            </a:rPr>
                            <m:t>𝑐</m:t>
                          </m:r>
                          <m:r>
                            <a:rPr lang="en-US" sz="2200" b="0" i="1" smtClean="0">
                              <a:solidFill>
                                <a:schemeClr val="tx1"/>
                              </a:solidFill>
                              <a:latin typeface="Cambria Math" panose="02040503050406030204" pitchFamily="18" charset="0"/>
                              <a:ea typeface="Cambria Math" panose="02040503050406030204" pitchFamily="18" charset="0"/>
                            </a:rPr>
                            <m:t>1</m:t>
                          </m:r>
                        </m:sub>
                        <m:sup>
                          <m:r>
                            <a:rPr lang="en-US" sz="2200" i="1">
                              <a:solidFill>
                                <a:schemeClr val="tx1"/>
                              </a:solidFill>
                              <a:latin typeface="Cambria Math" panose="02040503050406030204" pitchFamily="18" charset="0"/>
                              <a:ea typeface="Cambria Math" panose="02040503050406030204" pitchFamily="18" charset="0"/>
                            </a:rPr>
                            <m:t>′</m:t>
                          </m:r>
                        </m:sup>
                      </m:sSubSup>
                      <m:r>
                        <a:rPr lang="en-US" sz="2200" b="0" i="1" smtClean="0">
                          <a:solidFill>
                            <a:schemeClr val="tx1"/>
                          </a:solidFill>
                          <a:latin typeface="Cambria Math" panose="02040503050406030204" pitchFamily="18" charset="0"/>
                          <a:ea typeface="Cambria Math" panose="02040503050406030204" pitchFamily="18" charset="0"/>
                        </a:rPr>
                        <m:t>∧  </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𝑅</m:t>
                          </m:r>
                        </m:e>
                        <m:sub>
                          <m:r>
                            <a:rPr lang="en-US" altLang="ko-KR" sz="2200" i="1">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𝜀</m:t>
                          </m:r>
                          <m:r>
                            <a:rPr lang="en-US" altLang="ko-KR" sz="2200" i="1">
                              <a:solidFill>
                                <a:schemeClr val="tx1"/>
                              </a:solidFill>
                              <a:latin typeface="Cambria Math" panose="02040503050406030204" pitchFamily="18" charset="0"/>
                              <a:ea typeface="Cambria Math" panose="02040503050406030204" pitchFamily="18" charset="0"/>
                            </a:rPr>
                            <m:t>,</m:t>
                          </m:r>
                          <m:sSup>
                            <m:sSupPr>
                              <m:ctrlPr>
                                <a:rPr lang="en-US" altLang="ko-KR" sz="2200" i="1">
                                  <a:solidFill>
                                    <a:schemeClr val="tx1"/>
                                  </a:solidFill>
                                  <a:latin typeface="Cambria Math" panose="02040503050406030204" pitchFamily="18" charset="0"/>
                                  <a:ea typeface="Cambria Math" panose="02040503050406030204" pitchFamily="18" charset="0"/>
                                </a:rPr>
                              </m:ctrlPr>
                            </m:sSupPr>
                            <m:e>
                              <m:r>
                                <a:rPr lang="en-US" sz="2200" i="1">
                                  <a:solidFill>
                                    <a:schemeClr val="tx1"/>
                                  </a:solidFill>
                                  <a:latin typeface="Cambria Math" panose="02040503050406030204" pitchFamily="18" charset="0"/>
                                  <a:ea typeface="Cambria Math" panose="02040503050406030204" pitchFamily="18" charset="0"/>
                                </a:rPr>
                                <m:t>𝜀</m:t>
                              </m:r>
                            </m:e>
                            <m:sup>
                              <m:r>
                                <a:rPr lang="en-US" altLang="ko-KR" sz="2200" i="1">
                                  <a:solidFill>
                                    <a:schemeClr val="tx1"/>
                                  </a:solidFill>
                                  <a:latin typeface="Cambria Math" panose="02040503050406030204" pitchFamily="18" charset="0"/>
                                  <a:ea typeface="Cambria Math" panose="02040503050406030204" pitchFamily="18" charset="0"/>
                                </a:rPr>
                                <m:t>′</m:t>
                              </m:r>
                            </m:sup>
                          </m:sSup>
                          <m:r>
                            <a:rPr lang="en-US" altLang="ko-KR" sz="2200" i="1">
                              <a:solidFill>
                                <a:schemeClr val="tx1"/>
                              </a:solidFill>
                              <a:latin typeface="Cambria Math" panose="02040503050406030204" pitchFamily="18" charset="0"/>
                              <a:ea typeface="Cambria Math" panose="02040503050406030204" pitchFamily="18" charset="0"/>
                            </a:rPr>
                            <m:t>)</m:t>
                          </m:r>
                        </m:sub>
                      </m:sSub>
                      <m:r>
                        <a:rPr lang="en-US" sz="2200" b="0" i="1" smtClean="0">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𝜑</m:t>
                      </m:r>
                      <m:r>
                        <a:rPr lang="en-US" sz="2200" i="1">
                          <a:solidFill>
                            <a:schemeClr val="tx1"/>
                          </a:solidFill>
                          <a:latin typeface="Cambria Math" panose="02040503050406030204" pitchFamily="18" charset="0"/>
                          <a:ea typeface="Cambria Math" panose="02040503050406030204" pitchFamily="18" charset="0"/>
                        </a:rPr>
                        <m:t>,</m:t>
                      </m:r>
                      <m:sSup>
                        <m:sSupPr>
                          <m:ctrlPr>
                            <a:rPr lang="en-US" sz="2200" i="1">
                              <a:solidFill>
                                <a:schemeClr val="tx1"/>
                              </a:solidFill>
                              <a:latin typeface="Cambria Math" panose="02040503050406030204" pitchFamily="18" charset="0"/>
                              <a:ea typeface="Cambria Math" panose="02040503050406030204" pitchFamily="18" charset="0"/>
                            </a:rPr>
                          </m:ctrlPr>
                        </m:sSupPr>
                        <m:e>
                          <m:r>
                            <a:rPr lang="en-US" sz="2200" i="1">
                              <a:solidFill>
                                <a:schemeClr val="tx1"/>
                              </a:solidFill>
                              <a:latin typeface="Cambria Math" panose="02040503050406030204" pitchFamily="18" charset="0"/>
                              <a:ea typeface="Cambria Math" panose="02040503050406030204" pitchFamily="18" charset="0"/>
                            </a:rPr>
                            <m:t>𝜑</m:t>
                          </m:r>
                        </m:e>
                        <m:sup>
                          <m:r>
                            <a:rPr lang="en-US" sz="2200" i="1">
                              <a:solidFill>
                                <a:schemeClr val="tx1"/>
                              </a:solidFill>
                              <a:latin typeface="Cambria Math" panose="02040503050406030204" pitchFamily="18" charset="0"/>
                              <a:ea typeface="Cambria Math" panose="02040503050406030204" pitchFamily="18" charset="0"/>
                            </a:rPr>
                            <m:t>′</m:t>
                          </m:r>
                        </m:sup>
                      </m:sSup>
                      <m:r>
                        <a:rPr lang="en-US" sz="2200" b="0" i="1" smtClean="0">
                          <a:solidFill>
                            <a:schemeClr val="tx1"/>
                          </a:solidFill>
                          <a:latin typeface="Cambria Math" panose="02040503050406030204" pitchFamily="18" charset="0"/>
                          <a:ea typeface="Cambria Math" panose="02040503050406030204" pitchFamily="18" charset="0"/>
                        </a:rPr>
                        <m:t>)</m:t>
                      </m:r>
                    </m:oMath>
                  </m:oMathPara>
                </a14:m>
                <a:endParaRPr lang="en-US" sz="2200" b="0" i="1" dirty="0">
                  <a:solidFill>
                    <a:schemeClr val="tx1"/>
                  </a:solidFill>
                  <a:latin typeface="Cambria Math" panose="02040503050406030204" pitchFamily="18" charset="0"/>
                  <a:ea typeface="Cambria Math" panose="02040503050406030204" pitchFamily="18" charset="0"/>
                </a:endParaRPr>
              </a:p>
            </p:txBody>
          </p:sp>
        </mc:Choice>
        <mc:Fallback xmlns="">
          <p:sp>
            <p:nvSpPr>
              <p:cNvPr id="84" name="Rectangle 83">
                <a:extLst>
                  <a:ext uri="{FF2B5EF4-FFF2-40B4-BE49-F238E27FC236}">
                    <a16:creationId xmlns:a16="http://schemas.microsoft.com/office/drawing/2014/main" id="{3A17882C-A3D2-6940-9CAA-DBE2A864F7B6}"/>
                  </a:ext>
                </a:extLst>
              </p:cNvPr>
              <p:cNvSpPr>
                <a:spLocks noRot="1" noChangeAspect="1" noMove="1" noResize="1" noEditPoints="1" noAdjustHandles="1" noChangeArrowheads="1" noChangeShapeType="1" noTextEdit="1"/>
              </p:cNvSpPr>
              <p:nvPr/>
            </p:nvSpPr>
            <p:spPr>
              <a:xfrm>
                <a:off x="3079519" y="3346692"/>
                <a:ext cx="4235681" cy="817147"/>
              </a:xfrm>
              <a:prstGeom prst="rect">
                <a:avLst/>
              </a:prstGeom>
              <a:blipFill>
                <a:blip r:embed="rId4"/>
                <a:stretch>
                  <a:fillRect b="-468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883176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4E9D-6BFA-4F43-A0D6-718937767221}"/>
              </a:ext>
            </a:extLst>
          </p:cNvPr>
          <p:cNvSpPr>
            <a:spLocks noGrp="1"/>
          </p:cNvSpPr>
          <p:nvPr>
            <p:ph type="title"/>
          </p:nvPr>
        </p:nvSpPr>
        <p:spPr/>
        <p:txBody>
          <a:bodyPr/>
          <a:lstStyle/>
          <a:p>
            <a:r>
              <a:rPr lang="en-US" dirty="0"/>
              <a:t>Hide Nondeterminism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625E73-944C-1F4D-8A6B-543E7062E0F4}"/>
                  </a:ext>
                </a:extLst>
              </p:cNvPr>
              <p:cNvSpPr txBox="1"/>
              <p:nvPr/>
            </p:nvSpPr>
            <p:spPr>
              <a:xfrm>
                <a:off x="1941017" y="3176885"/>
                <a:ext cx="5100114" cy="46166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𝐴𝑠𝑚</m:t>
                          </m:r>
                        </m:e>
                        <m:sub>
                          <m:r>
                            <a:rPr lang="en-US" sz="2400" b="0" i="1" smtClean="0">
                              <a:latin typeface="Cambria Math" panose="02040503050406030204" pitchFamily="18" charset="0"/>
                              <a:ea typeface="Cambria Math" panose="02040503050406030204" pitchFamily="18" charset="0"/>
                            </a:rPr>
                            <m:t>𝑚𝑐</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𝐵𝑜𝑜𝑡</m:t>
                          </m:r>
                        </m:e>
                      </m:d>
                      <m:r>
                        <a:rPr lang="en-US" sz="2400" i="1">
                          <a:latin typeface="Cambria Math" panose="02040503050406030204" pitchFamily="18" charset="0"/>
                          <a:ea typeface="Cambria Math" panose="02040503050406030204" pitchFamily="18" charset="0"/>
                        </a:rPr>
                        <m:t>⊢</m:t>
                      </m:r>
                      <m:d>
                        <m:dPr>
                          <m:begChr m:val="⟦"/>
                          <m:endChr m:val="⟧"/>
                          <m:ctrlPr>
                            <a:rPr lang="en-US" sz="2400" i="1" dirty="0">
                              <a:latin typeface="Cambria Math" panose="02040503050406030204" pitchFamily="18" charset="0"/>
                              <a:ea typeface="Cambria Math" panose="02040503050406030204" pitchFamily="18" charset="0"/>
                            </a:rPr>
                          </m:ctrlPr>
                        </m:dPr>
                        <m:e>
                          <m:r>
                            <a:rPr lang="en-US" sz="2400" b="1" i="0" dirty="0" smtClean="0">
                              <a:latin typeface="Cambria Math" panose="02040503050406030204" pitchFamily="18" charset="0"/>
                              <a:ea typeface="Cambria Math" panose="02040503050406030204" pitchFamily="18" charset="0"/>
                            </a:rPr>
                            <m:t>𝐂𝐞𝐫𝐭𝐢𝐊𝐎𝐒</m:t>
                          </m:r>
                          <m:r>
                            <a:rPr lang="en-US" sz="2400" b="1" i="1" dirty="0">
                              <a:latin typeface="Cambria Math" panose="02040503050406030204" pitchFamily="18" charset="0"/>
                              <a:ea typeface="Cambria Math" panose="02040503050406030204" pitchFamily="18" charset="0"/>
                            </a:rPr>
                            <m:t>⊕</m:t>
                          </m:r>
                          <m:r>
                            <a:rPr lang="en-US" sz="2400" b="1" i="0" dirty="0">
                              <a:latin typeface="Cambria Math" panose="02040503050406030204" pitchFamily="18" charset="0"/>
                              <a:ea typeface="Cambria Math" panose="02040503050406030204" pitchFamily="18" charset="0"/>
                            </a:rPr>
                            <m:t>𝐂𝐭𝐱𝐭</m:t>
                          </m:r>
                        </m:e>
                      </m:d>
                    </m:oMath>
                  </m:oMathPara>
                </a14:m>
                <a:endParaRPr lang="en-US" sz="2400" dirty="0"/>
              </a:p>
            </p:txBody>
          </p:sp>
        </mc:Choice>
        <mc:Fallback xmlns="">
          <p:sp>
            <p:nvSpPr>
              <p:cNvPr id="5" name="TextBox 4">
                <a:extLst>
                  <a:ext uri="{FF2B5EF4-FFF2-40B4-BE49-F238E27FC236}">
                    <a16:creationId xmlns:a16="http://schemas.microsoft.com/office/drawing/2014/main" id="{59625E73-944C-1F4D-8A6B-543E7062E0F4}"/>
                  </a:ext>
                </a:extLst>
              </p:cNvPr>
              <p:cNvSpPr txBox="1">
                <a:spLocks noRot="1" noChangeAspect="1" noMove="1" noResize="1" noEditPoints="1" noAdjustHandles="1" noChangeArrowheads="1" noChangeShapeType="1" noTextEdit="1"/>
              </p:cNvSpPr>
              <p:nvPr/>
            </p:nvSpPr>
            <p:spPr>
              <a:xfrm>
                <a:off x="1941017" y="3176885"/>
                <a:ext cx="5100114" cy="461665"/>
              </a:xfrm>
              <a:prstGeom prst="rect">
                <a:avLst/>
              </a:prstGeom>
              <a:blipFill>
                <a:blip r:embed="rId2"/>
                <a:stretch>
                  <a:fillRect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E3BAEA-C59A-914B-A627-6A2067813129}"/>
                  </a:ext>
                </a:extLst>
              </p:cNvPr>
              <p:cNvSpPr txBox="1"/>
              <p:nvPr/>
            </p:nvSpPr>
            <p:spPr>
              <a:xfrm rot="16200000">
                <a:off x="4203069" y="2589118"/>
                <a:ext cx="552669" cy="461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000" b="1" i="1">
                          <a:latin typeface="Cambria Math" charset="0"/>
                          <a:ea typeface="Cambria Math" charset="0"/>
                          <a:cs typeface="Cambria Math" charset="0"/>
                        </a:rPr>
                        <m:t>⊑</m:t>
                      </m:r>
                    </m:oMath>
                  </m:oMathPara>
                </a14:m>
                <a:endParaRPr lang="en-US" sz="3000" b="1" dirty="0"/>
              </a:p>
            </p:txBody>
          </p:sp>
        </mc:Choice>
        <mc:Fallback xmlns="">
          <p:sp>
            <p:nvSpPr>
              <p:cNvPr id="6" name="TextBox 5">
                <a:extLst>
                  <a:ext uri="{FF2B5EF4-FFF2-40B4-BE49-F238E27FC236}">
                    <a16:creationId xmlns:a16="http://schemas.microsoft.com/office/drawing/2014/main" id="{AFE3BAEA-C59A-914B-A627-6A2067813129}"/>
                  </a:ext>
                </a:extLst>
              </p:cNvPr>
              <p:cNvSpPr txBox="1">
                <a:spLocks noRot="1" noChangeAspect="1" noMove="1" noResize="1" noEditPoints="1" noAdjustHandles="1" noChangeArrowheads="1" noChangeShapeType="1" noTextEdit="1"/>
              </p:cNvSpPr>
              <p:nvPr/>
            </p:nvSpPr>
            <p:spPr>
              <a:xfrm rot="16200000">
                <a:off x="4203069" y="2589118"/>
                <a:ext cx="552669" cy="461665"/>
              </a:xfrm>
              <a:prstGeom prst="rect">
                <a:avLst/>
              </a:prstGeom>
              <a:blipFill>
                <a:blip r:embed="rId3"/>
                <a:stretch>
                  <a:fillRect r="-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529D14B-2056-0147-862D-6E27B43DD587}"/>
                  </a:ext>
                </a:extLst>
              </p:cNvPr>
              <p:cNvSpPr txBox="1"/>
              <p:nvPr/>
            </p:nvSpPr>
            <p:spPr>
              <a:xfrm>
                <a:off x="1137339" y="1962150"/>
                <a:ext cx="6711261" cy="46166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𝐴𝑠</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𝑚</m:t>
                          </m:r>
                        </m:e>
                        <m:sub>
                          <m:r>
                            <a:rPr lang="en-US" sz="2400" b="0" i="1" smtClean="0">
                              <a:latin typeface="Cambria Math" panose="02040503050406030204" pitchFamily="18" charset="0"/>
                              <a:ea typeface="Cambria Math" panose="02040503050406030204" pitchFamily="18" charset="0"/>
                            </a:rPr>
                            <m:t>𝑜𝑟𝑎𝑐𝑙𝑒</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𝐵𝑜𝑜𝑡</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𝐶𝑜𝑟𝑒𝑆𝑒𝑡</m:t>
                              </m:r>
                            </m:sub>
                          </m:sSub>
                          <m:r>
                            <a:rPr lang="en-US" sz="2400" b="0" i="1" smtClean="0">
                              <a:latin typeface="Cambria Math" panose="02040503050406030204" pitchFamily="18" charset="0"/>
                              <a:ea typeface="Cambria Math" panose="02040503050406030204" pitchFamily="18" charset="0"/>
                            </a:rPr>
                            <m:t>]</m:t>
                          </m:r>
                        </m:e>
                      </m:d>
                      <m:r>
                        <a:rPr lang="en-US" sz="2400" i="1">
                          <a:latin typeface="Cambria Math" panose="02040503050406030204" pitchFamily="18" charset="0"/>
                          <a:ea typeface="Cambria Math" panose="02040503050406030204" pitchFamily="18" charset="0"/>
                        </a:rPr>
                        <m:t>⊢</m:t>
                      </m:r>
                      <m:d>
                        <m:dPr>
                          <m:begChr m:val="⟦"/>
                          <m:endChr m:val="⟧"/>
                          <m:ctrlPr>
                            <a:rPr lang="en-US" sz="2400" i="1" dirty="0">
                              <a:latin typeface="Cambria Math" panose="02040503050406030204" pitchFamily="18" charset="0"/>
                              <a:ea typeface="Cambria Math" panose="02040503050406030204" pitchFamily="18" charset="0"/>
                            </a:rPr>
                          </m:ctrlPr>
                        </m:dPr>
                        <m:e>
                          <m:r>
                            <a:rPr lang="en-US" sz="2400" b="1" i="0" dirty="0" smtClean="0">
                              <a:latin typeface="Cambria Math" panose="02040503050406030204" pitchFamily="18" charset="0"/>
                              <a:ea typeface="Cambria Math" panose="02040503050406030204" pitchFamily="18" charset="0"/>
                            </a:rPr>
                            <m:t>𝐂𝐞𝐫𝐭𝐢𝐊𝐎𝐒</m:t>
                          </m:r>
                          <m:r>
                            <a:rPr lang="en-US" sz="2400" b="1" i="1" dirty="0">
                              <a:latin typeface="Cambria Math" panose="02040503050406030204" pitchFamily="18" charset="0"/>
                              <a:ea typeface="Cambria Math" panose="02040503050406030204" pitchFamily="18" charset="0"/>
                            </a:rPr>
                            <m:t>⊕</m:t>
                          </m:r>
                          <m:r>
                            <a:rPr lang="en-US" sz="2400" b="1" i="0" dirty="0">
                              <a:latin typeface="Cambria Math" panose="02040503050406030204" pitchFamily="18" charset="0"/>
                              <a:ea typeface="Cambria Math" panose="02040503050406030204" pitchFamily="18" charset="0"/>
                            </a:rPr>
                            <m:t>𝐂𝐭𝐱𝐭</m:t>
                          </m:r>
                        </m:e>
                      </m:d>
                    </m:oMath>
                  </m:oMathPara>
                </a14:m>
                <a:endParaRPr lang="en-US" sz="2400" dirty="0"/>
              </a:p>
            </p:txBody>
          </p:sp>
        </mc:Choice>
        <mc:Fallback xmlns="">
          <p:sp>
            <p:nvSpPr>
              <p:cNvPr id="7" name="TextBox 6">
                <a:extLst>
                  <a:ext uri="{FF2B5EF4-FFF2-40B4-BE49-F238E27FC236}">
                    <a16:creationId xmlns:a16="http://schemas.microsoft.com/office/drawing/2014/main" id="{2529D14B-2056-0147-862D-6E27B43DD587}"/>
                  </a:ext>
                </a:extLst>
              </p:cNvPr>
              <p:cNvSpPr txBox="1">
                <a:spLocks noRot="1" noChangeAspect="1" noMove="1" noResize="1" noEditPoints="1" noAdjustHandles="1" noChangeArrowheads="1" noChangeShapeType="1" noTextEdit="1"/>
              </p:cNvSpPr>
              <p:nvPr/>
            </p:nvSpPr>
            <p:spPr>
              <a:xfrm>
                <a:off x="1137339" y="1962150"/>
                <a:ext cx="6711261" cy="461665"/>
              </a:xfrm>
              <a:prstGeom prst="rect">
                <a:avLst/>
              </a:prstGeom>
              <a:blipFill>
                <a:blip r:embed="rId4"/>
                <a:stretch>
                  <a:fillRect b="-16216"/>
                </a:stretch>
              </a:blipFill>
            </p:spPr>
            <p:txBody>
              <a:bodyPr/>
              <a:lstStyle/>
              <a:p>
                <a:r>
                  <a:rPr lang="en-US">
                    <a:noFill/>
                  </a:rPr>
                  <a:t> </a:t>
                </a:r>
              </a:p>
            </p:txBody>
          </p:sp>
        </mc:Fallback>
      </mc:AlternateContent>
    </p:spTree>
    <p:extLst>
      <p:ext uri="{BB962C8B-B14F-4D97-AF65-F5344CB8AC3E}">
        <p14:creationId xmlns:p14="http://schemas.microsoft.com/office/powerpoint/2010/main" val="3578655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856E915D-CCDE-9B4F-9D86-9CBB2D714409}"/>
              </a:ext>
            </a:extLst>
          </p:cNvPr>
          <p:cNvGrpSpPr/>
          <p:nvPr/>
        </p:nvGrpSpPr>
        <p:grpSpPr>
          <a:xfrm>
            <a:off x="1295400" y="895350"/>
            <a:ext cx="6629400" cy="3135802"/>
            <a:chOff x="1219200" y="1599626"/>
            <a:chExt cx="6629400" cy="3135802"/>
          </a:xfrm>
        </p:grpSpPr>
        <p:cxnSp>
          <p:nvCxnSpPr>
            <p:cNvPr id="58" name="Straight Connector 57">
              <a:extLst>
                <a:ext uri="{FF2B5EF4-FFF2-40B4-BE49-F238E27FC236}">
                  <a16:creationId xmlns:a16="http://schemas.microsoft.com/office/drawing/2014/main" id="{E5AD9FBE-F6B2-704C-AF52-1499BA6F5A91}"/>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59" name="Group 58">
              <a:extLst>
                <a:ext uri="{FF2B5EF4-FFF2-40B4-BE49-F238E27FC236}">
                  <a16:creationId xmlns:a16="http://schemas.microsoft.com/office/drawing/2014/main" id="{00068E4E-1245-5948-B50D-6FE2DFC58529}"/>
                </a:ext>
              </a:extLst>
            </p:cNvPr>
            <p:cNvGrpSpPr/>
            <p:nvPr/>
          </p:nvGrpSpPr>
          <p:grpSpPr>
            <a:xfrm>
              <a:off x="1600200" y="4171950"/>
              <a:ext cx="5867400" cy="563478"/>
              <a:chOff x="1600200" y="4171950"/>
              <a:chExt cx="5867400" cy="563478"/>
            </a:xfrm>
          </p:grpSpPr>
          <p:sp>
            <p:nvSpPr>
              <p:cNvPr id="72" name="Rectangle 71">
                <a:extLst>
                  <a:ext uri="{FF2B5EF4-FFF2-40B4-BE49-F238E27FC236}">
                    <a16:creationId xmlns:a16="http://schemas.microsoft.com/office/drawing/2014/main" id="{7E9A0C64-F63F-9F4E-BF92-22EE6F036C30}"/>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73" name="Rectangle 72">
                <a:extLst>
                  <a:ext uri="{FF2B5EF4-FFF2-40B4-BE49-F238E27FC236}">
                    <a16:creationId xmlns:a16="http://schemas.microsoft.com/office/drawing/2014/main" id="{4FAB2D0D-9050-4540-9FA0-B72A6D20A146}"/>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74" name="Rectangle 73">
                <a:extLst>
                  <a:ext uri="{FF2B5EF4-FFF2-40B4-BE49-F238E27FC236}">
                    <a16:creationId xmlns:a16="http://schemas.microsoft.com/office/drawing/2014/main" id="{9BBD3E07-6F1D-2046-9967-17ABD8E90A49}"/>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75" name="Rectangle 74">
                <a:extLst>
                  <a:ext uri="{FF2B5EF4-FFF2-40B4-BE49-F238E27FC236}">
                    <a16:creationId xmlns:a16="http://schemas.microsoft.com/office/drawing/2014/main" id="{094C0802-F6A7-A446-B452-9DC5A69BCAF2}"/>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76" name="TextBox 75">
                <a:extLst>
                  <a:ext uri="{FF2B5EF4-FFF2-40B4-BE49-F238E27FC236}">
                    <a16:creationId xmlns:a16="http://schemas.microsoft.com/office/drawing/2014/main" id="{B600A1CF-1443-2A45-8048-C140907A506D}"/>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grpSp>
        <p:grpSp>
          <p:nvGrpSpPr>
            <p:cNvPr id="60" name="Group 59">
              <a:extLst>
                <a:ext uri="{FF2B5EF4-FFF2-40B4-BE49-F238E27FC236}">
                  <a16:creationId xmlns:a16="http://schemas.microsoft.com/office/drawing/2014/main" id="{5A517AF1-6810-6646-8058-753E1A8CA34C}"/>
                </a:ext>
              </a:extLst>
            </p:cNvPr>
            <p:cNvGrpSpPr/>
            <p:nvPr/>
          </p:nvGrpSpPr>
          <p:grpSpPr>
            <a:xfrm>
              <a:off x="1600199" y="1599626"/>
              <a:ext cx="5867401" cy="2496125"/>
              <a:chOff x="1600199" y="1599626"/>
              <a:chExt cx="5867401" cy="2496125"/>
            </a:xfrm>
          </p:grpSpPr>
          <p:sp>
            <p:nvSpPr>
              <p:cNvPr id="61" name="Rectangle 60">
                <a:extLst>
                  <a:ext uri="{FF2B5EF4-FFF2-40B4-BE49-F238E27FC236}">
                    <a16:creationId xmlns:a16="http://schemas.microsoft.com/office/drawing/2014/main" id="{B5CBF8C2-F3DB-B04F-BB40-DB21E0B33FD7}"/>
                  </a:ext>
                </a:extLst>
              </p:cNvPr>
              <p:cNvSpPr/>
              <p:nvPr/>
            </p:nvSpPr>
            <p:spPr>
              <a:xfrm>
                <a:off x="1600201"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62" name="Rectangle 61">
                <a:extLst>
                  <a:ext uri="{FF2B5EF4-FFF2-40B4-BE49-F238E27FC236}">
                    <a16:creationId xmlns:a16="http://schemas.microsoft.com/office/drawing/2014/main" id="{004F7CD6-1CC8-6D47-9432-7FF1A5B4E4D8}"/>
                  </a:ext>
                </a:extLst>
              </p:cNvPr>
              <p:cNvSpPr/>
              <p:nvPr/>
            </p:nvSpPr>
            <p:spPr>
              <a:xfrm>
                <a:off x="2915021"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63" name="Rectangle 62">
                <a:extLst>
                  <a:ext uri="{FF2B5EF4-FFF2-40B4-BE49-F238E27FC236}">
                    <a16:creationId xmlns:a16="http://schemas.microsoft.com/office/drawing/2014/main" id="{EFBB243A-9590-FC49-88DB-D678D0EF8D15}"/>
                  </a:ext>
                </a:extLst>
              </p:cNvPr>
              <p:cNvSpPr/>
              <p:nvPr/>
            </p:nvSpPr>
            <p:spPr>
              <a:xfrm>
                <a:off x="4229842"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64" name="Rectangle 63">
                <a:extLst>
                  <a:ext uri="{FF2B5EF4-FFF2-40B4-BE49-F238E27FC236}">
                    <a16:creationId xmlns:a16="http://schemas.microsoft.com/office/drawing/2014/main" id="{F40C4B31-B0D8-7944-99A5-3FA3D6D6B847}"/>
                  </a:ext>
                </a:extLst>
              </p:cNvPr>
              <p:cNvSpPr/>
              <p:nvPr/>
            </p:nvSpPr>
            <p:spPr>
              <a:xfrm>
                <a:off x="6324600"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65" name="Rectangle 64">
                <a:extLst>
                  <a:ext uri="{FF2B5EF4-FFF2-40B4-BE49-F238E27FC236}">
                    <a16:creationId xmlns:a16="http://schemas.microsoft.com/office/drawing/2014/main" id="{429D7E0B-CB1E-5340-B389-62E146AF4387}"/>
                  </a:ext>
                </a:extLst>
              </p:cNvPr>
              <p:cNvSpPr/>
              <p:nvPr/>
            </p:nvSpPr>
            <p:spPr bwMode="auto">
              <a:xfrm>
                <a:off x="1600200" y="3714750"/>
                <a:ext cx="5867400" cy="381001"/>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66" name="TextBox 65">
                <a:extLst>
                  <a:ext uri="{FF2B5EF4-FFF2-40B4-BE49-F238E27FC236}">
                    <a16:creationId xmlns:a16="http://schemas.microsoft.com/office/drawing/2014/main" id="{89BAC5CD-660E-8F4F-8C2C-A554A4808143}"/>
                  </a:ext>
                </a:extLst>
              </p:cNvPr>
              <p:cNvSpPr txBox="1"/>
              <p:nvPr/>
            </p:nvSpPr>
            <p:spPr>
              <a:xfrm>
                <a:off x="5754256" y="282784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67" name="Rectangle 66">
                <a:extLst>
                  <a:ext uri="{FF2B5EF4-FFF2-40B4-BE49-F238E27FC236}">
                    <a16:creationId xmlns:a16="http://schemas.microsoft.com/office/drawing/2014/main" id="{6F750BFA-0AAF-2F42-A821-CD8CDAD79654}"/>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8" name="Rectangle 67">
                <a:extLst>
                  <a:ext uri="{FF2B5EF4-FFF2-40B4-BE49-F238E27FC236}">
                    <a16:creationId xmlns:a16="http://schemas.microsoft.com/office/drawing/2014/main" id="{E738100F-EB16-654A-8C86-8BD7BEECF83E}"/>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9" name="Rectangle 68">
                <a:extLst>
                  <a:ext uri="{FF2B5EF4-FFF2-40B4-BE49-F238E27FC236}">
                    <a16:creationId xmlns:a16="http://schemas.microsoft.com/office/drawing/2014/main" id="{B7A73811-9BEE-674C-9ABD-F297F9D0A50F}"/>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0" name="Rectangle 69">
                <a:extLst>
                  <a:ext uri="{FF2B5EF4-FFF2-40B4-BE49-F238E27FC236}">
                    <a16:creationId xmlns:a16="http://schemas.microsoft.com/office/drawing/2014/main" id="{114C15F2-E535-C947-8CDD-9BC300A85EE3}"/>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1" name="TextBox 70">
                <a:extLst>
                  <a:ext uri="{FF2B5EF4-FFF2-40B4-BE49-F238E27FC236}">
                    <a16:creationId xmlns:a16="http://schemas.microsoft.com/office/drawing/2014/main" id="{9C1FFD3A-E20B-224A-B8FD-B0E89B00947D}"/>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grpSp>
      </p:grpSp>
    </p:spTree>
    <p:extLst>
      <p:ext uri="{BB962C8B-B14F-4D97-AF65-F5344CB8AC3E}">
        <p14:creationId xmlns:p14="http://schemas.microsoft.com/office/powerpoint/2010/main" val="1435139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A6E14F8-0893-064F-891E-4D18237F2136}"/>
              </a:ext>
            </a:extLst>
          </p:cNvPr>
          <p:cNvGrpSpPr/>
          <p:nvPr/>
        </p:nvGrpSpPr>
        <p:grpSpPr>
          <a:xfrm>
            <a:off x="1219200" y="1200150"/>
            <a:ext cx="6629400" cy="3352800"/>
            <a:chOff x="1219200" y="1581150"/>
            <a:chExt cx="6629400" cy="3352800"/>
          </a:xfrm>
        </p:grpSpPr>
        <p:cxnSp>
          <p:nvCxnSpPr>
            <p:cNvPr id="78" name="Straight Connector 77">
              <a:extLst>
                <a:ext uri="{FF2B5EF4-FFF2-40B4-BE49-F238E27FC236}">
                  <a16:creationId xmlns:a16="http://schemas.microsoft.com/office/drawing/2014/main" id="{E7A2A5B9-9B9E-D349-8AC3-C455790A18BA}"/>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79" name="Group 78">
              <a:extLst>
                <a:ext uri="{FF2B5EF4-FFF2-40B4-BE49-F238E27FC236}">
                  <a16:creationId xmlns:a16="http://schemas.microsoft.com/office/drawing/2014/main" id="{C6824B4D-4B7F-A149-B4F3-B5E23684665B}"/>
                </a:ext>
              </a:extLst>
            </p:cNvPr>
            <p:cNvGrpSpPr/>
            <p:nvPr/>
          </p:nvGrpSpPr>
          <p:grpSpPr>
            <a:xfrm>
              <a:off x="1600200" y="4171950"/>
              <a:ext cx="5867400" cy="563478"/>
              <a:chOff x="1600200" y="4171950"/>
              <a:chExt cx="5867400" cy="563478"/>
            </a:xfrm>
          </p:grpSpPr>
          <p:sp>
            <p:nvSpPr>
              <p:cNvPr id="96" name="Rectangle 95">
                <a:extLst>
                  <a:ext uri="{FF2B5EF4-FFF2-40B4-BE49-F238E27FC236}">
                    <a16:creationId xmlns:a16="http://schemas.microsoft.com/office/drawing/2014/main" id="{C5FCF3F2-09C2-BE48-B7B0-C8136CCC0449}"/>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97" name="Rectangle 96">
                <a:extLst>
                  <a:ext uri="{FF2B5EF4-FFF2-40B4-BE49-F238E27FC236}">
                    <a16:creationId xmlns:a16="http://schemas.microsoft.com/office/drawing/2014/main" id="{380571E1-0CB4-2D4A-AC86-078D47B16081}"/>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98" name="Rectangle 97">
                <a:extLst>
                  <a:ext uri="{FF2B5EF4-FFF2-40B4-BE49-F238E27FC236}">
                    <a16:creationId xmlns:a16="http://schemas.microsoft.com/office/drawing/2014/main" id="{2FF64D16-BB3E-9A42-A450-0DD6CC94D332}"/>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99" name="Rectangle 98">
                <a:extLst>
                  <a:ext uri="{FF2B5EF4-FFF2-40B4-BE49-F238E27FC236}">
                    <a16:creationId xmlns:a16="http://schemas.microsoft.com/office/drawing/2014/main" id="{71956756-61C1-3D45-9009-3DEDBDF8FB61}"/>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100" name="TextBox 99">
                <a:extLst>
                  <a:ext uri="{FF2B5EF4-FFF2-40B4-BE49-F238E27FC236}">
                    <a16:creationId xmlns:a16="http://schemas.microsoft.com/office/drawing/2014/main" id="{519CF549-0E47-5C49-B60A-CE9B07FBAFD2}"/>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grpSp>
        <p:grpSp>
          <p:nvGrpSpPr>
            <p:cNvPr id="80" name="Group 79">
              <a:extLst>
                <a:ext uri="{FF2B5EF4-FFF2-40B4-BE49-F238E27FC236}">
                  <a16:creationId xmlns:a16="http://schemas.microsoft.com/office/drawing/2014/main" id="{ED21B228-DA1D-2841-9625-D1987F460761}"/>
                </a:ext>
              </a:extLst>
            </p:cNvPr>
            <p:cNvGrpSpPr/>
            <p:nvPr/>
          </p:nvGrpSpPr>
          <p:grpSpPr>
            <a:xfrm>
              <a:off x="1600199" y="1599626"/>
              <a:ext cx="5867401" cy="2496125"/>
              <a:chOff x="1600199" y="1599626"/>
              <a:chExt cx="5867401" cy="2496125"/>
            </a:xfrm>
          </p:grpSpPr>
          <p:sp>
            <p:nvSpPr>
              <p:cNvPr id="85" name="Rectangle 84">
                <a:extLst>
                  <a:ext uri="{FF2B5EF4-FFF2-40B4-BE49-F238E27FC236}">
                    <a16:creationId xmlns:a16="http://schemas.microsoft.com/office/drawing/2014/main" id="{51FA4B05-B9B4-0F4D-B844-C513801FCF3B}"/>
                  </a:ext>
                </a:extLst>
              </p:cNvPr>
              <p:cNvSpPr/>
              <p:nvPr/>
            </p:nvSpPr>
            <p:spPr>
              <a:xfrm>
                <a:off x="1600201"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86" name="Rectangle 85">
                <a:extLst>
                  <a:ext uri="{FF2B5EF4-FFF2-40B4-BE49-F238E27FC236}">
                    <a16:creationId xmlns:a16="http://schemas.microsoft.com/office/drawing/2014/main" id="{A703A54D-17AF-274C-BF26-E50A930AADE7}"/>
                  </a:ext>
                </a:extLst>
              </p:cNvPr>
              <p:cNvSpPr/>
              <p:nvPr/>
            </p:nvSpPr>
            <p:spPr>
              <a:xfrm>
                <a:off x="2915021"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87" name="Rectangle 86">
                <a:extLst>
                  <a:ext uri="{FF2B5EF4-FFF2-40B4-BE49-F238E27FC236}">
                    <a16:creationId xmlns:a16="http://schemas.microsoft.com/office/drawing/2014/main" id="{30B562BE-979D-F146-8795-D42E6EC5B508}"/>
                  </a:ext>
                </a:extLst>
              </p:cNvPr>
              <p:cNvSpPr/>
              <p:nvPr/>
            </p:nvSpPr>
            <p:spPr>
              <a:xfrm>
                <a:off x="4229842"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88" name="Rectangle 87">
                <a:extLst>
                  <a:ext uri="{FF2B5EF4-FFF2-40B4-BE49-F238E27FC236}">
                    <a16:creationId xmlns:a16="http://schemas.microsoft.com/office/drawing/2014/main" id="{D44188E7-83FE-F54E-A003-7CAD8DC852F8}"/>
                  </a:ext>
                </a:extLst>
              </p:cNvPr>
              <p:cNvSpPr/>
              <p:nvPr/>
            </p:nvSpPr>
            <p:spPr>
              <a:xfrm>
                <a:off x="6324600"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89" name="Rectangle 88">
                <a:extLst>
                  <a:ext uri="{FF2B5EF4-FFF2-40B4-BE49-F238E27FC236}">
                    <a16:creationId xmlns:a16="http://schemas.microsoft.com/office/drawing/2014/main" id="{8DDE9CBC-252B-7C48-88B7-C21B1DA55902}"/>
                  </a:ext>
                </a:extLst>
              </p:cNvPr>
              <p:cNvSpPr/>
              <p:nvPr/>
            </p:nvSpPr>
            <p:spPr bwMode="auto">
              <a:xfrm>
                <a:off x="1600200" y="3714750"/>
                <a:ext cx="5867400" cy="381001"/>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90" name="TextBox 89">
                <a:extLst>
                  <a:ext uri="{FF2B5EF4-FFF2-40B4-BE49-F238E27FC236}">
                    <a16:creationId xmlns:a16="http://schemas.microsoft.com/office/drawing/2014/main" id="{5D0A6B8C-E89B-5A40-9BB4-0A4FF75B8E8B}"/>
                  </a:ext>
                </a:extLst>
              </p:cNvPr>
              <p:cNvSpPr txBox="1"/>
              <p:nvPr/>
            </p:nvSpPr>
            <p:spPr>
              <a:xfrm>
                <a:off x="5754256" y="282784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91" name="Rectangle 90">
                <a:extLst>
                  <a:ext uri="{FF2B5EF4-FFF2-40B4-BE49-F238E27FC236}">
                    <a16:creationId xmlns:a16="http://schemas.microsoft.com/office/drawing/2014/main" id="{BBCC354D-89A1-0849-BB77-5F25198E47E8}"/>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92" name="Rectangle 91">
                <a:extLst>
                  <a:ext uri="{FF2B5EF4-FFF2-40B4-BE49-F238E27FC236}">
                    <a16:creationId xmlns:a16="http://schemas.microsoft.com/office/drawing/2014/main" id="{4575E328-0C32-A249-BF8B-1E2EE88CC6E0}"/>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93" name="Rectangle 92">
                <a:extLst>
                  <a:ext uri="{FF2B5EF4-FFF2-40B4-BE49-F238E27FC236}">
                    <a16:creationId xmlns:a16="http://schemas.microsoft.com/office/drawing/2014/main" id="{FEA26289-3AC7-2840-986B-BB5B576FC26A}"/>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94" name="Rectangle 93">
                <a:extLst>
                  <a:ext uri="{FF2B5EF4-FFF2-40B4-BE49-F238E27FC236}">
                    <a16:creationId xmlns:a16="http://schemas.microsoft.com/office/drawing/2014/main" id="{34386C9E-A02B-E74B-86CD-35CC10458D9A}"/>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95" name="TextBox 94">
                <a:extLst>
                  <a:ext uri="{FF2B5EF4-FFF2-40B4-BE49-F238E27FC236}">
                    <a16:creationId xmlns:a16="http://schemas.microsoft.com/office/drawing/2014/main" id="{B7250299-4365-4C4B-9648-65BD3DDBE434}"/>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grpSp>
        <p:sp>
          <p:nvSpPr>
            <p:cNvPr id="81" name="Rectangle 80">
              <a:extLst>
                <a:ext uri="{FF2B5EF4-FFF2-40B4-BE49-F238E27FC236}">
                  <a16:creationId xmlns:a16="http://schemas.microsoft.com/office/drawing/2014/main" id="{4650DE7D-A989-2940-A672-8E51CCAE71BE}"/>
                </a:ext>
              </a:extLst>
            </p:cNvPr>
            <p:cNvSpPr/>
            <p:nvPr/>
          </p:nvSpPr>
          <p:spPr bwMode="auto">
            <a:xfrm>
              <a:off x="2819400" y="1581150"/>
              <a:ext cx="4800600" cy="3352800"/>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82" name="Group 81">
              <a:extLst>
                <a:ext uri="{FF2B5EF4-FFF2-40B4-BE49-F238E27FC236}">
                  <a16:creationId xmlns:a16="http://schemas.microsoft.com/office/drawing/2014/main" id="{120EF353-E839-A54F-BD29-286F33FE50B8}"/>
                </a:ext>
              </a:extLst>
            </p:cNvPr>
            <p:cNvGrpSpPr/>
            <p:nvPr/>
          </p:nvGrpSpPr>
          <p:grpSpPr>
            <a:xfrm>
              <a:off x="3162300" y="2710471"/>
              <a:ext cx="4114800" cy="1498210"/>
              <a:chOff x="3162300" y="2710471"/>
              <a:chExt cx="4114800" cy="1498210"/>
            </a:xfrm>
          </p:grpSpPr>
          <p:sp>
            <p:nvSpPr>
              <p:cNvPr id="83" name="Rectangle 82">
                <a:extLst>
                  <a:ext uri="{FF2B5EF4-FFF2-40B4-BE49-F238E27FC236}">
                    <a16:creationId xmlns:a16="http://schemas.microsoft.com/office/drawing/2014/main" id="{2792689D-AC1A-C043-95D9-0A64BF38550A}"/>
                  </a:ext>
                </a:extLst>
              </p:cNvPr>
              <p:cNvSpPr/>
              <p:nvPr/>
            </p:nvSpPr>
            <p:spPr>
              <a:xfrm>
                <a:off x="3162300" y="3562350"/>
                <a:ext cx="4114800" cy="646331"/>
              </a:xfrm>
              <a:prstGeom prst="rect">
                <a:avLst/>
              </a:prstGeom>
            </p:spPr>
            <p:txBody>
              <a:bodyPr wrap="square">
                <a:spAutoFit/>
              </a:bodyPr>
              <a:lstStyle/>
              <a:p>
                <a:pPr algn="ctr"/>
                <a:r>
                  <a:rPr lang="en-US" dirty="0"/>
                  <a:t>Environmental Context for the programs on CPU 1</a:t>
                </a:r>
              </a:p>
            </p:txBody>
          </p:sp>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BB8C9858-EF2F-444F-8691-DEB69B15B2A9}"/>
                      </a:ext>
                    </a:extLst>
                  </p:cNvPr>
                  <p:cNvSpPr/>
                  <p:nvPr/>
                </p:nvSpPr>
                <p:spPr>
                  <a:xfrm>
                    <a:off x="4900255" y="2710471"/>
                    <a:ext cx="638890"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Sub>
                        </m:oMath>
                      </m:oMathPara>
                    </a14:m>
                    <a:endParaRPr lang="en-US" sz="4000" i="1" baseline="-25000" dirty="0"/>
                  </a:p>
                </p:txBody>
              </p:sp>
            </mc:Choice>
            <mc:Fallback xmlns="">
              <p:sp>
                <p:nvSpPr>
                  <p:cNvPr id="56" name="Rectangle 55">
                    <a:extLst>
                      <a:ext uri="{FF2B5EF4-FFF2-40B4-BE49-F238E27FC236}">
                        <a16:creationId xmlns:a16="http://schemas.microsoft.com/office/drawing/2014/main" id="{E77AD7E9-76D3-304A-9D96-AEDB3E2385EB}"/>
                      </a:ext>
                    </a:extLst>
                  </p:cNvPr>
                  <p:cNvSpPr>
                    <a:spLocks noRot="1" noChangeAspect="1" noMove="1" noResize="1" noEditPoints="1" noAdjustHandles="1" noChangeArrowheads="1" noChangeShapeType="1" noTextEdit="1"/>
                  </p:cNvSpPr>
                  <p:nvPr/>
                </p:nvSpPr>
                <p:spPr>
                  <a:xfrm>
                    <a:off x="4900255" y="2710471"/>
                    <a:ext cx="638890" cy="693716"/>
                  </a:xfrm>
                  <a:prstGeom prst="rect">
                    <a:avLst/>
                  </a:prstGeom>
                  <a:blipFill>
                    <a:blip r:embed="rId3"/>
                    <a:stretch>
                      <a:fillRect l="-3922" r="-31373" b="-8929"/>
                    </a:stretch>
                  </a:blipFill>
                  <a:ln>
                    <a:noFill/>
                  </a:ln>
                </p:spPr>
                <p:txBody>
                  <a:bodyPr/>
                  <a:lstStyle/>
                  <a:p>
                    <a:r>
                      <a:rPr lang="en-US">
                        <a:noFill/>
                      </a:rPr>
                      <a:t> </a:t>
                    </a:r>
                  </a:p>
                </p:txBody>
              </p:sp>
            </mc:Fallback>
          </mc:AlternateContent>
        </p:grpSp>
      </p:grpSp>
    </p:spTree>
    <p:extLst>
      <p:ext uri="{BB962C8B-B14F-4D97-AF65-F5344CB8AC3E}">
        <p14:creationId xmlns:p14="http://schemas.microsoft.com/office/powerpoint/2010/main" val="49945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D36F1C4D-51FE-854C-B9F0-11D5AF9DF13A}"/>
              </a:ext>
            </a:extLst>
          </p:cNvPr>
          <p:cNvCxnSpPr/>
          <p:nvPr/>
        </p:nvCxnSpPr>
        <p:spPr bwMode="auto">
          <a:xfrm>
            <a:off x="2209800" y="2141043"/>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 name="Straight Arrow Connector 5">
            <a:extLst>
              <a:ext uri="{FF2B5EF4-FFF2-40B4-BE49-F238E27FC236}">
                <a16:creationId xmlns:a16="http://schemas.microsoft.com/office/drawing/2014/main" id="{A2636DC9-0FAD-9448-A9F3-DEFFF5C25AF7}"/>
              </a:ext>
            </a:extLst>
          </p:cNvPr>
          <p:cNvCxnSpPr/>
          <p:nvPr/>
        </p:nvCxnSpPr>
        <p:spPr bwMode="auto">
          <a:xfrm>
            <a:off x="2209800" y="3923256"/>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Arrow Connector 13">
            <a:extLst>
              <a:ext uri="{FF2B5EF4-FFF2-40B4-BE49-F238E27FC236}">
                <a16:creationId xmlns:a16="http://schemas.microsoft.com/office/drawing/2014/main" id="{1CCEEA5E-D8CB-9343-862B-B28123F008A2}"/>
              </a:ext>
            </a:extLst>
          </p:cNvPr>
          <p:cNvCxnSpPr/>
          <p:nvPr/>
        </p:nvCxnSpPr>
        <p:spPr bwMode="auto">
          <a:xfrm>
            <a:off x="2209800" y="2954211"/>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TextBox 19">
            <a:extLst>
              <a:ext uri="{FF2B5EF4-FFF2-40B4-BE49-F238E27FC236}">
                <a16:creationId xmlns:a16="http://schemas.microsoft.com/office/drawing/2014/main" id="{CA1F592D-0CB5-0344-A22E-2503D401C091}"/>
              </a:ext>
            </a:extLst>
          </p:cNvPr>
          <p:cNvSpPr txBox="1"/>
          <p:nvPr/>
        </p:nvSpPr>
        <p:spPr>
          <a:xfrm>
            <a:off x="1394085" y="2754130"/>
            <a:ext cx="569388" cy="369332"/>
          </a:xfrm>
          <a:prstGeom prst="rect">
            <a:avLst/>
          </a:prstGeom>
          <a:noFill/>
        </p:spPr>
        <p:txBody>
          <a:bodyPr wrap="none" rtlCol="0">
            <a:spAutoFit/>
          </a:bodyPr>
          <a:lstStyle/>
          <a:p>
            <a:pPr algn="ctr"/>
            <a:r>
              <a:rPr lang="en-US" dirty="0"/>
              <a:t>Log</a:t>
            </a:r>
          </a:p>
        </p:txBody>
      </p:sp>
      <p:sp>
        <p:nvSpPr>
          <p:cNvPr id="39" name="TextBox 38">
            <a:extLst>
              <a:ext uri="{FF2B5EF4-FFF2-40B4-BE49-F238E27FC236}">
                <a16:creationId xmlns:a16="http://schemas.microsoft.com/office/drawing/2014/main" id="{2C15AE18-5EC0-7843-80A0-4E190563683F}"/>
              </a:ext>
            </a:extLst>
          </p:cNvPr>
          <p:cNvSpPr txBox="1"/>
          <p:nvPr/>
        </p:nvSpPr>
        <p:spPr>
          <a:xfrm>
            <a:off x="1269261" y="1923951"/>
            <a:ext cx="864339" cy="369332"/>
          </a:xfrm>
          <a:prstGeom prst="rect">
            <a:avLst/>
          </a:prstGeom>
          <a:noFill/>
        </p:spPr>
        <p:txBody>
          <a:bodyPr wrap="none" rtlCol="0">
            <a:spAutoFit/>
          </a:bodyPr>
          <a:lstStyle/>
          <a:p>
            <a:r>
              <a:rPr lang="en-US" dirty="0"/>
              <a:t>CPU 1</a:t>
            </a:r>
          </a:p>
        </p:txBody>
      </p:sp>
      <p:sp>
        <p:nvSpPr>
          <p:cNvPr id="40" name="TextBox 39">
            <a:extLst>
              <a:ext uri="{FF2B5EF4-FFF2-40B4-BE49-F238E27FC236}">
                <a16:creationId xmlns:a16="http://schemas.microsoft.com/office/drawing/2014/main" id="{7BA17AD2-C1D0-F141-8B93-6F0918C65AA5}"/>
              </a:ext>
            </a:extLst>
          </p:cNvPr>
          <p:cNvSpPr txBox="1"/>
          <p:nvPr/>
        </p:nvSpPr>
        <p:spPr>
          <a:xfrm>
            <a:off x="1269260" y="3732561"/>
            <a:ext cx="864339" cy="369332"/>
          </a:xfrm>
          <a:prstGeom prst="rect">
            <a:avLst/>
          </a:prstGeom>
          <a:noFill/>
        </p:spPr>
        <p:txBody>
          <a:bodyPr wrap="none" rtlCol="0">
            <a:spAutoFit/>
          </a:bodyPr>
          <a:lstStyle/>
          <a:p>
            <a:r>
              <a:rPr lang="en-US" dirty="0"/>
              <a:t>CPU 2</a:t>
            </a:r>
          </a:p>
        </p:txBody>
      </p:sp>
      <p:sp>
        <p:nvSpPr>
          <p:cNvPr id="26" name="Rectangle 25">
            <a:extLst>
              <a:ext uri="{FF2B5EF4-FFF2-40B4-BE49-F238E27FC236}">
                <a16:creationId xmlns:a16="http://schemas.microsoft.com/office/drawing/2014/main" id="{BC4109B4-8293-CA47-81FA-6B62343E9213}"/>
              </a:ext>
            </a:extLst>
          </p:cNvPr>
          <p:cNvSpPr/>
          <p:nvPr/>
        </p:nvSpPr>
        <p:spPr bwMode="auto">
          <a:xfrm>
            <a:off x="3543994" y="1994808"/>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27" name="Rectangle 26">
            <a:extLst>
              <a:ext uri="{FF2B5EF4-FFF2-40B4-BE49-F238E27FC236}">
                <a16:creationId xmlns:a16="http://schemas.microsoft.com/office/drawing/2014/main" id="{0155A295-BA52-2249-B18E-39658A48AB30}"/>
              </a:ext>
            </a:extLst>
          </p:cNvPr>
          <p:cNvSpPr/>
          <p:nvPr/>
        </p:nvSpPr>
        <p:spPr bwMode="auto">
          <a:xfrm>
            <a:off x="2460004" y="199376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8" name="Rectangle 27">
            <a:extLst>
              <a:ext uri="{FF2B5EF4-FFF2-40B4-BE49-F238E27FC236}">
                <a16:creationId xmlns:a16="http://schemas.microsoft.com/office/drawing/2014/main" id="{80F51DFA-0F26-914B-83F9-68976E1FDE1E}"/>
              </a:ext>
            </a:extLst>
          </p:cNvPr>
          <p:cNvSpPr/>
          <p:nvPr/>
        </p:nvSpPr>
        <p:spPr bwMode="auto">
          <a:xfrm>
            <a:off x="6270004" y="1992697"/>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9" name="Rectangle 28">
            <a:extLst>
              <a:ext uri="{FF2B5EF4-FFF2-40B4-BE49-F238E27FC236}">
                <a16:creationId xmlns:a16="http://schemas.microsoft.com/office/drawing/2014/main" id="{A6F8A64F-74A1-4D41-9112-4DCFA5C69E88}"/>
              </a:ext>
            </a:extLst>
          </p:cNvPr>
          <p:cNvSpPr/>
          <p:nvPr/>
        </p:nvSpPr>
        <p:spPr bwMode="auto">
          <a:xfrm>
            <a:off x="3669770" y="2808599"/>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0" name="Rectangle 29">
            <a:extLst>
              <a:ext uri="{FF2B5EF4-FFF2-40B4-BE49-F238E27FC236}">
                <a16:creationId xmlns:a16="http://schemas.microsoft.com/office/drawing/2014/main" id="{ABADF820-9A45-B341-8DB6-BC358BCB96E7}"/>
              </a:ext>
            </a:extLst>
          </p:cNvPr>
          <p:cNvSpPr/>
          <p:nvPr/>
        </p:nvSpPr>
        <p:spPr bwMode="auto">
          <a:xfrm>
            <a:off x="4903349" y="281486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2" name="Rectangle 31">
            <a:extLst>
              <a:ext uri="{FF2B5EF4-FFF2-40B4-BE49-F238E27FC236}">
                <a16:creationId xmlns:a16="http://schemas.microsoft.com/office/drawing/2014/main" id="{167337B1-7FEB-3843-B717-DCF3046CC813}"/>
              </a:ext>
            </a:extLst>
          </p:cNvPr>
          <p:cNvSpPr/>
          <p:nvPr/>
        </p:nvSpPr>
        <p:spPr bwMode="auto">
          <a:xfrm>
            <a:off x="2460004" y="2808625"/>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4" name="Rectangle 33">
            <a:extLst>
              <a:ext uri="{FF2B5EF4-FFF2-40B4-BE49-F238E27FC236}">
                <a16:creationId xmlns:a16="http://schemas.microsoft.com/office/drawing/2014/main" id="{09D84BEF-0C3F-6346-9D25-9763EE97F399}"/>
              </a:ext>
            </a:extLst>
          </p:cNvPr>
          <p:cNvSpPr/>
          <p:nvPr/>
        </p:nvSpPr>
        <p:spPr bwMode="auto">
          <a:xfrm>
            <a:off x="6270004" y="2808216"/>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6" name="Rectangle 35">
            <a:extLst>
              <a:ext uri="{FF2B5EF4-FFF2-40B4-BE49-F238E27FC236}">
                <a16:creationId xmlns:a16="http://schemas.microsoft.com/office/drawing/2014/main" id="{FE8BC620-ABBF-914B-9973-AE62A1B16B80}"/>
              </a:ext>
            </a:extLst>
          </p:cNvPr>
          <p:cNvSpPr/>
          <p:nvPr/>
        </p:nvSpPr>
        <p:spPr bwMode="auto">
          <a:xfrm>
            <a:off x="4903349" y="378732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41" name="Rectangle 40">
            <a:extLst>
              <a:ext uri="{FF2B5EF4-FFF2-40B4-BE49-F238E27FC236}">
                <a16:creationId xmlns:a16="http://schemas.microsoft.com/office/drawing/2014/main" id="{30838467-D177-0F4F-B3D4-50D513FDF661}"/>
              </a:ext>
            </a:extLst>
          </p:cNvPr>
          <p:cNvSpPr/>
          <p:nvPr/>
        </p:nvSpPr>
        <p:spPr bwMode="auto">
          <a:xfrm>
            <a:off x="5959836" y="3787323"/>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42" name="Rectangle 41">
            <a:extLst>
              <a:ext uri="{FF2B5EF4-FFF2-40B4-BE49-F238E27FC236}">
                <a16:creationId xmlns:a16="http://schemas.microsoft.com/office/drawing/2014/main" id="{23A20971-C56C-4E46-B03F-B90A51874787}"/>
              </a:ext>
            </a:extLst>
          </p:cNvPr>
          <p:cNvSpPr/>
          <p:nvPr/>
        </p:nvSpPr>
        <p:spPr bwMode="auto">
          <a:xfrm>
            <a:off x="3669770" y="378732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Tree>
    <p:extLst>
      <p:ext uri="{BB962C8B-B14F-4D97-AF65-F5344CB8AC3E}">
        <p14:creationId xmlns:p14="http://schemas.microsoft.com/office/powerpoint/2010/main" val="1903930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AC7BE4D0-CE7E-C642-9FBB-DB44A8000830}"/>
              </a:ext>
            </a:extLst>
          </p:cNvPr>
          <p:cNvSpPr txBox="1"/>
          <p:nvPr/>
        </p:nvSpPr>
        <p:spPr>
          <a:xfrm>
            <a:off x="1269260" y="4208130"/>
            <a:ext cx="864339" cy="369332"/>
          </a:xfrm>
          <a:prstGeom prst="rect">
            <a:avLst/>
          </a:prstGeom>
          <a:noFill/>
        </p:spPr>
        <p:txBody>
          <a:bodyPr wrap="none" rtlCol="0">
            <a:spAutoFit/>
          </a:bodyPr>
          <a:lstStyle/>
          <a:p>
            <a:r>
              <a:rPr lang="en-US" dirty="0"/>
              <a:t>CPU 2</a:t>
            </a:r>
          </a:p>
        </p:txBody>
      </p:sp>
      <p:cxnSp>
        <p:nvCxnSpPr>
          <p:cNvPr id="30" name="Straight Arrow Connector 29">
            <a:extLst>
              <a:ext uri="{FF2B5EF4-FFF2-40B4-BE49-F238E27FC236}">
                <a16:creationId xmlns:a16="http://schemas.microsoft.com/office/drawing/2014/main" id="{D519A489-5637-FB4E-BFD6-F8B612C76DF3}"/>
              </a:ext>
            </a:extLst>
          </p:cNvPr>
          <p:cNvCxnSpPr/>
          <p:nvPr/>
        </p:nvCxnSpPr>
        <p:spPr bwMode="auto">
          <a:xfrm>
            <a:off x="2209800" y="4409642"/>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Straight Arrow Connector 46">
            <a:extLst>
              <a:ext uri="{FF2B5EF4-FFF2-40B4-BE49-F238E27FC236}">
                <a16:creationId xmlns:a16="http://schemas.microsoft.com/office/drawing/2014/main" id="{2500B390-288B-FC4F-995E-FDC240CE071D}"/>
              </a:ext>
            </a:extLst>
          </p:cNvPr>
          <p:cNvCxnSpPr/>
          <p:nvPr/>
        </p:nvCxnSpPr>
        <p:spPr bwMode="auto">
          <a:xfrm>
            <a:off x="2209800" y="2141043"/>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Arrow Connector 47">
            <a:extLst>
              <a:ext uri="{FF2B5EF4-FFF2-40B4-BE49-F238E27FC236}">
                <a16:creationId xmlns:a16="http://schemas.microsoft.com/office/drawing/2014/main" id="{75967346-ECDB-854A-8F37-670192953F35}"/>
              </a:ext>
            </a:extLst>
          </p:cNvPr>
          <p:cNvCxnSpPr/>
          <p:nvPr/>
        </p:nvCxnSpPr>
        <p:spPr bwMode="auto">
          <a:xfrm>
            <a:off x="2209800" y="2651697"/>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9" name="Rectangle 48">
            <a:extLst>
              <a:ext uri="{FF2B5EF4-FFF2-40B4-BE49-F238E27FC236}">
                <a16:creationId xmlns:a16="http://schemas.microsoft.com/office/drawing/2014/main" id="{3899ABCE-A5C0-AF41-977F-459A288A8D9E}"/>
              </a:ext>
            </a:extLst>
          </p:cNvPr>
          <p:cNvSpPr/>
          <p:nvPr/>
        </p:nvSpPr>
        <p:spPr bwMode="auto">
          <a:xfrm>
            <a:off x="3543994" y="1989528"/>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50" name="Rectangle 49">
            <a:extLst>
              <a:ext uri="{FF2B5EF4-FFF2-40B4-BE49-F238E27FC236}">
                <a16:creationId xmlns:a16="http://schemas.microsoft.com/office/drawing/2014/main" id="{96274AD2-1101-5949-8401-25C4E14D3099}"/>
              </a:ext>
            </a:extLst>
          </p:cNvPr>
          <p:cNvSpPr/>
          <p:nvPr/>
        </p:nvSpPr>
        <p:spPr bwMode="auto">
          <a:xfrm>
            <a:off x="2460004" y="19884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1" name="TextBox 60">
            <a:extLst>
              <a:ext uri="{FF2B5EF4-FFF2-40B4-BE49-F238E27FC236}">
                <a16:creationId xmlns:a16="http://schemas.microsoft.com/office/drawing/2014/main" id="{504EC1EC-7BBF-6C44-9E71-0C16510A8459}"/>
              </a:ext>
            </a:extLst>
          </p:cNvPr>
          <p:cNvSpPr txBox="1"/>
          <p:nvPr/>
        </p:nvSpPr>
        <p:spPr>
          <a:xfrm>
            <a:off x="1269261" y="1923951"/>
            <a:ext cx="864339" cy="369332"/>
          </a:xfrm>
          <a:prstGeom prst="rect">
            <a:avLst/>
          </a:prstGeom>
          <a:noFill/>
        </p:spPr>
        <p:txBody>
          <a:bodyPr wrap="none" rtlCol="0">
            <a:spAutoFit/>
          </a:bodyPr>
          <a:lstStyle/>
          <a:p>
            <a:r>
              <a:rPr lang="en-US" dirty="0"/>
              <a:t>CPU 1</a:t>
            </a:r>
          </a:p>
        </p:txBody>
      </p:sp>
      <p:sp>
        <p:nvSpPr>
          <p:cNvPr id="62" name="TextBox 61">
            <a:extLst>
              <a:ext uri="{FF2B5EF4-FFF2-40B4-BE49-F238E27FC236}">
                <a16:creationId xmlns:a16="http://schemas.microsoft.com/office/drawing/2014/main" id="{9287D129-F2F7-6545-BC33-E19012FCE532}"/>
              </a:ext>
            </a:extLst>
          </p:cNvPr>
          <p:cNvSpPr txBox="1"/>
          <p:nvPr/>
        </p:nvSpPr>
        <p:spPr>
          <a:xfrm>
            <a:off x="1394085" y="2471815"/>
            <a:ext cx="569388" cy="369332"/>
          </a:xfrm>
          <a:prstGeom prst="rect">
            <a:avLst/>
          </a:prstGeom>
          <a:noFill/>
        </p:spPr>
        <p:txBody>
          <a:bodyPr wrap="none" rtlCol="0">
            <a:spAutoFit/>
          </a:bodyPr>
          <a:lstStyle/>
          <a:p>
            <a:pPr algn="ctr"/>
            <a:r>
              <a:rPr lang="en-US" dirty="0"/>
              <a:t>Log</a:t>
            </a:r>
          </a:p>
        </p:txBody>
      </p:sp>
      <p:cxnSp>
        <p:nvCxnSpPr>
          <p:cNvPr id="64" name="Straight Arrow Connector 63">
            <a:extLst>
              <a:ext uri="{FF2B5EF4-FFF2-40B4-BE49-F238E27FC236}">
                <a16:creationId xmlns:a16="http://schemas.microsoft.com/office/drawing/2014/main" id="{4212B413-8557-004E-A4DE-0503E28412D2}"/>
              </a:ext>
            </a:extLst>
          </p:cNvPr>
          <p:cNvCxnSpPr/>
          <p:nvPr/>
        </p:nvCxnSpPr>
        <p:spPr bwMode="auto">
          <a:xfrm>
            <a:off x="2223655" y="4806671"/>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5" name="TextBox 64">
            <a:extLst>
              <a:ext uri="{FF2B5EF4-FFF2-40B4-BE49-F238E27FC236}">
                <a16:creationId xmlns:a16="http://schemas.microsoft.com/office/drawing/2014/main" id="{3FB358CE-858A-C649-A7C7-661D728FB0CC}"/>
              </a:ext>
            </a:extLst>
          </p:cNvPr>
          <p:cNvSpPr txBox="1"/>
          <p:nvPr/>
        </p:nvSpPr>
        <p:spPr>
          <a:xfrm>
            <a:off x="1407940" y="4606590"/>
            <a:ext cx="569388" cy="369332"/>
          </a:xfrm>
          <a:prstGeom prst="rect">
            <a:avLst/>
          </a:prstGeom>
          <a:noFill/>
        </p:spPr>
        <p:txBody>
          <a:bodyPr wrap="none" rtlCol="0">
            <a:spAutoFit/>
          </a:bodyPr>
          <a:lstStyle/>
          <a:p>
            <a:pPr algn="ctr"/>
            <a:r>
              <a:rPr lang="en-US" dirty="0"/>
              <a:t>Log</a:t>
            </a:r>
          </a:p>
        </p:txBody>
      </p:sp>
      <p:sp>
        <p:nvSpPr>
          <p:cNvPr id="72" name="Rectangle 71">
            <a:extLst>
              <a:ext uri="{FF2B5EF4-FFF2-40B4-BE49-F238E27FC236}">
                <a16:creationId xmlns:a16="http://schemas.microsoft.com/office/drawing/2014/main" id="{6F9017A2-D9C6-F24E-BA09-1CE45A3237B7}"/>
              </a:ext>
            </a:extLst>
          </p:cNvPr>
          <p:cNvSpPr/>
          <p:nvPr/>
        </p:nvSpPr>
        <p:spPr bwMode="auto">
          <a:xfrm>
            <a:off x="2460004" y="2494009"/>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4" name="Rectangle 73">
            <a:extLst>
              <a:ext uri="{FF2B5EF4-FFF2-40B4-BE49-F238E27FC236}">
                <a16:creationId xmlns:a16="http://schemas.microsoft.com/office/drawing/2014/main" id="{48A43FBA-BF28-964F-B37B-C03ED25F3430}"/>
              </a:ext>
            </a:extLst>
          </p:cNvPr>
          <p:cNvSpPr/>
          <p:nvPr/>
        </p:nvSpPr>
        <p:spPr bwMode="auto">
          <a:xfrm>
            <a:off x="6270004" y="1987417"/>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5" name="Rectangle 74">
            <a:extLst>
              <a:ext uri="{FF2B5EF4-FFF2-40B4-BE49-F238E27FC236}">
                <a16:creationId xmlns:a16="http://schemas.microsoft.com/office/drawing/2014/main" id="{5535CFDB-58B3-5D41-A049-E2E841F84F23}"/>
              </a:ext>
            </a:extLst>
          </p:cNvPr>
          <p:cNvSpPr/>
          <p:nvPr/>
        </p:nvSpPr>
        <p:spPr bwMode="auto">
          <a:xfrm>
            <a:off x="2460004"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6" name="Rectangle 75">
            <a:extLst>
              <a:ext uri="{FF2B5EF4-FFF2-40B4-BE49-F238E27FC236}">
                <a16:creationId xmlns:a16="http://schemas.microsoft.com/office/drawing/2014/main" id="{8F641DC9-839E-C24B-9885-9F17F55A654D}"/>
              </a:ext>
            </a:extLst>
          </p:cNvPr>
          <p:cNvSpPr/>
          <p:nvPr/>
        </p:nvSpPr>
        <p:spPr bwMode="auto">
          <a:xfrm>
            <a:off x="3669770"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7" name="Rectangle 76">
            <a:extLst>
              <a:ext uri="{FF2B5EF4-FFF2-40B4-BE49-F238E27FC236}">
                <a16:creationId xmlns:a16="http://schemas.microsoft.com/office/drawing/2014/main" id="{5FF0DEB9-0E81-D244-8477-EA5A54242C04}"/>
              </a:ext>
            </a:extLst>
          </p:cNvPr>
          <p:cNvSpPr/>
          <p:nvPr/>
        </p:nvSpPr>
        <p:spPr bwMode="auto">
          <a:xfrm>
            <a:off x="4903349"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8" name="Rectangle 77">
            <a:extLst>
              <a:ext uri="{FF2B5EF4-FFF2-40B4-BE49-F238E27FC236}">
                <a16:creationId xmlns:a16="http://schemas.microsoft.com/office/drawing/2014/main" id="{0178D8A6-B11D-6B4C-9BBD-6E086F7C6873}"/>
              </a:ext>
            </a:extLst>
          </p:cNvPr>
          <p:cNvSpPr/>
          <p:nvPr/>
        </p:nvSpPr>
        <p:spPr bwMode="auto">
          <a:xfrm>
            <a:off x="4903349" y="4655135"/>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9" name="Rectangle 78">
            <a:extLst>
              <a:ext uri="{FF2B5EF4-FFF2-40B4-BE49-F238E27FC236}">
                <a16:creationId xmlns:a16="http://schemas.microsoft.com/office/drawing/2014/main" id="{9D018A14-E9F8-0D47-8E6B-608169674F46}"/>
              </a:ext>
            </a:extLst>
          </p:cNvPr>
          <p:cNvSpPr/>
          <p:nvPr/>
        </p:nvSpPr>
        <p:spPr bwMode="auto">
          <a:xfrm>
            <a:off x="5959836" y="4251213"/>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80" name="Rectangle 79">
            <a:extLst>
              <a:ext uri="{FF2B5EF4-FFF2-40B4-BE49-F238E27FC236}">
                <a16:creationId xmlns:a16="http://schemas.microsoft.com/office/drawing/2014/main" id="{0145F6AB-AEA8-7148-9C6E-114BBC90F46B}"/>
              </a:ext>
            </a:extLst>
          </p:cNvPr>
          <p:cNvSpPr/>
          <p:nvPr/>
        </p:nvSpPr>
        <p:spPr bwMode="auto">
          <a:xfrm>
            <a:off x="3669770"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2" name="Rectangle 81">
            <a:extLst>
              <a:ext uri="{FF2B5EF4-FFF2-40B4-BE49-F238E27FC236}">
                <a16:creationId xmlns:a16="http://schemas.microsoft.com/office/drawing/2014/main" id="{3E1AD173-6BF8-4144-878C-097F6AAA70C8}"/>
              </a:ext>
            </a:extLst>
          </p:cNvPr>
          <p:cNvSpPr/>
          <p:nvPr/>
        </p:nvSpPr>
        <p:spPr bwMode="auto">
          <a:xfrm>
            <a:off x="6267065"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3" name="Rectangle 82">
            <a:extLst>
              <a:ext uri="{FF2B5EF4-FFF2-40B4-BE49-F238E27FC236}">
                <a16:creationId xmlns:a16="http://schemas.microsoft.com/office/drawing/2014/main" id="{47E59193-61B4-4F49-B542-D11D60FC334E}"/>
              </a:ext>
            </a:extLst>
          </p:cNvPr>
          <p:cNvSpPr/>
          <p:nvPr/>
        </p:nvSpPr>
        <p:spPr bwMode="auto">
          <a:xfrm>
            <a:off x="926978" y="4180114"/>
            <a:ext cx="7239000" cy="862712"/>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spTree>
    <p:extLst>
      <p:ext uri="{BB962C8B-B14F-4D97-AF65-F5344CB8AC3E}">
        <p14:creationId xmlns:p14="http://schemas.microsoft.com/office/powerpoint/2010/main" val="217659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AC7BE4D0-CE7E-C642-9FBB-DB44A8000830}"/>
              </a:ext>
            </a:extLst>
          </p:cNvPr>
          <p:cNvSpPr txBox="1"/>
          <p:nvPr/>
        </p:nvSpPr>
        <p:spPr>
          <a:xfrm>
            <a:off x="1269260" y="4208130"/>
            <a:ext cx="864339" cy="369332"/>
          </a:xfrm>
          <a:prstGeom prst="rect">
            <a:avLst/>
          </a:prstGeom>
          <a:noFill/>
        </p:spPr>
        <p:txBody>
          <a:bodyPr wrap="none" rtlCol="0">
            <a:spAutoFit/>
          </a:bodyPr>
          <a:lstStyle/>
          <a:p>
            <a:r>
              <a:rPr lang="en-US" dirty="0"/>
              <a:t>CPU 2</a:t>
            </a:r>
          </a:p>
        </p:txBody>
      </p:sp>
      <p:grpSp>
        <p:nvGrpSpPr>
          <p:cNvPr id="6" name="Group 5">
            <a:extLst>
              <a:ext uri="{FF2B5EF4-FFF2-40B4-BE49-F238E27FC236}">
                <a16:creationId xmlns:a16="http://schemas.microsoft.com/office/drawing/2014/main" id="{9454A710-5A42-824B-9E19-015547B9528C}"/>
              </a:ext>
            </a:extLst>
          </p:cNvPr>
          <p:cNvGrpSpPr/>
          <p:nvPr/>
        </p:nvGrpSpPr>
        <p:grpSpPr>
          <a:xfrm>
            <a:off x="5107214" y="2190750"/>
            <a:ext cx="836386" cy="1240414"/>
            <a:chOff x="5107214" y="2190750"/>
            <a:chExt cx="836386" cy="1240414"/>
          </a:xfrm>
        </p:grpSpPr>
        <p:sp>
          <p:nvSpPr>
            <p:cNvPr id="41" name="TextBox 40">
              <a:extLst>
                <a:ext uri="{FF2B5EF4-FFF2-40B4-BE49-F238E27FC236}">
                  <a16:creationId xmlns:a16="http://schemas.microsoft.com/office/drawing/2014/main" id="{4EF585DB-EBAD-404A-A227-78CFC979DE2D}"/>
                </a:ext>
              </a:extLst>
            </p:cNvPr>
            <p:cNvSpPr txBox="1"/>
            <p:nvPr/>
          </p:nvSpPr>
          <p:spPr>
            <a:xfrm>
              <a:off x="5107214" y="2952750"/>
              <a:ext cx="761747" cy="369332"/>
            </a:xfrm>
            <a:prstGeom prst="rect">
              <a:avLst/>
            </a:prstGeom>
            <a:noFill/>
          </p:spPr>
          <p:txBody>
            <a:bodyPr wrap="none" rtlCol="0">
              <a:spAutoFit/>
            </a:bodyPr>
            <a:lstStyle/>
            <a:p>
              <a:r>
                <a:rPr lang="en-US" dirty="0"/>
                <a:t>query</a:t>
              </a:r>
            </a:p>
          </p:txBody>
        </p:sp>
        <p:cxnSp>
          <p:nvCxnSpPr>
            <p:cNvPr id="32" name="Straight Arrow Connector 31">
              <a:extLst>
                <a:ext uri="{FF2B5EF4-FFF2-40B4-BE49-F238E27FC236}">
                  <a16:creationId xmlns:a16="http://schemas.microsoft.com/office/drawing/2014/main" id="{A3C9B970-9737-DF4C-8BC1-9E334350D6DE}"/>
                </a:ext>
              </a:extLst>
            </p:cNvPr>
            <p:cNvCxnSpPr>
              <a:cxnSpLocks/>
            </p:cNvCxnSpPr>
            <p:nvPr/>
          </p:nvCxnSpPr>
          <p:spPr bwMode="auto">
            <a:xfrm flipV="1">
              <a:off x="5943600" y="2190750"/>
              <a:ext cx="0" cy="1240414"/>
            </a:xfrm>
            <a:prstGeom prst="straightConnector1">
              <a:avLst/>
            </a:prstGeom>
            <a:solidFill>
              <a:schemeClr val="accent1"/>
            </a:solidFill>
            <a:ln w="9525" cap="flat" cmpd="sng" algn="ctr">
              <a:solidFill>
                <a:schemeClr val="tx1"/>
              </a:solidFill>
              <a:prstDash val="solid"/>
              <a:round/>
              <a:headEnd type="triangle" w="med" len="med"/>
              <a:tailEnd type="non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cxnSp>
        <p:nvCxnSpPr>
          <p:cNvPr id="30" name="Straight Arrow Connector 29">
            <a:extLst>
              <a:ext uri="{FF2B5EF4-FFF2-40B4-BE49-F238E27FC236}">
                <a16:creationId xmlns:a16="http://schemas.microsoft.com/office/drawing/2014/main" id="{D519A489-5637-FB4E-BFD6-F8B612C76DF3}"/>
              </a:ext>
            </a:extLst>
          </p:cNvPr>
          <p:cNvCxnSpPr/>
          <p:nvPr/>
        </p:nvCxnSpPr>
        <p:spPr bwMode="auto">
          <a:xfrm>
            <a:off x="2209800" y="4409642"/>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Straight Arrow Connector 46">
            <a:extLst>
              <a:ext uri="{FF2B5EF4-FFF2-40B4-BE49-F238E27FC236}">
                <a16:creationId xmlns:a16="http://schemas.microsoft.com/office/drawing/2014/main" id="{2500B390-288B-FC4F-995E-FDC240CE071D}"/>
              </a:ext>
            </a:extLst>
          </p:cNvPr>
          <p:cNvCxnSpPr/>
          <p:nvPr/>
        </p:nvCxnSpPr>
        <p:spPr bwMode="auto">
          <a:xfrm>
            <a:off x="2209800" y="2141043"/>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Arrow Connector 47">
            <a:extLst>
              <a:ext uri="{FF2B5EF4-FFF2-40B4-BE49-F238E27FC236}">
                <a16:creationId xmlns:a16="http://schemas.microsoft.com/office/drawing/2014/main" id="{75967346-ECDB-854A-8F37-670192953F35}"/>
              </a:ext>
            </a:extLst>
          </p:cNvPr>
          <p:cNvCxnSpPr/>
          <p:nvPr/>
        </p:nvCxnSpPr>
        <p:spPr bwMode="auto">
          <a:xfrm>
            <a:off x="2209800" y="2651697"/>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9" name="Rectangle 48">
            <a:extLst>
              <a:ext uri="{FF2B5EF4-FFF2-40B4-BE49-F238E27FC236}">
                <a16:creationId xmlns:a16="http://schemas.microsoft.com/office/drawing/2014/main" id="{3899ABCE-A5C0-AF41-977F-459A288A8D9E}"/>
              </a:ext>
            </a:extLst>
          </p:cNvPr>
          <p:cNvSpPr/>
          <p:nvPr/>
        </p:nvSpPr>
        <p:spPr bwMode="auto">
          <a:xfrm>
            <a:off x="3543994" y="1989528"/>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50" name="Rectangle 49">
            <a:extLst>
              <a:ext uri="{FF2B5EF4-FFF2-40B4-BE49-F238E27FC236}">
                <a16:creationId xmlns:a16="http://schemas.microsoft.com/office/drawing/2014/main" id="{96274AD2-1101-5949-8401-25C4E14D3099}"/>
              </a:ext>
            </a:extLst>
          </p:cNvPr>
          <p:cNvSpPr/>
          <p:nvPr/>
        </p:nvSpPr>
        <p:spPr bwMode="auto">
          <a:xfrm>
            <a:off x="2460004" y="19884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1" name="TextBox 60">
            <a:extLst>
              <a:ext uri="{FF2B5EF4-FFF2-40B4-BE49-F238E27FC236}">
                <a16:creationId xmlns:a16="http://schemas.microsoft.com/office/drawing/2014/main" id="{504EC1EC-7BBF-6C44-9E71-0C16510A8459}"/>
              </a:ext>
            </a:extLst>
          </p:cNvPr>
          <p:cNvSpPr txBox="1"/>
          <p:nvPr/>
        </p:nvSpPr>
        <p:spPr>
          <a:xfrm>
            <a:off x="1269261" y="1923951"/>
            <a:ext cx="864339" cy="369332"/>
          </a:xfrm>
          <a:prstGeom prst="rect">
            <a:avLst/>
          </a:prstGeom>
          <a:noFill/>
        </p:spPr>
        <p:txBody>
          <a:bodyPr wrap="none" rtlCol="0">
            <a:spAutoFit/>
          </a:bodyPr>
          <a:lstStyle/>
          <a:p>
            <a:r>
              <a:rPr lang="en-US" dirty="0"/>
              <a:t>CPU 1</a:t>
            </a:r>
          </a:p>
        </p:txBody>
      </p:sp>
      <p:sp>
        <p:nvSpPr>
          <p:cNvPr id="62" name="TextBox 61">
            <a:extLst>
              <a:ext uri="{FF2B5EF4-FFF2-40B4-BE49-F238E27FC236}">
                <a16:creationId xmlns:a16="http://schemas.microsoft.com/office/drawing/2014/main" id="{9287D129-F2F7-6545-BC33-E19012FCE532}"/>
              </a:ext>
            </a:extLst>
          </p:cNvPr>
          <p:cNvSpPr txBox="1"/>
          <p:nvPr/>
        </p:nvSpPr>
        <p:spPr>
          <a:xfrm>
            <a:off x="1394085" y="2471815"/>
            <a:ext cx="569388" cy="369332"/>
          </a:xfrm>
          <a:prstGeom prst="rect">
            <a:avLst/>
          </a:prstGeom>
          <a:noFill/>
        </p:spPr>
        <p:txBody>
          <a:bodyPr wrap="none" rtlCol="0">
            <a:spAutoFit/>
          </a:bodyPr>
          <a:lstStyle/>
          <a:p>
            <a:pPr algn="ctr"/>
            <a:r>
              <a:rPr lang="en-US" dirty="0"/>
              <a:t>Log</a:t>
            </a:r>
          </a:p>
        </p:txBody>
      </p:sp>
      <p:cxnSp>
        <p:nvCxnSpPr>
          <p:cNvPr id="64" name="Straight Arrow Connector 63">
            <a:extLst>
              <a:ext uri="{FF2B5EF4-FFF2-40B4-BE49-F238E27FC236}">
                <a16:creationId xmlns:a16="http://schemas.microsoft.com/office/drawing/2014/main" id="{4212B413-8557-004E-A4DE-0503E28412D2}"/>
              </a:ext>
            </a:extLst>
          </p:cNvPr>
          <p:cNvCxnSpPr/>
          <p:nvPr/>
        </p:nvCxnSpPr>
        <p:spPr bwMode="auto">
          <a:xfrm>
            <a:off x="2223655" y="4806671"/>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5" name="TextBox 64">
            <a:extLst>
              <a:ext uri="{FF2B5EF4-FFF2-40B4-BE49-F238E27FC236}">
                <a16:creationId xmlns:a16="http://schemas.microsoft.com/office/drawing/2014/main" id="{3FB358CE-858A-C649-A7C7-661D728FB0CC}"/>
              </a:ext>
            </a:extLst>
          </p:cNvPr>
          <p:cNvSpPr txBox="1"/>
          <p:nvPr/>
        </p:nvSpPr>
        <p:spPr>
          <a:xfrm>
            <a:off x="1407940" y="4606590"/>
            <a:ext cx="569388" cy="369332"/>
          </a:xfrm>
          <a:prstGeom prst="rect">
            <a:avLst/>
          </a:prstGeom>
          <a:noFill/>
        </p:spPr>
        <p:txBody>
          <a:bodyPr wrap="none" rtlCol="0">
            <a:spAutoFit/>
          </a:bodyPr>
          <a:lstStyle/>
          <a:p>
            <a:pPr algn="ctr"/>
            <a:r>
              <a:rPr lang="en-US" dirty="0"/>
              <a:t>Log</a:t>
            </a:r>
          </a:p>
        </p:txBody>
      </p:sp>
      <p:sp>
        <p:nvSpPr>
          <p:cNvPr id="72" name="Rectangle 71">
            <a:extLst>
              <a:ext uri="{FF2B5EF4-FFF2-40B4-BE49-F238E27FC236}">
                <a16:creationId xmlns:a16="http://schemas.microsoft.com/office/drawing/2014/main" id="{6F9017A2-D9C6-F24E-BA09-1CE45A3237B7}"/>
              </a:ext>
            </a:extLst>
          </p:cNvPr>
          <p:cNvSpPr/>
          <p:nvPr/>
        </p:nvSpPr>
        <p:spPr bwMode="auto">
          <a:xfrm>
            <a:off x="2460004" y="2494009"/>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4" name="Rectangle 73">
            <a:extLst>
              <a:ext uri="{FF2B5EF4-FFF2-40B4-BE49-F238E27FC236}">
                <a16:creationId xmlns:a16="http://schemas.microsoft.com/office/drawing/2014/main" id="{48A43FBA-BF28-964F-B37B-C03ED25F3430}"/>
              </a:ext>
            </a:extLst>
          </p:cNvPr>
          <p:cNvSpPr/>
          <p:nvPr/>
        </p:nvSpPr>
        <p:spPr bwMode="auto">
          <a:xfrm>
            <a:off x="6270004" y="1987417"/>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5" name="Rectangle 74">
            <a:extLst>
              <a:ext uri="{FF2B5EF4-FFF2-40B4-BE49-F238E27FC236}">
                <a16:creationId xmlns:a16="http://schemas.microsoft.com/office/drawing/2014/main" id="{5535CFDB-58B3-5D41-A049-E2E841F84F23}"/>
              </a:ext>
            </a:extLst>
          </p:cNvPr>
          <p:cNvSpPr/>
          <p:nvPr/>
        </p:nvSpPr>
        <p:spPr bwMode="auto">
          <a:xfrm>
            <a:off x="2460004"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6" name="Rectangle 75">
            <a:extLst>
              <a:ext uri="{FF2B5EF4-FFF2-40B4-BE49-F238E27FC236}">
                <a16:creationId xmlns:a16="http://schemas.microsoft.com/office/drawing/2014/main" id="{8F641DC9-839E-C24B-9885-9F17F55A654D}"/>
              </a:ext>
            </a:extLst>
          </p:cNvPr>
          <p:cNvSpPr/>
          <p:nvPr/>
        </p:nvSpPr>
        <p:spPr bwMode="auto">
          <a:xfrm>
            <a:off x="3669770"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7" name="Rectangle 76">
            <a:extLst>
              <a:ext uri="{FF2B5EF4-FFF2-40B4-BE49-F238E27FC236}">
                <a16:creationId xmlns:a16="http://schemas.microsoft.com/office/drawing/2014/main" id="{5FF0DEB9-0E81-D244-8477-EA5A54242C04}"/>
              </a:ext>
            </a:extLst>
          </p:cNvPr>
          <p:cNvSpPr/>
          <p:nvPr/>
        </p:nvSpPr>
        <p:spPr bwMode="auto">
          <a:xfrm>
            <a:off x="4903349"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8" name="Rectangle 77">
            <a:extLst>
              <a:ext uri="{FF2B5EF4-FFF2-40B4-BE49-F238E27FC236}">
                <a16:creationId xmlns:a16="http://schemas.microsoft.com/office/drawing/2014/main" id="{0178D8A6-B11D-6B4C-9BBD-6E086F7C6873}"/>
              </a:ext>
            </a:extLst>
          </p:cNvPr>
          <p:cNvSpPr/>
          <p:nvPr/>
        </p:nvSpPr>
        <p:spPr bwMode="auto">
          <a:xfrm>
            <a:off x="4903349" y="4655135"/>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9" name="Rectangle 78">
            <a:extLst>
              <a:ext uri="{FF2B5EF4-FFF2-40B4-BE49-F238E27FC236}">
                <a16:creationId xmlns:a16="http://schemas.microsoft.com/office/drawing/2014/main" id="{9D018A14-E9F8-0D47-8E6B-608169674F46}"/>
              </a:ext>
            </a:extLst>
          </p:cNvPr>
          <p:cNvSpPr/>
          <p:nvPr/>
        </p:nvSpPr>
        <p:spPr bwMode="auto">
          <a:xfrm>
            <a:off x="5959836" y="4251213"/>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80" name="Rectangle 79">
            <a:extLst>
              <a:ext uri="{FF2B5EF4-FFF2-40B4-BE49-F238E27FC236}">
                <a16:creationId xmlns:a16="http://schemas.microsoft.com/office/drawing/2014/main" id="{0145F6AB-AEA8-7148-9C6E-114BBC90F46B}"/>
              </a:ext>
            </a:extLst>
          </p:cNvPr>
          <p:cNvSpPr/>
          <p:nvPr/>
        </p:nvSpPr>
        <p:spPr bwMode="auto">
          <a:xfrm>
            <a:off x="3669770"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2" name="Rectangle 81">
            <a:extLst>
              <a:ext uri="{FF2B5EF4-FFF2-40B4-BE49-F238E27FC236}">
                <a16:creationId xmlns:a16="http://schemas.microsoft.com/office/drawing/2014/main" id="{3E1AD173-6BF8-4144-878C-097F6AAA70C8}"/>
              </a:ext>
            </a:extLst>
          </p:cNvPr>
          <p:cNvSpPr/>
          <p:nvPr/>
        </p:nvSpPr>
        <p:spPr bwMode="auto">
          <a:xfrm>
            <a:off x="6267065"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3" name="Rectangle 82">
            <a:extLst>
              <a:ext uri="{FF2B5EF4-FFF2-40B4-BE49-F238E27FC236}">
                <a16:creationId xmlns:a16="http://schemas.microsoft.com/office/drawing/2014/main" id="{47E59193-61B4-4F49-B542-D11D60FC334E}"/>
              </a:ext>
            </a:extLst>
          </p:cNvPr>
          <p:cNvSpPr/>
          <p:nvPr/>
        </p:nvSpPr>
        <p:spPr bwMode="auto">
          <a:xfrm>
            <a:off x="926978" y="4180114"/>
            <a:ext cx="7239000" cy="862712"/>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5" name="Group 4">
            <a:extLst>
              <a:ext uri="{FF2B5EF4-FFF2-40B4-BE49-F238E27FC236}">
                <a16:creationId xmlns:a16="http://schemas.microsoft.com/office/drawing/2014/main" id="{81AAE0AA-37CB-2A46-900C-2FB71C1A3B7B}"/>
              </a:ext>
            </a:extLst>
          </p:cNvPr>
          <p:cNvGrpSpPr/>
          <p:nvPr/>
        </p:nvGrpSpPr>
        <p:grpSpPr>
          <a:xfrm>
            <a:off x="1803624" y="4328083"/>
            <a:ext cx="4949688" cy="820353"/>
            <a:chOff x="1803624" y="4328083"/>
            <a:chExt cx="4949688" cy="820353"/>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E765FED-EFD5-D949-B24B-E6446BBB53E1}"/>
                    </a:ext>
                  </a:extLst>
                </p:cNvPr>
                <p:cNvSpPr txBox="1"/>
                <p:nvPr/>
              </p:nvSpPr>
              <p:spPr>
                <a:xfrm>
                  <a:off x="1803624" y="4328083"/>
                  <a:ext cx="4949688" cy="820353"/>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            →                        )</m:t>
                            </m:r>
                            <m:r>
                              <a:rPr lang="en-US" sz="3000" i="1">
                                <a:latin typeface="Cambria Math" panose="02040503050406030204" pitchFamily="18" charset="0"/>
                                <a:ea typeface="Cambria Math" panose="02040503050406030204" pitchFamily="18" charset="0"/>
                              </a:rPr>
                              <m:t>∈</m:t>
                            </m:r>
                            <m:r>
                              <a:rPr lang="en-US" sz="3000" i="1" smtClean="0">
                                <a:latin typeface="Cambria Math" panose="02040503050406030204" pitchFamily="18" charset="0"/>
                                <a:ea typeface="Cambria Math" panose="02040503050406030204" pitchFamily="18" charset="0"/>
                              </a:rPr>
                              <m:t>𝜀</m:t>
                            </m:r>
                          </m:e>
                          <m:sub>
                            <m:r>
                              <a:rPr lang="en-US" sz="3000" i="1">
                                <a:latin typeface="Cambria Math" panose="02040503050406030204" pitchFamily="18" charset="0"/>
                                <a:ea typeface="Cambria Math" panose="02040503050406030204" pitchFamily="18" charset="0"/>
                              </a:rPr>
                              <m:t>𝑐</m:t>
                            </m:r>
                            <m:r>
                              <a:rPr lang="en-US" sz="3000" i="1">
                                <a:latin typeface="Cambria Math" panose="02040503050406030204" pitchFamily="18" charset="0"/>
                                <a:ea typeface="Cambria Math" panose="02040503050406030204" pitchFamily="18" charset="0"/>
                              </a:rPr>
                              <m:t>1</m:t>
                            </m:r>
                          </m:sub>
                        </m:sSub>
                      </m:oMath>
                    </m:oMathPara>
                  </a14:m>
                  <a:endParaRPr lang="en-US" sz="3000" i="1" baseline="-25000" dirty="0"/>
                </a:p>
                <a:p>
                  <a:r>
                    <a:rPr lang="en-US" dirty="0">
                      <a:sym typeface="Wingdings" pitchFamily="2" charset="2"/>
                    </a:rPr>
                    <a:t> </a:t>
                  </a:r>
                  <a:endParaRPr lang="en-US" dirty="0"/>
                </a:p>
              </p:txBody>
            </p:sp>
          </mc:Choice>
          <mc:Fallback xmlns="">
            <p:sp>
              <p:nvSpPr>
                <p:cNvPr id="3" name="TextBox 2">
                  <a:extLst>
                    <a:ext uri="{FF2B5EF4-FFF2-40B4-BE49-F238E27FC236}">
                      <a16:creationId xmlns:a16="http://schemas.microsoft.com/office/drawing/2014/main" id="{6E765FED-EFD5-D949-B24B-E6446BBB53E1}"/>
                    </a:ext>
                  </a:extLst>
                </p:cNvPr>
                <p:cNvSpPr txBox="1">
                  <a:spLocks noRot="1" noChangeAspect="1" noMove="1" noResize="1" noEditPoints="1" noAdjustHandles="1" noChangeArrowheads="1" noChangeShapeType="1" noTextEdit="1"/>
                </p:cNvSpPr>
                <p:nvPr/>
              </p:nvSpPr>
              <p:spPr>
                <a:xfrm>
                  <a:off x="1803624" y="4328083"/>
                  <a:ext cx="4949688" cy="820353"/>
                </a:xfrm>
                <a:prstGeom prst="rect">
                  <a:avLst/>
                </a:prstGeom>
                <a:blipFill>
                  <a:blip r:embed="rId3"/>
                  <a:stretch>
                    <a:fillRect/>
                  </a:stretch>
                </a:blipFill>
              </p:spPr>
              <p:txBody>
                <a:bodyPr/>
                <a:lstStyle/>
                <a:p>
                  <a:r>
                    <a:rPr lang="en-US">
                      <a:noFill/>
                    </a:rPr>
                    <a:t> </a:t>
                  </a:r>
                </a:p>
              </p:txBody>
            </p:sp>
          </mc:Fallback>
        </mc:AlternateContent>
        <p:sp>
          <p:nvSpPr>
            <p:cNvPr id="86" name="Rectangle 85">
              <a:extLst>
                <a:ext uri="{FF2B5EF4-FFF2-40B4-BE49-F238E27FC236}">
                  <a16:creationId xmlns:a16="http://schemas.microsoft.com/office/drawing/2014/main" id="{9B5D348F-2ECB-FA4C-8D21-B6E0F6A01E47}"/>
                </a:ext>
              </a:extLst>
            </p:cNvPr>
            <p:cNvSpPr/>
            <p:nvPr/>
          </p:nvSpPr>
          <p:spPr bwMode="auto">
            <a:xfrm>
              <a:off x="3494830" y="4480590"/>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7" name="Rectangle 86">
              <a:extLst>
                <a:ext uri="{FF2B5EF4-FFF2-40B4-BE49-F238E27FC236}">
                  <a16:creationId xmlns:a16="http://schemas.microsoft.com/office/drawing/2014/main" id="{868FAE4E-FBD5-A547-BF93-37DD216D05D0}"/>
                </a:ext>
              </a:extLst>
            </p:cNvPr>
            <p:cNvSpPr/>
            <p:nvPr/>
          </p:nvSpPr>
          <p:spPr bwMode="auto">
            <a:xfrm>
              <a:off x="4491580" y="447616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8" name="Rectangle 87">
              <a:extLst>
                <a:ext uri="{FF2B5EF4-FFF2-40B4-BE49-F238E27FC236}">
                  <a16:creationId xmlns:a16="http://schemas.microsoft.com/office/drawing/2014/main" id="{71FD3AA1-E256-DE40-AE4B-5A19F75134EF}"/>
                </a:ext>
              </a:extLst>
            </p:cNvPr>
            <p:cNvSpPr/>
            <p:nvPr/>
          </p:nvSpPr>
          <p:spPr bwMode="auto">
            <a:xfrm>
              <a:off x="2118262" y="4501932"/>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spTree>
    <p:extLst>
      <p:ext uri="{BB962C8B-B14F-4D97-AF65-F5344CB8AC3E}">
        <p14:creationId xmlns:p14="http://schemas.microsoft.com/office/powerpoint/2010/main" val="253105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AC7BE4D0-CE7E-C642-9FBB-DB44A8000830}"/>
              </a:ext>
            </a:extLst>
          </p:cNvPr>
          <p:cNvSpPr txBox="1"/>
          <p:nvPr/>
        </p:nvSpPr>
        <p:spPr>
          <a:xfrm>
            <a:off x="1269260" y="4208130"/>
            <a:ext cx="864339" cy="369332"/>
          </a:xfrm>
          <a:prstGeom prst="rect">
            <a:avLst/>
          </a:prstGeom>
          <a:noFill/>
        </p:spPr>
        <p:txBody>
          <a:bodyPr wrap="none" rtlCol="0">
            <a:spAutoFit/>
          </a:bodyPr>
          <a:lstStyle/>
          <a:p>
            <a:r>
              <a:rPr lang="en-US" dirty="0"/>
              <a:t>CPU 2</a:t>
            </a:r>
          </a:p>
        </p:txBody>
      </p:sp>
      <p:cxnSp>
        <p:nvCxnSpPr>
          <p:cNvPr id="30" name="Straight Arrow Connector 29">
            <a:extLst>
              <a:ext uri="{FF2B5EF4-FFF2-40B4-BE49-F238E27FC236}">
                <a16:creationId xmlns:a16="http://schemas.microsoft.com/office/drawing/2014/main" id="{D519A489-5637-FB4E-BFD6-F8B612C76DF3}"/>
              </a:ext>
            </a:extLst>
          </p:cNvPr>
          <p:cNvCxnSpPr/>
          <p:nvPr/>
        </p:nvCxnSpPr>
        <p:spPr bwMode="auto">
          <a:xfrm>
            <a:off x="2209800" y="4409642"/>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Straight Arrow Connector 46">
            <a:extLst>
              <a:ext uri="{FF2B5EF4-FFF2-40B4-BE49-F238E27FC236}">
                <a16:creationId xmlns:a16="http://schemas.microsoft.com/office/drawing/2014/main" id="{2500B390-288B-FC4F-995E-FDC240CE071D}"/>
              </a:ext>
            </a:extLst>
          </p:cNvPr>
          <p:cNvCxnSpPr/>
          <p:nvPr/>
        </p:nvCxnSpPr>
        <p:spPr bwMode="auto">
          <a:xfrm>
            <a:off x="2209800" y="2141043"/>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Arrow Connector 47">
            <a:extLst>
              <a:ext uri="{FF2B5EF4-FFF2-40B4-BE49-F238E27FC236}">
                <a16:creationId xmlns:a16="http://schemas.microsoft.com/office/drawing/2014/main" id="{75967346-ECDB-854A-8F37-670192953F35}"/>
              </a:ext>
            </a:extLst>
          </p:cNvPr>
          <p:cNvCxnSpPr/>
          <p:nvPr/>
        </p:nvCxnSpPr>
        <p:spPr bwMode="auto">
          <a:xfrm>
            <a:off x="2209800" y="2651697"/>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9" name="Rectangle 48">
            <a:extLst>
              <a:ext uri="{FF2B5EF4-FFF2-40B4-BE49-F238E27FC236}">
                <a16:creationId xmlns:a16="http://schemas.microsoft.com/office/drawing/2014/main" id="{3899ABCE-A5C0-AF41-977F-459A288A8D9E}"/>
              </a:ext>
            </a:extLst>
          </p:cNvPr>
          <p:cNvSpPr/>
          <p:nvPr/>
        </p:nvSpPr>
        <p:spPr bwMode="auto">
          <a:xfrm>
            <a:off x="3543994" y="1989528"/>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50" name="Rectangle 49">
            <a:extLst>
              <a:ext uri="{FF2B5EF4-FFF2-40B4-BE49-F238E27FC236}">
                <a16:creationId xmlns:a16="http://schemas.microsoft.com/office/drawing/2014/main" id="{96274AD2-1101-5949-8401-25C4E14D3099}"/>
              </a:ext>
            </a:extLst>
          </p:cNvPr>
          <p:cNvSpPr/>
          <p:nvPr/>
        </p:nvSpPr>
        <p:spPr bwMode="auto">
          <a:xfrm>
            <a:off x="2460004" y="19884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1" name="TextBox 60">
            <a:extLst>
              <a:ext uri="{FF2B5EF4-FFF2-40B4-BE49-F238E27FC236}">
                <a16:creationId xmlns:a16="http://schemas.microsoft.com/office/drawing/2014/main" id="{504EC1EC-7BBF-6C44-9E71-0C16510A8459}"/>
              </a:ext>
            </a:extLst>
          </p:cNvPr>
          <p:cNvSpPr txBox="1"/>
          <p:nvPr/>
        </p:nvSpPr>
        <p:spPr>
          <a:xfrm>
            <a:off x="1269261" y="1923951"/>
            <a:ext cx="864339" cy="369332"/>
          </a:xfrm>
          <a:prstGeom prst="rect">
            <a:avLst/>
          </a:prstGeom>
          <a:noFill/>
        </p:spPr>
        <p:txBody>
          <a:bodyPr wrap="none" rtlCol="0">
            <a:spAutoFit/>
          </a:bodyPr>
          <a:lstStyle/>
          <a:p>
            <a:r>
              <a:rPr lang="en-US" dirty="0"/>
              <a:t>CPU 1</a:t>
            </a:r>
          </a:p>
        </p:txBody>
      </p:sp>
      <p:sp>
        <p:nvSpPr>
          <p:cNvPr id="62" name="TextBox 61">
            <a:extLst>
              <a:ext uri="{FF2B5EF4-FFF2-40B4-BE49-F238E27FC236}">
                <a16:creationId xmlns:a16="http://schemas.microsoft.com/office/drawing/2014/main" id="{9287D129-F2F7-6545-BC33-E19012FCE532}"/>
              </a:ext>
            </a:extLst>
          </p:cNvPr>
          <p:cNvSpPr txBox="1"/>
          <p:nvPr/>
        </p:nvSpPr>
        <p:spPr>
          <a:xfrm>
            <a:off x="1394085" y="2471815"/>
            <a:ext cx="569388" cy="369332"/>
          </a:xfrm>
          <a:prstGeom prst="rect">
            <a:avLst/>
          </a:prstGeom>
          <a:noFill/>
        </p:spPr>
        <p:txBody>
          <a:bodyPr wrap="none" rtlCol="0">
            <a:spAutoFit/>
          </a:bodyPr>
          <a:lstStyle/>
          <a:p>
            <a:pPr algn="ctr"/>
            <a:r>
              <a:rPr lang="en-US" dirty="0"/>
              <a:t>Log</a:t>
            </a:r>
          </a:p>
        </p:txBody>
      </p:sp>
      <p:cxnSp>
        <p:nvCxnSpPr>
          <p:cNvPr id="64" name="Straight Arrow Connector 63">
            <a:extLst>
              <a:ext uri="{FF2B5EF4-FFF2-40B4-BE49-F238E27FC236}">
                <a16:creationId xmlns:a16="http://schemas.microsoft.com/office/drawing/2014/main" id="{4212B413-8557-004E-A4DE-0503E28412D2}"/>
              </a:ext>
            </a:extLst>
          </p:cNvPr>
          <p:cNvCxnSpPr/>
          <p:nvPr/>
        </p:nvCxnSpPr>
        <p:spPr bwMode="auto">
          <a:xfrm>
            <a:off x="2223655" y="4806671"/>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5" name="TextBox 64">
            <a:extLst>
              <a:ext uri="{FF2B5EF4-FFF2-40B4-BE49-F238E27FC236}">
                <a16:creationId xmlns:a16="http://schemas.microsoft.com/office/drawing/2014/main" id="{3FB358CE-858A-C649-A7C7-661D728FB0CC}"/>
              </a:ext>
            </a:extLst>
          </p:cNvPr>
          <p:cNvSpPr txBox="1"/>
          <p:nvPr/>
        </p:nvSpPr>
        <p:spPr>
          <a:xfrm>
            <a:off x="1407940" y="4606590"/>
            <a:ext cx="569388" cy="369332"/>
          </a:xfrm>
          <a:prstGeom prst="rect">
            <a:avLst/>
          </a:prstGeom>
          <a:noFill/>
        </p:spPr>
        <p:txBody>
          <a:bodyPr wrap="none" rtlCol="0">
            <a:spAutoFit/>
          </a:bodyPr>
          <a:lstStyle/>
          <a:p>
            <a:pPr algn="ctr"/>
            <a:r>
              <a:rPr lang="en-US" dirty="0"/>
              <a:t>Log</a:t>
            </a:r>
          </a:p>
        </p:txBody>
      </p:sp>
      <p:grpSp>
        <p:nvGrpSpPr>
          <p:cNvPr id="42" name="Group 41">
            <a:extLst>
              <a:ext uri="{FF2B5EF4-FFF2-40B4-BE49-F238E27FC236}">
                <a16:creationId xmlns:a16="http://schemas.microsoft.com/office/drawing/2014/main" id="{4739BABC-C4F2-8F42-B9A9-1A873FD4CE85}"/>
              </a:ext>
            </a:extLst>
          </p:cNvPr>
          <p:cNvGrpSpPr/>
          <p:nvPr/>
        </p:nvGrpSpPr>
        <p:grpSpPr>
          <a:xfrm>
            <a:off x="5029781" y="2823873"/>
            <a:ext cx="914400" cy="605246"/>
            <a:chOff x="5029200" y="2825918"/>
            <a:chExt cx="914400" cy="605246"/>
          </a:xfrm>
        </p:grpSpPr>
        <p:sp>
          <p:nvSpPr>
            <p:cNvPr id="44" name="TextBox 43">
              <a:extLst>
                <a:ext uri="{FF2B5EF4-FFF2-40B4-BE49-F238E27FC236}">
                  <a16:creationId xmlns:a16="http://schemas.microsoft.com/office/drawing/2014/main" id="{7AA17C63-4E77-6D40-9E7C-2BD8A651E678}"/>
                </a:ext>
              </a:extLst>
            </p:cNvPr>
            <p:cNvSpPr txBox="1"/>
            <p:nvPr/>
          </p:nvSpPr>
          <p:spPr>
            <a:xfrm>
              <a:off x="5029200" y="2952750"/>
              <a:ext cx="889987" cy="369332"/>
            </a:xfrm>
            <a:prstGeom prst="rect">
              <a:avLst/>
            </a:prstGeom>
            <a:noFill/>
          </p:spPr>
          <p:txBody>
            <a:bodyPr wrap="none" rtlCol="0">
              <a:spAutoFit/>
            </a:bodyPr>
            <a:lstStyle/>
            <a:p>
              <a:r>
                <a:rPr lang="en-US" dirty="0"/>
                <a:t>update</a:t>
              </a:r>
            </a:p>
          </p:txBody>
        </p:sp>
        <p:cxnSp>
          <p:nvCxnSpPr>
            <p:cNvPr id="46" name="Straight Arrow Connector 45">
              <a:extLst>
                <a:ext uri="{FF2B5EF4-FFF2-40B4-BE49-F238E27FC236}">
                  <a16:creationId xmlns:a16="http://schemas.microsoft.com/office/drawing/2014/main" id="{F8AACD56-C1D9-474E-A8C1-D5A7A424759D}"/>
                </a:ext>
              </a:extLst>
            </p:cNvPr>
            <p:cNvCxnSpPr>
              <a:cxnSpLocks/>
            </p:cNvCxnSpPr>
            <p:nvPr/>
          </p:nvCxnSpPr>
          <p:spPr bwMode="auto">
            <a:xfrm flipV="1">
              <a:off x="5943600" y="2825918"/>
              <a:ext cx="0" cy="60524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59" name="Rectangle 58">
            <a:extLst>
              <a:ext uri="{FF2B5EF4-FFF2-40B4-BE49-F238E27FC236}">
                <a16:creationId xmlns:a16="http://schemas.microsoft.com/office/drawing/2014/main" id="{B51F8CC1-9A70-4840-94FB-27AB3C45F465}"/>
              </a:ext>
            </a:extLst>
          </p:cNvPr>
          <p:cNvSpPr/>
          <p:nvPr/>
        </p:nvSpPr>
        <p:spPr bwMode="auto">
          <a:xfrm>
            <a:off x="3669770" y="24939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3" name="Rectangle 62">
            <a:extLst>
              <a:ext uri="{FF2B5EF4-FFF2-40B4-BE49-F238E27FC236}">
                <a16:creationId xmlns:a16="http://schemas.microsoft.com/office/drawing/2014/main" id="{E2A1C76B-DFC3-4D40-B184-BF28F7862C0B}"/>
              </a:ext>
            </a:extLst>
          </p:cNvPr>
          <p:cNvSpPr/>
          <p:nvPr/>
        </p:nvSpPr>
        <p:spPr bwMode="auto">
          <a:xfrm>
            <a:off x="4903349" y="2500248"/>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2" name="Rectangle 71">
            <a:extLst>
              <a:ext uri="{FF2B5EF4-FFF2-40B4-BE49-F238E27FC236}">
                <a16:creationId xmlns:a16="http://schemas.microsoft.com/office/drawing/2014/main" id="{6F9017A2-D9C6-F24E-BA09-1CE45A3237B7}"/>
              </a:ext>
            </a:extLst>
          </p:cNvPr>
          <p:cNvSpPr/>
          <p:nvPr/>
        </p:nvSpPr>
        <p:spPr bwMode="auto">
          <a:xfrm>
            <a:off x="2460004" y="2494009"/>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4" name="Rectangle 73">
            <a:extLst>
              <a:ext uri="{FF2B5EF4-FFF2-40B4-BE49-F238E27FC236}">
                <a16:creationId xmlns:a16="http://schemas.microsoft.com/office/drawing/2014/main" id="{48A43FBA-BF28-964F-B37B-C03ED25F3430}"/>
              </a:ext>
            </a:extLst>
          </p:cNvPr>
          <p:cNvSpPr/>
          <p:nvPr/>
        </p:nvSpPr>
        <p:spPr bwMode="auto">
          <a:xfrm>
            <a:off x="6270004" y="1987417"/>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5" name="Rectangle 74">
            <a:extLst>
              <a:ext uri="{FF2B5EF4-FFF2-40B4-BE49-F238E27FC236}">
                <a16:creationId xmlns:a16="http://schemas.microsoft.com/office/drawing/2014/main" id="{5535CFDB-58B3-5D41-A049-E2E841F84F23}"/>
              </a:ext>
            </a:extLst>
          </p:cNvPr>
          <p:cNvSpPr/>
          <p:nvPr/>
        </p:nvSpPr>
        <p:spPr bwMode="auto">
          <a:xfrm>
            <a:off x="2460004"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6" name="Rectangle 75">
            <a:extLst>
              <a:ext uri="{FF2B5EF4-FFF2-40B4-BE49-F238E27FC236}">
                <a16:creationId xmlns:a16="http://schemas.microsoft.com/office/drawing/2014/main" id="{8F641DC9-839E-C24B-9885-9F17F55A654D}"/>
              </a:ext>
            </a:extLst>
          </p:cNvPr>
          <p:cNvSpPr/>
          <p:nvPr/>
        </p:nvSpPr>
        <p:spPr bwMode="auto">
          <a:xfrm>
            <a:off x="3669770"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7" name="Rectangle 76">
            <a:extLst>
              <a:ext uri="{FF2B5EF4-FFF2-40B4-BE49-F238E27FC236}">
                <a16:creationId xmlns:a16="http://schemas.microsoft.com/office/drawing/2014/main" id="{5FF0DEB9-0E81-D244-8477-EA5A54242C04}"/>
              </a:ext>
            </a:extLst>
          </p:cNvPr>
          <p:cNvSpPr/>
          <p:nvPr/>
        </p:nvSpPr>
        <p:spPr bwMode="auto">
          <a:xfrm>
            <a:off x="4903349"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8" name="Rectangle 77">
            <a:extLst>
              <a:ext uri="{FF2B5EF4-FFF2-40B4-BE49-F238E27FC236}">
                <a16:creationId xmlns:a16="http://schemas.microsoft.com/office/drawing/2014/main" id="{0178D8A6-B11D-6B4C-9BBD-6E086F7C6873}"/>
              </a:ext>
            </a:extLst>
          </p:cNvPr>
          <p:cNvSpPr/>
          <p:nvPr/>
        </p:nvSpPr>
        <p:spPr bwMode="auto">
          <a:xfrm>
            <a:off x="4903349" y="4655135"/>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9" name="Rectangle 78">
            <a:extLst>
              <a:ext uri="{FF2B5EF4-FFF2-40B4-BE49-F238E27FC236}">
                <a16:creationId xmlns:a16="http://schemas.microsoft.com/office/drawing/2014/main" id="{9D018A14-E9F8-0D47-8E6B-608169674F46}"/>
              </a:ext>
            </a:extLst>
          </p:cNvPr>
          <p:cNvSpPr/>
          <p:nvPr/>
        </p:nvSpPr>
        <p:spPr bwMode="auto">
          <a:xfrm>
            <a:off x="5959836" y="4251213"/>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80" name="Rectangle 79">
            <a:extLst>
              <a:ext uri="{FF2B5EF4-FFF2-40B4-BE49-F238E27FC236}">
                <a16:creationId xmlns:a16="http://schemas.microsoft.com/office/drawing/2014/main" id="{0145F6AB-AEA8-7148-9C6E-114BBC90F46B}"/>
              </a:ext>
            </a:extLst>
          </p:cNvPr>
          <p:cNvSpPr/>
          <p:nvPr/>
        </p:nvSpPr>
        <p:spPr bwMode="auto">
          <a:xfrm>
            <a:off x="3669770"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2" name="Rectangle 81">
            <a:extLst>
              <a:ext uri="{FF2B5EF4-FFF2-40B4-BE49-F238E27FC236}">
                <a16:creationId xmlns:a16="http://schemas.microsoft.com/office/drawing/2014/main" id="{3E1AD173-6BF8-4144-878C-097F6AAA70C8}"/>
              </a:ext>
            </a:extLst>
          </p:cNvPr>
          <p:cNvSpPr/>
          <p:nvPr/>
        </p:nvSpPr>
        <p:spPr bwMode="auto">
          <a:xfrm>
            <a:off x="6267065"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3" name="Rectangle 82">
            <a:extLst>
              <a:ext uri="{FF2B5EF4-FFF2-40B4-BE49-F238E27FC236}">
                <a16:creationId xmlns:a16="http://schemas.microsoft.com/office/drawing/2014/main" id="{47E59193-61B4-4F49-B542-D11D60FC334E}"/>
              </a:ext>
            </a:extLst>
          </p:cNvPr>
          <p:cNvSpPr/>
          <p:nvPr/>
        </p:nvSpPr>
        <p:spPr bwMode="auto">
          <a:xfrm>
            <a:off x="926978" y="4180114"/>
            <a:ext cx="7239000" cy="862712"/>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5" name="Group 4">
            <a:extLst>
              <a:ext uri="{FF2B5EF4-FFF2-40B4-BE49-F238E27FC236}">
                <a16:creationId xmlns:a16="http://schemas.microsoft.com/office/drawing/2014/main" id="{81AAE0AA-37CB-2A46-900C-2FB71C1A3B7B}"/>
              </a:ext>
            </a:extLst>
          </p:cNvPr>
          <p:cNvGrpSpPr/>
          <p:nvPr/>
        </p:nvGrpSpPr>
        <p:grpSpPr>
          <a:xfrm>
            <a:off x="1803624" y="4328083"/>
            <a:ext cx="4949688" cy="820353"/>
            <a:chOff x="1803624" y="4328083"/>
            <a:chExt cx="4949688" cy="820353"/>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E765FED-EFD5-D949-B24B-E6446BBB53E1}"/>
                    </a:ext>
                  </a:extLst>
                </p:cNvPr>
                <p:cNvSpPr txBox="1"/>
                <p:nvPr/>
              </p:nvSpPr>
              <p:spPr>
                <a:xfrm>
                  <a:off x="1803624" y="4328083"/>
                  <a:ext cx="4949688" cy="820353"/>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            →                        )</m:t>
                            </m:r>
                            <m:r>
                              <a:rPr lang="en-US" sz="3000" i="1">
                                <a:latin typeface="Cambria Math" panose="02040503050406030204" pitchFamily="18" charset="0"/>
                                <a:ea typeface="Cambria Math" panose="02040503050406030204" pitchFamily="18" charset="0"/>
                              </a:rPr>
                              <m:t>∈</m:t>
                            </m:r>
                            <m:r>
                              <a:rPr lang="en-US" sz="3000" i="1" smtClean="0">
                                <a:latin typeface="Cambria Math" panose="02040503050406030204" pitchFamily="18" charset="0"/>
                                <a:ea typeface="Cambria Math" panose="02040503050406030204" pitchFamily="18" charset="0"/>
                              </a:rPr>
                              <m:t>𝜀</m:t>
                            </m:r>
                          </m:e>
                          <m:sub>
                            <m:r>
                              <a:rPr lang="en-US" sz="3000" i="1">
                                <a:latin typeface="Cambria Math" panose="02040503050406030204" pitchFamily="18" charset="0"/>
                                <a:ea typeface="Cambria Math" panose="02040503050406030204" pitchFamily="18" charset="0"/>
                              </a:rPr>
                              <m:t>𝑐</m:t>
                            </m:r>
                            <m:r>
                              <a:rPr lang="en-US" sz="3000" i="1">
                                <a:latin typeface="Cambria Math" panose="02040503050406030204" pitchFamily="18" charset="0"/>
                                <a:ea typeface="Cambria Math" panose="02040503050406030204" pitchFamily="18" charset="0"/>
                              </a:rPr>
                              <m:t>1</m:t>
                            </m:r>
                          </m:sub>
                        </m:sSub>
                      </m:oMath>
                    </m:oMathPara>
                  </a14:m>
                  <a:endParaRPr lang="en-US" sz="3000" i="1" baseline="-25000" dirty="0"/>
                </a:p>
                <a:p>
                  <a:r>
                    <a:rPr lang="en-US" dirty="0">
                      <a:sym typeface="Wingdings" pitchFamily="2" charset="2"/>
                    </a:rPr>
                    <a:t> </a:t>
                  </a:r>
                  <a:endParaRPr lang="en-US" dirty="0"/>
                </a:p>
              </p:txBody>
            </p:sp>
          </mc:Choice>
          <mc:Fallback xmlns="">
            <p:sp>
              <p:nvSpPr>
                <p:cNvPr id="3" name="TextBox 2">
                  <a:extLst>
                    <a:ext uri="{FF2B5EF4-FFF2-40B4-BE49-F238E27FC236}">
                      <a16:creationId xmlns:a16="http://schemas.microsoft.com/office/drawing/2014/main" id="{6E765FED-EFD5-D949-B24B-E6446BBB53E1}"/>
                    </a:ext>
                  </a:extLst>
                </p:cNvPr>
                <p:cNvSpPr txBox="1">
                  <a:spLocks noRot="1" noChangeAspect="1" noMove="1" noResize="1" noEditPoints="1" noAdjustHandles="1" noChangeArrowheads="1" noChangeShapeType="1" noTextEdit="1"/>
                </p:cNvSpPr>
                <p:nvPr/>
              </p:nvSpPr>
              <p:spPr>
                <a:xfrm>
                  <a:off x="1803624" y="4328083"/>
                  <a:ext cx="4949688" cy="820353"/>
                </a:xfrm>
                <a:prstGeom prst="rect">
                  <a:avLst/>
                </a:prstGeom>
                <a:blipFill>
                  <a:blip r:embed="rId3"/>
                  <a:stretch>
                    <a:fillRect/>
                  </a:stretch>
                </a:blipFill>
              </p:spPr>
              <p:txBody>
                <a:bodyPr/>
                <a:lstStyle/>
                <a:p>
                  <a:r>
                    <a:rPr lang="en-US">
                      <a:noFill/>
                    </a:rPr>
                    <a:t> </a:t>
                  </a:r>
                </a:p>
              </p:txBody>
            </p:sp>
          </mc:Fallback>
        </mc:AlternateContent>
        <p:sp>
          <p:nvSpPr>
            <p:cNvPr id="86" name="Rectangle 85">
              <a:extLst>
                <a:ext uri="{FF2B5EF4-FFF2-40B4-BE49-F238E27FC236}">
                  <a16:creationId xmlns:a16="http://schemas.microsoft.com/office/drawing/2014/main" id="{9B5D348F-2ECB-FA4C-8D21-B6E0F6A01E47}"/>
                </a:ext>
              </a:extLst>
            </p:cNvPr>
            <p:cNvSpPr/>
            <p:nvPr/>
          </p:nvSpPr>
          <p:spPr bwMode="auto">
            <a:xfrm>
              <a:off x="3494830" y="4480590"/>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7" name="Rectangle 86">
              <a:extLst>
                <a:ext uri="{FF2B5EF4-FFF2-40B4-BE49-F238E27FC236}">
                  <a16:creationId xmlns:a16="http://schemas.microsoft.com/office/drawing/2014/main" id="{868FAE4E-FBD5-A547-BF93-37DD216D05D0}"/>
                </a:ext>
              </a:extLst>
            </p:cNvPr>
            <p:cNvSpPr/>
            <p:nvPr/>
          </p:nvSpPr>
          <p:spPr bwMode="auto">
            <a:xfrm>
              <a:off x="4491580" y="447616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8" name="Rectangle 87">
              <a:extLst>
                <a:ext uri="{FF2B5EF4-FFF2-40B4-BE49-F238E27FC236}">
                  <a16:creationId xmlns:a16="http://schemas.microsoft.com/office/drawing/2014/main" id="{71FD3AA1-E256-DE40-AE4B-5A19F75134EF}"/>
                </a:ext>
              </a:extLst>
            </p:cNvPr>
            <p:cNvSpPr/>
            <p:nvPr/>
          </p:nvSpPr>
          <p:spPr bwMode="auto">
            <a:xfrm>
              <a:off x="2118262" y="4501932"/>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spTree>
    <p:extLst>
      <p:ext uri="{BB962C8B-B14F-4D97-AF65-F5344CB8AC3E}">
        <p14:creationId xmlns:p14="http://schemas.microsoft.com/office/powerpoint/2010/main" val="322236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AC7BE4D0-CE7E-C642-9FBB-DB44A8000830}"/>
              </a:ext>
            </a:extLst>
          </p:cNvPr>
          <p:cNvSpPr txBox="1"/>
          <p:nvPr/>
        </p:nvSpPr>
        <p:spPr>
          <a:xfrm>
            <a:off x="1269260" y="4208130"/>
            <a:ext cx="864339" cy="369332"/>
          </a:xfrm>
          <a:prstGeom prst="rect">
            <a:avLst/>
          </a:prstGeom>
          <a:noFill/>
        </p:spPr>
        <p:txBody>
          <a:bodyPr wrap="none" rtlCol="0">
            <a:spAutoFit/>
          </a:bodyPr>
          <a:lstStyle/>
          <a:p>
            <a:r>
              <a:rPr lang="en-US" dirty="0"/>
              <a:t>CPU 2</a:t>
            </a:r>
          </a:p>
        </p:txBody>
      </p:sp>
      <p:cxnSp>
        <p:nvCxnSpPr>
          <p:cNvPr id="30" name="Straight Arrow Connector 29">
            <a:extLst>
              <a:ext uri="{FF2B5EF4-FFF2-40B4-BE49-F238E27FC236}">
                <a16:creationId xmlns:a16="http://schemas.microsoft.com/office/drawing/2014/main" id="{D519A489-5637-FB4E-BFD6-F8B612C76DF3}"/>
              </a:ext>
            </a:extLst>
          </p:cNvPr>
          <p:cNvCxnSpPr/>
          <p:nvPr/>
        </p:nvCxnSpPr>
        <p:spPr bwMode="auto">
          <a:xfrm>
            <a:off x="2209800" y="4409642"/>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Straight Arrow Connector 46">
            <a:extLst>
              <a:ext uri="{FF2B5EF4-FFF2-40B4-BE49-F238E27FC236}">
                <a16:creationId xmlns:a16="http://schemas.microsoft.com/office/drawing/2014/main" id="{2500B390-288B-FC4F-995E-FDC240CE071D}"/>
              </a:ext>
            </a:extLst>
          </p:cNvPr>
          <p:cNvCxnSpPr/>
          <p:nvPr/>
        </p:nvCxnSpPr>
        <p:spPr bwMode="auto">
          <a:xfrm>
            <a:off x="2209800" y="2141043"/>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Arrow Connector 47">
            <a:extLst>
              <a:ext uri="{FF2B5EF4-FFF2-40B4-BE49-F238E27FC236}">
                <a16:creationId xmlns:a16="http://schemas.microsoft.com/office/drawing/2014/main" id="{75967346-ECDB-854A-8F37-670192953F35}"/>
              </a:ext>
            </a:extLst>
          </p:cNvPr>
          <p:cNvCxnSpPr/>
          <p:nvPr/>
        </p:nvCxnSpPr>
        <p:spPr bwMode="auto">
          <a:xfrm>
            <a:off x="2209800" y="2651697"/>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9" name="Rectangle 48">
            <a:extLst>
              <a:ext uri="{FF2B5EF4-FFF2-40B4-BE49-F238E27FC236}">
                <a16:creationId xmlns:a16="http://schemas.microsoft.com/office/drawing/2014/main" id="{3899ABCE-A5C0-AF41-977F-459A288A8D9E}"/>
              </a:ext>
            </a:extLst>
          </p:cNvPr>
          <p:cNvSpPr/>
          <p:nvPr/>
        </p:nvSpPr>
        <p:spPr bwMode="auto">
          <a:xfrm>
            <a:off x="3543994" y="1989528"/>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50" name="Rectangle 49">
            <a:extLst>
              <a:ext uri="{FF2B5EF4-FFF2-40B4-BE49-F238E27FC236}">
                <a16:creationId xmlns:a16="http://schemas.microsoft.com/office/drawing/2014/main" id="{96274AD2-1101-5949-8401-25C4E14D3099}"/>
              </a:ext>
            </a:extLst>
          </p:cNvPr>
          <p:cNvSpPr/>
          <p:nvPr/>
        </p:nvSpPr>
        <p:spPr bwMode="auto">
          <a:xfrm>
            <a:off x="2460004" y="19884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1" name="TextBox 60">
            <a:extLst>
              <a:ext uri="{FF2B5EF4-FFF2-40B4-BE49-F238E27FC236}">
                <a16:creationId xmlns:a16="http://schemas.microsoft.com/office/drawing/2014/main" id="{504EC1EC-7BBF-6C44-9E71-0C16510A8459}"/>
              </a:ext>
            </a:extLst>
          </p:cNvPr>
          <p:cNvSpPr txBox="1"/>
          <p:nvPr/>
        </p:nvSpPr>
        <p:spPr>
          <a:xfrm>
            <a:off x="1269261" y="1923951"/>
            <a:ext cx="864339" cy="369332"/>
          </a:xfrm>
          <a:prstGeom prst="rect">
            <a:avLst/>
          </a:prstGeom>
          <a:noFill/>
        </p:spPr>
        <p:txBody>
          <a:bodyPr wrap="none" rtlCol="0">
            <a:spAutoFit/>
          </a:bodyPr>
          <a:lstStyle/>
          <a:p>
            <a:r>
              <a:rPr lang="en-US" dirty="0"/>
              <a:t>CPU 1</a:t>
            </a:r>
          </a:p>
        </p:txBody>
      </p:sp>
      <p:sp>
        <p:nvSpPr>
          <p:cNvPr id="62" name="TextBox 61">
            <a:extLst>
              <a:ext uri="{FF2B5EF4-FFF2-40B4-BE49-F238E27FC236}">
                <a16:creationId xmlns:a16="http://schemas.microsoft.com/office/drawing/2014/main" id="{9287D129-F2F7-6545-BC33-E19012FCE532}"/>
              </a:ext>
            </a:extLst>
          </p:cNvPr>
          <p:cNvSpPr txBox="1"/>
          <p:nvPr/>
        </p:nvSpPr>
        <p:spPr>
          <a:xfrm>
            <a:off x="1394085" y="2471815"/>
            <a:ext cx="569388" cy="369332"/>
          </a:xfrm>
          <a:prstGeom prst="rect">
            <a:avLst/>
          </a:prstGeom>
          <a:noFill/>
        </p:spPr>
        <p:txBody>
          <a:bodyPr wrap="none" rtlCol="0">
            <a:spAutoFit/>
          </a:bodyPr>
          <a:lstStyle/>
          <a:p>
            <a:pPr algn="ctr"/>
            <a:r>
              <a:rPr lang="en-US" dirty="0"/>
              <a:t>Log</a:t>
            </a:r>
          </a:p>
        </p:txBody>
      </p:sp>
      <p:cxnSp>
        <p:nvCxnSpPr>
          <p:cNvPr id="64" name="Straight Arrow Connector 63">
            <a:extLst>
              <a:ext uri="{FF2B5EF4-FFF2-40B4-BE49-F238E27FC236}">
                <a16:creationId xmlns:a16="http://schemas.microsoft.com/office/drawing/2014/main" id="{4212B413-8557-004E-A4DE-0503E28412D2}"/>
              </a:ext>
            </a:extLst>
          </p:cNvPr>
          <p:cNvCxnSpPr/>
          <p:nvPr/>
        </p:nvCxnSpPr>
        <p:spPr bwMode="auto">
          <a:xfrm>
            <a:off x="2223655" y="4806671"/>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5" name="TextBox 64">
            <a:extLst>
              <a:ext uri="{FF2B5EF4-FFF2-40B4-BE49-F238E27FC236}">
                <a16:creationId xmlns:a16="http://schemas.microsoft.com/office/drawing/2014/main" id="{3FB358CE-858A-C649-A7C7-661D728FB0CC}"/>
              </a:ext>
            </a:extLst>
          </p:cNvPr>
          <p:cNvSpPr txBox="1"/>
          <p:nvPr/>
        </p:nvSpPr>
        <p:spPr>
          <a:xfrm>
            <a:off x="1407940" y="4606590"/>
            <a:ext cx="569388" cy="369332"/>
          </a:xfrm>
          <a:prstGeom prst="rect">
            <a:avLst/>
          </a:prstGeom>
          <a:noFill/>
        </p:spPr>
        <p:txBody>
          <a:bodyPr wrap="none" rtlCol="0">
            <a:spAutoFit/>
          </a:bodyPr>
          <a:lstStyle/>
          <a:p>
            <a:pPr algn="ctr"/>
            <a:r>
              <a:rPr lang="en-US" dirty="0"/>
              <a:t>Log</a:t>
            </a:r>
          </a:p>
        </p:txBody>
      </p:sp>
      <p:sp>
        <p:nvSpPr>
          <p:cNvPr id="59" name="Rectangle 58">
            <a:extLst>
              <a:ext uri="{FF2B5EF4-FFF2-40B4-BE49-F238E27FC236}">
                <a16:creationId xmlns:a16="http://schemas.microsoft.com/office/drawing/2014/main" id="{B51F8CC1-9A70-4840-94FB-27AB3C45F465}"/>
              </a:ext>
            </a:extLst>
          </p:cNvPr>
          <p:cNvSpPr/>
          <p:nvPr/>
        </p:nvSpPr>
        <p:spPr bwMode="auto">
          <a:xfrm>
            <a:off x="3669770" y="24939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3" name="Rectangle 62">
            <a:extLst>
              <a:ext uri="{FF2B5EF4-FFF2-40B4-BE49-F238E27FC236}">
                <a16:creationId xmlns:a16="http://schemas.microsoft.com/office/drawing/2014/main" id="{E2A1C76B-DFC3-4D40-B184-BF28F7862C0B}"/>
              </a:ext>
            </a:extLst>
          </p:cNvPr>
          <p:cNvSpPr/>
          <p:nvPr/>
        </p:nvSpPr>
        <p:spPr bwMode="auto">
          <a:xfrm>
            <a:off x="4903349" y="2500248"/>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2" name="Rectangle 71">
            <a:extLst>
              <a:ext uri="{FF2B5EF4-FFF2-40B4-BE49-F238E27FC236}">
                <a16:creationId xmlns:a16="http://schemas.microsoft.com/office/drawing/2014/main" id="{6F9017A2-D9C6-F24E-BA09-1CE45A3237B7}"/>
              </a:ext>
            </a:extLst>
          </p:cNvPr>
          <p:cNvSpPr/>
          <p:nvPr/>
        </p:nvSpPr>
        <p:spPr bwMode="auto">
          <a:xfrm>
            <a:off x="2460004" y="2494009"/>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3" name="Rectangle 72">
            <a:extLst>
              <a:ext uri="{FF2B5EF4-FFF2-40B4-BE49-F238E27FC236}">
                <a16:creationId xmlns:a16="http://schemas.microsoft.com/office/drawing/2014/main" id="{69FD9917-53A3-2740-9796-C3F0E727640E}"/>
              </a:ext>
            </a:extLst>
          </p:cNvPr>
          <p:cNvSpPr/>
          <p:nvPr/>
        </p:nvSpPr>
        <p:spPr bwMode="auto">
          <a:xfrm>
            <a:off x="6270004" y="2493600"/>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4" name="Rectangle 73">
            <a:extLst>
              <a:ext uri="{FF2B5EF4-FFF2-40B4-BE49-F238E27FC236}">
                <a16:creationId xmlns:a16="http://schemas.microsoft.com/office/drawing/2014/main" id="{48A43FBA-BF28-964F-B37B-C03ED25F3430}"/>
              </a:ext>
            </a:extLst>
          </p:cNvPr>
          <p:cNvSpPr/>
          <p:nvPr/>
        </p:nvSpPr>
        <p:spPr bwMode="auto">
          <a:xfrm>
            <a:off x="6270004" y="1987417"/>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5" name="Rectangle 74">
            <a:extLst>
              <a:ext uri="{FF2B5EF4-FFF2-40B4-BE49-F238E27FC236}">
                <a16:creationId xmlns:a16="http://schemas.microsoft.com/office/drawing/2014/main" id="{5535CFDB-58B3-5D41-A049-E2E841F84F23}"/>
              </a:ext>
            </a:extLst>
          </p:cNvPr>
          <p:cNvSpPr/>
          <p:nvPr/>
        </p:nvSpPr>
        <p:spPr bwMode="auto">
          <a:xfrm>
            <a:off x="2460004"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6" name="Rectangle 75">
            <a:extLst>
              <a:ext uri="{FF2B5EF4-FFF2-40B4-BE49-F238E27FC236}">
                <a16:creationId xmlns:a16="http://schemas.microsoft.com/office/drawing/2014/main" id="{8F641DC9-839E-C24B-9885-9F17F55A654D}"/>
              </a:ext>
            </a:extLst>
          </p:cNvPr>
          <p:cNvSpPr/>
          <p:nvPr/>
        </p:nvSpPr>
        <p:spPr bwMode="auto">
          <a:xfrm>
            <a:off x="3669770"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7" name="Rectangle 76">
            <a:extLst>
              <a:ext uri="{FF2B5EF4-FFF2-40B4-BE49-F238E27FC236}">
                <a16:creationId xmlns:a16="http://schemas.microsoft.com/office/drawing/2014/main" id="{5FF0DEB9-0E81-D244-8477-EA5A54242C04}"/>
              </a:ext>
            </a:extLst>
          </p:cNvPr>
          <p:cNvSpPr/>
          <p:nvPr/>
        </p:nvSpPr>
        <p:spPr bwMode="auto">
          <a:xfrm>
            <a:off x="4903349"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8" name="Rectangle 77">
            <a:extLst>
              <a:ext uri="{FF2B5EF4-FFF2-40B4-BE49-F238E27FC236}">
                <a16:creationId xmlns:a16="http://schemas.microsoft.com/office/drawing/2014/main" id="{0178D8A6-B11D-6B4C-9BBD-6E086F7C6873}"/>
              </a:ext>
            </a:extLst>
          </p:cNvPr>
          <p:cNvSpPr/>
          <p:nvPr/>
        </p:nvSpPr>
        <p:spPr bwMode="auto">
          <a:xfrm>
            <a:off x="4903349" y="4655135"/>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9" name="Rectangle 78">
            <a:extLst>
              <a:ext uri="{FF2B5EF4-FFF2-40B4-BE49-F238E27FC236}">
                <a16:creationId xmlns:a16="http://schemas.microsoft.com/office/drawing/2014/main" id="{9D018A14-E9F8-0D47-8E6B-608169674F46}"/>
              </a:ext>
            </a:extLst>
          </p:cNvPr>
          <p:cNvSpPr/>
          <p:nvPr/>
        </p:nvSpPr>
        <p:spPr bwMode="auto">
          <a:xfrm>
            <a:off x="5959836" y="4251213"/>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80" name="Rectangle 79">
            <a:extLst>
              <a:ext uri="{FF2B5EF4-FFF2-40B4-BE49-F238E27FC236}">
                <a16:creationId xmlns:a16="http://schemas.microsoft.com/office/drawing/2014/main" id="{0145F6AB-AEA8-7148-9C6E-114BBC90F46B}"/>
              </a:ext>
            </a:extLst>
          </p:cNvPr>
          <p:cNvSpPr/>
          <p:nvPr/>
        </p:nvSpPr>
        <p:spPr bwMode="auto">
          <a:xfrm>
            <a:off x="3669770"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2" name="Rectangle 81">
            <a:extLst>
              <a:ext uri="{FF2B5EF4-FFF2-40B4-BE49-F238E27FC236}">
                <a16:creationId xmlns:a16="http://schemas.microsoft.com/office/drawing/2014/main" id="{3E1AD173-6BF8-4144-878C-097F6AAA70C8}"/>
              </a:ext>
            </a:extLst>
          </p:cNvPr>
          <p:cNvSpPr/>
          <p:nvPr/>
        </p:nvSpPr>
        <p:spPr bwMode="auto">
          <a:xfrm>
            <a:off x="6267065"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3" name="Rectangle 82">
            <a:extLst>
              <a:ext uri="{FF2B5EF4-FFF2-40B4-BE49-F238E27FC236}">
                <a16:creationId xmlns:a16="http://schemas.microsoft.com/office/drawing/2014/main" id="{47E59193-61B4-4F49-B542-D11D60FC334E}"/>
              </a:ext>
            </a:extLst>
          </p:cNvPr>
          <p:cNvSpPr/>
          <p:nvPr/>
        </p:nvSpPr>
        <p:spPr bwMode="auto">
          <a:xfrm>
            <a:off x="926978" y="4180114"/>
            <a:ext cx="7239000" cy="862712"/>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5" name="Group 4">
            <a:extLst>
              <a:ext uri="{FF2B5EF4-FFF2-40B4-BE49-F238E27FC236}">
                <a16:creationId xmlns:a16="http://schemas.microsoft.com/office/drawing/2014/main" id="{81AAE0AA-37CB-2A46-900C-2FB71C1A3B7B}"/>
              </a:ext>
            </a:extLst>
          </p:cNvPr>
          <p:cNvGrpSpPr/>
          <p:nvPr/>
        </p:nvGrpSpPr>
        <p:grpSpPr>
          <a:xfrm>
            <a:off x="1803624" y="4328083"/>
            <a:ext cx="4949688" cy="820353"/>
            <a:chOff x="1803624" y="4328083"/>
            <a:chExt cx="4949688" cy="820353"/>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E765FED-EFD5-D949-B24B-E6446BBB53E1}"/>
                    </a:ext>
                  </a:extLst>
                </p:cNvPr>
                <p:cNvSpPr txBox="1"/>
                <p:nvPr/>
              </p:nvSpPr>
              <p:spPr>
                <a:xfrm>
                  <a:off x="1803624" y="4328083"/>
                  <a:ext cx="4949688" cy="820353"/>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            →                        )</m:t>
                            </m:r>
                            <m:r>
                              <a:rPr lang="en-US" sz="3000" i="1">
                                <a:latin typeface="Cambria Math" panose="02040503050406030204" pitchFamily="18" charset="0"/>
                                <a:ea typeface="Cambria Math" panose="02040503050406030204" pitchFamily="18" charset="0"/>
                              </a:rPr>
                              <m:t>∈</m:t>
                            </m:r>
                            <m:r>
                              <a:rPr lang="en-US" sz="3000" i="1" smtClean="0">
                                <a:latin typeface="Cambria Math" panose="02040503050406030204" pitchFamily="18" charset="0"/>
                                <a:ea typeface="Cambria Math" panose="02040503050406030204" pitchFamily="18" charset="0"/>
                              </a:rPr>
                              <m:t>𝜀</m:t>
                            </m:r>
                          </m:e>
                          <m:sub>
                            <m:r>
                              <a:rPr lang="en-US" sz="3000" i="1">
                                <a:latin typeface="Cambria Math" panose="02040503050406030204" pitchFamily="18" charset="0"/>
                                <a:ea typeface="Cambria Math" panose="02040503050406030204" pitchFamily="18" charset="0"/>
                              </a:rPr>
                              <m:t>𝑐</m:t>
                            </m:r>
                            <m:r>
                              <a:rPr lang="en-US" sz="3000" i="1">
                                <a:latin typeface="Cambria Math" panose="02040503050406030204" pitchFamily="18" charset="0"/>
                                <a:ea typeface="Cambria Math" panose="02040503050406030204" pitchFamily="18" charset="0"/>
                              </a:rPr>
                              <m:t>1</m:t>
                            </m:r>
                          </m:sub>
                        </m:sSub>
                      </m:oMath>
                    </m:oMathPara>
                  </a14:m>
                  <a:endParaRPr lang="en-US" sz="3000" i="1" baseline="-25000" dirty="0"/>
                </a:p>
                <a:p>
                  <a:r>
                    <a:rPr lang="en-US" dirty="0">
                      <a:sym typeface="Wingdings" pitchFamily="2" charset="2"/>
                    </a:rPr>
                    <a:t> </a:t>
                  </a:r>
                  <a:endParaRPr lang="en-US" dirty="0"/>
                </a:p>
              </p:txBody>
            </p:sp>
          </mc:Choice>
          <mc:Fallback xmlns="">
            <p:sp>
              <p:nvSpPr>
                <p:cNvPr id="3" name="TextBox 2">
                  <a:extLst>
                    <a:ext uri="{FF2B5EF4-FFF2-40B4-BE49-F238E27FC236}">
                      <a16:creationId xmlns:a16="http://schemas.microsoft.com/office/drawing/2014/main" id="{6E765FED-EFD5-D949-B24B-E6446BBB53E1}"/>
                    </a:ext>
                  </a:extLst>
                </p:cNvPr>
                <p:cNvSpPr txBox="1">
                  <a:spLocks noRot="1" noChangeAspect="1" noMove="1" noResize="1" noEditPoints="1" noAdjustHandles="1" noChangeArrowheads="1" noChangeShapeType="1" noTextEdit="1"/>
                </p:cNvSpPr>
                <p:nvPr/>
              </p:nvSpPr>
              <p:spPr>
                <a:xfrm>
                  <a:off x="1803624" y="4328083"/>
                  <a:ext cx="4949688" cy="820353"/>
                </a:xfrm>
                <a:prstGeom prst="rect">
                  <a:avLst/>
                </a:prstGeom>
                <a:blipFill>
                  <a:blip r:embed="rId3"/>
                  <a:stretch>
                    <a:fillRect/>
                  </a:stretch>
                </a:blipFill>
              </p:spPr>
              <p:txBody>
                <a:bodyPr/>
                <a:lstStyle/>
                <a:p>
                  <a:r>
                    <a:rPr lang="en-US">
                      <a:noFill/>
                    </a:rPr>
                    <a:t> </a:t>
                  </a:r>
                </a:p>
              </p:txBody>
            </p:sp>
          </mc:Fallback>
        </mc:AlternateContent>
        <p:sp>
          <p:nvSpPr>
            <p:cNvPr id="86" name="Rectangle 85">
              <a:extLst>
                <a:ext uri="{FF2B5EF4-FFF2-40B4-BE49-F238E27FC236}">
                  <a16:creationId xmlns:a16="http://schemas.microsoft.com/office/drawing/2014/main" id="{9B5D348F-2ECB-FA4C-8D21-B6E0F6A01E47}"/>
                </a:ext>
              </a:extLst>
            </p:cNvPr>
            <p:cNvSpPr/>
            <p:nvPr/>
          </p:nvSpPr>
          <p:spPr bwMode="auto">
            <a:xfrm>
              <a:off x="3494830" y="4480590"/>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7" name="Rectangle 86">
              <a:extLst>
                <a:ext uri="{FF2B5EF4-FFF2-40B4-BE49-F238E27FC236}">
                  <a16:creationId xmlns:a16="http://schemas.microsoft.com/office/drawing/2014/main" id="{868FAE4E-FBD5-A547-BF93-37DD216D05D0}"/>
                </a:ext>
              </a:extLst>
            </p:cNvPr>
            <p:cNvSpPr/>
            <p:nvPr/>
          </p:nvSpPr>
          <p:spPr bwMode="auto">
            <a:xfrm>
              <a:off x="4491580" y="447616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8" name="Rectangle 87">
              <a:extLst>
                <a:ext uri="{FF2B5EF4-FFF2-40B4-BE49-F238E27FC236}">
                  <a16:creationId xmlns:a16="http://schemas.microsoft.com/office/drawing/2014/main" id="{71FD3AA1-E256-DE40-AE4B-5A19F75134EF}"/>
                </a:ext>
              </a:extLst>
            </p:cNvPr>
            <p:cNvSpPr/>
            <p:nvPr/>
          </p:nvSpPr>
          <p:spPr bwMode="auto">
            <a:xfrm>
              <a:off x="2118262" y="4501932"/>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spTree>
    <p:extLst>
      <p:ext uri="{BB962C8B-B14F-4D97-AF65-F5344CB8AC3E}">
        <p14:creationId xmlns:p14="http://schemas.microsoft.com/office/powerpoint/2010/main" val="410209581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89684</TotalTime>
  <Words>3619</Words>
  <Application>Microsoft Macintosh PowerPoint</Application>
  <PresentationFormat>On-screen Show (16:9)</PresentationFormat>
  <Paragraphs>805</Paragraphs>
  <Slides>29</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ＭＳ Ｐゴシック</vt:lpstr>
      <vt:lpstr>Arial</vt:lpstr>
      <vt:lpstr>Calibri</vt:lpstr>
      <vt:lpstr>Cambria Math</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Environmental Context Relation</vt:lpstr>
      <vt:lpstr>Hide Nondeterminism</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Verified Smallfoot</dc:title>
  <dc:creator>appel</dc:creator>
  <cp:lastModifiedBy>Jieung Kim</cp:lastModifiedBy>
  <cp:revision>4279</cp:revision>
  <cp:lastPrinted>2019-01-16T00:16:48Z</cp:lastPrinted>
  <dcterms:created xsi:type="dcterms:W3CDTF">2011-07-15T14:05:55Z</dcterms:created>
  <dcterms:modified xsi:type="dcterms:W3CDTF">2019-01-16T06:26:33Z</dcterms:modified>
</cp:coreProperties>
</file>