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625" r:id="rId2"/>
    <p:sldId id="664" r:id="rId3"/>
    <p:sldId id="721" r:id="rId4"/>
    <p:sldId id="653" r:id="rId5"/>
    <p:sldId id="771" r:id="rId6"/>
    <p:sldId id="804" r:id="rId7"/>
    <p:sldId id="698" r:id="rId8"/>
    <p:sldId id="627" r:id="rId9"/>
    <p:sldId id="777" r:id="rId10"/>
    <p:sldId id="829" r:id="rId11"/>
    <p:sldId id="872" r:id="rId12"/>
    <p:sldId id="878" r:id="rId13"/>
    <p:sldId id="639" r:id="rId14"/>
    <p:sldId id="848" r:id="rId15"/>
    <p:sldId id="877" r:id="rId16"/>
    <p:sldId id="850" r:id="rId17"/>
    <p:sldId id="853" r:id="rId18"/>
    <p:sldId id="807" r:id="rId19"/>
    <p:sldId id="854" r:id="rId20"/>
    <p:sldId id="831" r:id="rId21"/>
    <p:sldId id="327" r:id="rId22"/>
    <p:sldId id="824" r:id="rId23"/>
    <p:sldId id="865" r:id="rId24"/>
    <p:sldId id="875" r:id="rId25"/>
    <p:sldId id="871" r:id="rId26"/>
    <p:sldId id="857" r:id="rId27"/>
    <p:sldId id="858" r:id="rId28"/>
    <p:sldId id="873" r:id="rId29"/>
    <p:sldId id="826" r:id="rId30"/>
    <p:sldId id="862" r:id="rId31"/>
    <p:sldId id="863" r:id="rId32"/>
    <p:sldId id="816" r:id="rId33"/>
    <p:sldId id="742" r:id="rId34"/>
    <p:sldId id="753" r:id="rId35"/>
    <p:sldId id="870" r:id="rId36"/>
    <p:sldId id="876"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D8B9"/>
    <a:srgbClr val="49FF8A"/>
    <a:srgbClr val="FFF7C4"/>
    <a:srgbClr val="EFCDD0"/>
    <a:srgbClr val="E1DEA3"/>
    <a:srgbClr val="48F484"/>
    <a:srgbClr val="44E51B"/>
    <a:srgbClr val="FFFF66"/>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48" autoAdjust="0"/>
    <p:restoredTop sz="80349" autoAdjust="0"/>
  </p:normalViewPr>
  <p:slideViewPr>
    <p:cSldViewPr>
      <p:cViewPr>
        <p:scale>
          <a:sx n="160" d="100"/>
          <a:sy n="160" d="100"/>
        </p:scale>
        <p:origin x="552" y="264"/>
      </p:cViewPr>
      <p:guideLst>
        <p:guide orient="horz" pos="1620"/>
        <p:guide pos="2880"/>
      </p:guideLst>
    </p:cSldViewPr>
  </p:slideViewPr>
  <p:notesTextViewPr>
    <p:cViewPr>
      <p:scale>
        <a:sx n="66" d="100"/>
        <a:sy n="66"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A7BBF0-95DB-485B-8F44-219DC193D725}" type="datetimeFigureOut">
              <a:rPr lang="en-US" smtClean="0"/>
              <a:pPr/>
              <a:t>6/18/18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49B44-D953-4C15-A5A6-64A7BF99D17A}" type="slidenum">
              <a:rPr lang="en-US" smtClean="0"/>
              <a:pPr/>
              <a:t>‹#›</a:t>
            </a:fld>
            <a:endParaRPr lang="en-US"/>
          </a:p>
        </p:txBody>
      </p:sp>
    </p:spTree>
    <p:extLst>
      <p:ext uri="{BB962C8B-B14F-4D97-AF65-F5344CB8AC3E}">
        <p14:creationId xmlns:p14="http://schemas.microsoft.com/office/powerpoint/2010/main" val="3122411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A317467-818B-A546-86FD-28143F6FE9C7}" type="slidenum">
              <a:rPr lang="en-US" altLang="zh-CN">
                <a:solidFill>
                  <a:prstClr val="black"/>
                </a:solidFill>
              </a:rPr>
              <a:pPr>
                <a:defRPr/>
              </a:pPr>
              <a:t>1</a:t>
            </a:fld>
            <a:endParaRPr lang="en-US" altLang="zh-CN">
              <a:solidFill>
                <a:prstClr val="black"/>
              </a:solidFill>
            </a:endParaRPr>
          </a:p>
        </p:txBody>
      </p:sp>
      <p:sp>
        <p:nvSpPr>
          <p:cNvPr id="653314" name="Rectangle 2"/>
          <p:cNvSpPr>
            <a:spLocks noGrp="1" noRot="1" noChangeAspect="1" noChangeArrowheads="1" noTextEdit="1"/>
          </p:cNvSpPr>
          <p:nvPr>
            <p:ph type="sldImg"/>
          </p:nvPr>
        </p:nvSpPr>
        <p:spPr>
          <a:xfrm>
            <a:off x="382588" y="685800"/>
            <a:ext cx="6096000" cy="3429000"/>
          </a:xfrm>
          <a:ln/>
          <a:extLst>
            <a:ext uri="{FAA26D3D-D897-4be2-8F04-BA451C77F1D7}">
              <ma14:placeholderFlag xmlns="" xmlns:ma14="http://schemas.microsoft.com/office/mac/drawingml/2011/main" val="1"/>
            </a:ext>
          </a:extLst>
        </p:spPr>
      </p:sp>
      <p:sp>
        <p:nvSpPr>
          <p:cNvPr id="653315" name="Rectangle 3"/>
          <p:cNvSpPr>
            <a:spLocks noGrp="1" noChangeArrowheads="1"/>
          </p:cNvSpPr>
          <p:nvPr>
            <p:ph type="body" idx="1"/>
          </p:nvPr>
        </p:nvSpPr>
        <p:spPr/>
        <p:txBody>
          <a:bodyPr/>
          <a:lstStyle/>
          <a:p>
            <a:pPr eaLnBrk="1" hangingPunct="1">
              <a:defRPr/>
            </a:pPr>
            <a:r>
              <a:rPr lang="en-US" altLang="zh-CN" dirty="0">
                <a:ea typeface="SimSun" charset="0"/>
                <a:cs typeface="SimSun" charset="0"/>
              </a:rPr>
              <a:t>Hello! </a:t>
            </a:r>
          </a:p>
          <a:p>
            <a:pPr eaLnBrk="1" hangingPunct="1">
              <a:defRPr/>
            </a:pPr>
            <a:endParaRPr lang="en-US" altLang="zh-CN" dirty="0">
              <a:ea typeface="SimSun" charset="0"/>
              <a:cs typeface="SimSun" charset="0"/>
            </a:endParaRPr>
          </a:p>
          <a:p>
            <a:pPr eaLnBrk="1" hangingPunct="1">
              <a:defRPr/>
            </a:pPr>
            <a:r>
              <a:rPr lang="en-US" altLang="zh-CN" dirty="0">
                <a:ea typeface="SimSun" charset="0"/>
                <a:cs typeface="SimSun" charset="0"/>
              </a:rPr>
              <a:t>I'm Jieung Kim from Yale University, and the title of today's talk is </a:t>
            </a:r>
          </a:p>
          <a:p>
            <a:pPr eaLnBrk="1" hangingPunct="1">
              <a:defRPr/>
            </a:pPr>
            <a:endParaRPr lang="en-US" altLang="zh-CN" dirty="0">
              <a:ea typeface="SimSun" charset="0"/>
              <a:cs typeface="SimSun" charset="0"/>
            </a:endParaRPr>
          </a:p>
          <a:p>
            <a:pPr eaLnBrk="1" hangingPunct="1">
              <a:defRPr/>
            </a:pPr>
            <a:r>
              <a:rPr lang="en-US" altLang="zh-CN" dirty="0">
                <a:ea typeface="SimSun" charset="0"/>
                <a:cs typeface="SimSun" charset="0"/>
              </a:rPr>
              <a:t>Multicore and multithreaded linking for Concurrent </a:t>
            </a:r>
            <a:r>
              <a:rPr lang="en-US" altLang="zh-CN" dirty="0" err="1">
                <a:ea typeface="SimSun" charset="0"/>
                <a:cs typeface="SimSun" charset="0"/>
              </a:rPr>
              <a:t>CertiKOS</a:t>
            </a:r>
            <a:r>
              <a:rPr lang="en-US" altLang="zh-CN" dirty="0">
                <a:ea typeface="SimSun" charset="0"/>
                <a:cs typeface="SimSun" charset="0"/>
              </a:rPr>
              <a:t>.</a:t>
            </a:r>
          </a:p>
          <a:p>
            <a:pPr eaLnBrk="1" hangingPunct="1">
              <a:defRPr/>
            </a:pPr>
            <a:endParaRPr lang="en-US" altLang="zh-CN" dirty="0">
              <a:ea typeface="SimSun" charset="0"/>
              <a:cs typeface="SimSun" charset="0"/>
            </a:endParaRPr>
          </a:p>
          <a:p>
            <a:pPr eaLnBrk="1" hangingPunct="1">
              <a:defRPr/>
            </a:pPr>
            <a:r>
              <a:rPr lang="en-US" altLang="zh-CN" dirty="0">
                <a:ea typeface="SimSun" charset="0"/>
                <a:cs typeface="SimSun" charset="0"/>
              </a:rPr>
              <a:t>And, this work is a joint work with several people in our group who are listed here. </a:t>
            </a:r>
          </a:p>
          <a:p>
            <a:pPr eaLnBrk="1" hangingPunct="1">
              <a:defRPr/>
            </a:pPr>
            <a:endParaRPr lang="en-US" altLang="zh-CN" dirty="0">
              <a:ea typeface="SimSun" charset="0"/>
              <a:cs typeface="SimSun" charset="0"/>
            </a:endParaRPr>
          </a:p>
          <a:p>
            <a:pPr eaLnBrk="1" hangingPunct="1">
              <a:defRPr/>
            </a:pPr>
            <a:endParaRPr lang="en-US" altLang="zh-CN" dirty="0">
              <a:ea typeface="SimSun" charset="0"/>
              <a:cs typeface="SimSu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move onto the multithreaded linking.</a:t>
            </a:r>
          </a:p>
        </p:txBody>
      </p:sp>
      <p:sp>
        <p:nvSpPr>
          <p:cNvPr id="4" name="Slide Number Placeholder 3"/>
          <p:cNvSpPr>
            <a:spLocks noGrp="1"/>
          </p:cNvSpPr>
          <p:nvPr>
            <p:ph type="sldNum" sz="quarter" idx="10"/>
          </p:nvPr>
        </p:nvSpPr>
        <p:spPr/>
        <p:txBody>
          <a:bodyPr/>
          <a:lstStyle/>
          <a:p>
            <a:fld id="{43849B44-D953-4C15-A5A6-64A7BF99D17A}" type="slidenum">
              <a:rPr lang="en-US" smtClean="0"/>
              <a:pPr/>
              <a:t>11</a:t>
            </a:fld>
            <a:endParaRPr lang="en-US"/>
          </a:p>
        </p:txBody>
      </p:sp>
    </p:spTree>
    <p:extLst>
      <p:ext uri="{BB962C8B-B14F-4D97-AF65-F5344CB8AC3E}">
        <p14:creationId xmlns:p14="http://schemas.microsoft.com/office/powerpoint/2010/main" val="913411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proved multicore linking based on multiple </a:t>
            </a:r>
            <a:r>
              <a:rPr lang="en-US" dirty="0" err="1"/>
              <a:t>assumption.s</a:t>
            </a:r>
            <a:r>
              <a:rPr lang="en-US" dirty="0"/>
              <a:t> </a:t>
            </a:r>
          </a:p>
          <a:p>
            <a:endParaRPr lang="en-US" dirty="0"/>
          </a:p>
          <a:p>
            <a:r>
              <a:rPr lang="en-US" dirty="0"/>
              <a:t>First, we assume that </a:t>
            </a:r>
            <a:r>
              <a:rPr lang="en-US" dirty="0" err="1"/>
              <a:t>numbero</a:t>
            </a:r>
            <a:r>
              <a:rPr lang="en-US" dirty="0"/>
              <a:t> f CPUs are fixed, and all CPUs will have fixed initial state, which will be the </a:t>
            </a:r>
            <a:r>
              <a:rPr lang="en-US" dirty="0" err="1"/>
              <a:t>intial</a:t>
            </a:r>
            <a:r>
              <a:rPr lang="en-US" dirty="0"/>
              <a:t> state of the </a:t>
            </a:r>
            <a:r>
              <a:rPr lang="en-US" dirty="0" err="1"/>
              <a:t>sytem</a:t>
            </a:r>
            <a:r>
              <a:rPr lang="en-US" dirty="0"/>
              <a:t>.</a:t>
            </a:r>
          </a:p>
          <a:p>
            <a:endParaRPr lang="en-US" dirty="0"/>
          </a:p>
          <a:p>
            <a:r>
              <a:rPr lang="en-US" dirty="0"/>
              <a:t>And, we assume fairness among all CPUs </a:t>
            </a:r>
          </a:p>
          <a:p>
            <a:endParaRPr lang="en-US" dirty="0"/>
          </a:p>
          <a:p>
            <a:r>
              <a:rPr lang="en-US" dirty="0"/>
              <a:t>Based on the assumption, the thing that we have to </a:t>
            </a:r>
            <a:r>
              <a:rPr lang="en-US" dirty="0" err="1"/>
              <a:t>sovle</a:t>
            </a:r>
            <a:r>
              <a:rPr lang="en-US" dirty="0"/>
              <a:t> in multicore linking are </a:t>
            </a:r>
          </a:p>
          <a:p>
            <a:endParaRPr lang="en-US" dirty="0"/>
          </a:p>
          <a:p>
            <a:r>
              <a:rPr lang="en-US" dirty="0"/>
              <a:t>1. We have to hide non-determinism based on </a:t>
            </a:r>
          </a:p>
        </p:txBody>
      </p:sp>
      <p:sp>
        <p:nvSpPr>
          <p:cNvPr id="4" name="Slide Number Placeholder 3"/>
          <p:cNvSpPr>
            <a:spLocks noGrp="1"/>
          </p:cNvSpPr>
          <p:nvPr>
            <p:ph type="sldNum" sz="quarter" idx="10"/>
          </p:nvPr>
        </p:nvSpPr>
        <p:spPr/>
        <p:txBody>
          <a:bodyPr/>
          <a:lstStyle/>
          <a:p>
            <a:fld id="{43849B44-D953-4C15-A5A6-64A7BF99D17A}" type="slidenum">
              <a:rPr lang="en-US" smtClean="0"/>
              <a:pPr/>
              <a:t>13</a:t>
            </a:fld>
            <a:endParaRPr lang="en-US"/>
          </a:p>
        </p:txBody>
      </p:sp>
    </p:spTree>
    <p:extLst>
      <p:ext uri="{BB962C8B-B14F-4D97-AF65-F5344CB8AC3E}">
        <p14:creationId xmlns:p14="http://schemas.microsoft.com/office/powerpoint/2010/main" val="1369962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minutes until this slide!!!!! </a:t>
            </a:r>
          </a:p>
          <a:p>
            <a:endParaRPr lang="en-US" dirty="0"/>
          </a:p>
          <a:p>
            <a:endParaRPr lang="en-US" dirty="0"/>
          </a:p>
          <a:p>
            <a:r>
              <a:rPr lang="en-US" dirty="0"/>
              <a:t>It is quite hard to deal with all those challenges in a single shot, so we have introduced multiple intermediate languages in between x86mc machine model and per-CPU machine model. </a:t>
            </a:r>
          </a:p>
          <a:p>
            <a:endParaRPr lang="en-US" dirty="0"/>
          </a:p>
          <a:p>
            <a:r>
              <a:rPr lang="en-US" dirty="0"/>
              <a:t>And, we hide non-determinism by introducing hardware </a:t>
            </a:r>
            <a:r>
              <a:rPr lang="en-US" dirty="0" err="1"/>
              <a:t>schedule,r</a:t>
            </a:r>
            <a:r>
              <a:rPr lang="en-US" dirty="0"/>
              <a:t> which gives us a </a:t>
            </a:r>
            <a:r>
              <a:rPr lang="en-US" dirty="0" err="1"/>
              <a:t>envriopmentla</a:t>
            </a:r>
            <a:r>
              <a:rPr lang="en-US" dirty="0"/>
              <a:t> context for one possible execution of the program, </a:t>
            </a:r>
          </a:p>
          <a:p>
            <a:endParaRPr lang="en-US" dirty="0"/>
          </a:p>
          <a:p>
            <a:r>
              <a:rPr lang="en-US" dirty="0"/>
              <a:t>And, we have introduced partial machine that are quantified by a subset of CPUs , and prove that p</a:t>
            </a:r>
          </a:p>
          <a:p>
            <a:endParaRPr lang="en-US" dirty="0"/>
          </a:p>
          <a:p>
            <a:r>
              <a:rPr lang="en-US" dirty="0"/>
              <a:t>As a </a:t>
            </a:r>
            <a:r>
              <a:rPr lang="en-US" dirty="0" err="1"/>
              <a:t>netxt</a:t>
            </a:r>
            <a:r>
              <a:rPr lang="en-US" dirty="0"/>
              <a:t> step, we have </a:t>
            </a:r>
            <a:r>
              <a:rPr lang="en-US" dirty="0" err="1"/>
              <a:t>optized</a:t>
            </a:r>
            <a:r>
              <a:rPr lang="en-US" dirty="0"/>
              <a:t> </a:t>
            </a:r>
            <a:r>
              <a:rPr lang="en-US" dirty="0" err="1"/>
              <a:t>enviromentla</a:t>
            </a:r>
            <a:r>
              <a:rPr lang="en-US" dirty="0"/>
              <a:t> context, by adding , removing or reordering the events</a:t>
            </a:r>
          </a:p>
          <a:p>
            <a:r>
              <a:rPr lang="en-US" dirty="0"/>
              <a:t>Then, we have linked those intermediated machine </a:t>
            </a:r>
            <a:r>
              <a:rPr lang="en-US" dirty="0" err="1"/>
              <a:t>modesl</a:t>
            </a:r>
            <a:r>
              <a:rPr lang="en-US" dirty="0"/>
              <a:t> with </a:t>
            </a:r>
            <a:r>
              <a:rPr lang="en-US" dirty="0" err="1"/>
              <a:t>Lasm</a:t>
            </a:r>
            <a:r>
              <a:rPr lang="en-US" dirty="0"/>
              <a:t>, a per-CPU machine model with …. </a:t>
            </a:r>
          </a:p>
          <a:p>
            <a:endParaRPr lang="en-US" dirty="0"/>
          </a:p>
          <a:p>
            <a:endParaRPr lang="en-US" dirty="0"/>
          </a:p>
          <a:p>
            <a:r>
              <a:rPr lang="en-US" dirty="0"/>
              <a:t>I do not want to show all details, but here are the actual steps that we were done to link …. </a:t>
            </a:r>
          </a:p>
          <a:p>
            <a:endParaRPr lang="en-US" dirty="0"/>
          </a:p>
        </p:txBody>
      </p:sp>
      <p:sp>
        <p:nvSpPr>
          <p:cNvPr id="4" name="Slide Number Placeholder 3"/>
          <p:cNvSpPr>
            <a:spLocks noGrp="1"/>
          </p:cNvSpPr>
          <p:nvPr>
            <p:ph type="sldNum" sz="quarter" idx="10"/>
          </p:nvPr>
        </p:nvSpPr>
        <p:spPr/>
        <p:txBody>
          <a:bodyPr/>
          <a:lstStyle/>
          <a:p>
            <a:fld id="{43849B44-D953-4C15-A5A6-64A7BF99D17A}" type="slidenum">
              <a:rPr lang="en-US" smtClean="0"/>
              <a:pPr/>
              <a:t>14</a:t>
            </a:fld>
            <a:endParaRPr lang="en-US"/>
          </a:p>
        </p:txBody>
      </p:sp>
    </p:spTree>
    <p:extLst>
      <p:ext uri="{BB962C8B-B14F-4D97-AF65-F5344CB8AC3E}">
        <p14:creationId xmlns:p14="http://schemas.microsoft.com/office/powerpoint/2010/main" val="3179078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move onto the multithreaded linking.</a:t>
            </a:r>
          </a:p>
        </p:txBody>
      </p:sp>
      <p:sp>
        <p:nvSpPr>
          <p:cNvPr id="4" name="Slide Number Placeholder 3"/>
          <p:cNvSpPr>
            <a:spLocks noGrp="1"/>
          </p:cNvSpPr>
          <p:nvPr>
            <p:ph type="sldNum" sz="quarter" idx="10"/>
          </p:nvPr>
        </p:nvSpPr>
        <p:spPr/>
        <p:txBody>
          <a:bodyPr/>
          <a:lstStyle/>
          <a:p>
            <a:fld id="{43849B44-D953-4C15-A5A6-64A7BF99D17A}" type="slidenum">
              <a:rPr lang="en-US" smtClean="0"/>
              <a:pPr/>
              <a:t>15</a:t>
            </a:fld>
            <a:endParaRPr lang="en-US"/>
          </a:p>
        </p:txBody>
      </p:sp>
    </p:spTree>
    <p:extLst>
      <p:ext uri="{BB962C8B-B14F-4D97-AF65-F5344CB8AC3E}">
        <p14:creationId xmlns:p14="http://schemas.microsoft.com/office/powerpoint/2010/main" val="872838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have introduce per-CPU machine model by multicore linking in the below, we are able to build layers on top of that by using contextual refinement. </a:t>
            </a:r>
          </a:p>
          <a:p>
            <a:endParaRPr lang="en-US" dirty="0"/>
          </a:p>
          <a:p>
            <a:r>
              <a:rPr lang="en-US" dirty="0"/>
              <a:t>For example, if the source code of </a:t>
            </a:r>
            <a:r>
              <a:rPr lang="en-US" dirty="0" err="1"/>
              <a:t>CertiKOS</a:t>
            </a:r>
            <a:r>
              <a:rPr lang="en-US" dirty="0"/>
              <a:t> is composition of  CPU dependent modules and thread dependent modules, </a:t>
            </a:r>
          </a:p>
          <a:p>
            <a:endParaRPr lang="en-US" dirty="0"/>
          </a:p>
          <a:p>
            <a:r>
              <a:rPr lang="en-US" dirty="0"/>
              <a:t>We can introduce </a:t>
            </a:r>
            <a:r>
              <a:rPr lang="en-US" dirty="0" err="1"/>
              <a:t>CSched</a:t>
            </a:r>
            <a:r>
              <a:rPr lang="en-US" dirty="0"/>
              <a:t>, which </a:t>
            </a:r>
            <a:r>
              <a:rPr lang="en-US" dirty="0" err="1"/>
              <a:t>cointains</a:t>
            </a:r>
            <a:r>
              <a:rPr lang="en-US" dirty="0"/>
              <a:t> scheduler </a:t>
            </a:r>
            <a:r>
              <a:rPr lang="en-US" dirty="0" err="1"/>
              <a:t>primtives</a:t>
            </a:r>
            <a:r>
              <a:rPr lang="en-US" dirty="0"/>
              <a:t> in it, and </a:t>
            </a:r>
          </a:p>
        </p:txBody>
      </p:sp>
      <p:sp>
        <p:nvSpPr>
          <p:cNvPr id="4" name="Slide Number Placeholder 3"/>
          <p:cNvSpPr>
            <a:spLocks noGrp="1"/>
          </p:cNvSpPr>
          <p:nvPr>
            <p:ph type="sldNum" sz="quarter" idx="10"/>
          </p:nvPr>
        </p:nvSpPr>
        <p:spPr/>
        <p:txBody>
          <a:bodyPr/>
          <a:lstStyle/>
          <a:p>
            <a:fld id="{43849B44-D953-4C15-A5A6-64A7BF99D17A}" type="slidenum">
              <a:rPr lang="en-US" smtClean="0"/>
              <a:pPr/>
              <a:t>16</a:t>
            </a:fld>
            <a:endParaRPr lang="en-US"/>
          </a:p>
        </p:txBody>
      </p:sp>
    </p:spTree>
    <p:extLst>
      <p:ext uri="{BB962C8B-B14F-4D97-AF65-F5344CB8AC3E}">
        <p14:creationId xmlns:p14="http://schemas.microsoft.com/office/powerpoint/2010/main" val="565527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want to build a layer </a:t>
            </a:r>
          </a:p>
        </p:txBody>
      </p:sp>
      <p:sp>
        <p:nvSpPr>
          <p:cNvPr id="4" name="Slide Number Placeholder 3"/>
          <p:cNvSpPr>
            <a:spLocks noGrp="1"/>
          </p:cNvSpPr>
          <p:nvPr>
            <p:ph type="sldNum" sz="quarter" idx="10"/>
          </p:nvPr>
        </p:nvSpPr>
        <p:spPr/>
        <p:txBody>
          <a:bodyPr/>
          <a:lstStyle/>
          <a:p>
            <a:fld id="{43849B44-D953-4C15-A5A6-64A7BF99D17A}" type="slidenum">
              <a:rPr lang="en-US" smtClean="0"/>
              <a:pPr/>
              <a:t>17</a:t>
            </a:fld>
            <a:endParaRPr lang="en-US"/>
          </a:p>
        </p:txBody>
      </p:sp>
    </p:spTree>
    <p:extLst>
      <p:ext uri="{BB962C8B-B14F-4D97-AF65-F5344CB8AC3E}">
        <p14:creationId xmlns:p14="http://schemas.microsoft.com/office/powerpoint/2010/main" val="624059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 linking also requires us to solve multiple challenges.</a:t>
            </a:r>
          </a:p>
          <a:p>
            <a:endParaRPr lang="en-US" dirty="0"/>
          </a:p>
          <a:p>
            <a:r>
              <a:rPr lang="en-US" dirty="0"/>
              <a:t>As we have see in the previous slide, Hide context switching is necessary,</a:t>
            </a:r>
          </a:p>
          <a:p>
            <a:endParaRPr lang="en-US" dirty="0"/>
          </a:p>
          <a:p>
            <a:r>
              <a:rPr lang="en-US" dirty="0"/>
              <a:t>And similar to the </a:t>
            </a:r>
            <a:r>
              <a:rPr lang="en-US" dirty="0" err="1"/>
              <a:t>multicorel</a:t>
            </a:r>
            <a:r>
              <a:rPr lang="en-US" dirty="0"/>
              <a:t> </a:t>
            </a:r>
            <a:r>
              <a:rPr lang="en-US" dirty="0" err="1"/>
              <a:t>ining</a:t>
            </a:r>
            <a:r>
              <a:rPr lang="en-US" dirty="0"/>
              <a:t>, we needs to build environmental </a:t>
            </a:r>
            <a:r>
              <a:rPr lang="en-US" dirty="0" err="1"/>
              <a:t>tcontext</a:t>
            </a:r>
            <a:r>
              <a:rPr lang="en-US" dirty="0"/>
              <a:t> for each </a:t>
            </a:r>
            <a:r>
              <a:rPr lang="en-US" dirty="0" err="1"/>
              <a:t>htread</a:t>
            </a:r>
            <a:endParaRPr lang="en-US" dirty="0"/>
          </a:p>
          <a:p>
            <a:endParaRPr lang="en-US" dirty="0"/>
          </a:p>
          <a:p>
            <a:r>
              <a:rPr lang="en-US" dirty="0"/>
              <a:t>And, tis the thread-threaded lining assume that arbitrary active or available thread set on the CPU and since </a:t>
            </a:r>
            <a:r>
              <a:rPr lang="en-US" dirty="0" err="1"/>
              <a:t>intial</a:t>
            </a:r>
            <a:r>
              <a:rPr lang="en-US" dirty="0"/>
              <a:t> states of each CPU usually </a:t>
            </a:r>
          </a:p>
        </p:txBody>
      </p:sp>
      <p:sp>
        <p:nvSpPr>
          <p:cNvPr id="4" name="Slide Number Placeholder 3"/>
          <p:cNvSpPr>
            <a:spLocks noGrp="1"/>
          </p:cNvSpPr>
          <p:nvPr>
            <p:ph type="sldNum" sz="quarter" idx="10"/>
          </p:nvPr>
        </p:nvSpPr>
        <p:spPr/>
        <p:txBody>
          <a:bodyPr/>
          <a:lstStyle/>
          <a:p>
            <a:fld id="{43849B44-D953-4C15-A5A6-64A7BF99D17A}" type="slidenum">
              <a:rPr lang="en-US" smtClean="0"/>
              <a:pPr/>
              <a:t>18</a:t>
            </a:fld>
            <a:endParaRPr lang="en-US"/>
          </a:p>
        </p:txBody>
      </p:sp>
    </p:spTree>
    <p:extLst>
      <p:ext uri="{BB962C8B-B14F-4D97-AF65-F5344CB8AC3E}">
        <p14:creationId xmlns:p14="http://schemas.microsoft.com/office/powerpoint/2010/main" val="1376729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quite hard to solve them at once, so we have introduced multiple steps to resolve those challenges. </a:t>
            </a:r>
          </a:p>
          <a:p>
            <a:endParaRPr lang="en-US" dirty="0"/>
          </a:p>
          <a:p>
            <a:r>
              <a:rPr lang="en-US" dirty="0"/>
              <a:t>We first introduce multithreaded machine and prove linking theorem to show the compositionality.</a:t>
            </a:r>
          </a:p>
          <a:p>
            <a:endParaRPr lang="en-US" dirty="0"/>
          </a:p>
          <a:p>
            <a:r>
              <a:rPr lang="en-US" dirty="0"/>
              <a:t>Then, we introduce per-thread machines and link them with compiler. </a:t>
            </a:r>
          </a:p>
          <a:p>
            <a:endParaRPr lang="en-US" dirty="0"/>
          </a:p>
          <a:p>
            <a:r>
              <a:rPr lang="en-US" dirty="0"/>
              <a:t>I'll explain interesting parts of each steps.</a:t>
            </a:r>
          </a:p>
        </p:txBody>
      </p:sp>
      <p:sp>
        <p:nvSpPr>
          <p:cNvPr id="4" name="Slide Number Placeholder 3"/>
          <p:cNvSpPr>
            <a:spLocks noGrp="1"/>
          </p:cNvSpPr>
          <p:nvPr>
            <p:ph type="sldNum" sz="quarter" idx="10"/>
          </p:nvPr>
        </p:nvSpPr>
        <p:spPr/>
        <p:txBody>
          <a:bodyPr/>
          <a:lstStyle/>
          <a:p>
            <a:fld id="{43849B44-D953-4C15-A5A6-64A7BF99D17A}" type="slidenum">
              <a:rPr lang="en-US" smtClean="0"/>
              <a:pPr/>
              <a:t>19</a:t>
            </a:fld>
            <a:endParaRPr lang="en-US"/>
          </a:p>
        </p:txBody>
      </p:sp>
    </p:spTree>
    <p:extLst>
      <p:ext uri="{BB962C8B-B14F-4D97-AF65-F5344CB8AC3E}">
        <p14:creationId xmlns:p14="http://schemas.microsoft.com/office/powerpoint/2010/main" val="180645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start how we introduce multithreaded machine and how we show linking proofs. </a:t>
            </a:r>
          </a:p>
          <a:p>
            <a:endParaRPr lang="en-US" dirty="0"/>
          </a:p>
        </p:txBody>
      </p:sp>
      <p:sp>
        <p:nvSpPr>
          <p:cNvPr id="4" name="Slide Number Placeholder 3"/>
          <p:cNvSpPr>
            <a:spLocks noGrp="1"/>
          </p:cNvSpPr>
          <p:nvPr>
            <p:ph type="sldNum" sz="quarter" idx="10"/>
          </p:nvPr>
        </p:nvSpPr>
        <p:spPr/>
        <p:txBody>
          <a:bodyPr/>
          <a:lstStyle/>
          <a:p>
            <a:fld id="{43849B44-D953-4C15-A5A6-64A7BF99D17A}" type="slidenum">
              <a:rPr lang="en-US" smtClean="0"/>
              <a:pPr/>
              <a:t>20</a:t>
            </a:fld>
            <a:endParaRPr lang="en-US"/>
          </a:p>
        </p:txBody>
      </p:sp>
    </p:spTree>
    <p:extLst>
      <p:ext uri="{BB962C8B-B14F-4D97-AF65-F5344CB8AC3E}">
        <p14:creationId xmlns:p14="http://schemas.microsoft.com/office/powerpoint/2010/main" val="1051758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assume that we have a single sequence of execution that is performed by one CPU. </a:t>
            </a:r>
          </a:p>
          <a:p>
            <a:endParaRPr lang="en-US" dirty="0"/>
          </a:p>
          <a:p>
            <a:r>
              <a:rPr lang="en-US" dirty="0"/>
              <a:t>Then, simply speaking, the execution on the multithreaded assembly machine that corresponds to that of a single CPU assembly machine is set of projections from the CPU machine.</a:t>
            </a:r>
          </a:p>
        </p:txBody>
      </p:sp>
      <p:sp>
        <p:nvSpPr>
          <p:cNvPr id="4" name="Slide Number Placeholder 3"/>
          <p:cNvSpPr>
            <a:spLocks noGrp="1"/>
          </p:cNvSpPr>
          <p:nvPr>
            <p:ph type="sldNum" sz="quarter" idx="10"/>
          </p:nvPr>
        </p:nvSpPr>
        <p:spPr/>
        <p:txBody>
          <a:bodyPr/>
          <a:lstStyle/>
          <a:p>
            <a:fld id="{60A7A205-834D-5F4A-BF3A-B0645DB311F8}" type="slidenum">
              <a:rPr lang="en-US" smtClean="0"/>
              <a:t>21</a:t>
            </a:fld>
            <a:endParaRPr lang="en-US"/>
          </a:p>
        </p:txBody>
      </p:sp>
    </p:spTree>
    <p:extLst>
      <p:ext uri="{BB962C8B-B14F-4D97-AF65-F5344CB8AC3E}">
        <p14:creationId xmlns:p14="http://schemas.microsoft.com/office/powerpoint/2010/main" val="359348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
        <p:nvSpPr>
          <p:cNvPr id="4" name="Slide Number Placeholder 3"/>
          <p:cNvSpPr>
            <a:spLocks noGrp="1"/>
          </p:cNvSpPr>
          <p:nvPr>
            <p:ph type="sldNum" sz="quarter" idx="10"/>
          </p:nvPr>
        </p:nvSpPr>
        <p:spPr/>
        <p:txBody>
          <a:bodyPr/>
          <a:lstStyle/>
          <a:p>
            <a:fld id="{43849B44-D953-4C15-A5A6-64A7BF99D17A}" type="slidenum">
              <a:rPr lang="en-US" smtClean="0"/>
              <a:pPr/>
              <a:t>2</a:t>
            </a:fld>
            <a:endParaRPr lang="en-US"/>
          </a:p>
        </p:txBody>
      </p:sp>
    </p:spTree>
    <p:extLst>
      <p:ext uri="{BB962C8B-B14F-4D97-AF65-F5344CB8AC3E}">
        <p14:creationId xmlns:p14="http://schemas.microsoft.com/office/powerpoint/2010/main" val="2734691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A7A205-834D-5F4A-BF3A-B0645DB311F8}" type="slidenum">
              <a:rPr lang="en-US" smtClean="0"/>
              <a:t>22</a:t>
            </a:fld>
            <a:endParaRPr lang="en-US"/>
          </a:p>
        </p:txBody>
      </p:sp>
    </p:spTree>
    <p:extLst>
      <p:ext uri="{BB962C8B-B14F-4D97-AF65-F5344CB8AC3E}">
        <p14:creationId xmlns:p14="http://schemas.microsoft.com/office/powerpoint/2010/main" val="1851771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49B44-D953-4C15-A5A6-64A7BF99D17A}" type="slidenum">
              <a:rPr lang="en-US" smtClean="0"/>
              <a:pPr/>
              <a:t>26</a:t>
            </a:fld>
            <a:endParaRPr lang="en-US"/>
          </a:p>
        </p:txBody>
      </p:sp>
    </p:spTree>
    <p:extLst>
      <p:ext uri="{BB962C8B-B14F-4D97-AF65-F5344CB8AC3E}">
        <p14:creationId xmlns:p14="http://schemas.microsoft.com/office/powerpoint/2010/main" val="462894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49B44-D953-4C15-A5A6-64A7BF99D17A}" type="slidenum">
              <a:rPr lang="en-US" smtClean="0"/>
              <a:pPr/>
              <a:t>27</a:t>
            </a:fld>
            <a:endParaRPr lang="en-US"/>
          </a:p>
        </p:txBody>
      </p:sp>
    </p:spTree>
    <p:extLst>
      <p:ext uri="{BB962C8B-B14F-4D97-AF65-F5344CB8AC3E}">
        <p14:creationId xmlns:p14="http://schemas.microsoft.com/office/powerpoint/2010/main" val="3364195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49B44-D953-4C15-A5A6-64A7BF99D17A}" type="slidenum">
              <a:rPr lang="en-US" smtClean="0"/>
              <a:pPr/>
              <a:t>28</a:t>
            </a:fld>
            <a:endParaRPr lang="en-US"/>
          </a:p>
        </p:txBody>
      </p:sp>
    </p:spTree>
    <p:extLst>
      <p:ext uri="{BB962C8B-B14F-4D97-AF65-F5344CB8AC3E}">
        <p14:creationId xmlns:p14="http://schemas.microsoft.com/office/powerpoint/2010/main" val="1562710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49B44-D953-4C15-A5A6-64A7BF99D17A}" type="slidenum">
              <a:rPr lang="en-US" smtClean="0"/>
              <a:pPr/>
              <a:t>29</a:t>
            </a:fld>
            <a:endParaRPr lang="en-US"/>
          </a:p>
        </p:txBody>
      </p:sp>
    </p:spTree>
    <p:extLst>
      <p:ext uri="{BB962C8B-B14F-4D97-AF65-F5344CB8AC3E}">
        <p14:creationId xmlns:p14="http://schemas.microsoft.com/office/powerpoint/2010/main" val="3657797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49B44-D953-4C15-A5A6-64A7BF99D17A}" type="slidenum">
              <a:rPr lang="en-US" smtClean="0"/>
              <a:pPr/>
              <a:t>30</a:t>
            </a:fld>
            <a:endParaRPr lang="en-US"/>
          </a:p>
        </p:txBody>
      </p:sp>
    </p:spTree>
    <p:extLst>
      <p:ext uri="{BB962C8B-B14F-4D97-AF65-F5344CB8AC3E}">
        <p14:creationId xmlns:p14="http://schemas.microsoft.com/office/powerpoint/2010/main" val="2687806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example. </a:t>
            </a:r>
          </a:p>
          <a:p>
            <a:endParaRPr lang="en-US" dirty="0"/>
          </a:p>
          <a:p>
            <a:r>
              <a:rPr lang="en-US" dirty="0"/>
              <a:t>In this simple example, we have two CPUs, and there are two kinds of operations, which are private and atomic operations. Private operations only modify local state of each CPU. </a:t>
            </a:r>
          </a:p>
          <a:p>
            <a:endParaRPr lang="en-US" dirty="0"/>
          </a:p>
          <a:p>
            <a:r>
              <a:rPr lang="en-US" dirty="0"/>
              <a:t>However, atomic operations modify shared resources, so we need to keep track of other CPUs atomic operations when we want to achieve the current status of the shared resource that are associated with atomic operations. </a:t>
            </a:r>
          </a:p>
          <a:p>
            <a:endParaRPr lang="en-US" dirty="0"/>
          </a:p>
          <a:p>
            <a:r>
              <a:rPr lang="en-US" dirty="0"/>
              <a:t>To make it possible, we decide to represent shared objects by using log, which is a sequence of events that keeps, and make atomic operations as an event that will be </a:t>
            </a:r>
            <a:r>
              <a:rPr lang="en-US" dirty="0" err="1"/>
              <a:t>recored</a:t>
            </a:r>
            <a:r>
              <a:rPr lang="en-US" dirty="0"/>
              <a:t> in the log. Then, all if we want to find out the current status of the shared resource, we can achieve it by calculating the log from the beginning.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Representing shared objects as a log also give a chance to model environmental context  in a reasonable way.</a:t>
            </a:r>
          </a:p>
          <a:p>
            <a:endParaRPr lang="en-US" dirty="0"/>
          </a:p>
        </p:txBody>
      </p:sp>
      <p:sp>
        <p:nvSpPr>
          <p:cNvPr id="4" name="Slide Number Placeholder 3"/>
          <p:cNvSpPr>
            <a:spLocks noGrp="1"/>
          </p:cNvSpPr>
          <p:nvPr>
            <p:ph type="sldNum" sz="quarter" idx="10"/>
          </p:nvPr>
        </p:nvSpPr>
        <p:spPr/>
        <p:txBody>
          <a:bodyPr/>
          <a:lstStyle/>
          <a:p>
            <a:fld id="{43849B44-D953-4C15-A5A6-64A7BF99D17A}" type="slidenum">
              <a:rPr lang="en-US" smtClean="0"/>
              <a:pPr/>
              <a:t>3</a:t>
            </a:fld>
            <a:endParaRPr lang="en-US"/>
          </a:p>
        </p:txBody>
      </p:sp>
    </p:spTree>
    <p:extLst>
      <p:ext uri="{BB962C8B-B14F-4D97-AF65-F5344CB8AC3E}">
        <p14:creationId xmlns:p14="http://schemas.microsoft.com/office/powerpoint/2010/main" val="2070798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
        <p:nvSpPr>
          <p:cNvPr id="4" name="Slide Number Placeholder 3"/>
          <p:cNvSpPr>
            <a:spLocks noGrp="1"/>
          </p:cNvSpPr>
          <p:nvPr>
            <p:ph type="sldNum" sz="quarter" idx="10"/>
          </p:nvPr>
        </p:nvSpPr>
        <p:spPr/>
        <p:txBody>
          <a:bodyPr/>
          <a:lstStyle/>
          <a:p>
            <a:fld id="{43849B44-D953-4C15-A5A6-64A7BF99D17A}" type="slidenum">
              <a:rPr lang="en-US" smtClean="0"/>
              <a:pPr/>
              <a:t>4</a:t>
            </a:fld>
            <a:endParaRPr lang="en-US"/>
          </a:p>
        </p:txBody>
      </p:sp>
    </p:spTree>
    <p:extLst>
      <p:ext uri="{BB962C8B-B14F-4D97-AF65-F5344CB8AC3E}">
        <p14:creationId xmlns:p14="http://schemas.microsoft.com/office/powerpoint/2010/main" val="2323872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t>
            </a:r>
          </a:p>
          <a:p>
            <a:endParaRPr lang="en-US" dirty="0"/>
          </a:p>
          <a:p>
            <a:r>
              <a:rPr lang="en-US" dirty="0"/>
              <a:t>OS is too big to verify it in a single shot, so we also want to verify a large software in a scalable and compositional way. </a:t>
            </a:r>
          </a:p>
          <a:p>
            <a:endParaRPr lang="en-US" dirty="0"/>
          </a:p>
          <a:p>
            <a:r>
              <a:rPr lang="en-US" dirty="0"/>
              <a:t>In this manner, we want to </a:t>
            </a:r>
          </a:p>
          <a:p>
            <a:r>
              <a:rPr lang="en-US" dirty="0"/>
              <a:t>And, there is a possible case that some </a:t>
            </a:r>
            <a:r>
              <a:rPr lang="en-US" dirty="0" err="1"/>
              <a:t>laeyrs</a:t>
            </a:r>
            <a:r>
              <a:rPr lang="en-US" dirty="0"/>
              <a:t> introduce another types of shared resources by combining atomic operations and private operations. </a:t>
            </a:r>
          </a:p>
          <a:p>
            <a:endParaRPr lang="en-US" dirty="0"/>
          </a:p>
          <a:p>
            <a:r>
              <a:rPr lang="en-US" dirty="0"/>
              <a:t>For those cases, in need to introduce an another environmental context by showing that </a:t>
            </a:r>
            <a:r>
              <a:rPr lang="en-US" dirty="0" err="1"/>
              <a:t>forall</a:t>
            </a:r>
            <a:r>
              <a:rPr lang="en-US" dirty="0"/>
              <a:t> </a:t>
            </a:r>
            <a:r>
              <a:rPr lang="en-US" dirty="0" err="1"/>
              <a:t>elments</a:t>
            </a:r>
            <a:r>
              <a:rPr lang="en-US" dirty="0"/>
              <a:t> in the low level </a:t>
            </a:r>
            <a:r>
              <a:rPr lang="en-US" dirty="0" err="1"/>
              <a:t>environemt</a:t>
            </a:r>
            <a:r>
              <a:rPr lang="en-US" dirty="0"/>
              <a:t> , there will be at least one element in the higher level </a:t>
            </a:r>
            <a:r>
              <a:rPr lang="en-US" dirty="0" err="1"/>
              <a:t>environemtn</a:t>
            </a:r>
            <a:r>
              <a:rPr lang="en-US" dirty="0"/>
              <a:t> that are satisfied by a certain relation. </a:t>
            </a:r>
          </a:p>
          <a:p>
            <a:endParaRPr lang="en-US" dirty="0"/>
          </a:p>
          <a:p>
            <a:r>
              <a:rPr lang="en-US" dirty="0"/>
              <a:t>And, We also need to show that all those layers satisfy a certain relation with others with those modified environmental context. </a:t>
            </a:r>
          </a:p>
          <a:p>
            <a:endParaRPr lang="en-US" dirty="0"/>
          </a:p>
        </p:txBody>
      </p:sp>
      <p:sp>
        <p:nvSpPr>
          <p:cNvPr id="4" name="Slide Number Placeholder 3"/>
          <p:cNvSpPr>
            <a:spLocks noGrp="1"/>
          </p:cNvSpPr>
          <p:nvPr>
            <p:ph type="sldNum" sz="quarter" idx="10"/>
          </p:nvPr>
        </p:nvSpPr>
        <p:spPr/>
        <p:txBody>
          <a:bodyPr/>
          <a:lstStyle/>
          <a:p>
            <a:fld id="{43849B44-D953-4C15-A5A6-64A7BF99D17A}" type="slidenum">
              <a:rPr lang="en-US" smtClean="0"/>
              <a:pPr/>
              <a:t>5</a:t>
            </a:fld>
            <a:endParaRPr lang="en-US"/>
          </a:p>
        </p:txBody>
      </p:sp>
    </p:spTree>
    <p:extLst>
      <p:ext uri="{BB962C8B-B14F-4D97-AF65-F5344CB8AC3E}">
        <p14:creationId xmlns:p14="http://schemas.microsoft.com/office/powerpoint/2010/main" val="2620019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Contextual refinement with abstraction layers make that possible, </a:t>
            </a:r>
          </a:p>
          <a:p>
            <a:endParaRPr lang="en-US" dirty="0"/>
          </a:p>
          <a:p>
            <a:r>
              <a:rPr lang="en-US" dirty="0"/>
              <a:t>To explain it , I first need to define what layer is . </a:t>
            </a:r>
          </a:p>
          <a:p>
            <a:endParaRPr lang="en-US" dirty="0"/>
          </a:p>
          <a:p>
            <a:r>
              <a:rPr lang="en-US" dirty="0"/>
              <a:t>The layer is a transition system, which is assembly machine for one CPU in this case,  that is parameterized by a layer low. </a:t>
            </a:r>
          </a:p>
          <a:p>
            <a:endParaRPr lang="en-US" dirty="0"/>
          </a:p>
          <a:p>
            <a:r>
              <a:rPr lang="en-US" dirty="0"/>
              <a:t>And, we are able to run a program implementation based on the transition systems, which we can </a:t>
            </a:r>
            <a:r>
              <a:rPr lang="en-US" dirty="0" err="1"/>
              <a:t>interprete</a:t>
            </a:r>
            <a:r>
              <a:rPr lang="en-US" dirty="0"/>
              <a:t>  it as running Implementation of layer high on the </a:t>
            </a:r>
            <a:r>
              <a:rPr lang="en-US" dirty="0" err="1"/>
              <a:t>LAsm</a:t>
            </a:r>
            <a:r>
              <a:rPr lang="en-US" dirty="0"/>
              <a:t> machine that is parametrized by Ll. </a:t>
            </a:r>
          </a:p>
          <a:p>
            <a:endParaRPr lang="en-US" dirty="0"/>
          </a:p>
          <a:p>
            <a:r>
              <a:rPr lang="en-US" dirty="0"/>
              <a:t>And the thing that we want to do in here is that we want to introduce a layer that also contains abstract specifications for </a:t>
            </a:r>
          </a:p>
          <a:p>
            <a:endParaRPr lang="en-US" dirty="0"/>
          </a:p>
          <a:p>
            <a:r>
              <a:rPr lang="en-US" dirty="0"/>
              <a:t>So, how can we show the relation between those two </a:t>
            </a:r>
            <a:r>
              <a:rPr lang="en-US" dirty="0" err="1"/>
              <a:t>laeyrs</a:t>
            </a:r>
            <a:r>
              <a:rPr lang="en-US" dirty="0"/>
              <a:t>? </a:t>
            </a:r>
          </a:p>
          <a:p>
            <a:endParaRPr lang="en-US" dirty="0"/>
          </a:p>
          <a:p>
            <a:r>
              <a:rPr lang="en-US" dirty="0"/>
              <a:t>We follow a basic simulation proof approach , which  is for all possible single step execution of </a:t>
            </a:r>
            <a:r>
              <a:rPr lang="en-US" dirty="0" err="1"/>
              <a:t>Lasm</a:t>
            </a:r>
            <a:r>
              <a:rPr lang="en-US" dirty="0"/>
              <a:t> parametrized by he layer high, if there exists a corresponding state in the low level machine, there will be a multiple step that will be matched with the result of the </a:t>
            </a:r>
            <a:r>
              <a:rPr lang="en-US" dirty="0" err="1"/>
              <a:t>Lasm</a:t>
            </a:r>
            <a:r>
              <a:rPr lang="en-US" dirty="0"/>
              <a:t> </a:t>
            </a:r>
            <a:r>
              <a:rPr lang="en-US" dirty="0" err="1"/>
              <a:t>machie</a:t>
            </a:r>
            <a:r>
              <a:rPr lang="en-US" dirty="0"/>
              <a:t> with </a:t>
            </a:r>
            <a:r>
              <a:rPr lang="en-US" dirty="0" err="1"/>
              <a:t>L_h</a:t>
            </a:r>
            <a:r>
              <a:rPr lang="en-US" dirty="0"/>
              <a:t> over the same relation R. </a:t>
            </a:r>
          </a:p>
          <a:p>
            <a:endParaRPr lang="en-US" dirty="0"/>
          </a:p>
          <a:p>
            <a:r>
              <a:rPr lang="en-US" dirty="0"/>
              <a:t>By using that we can define a relation between two </a:t>
            </a:r>
            <a:r>
              <a:rPr lang="en-US" dirty="0" err="1"/>
              <a:t>laeyrs</a:t>
            </a:r>
            <a:r>
              <a:rPr lang="en-US" dirty="0"/>
              <a:t>. </a:t>
            </a:r>
          </a:p>
          <a:p>
            <a:endParaRPr lang="en-US" dirty="0"/>
          </a:p>
          <a:p>
            <a:r>
              <a:rPr lang="en-US" dirty="0"/>
              <a:t>We also can extend this relation by add any context program as is </a:t>
            </a:r>
            <a:r>
              <a:rPr lang="en-US" dirty="0" err="1"/>
              <a:t>paratmter</a:t>
            </a:r>
            <a:r>
              <a:rPr lang="en-US" dirty="0"/>
              <a:t>. </a:t>
            </a:r>
          </a:p>
          <a:p>
            <a:endParaRPr lang="en-US" dirty="0"/>
          </a:p>
          <a:p>
            <a:r>
              <a:rPr lang="en-US" dirty="0"/>
              <a:t>In this case, </a:t>
            </a:r>
            <a:r>
              <a:rPr lang="en-US" dirty="0" err="1"/>
              <a:t>forall</a:t>
            </a:r>
            <a:r>
              <a:rPr lang="en-US" dirty="0"/>
              <a:t> context program, </a:t>
            </a:r>
            <a:r>
              <a:rPr lang="en-US" dirty="0" err="1"/>
              <a:t>runing</a:t>
            </a:r>
            <a:r>
              <a:rPr lang="en-US" dirty="0"/>
              <a:t> </a:t>
            </a:r>
            <a:r>
              <a:rPr lang="en-US" dirty="0" err="1"/>
              <a:t>impl</a:t>
            </a:r>
            <a:r>
              <a:rPr lang="en-US" dirty="0"/>
              <a:t>._hl with the context </a:t>
            </a:r>
            <a:r>
              <a:rPr lang="en-US" dirty="0" err="1"/>
              <a:t>progmra</a:t>
            </a:r>
            <a:r>
              <a:rPr lang="en-US" dirty="0"/>
              <a:t> on LAM machine parametrized by </a:t>
            </a:r>
            <a:r>
              <a:rPr lang="en-US" dirty="0" err="1"/>
              <a:t>Ll</a:t>
            </a:r>
            <a:r>
              <a:rPr lang="en-US" dirty="0"/>
              <a:t> refines </a:t>
            </a:r>
            <a:r>
              <a:rPr lang="en-US" dirty="0" err="1"/>
              <a:t>rthe</a:t>
            </a:r>
            <a:r>
              <a:rPr lang="en-US" dirty="0"/>
              <a:t> context program running on </a:t>
            </a:r>
            <a:r>
              <a:rPr lang="en-US" dirty="0" err="1"/>
              <a:t>Lasm</a:t>
            </a:r>
            <a:r>
              <a:rPr lang="en-US" dirty="0"/>
              <a:t> with </a:t>
            </a:r>
            <a:r>
              <a:rPr lang="en-US" dirty="0" err="1"/>
              <a:t>Lh</a:t>
            </a:r>
            <a:r>
              <a:rPr lang="en-US" dirty="0"/>
              <a:t> </a:t>
            </a:r>
          </a:p>
          <a:p>
            <a:endParaRPr lang="en-US" dirty="0"/>
          </a:p>
          <a:p>
            <a:r>
              <a:rPr lang="en-US" dirty="0" err="1"/>
              <a:t>Contects</a:t>
            </a:r>
            <a:r>
              <a:rPr lang="en-US" dirty="0"/>
              <a:t> does not need to be a program but it can be a environmental context that we have beefed in the </a:t>
            </a:r>
            <a:r>
              <a:rPr lang="en-US" dirty="0" err="1"/>
              <a:t>privousslides</a:t>
            </a:r>
            <a:r>
              <a:rPr lang="en-US" dirty="0"/>
              <a:t> .</a:t>
            </a:r>
          </a:p>
          <a:p>
            <a:endParaRPr lang="en-US" dirty="0"/>
          </a:p>
          <a:p>
            <a:endParaRPr lang="en-US" dirty="0"/>
          </a:p>
          <a:p>
            <a:r>
              <a:rPr lang="en-US" dirty="0"/>
              <a:t>In addition, with the proper relation over two different environmental context, we also can define the contextual </a:t>
            </a:r>
            <a:r>
              <a:rPr lang="en-US" dirty="0" err="1"/>
              <a:t>refinmet</a:t>
            </a:r>
            <a:r>
              <a:rPr lang="en-US" dirty="0"/>
              <a:t> with two different environmental context. </a:t>
            </a:r>
          </a:p>
          <a:p>
            <a:endParaRPr lang="en-US" dirty="0"/>
          </a:p>
        </p:txBody>
      </p:sp>
      <p:sp>
        <p:nvSpPr>
          <p:cNvPr id="4" name="Slide Number Placeholder 3"/>
          <p:cNvSpPr>
            <a:spLocks noGrp="1"/>
          </p:cNvSpPr>
          <p:nvPr>
            <p:ph type="sldNum" sz="quarter" idx="10"/>
          </p:nvPr>
        </p:nvSpPr>
        <p:spPr/>
        <p:txBody>
          <a:bodyPr/>
          <a:lstStyle/>
          <a:p>
            <a:fld id="{43849B44-D953-4C15-A5A6-64A7BF99D17A}" type="slidenum">
              <a:rPr lang="en-US" smtClean="0"/>
              <a:pPr/>
              <a:t>6</a:t>
            </a:fld>
            <a:endParaRPr lang="en-US"/>
          </a:p>
        </p:txBody>
      </p:sp>
    </p:spTree>
    <p:extLst>
      <p:ext uri="{BB962C8B-B14F-4D97-AF65-F5344CB8AC3E}">
        <p14:creationId xmlns:p14="http://schemas.microsoft.com/office/powerpoint/2010/main" val="581879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facilitating the method that I have mentioned, we could </a:t>
            </a:r>
            <a:r>
              <a:rPr lang="en-US" dirty="0" err="1"/>
              <a:t>sussessfully</a:t>
            </a:r>
            <a:r>
              <a:rPr lang="en-US" dirty="0"/>
              <a:t> verify </a:t>
            </a:r>
            <a:r>
              <a:rPr lang="en-US" dirty="0" err="1"/>
              <a:t>cucnrerlty</a:t>
            </a:r>
            <a:r>
              <a:rPr lang="en-US" dirty="0"/>
              <a:t> operating systems in a </a:t>
            </a:r>
            <a:r>
              <a:rPr lang="en-US" dirty="0" err="1"/>
              <a:t>sequentlya</a:t>
            </a:r>
            <a:r>
              <a:rPr lang="en-US" dirty="0"/>
              <a:t> manner </a:t>
            </a:r>
          </a:p>
        </p:txBody>
      </p:sp>
      <p:sp>
        <p:nvSpPr>
          <p:cNvPr id="4" name="Slide Number Placeholder 3"/>
          <p:cNvSpPr>
            <a:spLocks noGrp="1"/>
          </p:cNvSpPr>
          <p:nvPr>
            <p:ph type="sldNum" sz="quarter" idx="10"/>
          </p:nvPr>
        </p:nvSpPr>
        <p:spPr/>
        <p:txBody>
          <a:bodyPr/>
          <a:lstStyle/>
          <a:p>
            <a:fld id="{43849B44-D953-4C15-A5A6-64A7BF99D17A}" type="slidenum">
              <a:rPr lang="en-US" smtClean="0"/>
              <a:pPr/>
              <a:t>7</a:t>
            </a:fld>
            <a:endParaRPr lang="en-US"/>
          </a:p>
        </p:txBody>
      </p:sp>
    </p:spTree>
    <p:extLst>
      <p:ext uri="{BB962C8B-B14F-4D97-AF65-F5344CB8AC3E}">
        <p14:creationId xmlns:p14="http://schemas.microsoft.com/office/powerpoint/2010/main" val="2086633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two papers that was presented or will be presented shows how we verify operating system using those approaches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 will present the thing that was briefly </a:t>
            </a:r>
            <a:r>
              <a:rPr lang="en-US" dirty="0" err="1"/>
              <a:t>menteiond</a:t>
            </a:r>
            <a:r>
              <a:rPr lang="en-US" dirty="0"/>
              <a:t> in those tow </a:t>
            </a:r>
            <a:r>
              <a:rPr lang="en-US" dirty="0" err="1"/>
              <a:t>paeprss</a:t>
            </a:r>
            <a:r>
              <a:rPr lang="en-US" dirty="0"/>
              <a:t>, but was not dealt in those </a:t>
            </a:r>
            <a:r>
              <a:rPr lang="en-US" dirty="0" err="1"/>
              <a:t>paers</a:t>
            </a:r>
            <a:r>
              <a:rPr lang="en-US" dirty="0"/>
              <a:t> in detail. </a:t>
            </a:r>
          </a:p>
        </p:txBody>
      </p:sp>
      <p:sp>
        <p:nvSpPr>
          <p:cNvPr id="4" name="Slide Number Placeholder 3"/>
          <p:cNvSpPr>
            <a:spLocks noGrp="1"/>
          </p:cNvSpPr>
          <p:nvPr>
            <p:ph type="sldNum" sz="quarter" idx="10"/>
          </p:nvPr>
        </p:nvSpPr>
        <p:spPr/>
        <p:txBody>
          <a:bodyPr/>
          <a:lstStyle/>
          <a:p>
            <a:fld id="{43849B44-D953-4C15-A5A6-64A7BF99D17A}" type="slidenum">
              <a:rPr lang="en-US" smtClean="0"/>
              <a:pPr/>
              <a:t>8</a:t>
            </a:fld>
            <a:endParaRPr lang="en-US"/>
          </a:p>
        </p:txBody>
      </p:sp>
    </p:spTree>
    <p:extLst>
      <p:ext uri="{BB962C8B-B14F-4D97-AF65-F5344CB8AC3E}">
        <p14:creationId xmlns:p14="http://schemas.microsoft.com/office/powerpoint/2010/main" val="2349581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10min until this slide!!!!!!!!! </a:t>
            </a:r>
          </a:p>
          <a:p>
            <a:endParaRPr lang="en-US" dirty="0"/>
          </a:p>
          <a:p>
            <a:r>
              <a:rPr lang="en-US" dirty="0"/>
              <a:t>Keep in mind!!! </a:t>
            </a:r>
          </a:p>
          <a:p>
            <a:endParaRPr lang="en-US" dirty="0"/>
          </a:p>
          <a:p>
            <a:r>
              <a:rPr lang="en-US" dirty="0"/>
              <a:t>A little bit more formally, </a:t>
            </a:r>
          </a:p>
          <a:p>
            <a:endParaRPr lang="en-US" dirty="0"/>
          </a:p>
          <a:p>
            <a:r>
              <a:rPr lang="en-US" dirty="0"/>
              <a:t>The top-level theorem for </a:t>
            </a:r>
            <a:r>
              <a:rPr lang="en-US" dirty="0" err="1"/>
              <a:t>CertiKOS</a:t>
            </a:r>
            <a:r>
              <a:rPr lang="en-US" dirty="0"/>
              <a:t> that we want to provide is as follows: </a:t>
            </a:r>
          </a:p>
          <a:p>
            <a:endParaRPr lang="en-US" dirty="0"/>
          </a:p>
          <a:p>
            <a:r>
              <a:rPr lang="en-US" dirty="0"/>
              <a:t>The meaning is any context program </a:t>
            </a:r>
            <a:r>
              <a:rPr lang="en-US" dirty="0" err="1"/>
              <a:t>Ctxt</a:t>
            </a:r>
            <a:r>
              <a:rPr lang="en-US" dirty="0"/>
              <a:t> plus </a:t>
            </a:r>
            <a:r>
              <a:rPr lang="en-US" dirty="0" err="1"/>
              <a:t>CertiKOS</a:t>
            </a:r>
            <a:r>
              <a:rPr lang="en-US" dirty="0"/>
              <a:t> running on Boot layer with Multicore assembly machine contextually refines the program </a:t>
            </a:r>
            <a:r>
              <a:rPr lang="en-US" dirty="0" err="1"/>
              <a:t>Ctxt</a:t>
            </a:r>
            <a:r>
              <a:rPr lang="en-US" dirty="0"/>
              <a:t> running on the </a:t>
            </a:r>
            <a:r>
              <a:rPr lang="en-US" dirty="0" err="1"/>
              <a:t>Syscall</a:t>
            </a:r>
            <a:r>
              <a:rPr lang="en-US" dirty="0"/>
              <a:t> layer that uses proper environmental context for CPU ci and thread </a:t>
            </a:r>
            <a:r>
              <a:rPr lang="en-US" dirty="0" err="1"/>
              <a:t>ti</a:t>
            </a:r>
            <a:r>
              <a:rPr lang="en-US" dirty="0"/>
              <a:t> with per-thread assembly machine.</a:t>
            </a:r>
          </a:p>
          <a:p>
            <a:endParaRPr lang="en-US" dirty="0"/>
          </a:p>
          <a:p>
            <a:r>
              <a:rPr lang="en-US" dirty="0"/>
              <a:t>To prove this theorem, </a:t>
            </a:r>
          </a:p>
          <a:p>
            <a:endParaRPr lang="en-US" dirty="0"/>
          </a:p>
          <a:p>
            <a:r>
              <a:rPr lang="en-US" dirty="0"/>
              <a:t>The proof contains multiple sub proofs, </a:t>
            </a:r>
          </a:p>
          <a:p>
            <a:endParaRPr lang="en-US" dirty="0"/>
          </a:p>
          <a:p>
            <a:r>
              <a:rPr lang="en-US" dirty="0"/>
              <a:t>The first </a:t>
            </a:r>
            <a:r>
              <a:rPr lang="en-US" dirty="0" err="1"/>
              <a:t>compoment</a:t>
            </a:r>
            <a:r>
              <a:rPr lang="en-US" dirty="0"/>
              <a:t> is showing that …. Per </a:t>
            </a:r>
            <a:r>
              <a:rPr lang="en-US" dirty="0" err="1"/>
              <a:t>cpu</a:t>
            </a:r>
            <a:r>
              <a:rPr lang="en-US" dirty="0"/>
              <a:t> machine model </a:t>
            </a:r>
          </a:p>
          <a:p>
            <a:endParaRPr lang="en-US" dirty="0"/>
          </a:p>
          <a:p>
            <a:endParaRPr lang="en-US" dirty="0"/>
          </a:p>
          <a:p>
            <a:r>
              <a:rPr lang="en-US" dirty="0"/>
              <a:t>Those things are multicore linking and multithreaded linking. </a:t>
            </a:r>
          </a:p>
          <a:p>
            <a:endParaRPr lang="en-US" dirty="0"/>
          </a:p>
          <a:p>
            <a:endParaRPr lang="en-US" dirty="0"/>
          </a:p>
          <a:p>
            <a:r>
              <a:rPr lang="en-US" dirty="0"/>
              <a:t>And I will explain how we prove those parts in the </a:t>
            </a:r>
            <a:r>
              <a:rPr lang="en-US" dirty="0" err="1"/>
              <a:t>remaing</a:t>
            </a:r>
            <a:r>
              <a:rPr lang="en-US" dirty="0"/>
              <a:t> talk. </a:t>
            </a:r>
          </a:p>
          <a:p>
            <a:endParaRPr lang="en-US" dirty="0"/>
          </a:p>
          <a:p>
            <a:r>
              <a:rPr lang="en-US" dirty="0"/>
              <a:t>Due to the time limit, I will only explain a brief structure of multicore linking, but I would be </a:t>
            </a:r>
            <a:r>
              <a:rPr lang="en-US" dirty="0" err="1"/>
              <a:t>realy</a:t>
            </a:r>
            <a:r>
              <a:rPr lang="en-US" dirty="0"/>
              <a:t> happy </a:t>
            </a:r>
            <a:r>
              <a:rPr lang="en-US" dirty="0" err="1"/>
              <a:t>iif</a:t>
            </a:r>
            <a:r>
              <a:rPr lang="en-US" dirty="0"/>
              <a:t> anyone wants to  talk about details </a:t>
            </a:r>
            <a:r>
              <a:rPr lang="en-US" dirty="0" err="1"/>
              <a:t>iin</a:t>
            </a:r>
            <a:r>
              <a:rPr lang="en-US" dirty="0"/>
              <a:t> offline. </a:t>
            </a:r>
          </a:p>
          <a:p>
            <a:endParaRPr lang="en-US" dirty="0"/>
          </a:p>
          <a:p>
            <a:r>
              <a:rPr lang="en-US" dirty="0"/>
              <a:t>And, note that all works that I will explain in here will be associated wit low level machine model, which are assembly or </a:t>
            </a:r>
            <a:r>
              <a:rPr lang="en-US" dirty="0" err="1"/>
              <a:t>sudo</a:t>
            </a:r>
            <a:r>
              <a:rPr lang="en-US" dirty="0"/>
              <a:t>-assembly machine models. </a:t>
            </a:r>
          </a:p>
        </p:txBody>
      </p:sp>
      <p:sp>
        <p:nvSpPr>
          <p:cNvPr id="4" name="Slide Number Placeholder 3"/>
          <p:cNvSpPr>
            <a:spLocks noGrp="1"/>
          </p:cNvSpPr>
          <p:nvPr>
            <p:ph type="sldNum" sz="quarter" idx="10"/>
          </p:nvPr>
        </p:nvSpPr>
        <p:spPr/>
        <p:txBody>
          <a:bodyPr/>
          <a:lstStyle/>
          <a:p>
            <a:fld id="{43849B44-D953-4C15-A5A6-64A7BF99D17A}" type="slidenum">
              <a:rPr lang="en-US" smtClean="0"/>
              <a:pPr/>
              <a:t>10</a:t>
            </a:fld>
            <a:endParaRPr lang="en-US"/>
          </a:p>
        </p:txBody>
      </p:sp>
    </p:spTree>
    <p:extLst>
      <p:ext uri="{BB962C8B-B14F-4D97-AF65-F5344CB8AC3E}">
        <p14:creationId xmlns:p14="http://schemas.microsoft.com/office/powerpoint/2010/main" val="1208354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2914652"/>
            <a:ext cx="6400800" cy="1314450"/>
          </a:xfrm>
        </p:spPr>
        <p:txBody>
          <a:bodyPr/>
          <a:lstStyle>
            <a:lvl1pPr marL="0" indent="0" algn="ctr">
              <a:buNone/>
              <a:defRPr/>
            </a:lvl1pPr>
            <a:lvl2pPr marL="342670" indent="0" algn="ctr">
              <a:buNone/>
              <a:defRPr/>
            </a:lvl2pPr>
            <a:lvl3pPr marL="685341" indent="0" algn="ctr">
              <a:buNone/>
              <a:defRPr/>
            </a:lvl3pPr>
            <a:lvl4pPr marL="1028015" indent="0" algn="ctr">
              <a:buNone/>
              <a:defRPr/>
            </a:lvl4pPr>
            <a:lvl5pPr marL="1370685" indent="0" algn="ctr">
              <a:buNone/>
              <a:defRPr/>
            </a:lvl5pPr>
            <a:lvl6pPr marL="1713355" indent="0" algn="ctr">
              <a:buNone/>
              <a:defRPr/>
            </a:lvl6pPr>
            <a:lvl7pPr marL="2056026" indent="0" algn="ctr">
              <a:buNone/>
              <a:defRPr/>
            </a:lvl7pPr>
            <a:lvl8pPr marL="2398697" indent="0" algn="ctr">
              <a:buNone/>
              <a:defRPr/>
            </a:lvl8pPr>
            <a:lvl9pPr marL="2741369"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E62A3166-74DB-AD4F-BEFB-612C76B58235}"/>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62778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10C2C40E-C53C-E041-8054-E46DC1A76469}"/>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71478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05987"/>
            <a:ext cx="2057400" cy="4388644"/>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05987"/>
            <a:ext cx="6019800" cy="4388644"/>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561BBD70-3465-B347-ACEC-3F3F01CFE3C6}"/>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69369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ED3ED98D-1A6F-0442-B004-7EE3CDD44B8C}"/>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406827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4"/>
            <a:ext cx="7772400" cy="1021556"/>
          </a:xfrm>
        </p:spPr>
        <p:txBody>
          <a:bodyPr anchor="t"/>
          <a:lstStyle>
            <a:lvl1pPr algn="l">
              <a:defRPr sz="3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180044"/>
            <a:ext cx="7772400" cy="1125140"/>
          </a:xfrm>
        </p:spPr>
        <p:txBody>
          <a:bodyPr anchor="b"/>
          <a:lstStyle>
            <a:lvl1pPr marL="0" indent="0">
              <a:buNone/>
              <a:defRPr sz="1500"/>
            </a:lvl1pPr>
            <a:lvl2pPr marL="342670" indent="0">
              <a:buNone/>
              <a:defRPr sz="1350"/>
            </a:lvl2pPr>
            <a:lvl3pPr marL="685341" indent="0">
              <a:buNone/>
              <a:defRPr sz="1200"/>
            </a:lvl3pPr>
            <a:lvl4pPr marL="1028015" indent="0">
              <a:buNone/>
              <a:defRPr sz="1050"/>
            </a:lvl4pPr>
            <a:lvl5pPr marL="1370685" indent="0">
              <a:buNone/>
              <a:defRPr sz="1050"/>
            </a:lvl5pPr>
            <a:lvl6pPr marL="1713355" indent="0">
              <a:buNone/>
              <a:defRPr sz="1050"/>
            </a:lvl6pPr>
            <a:lvl7pPr marL="2056026" indent="0">
              <a:buNone/>
              <a:defRPr sz="1050"/>
            </a:lvl7pPr>
            <a:lvl8pPr marL="2398697" indent="0">
              <a:buNone/>
              <a:defRPr sz="1050"/>
            </a:lvl8pPr>
            <a:lvl9pPr marL="2741369" indent="0">
              <a:buNone/>
              <a:defRPr sz="105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92571B28-0992-FF42-86C6-E0919BC9B5DD}"/>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86372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200159"/>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00159"/>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397C83D2-BEF3-6747-BCA6-CC869C7E67AE}"/>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10290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670" indent="0">
              <a:buNone/>
              <a:defRPr sz="1500" b="1"/>
            </a:lvl2pPr>
            <a:lvl3pPr marL="685341" indent="0">
              <a:buNone/>
              <a:defRPr sz="1350" b="1"/>
            </a:lvl3pPr>
            <a:lvl4pPr marL="1028015" indent="0">
              <a:buNone/>
              <a:defRPr sz="1200" b="1"/>
            </a:lvl4pPr>
            <a:lvl5pPr marL="1370685" indent="0">
              <a:buNone/>
              <a:defRPr sz="1200" b="1"/>
            </a:lvl5pPr>
            <a:lvl6pPr marL="1713355" indent="0">
              <a:buNone/>
              <a:defRPr sz="1200" b="1"/>
            </a:lvl6pPr>
            <a:lvl7pPr marL="2056026" indent="0">
              <a:buNone/>
              <a:defRPr sz="1200" b="1"/>
            </a:lvl7pPr>
            <a:lvl8pPr marL="2398697" indent="0">
              <a:buNone/>
              <a:defRPr sz="1200" b="1"/>
            </a:lvl8pPr>
            <a:lvl9pPr marL="2741369" indent="0">
              <a:buNone/>
              <a:defRPr sz="1200" b="1"/>
            </a:lvl9pPr>
          </a:lstStyle>
          <a:p>
            <a:pPr lvl="0"/>
            <a:r>
              <a:rPr lang="en-US" altLang="zh-CN"/>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1800" b="1"/>
            </a:lvl1pPr>
            <a:lvl2pPr marL="342670" indent="0">
              <a:buNone/>
              <a:defRPr sz="1500" b="1"/>
            </a:lvl2pPr>
            <a:lvl3pPr marL="685341" indent="0">
              <a:buNone/>
              <a:defRPr sz="1350" b="1"/>
            </a:lvl3pPr>
            <a:lvl4pPr marL="1028015" indent="0">
              <a:buNone/>
              <a:defRPr sz="1200" b="1"/>
            </a:lvl4pPr>
            <a:lvl5pPr marL="1370685" indent="0">
              <a:buNone/>
              <a:defRPr sz="1200" b="1"/>
            </a:lvl5pPr>
            <a:lvl6pPr marL="1713355" indent="0">
              <a:buNone/>
              <a:defRPr sz="1200" b="1"/>
            </a:lvl6pPr>
            <a:lvl7pPr marL="2056026" indent="0">
              <a:buNone/>
              <a:defRPr sz="1200" b="1"/>
            </a:lvl7pPr>
            <a:lvl8pPr marL="2398697" indent="0">
              <a:buNone/>
              <a:defRPr sz="1200" b="1"/>
            </a:lvl8pPr>
            <a:lvl9pPr marL="2741369" indent="0">
              <a:buNone/>
              <a:defRPr sz="1200" b="1"/>
            </a:lvl9pPr>
          </a:lstStyle>
          <a:p>
            <a:pPr lvl="0"/>
            <a:r>
              <a:rPr lang="en-US" altLang="zh-CN"/>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11" name="Rectangle 6">
            <a:extLst>
              <a:ext uri="{FF2B5EF4-FFF2-40B4-BE49-F238E27FC236}">
                <a16:creationId xmlns:a16="http://schemas.microsoft.com/office/drawing/2014/main" id="{7241FCB7-2830-0E4A-A414-54900BB76295}"/>
              </a:ext>
            </a:extLst>
          </p:cNvPr>
          <p:cNvSpPr>
            <a:spLocks noGrp="1" noChangeArrowheads="1"/>
          </p:cNvSpPr>
          <p:nvPr>
            <p:ph type="sldNum" sz="quarter" idx="12"/>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494223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Slide Number Placeholder 6">
            <a:extLst>
              <a:ext uri="{FF2B5EF4-FFF2-40B4-BE49-F238E27FC236}">
                <a16:creationId xmlns:a16="http://schemas.microsoft.com/office/drawing/2014/main" id="{4A773EE6-27B2-D741-8E97-ADB5AD7525FB}"/>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315036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75AB09FC-7DCF-8B48-ABAF-365B389C579A}"/>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25269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15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2" y="204796"/>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3" y="1076328"/>
            <a:ext cx="3008313" cy="3518297"/>
          </a:xfrm>
        </p:spPr>
        <p:txBody>
          <a:bodyPr/>
          <a:lstStyle>
            <a:lvl1pPr marL="0" indent="0">
              <a:buNone/>
              <a:defRPr sz="1050"/>
            </a:lvl1pPr>
            <a:lvl2pPr marL="342670" indent="0">
              <a:buNone/>
              <a:defRPr sz="900"/>
            </a:lvl2pPr>
            <a:lvl3pPr marL="685341" indent="0">
              <a:buNone/>
              <a:defRPr sz="750"/>
            </a:lvl3pPr>
            <a:lvl4pPr marL="1028015" indent="0">
              <a:buNone/>
              <a:defRPr sz="675"/>
            </a:lvl4pPr>
            <a:lvl5pPr marL="1370685" indent="0">
              <a:buNone/>
              <a:defRPr sz="675"/>
            </a:lvl5pPr>
            <a:lvl6pPr marL="1713355" indent="0">
              <a:buNone/>
              <a:defRPr sz="675"/>
            </a:lvl6pPr>
            <a:lvl7pPr marL="2056026" indent="0">
              <a:buNone/>
              <a:defRPr sz="675"/>
            </a:lvl7pPr>
            <a:lvl8pPr marL="2398697" indent="0">
              <a:buNone/>
              <a:defRPr sz="675"/>
            </a:lvl8pPr>
            <a:lvl9pPr marL="2741369" indent="0">
              <a:buNone/>
              <a:defRPr sz="675"/>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877ECE30-299C-B445-90BE-3E752702035E}"/>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57978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670" indent="0">
              <a:buNone/>
              <a:defRPr sz="2100"/>
            </a:lvl2pPr>
            <a:lvl3pPr marL="685341" indent="0">
              <a:buNone/>
              <a:defRPr sz="1800"/>
            </a:lvl3pPr>
            <a:lvl4pPr marL="1028015" indent="0">
              <a:buNone/>
              <a:defRPr sz="1500"/>
            </a:lvl4pPr>
            <a:lvl5pPr marL="1370685" indent="0">
              <a:buNone/>
              <a:defRPr sz="1500"/>
            </a:lvl5pPr>
            <a:lvl6pPr marL="1713355" indent="0">
              <a:buNone/>
              <a:defRPr sz="1500"/>
            </a:lvl6pPr>
            <a:lvl7pPr marL="2056026" indent="0">
              <a:buNone/>
              <a:defRPr sz="1500"/>
            </a:lvl7pPr>
            <a:lvl8pPr marL="2398697" indent="0">
              <a:buNone/>
              <a:defRPr sz="1500"/>
            </a:lvl8pPr>
            <a:lvl9pPr marL="2741369" indent="0">
              <a:buNone/>
              <a:defRPr sz="1500"/>
            </a:lvl9pPr>
          </a:lstStyle>
          <a:p>
            <a:pPr lvl="0"/>
            <a:endParaRPr lang="zh-CN" alt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670" indent="0">
              <a:buNone/>
              <a:defRPr sz="900"/>
            </a:lvl2pPr>
            <a:lvl3pPr marL="685341" indent="0">
              <a:buNone/>
              <a:defRPr sz="750"/>
            </a:lvl3pPr>
            <a:lvl4pPr marL="1028015" indent="0">
              <a:buNone/>
              <a:defRPr sz="675"/>
            </a:lvl4pPr>
            <a:lvl5pPr marL="1370685" indent="0">
              <a:buNone/>
              <a:defRPr sz="675"/>
            </a:lvl5pPr>
            <a:lvl6pPr marL="1713355" indent="0">
              <a:buNone/>
              <a:defRPr sz="675"/>
            </a:lvl6pPr>
            <a:lvl7pPr marL="2056026" indent="0">
              <a:buNone/>
              <a:defRPr sz="675"/>
            </a:lvl7pPr>
            <a:lvl8pPr marL="2398697" indent="0">
              <a:buNone/>
              <a:defRPr sz="675"/>
            </a:lvl8pPr>
            <a:lvl9pPr marL="2741369" indent="0">
              <a:buNone/>
              <a:defRPr sz="675"/>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F802892C-B9A4-A04D-BF71-236D01909984}"/>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74705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defRPr sz="1050">
                <a:cs typeface="Arial" charset="0"/>
              </a:defRPr>
            </a:lvl1pPr>
          </a:lstStyle>
          <a:p>
            <a:pPr fontAlgn="base">
              <a:spcBef>
                <a:spcPct val="0"/>
              </a:spcBef>
              <a:spcAft>
                <a:spcPct val="0"/>
              </a:spcAft>
              <a:defRPr/>
            </a:pPr>
            <a:endParaRPr lang="en-US" altLang="zh-CN">
              <a:solidFill>
                <a:srgbClr val="000000"/>
              </a:solidFill>
              <a:latin typeface="Arial" charset="0"/>
              <a:ea typeface="ＭＳ Ｐゴシック" charset="0"/>
            </a:endParaRP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ctr">
              <a:defRPr sz="1050">
                <a:cs typeface="Arial" charset="0"/>
              </a:defRPr>
            </a:lvl1pPr>
          </a:lstStyle>
          <a:p>
            <a:pPr fontAlgn="base">
              <a:spcBef>
                <a:spcPct val="0"/>
              </a:spcBef>
              <a:spcAft>
                <a:spcPct val="0"/>
              </a:spcAft>
              <a:defRPr/>
            </a:pPr>
            <a:endParaRPr lang="en-US" altLang="zh-CN">
              <a:solidFill>
                <a:srgbClr val="000000"/>
              </a:solidFill>
              <a:latin typeface="Arial" charset="0"/>
              <a:ea typeface="ＭＳ Ｐゴシック" charset="0"/>
            </a:endParaRPr>
          </a:p>
        </p:txBody>
      </p:sp>
      <p:sp>
        <p:nvSpPr>
          <p:cNvPr id="7" name="Slide Number Placeholder 6">
            <a:extLst>
              <a:ext uri="{FF2B5EF4-FFF2-40B4-BE49-F238E27FC236}">
                <a16:creationId xmlns:a16="http://schemas.microsoft.com/office/drawing/2014/main" id="{CE6B537B-62FB-7E4B-B484-BE73BD00F1B4}"/>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341913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33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33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3300">
          <a:solidFill>
            <a:schemeClr val="tx2"/>
          </a:solidFill>
          <a:latin typeface="Arial" charset="0"/>
          <a:ea typeface="ＭＳ Ｐゴシック" charset="0"/>
          <a:cs typeface="Arial" charset="0"/>
        </a:defRPr>
      </a:lvl5pPr>
      <a:lvl6pPr marL="342670" algn="ctr" rtl="0" fontAlgn="base">
        <a:spcBef>
          <a:spcPct val="0"/>
        </a:spcBef>
        <a:spcAft>
          <a:spcPct val="0"/>
        </a:spcAft>
        <a:defRPr sz="3300">
          <a:solidFill>
            <a:schemeClr val="tx2"/>
          </a:solidFill>
          <a:latin typeface="Arial" charset="0"/>
          <a:ea typeface="ＭＳ Ｐゴシック" charset="0"/>
          <a:cs typeface="Arial" charset="0"/>
        </a:defRPr>
      </a:lvl6pPr>
      <a:lvl7pPr marL="685341" algn="ctr" rtl="0" fontAlgn="base">
        <a:spcBef>
          <a:spcPct val="0"/>
        </a:spcBef>
        <a:spcAft>
          <a:spcPct val="0"/>
        </a:spcAft>
        <a:defRPr sz="3300">
          <a:solidFill>
            <a:schemeClr val="tx2"/>
          </a:solidFill>
          <a:latin typeface="Arial" charset="0"/>
          <a:ea typeface="ＭＳ Ｐゴシック" charset="0"/>
          <a:cs typeface="Arial" charset="0"/>
        </a:defRPr>
      </a:lvl7pPr>
      <a:lvl8pPr marL="1028015" algn="ctr" rtl="0" fontAlgn="base">
        <a:spcBef>
          <a:spcPct val="0"/>
        </a:spcBef>
        <a:spcAft>
          <a:spcPct val="0"/>
        </a:spcAft>
        <a:defRPr sz="3300">
          <a:solidFill>
            <a:schemeClr val="tx2"/>
          </a:solidFill>
          <a:latin typeface="Arial" charset="0"/>
          <a:ea typeface="ＭＳ Ｐゴシック" charset="0"/>
          <a:cs typeface="Arial" charset="0"/>
        </a:defRPr>
      </a:lvl8pPr>
      <a:lvl9pPr marL="1370685" algn="ctr" rtl="0" fontAlgn="base">
        <a:spcBef>
          <a:spcPct val="0"/>
        </a:spcBef>
        <a:spcAft>
          <a:spcPct val="0"/>
        </a:spcAft>
        <a:defRPr sz="3300">
          <a:solidFill>
            <a:schemeClr val="tx2"/>
          </a:solidFill>
          <a:latin typeface="Arial" charset="0"/>
          <a:ea typeface="ＭＳ Ｐゴシック" charset="0"/>
          <a:cs typeface="Arial" charset="0"/>
        </a:defRPr>
      </a:lvl9pPr>
    </p:titleStyle>
    <p:bodyStyle>
      <a:lvl1pPr marL="254794" indent="-254794" algn="l" rtl="0" eaLnBrk="0" fontAlgn="base" hangingPunct="0">
        <a:spcBef>
          <a:spcPct val="20000"/>
        </a:spcBef>
        <a:spcAft>
          <a:spcPct val="0"/>
        </a:spcAft>
        <a:buChar char="•"/>
        <a:defRPr sz="2400">
          <a:solidFill>
            <a:schemeClr val="tx1"/>
          </a:solidFill>
          <a:latin typeface="+mn-lt"/>
          <a:ea typeface="+mn-ea"/>
          <a:cs typeface="+mn-cs"/>
        </a:defRPr>
      </a:lvl1pPr>
      <a:lvl2pPr marL="554831" indent="-211931" algn="l" rtl="0" eaLnBrk="0" fontAlgn="base" hangingPunct="0">
        <a:spcBef>
          <a:spcPct val="20000"/>
        </a:spcBef>
        <a:spcAft>
          <a:spcPct val="0"/>
        </a:spcAft>
        <a:buChar char="–"/>
        <a:defRPr sz="2100">
          <a:solidFill>
            <a:schemeClr val="tx1"/>
          </a:solidFill>
          <a:latin typeface="+mn-lt"/>
          <a:ea typeface="Arial" charset="0"/>
          <a:cs typeface="+mn-cs"/>
        </a:defRPr>
      </a:lvl2pPr>
      <a:lvl3pPr marL="854869" indent="-169069" algn="l" rtl="0" eaLnBrk="0" fontAlgn="base" hangingPunct="0">
        <a:spcBef>
          <a:spcPct val="20000"/>
        </a:spcBef>
        <a:spcAft>
          <a:spcPct val="0"/>
        </a:spcAft>
        <a:buChar char="•"/>
        <a:defRPr sz="1800">
          <a:solidFill>
            <a:schemeClr val="tx1"/>
          </a:solidFill>
          <a:latin typeface="+mn-lt"/>
          <a:ea typeface="Arial" charset="0"/>
          <a:cs typeface="+mn-cs"/>
        </a:defRPr>
      </a:lvl3pPr>
      <a:lvl4pPr marL="1197769" indent="-169069" algn="l" rtl="0" eaLnBrk="0" fontAlgn="base" hangingPunct="0">
        <a:spcBef>
          <a:spcPct val="20000"/>
        </a:spcBef>
        <a:spcAft>
          <a:spcPct val="0"/>
        </a:spcAft>
        <a:buChar char="–"/>
        <a:defRPr sz="1500">
          <a:solidFill>
            <a:schemeClr val="tx1"/>
          </a:solidFill>
          <a:latin typeface="+mn-lt"/>
          <a:ea typeface="Arial" charset="0"/>
          <a:cs typeface="+mn-cs"/>
        </a:defRPr>
      </a:lvl4pPr>
      <a:lvl5pPr marL="1540669" indent="-169069" algn="l" rtl="0" eaLnBrk="0" fontAlgn="base" hangingPunct="0">
        <a:spcBef>
          <a:spcPct val="20000"/>
        </a:spcBef>
        <a:spcAft>
          <a:spcPct val="0"/>
        </a:spcAft>
        <a:buChar char="»"/>
        <a:defRPr sz="1500">
          <a:solidFill>
            <a:schemeClr val="tx1"/>
          </a:solidFill>
          <a:latin typeface="+mn-lt"/>
          <a:ea typeface="Arial" charset="0"/>
          <a:cs typeface="+mn-cs"/>
        </a:defRPr>
      </a:lvl5pPr>
      <a:lvl6pPr marL="1884693" indent="-171335" algn="l" rtl="0" fontAlgn="base">
        <a:spcBef>
          <a:spcPct val="20000"/>
        </a:spcBef>
        <a:spcAft>
          <a:spcPct val="0"/>
        </a:spcAft>
        <a:buChar char="»"/>
        <a:defRPr sz="1500">
          <a:solidFill>
            <a:schemeClr val="tx1"/>
          </a:solidFill>
          <a:latin typeface="+mn-lt"/>
          <a:ea typeface="Arial" charset="0"/>
          <a:cs typeface="+mn-cs"/>
        </a:defRPr>
      </a:lvl6pPr>
      <a:lvl7pPr marL="2227362" indent="-171335" algn="l" rtl="0" fontAlgn="base">
        <a:spcBef>
          <a:spcPct val="20000"/>
        </a:spcBef>
        <a:spcAft>
          <a:spcPct val="0"/>
        </a:spcAft>
        <a:buChar char="»"/>
        <a:defRPr sz="1500">
          <a:solidFill>
            <a:schemeClr val="tx1"/>
          </a:solidFill>
          <a:latin typeface="+mn-lt"/>
          <a:ea typeface="Arial" charset="0"/>
          <a:cs typeface="+mn-cs"/>
        </a:defRPr>
      </a:lvl7pPr>
      <a:lvl8pPr marL="2570035" indent="-171335" algn="l" rtl="0" fontAlgn="base">
        <a:spcBef>
          <a:spcPct val="20000"/>
        </a:spcBef>
        <a:spcAft>
          <a:spcPct val="0"/>
        </a:spcAft>
        <a:buChar char="»"/>
        <a:defRPr sz="1500">
          <a:solidFill>
            <a:schemeClr val="tx1"/>
          </a:solidFill>
          <a:latin typeface="+mn-lt"/>
          <a:ea typeface="Arial" charset="0"/>
          <a:cs typeface="+mn-cs"/>
        </a:defRPr>
      </a:lvl8pPr>
      <a:lvl9pPr marL="2912702" indent="-171335" algn="l" rtl="0" fontAlgn="base">
        <a:spcBef>
          <a:spcPct val="20000"/>
        </a:spcBef>
        <a:spcAft>
          <a:spcPct val="0"/>
        </a:spcAft>
        <a:buChar char="»"/>
        <a:defRPr sz="1500">
          <a:solidFill>
            <a:schemeClr val="tx1"/>
          </a:solidFill>
          <a:latin typeface="+mn-lt"/>
          <a:ea typeface="Arial" charset="0"/>
          <a:cs typeface="+mn-cs"/>
        </a:defRPr>
      </a:lvl9pPr>
    </p:bodyStyle>
    <p:otherStyle>
      <a:defPPr>
        <a:defRPr lang="zh-CN"/>
      </a:defPPr>
      <a:lvl1pPr marL="0" algn="l" defTabSz="342670" rtl="0" eaLnBrk="1" latinLnBrk="0" hangingPunct="1">
        <a:defRPr sz="1350" kern="1200">
          <a:solidFill>
            <a:schemeClr val="tx1"/>
          </a:solidFill>
          <a:latin typeface="+mn-lt"/>
          <a:ea typeface="+mn-ea"/>
          <a:cs typeface="+mn-cs"/>
        </a:defRPr>
      </a:lvl1pPr>
      <a:lvl2pPr marL="342670" algn="l" defTabSz="342670" rtl="0" eaLnBrk="1" latinLnBrk="0" hangingPunct="1">
        <a:defRPr sz="1350" kern="1200">
          <a:solidFill>
            <a:schemeClr val="tx1"/>
          </a:solidFill>
          <a:latin typeface="+mn-lt"/>
          <a:ea typeface="+mn-ea"/>
          <a:cs typeface="+mn-cs"/>
        </a:defRPr>
      </a:lvl2pPr>
      <a:lvl3pPr marL="685341" algn="l" defTabSz="342670" rtl="0" eaLnBrk="1" latinLnBrk="0" hangingPunct="1">
        <a:defRPr sz="1350" kern="1200">
          <a:solidFill>
            <a:schemeClr val="tx1"/>
          </a:solidFill>
          <a:latin typeface="+mn-lt"/>
          <a:ea typeface="+mn-ea"/>
          <a:cs typeface="+mn-cs"/>
        </a:defRPr>
      </a:lvl3pPr>
      <a:lvl4pPr marL="1028015" algn="l" defTabSz="342670" rtl="0" eaLnBrk="1" latinLnBrk="0" hangingPunct="1">
        <a:defRPr sz="1350" kern="1200">
          <a:solidFill>
            <a:schemeClr val="tx1"/>
          </a:solidFill>
          <a:latin typeface="+mn-lt"/>
          <a:ea typeface="+mn-ea"/>
          <a:cs typeface="+mn-cs"/>
        </a:defRPr>
      </a:lvl4pPr>
      <a:lvl5pPr marL="1370685" algn="l" defTabSz="342670" rtl="0" eaLnBrk="1" latinLnBrk="0" hangingPunct="1">
        <a:defRPr sz="1350" kern="1200">
          <a:solidFill>
            <a:schemeClr val="tx1"/>
          </a:solidFill>
          <a:latin typeface="+mn-lt"/>
          <a:ea typeface="+mn-ea"/>
          <a:cs typeface="+mn-cs"/>
        </a:defRPr>
      </a:lvl5pPr>
      <a:lvl6pPr marL="1713355" algn="l" defTabSz="342670" rtl="0" eaLnBrk="1" latinLnBrk="0" hangingPunct="1">
        <a:defRPr sz="1350" kern="1200">
          <a:solidFill>
            <a:schemeClr val="tx1"/>
          </a:solidFill>
          <a:latin typeface="+mn-lt"/>
          <a:ea typeface="+mn-ea"/>
          <a:cs typeface="+mn-cs"/>
        </a:defRPr>
      </a:lvl6pPr>
      <a:lvl7pPr marL="2056026" algn="l" defTabSz="342670" rtl="0" eaLnBrk="1" latinLnBrk="0" hangingPunct="1">
        <a:defRPr sz="1350" kern="1200">
          <a:solidFill>
            <a:schemeClr val="tx1"/>
          </a:solidFill>
          <a:latin typeface="+mn-lt"/>
          <a:ea typeface="+mn-ea"/>
          <a:cs typeface="+mn-cs"/>
        </a:defRPr>
      </a:lvl7pPr>
      <a:lvl8pPr marL="2398697" algn="l" defTabSz="342670" rtl="0" eaLnBrk="1" latinLnBrk="0" hangingPunct="1">
        <a:defRPr sz="1350" kern="1200">
          <a:solidFill>
            <a:schemeClr val="tx1"/>
          </a:solidFill>
          <a:latin typeface="+mn-lt"/>
          <a:ea typeface="+mn-ea"/>
          <a:cs typeface="+mn-cs"/>
        </a:defRPr>
      </a:lvl8pPr>
      <a:lvl9pPr marL="2741369" algn="l" defTabSz="34267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ttp/certikos.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17.png"/><Relationship Id="rId7" Type="http://schemas.openxmlformats.org/officeDocument/2006/relationships/image" Target="../media/image31.png"/><Relationship Id="rId17" Type="http://schemas.openxmlformats.org/officeDocument/2006/relationships/image" Target="../media/image41.png"/><Relationship Id="rId2" Type="http://schemas.openxmlformats.org/officeDocument/2006/relationships/notesSlide" Target="../notesSlides/notesSlide9.xml"/><Relationship Id="rId16"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1.png"/><Relationship Id="rId5" Type="http://schemas.openxmlformats.org/officeDocument/2006/relationships/image" Target="../media/image29.png"/><Relationship Id="rId10"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33.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04.png"/><Relationship Id="rId17"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52.png"/><Relationship Id="rId15" Type="http://schemas.openxmlformats.org/officeDocument/2006/relationships/image" Target="../media/image24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image" Target="../media/image73.png"/><Relationship Id="rId39" Type="http://schemas.openxmlformats.org/officeDocument/2006/relationships/image" Target="../media/image48.png"/><Relationship Id="rId3" Type="http://schemas.openxmlformats.org/officeDocument/2006/relationships/image" Target="../media/image25.png"/><Relationship Id="rId34" Type="http://schemas.openxmlformats.org/officeDocument/2006/relationships/image" Target="../media/image38.png"/><Relationship Id="rId33" Type="http://schemas.openxmlformats.org/officeDocument/2006/relationships/image" Target="../media/image36.png"/><Relationship Id="rId38" Type="http://schemas.openxmlformats.org/officeDocument/2006/relationships/image" Target="../media/image47.png"/><Relationship Id="rId7" Type="http://schemas.openxmlformats.org/officeDocument/2006/relationships/image" Target="../media/image27.png"/><Relationship Id="rId2" Type="http://schemas.openxmlformats.org/officeDocument/2006/relationships/notesSlide" Target="../notesSlides/notesSlide12.xml"/><Relationship Id="rId29" Type="http://schemas.openxmlformats.org/officeDocument/2006/relationships/image" Target="../media/image28.png"/><Relationship Id="rId41" Type="http://schemas.openxmlformats.org/officeDocument/2006/relationships/image" Target="../media/image50.png"/><Relationship Id="rId1" Type="http://schemas.openxmlformats.org/officeDocument/2006/relationships/slideLayout" Target="../slideLayouts/slideLayout2.xml"/><Relationship Id="rId11" Type="http://schemas.openxmlformats.org/officeDocument/2006/relationships/image" Target="../media/image71.png"/><Relationship Id="rId32" Type="http://schemas.openxmlformats.org/officeDocument/2006/relationships/image" Target="../media/image35.png"/><Relationship Id="rId37" Type="http://schemas.openxmlformats.org/officeDocument/2006/relationships/image" Target="../media/image46.png"/><Relationship Id="rId40" Type="http://schemas.openxmlformats.org/officeDocument/2006/relationships/image" Target="../media/image49.png"/><Relationship Id="rId6" Type="http://schemas.openxmlformats.org/officeDocument/2006/relationships/image" Target="../media/image41.png"/><Relationship Id="rId28" Type="http://schemas.openxmlformats.org/officeDocument/2006/relationships/image" Target="../media/image44.png"/><Relationship Id="rId36" Type="http://schemas.openxmlformats.org/officeDocument/2006/relationships/image" Target="../media/image45.png"/><Relationship Id="rId5" Type="http://schemas.openxmlformats.org/officeDocument/2006/relationships/image" Target="../media/image37.png"/><Relationship Id="rId23" Type="http://schemas.openxmlformats.org/officeDocument/2006/relationships/image" Target="../media/image83.png"/><Relationship Id="rId10" Type="http://schemas.openxmlformats.org/officeDocument/2006/relationships/image" Target="../media/image70.png"/><Relationship Id="rId31" Type="http://schemas.openxmlformats.org/officeDocument/2006/relationships/image" Target="../media/image34.png"/><Relationship Id="rId4" Type="http://schemas.openxmlformats.org/officeDocument/2006/relationships/image" Target="../media/image26.png"/><Relationship Id="rId27" Type="http://schemas.openxmlformats.org/officeDocument/2006/relationships/image" Target="../media/image43.png"/><Relationship Id="rId9" Type="http://schemas.openxmlformats.org/officeDocument/2006/relationships/image" Target="../media/image69.png"/><Relationship Id="rId30" Type="http://schemas.openxmlformats.org/officeDocument/2006/relationships/image" Target="../media/image30.png"/><Relationship Id="rId35" Type="http://schemas.openxmlformats.org/officeDocument/2006/relationships/image" Target="../media/image39.png"/><Relationship Id="rId22" Type="http://schemas.openxmlformats.org/officeDocument/2006/relationships/image" Target="../media/image8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3" Type="http://schemas.openxmlformats.org/officeDocument/2006/relationships/image" Target="../media/image241.png"/><Relationship Id="rId18" Type="http://schemas.openxmlformats.org/officeDocument/2006/relationships/image" Target="../media/image490.png"/><Relationship Id="rId3" Type="http://schemas.openxmlformats.org/officeDocument/2006/relationships/image" Target="../media/image51.png"/><Relationship Id="rId17" Type="http://schemas.openxmlformats.org/officeDocument/2006/relationships/image" Target="../media/image260.png"/><Relationship Id="rId2" Type="http://schemas.openxmlformats.org/officeDocument/2006/relationships/notesSlide" Target="../notesSlides/notesSlide14.xml"/><Relationship Id="rId16" Type="http://schemas.openxmlformats.org/officeDocument/2006/relationships/image" Target="../media/image480.png"/><Relationship Id="rId1" Type="http://schemas.openxmlformats.org/officeDocument/2006/relationships/slideLayout" Target="../slideLayouts/slideLayout2.xml"/><Relationship Id="rId5" Type="http://schemas.openxmlformats.org/officeDocument/2006/relationships/image" Target="../media/image53.png"/><Relationship Id="rId15" Type="http://schemas.openxmlformats.org/officeDocument/2006/relationships/image" Target="../media/image470.png"/><Relationship Id="rId19" Type="http://schemas.openxmlformats.org/officeDocument/2006/relationships/image" Target="../media/image55.png"/><Relationship Id="rId4" Type="http://schemas.openxmlformats.org/officeDocument/2006/relationships/image" Target="../media/image52.png"/><Relationship Id="rId14" Type="http://schemas.openxmlformats.org/officeDocument/2006/relationships/image" Target="../media/image54.png"/></Relationships>
</file>

<file path=ppt/slides/_rels/slide17.xml.rels><?xml version="1.0" encoding="UTF-8" standalone="yes"?>
<Relationships xmlns="http://schemas.openxmlformats.org/package/2006/relationships"><Relationship Id="rId18" Type="http://schemas.openxmlformats.org/officeDocument/2006/relationships/image" Target="../media/image55.png"/><Relationship Id="rId7" Type="http://schemas.openxmlformats.org/officeDocument/2006/relationships/image" Target="../media/image180.png"/><Relationship Id="rId17" Type="http://schemas.openxmlformats.org/officeDocument/2006/relationships/image" Target="../media/image58.png"/><Relationship Id="rId2" Type="http://schemas.openxmlformats.org/officeDocument/2006/relationships/notesSlide" Target="../notesSlides/notesSlide15.xml"/><Relationship Id="rId16" Type="http://schemas.openxmlformats.org/officeDocument/2006/relationships/image" Target="../media/image16.png"/><Relationship Id="rId1" Type="http://schemas.openxmlformats.org/officeDocument/2006/relationships/slideLayout" Target="../slideLayouts/slideLayout2.xml"/><Relationship Id="rId15" Type="http://schemas.openxmlformats.org/officeDocument/2006/relationships/image" Target="../media/image15.png"/><Relationship Id="rId19" Type="http://schemas.openxmlformats.org/officeDocument/2006/relationships/image" Target="../media/image54.png"/><Relationship Id="rId14" Type="http://schemas.openxmlformats.org/officeDocument/2006/relationships/image" Target="../media/image25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128.png"/><Relationship Id="rId18" Type="http://schemas.openxmlformats.org/officeDocument/2006/relationships/image" Target="../media/image66.png"/><Relationship Id="rId3" Type="http://schemas.openxmlformats.org/officeDocument/2006/relationships/image" Target="../media/image59.png"/><Relationship Id="rId7" Type="http://schemas.openxmlformats.org/officeDocument/2006/relationships/image" Target="../media/image61.png"/><Relationship Id="rId12" Type="http://schemas.openxmlformats.org/officeDocument/2006/relationships/image" Target="../media/image127.png"/><Relationship Id="rId17" Type="http://schemas.openxmlformats.org/officeDocument/2006/relationships/image" Target="../media/image65.png"/><Relationship Id="rId2" Type="http://schemas.openxmlformats.org/officeDocument/2006/relationships/notesSlide" Target="../notesSlides/notesSlide17.xml"/><Relationship Id="rId16"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480.png"/><Relationship Id="rId11" Type="http://schemas.openxmlformats.org/officeDocument/2006/relationships/image" Target="../media/image83.png"/><Relationship Id="rId5" Type="http://schemas.openxmlformats.org/officeDocument/2006/relationships/image" Target="../media/image470.png"/><Relationship Id="rId15" Type="http://schemas.openxmlformats.org/officeDocument/2006/relationships/image" Target="../media/image64.png"/><Relationship Id="rId10" Type="http://schemas.openxmlformats.org/officeDocument/2006/relationships/image" Target="../media/image560.png"/><Relationship Id="rId4" Type="http://schemas.openxmlformats.org/officeDocument/2006/relationships/image" Target="../media/image60.png"/><Relationship Id="rId9" Type="http://schemas.openxmlformats.org/officeDocument/2006/relationships/image" Target="../media/image62.png"/><Relationship Id="rId14" Type="http://schemas.openxmlformats.org/officeDocument/2006/relationships/image" Target="../media/image6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image" Target="../media/image128.png"/><Relationship Id="rId18" Type="http://schemas.openxmlformats.org/officeDocument/2006/relationships/image" Target="../media/image66.png"/><Relationship Id="rId3" Type="http://schemas.openxmlformats.org/officeDocument/2006/relationships/image" Target="../media/image67.png"/><Relationship Id="rId12" Type="http://schemas.openxmlformats.org/officeDocument/2006/relationships/image" Target="../media/image127.png"/><Relationship Id="rId17" Type="http://schemas.openxmlformats.org/officeDocument/2006/relationships/image" Target="../media/image65.png"/><Relationship Id="rId2" Type="http://schemas.openxmlformats.org/officeDocument/2006/relationships/notesSlide" Target="../notesSlides/notesSlide18.xml"/><Relationship Id="rId16" Type="http://schemas.openxmlformats.org/officeDocument/2006/relationships/image" Target="../media/image97.png"/><Relationship Id="rId1" Type="http://schemas.openxmlformats.org/officeDocument/2006/relationships/slideLayout" Target="../slideLayouts/slideLayout2.xml"/><Relationship Id="rId11" Type="http://schemas.openxmlformats.org/officeDocument/2006/relationships/image" Target="../media/image83.png"/><Relationship Id="rId5" Type="http://schemas.openxmlformats.org/officeDocument/2006/relationships/image" Target="../media/image560.png"/><Relationship Id="rId15" Type="http://schemas.openxmlformats.org/officeDocument/2006/relationships/image" Target="../media/image64.png"/><Relationship Id="rId10" Type="http://schemas.openxmlformats.org/officeDocument/2006/relationships/image" Target="../media/image128.png"/><Relationship Id="rId4" Type="http://schemas.openxmlformats.org/officeDocument/2006/relationships/image" Target="../media/image68.png"/><Relationship Id="rId9" Type="http://schemas.openxmlformats.org/officeDocument/2006/relationships/image" Target="../media/image560.png"/><Relationship Id="rId14" Type="http://schemas.openxmlformats.org/officeDocument/2006/relationships/image" Target="../media/image63.png"/></Relationships>
</file>

<file path=ppt/slides/_rels/slide2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660.png"/></Relationships>
</file>

<file path=ppt/slides/_rels/slide2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5.png"/></Relationships>
</file>

<file path=ppt/slides/_rels/slide2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56.png"/><Relationship Id="rId4" Type="http://schemas.openxmlformats.org/officeDocument/2006/relationships/image" Target="../media/image10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109.png"/></Relationships>
</file>

<file path=ppt/slides/_rels/slide26.xml.rels><?xml version="1.0" encoding="UTF-8" standalone="yes"?>
<Relationships xmlns="http://schemas.openxmlformats.org/package/2006/relationships"><Relationship Id="rId13" Type="http://schemas.openxmlformats.org/officeDocument/2006/relationships/image" Target="../media/image128.png"/><Relationship Id="rId18" Type="http://schemas.openxmlformats.org/officeDocument/2006/relationships/image" Target="../media/image66.png"/><Relationship Id="rId3" Type="http://schemas.openxmlformats.org/officeDocument/2006/relationships/image" Target="../media/image67.png"/><Relationship Id="rId12" Type="http://schemas.openxmlformats.org/officeDocument/2006/relationships/image" Target="../media/image127.png"/><Relationship Id="rId17" Type="http://schemas.openxmlformats.org/officeDocument/2006/relationships/image" Target="../media/image65.png"/><Relationship Id="rId2" Type="http://schemas.openxmlformats.org/officeDocument/2006/relationships/notesSlide" Target="../notesSlides/notesSlide21.xml"/><Relationship Id="rId16" Type="http://schemas.openxmlformats.org/officeDocument/2006/relationships/image" Target="../media/image97.png"/><Relationship Id="rId1" Type="http://schemas.openxmlformats.org/officeDocument/2006/relationships/slideLayout" Target="../slideLayouts/slideLayout2.xml"/><Relationship Id="rId11" Type="http://schemas.openxmlformats.org/officeDocument/2006/relationships/image" Target="../media/image83.png"/><Relationship Id="rId5" Type="http://schemas.openxmlformats.org/officeDocument/2006/relationships/image" Target="../media/image560.png"/><Relationship Id="rId15" Type="http://schemas.openxmlformats.org/officeDocument/2006/relationships/image" Target="../media/image64.png"/><Relationship Id="rId10" Type="http://schemas.openxmlformats.org/officeDocument/2006/relationships/image" Target="../media/image128.png"/><Relationship Id="rId4" Type="http://schemas.openxmlformats.org/officeDocument/2006/relationships/image" Target="../media/image68.png"/><Relationship Id="rId9" Type="http://schemas.openxmlformats.org/officeDocument/2006/relationships/image" Target="../media/image560.png"/><Relationship Id="rId14" Type="http://schemas.openxmlformats.org/officeDocument/2006/relationships/image" Target="../media/image63.png"/></Relationships>
</file>

<file path=ppt/slides/_rels/slide27.xml.rels><?xml version="1.0" encoding="UTF-8" standalone="yes"?>
<Relationships xmlns="http://schemas.openxmlformats.org/package/2006/relationships"><Relationship Id="rId13" Type="http://schemas.openxmlformats.org/officeDocument/2006/relationships/image" Target="../media/image128.png"/><Relationship Id="rId18" Type="http://schemas.openxmlformats.org/officeDocument/2006/relationships/image" Target="../media/image66.png"/><Relationship Id="rId3" Type="http://schemas.openxmlformats.org/officeDocument/2006/relationships/image" Target="../media/image67.png"/><Relationship Id="rId12" Type="http://schemas.openxmlformats.org/officeDocument/2006/relationships/image" Target="../media/image127.png"/><Relationship Id="rId17" Type="http://schemas.openxmlformats.org/officeDocument/2006/relationships/image" Target="../media/image65.png"/><Relationship Id="rId2" Type="http://schemas.openxmlformats.org/officeDocument/2006/relationships/notesSlide" Target="../notesSlides/notesSlide22.xml"/><Relationship Id="rId16" Type="http://schemas.openxmlformats.org/officeDocument/2006/relationships/image" Target="../media/image97.png"/><Relationship Id="rId1" Type="http://schemas.openxmlformats.org/officeDocument/2006/relationships/slideLayout" Target="../slideLayouts/slideLayout2.xml"/><Relationship Id="rId11" Type="http://schemas.openxmlformats.org/officeDocument/2006/relationships/image" Target="../media/image83.png"/><Relationship Id="rId5" Type="http://schemas.openxmlformats.org/officeDocument/2006/relationships/image" Target="../media/image560.png"/><Relationship Id="rId15" Type="http://schemas.openxmlformats.org/officeDocument/2006/relationships/image" Target="../media/image64.png"/><Relationship Id="rId10" Type="http://schemas.openxmlformats.org/officeDocument/2006/relationships/image" Target="../media/image128.png"/><Relationship Id="rId4" Type="http://schemas.openxmlformats.org/officeDocument/2006/relationships/image" Target="../media/image68.png"/><Relationship Id="rId9" Type="http://schemas.openxmlformats.org/officeDocument/2006/relationships/image" Target="../media/image560.png"/><Relationship Id="rId14" Type="http://schemas.openxmlformats.org/officeDocument/2006/relationships/image" Target="../media/image63.png"/></Relationships>
</file>

<file path=ppt/slides/_rels/slide28.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00.png"/><Relationship Id="rId7" Type="http://schemas.openxmlformats.org/officeDocument/2006/relationships/image" Target="../media/image8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1.png"/><Relationship Id="rId9" Type="http://schemas.openxmlformats.org/officeDocument/2006/relationships/image" Target="../media/image88.png"/></Relationships>
</file>

<file path=ppt/slides/_rels/slide29.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10" Type="http://schemas.openxmlformats.org/officeDocument/2006/relationships/image" Target="../media/image98.png"/><Relationship Id="rId4" Type="http://schemas.openxmlformats.org/officeDocument/2006/relationships/image" Target="../media/image91.png"/><Relationship Id="rId9" Type="http://schemas.openxmlformats.org/officeDocument/2006/relationships/image" Target="../media/image9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image" Target="../media/image128.png"/><Relationship Id="rId18" Type="http://schemas.openxmlformats.org/officeDocument/2006/relationships/image" Target="../media/image66.png"/><Relationship Id="rId3" Type="http://schemas.openxmlformats.org/officeDocument/2006/relationships/image" Target="../media/image67.png"/><Relationship Id="rId12" Type="http://schemas.openxmlformats.org/officeDocument/2006/relationships/image" Target="../media/image127.png"/><Relationship Id="rId17" Type="http://schemas.openxmlformats.org/officeDocument/2006/relationships/image" Target="../media/image65.png"/><Relationship Id="rId2" Type="http://schemas.openxmlformats.org/officeDocument/2006/relationships/notesSlide" Target="../notesSlides/notesSlide25.xml"/><Relationship Id="rId16" Type="http://schemas.openxmlformats.org/officeDocument/2006/relationships/image" Target="../media/image97.png"/><Relationship Id="rId1" Type="http://schemas.openxmlformats.org/officeDocument/2006/relationships/slideLayout" Target="../slideLayouts/slideLayout2.xml"/><Relationship Id="rId11" Type="http://schemas.openxmlformats.org/officeDocument/2006/relationships/image" Target="../media/image83.png"/><Relationship Id="rId5" Type="http://schemas.openxmlformats.org/officeDocument/2006/relationships/image" Target="../media/image560.png"/><Relationship Id="rId15" Type="http://schemas.openxmlformats.org/officeDocument/2006/relationships/image" Target="../media/image64.png"/><Relationship Id="rId10" Type="http://schemas.openxmlformats.org/officeDocument/2006/relationships/image" Target="../media/image128.png"/><Relationship Id="rId4" Type="http://schemas.openxmlformats.org/officeDocument/2006/relationships/image" Target="../media/image68.png"/><Relationship Id="rId9" Type="http://schemas.openxmlformats.org/officeDocument/2006/relationships/image" Target="../media/image560.png"/><Relationship Id="rId14"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80.png"/><Relationship Id="rId2" Type="http://schemas.openxmlformats.org/officeDocument/2006/relationships/image" Target="../media/image99.png"/><Relationship Id="rId16" Type="http://schemas.openxmlformats.org/officeDocument/2006/relationships/image" Target="../media/image102.png"/><Relationship Id="rId1" Type="http://schemas.openxmlformats.org/officeDocument/2006/relationships/slideLayout" Target="../slideLayouts/slideLayout2.xml"/><Relationship Id="rId15" Type="http://schemas.openxmlformats.org/officeDocument/2006/relationships/image" Target="../media/image101.png"/><Relationship Id="rId14" Type="http://schemas.openxmlformats.org/officeDocument/2006/relationships/image" Target="../media/image252.png"/></Relationships>
</file>

<file path=ppt/slides/_rels/slide32.xml.rels><?xml version="1.0" encoding="UTF-8" standalone="yes"?>
<Relationships xmlns="http://schemas.openxmlformats.org/package/2006/relationships"><Relationship Id="rId8" Type="http://schemas.openxmlformats.org/officeDocument/2006/relationships/image" Target="../media/image104.png"/><Relationship Id="rId18" Type="http://schemas.openxmlformats.org/officeDocument/2006/relationships/image" Target="../media/image110.png"/><Relationship Id="rId3" Type="http://schemas.openxmlformats.org/officeDocument/2006/relationships/image" Target="../media/image1211.png"/><Relationship Id="rId7" Type="http://schemas.openxmlformats.org/officeDocument/2006/relationships/image" Target="../media/image180.png"/><Relationship Id="rId12" Type="http://schemas.openxmlformats.org/officeDocument/2006/relationships/image" Target="../media/image108.png"/><Relationship Id="rId17" Type="http://schemas.openxmlformats.org/officeDocument/2006/relationships/image" Target="../media/image260.png"/><Relationship Id="rId2" Type="http://schemas.openxmlformats.org/officeDocument/2006/relationships/image" Target="../media/image51.png"/><Relationship Id="rId16" Type="http://schemas.openxmlformats.org/officeDocument/2006/relationships/image" Target="../media/image252.png"/><Relationship Id="rId1" Type="http://schemas.openxmlformats.org/officeDocument/2006/relationships/slideLayout" Target="../slideLayouts/slideLayout2.xml"/><Relationship Id="rId11" Type="http://schemas.openxmlformats.org/officeDocument/2006/relationships/image" Target="../media/image107.png"/><Relationship Id="rId5" Type="http://schemas.openxmlformats.org/officeDocument/2006/relationships/image" Target="../media/image52.png"/><Relationship Id="rId15" Type="http://schemas.openxmlformats.org/officeDocument/2006/relationships/image" Target="../media/image241.png"/><Relationship Id="rId10" Type="http://schemas.openxmlformats.org/officeDocument/2006/relationships/image" Target="../media/image106.png"/><Relationship Id="rId19" Type="http://schemas.openxmlformats.org/officeDocument/2006/relationships/image" Target="../media/image111.png"/><Relationship Id="rId4" Type="http://schemas.openxmlformats.org/officeDocument/2006/relationships/image" Target="../media/image103.png"/><Relationship Id="rId9" Type="http://schemas.openxmlformats.org/officeDocument/2006/relationships/image" Target="../media/image10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3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10.png"/><Relationship Id="rId11" Type="http://schemas.openxmlformats.org/officeDocument/2006/relationships/image" Target="../media/image14.pn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ctrTitle"/>
          </p:nvPr>
        </p:nvSpPr>
        <p:spPr>
          <a:xfrm>
            <a:off x="1314450" y="897732"/>
            <a:ext cx="6515100" cy="1102519"/>
          </a:xfrm>
        </p:spPr>
        <p:txBody>
          <a:bodyPr/>
          <a:lstStyle/>
          <a:p>
            <a:pPr eaLnBrk="1" hangingPunct="1">
              <a:defRPr/>
            </a:pPr>
            <a:r>
              <a:rPr lang="en-US" sz="3000" dirty="0"/>
              <a:t>Multicore and Multithreaded Linking for Concurrent </a:t>
            </a:r>
            <a:r>
              <a:rPr lang="en-US" sz="3000" dirty="0" err="1"/>
              <a:t>CertiKOS</a:t>
            </a:r>
            <a:endParaRPr lang="en-US" altLang="zh-CN" sz="3000" dirty="0">
              <a:solidFill>
                <a:schemeClr val="accent2"/>
              </a:solidFill>
              <a:ea typeface="SimSun" charset="0"/>
              <a:cs typeface="SimSun" charset="0"/>
            </a:endParaRPr>
          </a:p>
        </p:txBody>
      </p:sp>
      <p:sp>
        <p:nvSpPr>
          <p:cNvPr id="652291" name="Rectangle 3"/>
          <p:cNvSpPr>
            <a:spLocks noGrp="1" noChangeArrowheads="1"/>
          </p:cNvSpPr>
          <p:nvPr>
            <p:ph type="subTitle" idx="1"/>
          </p:nvPr>
        </p:nvSpPr>
        <p:spPr>
          <a:xfrm>
            <a:off x="1314450" y="2457450"/>
            <a:ext cx="6515100" cy="628650"/>
          </a:xfrm>
        </p:spPr>
        <p:txBody>
          <a:bodyPr/>
          <a:lstStyle/>
          <a:p>
            <a:pPr eaLnBrk="1" hangingPunct="1">
              <a:lnSpc>
                <a:spcPct val="120000"/>
              </a:lnSpc>
              <a:defRPr/>
            </a:pPr>
            <a:r>
              <a:rPr lang="en-US" altLang="zh-CN" sz="2100" dirty="0">
                <a:ea typeface="SimSun" charset="0"/>
                <a:cs typeface="SimSun" charset="0"/>
              </a:rPr>
              <a:t>Jieung Kim</a:t>
            </a:r>
          </a:p>
          <a:p>
            <a:pPr eaLnBrk="1" hangingPunct="1">
              <a:lnSpc>
                <a:spcPct val="120000"/>
              </a:lnSpc>
              <a:defRPr/>
            </a:pPr>
            <a:r>
              <a:rPr lang="en-US" altLang="zh-CN" sz="1500" dirty="0">
                <a:ea typeface="SimSun" charset="0"/>
                <a:cs typeface="SimSun" charset="0"/>
              </a:rPr>
              <a:t>Yale University</a:t>
            </a:r>
          </a:p>
          <a:p>
            <a:pPr eaLnBrk="1" hangingPunct="1">
              <a:lnSpc>
                <a:spcPct val="120000"/>
              </a:lnSpc>
              <a:defRPr/>
            </a:pPr>
            <a:r>
              <a:rPr lang="en-US" altLang="zh-CN" sz="1200" dirty="0">
                <a:ea typeface="SimSun" charset="0"/>
                <a:cs typeface="SimSun" charset="0"/>
                <a:hlinkClick r:id="rId3"/>
              </a:rPr>
              <a:t>http://http://certikos.org/</a:t>
            </a:r>
            <a:r>
              <a:rPr lang="en-US" altLang="zh-CN" sz="1200" dirty="0">
                <a:ea typeface="SimSun" charset="0"/>
                <a:cs typeface="SimSun" charset="0"/>
              </a:rPr>
              <a:t> </a:t>
            </a:r>
          </a:p>
          <a:p>
            <a:pPr eaLnBrk="1" hangingPunct="1">
              <a:lnSpc>
                <a:spcPct val="120000"/>
              </a:lnSpc>
              <a:defRPr/>
            </a:pPr>
            <a:endParaRPr lang="en-US" altLang="zh-CN" sz="1500" dirty="0">
              <a:ea typeface="SimSun" charset="0"/>
              <a:cs typeface="SimSun" charset="0"/>
            </a:endParaRPr>
          </a:p>
        </p:txBody>
      </p:sp>
      <p:sp>
        <p:nvSpPr>
          <p:cNvPr id="652294" name="Rectangle 6"/>
          <p:cNvSpPr>
            <a:spLocks noChangeArrowheads="1"/>
          </p:cNvSpPr>
          <p:nvPr/>
        </p:nvSpPr>
        <p:spPr bwMode="auto">
          <a:xfrm>
            <a:off x="2640806" y="3771900"/>
            <a:ext cx="5283993"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68549" tIns="34275" rIns="68549" bIns="34275"/>
          <a:lstStyle/>
          <a:p>
            <a:pPr fontAlgn="base">
              <a:lnSpc>
                <a:spcPct val="80000"/>
              </a:lnSpc>
              <a:spcBef>
                <a:spcPct val="20000"/>
              </a:spcBef>
              <a:spcAft>
                <a:spcPct val="0"/>
              </a:spcAft>
              <a:defRPr/>
            </a:pPr>
            <a:endParaRPr lang="en-US" sz="1050" dirty="0"/>
          </a:p>
          <a:p>
            <a:pPr fontAlgn="base">
              <a:lnSpc>
                <a:spcPct val="80000"/>
              </a:lnSpc>
              <a:spcBef>
                <a:spcPct val="20000"/>
              </a:spcBef>
              <a:spcAft>
                <a:spcPct val="0"/>
              </a:spcAft>
              <a:defRPr/>
            </a:pPr>
            <a:r>
              <a:rPr lang="en-US" sz="1050" dirty="0"/>
              <a:t>Joint works with </a:t>
            </a:r>
            <a:r>
              <a:rPr lang="en-US" sz="1050" dirty="0" err="1"/>
              <a:t>Ronghui</a:t>
            </a:r>
            <a:r>
              <a:rPr lang="en-US" sz="1050" dirty="0"/>
              <a:t> Gu, Zhong Shao, </a:t>
            </a:r>
            <a:r>
              <a:rPr lang="en-US" sz="1050" dirty="0" err="1"/>
              <a:t>Xiongnan</a:t>
            </a:r>
            <a:r>
              <a:rPr lang="en-US" sz="1050" dirty="0"/>
              <a:t> (Newman) Wu, </a:t>
            </a:r>
            <a:r>
              <a:rPr lang="en-US" sz="1050" dirty="0" err="1"/>
              <a:t>Jérémie</a:t>
            </a:r>
            <a:r>
              <a:rPr lang="en-US" sz="1050" dirty="0"/>
              <a:t> Koenig , </a:t>
            </a:r>
            <a:r>
              <a:rPr lang="en-US" sz="1050" dirty="0" err="1"/>
              <a:t>Vilhelm</a:t>
            </a:r>
            <a:r>
              <a:rPr lang="en-US" sz="1050" dirty="0"/>
              <a:t> </a:t>
            </a:r>
            <a:r>
              <a:rPr lang="en-US" sz="1050" dirty="0" err="1"/>
              <a:t>Sjöberg</a:t>
            </a:r>
            <a:r>
              <a:rPr lang="en-US" sz="1050" dirty="0"/>
              <a:t>, Hao Chen, David Costanzo, and Tahina </a:t>
            </a:r>
            <a:r>
              <a:rPr lang="en-US" sz="1050" dirty="0" err="1"/>
              <a:t>Ramananandro</a:t>
            </a:r>
            <a:r>
              <a:rPr lang="en-US" sz="1050" dirty="0"/>
              <a:t> </a:t>
            </a:r>
          </a:p>
          <a:p>
            <a:pPr fontAlgn="base">
              <a:lnSpc>
                <a:spcPct val="80000"/>
              </a:lnSpc>
              <a:spcBef>
                <a:spcPct val="20000"/>
              </a:spcBef>
              <a:spcAft>
                <a:spcPct val="0"/>
              </a:spcAft>
              <a:defRPr/>
            </a:pPr>
            <a:endParaRPr lang="en-US" sz="1050" dirty="0"/>
          </a:p>
          <a:p>
            <a:pPr fontAlgn="base">
              <a:lnSpc>
                <a:spcPct val="80000"/>
              </a:lnSpc>
              <a:spcBef>
                <a:spcPct val="20000"/>
              </a:spcBef>
              <a:spcAft>
                <a:spcPct val="0"/>
              </a:spcAft>
              <a:defRPr/>
            </a:pPr>
            <a:endParaRPr lang="en-US" sz="1050" dirty="0"/>
          </a:p>
          <a:p>
            <a:pPr fontAlgn="base">
              <a:lnSpc>
                <a:spcPct val="80000"/>
              </a:lnSpc>
              <a:spcBef>
                <a:spcPct val="20000"/>
              </a:spcBef>
              <a:spcAft>
                <a:spcPct val="0"/>
              </a:spcAft>
              <a:defRPr/>
            </a:pPr>
            <a:r>
              <a:rPr lang="en-US" sz="1050" b="1" dirty="0"/>
              <a:t>Acknowledgement: </a:t>
            </a:r>
            <a:r>
              <a:rPr lang="en-US" sz="1050" dirty="0"/>
              <a:t>This research is supported in part by DARPA </a:t>
            </a:r>
            <a:r>
              <a:rPr lang="en-US" sz="1050" dirty="0">
                <a:solidFill>
                  <a:srgbClr val="0070C0"/>
                </a:solidFill>
              </a:rPr>
              <a:t>CRASH</a:t>
            </a:r>
            <a:r>
              <a:rPr lang="en-US" sz="1050" dirty="0"/>
              <a:t> and </a:t>
            </a:r>
            <a:r>
              <a:rPr lang="en-US" sz="1050" dirty="0">
                <a:solidFill>
                  <a:srgbClr val="0070C0"/>
                </a:solidFill>
              </a:rPr>
              <a:t>HACMS</a:t>
            </a:r>
            <a:r>
              <a:rPr lang="en-US" sz="1050" dirty="0"/>
              <a:t> programs and NSF </a:t>
            </a:r>
            <a:r>
              <a:rPr lang="en-US" sz="1050" dirty="0" err="1">
                <a:solidFill>
                  <a:srgbClr val="0070C0"/>
                </a:solidFill>
              </a:rPr>
              <a:t>SaTC</a:t>
            </a:r>
            <a:r>
              <a:rPr lang="en-US" sz="1050" dirty="0">
                <a:solidFill>
                  <a:srgbClr val="0070C0"/>
                </a:solidFill>
              </a:rPr>
              <a:t> </a:t>
            </a:r>
            <a:r>
              <a:rPr lang="en-US" sz="1050" dirty="0"/>
              <a:t>and </a:t>
            </a:r>
            <a:r>
              <a:rPr lang="en-US" sz="1050" b="1" dirty="0">
                <a:solidFill>
                  <a:srgbClr val="0070C0"/>
                </a:solidFill>
              </a:rPr>
              <a:t>Expeditions in Computing</a:t>
            </a:r>
            <a:r>
              <a:rPr lang="en-US" sz="1050" b="1" dirty="0"/>
              <a:t> </a:t>
            </a:r>
            <a:r>
              <a:rPr lang="en-US" sz="1050" dirty="0"/>
              <a:t>programs. </a:t>
            </a:r>
          </a:p>
        </p:txBody>
      </p:sp>
      <p:sp>
        <p:nvSpPr>
          <p:cNvPr id="51206" name="AutoShape 7" descr="?ui=2&amp;ik=1c299655d8&amp;view=att&amp;th=12fe1f5b1ef18479&amp;attid=0"/>
          <p:cNvSpPr>
            <a:spLocks noChangeAspect="1" noChangeArrowheads="1"/>
          </p:cNvSpPr>
          <p:nvPr/>
        </p:nvSpPr>
        <p:spPr bwMode="auto">
          <a:xfrm>
            <a:off x="4457700" y="2457450"/>
            <a:ext cx="2286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8565" tIns="34283" rIns="68565" bIns="34283"/>
          <a:lstStyle/>
          <a:p>
            <a:pPr fontAlgn="base">
              <a:spcBef>
                <a:spcPct val="0"/>
              </a:spcBef>
              <a:spcAft>
                <a:spcPct val="0"/>
              </a:spcAft>
            </a:pPr>
            <a:endParaRPr lang="zh-CN" altLang="en-US" sz="1200">
              <a:solidFill>
                <a:srgbClr val="000000"/>
              </a:solidFill>
              <a:latin typeface="Arial" charset="0"/>
              <a:ea typeface="ＭＳ Ｐゴシック" charset="0"/>
              <a:cs typeface="ＭＳ Ｐゴシック" charset="0"/>
            </a:endParaRPr>
          </a:p>
        </p:txBody>
      </p:sp>
      <p:sp>
        <p:nvSpPr>
          <p:cNvPr id="51207" name="AutoShape 8" descr="?ui=2&amp;ik=1c299655d8&amp;view=att&amp;th=12fe1f5b1ef18479&amp;attid=0"/>
          <p:cNvSpPr>
            <a:spLocks noChangeAspect="1" noChangeArrowheads="1"/>
          </p:cNvSpPr>
          <p:nvPr/>
        </p:nvSpPr>
        <p:spPr bwMode="auto">
          <a:xfrm>
            <a:off x="4457700" y="2457450"/>
            <a:ext cx="2286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8565" tIns="34283" rIns="68565" bIns="34283"/>
          <a:lstStyle/>
          <a:p>
            <a:pPr fontAlgn="base">
              <a:spcBef>
                <a:spcPct val="0"/>
              </a:spcBef>
              <a:spcAft>
                <a:spcPct val="0"/>
              </a:spcAft>
            </a:pPr>
            <a:endParaRPr lang="zh-CN" altLang="en-US" sz="1200">
              <a:solidFill>
                <a:srgbClr val="000000"/>
              </a:solidFill>
              <a:latin typeface="Arial" charset="0"/>
              <a:ea typeface="ＭＳ Ｐゴシック" charset="0"/>
              <a:cs typeface="ＭＳ Ｐゴシック" charset="0"/>
            </a:endParaRPr>
          </a:p>
        </p:txBody>
      </p:sp>
      <p:sp>
        <p:nvSpPr>
          <p:cNvPr id="51208" name="AutoShape 9" descr="?ui=2&amp;ik=1c299655d8&amp;view=att&amp;th=12fe1f5b1ef18479&amp;attid=0"/>
          <p:cNvSpPr>
            <a:spLocks noChangeAspect="1" noChangeArrowheads="1"/>
          </p:cNvSpPr>
          <p:nvPr/>
        </p:nvSpPr>
        <p:spPr bwMode="auto">
          <a:xfrm>
            <a:off x="1259681" y="34529"/>
            <a:ext cx="2286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8565" tIns="34283" rIns="68565" bIns="34283"/>
          <a:lstStyle/>
          <a:p>
            <a:pPr fontAlgn="base">
              <a:spcBef>
                <a:spcPct val="0"/>
              </a:spcBef>
              <a:spcAft>
                <a:spcPct val="0"/>
              </a:spcAft>
            </a:pPr>
            <a:endParaRPr lang="zh-CN" altLang="en-US" sz="1200">
              <a:solidFill>
                <a:srgbClr val="000000"/>
              </a:solidFill>
              <a:latin typeface="Arial" charset="0"/>
              <a:ea typeface="ＭＳ Ｐゴシック" charset="0"/>
              <a:cs typeface="ＭＳ Ｐゴシック" charset="0"/>
            </a:endParaRPr>
          </a:p>
        </p:txBody>
      </p:sp>
      <p:sp>
        <p:nvSpPr>
          <p:cNvPr id="51209" name="AutoShape 10" descr="?ui=2&amp;ik=1c299655d8&amp;view=att&amp;th=12fe1f5b1ef18479&amp;attid=0"/>
          <p:cNvSpPr>
            <a:spLocks noChangeAspect="1" noChangeArrowheads="1"/>
          </p:cNvSpPr>
          <p:nvPr/>
        </p:nvSpPr>
        <p:spPr bwMode="auto">
          <a:xfrm>
            <a:off x="3495675" y="3074194"/>
            <a:ext cx="2286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8565" tIns="34283" rIns="68565" bIns="34283"/>
          <a:lstStyle/>
          <a:p>
            <a:pPr fontAlgn="base">
              <a:spcBef>
                <a:spcPct val="0"/>
              </a:spcBef>
              <a:spcAft>
                <a:spcPct val="0"/>
              </a:spcAft>
            </a:pPr>
            <a:endParaRPr lang="zh-CN" altLang="en-US" sz="1200">
              <a:solidFill>
                <a:srgbClr val="000000"/>
              </a:solidFill>
              <a:latin typeface="Arial" charset="0"/>
              <a:ea typeface="ＭＳ Ｐゴシック" charset="0"/>
              <a:cs typeface="ＭＳ Ｐゴシック"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759993"/>
            <a:ext cx="1269207" cy="1269207"/>
          </a:xfrm>
          <a:prstGeom prst="rect">
            <a:avLst/>
          </a:prstGeom>
        </p:spPr>
      </p:pic>
    </p:spTree>
    <p:extLst>
      <p:ext uri="{BB962C8B-B14F-4D97-AF65-F5344CB8AC3E}">
        <p14:creationId xmlns:p14="http://schemas.microsoft.com/office/powerpoint/2010/main" val="4198332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90F5152-4382-B448-83F9-2D49E62A315B}"/>
                  </a:ext>
                </a:extLst>
              </p:cNvPr>
              <p:cNvSpPr txBox="1"/>
              <p:nvPr/>
            </p:nvSpPr>
            <p:spPr>
              <a:xfrm>
                <a:off x="3048000" y="2517694"/>
                <a:ext cx="309167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dirty="0"/>
              </a:p>
            </p:txBody>
          </p:sp>
        </mc:Choice>
        <mc:Fallback xmlns="">
          <p:sp>
            <p:nvSpPr>
              <p:cNvPr id="5" name="TextBox 4">
                <a:extLst>
                  <a:ext uri="{FF2B5EF4-FFF2-40B4-BE49-F238E27FC236}">
                    <a16:creationId xmlns:a16="http://schemas.microsoft.com/office/drawing/2014/main" id="{390F5152-4382-B448-83F9-2D49E62A315B}"/>
                  </a:ext>
                </a:extLst>
              </p:cNvPr>
              <p:cNvSpPr txBox="1">
                <a:spLocks noRot="1" noChangeAspect="1" noMove="1" noResize="1" noEditPoints="1" noAdjustHandles="1" noChangeArrowheads="1" noChangeShapeType="1" noTextEdit="1"/>
              </p:cNvSpPr>
              <p:nvPr/>
            </p:nvSpPr>
            <p:spPr>
              <a:xfrm>
                <a:off x="3048000" y="2517694"/>
                <a:ext cx="3091679" cy="307777"/>
              </a:xfrm>
              <a:prstGeom prst="rect">
                <a:avLst/>
              </a:prstGeom>
              <a:blipFill>
                <a:blip r:embed="rId3"/>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D4BA3D9-C345-EE4B-859B-B892A39692E8}"/>
                  </a:ext>
                </a:extLst>
              </p:cNvPr>
              <p:cNvSpPr txBox="1"/>
              <p:nvPr/>
            </p:nvSpPr>
            <p:spPr>
              <a:xfrm>
                <a:off x="3115887" y="1809750"/>
                <a:ext cx="2936893" cy="3079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𝑆</m:t>
                      </m:r>
                      <m:r>
                        <a:rPr lang="en-US" sz="1400" b="0" i="1" smtClean="0">
                          <a:latin typeface="Cambria Math" panose="02040503050406030204" pitchFamily="18" charset="0"/>
                          <a:ea typeface="Cambria Math" panose="02040503050406030204" pitchFamily="18" charset="0"/>
                        </a:rPr>
                        <m:t>𝑦𝑠𝑐𝑎𝑙𝑙</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m:t>
                              </m:r>
                              <m:r>
                                <a:rPr lang="en-US" sz="1400" i="1">
                                  <a:latin typeface="Cambria Math" panose="02040503050406030204" pitchFamily="18" charset="0"/>
                                  <a:ea typeface="Cambria Math" panose="02040503050406030204" pitchFamily="18" charset="0"/>
                                </a:rPr>
                                <m:t>𝑖</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5D4BA3D9-C345-EE4B-859B-B892A39692E8}"/>
                  </a:ext>
                </a:extLst>
              </p:cNvPr>
              <p:cNvSpPr txBox="1">
                <a:spLocks noRot="1" noChangeAspect="1" noMove="1" noResize="1" noEditPoints="1" noAdjustHandles="1" noChangeArrowheads="1" noChangeShapeType="1" noTextEdit="1"/>
              </p:cNvSpPr>
              <p:nvPr/>
            </p:nvSpPr>
            <p:spPr>
              <a:xfrm>
                <a:off x="3115887" y="1809750"/>
                <a:ext cx="2936893" cy="307969"/>
              </a:xfrm>
              <a:prstGeom prst="rect">
                <a:avLst/>
              </a:prstGeom>
              <a:blipFill>
                <a:blip r:embed="rId4"/>
                <a:stretch>
                  <a:fillRect b="-8000"/>
                </a:stretch>
              </a:blipFill>
            </p:spPr>
            <p:txBody>
              <a:bodyPr/>
              <a:lstStyle/>
              <a:p>
                <a:r>
                  <a:rPr lang="en-US">
                    <a:noFill/>
                  </a:rPr>
                  <a:t> </a:t>
                </a:r>
              </a:p>
            </p:txBody>
          </p:sp>
        </mc:Fallback>
      </mc:AlternateContent>
      <p:grpSp>
        <p:nvGrpSpPr>
          <p:cNvPr id="57" name="Group 56">
            <a:extLst>
              <a:ext uri="{FF2B5EF4-FFF2-40B4-BE49-F238E27FC236}">
                <a16:creationId xmlns:a16="http://schemas.microsoft.com/office/drawing/2014/main" id="{67556686-0681-A643-BCD4-BC0F3EF5081B}"/>
              </a:ext>
            </a:extLst>
          </p:cNvPr>
          <p:cNvGrpSpPr/>
          <p:nvPr/>
        </p:nvGrpSpPr>
        <p:grpSpPr>
          <a:xfrm>
            <a:off x="464283" y="2080372"/>
            <a:ext cx="8215430" cy="1700398"/>
            <a:chOff x="464283" y="2080372"/>
            <a:chExt cx="8215430" cy="1700398"/>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01319B5-C808-FF4D-9FF5-6DF3A8B1850D}"/>
                    </a:ext>
                  </a:extLst>
                </p:cNvPr>
                <p:cNvSpPr txBox="1"/>
                <p:nvPr/>
              </p:nvSpPr>
              <p:spPr>
                <a:xfrm rot="16200000">
                  <a:off x="4295668" y="2183582"/>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9" name="TextBox 8">
                  <a:extLst>
                    <a:ext uri="{FF2B5EF4-FFF2-40B4-BE49-F238E27FC236}">
                      <a16:creationId xmlns:a16="http://schemas.microsoft.com/office/drawing/2014/main" id="{601319B5-C808-FF4D-9FF5-6DF3A8B1850D}"/>
                    </a:ext>
                  </a:extLst>
                </p:cNvPr>
                <p:cNvSpPr txBox="1">
                  <a:spLocks noRot="1" noChangeAspect="1" noMove="1" noResize="1" noEditPoints="1" noAdjustHandles="1" noChangeArrowheads="1" noChangeShapeType="1" noTextEdit="1"/>
                </p:cNvSpPr>
                <p:nvPr/>
              </p:nvSpPr>
              <p:spPr>
                <a:xfrm rot="16200000">
                  <a:off x="4295668" y="2183582"/>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6E1ECF-87EF-9D46-AA74-1A60274BE75F}"/>
                    </a:ext>
                  </a:extLst>
                </p:cNvPr>
                <p:cNvSpPr txBox="1"/>
                <p:nvPr/>
              </p:nvSpPr>
              <p:spPr>
                <a:xfrm>
                  <a:off x="464283" y="3257550"/>
                  <a:ext cx="8215430" cy="523220"/>
                </a:xfrm>
                <a:prstGeom prst="rect">
                  <a:avLst/>
                </a:prstGeom>
                <a:noFill/>
              </p:spPr>
              <p:txBody>
                <a:bodyPr wrap="square" rtlCol="0">
                  <a:spAutoFit/>
                </a:bodyPr>
                <a:lstStyle/>
                <a:p>
                  <a:pPr algn="ctr"/>
                  <a:r>
                    <a:rPr lang="en-US" sz="1400" i="1" dirty="0"/>
                    <a:t>"Any context program </a:t>
                  </a:r>
                  <a14:m>
                    <m:oMath xmlns:m="http://schemas.openxmlformats.org/officeDocument/2006/math">
                      <m:r>
                        <a:rPr lang="en-US" sz="1400" b="1" dirty="0">
                          <a:latin typeface="Cambria Math" panose="02040503050406030204" pitchFamily="18" charset="0"/>
                          <a:ea typeface="Cambria Math" panose="02040503050406030204" pitchFamily="18" charset="0"/>
                        </a:rPr>
                        <m:t>𝐂𝐭𝐱𝐭</m:t>
                      </m:r>
                    </m:oMath>
                  </a14:m>
                  <a:r>
                    <a:rPr lang="en-US" sz="1400" i="1" dirty="0"/>
                    <a:t> plus </a:t>
                  </a:r>
                  <a14:m>
                    <m:oMath xmlns:m="http://schemas.openxmlformats.org/officeDocument/2006/math">
                      <m:r>
                        <a:rPr lang="en-US" sz="1400" b="1" dirty="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 </m:t>
                      </m:r>
                    </m:oMath>
                  </a14:m>
                  <a:r>
                    <a:rPr lang="en-US" sz="1400" i="1" dirty="0"/>
                    <a:t>running on </a:t>
                  </a:r>
                  <a14:m>
                    <m:oMath xmlns:m="http://schemas.openxmlformats.org/officeDocument/2006/math">
                      <m:r>
                        <a:rPr lang="en-US" sz="1400" i="1">
                          <a:latin typeface="Cambria Math" panose="02040503050406030204" pitchFamily="18" charset="0"/>
                          <a:ea typeface="Cambria Math" panose="02040503050406030204" pitchFamily="18" charset="0"/>
                        </a:rPr>
                        <m:t>𝐵𝑜𝑜𝑡</m:t>
                      </m:r>
                    </m:oMath>
                  </a14:m>
                  <a:r>
                    <a:rPr lang="en-US" sz="1400" i="1" dirty="0"/>
                    <a:t> layer with </a:t>
                  </a: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𝐴𝑠𝑚</m:t>
                          </m:r>
                        </m:e>
                        <m:sub>
                          <m:r>
                            <a:rPr lang="en-US" sz="1400" i="1">
                              <a:latin typeface="Cambria Math" panose="02040503050406030204" pitchFamily="18" charset="0"/>
                              <a:ea typeface="Cambria Math" panose="02040503050406030204" pitchFamily="18" charset="0"/>
                            </a:rPr>
                            <m:t>𝑚𝑐</m:t>
                          </m:r>
                        </m:sub>
                      </m:sSub>
                      <m:r>
                        <a:rPr lang="en-US" sz="1400" i="1">
                          <a:latin typeface="Cambria Math" panose="02040503050406030204" pitchFamily="18" charset="0"/>
                          <a:ea typeface="Cambria Math" panose="02040503050406030204" pitchFamily="18" charset="0"/>
                        </a:rPr>
                        <m:t> </m:t>
                      </m:r>
                    </m:oMath>
                  </a14:m>
                  <a:r>
                    <a:rPr lang="en-US" sz="1400" i="1" dirty="0"/>
                    <a:t>contextually refines  the program </a:t>
                  </a:r>
                  <a14:m>
                    <m:oMath xmlns:m="http://schemas.openxmlformats.org/officeDocument/2006/math">
                      <m:r>
                        <a:rPr lang="en-US" sz="1400" b="1" dirty="0">
                          <a:latin typeface="Cambria Math" panose="02040503050406030204" pitchFamily="18" charset="0"/>
                          <a:ea typeface="Cambria Math" panose="02040503050406030204" pitchFamily="18" charset="0"/>
                        </a:rPr>
                        <m:t>𝐂𝐭𝐱𝐭</m:t>
                      </m:r>
                    </m:oMath>
                  </a14:m>
                  <a:r>
                    <a:rPr lang="en-US" sz="1400" i="1" dirty="0"/>
                    <a:t> running on the </a:t>
                  </a:r>
                  <a14:m>
                    <m:oMath xmlns:m="http://schemas.openxmlformats.org/officeDocument/2006/math">
                      <m:r>
                        <a:rPr lang="en-US" sz="1400" i="1">
                          <a:latin typeface="Cambria Math" panose="02040503050406030204" pitchFamily="18" charset="0"/>
                          <a:ea typeface="Cambria Math" panose="02040503050406030204" pitchFamily="18" charset="0"/>
                        </a:rPr>
                        <m:t>𝑆𝑦𝑠𝑐𝑎𝑙𝑙</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i="1">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𝑡𝑖</m:t>
                              </m:r>
                            </m:sub>
                            <m:sup>
                              <m:r>
                                <a:rPr lang="en-US" sz="1400" i="1">
                                  <a:latin typeface="Cambria Math" panose="02040503050406030204" pitchFamily="18" charset="0"/>
                                  <a:ea typeface="Cambria Math" panose="02040503050406030204" pitchFamily="18" charset="0"/>
                                </a:rPr>
                                <m:t>′</m:t>
                              </m:r>
                            </m:sup>
                          </m:sSubSup>
                        </m:e>
                      </m:d>
                    </m:oMath>
                  </a14:m>
                  <a:r>
                    <a:rPr lang="en-US" sz="1400" i="1" dirty="0"/>
                    <a:t> layer with </a:t>
                  </a:r>
                  <a14:m>
                    <m:oMath xmlns:m="http://schemas.openxmlformats.org/officeDocument/2006/math">
                      <m:r>
                        <a:rPr lang="en-US" sz="1400" i="1">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oMath>
                  </a14:m>
                  <a:r>
                    <a:rPr lang="en-US" sz="1400" i="1" dirty="0"/>
                    <a:t>."</a:t>
                  </a:r>
                  <a:endParaRPr lang="en-US" sz="1400" dirty="0"/>
                </a:p>
              </p:txBody>
            </p:sp>
          </mc:Choice>
          <mc:Fallback xmlns="">
            <p:sp>
              <p:nvSpPr>
                <p:cNvPr id="10" name="TextBox 9">
                  <a:extLst>
                    <a:ext uri="{FF2B5EF4-FFF2-40B4-BE49-F238E27FC236}">
                      <a16:creationId xmlns:a16="http://schemas.microsoft.com/office/drawing/2014/main" id="{996E1ECF-87EF-9D46-AA74-1A60274BE75F}"/>
                    </a:ext>
                  </a:extLst>
                </p:cNvPr>
                <p:cNvSpPr txBox="1">
                  <a:spLocks noRot="1" noChangeAspect="1" noMove="1" noResize="1" noEditPoints="1" noAdjustHandles="1" noChangeArrowheads="1" noChangeShapeType="1" noTextEdit="1"/>
                </p:cNvSpPr>
                <p:nvPr/>
              </p:nvSpPr>
              <p:spPr>
                <a:xfrm>
                  <a:off x="464283" y="3257550"/>
                  <a:ext cx="8215430" cy="523220"/>
                </a:xfrm>
                <a:prstGeom prst="rect">
                  <a:avLst/>
                </a:prstGeom>
                <a:blipFill>
                  <a:blip r:embed="rId6"/>
                  <a:stretch>
                    <a:fillRect t="-2381" b="-7143"/>
                  </a:stretch>
                </a:blipFill>
              </p:spPr>
              <p:txBody>
                <a:bodyPr/>
                <a:lstStyle/>
                <a:p>
                  <a:r>
                    <a:rPr lang="en-US">
                      <a:noFill/>
                    </a:rPr>
                    <a:t> </a:t>
                  </a:r>
                </a:p>
              </p:txBody>
            </p:sp>
          </mc:Fallback>
        </mc:AlternateContent>
      </p:grpSp>
      <p:sp>
        <p:nvSpPr>
          <p:cNvPr id="62" name="Title 1">
            <a:extLst>
              <a:ext uri="{FF2B5EF4-FFF2-40B4-BE49-F238E27FC236}">
                <a16:creationId xmlns:a16="http://schemas.microsoft.com/office/drawing/2014/main" id="{743BA647-5A0A-9C4A-B651-67D99A4F0E04}"/>
              </a:ext>
            </a:extLst>
          </p:cNvPr>
          <p:cNvSpPr>
            <a:spLocks noGrp="1"/>
          </p:cNvSpPr>
          <p:nvPr>
            <p:ph type="title"/>
          </p:nvPr>
        </p:nvSpPr>
        <p:spPr>
          <a:xfrm>
            <a:off x="457200" y="205979"/>
            <a:ext cx="8229600" cy="857250"/>
          </a:xfrm>
        </p:spPr>
        <p:txBody>
          <a:bodyPr/>
          <a:lstStyle/>
          <a:p>
            <a:r>
              <a:rPr lang="en-US" dirty="0"/>
              <a:t>Multicore and Multithreaded linking</a:t>
            </a:r>
          </a:p>
        </p:txBody>
      </p:sp>
      <p:grpSp>
        <p:nvGrpSpPr>
          <p:cNvPr id="64" name="Group 63">
            <a:extLst>
              <a:ext uri="{FF2B5EF4-FFF2-40B4-BE49-F238E27FC236}">
                <a16:creationId xmlns:a16="http://schemas.microsoft.com/office/drawing/2014/main" id="{0BBED696-6CA3-9D4E-9D96-007F5746DEC3}"/>
              </a:ext>
            </a:extLst>
          </p:cNvPr>
          <p:cNvGrpSpPr/>
          <p:nvPr/>
        </p:nvGrpSpPr>
        <p:grpSpPr>
          <a:xfrm>
            <a:off x="1410332" y="911590"/>
            <a:ext cx="6923328" cy="4105487"/>
            <a:chOff x="1410332" y="911590"/>
            <a:chExt cx="6923328" cy="4105487"/>
          </a:xfrm>
        </p:grpSpPr>
        <p:grpSp>
          <p:nvGrpSpPr>
            <p:cNvPr id="56" name="Group 55">
              <a:extLst>
                <a:ext uri="{FF2B5EF4-FFF2-40B4-BE49-F238E27FC236}">
                  <a16:creationId xmlns:a16="http://schemas.microsoft.com/office/drawing/2014/main" id="{72676EC7-8AF8-F247-9586-FBD30716F685}"/>
                </a:ext>
              </a:extLst>
            </p:cNvPr>
            <p:cNvGrpSpPr/>
            <p:nvPr/>
          </p:nvGrpSpPr>
          <p:grpSpPr>
            <a:xfrm>
              <a:off x="1410332" y="911590"/>
              <a:ext cx="6923328" cy="4105487"/>
              <a:chOff x="1410332" y="911590"/>
              <a:chExt cx="6923328" cy="410548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327F668-3B28-964F-B197-DAABAF2E2C5D}"/>
                      </a:ext>
                    </a:extLst>
                  </p:cNvPr>
                  <p:cNvSpPr txBox="1"/>
                  <p:nvPr/>
                </p:nvSpPr>
                <p:spPr>
                  <a:xfrm>
                    <a:off x="4245281" y="4546371"/>
                    <a:ext cx="4026359" cy="470706"/>
                  </a:xfrm>
                  <a:prstGeom prst="rect">
                    <a:avLst/>
                  </a:prstGeom>
                  <a:noFill/>
                </p:spPr>
                <p:txBody>
                  <a:bodyPr wrap="none" rtlCol="0">
                    <a:spAutoFit/>
                  </a:bodyPr>
                  <a:lstStyle/>
                  <a:p>
                    <a:pPr algn="ctr"/>
                    <a:br>
                      <a:rPr lang="en-US" sz="1400" baseline="30000" dirty="0">
                        <a:latin typeface="Cambria Math" panose="02040503050406030204" pitchFamily="18" charset="0"/>
                        <a:ea typeface="Cambria Math" panose="02040503050406030204" pitchFamily="18" charset="0"/>
                      </a:rPr>
                    </a:br>
                    <a:r>
                      <a:rPr lang="en-US" sz="1400" dirty="0">
                        <a:latin typeface="Cambria Math" panose="02040503050406030204" pitchFamily="18" charset="0"/>
                        <a:ea typeface="Cambria Math" panose="02040503050406030204" pitchFamily="18" charset="0"/>
                      </a:rPr>
                      <a:t>(where </a:t>
                    </a:r>
                    <a14:m>
                      <m:oMath xmlns:m="http://schemas.openxmlformats.org/officeDocument/2006/math">
                        <m:r>
                          <a:rPr lang="en-US" sz="1400" b="1" i="0" dirty="0">
                            <a:latin typeface="Cambria Math" panose="02040503050406030204" pitchFamily="18" charset="0"/>
                            <a:ea typeface="Cambria Math" panose="02040503050406030204" pitchFamily="18" charset="0"/>
                          </a:rPr>
                          <m:t>𝐂𝐞𝐫𝐭𝐢𝐊𝐎𝐒</m:t>
                        </m:r>
                        <m:r>
                          <a:rPr lang="en-US" sz="1400"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𝐜𝐩𝐮</m:t>
                            </m:r>
                          </m:sub>
                        </m:sSub>
                        <m:r>
                          <a:rPr lang="en-US" sz="1400"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oMath>
                    </a14:m>
                    <a:r>
                      <a:rPr lang="en-US" sz="1400" dirty="0"/>
                      <a:t>)</a:t>
                    </a:r>
                  </a:p>
                </p:txBody>
              </p:sp>
            </mc:Choice>
            <mc:Fallback xmlns="">
              <p:sp>
                <p:nvSpPr>
                  <p:cNvPr id="12" name="TextBox 11">
                    <a:extLst>
                      <a:ext uri="{FF2B5EF4-FFF2-40B4-BE49-F238E27FC236}">
                        <a16:creationId xmlns:a16="http://schemas.microsoft.com/office/drawing/2014/main" id="{A327F668-3B28-964F-B197-DAABAF2E2C5D}"/>
                      </a:ext>
                    </a:extLst>
                  </p:cNvPr>
                  <p:cNvSpPr txBox="1">
                    <a:spLocks noRot="1" noChangeAspect="1" noMove="1" noResize="1" noEditPoints="1" noAdjustHandles="1" noChangeArrowheads="1" noChangeShapeType="1" noTextEdit="1"/>
                  </p:cNvSpPr>
                  <p:nvPr/>
                </p:nvSpPr>
                <p:spPr>
                  <a:xfrm>
                    <a:off x="4245281" y="4546371"/>
                    <a:ext cx="4026359" cy="470706"/>
                  </a:xfrm>
                  <a:prstGeom prst="rect">
                    <a:avLst/>
                  </a:prstGeom>
                  <a:blipFill>
                    <a:blip r:embed="rId7"/>
                    <a:stretch>
                      <a:fillRect b="-10526"/>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8C72F8BD-6BD5-BC4D-B6CA-4FED87AD14A4}"/>
                  </a:ext>
                </a:extLst>
              </p:cNvPr>
              <p:cNvGrpSpPr/>
              <p:nvPr/>
            </p:nvGrpSpPr>
            <p:grpSpPr>
              <a:xfrm>
                <a:off x="1410332" y="911590"/>
                <a:ext cx="6923328" cy="3867129"/>
                <a:chOff x="1410332" y="911590"/>
                <a:chExt cx="6923328" cy="3867129"/>
              </a:xfrm>
            </p:grpSpPr>
            <p:sp>
              <p:nvSpPr>
                <p:cNvPr id="14" name="TextBox 13">
                  <a:extLst>
                    <a:ext uri="{FF2B5EF4-FFF2-40B4-BE49-F238E27FC236}">
                      <a16:creationId xmlns:a16="http://schemas.microsoft.com/office/drawing/2014/main" id="{38B140D6-4B38-5E49-8AAE-7554FC0C9E0C}"/>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5" name="TextBox 14">
                  <a:extLst>
                    <a:ext uri="{FF2B5EF4-FFF2-40B4-BE49-F238E27FC236}">
                      <a16:creationId xmlns:a16="http://schemas.microsoft.com/office/drawing/2014/main" id="{9917835C-58BF-D742-A531-F6E885BF5F47}"/>
                    </a:ext>
                  </a:extLst>
                </p:cNvPr>
                <p:cNvSpPr txBox="1"/>
                <p:nvPr/>
              </p:nvSpPr>
              <p:spPr>
                <a:xfrm rot="16200000">
                  <a:off x="2255417" y="136913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6" name="TextBox 15">
                  <a:extLst>
                    <a:ext uri="{FF2B5EF4-FFF2-40B4-BE49-F238E27FC236}">
                      <a16:creationId xmlns:a16="http://schemas.microsoft.com/office/drawing/2014/main" id="{CEAEDD3E-4E8D-324B-A5A1-803B21AFEF4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7" name="TextBox 16">
                  <a:extLst>
                    <a:ext uri="{FF2B5EF4-FFF2-40B4-BE49-F238E27FC236}">
                      <a16:creationId xmlns:a16="http://schemas.microsoft.com/office/drawing/2014/main" id="{49ABB1FD-2549-674A-87CB-FBFA556F282A}"/>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8" name="TextBox 17">
                  <a:extLst>
                    <a:ext uri="{FF2B5EF4-FFF2-40B4-BE49-F238E27FC236}">
                      <a16:creationId xmlns:a16="http://schemas.microsoft.com/office/drawing/2014/main" id="{963F50EA-C277-C145-8883-35B08A36C369}"/>
                    </a:ext>
                  </a:extLst>
                </p:cNvPr>
                <p:cNvSpPr txBox="1"/>
                <p:nvPr/>
              </p:nvSpPr>
              <p:spPr>
                <a:xfrm rot="16200000">
                  <a:off x="3187494" y="3209759"/>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19" name="TextBox 18">
                  <a:extLst>
                    <a:ext uri="{FF2B5EF4-FFF2-40B4-BE49-F238E27FC236}">
                      <a16:creationId xmlns:a16="http://schemas.microsoft.com/office/drawing/2014/main" id="{CBA7FD7F-09F2-2344-83FC-7AEA37B6A436}"/>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CECCA8E-2470-EF4A-A9E1-95DE29FCEF43}"/>
                        </a:ext>
                      </a:extLst>
                    </p:cNvPr>
                    <p:cNvSpPr txBox="1"/>
                    <p:nvPr/>
                  </p:nvSpPr>
                  <p:spPr>
                    <a:xfrm rot="16200000">
                      <a:off x="1779179" y="318717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20" name="TextBox 19">
                      <a:extLst>
                        <a:ext uri="{FF2B5EF4-FFF2-40B4-BE49-F238E27FC236}">
                          <a16:creationId xmlns:a16="http://schemas.microsoft.com/office/drawing/2014/main" id="{1CECCA8E-2470-EF4A-A9E1-95DE29FCEF43}"/>
                        </a:ext>
                      </a:extLst>
                    </p:cNvPr>
                    <p:cNvSpPr txBox="1">
                      <a:spLocks noRot="1" noChangeAspect="1" noMove="1" noResize="1" noEditPoints="1" noAdjustHandles="1" noChangeArrowheads="1" noChangeShapeType="1" noTextEdit="1"/>
                    </p:cNvSpPr>
                    <p:nvPr/>
                  </p:nvSpPr>
                  <p:spPr>
                    <a:xfrm rot="16200000">
                      <a:off x="1779179" y="3187179"/>
                      <a:ext cx="552669" cy="346249"/>
                    </a:xfrm>
                    <a:prstGeom prst="rect">
                      <a:avLst/>
                    </a:prstGeom>
                    <a:blipFill>
                      <a:blip r:embed="rId8"/>
                      <a:stretch>
                        <a:fillRect r="-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CBE51A2-4792-CA4B-8726-F8E72AA25B4F}"/>
                        </a:ext>
                      </a:extLst>
                    </p:cNvPr>
                    <p:cNvSpPr txBox="1"/>
                    <p:nvPr/>
                  </p:nvSpPr>
                  <p:spPr>
                    <a:xfrm rot="16200000">
                      <a:off x="1460257" y="14107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21" name="TextBox 20">
                      <a:extLst>
                        <a:ext uri="{FF2B5EF4-FFF2-40B4-BE49-F238E27FC236}">
                          <a16:creationId xmlns:a16="http://schemas.microsoft.com/office/drawing/2014/main" id="{DCBE51A2-4792-CA4B-8726-F8E72AA25B4F}"/>
                        </a:ext>
                      </a:extLst>
                    </p:cNvPr>
                    <p:cNvSpPr txBox="1">
                      <a:spLocks noRot="1" noChangeAspect="1" noMove="1" noResize="1" noEditPoints="1" noAdjustHandles="1" noChangeArrowheads="1" noChangeShapeType="1" noTextEdit="1"/>
                    </p:cNvSpPr>
                    <p:nvPr/>
                  </p:nvSpPr>
                  <p:spPr>
                    <a:xfrm rot="16200000">
                      <a:off x="1460257" y="1410798"/>
                      <a:ext cx="552669" cy="346249"/>
                    </a:xfrm>
                    <a:prstGeom prst="rect">
                      <a:avLst/>
                    </a:prstGeom>
                    <a:blipFill>
                      <a:blip r:embed="rId9"/>
                      <a:stretch>
                        <a:fillRect r="-3571"/>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F42EEF5B-FCFE-3649-9135-6DFA9723B434}"/>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23" name="Rectangle 22">
                  <a:extLst>
                    <a:ext uri="{FF2B5EF4-FFF2-40B4-BE49-F238E27FC236}">
                      <a16:creationId xmlns:a16="http://schemas.microsoft.com/office/drawing/2014/main" id="{8D972D17-7A39-EA4D-9590-3F89A0EA0953}"/>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24" name="Rectangle 23">
                  <a:extLst>
                    <a:ext uri="{FF2B5EF4-FFF2-40B4-BE49-F238E27FC236}">
                      <a16:creationId xmlns:a16="http://schemas.microsoft.com/office/drawing/2014/main" id="{EB06BA11-D6B5-6A46-8119-0148DEDF852E}"/>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25" name="Rectangle 24">
                  <a:extLst>
                    <a:ext uri="{FF2B5EF4-FFF2-40B4-BE49-F238E27FC236}">
                      <a16:creationId xmlns:a16="http://schemas.microsoft.com/office/drawing/2014/main" id="{656C46C5-70D2-8349-AC7E-0088E1231DDB}"/>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6" name="Rectangle 25">
                  <a:extLst>
                    <a:ext uri="{FF2B5EF4-FFF2-40B4-BE49-F238E27FC236}">
                      <a16:creationId xmlns:a16="http://schemas.microsoft.com/office/drawing/2014/main" id="{6752E551-B747-3F4E-853A-7FA87563DC3F}"/>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7" name="Rectangle 26">
                  <a:extLst>
                    <a:ext uri="{FF2B5EF4-FFF2-40B4-BE49-F238E27FC236}">
                      <a16:creationId xmlns:a16="http://schemas.microsoft.com/office/drawing/2014/main" id="{44199C83-F06B-D14B-B6B8-A7B77D7DFA33}"/>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8" name="Rectangle 27">
                  <a:extLst>
                    <a:ext uri="{FF2B5EF4-FFF2-40B4-BE49-F238E27FC236}">
                      <a16:creationId xmlns:a16="http://schemas.microsoft.com/office/drawing/2014/main" id="{03E14C55-EA7A-0545-810D-0D0BF6DAA9E9}"/>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9" name="Rectangle 28">
                  <a:extLst>
                    <a:ext uri="{FF2B5EF4-FFF2-40B4-BE49-F238E27FC236}">
                      <a16:creationId xmlns:a16="http://schemas.microsoft.com/office/drawing/2014/main" id="{9CF995A0-6916-2148-B2FC-86F8A2752831}"/>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0" name="Rectangle 29">
                  <a:extLst>
                    <a:ext uri="{FF2B5EF4-FFF2-40B4-BE49-F238E27FC236}">
                      <a16:creationId xmlns:a16="http://schemas.microsoft.com/office/drawing/2014/main" id="{411178A6-8DCC-1240-A72E-9A4BF1EBEBC6}"/>
                    </a:ext>
                  </a:extLst>
                </p:cNvPr>
                <p:cNvSpPr/>
                <p:nvPr/>
              </p:nvSpPr>
              <p:spPr>
                <a:xfrm>
                  <a:off x="1410332" y="1051225"/>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Syscall</a:t>
                  </a:r>
                  <a:endParaRPr lang="en-US" sz="1013" b="1" i="1" dirty="0"/>
                </a:p>
              </p:txBody>
            </p:sp>
            <p:sp>
              <p:nvSpPr>
                <p:cNvPr id="31" name="Rectangle 30">
                  <a:extLst>
                    <a:ext uri="{FF2B5EF4-FFF2-40B4-BE49-F238E27FC236}">
                      <a16:creationId xmlns:a16="http://schemas.microsoft.com/office/drawing/2014/main" id="{F2D5CFA2-4FB7-3844-9257-E0409EFEF8C6}"/>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2" name="Rectangle 31">
                  <a:extLst>
                    <a:ext uri="{FF2B5EF4-FFF2-40B4-BE49-F238E27FC236}">
                      <a16:creationId xmlns:a16="http://schemas.microsoft.com/office/drawing/2014/main" id="{3FDBE1A6-332B-DE47-B4C2-58A7364ECE18}"/>
                    </a:ext>
                  </a:extLst>
                </p:cNvPr>
                <p:cNvSpPr/>
                <p:nvPr/>
              </p:nvSpPr>
              <p:spPr>
                <a:xfrm>
                  <a:off x="2354378" y="1041238"/>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3" name="Rectangle 32">
                  <a:extLst>
                    <a:ext uri="{FF2B5EF4-FFF2-40B4-BE49-F238E27FC236}">
                      <a16:creationId xmlns:a16="http://schemas.microsoft.com/office/drawing/2014/main" id="{5E1588DE-951B-6E4E-BBE8-A5C9F953BDFE}"/>
                    </a:ext>
                  </a:extLst>
                </p:cNvPr>
                <p:cNvSpPr/>
                <p:nvPr/>
              </p:nvSpPr>
              <p:spPr>
                <a:xfrm>
                  <a:off x="2571202" y="1040319"/>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4" name="Rectangle 33">
                  <a:extLst>
                    <a:ext uri="{FF2B5EF4-FFF2-40B4-BE49-F238E27FC236}">
                      <a16:creationId xmlns:a16="http://schemas.microsoft.com/office/drawing/2014/main" id="{B67BDBE6-68D6-A947-9D45-30DE01FA85E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5" name="Rectangle 34">
                  <a:extLst>
                    <a:ext uri="{FF2B5EF4-FFF2-40B4-BE49-F238E27FC236}">
                      <a16:creationId xmlns:a16="http://schemas.microsoft.com/office/drawing/2014/main" id="{94FEBE4A-8245-3D49-B46A-8CF87A153182}"/>
                    </a:ext>
                  </a:extLst>
                </p:cNvPr>
                <p:cNvSpPr/>
                <p:nvPr/>
              </p:nvSpPr>
              <p:spPr>
                <a:xfrm>
                  <a:off x="3153319" y="1031205"/>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6" name="Rectangle 35">
                  <a:extLst>
                    <a:ext uri="{FF2B5EF4-FFF2-40B4-BE49-F238E27FC236}">
                      <a16:creationId xmlns:a16="http://schemas.microsoft.com/office/drawing/2014/main" id="{84D595EE-17C4-0E42-9A2D-0A9E910BCE99}"/>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7" name="Rectangle 36">
                  <a:extLst>
                    <a:ext uri="{FF2B5EF4-FFF2-40B4-BE49-F238E27FC236}">
                      <a16:creationId xmlns:a16="http://schemas.microsoft.com/office/drawing/2014/main" id="{CEEA6DFB-D32E-AF47-85B4-46A271FBCCD5}"/>
                    </a:ext>
                  </a:extLst>
                </p:cNvPr>
                <p:cNvSpPr/>
                <p:nvPr/>
              </p:nvSpPr>
              <p:spPr>
                <a:xfrm>
                  <a:off x="3556162" y="1031205"/>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8" name="Rectangle 37">
                  <a:extLst>
                    <a:ext uri="{FF2B5EF4-FFF2-40B4-BE49-F238E27FC236}">
                      <a16:creationId xmlns:a16="http://schemas.microsoft.com/office/drawing/2014/main" id="{028676B4-2019-B34E-9C2D-D8E779EAE98C}"/>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39" name="TextBox 38">
                  <a:extLst>
                    <a:ext uri="{FF2B5EF4-FFF2-40B4-BE49-F238E27FC236}">
                      <a16:creationId xmlns:a16="http://schemas.microsoft.com/office/drawing/2014/main" id="{382D4C42-A9C9-FE4F-9AB5-D0411E2DA61A}"/>
                    </a:ext>
                  </a:extLst>
                </p:cNvPr>
                <p:cNvSpPr txBox="1"/>
                <p:nvPr/>
              </p:nvSpPr>
              <p:spPr>
                <a:xfrm>
                  <a:off x="2174124" y="91248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0" name="TextBox 39">
                  <a:extLst>
                    <a:ext uri="{FF2B5EF4-FFF2-40B4-BE49-F238E27FC236}">
                      <a16:creationId xmlns:a16="http://schemas.microsoft.com/office/drawing/2014/main" id="{148132EF-C78B-EB4B-B43F-32A48EB83DD0}"/>
                    </a:ext>
                  </a:extLst>
                </p:cNvPr>
                <p:cNvSpPr txBox="1"/>
                <p:nvPr/>
              </p:nvSpPr>
              <p:spPr>
                <a:xfrm>
                  <a:off x="2823413" y="914079"/>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1" name="TextBox 40">
                  <a:extLst>
                    <a:ext uri="{FF2B5EF4-FFF2-40B4-BE49-F238E27FC236}">
                      <a16:creationId xmlns:a16="http://schemas.microsoft.com/office/drawing/2014/main" id="{B061D9B9-80C1-654E-967B-2ACC0720C884}"/>
                    </a:ext>
                  </a:extLst>
                </p:cNvPr>
                <p:cNvSpPr txBox="1"/>
                <p:nvPr/>
              </p:nvSpPr>
              <p:spPr>
                <a:xfrm>
                  <a:off x="3285808" y="91159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2" name="TextBox 41">
                  <a:extLst>
                    <a:ext uri="{FF2B5EF4-FFF2-40B4-BE49-F238E27FC236}">
                      <a16:creationId xmlns:a16="http://schemas.microsoft.com/office/drawing/2014/main" id="{D290C846-E060-C840-9100-5D8D4619FE23}"/>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DF12076-2105-1541-B177-3C52081F3665}"/>
                        </a:ext>
                      </a:extLst>
                    </p:cNvPr>
                    <p:cNvSpPr txBox="1"/>
                    <p:nvPr/>
                  </p:nvSpPr>
                  <p:spPr>
                    <a:xfrm>
                      <a:off x="4384673" y="2756193"/>
                      <a:ext cx="3776931"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5" name="TextBox 44">
                      <a:extLst>
                        <a:ext uri="{FF2B5EF4-FFF2-40B4-BE49-F238E27FC236}">
                          <a16:creationId xmlns:a16="http://schemas.microsoft.com/office/drawing/2014/main" id="{0DF12076-2105-1541-B177-3C52081F3665}"/>
                        </a:ext>
                      </a:extLst>
                    </p:cNvPr>
                    <p:cNvSpPr txBox="1">
                      <a:spLocks noRot="1" noChangeAspect="1" noMove="1" noResize="1" noEditPoints="1" noAdjustHandles="1" noChangeArrowheads="1" noChangeShapeType="1" noTextEdit="1"/>
                    </p:cNvSpPr>
                    <p:nvPr/>
                  </p:nvSpPr>
                  <p:spPr>
                    <a:xfrm>
                      <a:off x="4384673" y="2756193"/>
                      <a:ext cx="3776931" cy="32438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4BBC3B3-6AC2-6947-AED0-847FC20B202B}"/>
                        </a:ext>
                      </a:extLst>
                    </p:cNvPr>
                    <p:cNvSpPr txBox="1"/>
                    <p:nvPr/>
                  </p:nvSpPr>
                  <p:spPr>
                    <a:xfrm>
                      <a:off x="4559865" y="3586889"/>
                      <a:ext cx="3441135"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6" name="TextBox 45">
                      <a:extLst>
                        <a:ext uri="{FF2B5EF4-FFF2-40B4-BE49-F238E27FC236}">
                          <a16:creationId xmlns:a16="http://schemas.microsoft.com/office/drawing/2014/main" id="{D4BBC3B3-6AC2-6947-AED0-847FC20B202B}"/>
                        </a:ext>
                      </a:extLst>
                    </p:cNvPr>
                    <p:cNvSpPr txBox="1">
                      <a:spLocks noRot="1" noChangeAspect="1" noMove="1" noResize="1" noEditPoints="1" noAdjustHandles="1" noChangeArrowheads="1" noChangeShapeType="1" noTextEdit="1"/>
                    </p:cNvSpPr>
                    <p:nvPr/>
                  </p:nvSpPr>
                  <p:spPr>
                    <a:xfrm>
                      <a:off x="4559865" y="3586889"/>
                      <a:ext cx="3441135" cy="324384"/>
                    </a:xfrm>
                    <a:prstGeom prst="rect">
                      <a:avLst/>
                    </a:prstGeom>
                    <a:blipFill>
                      <a:blip r:embed="rId11"/>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E2678BC-A971-164C-ADC2-23D47F3A2727}"/>
                        </a:ext>
                      </a:extLst>
                    </p:cNvPr>
                    <p:cNvSpPr txBox="1"/>
                    <p:nvPr/>
                  </p:nvSpPr>
                  <p:spPr>
                    <a:xfrm rot="16200000">
                      <a:off x="5982131" y="317394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9E2678BC-A971-164C-ADC2-23D47F3A2727}"/>
                        </a:ext>
                      </a:extLst>
                    </p:cNvPr>
                    <p:cNvSpPr txBox="1">
                      <a:spLocks noRot="1" noChangeAspect="1" noMove="1" noResize="1" noEditPoints="1" noAdjustHandles="1" noChangeArrowheads="1" noChangeShapeType="1" noTextEdit="1"/>
                    </p:cNvSpPr>
                    <p:nvPr/>
                  </p:nvSpPr>
                  <p:spPr>
                    <a:xfrm rot="16200000">
                      <a:off x="5982131" y="3173948"/>
                      <a:ext cx="552669" cy="346249"/>
                    </a:xfrm>
                    <a:prstGeom prst="rect">
                      <a:avLst/>
                    </a:prstGeom>
                    <a:blipFill>
                      <a:blip r:embed="rId5"/>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7FB0464-ABF1-0243-A42E-BA29B179068D}"/>
                        </a:ext>
                      </a:extLst>
                    </p:cNvPr>
                    <p:cNvSpPr txBox="1"/>
                    <p:nvPr/>
                  </p:nvSpPr>
                  <p:spPr>
                    <a:xfrm rot="16200000">
                      <a:off x="5982130" y="137638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A7FB0464-ABF1-0243-A42E-BA29B179068D}"/>
                        </a:ext>
                      </a:extLst>
                    </p:cNvPr>
                    <p:cNvSpPr txBox="1">
                      <a:spLocks noRot="1" noChangeAspect="1" noMove="1" noResize="1" noEditPoints="1" noAdjustHandles="1" noChangeArrowheads="1" noChangeShapeType="1" noTextEdit="1"/>
                    </p:cNvSpPr>
                    <p:nvPr/>
                  </p:nvSpPr>
                  <p:spPr>
                    <a:xfrm rot="16200000">
                      <a:off x="5982130" y="1376381"/>
                      <a:ext cx="552669" cy="346249"/>
                    </a:xfrm>
                    <a:prstGeom prst="rect">
                      <a:avLst/>
                    </a:prstGeom>
                    <a:blipFill>
                      <a:blip r:embed="rId13"/>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947BEC-3323-BA40-8D6E-495A14ECCD00}"/>
                        </a:ext>
                      </a:extLst>
                    </p:cNvPr>
                    <p:cNvSpPr txBox="1"/>
                    <p:nvPr/>
                  </p:nvSpPr>
                  <p:spPr>
                    <a:xfrm>
                      <a:off x="4233948" y="1824061"/>
                      <a:ext cx="4099712" cy="3079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𝑡𝑖</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9" name="TextBox 48">
                      <a:extLst>
                        <a:ext uri="{FF2B5EF4-FFF2-40B4-BE49-F238E27FC236}">
                          <a16:creationId xmlns:a16="http://schemas.microsoft.com/office/drawing/2014/main" id="{64947BEC-3323-BA40-8D6E-495A14ECCD00}"/>
                        </a:ext>
                      </a:extLst>
                    </p:cNvPr>
                    <p:cNvSpPr txBox="1">
                      <a:spLocks noRot="1" noChangeAspect="1" noMove="1" noResize="1" noEditPoints="1" noAdjustHandles="1" noChangeArrowheads="1" noChangeShapeType="1" noTextEdit="1"/>
                    </p:cNvSpPr>
                    <p:nvPr/>
                  </p:nvSpPr>
                  <p:spPr>
                    <a:xfrm>
                      <a:off x="4233948" y="1824061"/>
                      <a:ext cx="4099712" cy="307969"/>
                    </a:xfrm>
                    <a:prstGeom prst="rect">
                      <a:avLst/>
                    </a:prstGeom>
                    <a:blipFill>
                      <a:blip r:embed="rId14"/>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C6A5D42-EA42-CC4C-A366-D536B161E076}"/>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3" name="TextBox 52">
                      <a:extLst>
                        <a:ext uri="{FF2B5EF4-FFF2-40B4-BE49-F238E27FC236}">
                          <a16:creationId xmlns:a16="http://schemas.microsoft.com/office/drawing/2014/main" id="{5C6A5D42-EA42-CC4C-A366-D536B161E076}"/>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6"/>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1746A22-6BED-5447-83AC-1B346C90D3D0}"/>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4" name="TextBox 53">
                      <a:extLst>
                        <a:ext uri="{FF2B5EF4-FFF2-40B4-BE49-F238E27FC236}">
                          <a16:creationId xmlns:a16="http://schemas.microsoft.com/office/drawing/2014/main" id="{51746A22-6BED-5447-83AC-1B346C90D3D0}"/>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5"/>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566C491-52B7-0947-A514-5C53BD1C4CA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9566C491-52B7-0947-A514-5C53BD1C4CA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17"/>
                      <a:stretch>
                        <a:fillRect r="-3571"/>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D21CF81-C9A3-3040-99A7-C41BC95B4DEF}"/>
                    </a:ext>
                  </a:extLst>
                </p:cNvPr>
                <p:cNvSpPr txBox="1"/>
                <p:nvPr/>
              </p:nvSpPr>
              <p:spPr>
                <a:xfrm rot="16200000">
                  <a:off x="5990346" y="415233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63" name="TextBox 62">
                  <a:extLst>
                    <a:ext uri="{FF2B5EF4-FFF2-40B4-BE49-F238E27FC236}">
                      <a16:creationId xmlns:a16="http://schemas.microsoft.com/office/drawing/2014/main" id="{8D21CF81-C9A3-3040-99A7-C41BC95B4DEF}"/>
                    </a:ext>
                  </a:extLst>
                </p:cNvPr>
                <p:cNvSpPr txBox="1">
                  <a:spLocks noRot="1" noChangeAspect="1" noMove="1" noResize="1" noEditPoints="1" noAdjustHandles="1" noChangeArrowheads="1" noChangeShapeType="1" noTextEdit="1"/>
                </p:cNvSpPr>
                <p:nvPr/>
              </p:nvSpPr>
              <p:spPr>
                <a:xfrm rot="16200000">
                  <a:off x="5990346" y="4152335"/>
                  <a:ext cx="552669" cy="346249"/>
                </a:xfrm>
                <a:prstGeom prst="rect">
                  <a:avLst/>
                </a:prstGeom>
                <a:blipFill>
                  <a:blip r:embed="rId18"/>
                  <a:stretch>
                    <a:fillRect r="-3704"/>
                  </a:stretch>
                </a:blipFill>
              </p:spPr>
              <p:txBody>
                <a:bodyPr/>
                <a:lstStyle/>
                <a:p>
                  <a:r>
                    <a:rPr lang="en-US">
                      <a:noFill/>
                    </a:rPr>
                    <a:t> </a:t>
                  </a:r>
                </a:p>
              </p:txBody>
            </p:sp>
          </mc:Fallback>
        </mc:AlternateContent>
      </p:grpSp>
      <p:sp>
        <p:nvSpPr>
          <p:cNvPr id="2" name="Slide Number Placeholder 1">
            <a:extLst>
              <a:ext uri="{FF2B5EF4-FFF2-40B4-BE49-F238E27FC236}">
                <a16:creationId xmlns:a16="http://schemas.microsoft.com/office/drawing/2014/main" id="{FE7BB193-2C8E-8847-9F98-069CD286B038}"/>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10</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327176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11111E-6 -1.23457E-7 L 0.18489 -0.15556 " pathEditMode="relative" rAng="0" ptsTypes="AA">
                                      <p:cBhvr>
                                        <p:cTn id="6" dur="2000" fill="hold"/>
                                        <p:tgtEl>
                                          <p:spTgt spid="6"/>
                                        </p:tgtEl>
                                        <p:attrNameLst>
                                          <p:attrName>ppt_x</p:attrName>
                                          <p:attrName>ppt_y</p:attrName>
                                        </p:attrNameLst>
                                      </p:cBhvr>
                                      <p:rCtr x="9236" y="-7778"/>
                                    </p:animMotion>
                                  </p:childTnLst>
                                </p:cTn>
                              </p:par>
                              <p:par>
                                <p:cTn id="7" presetID="0" presetClass="path" presetSubtype="0" accel="50000" decel="50000" fill="hold" grpId="0" nodeType="withEffect">
                                  <p:stCondLst>
                                    <p:cond delay="0"/>
                                  </p:stCondLst>
                                  <p:childTnLst>
                                    <p:animMotion origin="layout" path="M -5.55556E-7 -4.44444E-6 L 0.18559 0.38303 " pathEditMode="relative" rAng="0" ptsTypes="AA">
                                      <p:cBhvr>
                                        <p:cTn id="8" dur="2000" fill="hold"/>
                                        <p:tgtEl>
                                          <p:spTgt spid="5"/>
                                        </p:tgtEl>
                                        <p:attrNameLst>
                                          <p:attrName>ppt_x</p:attrName>
                                          <p:attrName>ppt_y</p:attrName>
                                        </p:attrNameLst>
                                      </p:cBhvr>
                                      <p:rCtr x="9271" y="19136"/>
                                    </p:animMotion>
                                  </p:childTnLst>
                                </p:cTn>
                              </p:par>
                              <p:par>
                                <p:cTn id="9" presetID="6" presetClass="exit" presetSubtype="32" fill="hold" nodeType="withEffect">
                                  <p:stCondLst>
                                    <p:cond delay="0"/>
                                  </p:stCondLst>
                                  <p:childTnLst>
                                    <p:animEffect transition="out" filter="circle(out)">
                                      <p:cBhvr>
                                        <p:cTn id="10" dur="2000"/>
                                        <p:tgtEl>
                                          <p:spTgt spid="57"/>
                                        </p:tgtEl>
                                      </p:cBhvr>
                                    </p:animEffect>
                                    <p:set>
                                      <p:cBhvr>
                                        <p:cTn id="11" dur="1" fill="hold">
                                          <p:stCondLst>
                                            <p:cond delay="1999"/>
                                          </p:stCondLst>
                                        </p:cTn>
                                        <p:tgtEl>
                                          <p:spTgt spid="57"/>
                                        </p:tgtEl>
                                        <p:attrNameLst>
                                          <p:attrName>style.visibility</p:attrName>
                                        </p:attrNameLst>
                                      </p:cBhvr>
                                      <p:to>
                                        <p:strVal val="hidden"/>
                                      </p:to>
                                    </p:set>
                                  </p:childTnLst>
                                </p:cTn>
                              </p:par>
                              <p:par>
                                <p:cTn id="12" presetID="6" presetClass="entr" presetSubtype="16" fill="hold" nodeType="with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circle(in)">
                                      <p:cBhvr>
                                        <p:cTn id="14" dur="2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BE76F9-A7AB-C441-B242-F345144F4305}"/>
              </a:ext>
            </a:extLst>
          </p:cNvPr>
          <p:cNvSpPr txBox="1">
            <a:spLocks/>
          </p:cNvSpPr>
          <p:nvPr/>
        </p:nvSpPr>
        <p:spPr>
          <a:xfrm>
            <a:off x="381000" y="2038350"/>
            <a:ext cx="8229600" cy="857250"/>
          </a:xfrm>
          <a:prstGeom prst="rect">
            <a:avLst/>
          </a:prstGeom>
        </p:spPr>
        <p:txBody>
          <a:bodyPr anchor="ctr"/>
          <a:lst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33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33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3300">
                <a:solidFill>
                  <a:schemeClr val="tx2"/>
                </a:solidFill>
                <a:latin typeface="Arial" charset="0"/>
                <a:ea typeface="ＭＳ Ｐゴシック" charset="0"/>
                <a:cs typeface="Arial" charset="0"/>
              </a:defRPr>
            </a:lvl5pPr>
            <a:lvl6pPr marL="342670" algn="ctr" rtl="0" fontAlgn="base">
              <a:spcBef>
                <a:spcPct val="0"/>
              </a:spcBef>
              <a:spcAft>
                <a:spcPct val="0"/>
              </a:spcAft>
              <a:defRPr sz="3300">
                <a:solidFill>
                  <a:schemeClr val="tx2"/>
                </a:solidFill>
                <a:latin typeface="Arial" charset="0"/>
                <a:ea typeface="ＭＳ Ｐゴシック" charset="0"/>
                <a:cs typeface="Arial" charset="0"/>
              </a:defRPr>
            </a:lvl6pPr>
            <a:lvl7pPr marL="685341" algn="ctr" rtl="0" fontAlgn="base">
              <a:spcBef>
                <a:spcPct val="0"/>
              </a:spcBef>
              <a:spcAft>
                <a:spcPct val="0"/>
              </a:spcAft>
              <a:defRPr sz="3300">
                <a:solidFill>
                  <a:schemeClr val="tx2"/>
                </a:solidFill>
                <a:latin typeface="Arial" charset="0"/>
                <a:ea typeface="ＭＳ Ｐゴシック" charset="0"/>
                <a:cs typeface="Arial" charset="0"/>
              </a:defRPr>
            </a:lvl7pPr>
            <a:lvl8pPr marL="1028015" algn="ctr" rtl="0" fontAlgn="base">
              <a:spcBef>
                <a:spcPct val="0"/>
              </a:spcBef>
              <a:spcAft>
                <a:spcPct val="0"/>
              </a:spcAft>
              <a:defRPr sz="3300">
                <a:solidFill>
                  <a:schemeClr val="tx2"/>
                </a:solidFill>
                <a:latin typeface="Arial" charset="0"/>
                <a:ea typeface="ＭＳ Ｐゴシック" charset="0"/>
                <a:cs typeface="Arial" charset="0"/>
              </a:defRPr>
            </a:lvl8pPr>
            <a:lvl9pPr marL="1370685" algn="ctr" rtl="0" fontAlgn="base">
              <a:spcBef>
                <a:spcPct val="0"/>
              </a:spcBef>
              <a:spcAft>
                <a:spcPct val="0"/>
              </a:spcAft>
              <a:defRPr sz="3300">
                <a:solidFill>
                  <a:schemeClr val="tx2"/>
                </a:solidFill>
                <a:latin typeface="Arial" charset="0"/>
                <a:ea typeface="ＭＳ Ｐゴシック" charset="0"/>
                <a:cs typeface="Arial" charset="0"/>
              </a:defRPr>
            </a:lvl9pPr>
          </a:lstStyle>
          <a:p>
            <a:r>
              <a:rPr lang="en-US" sz="3600" kern="0" dirty="0"/>
              <a:t>Multicore Linking</a:t>
            </a:r>
            <a:endParaRPr lang="en-US" kern="0" dirty="0"/>
          </a:p>
        </p:txBody>
      </p:sp>
    </p:spTree>
    <p:extLst>
      <p:ext uri="{BB962C8B-B14F-4D97-AF65-F5344CB8AC3E}">
        <p14:creationId xmlns:p14="http://schemas.microsoft.com/office/powerpoint/2010/main" val="352587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227C-0881-A449-8147-6DAC07A15723}"/>
              </a:ext>
            </a:extLst>
          </p:cNvPr>
          <p:cNvSpPr>
            <a:spLocks noGrp="1"/>
          </p:cNvSpPr>
          <p:nvPr>
            <p:ph type="title"/>
          </p:nvPr>
        </p:nvSpPr>
        <p:spPr>
          <a:xfrm>
            <a:off x="457200" y="205979"/>
            <a:ext cx="8229600" cy="857250"/>
          </a:xfrm>
        </p:spPr>
        <p:txBody>
          <a:bodyPr/>
          <a:lstStyle/>
          <a:p>
            <a:r>
              <a:rPr lang="en-US" dirty="0"/>
              <a:t>Multicore Linking</a:t>
            </a:r>
          </a:p>
        </p:txBody>
      </p:sp>
      <p:sp>
        <p:nvSpPr>
          <p:cNvPr id="59" name="TextBox 58">
            <a:extLst>
              <a:ext uri="{FF2B5EF4-FFF2-40B4-BE49-F238E27FC236}">
                <a16:creationId xmlns:a16="http://schemas.microsoft.com/office/drawing/2014/main" id="{46805A36-D7ED-9047-92AD-726CFF1CAEDE}"/>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FD76C3A3-395C-7F4E-9730-39F67BEC501D}"/>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67" name="Rectangle 66">
            <a:extLst>
              <a:ext uri="{FF2B5EF4-FFF2-40B4-BE49-F238E27FC236}">
                <a16:creationId xmlns:a16="http://schemas.microsoft.com/office/drawing/2014/main" id="{50AE83B6-D921-A04F-B4A2-32E1B280EDE5}"/>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68" name="Rectangle 67">
            <a:extLst>
              <a:ext uri="{FF2B5EF4-FFF2-40B4-BE49-F238E27FC236}">
                <a16:creationId xmlns:a16="http://schemas.microsoft.com/office/drawing/2014/main" id="{9BA8F813-DB95-BD41-BEE9-0144065806ED}"/>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0" name="Rectangle 69">
            <a:extLst>
              <a:ext uri="{FF2B5EF4-FFF2-40B4-BE49-F238E27FC236}">
                <a16:creationId xmlns:a16="http://schemas.microsoft.com/office/drawing/2014/main" id="{EAF7F715-CCB7-A64B-B9D9-7325D8E227B1}"/>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698519B3-2DCC-0149-BE90-380267A5D9EB}"/>
                  </a:ext>
                </a:extLst>
              </p:cNvPr>
              <p:cNvSpPr txBox="1"/>
              <p:nvPr/>
            </p:nvSpPr>
            <p:spPr>
              <a:xfrm>
                <a:off x="4551541" y="3586889"/>
                <a:ext cx="3441135"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5" name="TextBox 104">
                <a:extLst>
                  <a:ext uri="{FF2B5EF4-FFF2-40B4-BE49-F238E27FC236}">
                    <a16:creationId xmlns:a16="http://schemas.microsoft.com/office/drawing/2014/main" id="{698519B3-2DCC-0149-BE90-380267A5D9EB}"/>
                  </a:ext>
                </a:extLst>
              </p:cNvPr>
              <p:cNvSpPr txBox="1">
                <a:spLocks noRot="1" noChangeAspect="1" noMove="1" noResize="1" noEditPoints="1" noAdjustHandles="1" noChangeArrowheads="1" noChangeShapeType="1" noTextEdit="1"/>
              </p:cNvSpPr>
              <p:nvPr/>
            </p:nvSpPr>
            <p:spPr>
              <a:xfrm>
                <a:off x="4551541" y="3586889"/>
                <a:ext cx="3441135" cy="324384"/>
              </a:xfrm>
              <a:prstGeom prst="rect">
                <a:avLst/>
              </a:prstGeom>
              <a:blipFill>
                <a:blip r:embed="rId5"/>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BAA91741-D33E-3B46-BF5C-86AB15DE154E}"/>
                  </a:ext>
                </a:extLst>
              </p:cNvPr>
              <p:cNvSpPr txBox="1"/>
              <p:nvPr/>
            </p:nvSpPr>
            <p:spPr>
              <a:xfrm>
                <a:off x="4747756" y="4493880"/>
                <a:ext cx="3071289" cy="307777"/>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a14:m>
                <a:r>
                  <a:rPr lang="en-US" sz="1400" baseline="30000" dirty="0">
                    <a:latin typeface="Cambria Math" panose="02040503050406030204" pitchFamily="18" charset="0"/>
                    <a:ea typeface="Cambria Math" panose="02040503050406030204" pitchFamily="18" charset="0"/>
                  </a:rPr>
                  <a:t> </a:t>
                </a:r>
                <a:endParaRPr lang="en-US" sz="1400" dirty="0"/>
              </a:p>
            </p:txBody>
          </p:sp>
        </mc:Choice>
        <mc:Fallback xmlns="">
          <p:sp>
            <p:nvSpPr>
              <p:cNvPr id="107" name="TextBox 106">
                <a:extLst>
                  <a:ext uri="{FF2B5EF4-FFF2-40B4-BE49-F238E27FC236}">
                    <a16:creationId xmlns:a16="http://schemas.microsoft.com/office/drawing/2014/main" id="{BAA91741-D33E-3B46-BF5C-86AB15DE154E}"/>
                  </a:ext>
                </a:extLst>
              </p:cNvPr>
              <p:cNvSpPr txBox="1">
                <a:spLocks noRot="1" noChangeAspect="1" noMove="1" noResize="1" noEditPoints="1" noAdjustHandles="1" noChangeArrowheads="1" noChangeShapeType="1" noTextEdit="1"/>
              </p:cNvSpPr>
              <p:nvPr/>
            </p:nvSpPr>
            <p:spPr>
              <a:xfrm>
                <a:off x="4747756" y="4493880"/>
                <a:ext cx="3071289" cy="307777"/>
              </a:xfrm>
              <a:prstGeom prst="rect">
                <a:avLst/>
              </a:prstGeom>
              <a:blipFill>
                <a:blip r:embed="rId8"/>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5B84F52-C915-2742-8F4C-144B359FCCD6}"/>
                  </a:ext>
                </a:extLst>
              </p:cNvPr>
              <p:cNvSpPr txBox="1"/>
              <p:nvPr/>
            </p:nvSpPr>
            <p:spPr>
              <a:xfrm rot="16200000">
                <a:off x="5997994" y="40349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75B84F52-C915-2742-8F4C-144B359FCCD6}"/>
                  </a:ext>
                </a:extLst>
              </p:cNvPr>
              <p:cNvSpPr txBox="1">
                <a:spLocks noRot="1" noChangeAspect="1" noMove="1" noResize="1" noEditPoints="1" noAdjustHandles="1" noChangeArrowheads="1" noChangeShapeType="1" noTextEdit="1"/>
              </p:cNvSpPr>
              <p:nvPr/>
            </p:nvSpPr>
            <p:spPr>
              <a:xfrm rot="16200000">
                <a:off x="5997994" y="4034998"/>
                <a:ext cx="552669" cy="346249"/>
              </a:xfrm>
              <a:prstGeom prst="rect">
                <a:avLst/>
              </a:prstGeom>
              <a:blipFill>
                <a:blip r:embed="rId15"/>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BE174DF-2598-4245-AFC5-5A45637B45B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6" name="TextBox 55">
                <a:extLst>
                  <a:ext uri="{FF2B5EF4-FFF2-40B4-BE49-F238E27FC236}">
                    <a16:creationId xmlns:a16="http://schemas.microsoft.com/office/drawing/2014/main" id="{ABE174DF-2598-4245-AFC5-5A45637B45B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17"/>
                <a:stretch>
                  <a:fillRect r="-3571"/>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5E20AA00-008D-C548-95B6-CE5CC82098FC}"/>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12</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32271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21482-F866-E84D-95AB-F67E9FB2EB5F}"/>
              </a:ext>
            </a:extLst>
          </p:cNvPr>
          <p:cNvSpPr>
            <a:spLocks noGrp="1"/>
          </p:cNvSpPr>
          <p:nvPr>
            <p:ph type="title"/>
          </p:nvPr>
        </p:nvSpPr>
        <p:spPr/>
        <p:txBody>
          <a:bodyPr/>
          <a:lstStyle/>
          <a:p>
            <a:r>
              <a:rPr lang="en-US" dirty="0">
                <a:ea typeface="Cambria Math" charset="0"/>
                <a:cs typeface="Cambria Math" charset="0"/>
              </a:rPr>
              <a:t>Multicore Linking</a:t>
            </a:r>
            <a:endParaRPr lang="en-US" dirty="0"/>
          </a:p>
        </p:txBody>
      </p:sp>
      <p:sp>
        <p:nvSpPr>
          <p:cNvPr id="3" name="Content Placeholder 2">
            <a:extLst>
              <a:ext uri="{FF2B5EF4-FFF2-40B4-BE49-F238E27FC236}">
                <a16:creationId xmlns:a16="http://schemas.microsoft.com/office/drawing/2014/main" id="{033EB441-BF96-764D-9198-EB5C203D13EF}"/>
              </a:ext>
            </a:extLst>
          </p:cNvPr>
          <p:cNvSpPr>
            <a:spLocks noGrp="1"/>
          </p:cNvSpPr>
          <p:nvPr>
            <p:ph idx="1"/>
          </p:nvPr>
        </p:nvSpPr>
        <p:spPr/>
        <p:txBody>
          <a:bodyPr/>
          <a:lstStyle/>
          <a:p>
            <a:r>
              <a:rPr lang="en-US" dirty="0"/>
              <a:t>Environment </a:t>
            </a:r>
          </a:p>
          <a:p>
            <a:pPr lvl="1"/>
            <a:r>
              <a:rPr lang="en-US" dirty="0"/>
              <a:t>Fixed number of CPUs </a:t>
            </a:r>
          </a:p>
          <a:p>
            <a:pPr lvl="1"/>
            <a:r>
              <a:rPr lang="en-US" dirty="0"/>
              <a:t>Fixed initial state for all CPUs </a:t>
            </a:r>
          </a:p>
          <a:p>
            <a:pPr lvl="1"/>
            <a:r>
              <a:rPr lang="en-US" dirty="0"/>
              <a:t>Fairness assumptions </a:t>
            </a:r>
            <a:endParaRPr lang="en-US" i="1" dirty="0">
              <a:latin typeface="Cambria Math" panose="02040503050406030204" pitchFamily="18" charset="0"/>
              <a:ea typeface="Cambria Math" panose="02040503050406030204" pitchFamily="18" charset="0"/>
            </a:endParaRPr>
          </a:p>
          <a:p>
            <a:r>
              <a:rPr lang="en-US" dirty="0">
                <a:ea typeface="Cambria Math" panose="02040503050406030204" pitchFamily="18" charset="0"/>
              </a:rPr>
              <a:t>Things to solve</a:t>
            </a:r>
          </a:p>
          <a:p>
            <a:pPr lvl="1"/>
            <a:r>
              <a:rPr lang="en-US" dirty="0">
                <a:ea typeface="Cambria Math" panose="02040503050406030204" pitchFamily="18" charset="0"/>
              </a:rPr>
              <a:t>Hide non-determinism</a:t>
            </a:r>
          </a:p>
          <a:p>
            <a:pPr lvl="1"/>
            <a:r>
              <a:rPr lang="en-US" dirty="0">
                <a:ea typeface="Cambria Math" panose="02040503050406030204" pitchFamily="18" charset="0"/>
              </a:rPr>
              <a:t>Build environmental context for each CPU</a:t>
            </a:r>
          </a:p>
          <a:p>
            <a:pPr lvl="1"/>
            <a:r>
              <a:rPr lang="en-US" dirty="0">
                <a:ea typeface="Cambria Math" panose="02040503050406030204" pitchFamily="18" charset="0"/>
              </a:rPr>
              <a:t>Prove compositionality of multiple per-CPU machines</a:t>
            </a:r>
          </a:p>
          <a:p>
            <a:pPr lvl="1"/>
            <a:r>
              <a:rPr lang="en-US" dirty="0">
                <a:ea typeface="Cambria Math" panose="02040503050406030204" pitchFamily="18" charset="0"/>
              </a:rPr>
              <a:t>Provide simple environmental context for per-CPU machines </a:t>
            </a:r>
          </a:p>
        </p:txBody>
      </p:sp>
      <p:sp>
        <p:nvSpPr>
          <p:cNvPr id="4" name="Slide Number Placeholder 3">
            <a:extLst>
              <a:ext uri="{FF2B5EF4-FFF2-40B4-BE49-F238E27FC236}">
                <a16:creationId xmlns:a16="http://schemas.microsoft.com/office/drawing/2014/main" id="{3BB25442-88C7-FB42-B8A8-59223E91E1B5}"/>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13</a:t>
            </a:fld>
            <a:endParaRPr lang="en-US" altLang="zh-CN">
              <a:solidFill>
                <a:srgbClr val="000000"/>
              </a:solidFill>
              <a:latin typeface="Arial" charset="0"/>
              <a:ea typeface="ＭＳ Ｐゴシック" charset="0"/>
            </a:endParaRPr>
          </a:p>
        </p:txBody>
      </p:sp>
      <p:sp>
        <p:nvSpPr>
          <p:cNvPr id="5" name="TextBox 4">
            <a:extLst>
              <a:ext uri="{FF2B5EF4-FFF2-40B4-BE49-F238E27FC236}">
                <a16:creationId xmlns:a16="http://schemas.microsoft.com/office/drawing/2014/main" id="{9547E411-1689-4942-90CE-0039F1CDC717}"/>
              </a:ext>
            </a:extLst>
          </p:cNvPr>
          <p:cNvSpPr txBox="1"/>
          <p:nvPr/>
        </p:nvSpPr>
        <p:spPr>
          <a:xfrm>
            <a:off x="3681453" y="3189301"/>
            <a:ext cx="415498" cy="369332"/>
          </a:xfrm>
          <a:prstGeom prst="rect">
            <a:avLst/>
          </a:prstGeom>
          <a:noFill/>
        </p:spPr>
        <p:txBody>
          <a:bodyPr wrap="none" rtlCol="0">
            <a:spAutoFit/>
          </a:bodyPr>
          <a:lstStyle/>
          <a:p>
            <a:r>
              <a:rPr lang="en-US" b="1" dirty="0">
                <a:solidFill>
                  <a:srgbClr val="FF0000"/>
                </a:solidFill>
              </a:rPr>
              <a:t>1️⃣</a:t>
            </a:r>
          </a:p>
        </p:txBody>
      </p:sp>
      <p:sp>
        <p:nvSpPr>
          <p:cNvPr id="6" name="TextBox 5">
            <a:extLst>
              <a:ext uri="{FF2B5EF4-FFF2-40B4-BE49-F238E27FC236}">
                <a16:creationId xmlns:a16="http://schemas.microsoft.com/office/drawing/2014/main" id="{7C445942-C2D6-0348-A714-27C28C6FE13A}"/>
              </a:ext>
            </a:extLst>
          </p:cNvPr>
          <p:cNvSpPr txBox="1"/>
          <p:nvPr/>
        </p:nvSpPr>
        <p:spPr>
          <a:xfrm>
            <a:off x="6015502" y="3542731"/>
            <a:ext cx="417102" cy="369332"/>
          </a:xfrm>
          <a:prstGeom prst="rect">
            <a:avLst/>
          </a:prstGeom>
          <a:noFill/>
        </p:spPr>
        <p:txBody>
          <a:bodyPr wrap="none" rtlCol="0">
            <a:spAutoFit/>
          </a:bodyPr>
          <a:lstStyle/>
          <a:p>
            <a:r>
              <a:rPr lang="en-US" b="1" dirty="0">
                <a:solidFill>
                  <a:srgbClr val="FF0000"/>
                </a:solidFill>
              </a:rPr>
              <a:t>2️⃣</a:t>
            </a:r>
          </a:p>
        </p:txBody>
      </p:sp>
      <p:sp>
        <p:nvSpPr>
          <p:cNvPr id="7" name="TextBox 6">
            <a:extLst>
              <a:ext uri="{FF2B5EF4-FFF2-40B4-BE49-F238E27FC236}">
                <a16:creationId xmlns:a16="http://schemas.microsoft.com/office/drawing/2014/main" id="{914D51B2-953C-314A-906C-138B2F2E368F}"/>
              </a:ext>
            </a:extLst>
          </p:cNvPr>
          <p:cNvSpPr txBox="1"/>
          <p:nvPr/>
        </p:nvSpPr>
        <p:spPr>
          <a:xfrm>
            <a:off x="7371030" y="3947067"/>
            <a:ext cx="417102" cy="369332"/>
          </a:xfrm>
          <a:prstGeom prst="rect">
            <a:avLst/>
          </a:prstGeom>
          <a:noFill/>
        </p:spPr>
        <p:txBody>
          <a:bodyPr wrap="none" rtlCol="0">
            <a:spAutoFit/>
          </a:bodyPr>
          <a:lstStyle/>
          <a:p>
            <a:r>
              <a:rPr lang="en-US" b="1" dirty="0">
                <a:solidFill>
                  <a:srgbClr val="FF0000"/>
                </a:solidFill>
              </a:rPr>
              <a:t>3️⃣</a:t>
            </a:r>
          </a:p>
        </p:txBody>
      </p:sp>
      <p:sp>
        <p:nvSpPr>
          <p:cNvPr id="8" name="TextBox 7">
            <a:extLst>
              <a:ext uri="{FF2B5EF4-FFF2-40B4-BE49-F238E27FC236}">
                <a16:creationId xmlns:a16="http://schemas.microsoft.com/office/drawing/2014/main" id="{18DAE4D8-391F-A84D-A1E0-63207A0BE6A5}"/>
              </a:ext>
            </a:extLst>
          </p:cNvPr>
          <p:cNvSpPr txBox="1"/>
          <p:nvPr/>
        </p:nvSpPr>
        <p:spPr>
          <a:xfrm>
            <a:off x="8229600" y="4337306"/>
            <a:ext cx="417102" cy="369332"/>
          </a:xfrm>
          <a:prstGeom prst="rect">
            <a:avLst/>
          </a:prstGeom>
          <a:noFill/>
        </p:spPr>
        <p:txBody>
          <a:bodyPr wrap="none" rtlCol="0">
            <a:spAutoFit/>
          </a:bodyPr>
          <a:lstStyle/>
          <a:p>
            <a:r>
              <a:rPr lang="en-US" b="1" dirty="0">
                <a:solidFill>
                  <a:srgbClr val="FF0000"/>
                </a:solidFill>
              </a:rPr>
              <a:t>4️⃣️⃣</a:t>
            </a:r>
          </a:p>
        </p:txBody>
      </p:sp>
    </p:spTree>
    <p:extLst>
      <p:ext uri="{BB962C8B-B14F-4D97-AF65-F5344CB8AC3E}">
        <p14:creationId xmlns:p14="http://schemas.microsoft.com/office/powerpoint/2010/main" val="851787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227C-0881-A449-8147-6DAC07A15723}"/>
              </a:ext>
            </a:extLst>
          </p:cNvPr>
          <p:cNvSpPr>
            <a:spLocks noGrp="1"/>
          </p:cNvSpPr>
          <p:nvPr>
            <p:ph type="title"/>
          </p:nvPr>
        </p:nvSpPr>
        <p:spPr>
          <a:xfrm>
            <a:off x="457200" y="205979"/>
            <a:ext cx="8229600" cy="857250"/>
          </a:xfrm>
        </p:spPr>
        <p:txBody>
          <a:bodyPr/>
          <a:lstStyle/>
          <a:p>
            <a:r>
              <a:rPr lang="en-US" dirty="0"/>
              <a:t>Multicore Linking</a:t>
            </a:r>
          </a:p>
        </p:txBody>
      </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698519B3-2DCC-0149-BE90-380267A5D9EB}"/>
                  </a:ext>
                </a:extLst>
              </p:cNvPr>
              <p:cNvSpPr txBox="1"/>
              <p:nvPr/>
            </p:nvSpPr>
            <p:spPr>
              <a:xfrm>
                <a:off x="4553989" y="3614548"/>
                <a:ext cx="3556679"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5" name="TextBox 104">
                <a:extLst>
                  <a:ext uri="{FF2B5EF4-FFF2-40B4-BE49-F238E27FC236}">
                    <a16:creationId xmlns:a16="http://schemas.microsoft.com/office/drawing/2014/main" id="{698519B3-2DCC-0149-BE90-380267A5D9EB}"/>
                  </a:ext>
                </a:extLst>
              </p:cNvPr>
              <p:cNvSpPr txBox="1">
                <a:spLocks noRot="1" noChangeAspect="1" noMove="1" noResize="1" noEditPoints="1" noAdjustHandles="1" noChangeArrowheads="1" noChangeShapeType="1" noTextEdit="1"/>
              </p:cNvSpPr>
              <p:nvPr/>
            </p:nvSpPr>
            <p:spPr>
              <a:xfrm>
                <a:off x="4553989" y="3614548"/>
                <a:ext cx="3556679" cy="324384"/>
              </a:xfrm>
              <a:prstGeom prst="rect">
                <a:avLst/>
              </a:prstGeom>
              <a:blipFill>
                <a:blip r:embed="rId3"/>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BAA91741-D33E-3B46-BF5C-86AB15DE154E}"/>
                  </a:ext>
                </a:extLst>
              </p:cNvPr>
              <p:cNvSpPr txBox="1"/>
              <p:nvPr/>
            </p:nvSpPr>
            <p:spPr>
              <a:xfrm>
                <a:off x="4724646" y="4512437"/>
                <a:ext cx="3067635" cy="307777"/>
              </a:xfrm>
              <a:prstGeom prst="rect">
                <a:avLst/>
              </a:prstGeom>
              <a:noFill/>
            </p:spPr>
            <p:txBody>
              <a:bodyPr wrap="none" rtlCol="0">
                <a:spAutoFit/>
              </a:bodyPr>
              <a:lstStyle/>
              <a:p>
                <a:pPr algn="ct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a14:m>
                <a:r>
                  <a:rPr lang="en-US" sz="1400" baseline="30000" dirty="0">
                    <a:latin typeface="Cambria Math" panose="02040503050406030204" pitchFamily="18" charset="0"/>
                    <a:ea typeface="Cambria Math" panose="02040503050406030204" pitchFamily="18" charset="0"/>
                  </a:rPr>
                  <a:t> </a:t>
                </a:r>
                <a:endParaRPr lang="en-US" sz="1400" dirty="0"/>
              </a:p>
            </p:txBody>
          </p:sp>
        </mc:Choice>
        <mc:Fallback xmlns="">
          <p:sp>
            <p:nvSpPr>
              <p:cNvPr id="107" name="TextBox 106">
                <a:extLst>
                  <a:ext uri="{FF2B5EF4-FFF2-40B4-BE49-F238E27FC236}">
                    <a16:creationId xmlns:a16="http://schemas.microsoft.com/office/drawing/2014/main" id="{BAA91741-D33E-3B46-BF5C-86AB15DE154E}"/>
                  </a:ext>
                </a:extLst>
              </p:cNvPr>
              <p:cNvSpPr txBox="1">
                <a:spLocks noRot="1" noChangeAspect="1" noMove="1" noResize="1" noEditPoints="1" noAdjustHandles="1" noChangeArrowheads="1" noChangeShapeType="1" noTextEdit="1"/>
              </p:cNvSpPr>
              <p:nvPr/>
            </p:nvSpPr>
            <p:spPr>
              <a:xfrm>
                <a:off x="4724646" y="4512437"/>
                <a:ext cx="3067635" cy="307777"/>
              </a:xfrm>
              <a:prstGeom prst="rect">
                <a:avLst/>
              </a:prstGeom>
              <a:blipFill>
                <a:blip r:embed="rId4"/>
                <a:stretch>
                  <a:fillRect b="-11538"/>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A809CECA-B2BE-9343-91DC-8B6DC1EA2E89}"/>
              </a:ext>
            </a:extLst>
          </p:cNvPr>
          <p:cNvGrpSpPr/>
          <p:nvPr/>
        </p:nvGrpSpPr>
        <p:grpSpPr>
          <a:xfrm>
            <a:off x="1410333" y="3532102"/>
            <a:ext cx="5037120" cy="1246617"/>
            <a:chOff x="1410333" y="3532102"/>
            <a:chExt cx="5037120" cy="1246617"/>
          </a:xfrm>
        </p:grpSpPr>
        <p:sp>
          <p:nvSpPr>
            <p:cNvPr id="59" name="TextBox 58">
              <a:extLst>
                <a:ext uri="{FF2B5EF4-FFF2-40B4-BE49-F238E27FC236}">
                  <a16:creationId xmlns:a16="http://schemas.microsoft.com/office/drawing/2014/main" id="{46805A36-D7ED-9047-92AD-726CFF1CAEDE}"/>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FD76C3A3-395C-7F4E-9730-39F67BEC501D}"/>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Mboot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67" name="Rectangle 66">
              <a:extLst>
                <a:ext uri="{FF2B5EF4-FFF2-40B4-BE49-F238E27FC236}">
                  <a16:creationId xmlns:a16="http://schemas.microsoft.com/office/drawing/2014/main" id="{50AE83B6-D921-A04F-B4A2-32E1B280EDE5}"/>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Mboot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68" name="Rectangle 67">
              <a:extLst>
                <a:ext uri="{FF2B5EF4-FFF2-40B4-BE49-F238E27FC236}">
                  <a16:creationId xmlns:a16="http://schemas.microsoft.com/office/drawing/2014/main" id="{9BA8F813-DB95-BD41-BEE9-0144065806ED}"/>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0" name="Rectangle 69">
              <a:extLst>
                <a:ext uri="{FF2B5EF4-FFF2-40B4-BE49-F238E27FC236}">
                  <a16:creationId xmlns:a16="http://schemas.microsoft.com/office/drawing/2014/main" id="{EAF7F715-CCB7-A64B-B9D9-7325D8E227B1}"/>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5B84F52-C915-2742-8F4C-144B359FCCD6}"/>
                    </a:ext>
                  </a:extLst>
                </p:cNvPr>
                <p:cNvSpPr txBox="1"/>
                <p:nvPr/>
              </p:nvSpPr>
              <p:spPr>
                <a:xfrm rot="16200000">
                  <a:off x="5997994" y="40349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75B84F52-C915-2742-8F4C-144B359FCCD6}"/>
                    </a:ext>
                  </a:extLst>
                </p:cNvPr>
                <p:cNvSpPr txBox="1">
                  <a:spLocks noRot="1" noChangeAspect="1" noMove="1" noResize="1" noEditPoints="1" noAdjustHandles="1" noChangeArrowheads="1" noChangeShapeType="1" noTextEdit="1"/>
                </p:cNvSpPr>
                <p:nvPr/>
              </p:nvSpPr>
              <p:spPr>
                <a:xfrm rot="16200000">
                  <a:off x="5997994" y="4034998"/>
                  <a:ext cx="552669" cy="346249"/>
                </a:xfrm>
                <a:prstGeom prst="rect">
                  <a:avLst/>
                </a:prstGeom>
                <a:blipFill>
                  <a:blip r:embed="rId27"/>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BE174DF-2598-4245-AFC5-5A45637B45B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6" name="TextBox 55">
                  <a:extLst>
                    <a:ext uri="{FF2B5EF4-FFF2-40B4-BE49-F238E27FC236}">
                      <a16:creationId xmlns:a16="http://schemas.microsoft.com/office/drawing/2014/main" id="{ABE174DF-2598-4245-AFC5-5A45637B45B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28"/>
                  <a:stretch>
                    <a:fillRect r="-3571"/>
                  </a:stretch>
                </a:blipFill>
              </p:spPr>
              <p:txBody>
                <a:bodyPr/>
                <a:lstStyle/>
                <a:p>
                  <a:r>
                    <a:rPr lang="en-US">
                      <a:noFill/>
                    </a:rPr>
                    <a:t> </a:t>
                  </a:r>
                </a:p>
              </p:txBody>
            </p:sp>
          </mc:Fallback>
        </mc:AlternateContent>
      </p:grpSp>
      <p:sp>
        <p:nvSpPr>
          <p:cNvPr id="5" name="Slide Number Placeholder 4">
            <a:extLst>
              <a:ext uri="{FF2B5EF4-FFF2-40B4-BE49-F238E27FC236}">
                <a16:creationId xmlns:a16="http://schemas.microsoft.com/office/drawing/2014/main" id="{99978223-2D29-9B41-B7F2-C2A0FBDA3BF9}"/>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14</a:t>
            </a:fld>
            <a:endParaRPr lang="en-US" altLang="zh-CN">
              <a:solidFill>
                <a:srgbClr val="000000"/>
              </a:solidFill>
              <a:latin typeface="Arial" charset="0"/>
              <a:ea typeface="ＭＳ Ｐゴシック" charset="0"/>
            </a:endParaRPr>
          </a:p>
        </p:txBody>
      </p:sp>
      <p:grpSp>
        <p:nvGrpSpPr>
          <p:cNvPr id="3" name="Group 2">
            <a:extLst>
              <a:ext uri="{FF2B5EF4-FFF2-40B4-BE49-F238E27FC236}">
                <a16:creationId xmlns:a16="http://schemas.microsoft.com/office/drawing/2014/main" id="{A30AFB0C-0887-AE4E-A3B3-392364DFDEE7}"/>
              </a:ext>
            </a:extLst>
          </p:cNvPr>
          <p:cNvGrpSpPr/>
          <p:nvPr/>
        </p:nvGrpSpPr>
        <p:grpSpPr>
          <a:xfrm>
            <a:off x="289560" y="133350"/>
            <a:ext cx="8357582" cy="4834668"/>
            <a:chOff x="295623" y="169795"/>
            <a:chExt cx="8357582" cy="4834668"/>
          </a:xfrm>
        </p:grpSpPr>
        <p:grpSp>
          <p:nvGrpSpPr>
            <p:cNvPr id="101" name="Group 100">
              <a:extLst>
                <a:ext uri="{FF2B5EF4-FFF2-40B4-BE49-F238E27FC236}">
                  <a16:creationId xmlns:a16="http://schemas.microsoft.com/office/drawing/2014/main" id="{02FF659E-27D2-D94C-8D30-BE59F15F30DE}"/>
                </a:ext>
              </a:extLst>
            </p:cNvPr>
            <p:cNvGrpSpPr/>
            <p:nvPr/>
          </p:nvGrpSpPr>
          <p:grpSpPr>
            <a:xfrm>
              <a:off x="295623" y="209550"/>
              <a:ext cx="8357582" cy="4794913"/>
              <a:chOff x="291148" y="178487"/>
              <a:chExt cx="8357582" cy="4794913"/>
            </a:xfrm>
          </p:grpSpPr>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7F6D3A0-41A2-064D-AED2-421B2E9C9D5C}"/>
                      </a:ext>
                    </a:extLst>
                  </p:cNvPr>
                  <p:cNvSpPr txBox="1"/>
                  <p:nvPr/>
                </p:nvSpPr>
                <p:spPr>
                  <a:xfrm>
                    <a:off x="5044288" y="4665623"/>
                    <a:ext cx="3051605"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02" name="TextBox 101">
                    <a:extLst>
                      <a:ext uri="{FF2B5EF4-FFF2-40B4-BE49-F238E27FC236}">
                        <a16:creationId xmlns:a16="http://schemas.microsoft.com/office/drawing/2014/main" id="{C7F6D3A0-41A2-064D-AED2-421B2E9C9D5C}"/>
                      </a:ext>
                    </a:extLst>
                  </p:cNvPr>
                  <p:cNvSpPr txBox="1">
                    <a:spLocks noRot="1" noChangeAspect="1" noMove="1" noResize="1" noEditPoints="1" noAdjustHandles="1" noChangeArrowheads="1" noChangeShapeType="1" noTextEdit="1"/>
                  </p:cNvSpPr>
                  <p:nvPr/>
                </p:nvSpPr>
                <p:spPr>
                  <a:xfrm>
                    <a:off x="5044288" y="4665623"/>
                    <a:ext cx="3051605" cy="307777"/>
                  </a:xfrm>
                  <a:prstGeom prst="rect">
                    <a:avLst/>
                  </a:prstGeom>
                  <a:blipFill>
                    <a:blip r:embed="rId29"/>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83FC3B70-8CFC-6847-9172-0E38784A8FF7}"/>
                      </a:ext>
                    </a:extLst>
                  </p:cNvPr>
                  <p:cNvSpPr txBox="1"/>
                  <p:nvPr/>
                </p:nvSpPr>
                <p:spPr>
                  <a:xfrm rot="16200000">
                    <a:off x="6278067" y="2102032"/>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31" name="TextBox 30">
                    <a:extLst>
                      <a:ext uri="{FF2B5EF4-FFF2-40B4-BE49-F238E27FC236}">
                        <a16:creationId xmlns:a16="http://schemas.microsoft.com/office/drawing/2014/main" id="{C937A053-C538-1141-A8AC-0E18764F5190}"/>
                      </a:ext>
                    </a:extLst>
                  </p:cNvPr>
                  <p:cNvSpPr txBox="1">
                    <a:spLocks noRot="1" noChangeAspect="1" noMove="1" noResize="1" noEditPoints="1" noAdjustHandles="1" noChangeArrowheads="1" noChangeShapeType="1" noTextEdit="1"/>
                  </p:cNvSpPr>
                  <p:nvPr/>
                </p:nvSpPr>
                <p:spPr>
                  <a:xfrm rot="16200000">
                    <a:off x="6278067" y="2102032"/>
                    <a:ext cx="552669" cy="346249"/>
                  </a:xfrm>
                  <a:prstGeom prst="rect">
                    <a:avLst/>
                  </a:prstGeom>
                  <a:blipFill>
                    <a:blip r:embed="rId9"/>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432B542D-D73D-ED47-B068-5636CE7B4BD5}"/>
                      </a:ext>
                    </a:extLst>
                  </p:cNvPr>
                  <p:cNvSpPr txBox="1"/>
                  <p:nvPr/>
                </p:nvSpPr>
                <p:spPr>
                  <a:xfrm rot="16200000">
                    <a:off x="6282086" y="444172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32" name="TextBox 31">
                    <a:extLst>
                      <a:ext uri="{FF2B5EF4-FFF2-40B4-BE49-F238E27FC236}">
                        <a16:creationId xmlns:a16="http://schemas.microsoft.com/office/drawing/2014/main" id="{D4B69304-7FD4-E747-89E0-D4F0CEA0FE0B}"/>
                      </a:ext>
                    </a:extLst>
                  </p:cNvPr>
                  <p:cNvSpPr txBox="1">
                    <a:spLocks noRot="1" noChangeAspect="1" noMove="1" noResize="1" noEditPoints="1" noAdjustHandles="1" noChangeArrowheads="1" noChangeShapeType="1" noTextEdit="1"/>
                  </p:cNvSpPr>
                  <p:nvPr/>
                </p:nvSpPr>
                <p:spPr>
                  <a:xfrm rot="16200000">
                    <a:off x="6282086" y="4441724"/>
                    <a:ext cx="552669" cy="346249"/>
                  </a:xfrm>
                  <a:prstGeom prst="rect">
                    <a:avLst/>
                  </a:prstGeom>
                  <a:blipFill>
                    <a:blip r:embed="rId10"/>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D51ED12E-C0B3-3440-8E0E-B1947A502112}"/>
                      </a:ext>
                    </a:extLst>
                  </p:cNvPr>
                  <p:cNvSpPr txBox="1"/>
                  <p:nvPr/>
                </p:nvSpPr>
                <p:spPr>
                  <a:xfrm rot="16200000">
                    <a:off x="6271745" y="252794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33" name="TextBox 32">
                    <a:extLst>
                      <a:ext uri="{FF2B5EF4-FFF2-40B4-BE49-F238E27FC236}">
                        <a16:creationId xmlns:a16="http://schemas.microsoft.com/office/drawing/2014/main" id="{200F9B0B-5021-084D-BDDF-97BBB3EE67DC}"/>
                      </a:ext>
                    </a:extLst>
                  </p:cNvPr>
                  <p:cNvSpPr txBox="1">
                    <a:spLocks noRot="1" noChangeAspect="1" noMove="1" noResize="1" noEditPoints="1" noAdjustHandles="1" noChangeArrowheads="1" noChangeShapeType="1" noTextEdit="1"/>
                  </p:cNvSpPr>
                  <p:nvPr/>
                </p:nvSpPr>
                <p:spPr>
                  <a:xfrm rot="16200000">
                    <a:off x="6271745" y="2527945"/>
                    <a:ext cx="552669" cy="346249"/>
                  </a:xfrm>
                  <a:prstGeom prst="rect">
                    <a:avLst/>
                  </a:prstGeom>
                  <a:blipFill>
                    <a:blip r:embed="rId11"/>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4911209F-DD8F-9845-8C44-C62114827BAA}"/>
                      </a:ext>
                    </a:extLst>
                  </p:cNvPr>
                  <p:cNvSpPr txBox="1"/>
                  <p:nvPr/>
                </p:nvSpPr>
                <p:spPr>
                  <a:xfrm>
                    <a:off x="4516359" y="4212760"/>
                    <a:ext cx="4111254"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𝑜𝑟𝑎𝑐𝑙𝑒</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𝐶𝑜𝑟𝑒𝑆𝑒𝑡</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13" name="TextBox 112">
                    <a:extLst>
                      <a:ext uri="{FF2B5EF4-FFF2-40B4-BE49-F238E27FC236}">
                        <a16:creationId xmlns:a16="http://schemas.microsoft.com/office/drawing/2014/main" id="{4911209F-DD8F-9845-8C44-C62114827BAA}"/>
                      </a:ext>
                    </a:extLst>
                  </p:cNvPr>
                  <p:cNvSpPr txBox="1">
                    <a:spLocks noRot="1" noChangeAspect="1" noMove="1" noResize="1" noEditPoints="1" noAdjustHandles="1" noChangeArrowheads="1" noChangeShapeType="1" noTextEdit="1"/>
                  </p:cNvSpPr>
                  <p:nvPr/>
                </p:nvSpPr>
                <p:spPr>
                  <a:xfrm>
                    <a:off x="4516359" y="4212760"/>
                    <a:ext cx="4111254" cy="307777"/>
                  </a:xfrm>
                  <a:prstGeom prst="rect">
                    <a:avLst/>
                  </a:prstGeom>
                  <a:blipFill>
                    <a:blip r:embed="rId30"/>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580BF45B-1178-5041-B0C3-7D2B4D569781}"/>
                      </a:ext>
                    </a:extLst>
                  </p:cNvPr>
                  <p:cNvSpPr txBox="1"/>
                  <p:nvPr/>
                </p:nvSpPr>
                <p:spPr>
                  <a:xfrm rot="16200000">
                    <a:off x="6282086" y="4052752"/>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35" name="TextBox 34">
                    <a:extLst>
                      <a:ext uri="{FF2B5EF4-FFF2-40B4-BE49-F238E27FC236}">
                        <a16:creationId xmlns:a16="http://schemas.microsoft.com/office/drawing/2014/main" id="{A11608F0-82C4-F640-9417-B98D14F03A26}"/>
                      </a:ext>
                    </a:extLst>
                  </p:cNvPr>
                  <p:cNvSpPr txBox="1">
                    <a:spLocks noRot="1" noChangeAspect="1" noMove="1" noResize="1" noEditPoints="1" noAdjustHandles="1" noChangeArrowheads="1" noChangeShapeType="1" noTextEdit="1"/>
                  </p:cNvSpPr>
                  <p:nvPr/>
                </p:nvSpPr>
                <p:spPr>
                  <a:xfrm rot="16200000">
                    <a:off x="6282086" y="4052752"/>
                    <a:ext cx="552669" cy="346249"/>
                  </a:xfrm>
                  <a:prstGeom prst="rect">
                    <a:avLst/>
                  </a:prstGeom>
                  <a:blipFill>
                    <a:blip r:embed="rId13"/>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E04593FD-5B42-6646-B8EE-90782739871C}"/>
                      </a:ext>
                    </a:extLst>
                  </p:cNvPr>
                  <p:cNvSpPr txBox="1"/>
                  <p:nvPr/>
                </p:nvSpPr>
                <p:spPr>
                  <a:xfrm>
                    <a:off x="4487847" y="3842902"/>
                    <a:ext cx="4160883"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𝑒𝑛𝑣</m:t>
                              </m:r>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𝐶𝑜𝑟𝑒𝑆𝑒𝑡</m:t>
                                  </m:r>
                                  <m:r>
                                    <a:rPr lang="en-US" sz="1400" b="0" i="1" smtClean="0">
                                      <a:latin typeface="Cambria Math" panose="02040503050406030204" pitchFamily="18" charset="0"/>
                                      <a:ea typeface="Cambria Math" panose="02040503050406030204" pitchFamily="18" charset="0"/>
                                    </a:rPr>
                                    <m:t> </m:t>
                                  </m:r>
                                </m:sub>
                              </m:sSub>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15" name="TextBox 114">
                    <a:extLst>
                      <a:ext uri="{FF2B5EF4-FFF2-40B4-BE49-F238E27FC236}">
                        <a16:creationId xmlns:a16="http://schemas.microsoft.com/office/drawing/2014/main" id="{E04593FD-5B42-6646-B8EE-90782739871C}"/>
                      </a:ext>
                    </a:extLst>
                  </p:cNvPr>
                  <p:cNvSpPr txBox="1">
                    <a:spLocks noRot="1" noChangeAspect="1" noMove="1" noResize="1" noEditPoints="1" noAdjustHandles="1" noChangeArrowheads="1" noChangeShapeType="1" noTextEdit="1"/>
                  </p:cNvSpPr>
                  <p:nvPr/>
                </p:nvSpPr>
                <p:spPr>
                  <a:xfrm>
                    <a:off x="4487847" y="3842902"/>
                    <a:ext cx="4160883" cy="307777"/>
                  </a:xfrm>
                  <a:prstGeom prst="rect">
                    <a:avLst/>
                  </a:prstGeom>
                  <a:blipFill>
                    <a:blip r:embed="rId31"/>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DA2A0D10-AAB1-104B-8210-46B85C995125}"/>
                      </a:ext>
                    </a:extLst>
                  </p:cNvPr>
                  <p:cNvSpPr txBox="1"/>
                  <p:nvPr/>
                </p:nvSpPr>
                <p:spPr>
                  <a:xfrm>
                    <a:off x="4879335" y="3485208"/>
                    <a:ext cx="3358162"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𝑒𝑛𝑣</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16" name="TextBox 115">
                    <a:extLst>
                      <a:ext uri="{FF2B5EF4-FFF2-40B4-BE49-F238E27FC236}">
                        <a16:creationId xmlns:a16="http://schemas.microsoft.com/office/drawing/2014/main" id="{DA2A0D10-AAB1-104B-8210-46B85C995125}"/>
                      </a:ext>
                    </a:extLst>
                  </p:cNvPr>
                  <p:cNvSpPr txBox="1">
                    <a:spLocks noRot="1" noChangeAspect="1" noMove="1" noResize="1" noEditPoints="1" noAdjustHandles="1" noChangeArrowheads="1" noChangeShapeType="1" noTextEdit="1"/>
                  </p:cNvSpPr>
                  <p:nvPr/>
                </p:nvSpPr>
                <p:spPr>
                  <a:xfrm>
                    <a:off x="4879335" y="3485208"/>
                    <a:ext cx="3358162" cy="307777"/>
                  </a:xfrm>
                  <a:prstGeom prst="rect">
                    <a:avLst/>
                  </a:prstGeom>
                  <a:blipFill>
                    <a:blip r:embed="rId32"/>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9FCC50E8-108D-5443-A602-48DBEDBCC207}"/>
                      </a:ext>
                    </a:extLst>
                  </p:cNvPr>
                  <p:cNvSpPr txBox="1"/>
                  <p:nvPr/>
                </p:nvSpPr>
                <p:spPr>
                  <a:xfrm>
                    <a:off x="4751431" y="3118874"/>
                    <a:ext cx="3623300" cy="32528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𝑠𝑖𝑛𝑔𝑙𝑒</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17" name="TextBox 116">
                    <a:extLst>
                      <a:ext uri="{FF2B5EF4-FFF2-40B4-BE49-F238E27FC236}">
                        <a16:creationId xmlns:a16="http://schemas.microsoft.com/office/drawing/2014/main" id="{9FCC50E8-108D-5443-A602-48DBEDBCC207}"/>
                      </a:ext>
                    </a:extLst>
                  </p:cNvPr>
                  <p:cNvSpPr txBox="1">
                    <a:spLocks noRot="1" noChangeAspect="1" noMove="1" noResize="1" noEditPoints="1" noAdjustHandles="1" noChangeArrowheads="1" noChangeShapeType="1" noTextEdit="1"/>
                  </p:cNvSpPr>
                  <p:nvPr/>
                </p:nvSpPr>
                <p:spPr>
                  <a:xfrm>
                    <a:off x="4751431" y="3118874"/>
                    <a:ext cx="3623300" cy="325282"/>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5F453FEF-4445-364B-B578-BCCB2E5C323F}"/>
                      </a:ext>
                    </a:extLst>
                  </p:cNvPr>
                  <p:cNvSpPr txBox="1"/>
                  <p:nvPr/>
                </p:nvSpPr>
                <p:spPr>
                  <a:xfrm>
                    <a:off x="4812441" y="2749016"/>
                    <a:ext cx="3456459" cy="32528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𝑏𝑖𝑔</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18" name="TextBox 117">
                    <a:extLst>
                      <a:ext uri="{FF2B5EF4-FFF2-40B4-BE49-F238E27FC236}">
                        <a16:creationId xmlns:a16="http://schemas.microsoft.com/office/drawing/2014/main" id="{5F453FEF-4445-364B-B578-BCCB2E5C323F}"/>
                      </a:ext>
                    </a:extLst>
                  </p:cNvPr>
                  <p:cNvSpPr txBox="1">
                    <a:spLocks noRot="1" noChangeAspect="1" noMove="1" noResize="1" noEditPoints="1" noAdjustHandles="1" noChangeArrowheads="1" noChangeShapeType="1" noTextEdit="1"/>
                  </p:cNvSpPr>
                  <p:nvPr/>
                </p:nvSpPr>
                <p:spPr>
                  <a:xfrm>
                    <a:off x="4812441" y="2749016"/>
                    <a:ext cx="3456459" cy="32528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C6D78DE1-5C00-5741-B326-1E06A1A5B6C9}"/>
                      </a:ext>
                    </a:extLst>
                  </p:cNvPr>
                  <p:cNvSpPr txBox="1"/>
                  <p:nvPr/>
                </p:nvSpPr>
                <p:spPr>
                  <a:xfrm>
                    <a:off x="4779112" y="2337238"/>
                    <a:ext cx="3529556" cy="32528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𝑏𝑖𝑔</m:t>
                              </m:r>
                              <m:r>
                                <a:rPr lang="en-US" sz="1400" b="0" i="1" smtClean="0">
                                  <a:latin typeface="Cambria Math" panose="02040503050406030204" pitchFamily="18" charset="0"/>
                                  <a:ea typeface="Cambria Math" panose="02040503050406030204" pitchFamily="18" charset="0"/>
                                </a:rPr>
                                <m:t>2</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19" name="TextBox 118">
                    <a:extLst>
                      <a:ext uri="{FF2B5EF4-FFF2-40B4-BE49-F238E27FC236}">
                        <a16:creationId xmlns:a16="http://schemas.microsoft.com/office/drawing/2014/main" id="{C6D78DE1-5C00-5741-B326-1E06A1A5B6C9}"/>
                      </a:ext>
                    </a:extLst>
                  </p:cNvPr>
                  <p:cNvSpPr txBox="1">
                    <a:spLocks noRot="1" noChangeAspect="1" noMove="1" noResize="1" noEditPoints="1" noAdjustHandles="1" noChangeArrowheads="1" noChangeShapeType="1" noTextEdit="1"/>
                  </p:cNvSpPr>
                  <p:nvPr/>
                </p:nvSpPr>
                <p:spPr>
                  <a:xfrm>
                    <a:off x="4779112" y="2337238"/>
                    <a:ext cx="3529556" cy="325282"/>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58D617E7-60D8-364A-8C3D-71562A249E2C}"/>
                      </a:ext>
                    </a:extLst>
                  </p:cNvPr>
                  <p:cNvSpPr txBox="1"/>
                  <p:nvPr/>
                </p:nvSpPr>
                <p:spPr>
                  <a:xfrm>
                    <a:off x="4795200" y="1886868"/>
                    <a:ext cx="3520259" cy="3243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𝑠𝑝𝑙𝑖𝑡</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20" name="TextBox 119">
                    <a:extLst>
                      <a:ext uri="{FF2B5EF4-FFF2-40B4-BE49-F238E27FC236}">
                        <a16:creationId xmlns:a16="http://schemas.microsoft.com/office/drawing/2014/main" id="{58D617E7-60D8-364A-8C3D-71562A249E2C}"/>
                      </a:ext>
                    </a:extLst>
                  </p:cNvPr>
                  <p:cNvSpPr txBox="1">
                    <a:spLocks noRot="1" noChangeAspect="1" noMove="1" noResize="1" noEditPoints="1" noAdjustHandles="1" noChangeArrowheads="1" noChangeShapeType="1" noTextEdit="1"/>
                  </p:cNvSpPr>
                  <p:nvPr/>
                </p:nvSpPr>
                <p:spPr>
                  <a:xfrm>
                    <a:off x="4795200" y="1886868"/>
                    <a:ext cx="3520259" cy="324384"/>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E7CE5CB0-2DC9-7341-8D5E-B0DA9C95CEFA}"/>
                      </a:ext>
                    </a:extLst>
                  </p:cNvPr>
                  <p:cNvSpPr txBox="1"/>
                  <p:nvPr/>
                </p:nvSpPr>
                <p:spPr>
                  <a:xfrm>
                    <a:off x="4675134" y="1493400"/>
                    <a:ext cx="3760453" cy="30796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𝑟𝑒𝑜𝑟𝑑𝑒𝑟</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21" name="TextBox 120">
                    <a:extLst>
                      <a:ext uri="{FF2B5EF4-FFF2-40B4-BE49-F238E27FC236}">
                        <a16:creationId xmlns:a16="http://schemas.microsoft.com/office/drawing/2014/main" id="{E7CE5CB0-2DC9-7341-8D5E-B0DA9C95CEFA}"/>
                      </a:ext>
                    </a:extLst>
                  </p:cNvPr>
                  <p:cNvSpPr txBox="1">
                    <a:spLocks noRot="1" noChangeAspect="1" noMove="1" noResize="1" noEditPoints="1" noAdjustHandles="1" noChangeArrowheads="1" noChangeShapeType="1" noTextEdit="1"/>
                  </p:cNvSpPr>
                  <p:nvPr/>
                </p:nvSpPr>
                <p:spPr>
                  <a:xfrm>
                    <a:off x="4675134" y="1493400"/>
                    <a:ext cx="3760453" cy="307969"/>
                  </a:xfrm>
                  <a:prstGeom prst="rect">
                    <a:avLst/>
                  </a:prstGeom>
                  <a:blipFill>
                    <a:blip r:embed="rId37"/>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33ACEACD-F50A-0042-89BF-B56743DD40CD}"/>
                      </a:ext>
                    </a:extLst>
                  </p:cNvPr>
                  <p:cNvSpPr txBox="1"/>
                  <p:nvPr/>
                </p:nvSpPr>
                <p:spPr>
                  <a:xfrm>
                    <a:off x="4754102" y="616107"/>
                    <a:ext cx="3539880" cy="3243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𝑠𝑒𝑝</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22" name="TextBox 121">
                    <a:extLst>
                      <a:ext uri="{FF2B5EF4-FFF2-40B4-BE49-F238E27FC236}">
                        <a16:creationId xmlns:a16="http://schemas.microsoft.com/office/drawing/2014/main" id="{33ACEACD-F50A-0042-89BF-B56743DD40CD}"/>
                      </a:ext>
                    </a:extLst>
                  </p:cNvPr>
                  <p:cNvSpPr txBox="1">
                    <a:spLocks noRot="1" noChangeAspect="1" noMove="1" noResize="1" noEditPoints="1" noAdjustHandles="1" noChangeArrowheads="1" noChangeShapeType="1" noTextEdit="1"/>
                  </p:cNvSpPr>
                  <p:nvPr/>
                </p:nvSpPr>
                <p:spPr>
                  <a:xfrm>
                    <a:off x="4754102" y="616107"/>
                    <a:ext cx="3539880" cy="324384"/>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6760C474-9958-A44C-9209-26E5682B8072}"/>
                      </a:ext>
                    </a:extLst>
                  </p:cNvPr>
                  <p:cNvSpPr txBox="1"/>
                  <p:nvPr/>
                </p:nvSpPr>
                <p:spPr>
                  <a:xfrm rot="16200000">
                    <a:off x="6275115" y="366213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4" name="TextBox 43">
                    <a:extLst>
                      <a:ext uri="{FF2B5EF4-FFF2-40B4-BE49-F238E27FC236}">
                        <a16:creationId xmlns:a16="http://schemas.microsoft.com/office/drawing/2014/main" id="{CF78080A-99CE-E545-82D6-CAE49A9768CD}"/>
                      </a:ext>
                    </a:extLst>
                  </p:cNvPr>
                  <p:cNvSpPr txBox="1">
                    <a:spLocks noRot="1" noChangeAspect="1" noMove="1" noResize="1" noEditPoints="1" noAdjustHandles="1" noChangeArrowheads="1" noChangeShapeType="1" noTextEdit="1"/>
                  </p:cNvSpPr>
                  <p:nvPr/>
                </p:nvSpPr>
                <p:spPr>
                  <a:xfrm rot="16200000">
                    <a:off x="6275115" y="3662131"/>
                    <a:ext cx="552669" cy="346249"/>
                  </a:xfrm>
                  <a:prstGeom prst="rect">
                    <a:avLst/>
                  </a:prstGeom>
                  <a:blipFill>
                    <a:blip r:embed="rId5"/>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FD763FF7-5FC3-EF49-8DA8-92BB11A1A61C}"/>
                      </a:ext>
                    </a:extLst>
                  </p:cNvPr>
                  <p:cNvSpPr txBox="1"/>
                  <p:nvPr/>
                </p:nvSpPr>
                <p:spPr>
                  <a:xfrm rot="16200000">
                    <a:off x="6286247" y="330617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5" name="TextBox 44">
                    <a:extLst>
                      <a:ext uri="{FF2B5EF4-FFF2-40B4-BE49-F238E27FC236}">
                        <a16:creationId xmlns:a16="http://schemas.microsoft.com/office/drawing/2014/main" id="{E4BC3882-6337-7249-9904-C1D391C08E10}"/>
                      </a:ext>
                    </a:extLst>
                  </p:cNvPr>
                  <p:cNvSpPr txBox="1">
                    <a:spLocks noRot="1" noChangeAspect="1" noMove="1" noResize="1" noEditPoints="1" noAdjustHandles="1" noChangeArrowheads="1" noChangeShapeType="1" noTextEdit="1"/>
                  </p:cNvSpPr>
                  <p:nvPr/>
                </p:nvSpPr>
                <p:spPr>
                  <a:xfrm rot="16200000">
                    <a:off x="6286247" y="3306174"/>
                    <a:ext cx="552669" cy="346249"/>
                  </a:xfrm>
                  <a:prstGeom prst="rect">
                    <a:avLst/>
                  </a:prstGeom>
                  <a:blipFill>
                    <a:blip r:embed="rId22"/>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16C62C6A-DBA3-E349-A570-DAA6878A7E6E}"/>
                      </a:ext>
                    </a:extLst>
                  </p:cNvPr>
                  <p:cNvSpPr txBox="1"/>
                  <p:nvPr/>
                </p:nvSpPr>
                <p:spPr>
                  <a:xfrm rot="16200000">
                    <a:off x="6278996" y="293069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6" name="TextBox 45">
                    <a:extLst>
                      <a:ext uri="{FF2B5EF4-FFF2-40B4-BE49-F238E27FC236}">
                        <a16:creationId xmlns:a16="http://schemas.microsoft.com/office/drawing/2014/main" id="{6CB6C175-DA9E-1F47-A985-E76A82D2416E}"/>
                      </a:ext>
                    </a:extLst>
                  </p:cNvPr>
                  <p:cNvSpPr txBox="1">
                    <a:spLocks noRot="1" noChangeAspect="1" noMove="1" noResize="1" noEditPoints="1" noAdjustHandles="1" noChangeArrowheads="1" noChangeShapeType="1" noTextEdit="1"/>
                  </p:cNvSpPr>
                  <p:nvPr/>
                </p:nvSpPr>
                <p:spPr>
                  <a:xfrm rot="16200000">
                    <a:off x="6278996" y="2930694"/>
                    <a:ext cx="552669" cy="346249"/>
                  </a:xfrm>
                  <a:prstGeom prst="rect">
                    <a:avLst/>
                  </a:prstGeom>
                  <a:blipFill>
                    <a:blip r:embed="rId23"/>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607136F1-A4F6-C54F-A0F8-BBE50C41C67E}"/>
                      </a:ext>
                    </a:extLst>
                  </p:cNvPr>
                  <p:cNvSpPr txBox="1"/>
                  <p:nvPr/>
                </p:nvSpPr>
                <p:spPr>
                  <a:xfrm rot="16200000">
                    <a:off x="6271745" y="169716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B50FD006-FCDA-114D-8C37-9057E585F253}"/>
                      </a:ext>
                    </a:extLst>
                  </p:cNvPr>
                  <p:cNvSpPr txBox="1">
                    <a:spLocks noRot="1" noChangeAspect="1" noMove="1" noResize="1" noEditPoints="1" noAdjustHandles="1" noChangeArrowheads="1" noChangeShapeType="1" noTextEdit="1"/>
                  </p:cNvSpPr>
                  <p:nvPr/>
                </p:nvSpPr>
                <p:spPr>
                  <a:xfrm rot="16200000">
                    <a:off x="6271745" y="1697167"/>
                    <a:ext cx="552669" cy="346249"/>
                  </a:xfrm>
                  <a:prstGeom prst="rect">
                    <a:avLst/>
                  </a:prstGeom>
                  <a:blipFill>
                    <a:blip r:embed="rId10"/>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EE3A79E0-7C30-0C48-8878-9CF738B165F7}"/>
                      </a:ext>
                    </a:extLst>
                  </p:cNvPr>
                  <p:cNvSpPr txBox="1"/>
                  <p:nvPr/>
                </p:nvSpPr>
                <p:spPr>
                  <a:xfrm rot="16200000">
                    <a:off x="6254584" y="82993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7F8473-D2B4-844A-A1CA-1A933C9028BA}"/>
                      </a:ext>
                    </a:extLst>
                  </p:cNvPr>
                  <p:cNvSpPr txBox="1">
                    <a:spLocks noRot="1" noChangeAspect="1" noMove="1" noResize="1" noEditPoints="1" noAdjustHandles="1" noChangeArrowheads="1" noChangeShapeType="1" noTextEdit="1"/>
                  </p:cNvSpPr>
                  <p:nvPr/>
                </p:nvSpPr>
                <p:spPr>
                  <a:xfrm rot="16200000">
                    <a:off x="6254584" y="829939"/>
                    <a:ext cx="552669" cy="346249"/>
                  </a:xfrm>
                  <a:prstGeom prst="rect">
                    <a:avLst/>
                  </a:prstGeom>
                  <a:blipFill>
                    <a:blip r:embed="rId13"/>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5D09BBC2-5F69-3A49-9775-A18E2E82BA95}"/>
                      </a:ext>
                    </a:extLst>
                  </p:cNvPr>
                  <p:cNvSpPr txBox="1"/>
                  <p:nvPr/>
                </p:nvSpPr>
                <p:spPr>
                  <a:xfrm rot="16200000">
                    <a:off x="6234277" y="395476"/>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9" name="TextBox 48">
                    <a:extLst>
                      <a:ext uri="{FF2B5EF4-FFF2-40B4-BE49-F238E27FC236}">
                        <a16:creationId xmlns:a16="http://schemas.microsoft.com/office/drawing/2014/main" id="{BF264CBD-FCD3-6846-AD21-932BD6D02B7D}"/>
                      </a:ext>
                    </a:extLst>
                  </p:cNvPr>
                  <p:cNvSpPr txBox="1">
                    <a:spLocks noRot="1" noChangeAspect="1" noMove="1" noResize="1" noEditPoints="1" noAdjustHandles="1" noChangeArrowheads="1" noChangeShapeType="1" noTextEdit="1"/>
                  </p:cNvSpPr>
                  <p:nvPr/>
                </p:nvSpPr>
                <p:spPr>
                  <a:xfrm rot="16200000">
                    <a:off x="6234277" y="395476"/>
                    <a:ext cx="552669" cy="346249"/>
                  </a:xfrm>
                  <a:prstGeom prst="rect">
                    <a:avLst/>
                  </a:prstGeom>
                  <a:blipFill>
                    <a:blip r:embed="rId13"/>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89232A1B-B09F-EE43-BFCE-590576002CE3}"/>
                      </a:ext>
                    </a:extLst>
                  </p:cNvPr>
                  <p:cNvSpPr txBox="1"/>
                  <p:nvPr/>
                </p:nvSpPr>
                <p:spPr>
                  <a:xfrm>
                    <a:off x="4792896" y="178487"/>
                    <a:ext cx="3465179" cy="324384"/>
                  </a:xfrm>
                  <a:prstGeom prst="rect">
                    <a:avLst/>
                  </a:prstGeom>
                  <a:noFill/>
                </p:spPr>
                <p:txBody>
                  <a:bodyPr wrap="none" rtlCol="0">
                    <a:spAutoFit/>
                  </a:bodyPr>
                  <a:lstStyle/>
                  <a:p>
                    <a:r>
                      <a:rPr lang="en-US" sz="1400" dirty="0">
                        <a:ea typeface="Cambria Math" panose="02040503050406030204" pitchFamily="18" charset="0"/>
                      </a:rPr>
                      <a:t> </a:t>
                    </a:r>
                    <a14:m>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m:t>
                                </m:r>
                                <m:r>
                                  <a:rPr lang="en-US" sz="1400" i="1">
                                    <a:latin typeface="Cambria Math" panose="02040503050406030204" pitchFamily="18" charset="0"/>
                                    <a:ea typeface="Cambria Math" panose="02040503050406030204" pitchFamily="18" charset="0"/>
                                  </a:rPr>
                                  <m:t>𝑖</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29" name="TextBox 128">
                    <a:extLst>
                      <a:ext uri="{FF2B5EF4-FFF2-40B4-BE49-F238E27FC236}">
                        <a16:creationId xmlns:a16="http://schemas.microsoft.com/office/drawing/2014/main" id="{89232A1B-B09F-EE43-BFCE-590576002CE3}"/>
                      </a:ext>
                    </a:extLst>
                  </p:cNvPr>
                  <p:cNvSpPr txBox="1">
                    <a:spLocks noRot="1" noChangeAspect="1" noMove="1" noResize="1" noEditPoints="1" noAdjustHandles="1" noChangeArrowheads="1" noChangeShapeType="1" noTextEdit="1"/>
                  </p:cNvSpPr>
                  <p:nvPr/>
                </p:nvSpPr>
                <p:spPr>
                  <a:xfrm>
                    <a:off x="4792896" y="178487"/>
                    <a:ext cx="3465179" cy="324384"/>
                  </a:xfrm>
                  <a:prstGeom prst="rect">
                    <a:avLst/>
                  </a:prstGeom>
                  <a:blipFill>
                    <a:blip r:embed="rId39"/>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5E07D3D6-BA8D-AD4B-BF51-977C85DD633B}"/>
                      </a:ext>
                    </a:extLst>
                  </p:cNvPr>
                  <p:cNvSpPr txBox="1"/>
                  <p:nvPr/>
                </p:nvSpPr>
                <p:spPr>
                  <a:xfrm>
                    <a:off x="4699394" y="1061292"/>
                    <a:ext cx="3693126" cy="30796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𝑟𝑒𝑜𝑟𝑑𝑒𝑟</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30" name="TextBox 129">
                    <a:extLst>
                      <a:ext uri="{FF2B5EF4-FFF2-40B4-BE49-F238E27FC236}">
                        <a16:creationId xmlns:a16="http://schemas.microsoft.com/office/drawing/2014/main" id="{5E07D3D6-BA8D-AD4B-BF51-977C85DD633B}"/>
                      </a:ext>
                    </a:extLst>
                  </p:cNvPr>
                  <p:cNvSpPr txBox="1">
                    <a:spLocks noRot="1" noChangeAspect="1" noMove="1" noResize="1" noEditPoints="1" noAdjustHandles="1" noChangeArrowheads="1" noChangeShapeType="1" noTextEdit="1"/>
                  </p:cNvSpPr>
                  <p:nvPr/>
                </p:nvSpPr>
                <p:spPr>
                  <a:xfrm>
                    <a:off x="4699394" y="1061292"/>
                    <a:ext cx="3693126" cy="307969"/>
                  </a:xfrm>
                  <a:prstGeom prst="rect">
                    <a:avLst/>
                  </a:prstGeom>
                  <a:blipFill>
                    <a:blip r:embed="rId40"/>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0EFC485F-351A-084C-BCF7-27487DBDCCB9}"/>
                      </a:ext>
                    </a:extLst>
                  </p:cNvPr>
                  <p:cNvSpPr txBox="1"/>
                  <p:nvPr/>
                </p:nvSpPr>
                <p:spPr>
                  <a:xfrm rot="16200000">
                    <a:off x="6263974" y="127199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2" name="TextBox 51">
                    <a:extLst>
                      <a:ext uri="{FF2B5EF4-FFF2-40B4-BE49-F238E27FC236}">
                        <a16:creationId xmlns:a16="http://schemas.microsoft.com/office/drawing/2014/main" id="{6CA0DF4D-82A5-0145-BE04-F7E37D180325}"/>
                      </a:ext>
                    </a:extLst>
                  </p:cNvPr>
                  <p:cNvSpPr txBox="1">
                    <a:spLocks noRot="1" noChangeAspect="1" noMove="1" noResize="1" noEditPoints="1" noAdjustHandles="1" noChangeArrowheads="1" noChangeShapeType="1" noTextEdit="1"/>
                  </p:cNvSpPr>
                  <p:nvPr/>
                </p:nvSpPr>
                <p:spPr>
                  <a:xfrm rot="16200000">
                    <a:off x="6263974" y="1271997"/>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131">
                    <a:extLst>
                      <a:ext uri="{FF2B5EF4-FFF2-40B4-BE49-F238E27FC236}">
                        <a16:creationId xmlns:a16="http://schemas.microsoft.com/office/drawing/2014/main" id="{5E94C5DC-B610-A449-B4FE-DB9BFD959B24}"/>
                      </a:ext>
                    </a:extLst>
                  </p:cNvPr>
                  <p:cNvSpPr/>
                  <p:nvPr/>
                </p:nvSpPr>
                <p:spPr>
                  <a:xfrm>
                    <a:off x="293663" y="202675"/>
                    <a:ext cx="3832193" cy="42377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Link with </a:t>
                    </a:r>
                    <a14:m>
                      <m:oMath xmlns:m="http://schemas.openxmlformats.org/officeDocument/2006/math">
                        <m:r>
                          <a:rPr lang="en-US" sz="2000" i="1">
                            <a:latin typeface="Cambria Math" panose="02040503050406030204" pitchFamily="18" charset="0"/>
                            <a:ea typeface="Cambria Math" panose="02040503050406030204" pitchFamily="18" charset="0"/>
                          </a:rPr>
                          <m:t>𝐴𝑠</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𝑚</m:t>
                            </m:r>
                          </m:e>
                          <m:sub>
                            <m:r>
                              <a:rPr lang="en-US" sz="2000" b="0" i="1" smtClean="0">
                                <a:latin typeface="Cambria Math" panose="02040503050406030204" pitchFamily="18" charset="0"/>
                                <a:ea typeface="Cambria Math" panose="02040503050406030204" pitchFamily="18" charset="0"/>
                              </a:rPr>
                              <m:t>𝑐𝑝𝑢</m:t>
                            </m:r>
                          </m:sub>
                        </m:sSub>
                      </m:oMath>
                    </a14:m>
                    <a:endParaRPr lang="en-US" sz="20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132" name="Rectangle 131">
                    <a:extLst>
                      <a:ext uri="{FF2B5EF4-FFF2-40B4-BE49-F238E27FC236}">
                        <a16:creationId xmlns:a16="http://schemas.microsoft.com/office/drawing/2014/main" id="{5E94C5DC-B610-A449-B4FE-DB9BFD959B24}"/>
                      </a:ext>
                    </a:extLst>
                  </p:cNvPr>
                  <p:cNvSpPr>
                    <a:spLocks noRot="1" noChangeAspect="1" noMove="1" noResize="1" noEditPoints="1" noAdjustHandles="1" noChangeArrowheads="1" noChangeShapeType="1" noTextEdit="1"/>
                  </p:cNvSpPr>
                  <p:nvPr/>
                </p:nvSpPr>
                <p:spPr>
                  <a:xfrm>
                    <a:off x="293663" y="202675"/>
                    <a:ext cx="3832193" cy="423770"/>
                  </a:xfrm>
                  <a:prstGeom prst="rect">
                    <a:avLst/>
                  </a:prstGeom>
                  <a:blipFill>
                    <a:blip r:embed="rId41"/>
                    <a:stretch>
                      <a:fillRect/>
                    </a:stretch>
                  </a:blipFill>
                </p:spPr>
                <p:txBody>
                  <a:bodyPr/>
                  <a:lstStyle/>
                  <a:p>
                    <a:r>
                      <a:rPr lang="en-US">
                        <a:noFill/>
                      </a:rPr>
                      <a:t> </a:t>
                    </a:r>
                  </a:p>
                </p:txBody>
              </p:sp>
            </mc:Fallback>
          </mc:AlternateContent>
          <p:sp>
            <p:nvSpPr>
              <p:cNvPr id="133" name="Rectangle 132">
                <a:extLst>
                  <a:ext uri="{FF2B5EF4-FFF2-40B4-BE49-F238E27FC236}">
                    <a16:creationId xmlns:a16="http://schemas.microsoft.com/office/drawing/2014/main" id="{B2182234-22E0-E14D-A35E-55FFCF3820CE}"/>
                  </a:ext>
                </a:extLst>
              </p:cNvPr>
              <p:cNvSpPr/>
              <p:nvPr/>
            </p:nvSpPr>
            <p:spPr>
              <a:xfrm>
                <a:off x="291148" y="632939"/>
                <a:ext cx="3832193" cy="255454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r>
                  <a:rPr lang="en-US" sz="2000" dirty="0">
                    <a:ln w="0"/>
                    <a:solidFill>
                      <a:schemeClr val="tx1"/>
                    </a:solidFill>
                    <a:effectLst>
                      <a:outerShdw blurRad="38100" dist="19050" dir="2700000" algn="tl" rotWithShape="0">
                        <a:schemeClr val="dk1">
                          <a:alpha val="40000"/>
                        </a:schemeClr>
                      </a:outerShdw>
                    </a:effectLst>
                  </a:rPr>
                  <a:t>Optimize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environmental context </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34" name="Rectangle 133">
                <a:extLst>
                  <a:ext uri="{FF2B5EF4-FFF2-40B4-BE49-F238E27FC236}">
                    <a16:creationId xmlns:a16="http://schemas.microsoft.com/office/drawing/2014/main" id="{D37F189E-DF8F-C94C-8A1B-4BAFF7694BD3}"/>
                  </a:ext>
                </a:extLst>
              </p:cNvPr>
              <p:cNvSpPr/>
              <p:nvPr/>
            </p:nvSpPr>
            <p:spPr>
              <a:xfrm>
                <a:off x="293665" y="4402067"/>
                <a:ext cx="3832193"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r>
                  <a:rPr lang="en-US" sz="2000" dirty="0">
                    <a:ln w="0"/>
                    <a:solidFill>
                      <a:schemeClr val="tx1"/>
                    </a:solidFill>
                    <a:effectLst>
                      <a:outerShdw blurRad="38100" dist="19050" dir="2700000" algn="tl" rotWithShape="0">
                        <a:schemeClr val="dk1">
                          <a:alpha val="40000"/>
                        </a:schemeClr>
                      </a:outerShdw>
                    </a:effectLst>
                  </a:rPr>
                  <a:t>h</a:t>
                </a:r>
                <a:r>
                  <a:rPr lang="en-US" sz="2000" b="0" cap="none" spc="0" dirty="0">
                    <a:ln w="0"/>
                    <a:solidFill>
                      <a:schemeClr val="tx1"/>
                    </a:solidFill>
                    <a:effectLst>
                      <a:outerShdw blurRad="38100" dist="19050" dir="2700000" algn="tl" rotWithShape="0">
                        <a:schemeClr val="dk1">
                          <a:alpha val="40000"/>
                        </a:schemeClr>
                      </a:outerShdw>
                    </a:effectLst>
                  </a:rPr>
                  <a:t>ardware scheduler</a:t>
                </a:r>
              </a:p>
            </p:txBody>
          </p:sp>
          <p:sp>
            <p:nvSpPr>
              <p:cNvPr id="135" name="Rectangle 134">
                <a:extLst>
                  <a:ext uri="{FF2B5EF4-FFF2-40B4-BE49-F238E27FC236}">
                    <a16:creationId xmlns:a16="http://schemas.microsoft.com/office/drawing/2014/main" id="{D246E9BF-59B5-634D-B0AF-4E76745CE114}"/>
                  </a:ext>
                </a:extLst>
              </p:cNvPr>
              <p:cNvSpPr/>
              <p:nvPr/>
            </p:nvSpPr>
            <p:spPr>
              <a:xfrm>
                <a:off x="293662" y="3661749"/>
                <a:ext cx="3832193"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Introduce partial machine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and prove linking theorem</a:t>
                </a:r>
              </a:p>
            </p:txBody>
          </p:sp>
          <p:sp>
            <p:nvSpPr>
              <p:cNvPr id="136" name="Rectangle 135">
                <a:extLst>
                  <a:ext uri="{FF2B5EF4-FFF2-40B4-BE49-F238E27FC236}">
                    <a16:creationId xmlns:a16="http://schemas.microsoft.com/office/drawing/2014/main" id="{8C6F5AAB-1C1A-0E47-9ECE-98F61E437752}"/>
                  </a:ext>
                </a:extLst>
              </p:cNvPr>
              <p:cNvSpPr/>
              <p:nvPr/>
            </p:nvSpPr>
            <p:spPr>
              <a:xfrm>
                <a:off x="293662" y="3227560"/>
                <a:ext cx="3832193"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per-CPU machine</a:t>
                </a:r>
              </a:p>
            </p:txBody>
          </p:sp>
        </p:grpSp>
        <p:sp>
          <p:nvSpPr>
            <p:cNvPr id="57" name="TextBox 56">
              <a:extLst>
                <a:ext uri="{FF2B5EF4-FFF2-40B4-BE49-F238E27FC236}">
                  <a16:creationId xmlns:a16="http://schemas.microsoft.com/office/drawing/2014/main" id="{B6F4ADEA-8E3B-E541-8B37-A6F94371ADD6}"/>
                </a:ext>
              </a:extLst>
            </p:cNvPr>
            <p:cNvSpPr txBox="1"/>
            <p:nvPr/>
          </p:nvSpPr>
          <p:spPr>
            <a:xfrm>
              <a:off x="3800167" y="4381604"/>
              <a:ext cx="415498" cy="369332"/>
            </a:xfrm>
            <a:prstGeom prst="rect">
              <a:avLst/>
            </a:prstGeom>
            <a:noFill/>
          </p:spPr>
          <p:txBody>
            <a:bodyPr wrap="none" rtlCol="0">
              <a:spAutoFit/>
            </a:bodyPr>
            <a:lstStyle/>
            <a:p>
              <a:r>
                <a:rPr lang="en-US" b="1" dirty="0">
                  <a:solidFill>
                    <a:srgbClr val="FF0000"/>
                  </a:solidFill>
                </a:rPr>
                <a:t>1️⃣</a:t>
              </a:r>
            </a:p>
          </p:txBody>
        </p:sp>
        <p:sp>
          <p:nvSpPr>
            <p:cNvPr id="58" name="TextBox 57">
              <a:extLst>
                <a:ext uri="{FF2B5EF4-FFF2-40B4-BE49-F238E27FC236}">
                  <a16:creationId xmlns:a16="http://schemas.microsoft.com/office/drawing/2014/main" id="{5416BD8D-8D8D-9145-9C46-4C69B0B346D4}"/>
                </a:ext>
              </a:extLst>
            </p:cNvPr>
            <p:cNvSpPr txBox="1"/>
            <p:nvPr/>
          </p:nvSpPr>
          <p:spPr>
            <a:xfrm>
              <a:off x="3589255" y="3629920"/>
              <a:ext cx="417102" cy="369332"/>
            </a:xfrm>
            <a:prstGeom prst="rect">
              <a:avLst/>
            </a:prstGeom>
            <a:noFill/>
          </p:spPr>
          <p:txBody>
            <a:bodyPr wrap="none" rtlCol="0">
              <a:spAutoFit/>
            </a:bodyPr>
            <a:lstStyle/>
            <a:p>
              <a:r>
                <a:rPr lang="en-US" b="1" dirty="0">
                  <a:solidFill>
                    <a:srgbClr val="FF0000"/>
                  </a:solidFill>
                </a:rPr>
                <a:t>2️⃣</a:t>
              </a:r>
            </a:p>
          </p:txBody>
        </p:sp>
        <p:sp>
          <p:nvSpPr>
            <p:cNvPr id="61" name="TextBox 60">
              <a:extLst>
                <a:ext uri="{FF2B5EF4-FFF2-40B4-BE49-F238E27FC236}">
                  <a16:creationId xmlns:a16="http://schemas.microsoft.com/office/drawing/2014/main" id="{D63A042F-6D11-AD4F-AA69-C29E9DBE065A}"/>
                </a:ext>
              </a:extLst>
            </p:cNvPr>
            <p:cNvSpPr txBox="1"/>
            <p:nvPr/>
          </p:nvSpPr>
          <p:spPr>
            <a:xfrm>
              <a:off x="3805702" y="3630599"/>
              <a:ext cx="417102" cy="369332"/>
            </a:xfrm>
            <a:prstGeom prst="rect">
              <a:avLst/>
            </a:prstGeom>
            <a:noFill/>
          </p:spPr>
          <p:txBody>
            <a:bodyPr wrap="none" rtlCol="0">
              <a:spAutoFit/>
            </a:bodyPr>
            <a:lstStyle/>
            <a:p>
              <a:r>
                <a:rPr lang="en-US" b="1" dirty="0">
                  <a:solidFill>
                    <a:srgbClr val="FF0000"/>
                  </a:solidFill>
                </a:rPr>
                <a:t>3️⃣</a:t>
              </a:r>
            </a:p>
          </p:txBody>
        </p:sp>
        <p:sp>
          <p:nvSpPr>
            <p:cNvPr id="62" name="TextBox 61">
              <a:extLst>
                <a:ext uri="{FF2B5EF4-FFF2-40B4-BE49-F238E27FC236}">
                  <a16:creationId xmlns:a16="http://schemas.microsoft.com/office/drawing/2014/main" id="{AB5E988F-C782-6240-8331-9FDFA90C70E0}"/>
                </a:ext>
              </a:extLst>
            </p:cNvPr>
            <p:cNvSpPr txBox="1"/>
            <p:nvPr/>
          </p:nvSpPr>
          <p:spPr>
            <a:xfrm>
              <a:off x="3810000" y="595429"/>
              <a:ext cx="417102" cy="369332"/>
            </a:xfrm>
            <a:prstGeom prst="rect">
              <a:avLst/>
            </a:prstGeom>
            <a:noFill/>
          </p:spPr>
          <p:txBody>
            <a:bodyPr wrap="none" rtlCol="0">
              <a:spAutoFit/>
            </a:bodyPr>
            <a:lstStyle/>
            <a:p>
              <a:r>
                <a:rPr lang="en-US" b="1" dirty="0">
                  <a:solidFill>
                    <a:srgbClr val="FF0000"/>
                  </a:solidFill>
                </a:rPr>
                <a:t>4️⃣️⃣</a:t>
              </a:r>
            </a:p>
          </p:txBody>
        </p:sp>
        <p:sp>
          <p:nvSpPr>
            <p:cNvPr id="74" name="TextBox 73">
              <a:extLst>
                <a:ext uri="{FF2B5EF4-FFF2-40B4-BE49-F238E27FC236}">
                  <a16:creationId xmlns:a16="http://schemas.microsoft.com/office/drawing/2014/main" id="{B5B18415-5512-8043-949E-02FF9647A916}"/>
                </a:ext>
              </a:extLst>
            </p:cNvPr>
            <p:cNvSpPr txBox="1"/>
            <p:nvPr/>
          </p:nvSpPr>
          <p:spPr>
            <a:xfrm>
              <a:off x="3797751" y="3197252"/>
              <a:ext cx="417102" cy="369332"/>
            </a:xfrm>
            <a:prstGeom prst="rect">
              <a:avLst/>
            </a:prstGeom>
            <a:noFill/>
          </p:spPr>
          <p:txBody>
            <a:bodyPr wrap="none" rtlCol="0">
              <a:spAutoFit/>
            </a:bodyPr>
            <a:lstStyle/>
            <a:p>
              <a:r>
                <a:rPr lang="en-US" b="1" dirty="0">
                  <a:solidFill>
                    <a:srgbClr val="FF0000"/>
                  </a:solidFill>
                </a:rPr>
                <a:t>2️⃣</a:t>
              </a:r>
            </a:p>
          </p:txBody>
        </p:sp>
        <p:sp>
          <p:nvSpPr>
            <p:cNvPr id="77" name="TextBox 76">
              <a:extLst>
                <a:ext uri="{FF2B5EF4-FFF2-40B4-BE49-F238E27FC236}">
                  <a16:creationId xmlns:a16="http://schemas.microsoft.com/office/drawing/2014/main" id="{B2DA6D17-8C68-2E43-B437-09D870ACB8B5}"/>
                </a:ext>
              </a:extLst>
            </p:cNvPr>
            <p:cNvSpPr txBox="1"/>
            <p:nvPr/>
          </p:nvSpPr>
          <p:spPr>
            <a:xfrm>
              <a:off x="3813653" y="169795"/>
              <a:ext cx="417102" cy="369332"/>
            </a:xfrm>
            <a:prstGeom prst="rect">
              <a:avLst/>
            </a:prstGeom>
            <a:noFill/>
          </p:spPr>
          <p:txBody>
            <a:bodyPr wrap="none" rtlCol="0">
              <a:spAutoFit/>
            </a:bodyPr>
            <a:lstStyle/>
            <a:p>
              <a:r>
                <a:rPr lang="en-US" b="1" dirty="0">
                  <a:solidFill>
                    <a:srgbClr val="FF0000"/>
                  </a:solidFill>
                </a:rPr>
                <a:t>4️⃣️⃣</a:t>
              </a:r>
            </a:p>
          </p:txBody>
        </p:sp>
      </p:grpSp>
      <p:grpSp>
        <p:nvGrpSpPr>
          <p:cNvPr id="4" name="Group 3">
            <a:extLst>
              <a:ext uri="{FF2B5EF4-FFF2-40B4-BE49-F238E27FC236}">
                <a16:creationId xmlns:a16="http://schemas.microsoft.com/office/drawing/2014/main" id="{A6366260-F067-A548-8CFF-8C35FBE20D81}"/>
              </a:ext>
            </a:extLst>
          </p:cNvPr>
          <p:cNvGrpSpPr/>
          <p:nvPr/>
        </p:nvGrpSpPr>
        <p:grpSpPr>
          <a:xfrm>
            <a:off x="295623" y="1333281"/>
            <a:ext cx="6135966" cy="3600669"/>
            <a:chOff x="295623" y="1333281"/>
            <a:chExt cx="6135966" cy="3600669"/>
          </a:xfrm>
        </p:grpSpPr>
        <p:grpSp>
          <p:nvGrpSpPr>
            <p:cNvPr id="60" name="Group 59">
              <a:extLst>
                <a:ext uri="{FF2B5EF4-FFF2-40B4-BE49-F238E27FC236}">
                  <a16:creationId xmlns:a16="http://schemas.microsoft.com/office/drawing/2014/main" id="{12C68E4C-63AA-C04D-9269-B82D3FEDE6D7}"/>
                </a:ext>
              </a:extLst>
            </p:cNvPr>
            <p:cNvGrpSpPr/>
            <p:nvPr/>
          </p:nvGrpSpPr>
          <p:grpSpPr>
            <a:xfrm>
              <a:off x="295623" y="1333281"/>
              <a:ext cx="6135966" cy="3600669"/>
              <a:chOff x="295623" y="1333281"/>
              <a:chExt cx="6135966" cy="3600669"/>
            </a:xfrm>
          </p:grpSpPr>
          <p:sp>
            <p:nvSpPr>
              <p:cNvPr id="63" name="Rectangle 62">
                <a:extLst>
                  <a:ext uri="{FF2B5EF4-FFF2-40B4-BE49-F238E27FC236}">
                    <a16:creationId xmlns:a16="http://schemas.microsoft.com/office/drawing/2014/main" id="{D8668FC6-22E4-2F43-B3A5-EA0B00C108C5}"/>
                  </a:ext>
                </a:extLst>
              </p:cNvPr>
              <p:cNvSpPr/>
              <p:nvPr/>
            </p:nvSpPr>
            <p:spPr>
              <a:xfrm>
                <a:off x="295624" y="2000337"/>
                <a:ext cx="3832193"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O</a:t>
                </a:r>
                <a:r>
                  <a:rPr lang="en-US" sz="2000" b="0" cap="none" spc="0" dirty="0">
                    <a:ln w="0"/>
                    <a:solidFill>
                      <a:schemeClr val="tx1"/>
                    </a:solidFill>
                    <a:effectLst>
                      <a:outerShdw blurRad="38100" dist="19050" dir="2700000" algn="tl" rotWithShape="0">
                        <a:schemeClr val="dk1">
                          <a:alpha val="40000"/>
                        </a:schemeClr>
                      </a:outerShdw>
                    </a:effectLst>
                  </a:rPr>
                  <a:t>ptimize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environmental context </a:t>
                </a:r>
              </a:p>
            </p:txBody>
          </p:sp>
          <p:sp>
            <p:nvSpPr>
              <p:cNvPr id="64" name="Rectangle 63">
                <a:extLst>
                  <a:ext uri="{FF2B5EF4-FFF2-40B4-BE49-F238E27FC236}">
                    <a16:creationId xmlns:a16="http://schemas.microsoft.com/office/drawing/2014/main" id="{71359A55-85FD-2B43-8B89-B16E1FA0A4CF}"/>
                  </a:ext>
                </a:extLst>
              </p:cNvPr>
              <p:cNvSpPr/>
              <p:nvPr/>
            </p:nvSpPr>
            <p:spPr>
              <a:xfrm>
                <a:off x="304795" y="4008060"/>
                <a:ext cx="3832193"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hardware </a:t>
                </a:r>
                <a:r>
                  <a:rPr lang="en-US" sz="2000" dirty="0">
                    <a:ln w="0"/>
                    <a:solidFill>
                      <a:schemeClr val="tx1"/>
                    </a:solidFill>
                    <a:effectLst>
                      <a:outerShdw blurRad="38100" dist="19050" dir="2700000" algn="tl" rotWithShape="0">
                        <a:schemeClr val="dk1">
                          <a:alpha val="40000"/>
                        </a:schemeClr>
                      </a:outerShdw>
                    </a:effectLst>
                  </a:rPr>
                  <a:t>s</a:t>
                </a:r>
                <a:r>
                  <a:rPr lang="en-US" sz="2000" b="0" cap="none" spc="0" dirty="0">
                    <a:ln w="0"/>
                    <a:solidFill>
                      <a:schemeClr val="tx1"/>
                    </a:solidFill>
                    <a:effectLst>
                      <a:outerShdw blurRad="38100" dist="19050" dir="2700000" algn="tl" rotWithShape="0">
                        <a:schemeClr val="dk1">
                          <a:alpha val="40000"/>
                        </a:schemeClr>
                      </a:outerShdw>
                    </a:effectLst>
                  </a:rPr>
                  <a:t>cheduler</a:t>
                </a: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A6895951-226F-A747-9A20-F70138E2FCE7}"/>
                      </a:ext>
                    </a:extLst>
                  </p:cNvPr>
                  <p:cNvSpPr txBox="1"/>
                  <p:nvPr/>
                </p:nvSpPr>
                <p:spPr>
                  <a:xfrm rot="16200000">
                    <a:off x="5947755" y="14364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7" name="TextBox 16">
                    <a:extLst>
                      <a:ext uri="{FF2B5EF4-FFF2-40B4-BE49-F238E27FC236}">
                        <a16:creationId xmlns:a16="http://schemas.microsoft.com/office/drawing/2014/main" id="{4512FD12-C36D-414E-B292-623DCB015D58}"/>
                      </a:ext>
                    </a:extLst>
                  </p:cNvPr>
                  <p:cNvSpPr txBox="1">
                    <a:spLocks noRot="1" noChangeAspect="1" noMove="1" noResize="1" noEditPoints="1" noAdjustHandles="1" noChangeArrowheads="1" noChangeShapeType="1" noTextEdit="1"/>
                  </p:cNvSpPr>
                  <p:nvPr/>
                </p:nvSpPr>
                <p:spPr>
                  <a:xfrm rot="16200000">
                    <a:off x="5947755" y="1436491"/>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9FB42F1-6A40-B840-A449-0E7C9D32DF0F}"/>
                      </a:ext>
                    </a:extLst>
                  </p:cNvPr>
                  <p:cNvSpPr txBox="1"/>
                  <p:nvPr/>
                </p:nvSpPr>
                <p:spPr>
                  <a:xfrm rot="16200000">
                    <a:off x="5982130" y="44844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8" name="TextBox 17">
                    <a:extLst>
                      <a:ext uri="{FF2B5EF4-FFF2-40B4-BE49-F238E27FC236}">
                        <a16:creationId xmlns:a16="http://schemas.microsoft.com/office/drawing/2014/main" id="{693EE542-6879-E244-8EBF-C042C7D4EA0E}"/>
                      </a:ext>
                    </a:extLst>
                  </p:cNvPr>
                  <p:cNvSpPr txBox="1">
                    <a:spLocks noRot="1" noChangeAspect="1" noMove="1" noResize="1" noEditPoints="1" noAdjustHandles="1" noChangeArrowheads="1" noChangeShapeType="1" noTextEdit="1"/>
                  </p:cNvSpPr>
                  <p:nvPr/>
                </p:nvSpPr>
                <p:spPr>
                  <a:xfrm rot="16200000">
                    <a:off x="5982130" y="4484491"/>
                    <a:ext cx="552669" cy="346249"/>
                  </a:xfrm>
                  <a:prstGeom prst="rect">
                    <a:avLst/>
                  </a:prstGeom>
                  <a:blipFill>
                    <a:blip r:embed="rId5"/>
                    <a:stretch>
                      <a:fillRect r="-3571"/>
                    </a:stretch>
                  </a:blipFill>
                </p:spPr>
                <p:txBody>
                  <a:bodyPr/>
                  <a:lstStyle/>
                  <a:p>
                    <a:r>
                      <a:rPr lang="en-US">
                        <a:noFill/>
                      </a:rPr>
                      <a:t> </a:t>
                    </a:r>
                  </a:p>
                </p:txBody>
              </p:sp>
            </mc:Fallback>
          </mc:AlternateContent>
          <p:sp>
            <p:nvSpPr>
              <p:cNvPr id="71" name="TextBox 70">
                <a:extLst>
                  <a:ext uri="{FF2B5EF4-FFF2-40B4-BE49-F238E27FC236}">
                    <a16:creationId xmlns:a16="http://schemas.microsoft.com/office/drawing/2014/main" id="{B95E5C12-23BA-BD4B-8141-3C0E18622022}"/>
                  </a:ext>
                </a:extLst>
              </p:cNvPr>
              <p:cNvSpPr txBox="1"/>
              <p:nvPr/>
            </p:nvSpPr>
            <p:spPr>
              <a:xfrm rot="16200000">
                <a:off x="6067003" y="1920243"/>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72" name="TextBox 71">
                <a:extLst>
                  <a:ext uri="{FF2B5EF4-FFF2-40B4-BE49-F238E27FC236}">
                    <a16:creationId xmlns:a16="http://schemas.microsoft.com/office/drawing/2014/main" id="{97B8E47E-AC44-014A-A5B9-9652D0823647}"/>
                  </a:ext>
                </a:extLst>
              </p:cNvPr>
              <p:cNvSpPr txBox="1"/>
              <p:nvPr/>
            </p:nvSpPr>
            <p:spPr>
              <a:xfrm rot="16200000">
                <a:off x="6067004" y="2965720"/>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73" name="TextBox 72">
                <a:extLst>
                  <a:ext uri="{FF2B5EF4-FFF2-40B4-BE49-F238E27FC236}">
                    <a16:creationId xmlns:a16="http://schemas.microsoft.com/office/drawing/2014/main" id="{399E2C5E-0CC0-DC46-88B3-458CC01D99D4}"/>
                  </a:ext>
                </a:extLst>
              </p:cNvPr>
              <p:cNvSpPr txBox="1"/>
              <p:nvPr/>
            </p:nvSpPr>
            <p:spPr>
              <a:xfrm rot="16200000">
                <a:off x="6073878" y="39949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0FD000D0-7C50-0C40-BC73-989FD276C51E}"/>
                      </a:ext>
                    </a:extLst>
                  </p:cNvPr>
                  <p:cNvSpPr txBox="1"/>
                  <p:nvPr/>
                </p:nvSpPr>
                <p:spPr>
                  <a:xfrm rot="16200000">
                    <a:off x="5963665" y="243334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22" name="TextBox 21">
                    <a:extLst>
                      <a:ext uri="{FF2B5EF4-FFF2-40B4-BE49-F238E27FC236}">
                        <a16:creationId xmlns:a16="http://schemas.microsoft.com/office/drawing/2014/main" id="{371D8342-4B52-624A-B9E0-19F5F6FBA9B3}"/>
                      </a:ext>
                    </a:extLst>
                  </p:cNvPr>
                  <p:cNvSpPr txBox="1">
                    <a:spLocks noRot="1" noChangeAspect="1" noMove="1" noResize="1" noEditPoints="1" noAdjustHandles="1" noChangeArrowheads="1" noChangeShapeType="1" noTextEdit="1"/>
                  </p:cNvSpPr>
                  <p:nvPr/>
                </p:nvSpPr>
                <p:spPr>
                  <a:xfrm rot="16200000">
                    <a:off x="5963665" y="2433341"/>
                    <a:ext cx="552669" cy="346249"/>
                  </a:xfrm>
                  <a:prstGeom prst="rect">
                    <a:avLst/>
                  </a:prstGeom>
                  <a:blipFill>
                    <a:blip r:embed="rId6"/>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5F371089-DB08-7145-A5CB-9E7F5CD541DA}"/>
                      </a:ext>
                    </a:extLst>
                  </p:cNvPr>
                  <p:cNvSpPr txBox="1"/>
                  <p:nvPr/>
                </p:nvSpPr>
                <p:spPr>
                  <a:xfrm rot="16200000">
                    <a:off x="5970539" y="359606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23" name="TextBox 22">
                    <a:extLst>
                      <a:ext uri="{FF2B5EF4-FFF2-40B4-BE49-F238E27FC236}">
                        <a16:creationId xmlns:a16="http://schemas.microsoft.com/office/drawing/2014/main" id="{8511A662-116A-7F41-861D-E8CD7529A193}"/>
                      </a:ext>
                    </a:extLst>
                  </p:cNvPr>
                  <p:cNvSpPr txBox="1">
                    <a:spLocks noRot="1" noChangeAspect="1" noMove="1" noResize="1" noEditPoints="1" noAdjustHandles="1" noChangeArrowheads="1" noChangeShapeType="1" noTextEdit="1"/>
                  </p:cNvSpPr>
                  <p:nvPr/>
                </p:nvSpPr>
                <p:spPr>
                  <a:xfrm rot="16200000">
                    <a:off x="5970539" y="3596064"/>
                    <a:ext cx="552669" cy="346249"/>
                  </a:xfrm>
                  <a:prstGeom prst="rect">
                    <a:avLst/>
                  </a:prstGeom>
                  <a:blipFill>
                    <a:blip r:embed="rId5"/>
                    <a:stretch>
                      <a:fillRect/>
                    </a:stretch>
                  </a:blipFill>
                </p:spPr>
                <p:txBody>
                  <a:bodyPr/>
                  <a:lstStyle/>
                  <a:p>
                    <a:r>
                      <a:rPr lang="en-US">
                        <a:noFill/>
                      </a:rPr>
                      <a:t> </a:t>
                    </a:r>
                  </a:p>
                </p:txBody>
              </p:sp>
            </mc:Fallback>
          </mc:AlternateContent>
          <p:sp>
            <p:nvSpPr>
              <p:cNvPr id="78" name="Rectangle 77">
                <a:extLst>
                  <a:ext uri="{FF2B5EF4-FFF2-40B4-BE49-F238E27FC236}">
                    <a16:creationId xmlns:a16="http://schemas.microsoft.com/office/drawing/2014/main" id="{D3CACDB6-4F75-9046-B920-290253D2358F}"/>
                  </a:ext>
                </a:extLst>
              </p:cNvPr>
              <p:cNvSpPr/>
              <p:nvPr/>
            </p:nvSpPr>
            <p:spPr>
              <a:xfrm>
                <a:off x="295625" y="2772170"/>
                <a:ext cx="3832193"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r>
                  <a:rPr lang="en-US" sz="2000" dirty="0">
                    <a:ln w="0"/>
                    <a:solidFill>
                      <a:schemeClr val="tx1"/>
                    </a:solidFill>
                    <a:effectLst>
                      <a:outerShdw blurRad="38100" dist="19050" dir="2700000" algn="tl" rotWithShape="0">
                        <a:schemeClr val="dk1">
                          <a:alpha val="40000"/>
                        </a:schemeClr>
                      </a:outerShdw>
                    </a:effectLst>
                  </a:rPr>
                  <a:t>per-CPU </a:t>
                </a:r>
                <a:r>
                  <a:rPr lang="en-US" sz="2000" b="0" cap="none" spc="0" dirty="0">
                    <a:ln w="0"/>
                    <a:solidFill>
                      <a:schemeClr val="tx1"/>
                    </a:solidFill>
                    <a:effectLst>
                      <a:outerShdw blurRad="38100" dist="19050" dir="2700000" algn="tl" rotWithShape="0">
                        <a:schemeClr val="dk1">
                          <a:alpha val="40000"/>
                        </a:schemeClr>
                      </a:outerShdw>
                    </a:effectLst>
                  </a:rPr>
                  <a:t>machine</a:t>
                </a:r>
              </a:p>
            </p:txBody>
          </p:sp>
          <p:sp>
            <p:nvSpPr>
              <p:cNvPr id="80" name="Rectangle 79">
                <a:extLst>
                  <a:ext uri="{FF2B5EF4-FFF2-40B4-BE49-F238E27FC236}">
                    <a16:creationId xmlns:a16="http://schemas.microsoft.com/office/drawing/2014/main" id="{62D90177-5854-F448-95DE-A49B685F424B}"/>
                  </a:ext>
                </a:extLst>
              </p:cNvPr>
              <p:cNvSpPr/>
              <p:nvPr/>
            </p:nvSpPr>
            <p:spPr>
              <a:xfrm>
                <a:off x="304792" y="3236227"/>
                <a:ext cx="3832193"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Introduce partial machine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and prove linking theorem</a:t>
                </a:r>
              </a:p>
            </p:txBody>
          </p:sp>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816689D7-8F1D-2043-9644-7A2DCF5584AE}"/>
                      </a:ext>
                    </a:extLst>
                  </p:cNvPr>
                  <p:cNvSpPr/>
                  <p:nvPr/>
                </p:nvSpPr>
                <p:spPr>
                  <a:xfrm>
                    <a:off x="295623" y="1536280"/>
                    <a:ext cx="3832193" cy="42377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Link with </a:t>
                    </a:r>
                    <a14:m>
                      <m:oMath xmlns:m="http://schemas.openxmlformats.org/officeDocument/2006/math">
                        <m:r>
                          <a:rPr lang="en-US" sz="2000" i="1">
                            <a:latin typeface="Cambria Math" panose="02040503050406030204" pitchFamily="18" charset="0"/>
                            <a:ea typeface="Cambria Math" panose="02040503050406030204" pitchFamily="18" charset="0"/>
                          </a:rPr>
                          <m:t>𝐴𝑠</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𝑚</m:t>
                            </m:r>
                          </m:e>
                          <m:sub>
                            <m:r>
                              <a:rPr lang="en-US" sz="2000" b="0" i="1" smtClean="0">
                                <a:latin typeface="Cambria Math" panose="02040503050406030204" pitchFamily="18" charset="0"/>
                                <a:ea typeface="Cambria Math" panose="02040503050406030204" pitchFamily="18" charset="0"/>
                              </a:rPr>
                              <m:t>𝑐𝑝𝑢</m:t>
                            </m:r>
                          </m:sub>
                        </m:sSub>
                      </m:oMath>
                    </a14:m>
                    <a:endParaRPr lang="en-US" sz="20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81" name="Rectangle 80">
                    <a:extLst>
                      <a:ext uri="{FF2B5EF4-FFF2-40B4-BE49-F238E27FC236}">
                        <a16:creationId xmlns:a16="http://schemas.microsoft.com/office/drawing/2014/main" id="{816689D7-8F1D-2043-9644-7A2DCF5584AE}"/>
                      </a:ext>
                    </a:extLst>
                  </p:cNvPr>
                  <p:cNvSpPr>
                    <a:spLocks noRot="1" noChangeAspect="1" noMove="1" noResize="1" noEditPoints="1" noAdjustHandles="1" noChangeArrowheads="1" noChangeShapeType="1" noTextEdit="1"/>
                  </p:cNvSpPr>
                  <p:nvPr/>
                </p:nvSpPr>
                <p:spPr>
                  <a:xfrm>
                    <a:off x="295623" y="1536280"/>
                    <a:ext cx="3832193" cy="423770"/>
                  </a:xfrm>
                  <a:prstGeom prst="rect">
                    <a:avLst/>
                  </a:prstGeom>
                  <a:blipFill>
                    <a:blip r:embed="rId7"/>
                    <a:stretch>
                      <a:fillRect/>
                    </a:stretch>
                  </a:blipFill>
                </p:spPr>
                <p:txBody>
                  <a:bodyPr/>
                  <a:lstStyle/>
                  <a:p>
                    <a:r>
                      <a:rPr lang="en-US">
                        <a:noFill/>
                      </a:rPr>
                      <a:t> </a:t>
                    </a:r>
                  </a:p>
                </p:txBody>
              </p:sp>
            </mc:Fallback>
          </mc:AlternateContent>
        </p:grpSp>
        <p:sp>
          <p:nvSpPr>
            <p:cNvPr id="79" name="TextBox 78">
              <a:extLst>
                <a:ext uri="{FF2B5EF4-FFF2-40B4-BE49-F238E27FC236}">
                  <a16:creationId xmlns:a16="http://schemas.microsoft.com/office/drawing/2014/main" id="{C709D4F2-7725-C947-961B-0B51D95B6029}"/>
                </a:ext>
              </a:extLst>
            </p:cNvPr>
            <p:cNvSpPr txBox="1"/>
            <p:nvPr/>
          </p:nvSpPr>
          <p:spPr>
            <a:xfrm>
              <a:off x="3801808" y="3937090"/>
              <a:ext cx="415498" cy="369332"/>
            </a:xfrm>
            <a:prstGeom prst="rect">
              <a:avLst/>
            </a:prstGeom>
            <a:noFill/>
          </p:spPr>
          <p:txBody>
            <a:bodyPr wrap="none" rtlCol="0">
              <a:spAutoFit/>
            </a:bodyPr>
            <a:lstStyle/>
            <a:p>
              <a:r>
                <a:rPr lang="en-US" b="1" dirty="0">
                  <a:solidFill>
                    <a:srgbClr val="FF0000"/>
                  </a:solidFill>
                </a:rPr>
                <a:t>1️⃣</a:t>
              </a:r>
            </a:p>
          </p:txBody>
        </p:sp>
        <p:sp>
          <p:nvSpPr>
            <p:cNvPr id="82" name="TextBox 81">
              <a:extLst>
                <a:ext uri="{FF2B5EF4-FFF2-40B4-BE49-F238E27FC236}">
                  <a16:creationId xmlns:a16="http://schemas.microsoft.com/office/drawing/2014/main" id="{BE11E88B-C159-A947-8314-9CE8ADF46B1D}"/>
                </a:ext>
              </a:extLst>
            </p:cNvPr>
            <p:cNvSpPr txBox="1"/>
            <p:nvPr/>
          </p:nvSpPr>
          <p:spPr>
            <a:xfrm>
              <a:off x="3584920" y="3157446"/>
              <a:ext cx="417102" cy="369332"/>
            </a:xfrm>
            <a:prstGeom prst="rect">
              <a:avLst/>
            </a:prstGeom>
            <a:noFill/>
          </p:spPr>
          <p:txBody>
            <a:bodyPr wrap="none" rtlCol="0">
              <a:spAutoFit/>
            </a:bodyPr>
            <a:lstStyle/>
            <a:p>
              <a:r>
                <a:rPr lang="en-US" b="1" dirty="0">
                  <a:solidFill>
                    <a:srgbClr val="FF0000"/>
                  </a:solidFill>
                </a:rPr>
                <a:t>2️⃣</a:t>
              </a:r>
            </a:p>
          </p:txBody>
        </p:sp>
        <p:sp>
          <p:nvSpPr>
            <p:cNvPr id="83" name="TextBox 82">
              <a:extLst>
                <a:ext uri="{FF2B5EF4-FFF2-40B4-BE49-F238E27FC236}">
                  <a16:creationId xmlns:a16="http://schemas.microsoft.com/office/drawing/2014/main" id="{2A52E755-9B67-A94A-8570-84949EA7D435}"/>
                </a:ext>
              </a:extLst>
            </p:cNvPr>
            <p:cNvSpPr txBox="1"/>
            <p:nvPr/>
          </p:nvSpPr>
          <p:spPr>
            <a:xfrm>
              <a:off x="3807343" y="3157693"/>
              <a:ext cx="417102" cy="369332"/>
            </a:xfrm>
            <a:prstGeom prst="rect">
              <a:avLst/>
            </a:prstGeom>
            <a:noFill/>
          </p:spPr>
          <p:txBody>
            <a:bodyPr wrap="none" rtlCol="0">
              <a:spAutoFit/>
            </a:bodyPr>
            <a:lstStyle/>
            <a:p>
              <a:r>
                <a:rPr lang="en-US" b="1" dirty="0">
                  <a:solidFill>
                    <a:srgbClr val="FF0000"/>
                  </a:solidFill>
                </a:rPr>
                <a:t>3️⃣</a:t>
              </a:r>
            </a:p>
          </p:txBody>
        </p:sp>
        <p:sp>
          <p:nvSpPr>
            <p:cNvPr id="84" name="TextBox 83">
              <a:extLst>
                <a:ext uri="{FF2B5EF4-FFF2-40B4-BE49-F238E27FC236}">
                  <a16:creationId xmlns:a16="http://schemas.microsoft.com/office/drawing/2014/main" id="{9C41FB13-4FED-1F4B-BAD9-E36667F40BE6}"/>
                </a:ext>
              </a:extLst>
            </p:cNvPr>
            <p:cNvSpPr txBox="1"/>
            <p:nvPr/>
          </p:nvSpPr>
          <p:spPr>
            <a:xfrm>
              <a:off x="3799689" y="1922656"/>
              <a:ext cx="417102" cy="369332"/>
            </a:xfrm>
            <a:prstGeom prst="rect">
              <a:avLst/>
            </a:prstGeom>
            <a:noFill/>
          </p:spPr>
          <p:txBody>
            <a:bodyPr wrap="none" rtlCol="0">
              <a:spAutoFit/>
            </a:bodyPr>
            <a:lstStyle/>
            <a:p>
              <a:r>
                <a:rPr lang="en-US" b="1" dirty="0">
                  <a:solidFill>
                    <a:srgbClr val="FF0000"/>
                  </a:solidFill>
                </a:rPr>
                <a:t>4️⃣️⃣</a:t>
              </a:r>
            </a:p>
          </p:txBody>
        </p:sp>
        <p:sp>
          <p:nvSpPr>
            <p:cNvPr id="85" name="TextBox 84">
              <a:extLst>
                <a:ext uri="{FF2B5EF4-FFF2-40B4-BE49-F238E27FC236}">
                  <a16:creationId xmlns:a16="http://schemas.microsoft.com/office/drawing/2014/main" id="{DA7EC55D-2971-A640-A58A-5B98BAC9A74D}"/>
                </a:ext>
              </a:extLst>
            </p:cNvPr>
            <p:cNvSpPr txBox="1"/>
            <p:nvPr/>
          </p:nvSpPr>
          <p:spPr>
            <a:xfrm>
              <a:off x="3799392" y="2700442"/>
              <a:ext cx="417102" cy="369332"/>
            </a:xfrm>
            <a:prstGeom prst="rect">
              <a:avLst/>
            </a:prstGeom>
            <a:noFill/>
          </p:spPr>
          <p:txBody>
            <a:bodyPr wrap="none" rtlCol="0">
              <a:spAutoFit/>
            </a:bodyPr>
            <a:lstStyle/>
            <a:p>
              <a:r>
                <a:rPr lang="en-US" b="1" dirty="0">
                  <a:solidFill>
                    <a:srgbClr val="FF0000"/>
                  </a:solidFill>
                </a:rPr>
                <a:t>2️⃣</a:t>
              </a:r>
            </a:p>
          </p:txBody>
        </p:sp>
        <p:sp>
          <p:nvSpPr>
            <p:cNvPr id="86" name="TextBox 85">
              <a:extLst>
                <a:ext uri="{FF2B5EF4-FFF2-40B4-BE49-F238E27FC236}">
                  <a16:creationId xmlns:a16="http://schemas.microsoft.com/office/drawing/2014/main" id="{85C63461-BD50-AE4F-BB55-4E27F208912B}"/>
                </a:ext>
              </a:extLst>
            </p:cNvPr>
            <p:cNvSpPr txBox="1"/>
            <p:nvPr/>
          </p:nvSpPr>
          <p:spPr>
            <a:xfrm>
              <a:off x="3803342" y="1467664"/>
              <a:ext cx="417102" cy="369332"/>
            </a:xfrm>
            <a:prstGeom prst="rect">
              <a:avLst/>
            </a:prstGeom>
            <a:noFill/>
          </p:spPr>
          <p:txBody>
            <a:bodyPr wrap="none" rtlCol="0">
              <a:spAutoFit/>
            </a:bodyPr>
            <a:lstStyle/>
            <a:p>
              <a:r>
                <a:rPr lang="en-US" b="1" dirty="0">
                  <a:solidFill>
                    <a:srgbClr val="FF0000"/>
                  </a:solidFill>
                </a:rPr>
                <a:t>4️⃣️⃣</a:t>
              </a:r>
            </a:p>
          </p:txBody>
        </p:sp>
      </p:grpSp>
    </p:spTree>
    <p:extLst>
      <p:ext uri="{BB962C8B-B14F-4D97-AF65-F5344CB8AC3E}">
        <p14:creationId xmlns:p14="http://schemas.microsoft.com/office/powerpoint/2010/main" val="155691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10"/>
                                        </p:tgtEl>
                                      </p:cBhvr>
                                    </p:animEffect>
                                    <p:set>
                                      <p:cBhvr>
                                        <p:cTn id="7" dur="1" fill="hold">
                                          <p:stCondLst>
                                            <p:cond delay="1999"/>
                                          </p:stCondLst>
                                        </p:cTn>
                                        <p:tgtEl>
                                          <p:spTgt spid="10"/>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4.72222E-6 7.40741E-7 L -4.72222E-6 -0.4642 " pathEditMode="relative" rAng="0" ptsTypes="AA">
                                      <p:cBhvr>
                                        <p:cTn id="9" dur="2000" fill="hold"/>
                                        <p:tgtEl>
                                          <p:spTgt spid="105"/>
                                        </p:tgtEl>
                                        <p:attrNameLst>
                                          <p:attrName>ppt_x</p:attrName>
                                          <p:attrName>ppt_y</p:attrName>
                                        </p:attrNameLst>
                                      </p:cBhvr>
                                      <p:rCtr x="0" y="-23210"/>
                                    </p:animMotion>
                                  </p:childTnLst>
                                </p:cTn>
                              </p:par>
                              <p:par>
                                <p:cTn id="10" presetID="0" presetClass="path" presetSubtype="0" accel="50000" decel="50000" fill="hold" grpId="0" nodeType="withEffect">
                                  <p:stCondLst>
                                    <p:cond delay="0"/>
                                  </p:stCondLst>
                                  <p:childTnLst>
                                    <p:animMotion origin="layout" path="M 5E-6 1.23457E-6 L 0.00157 0.04012 " pathEditMode="relative" rAng="0" ptsTypes="AA">
                                      <p:cBhvr>
                                        <p:cTn id="11" dur="2000" fill="hold"/>
                                        <p:tgtEl>
                                          <p:spTgt spid="107"/>
                                        </p:tgtEl>
                                        <p:attrNameLst>
                                          <p:attrName>ppt_x</p:attrName>
                                          <p:attrName>ppt_y</p:attrName>
                                        </p:attrNameLst>
                                      </p:cBhvr>
                                      <p:rCtr x="69" y="2006"/>
                                    </p:animMotion>
                                  </p:childTnLst>
                                </p:cTn>
                              </p:par>
                              <p:par>
                                <p:cTn id="12" presetID="6" presetClass="entr" presetSubtype="16"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xit" presetSubtype="32" fill="hold" grpId="1" nodeType="clickEffect">
                                  <p:stCondLst>
                                    <p:cond delay="0"/>
                                  </p:stCondLst>
                                  <p:childTnLst>
                                    <p:animEffect transition="out" filter="circle(out)">
                                      <p:cBhvr>
                                        <p:cTn id="18" dur="2000"/>
                                        <p:tgtEl>
                                          <p:spTgt spid="107"/>
                                        </p:tgtEl>
                                      </p:cBhvr>
                                    </p:animEffect>
                                    <p:set>
                                      <p:cBhvr>
                                        <p:cTn id="19" dur="1" fill="hold">
                                          <p:stCondLst>
                                            <p:cond delay="1999"/>
                                          </p:stCondLst>
                                        </p:cTn>
                                        <p:tgtEl>
                                          <p:spTgt spid="107"/>
                                        </p:tgtEl>
                                        <p:attrNameLst>
                                          <p:attrName>style.visibility</p:attrName>
                                        </p:attrNameLst>
                                      </p:cBhvr>
                                      <p:to>
                                        <p:strVal val="hidden"/>
                                      </p:to>
                                    </p:set>
                                  </p:childTnLst>
                                </p:cTn>
                              </p:par>
                              <p:par>
                                <p:cTn id="20" presetID="6" presetClass="exit" presetSubtype="32" fill="hold" nodeType="withEffect">
                                  <p:stCondLst>
                                    <p:cond delay="0"/>
                                  </p:stCondLst>
                                  <p:childTnLst>
                                    <p:animEffect transition="out" filter="circle(out)">
                                      <p:cBhvr>
                                        <p:cTn id="21" dur="2000"/>
                                        <p:tgtEl>
                                          <p:spTgt spid="4"/>
                                        </p:tgtEl>
                                      </p:cBhvr>
                                    </p:animEffect>
                                    <p:set>
                                      <p:cBhvr>
                                        <p:cTn id="22" dur="1" fill="hold">
                                          <p:stCondLst>
                                            <p:cond delay="1999"/>
                                          </p:stCondLst>
                                        </p:cTn>
                                        <p:tgtEl>
                                          <p:spTgt spid="4"/>
                                        </p:tgtEl>
                                        <p:attrNameLst>
                                          <p:attrName>style.visibility</p:attrName>
                                        </p:attrNameLst>
                                      </p:cBhvr>
                                      <p:to>
                                        <p:strVal val="hidden"/>
                                      </p:to>
                                    </p:set>
                                  </p:childTnLst>
                                </p:cTn>
                              </p:par>
                              <p:par>
                                <p:cTn id="23" presetID="6" presetClass="exit" presetSubtype="32" fill="hold" grpId="1" nodeType="withEffect">
                                  <p:stCondLst>
                                    <p:cond delay="0"/>
                                  </p:stCondLst>
                                  <p:childTnLst>
                                    <p:animEffect transition="out" filter="circle(out)">
                                      <p:cBhvr>
                                        <p:cTn id="24" dur="2000"/>
                                        <p:tgtEl>
                                          <p:spTgt spid="105"/>
                                        </p:tgtEl>
                                      </p:cBhvr>
                                    </p:animEffect>
                                    <p:set>
                                      <p:cBhvr>
                                        <p:cTn id="25" dur="1" fill="hold">
                                          <p:stCondLst>
                                            <p:cond delay="1999"/>
                                          </p:stCondLst>
                                        </p:cTn>
                                        <p:tgtEl>
                                          <p:spTgt spid="105"/>
                                        </p:tgtEl>
                                        <p:attrNameLst>
                                          <p:attrName>style.visibility</p:attrName>
                                        </p:attrNameLst>
                                      </p:cBhvr>
                                      <p:to>
                                        <p:strVal val="hidden"/>
                                      </p:to>
                                    </p:set>
                                  </p:childTnLst>
                                </p:cTn>
                              </p:par>
                              <p:par>
                                <p:cTn id="26" presetID="6" presetClass="exit" presetSubtype="32" fill="hold" grpId="0" nodeType="withEffect">
                                  <p:stCondLst>
                                    <p:cond delay="0"/>
                                  </p:stCondLst>
                                  <p:childTnLst>
                                    <p:animEffect transition="out" filter="circle(out)">
                                      <p:cBhvr>
                                        <p:cTn id="27" dur="2000"/>
                                        <p:tgtEl>
                                          <p:spTgt spid="2"/>
                                        </p:tgtEl>
                                      </p:cBhvr>
                                    </p:animEffect>
                                    <p:set>
                                      <p:cBhvr>
                                        <p:cTn id="28" dur="1" fill="hold">
                                          <p:stCondLst>
                                            <p:cond delay="1999"/>
                                          </p:stCondLst>
                                        </p:cTn>
                                        <p:tgtEl>
                                          <p:spTgt spid="2"/>
                                        </p:tgtEl>
                                        <p:attrNameLst>
                                          <p:attrName>style.visibility</p:attrName>
                                        </p:attrNameLst>
                                      </p:cBhvr>
                                      <p:to>
                                        <p:strVal val="hidden"/>
                                      </p:to>
                                    </p:set>
                                  </p:childTnLst>
                                </p:cTn>
                              </p:par>
                              <p:par>
                                <p:cTn id="29" presetID="6" presetClass="entr" presetSubtype="16"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circle(in)">
                                      <p:cBhvr>
                                        <p:cTn id="3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5" grpId="0"/>
      <p:bldP spid="105" grpId="1"/>
      <p:bldP spid="107" grpId="0"/>
      <p:bldP spid="10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BE76F9-A7AB-C441-B242-F345144F4305}"/>
              </a:ext>
            </a:extLst>
          </p:cNvPr>
          <p:cNvSpPr txBox="1">
            <a:spLocks/>
          </p:cNvSpPr>
          <p:nvPr/>
        </p:nvSpPr>
        <p:spPr>
          <a:xfrm>
            <a:off x="381000" y="2038350"/>
            <a:ext cx="8229600" cy="857250"/>
          </a:xfrm>
          <a:prstGeom prst="rect">
            <a:avLst/>
          </a:prstGeom>
        </p:spPr>
        <p:txBody>
          <a:bodyPr anchor="ctr"/>
          <a:lst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33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33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3300">
                <a:solidFill>
                  <a:schemeClr val="tx2"/>
                </a:solidFill>
                <a:latin typeface="Arial" charset="0"/>
                <a:ea typeface="ＭＳ Ｐゴシック" charset="0"/>
                <a:cs typeface="Arial" charset="0"/>
              </a:defRPr>
            </a:lvl5pPr>
            <a:lvl6pPr marL="342670" algn="ctr" rtl="0" fontAlgn="base">
              <a:spcBef>
                <a:spcPct val="0"/>
              </a:spcBef>
              <a:spcAft>
                <a:spcPct val="0"/>
              </a:spcAft>
              <a:defRPr sz="3300">
                <a:solidFill>
                  <a:schemeClr val="tx2"/>
                </a:solidFill>
                <a:latin typeface="Arial" charset="0"/>
                <a:ea typeface="ＭＳ Ｐゴシック" charset="0"/>
                <a:cs typeface="Arial" charset="0"/>
              </a:defRPr>
            </a:lvl6pPr>
            <a:lvl7pPr marL="685341" algn="ctr" rtl="0" fontAlgn="base">
              <a:spcBef>
                <a:spcPct val="0"/>
              </a:spcBef>
              <a:spcAft>
                <a:spcPct val="0"/>
              </a:spcAft>
              <a:defRPr sz="3300">
                <a:solidFill>
                  <a:schemeClr val="tx2"/>
                </a:solidFill>
                <a:latin typeface="Arial" charset="0"/>
                <a:ea typeface="ＭＳ Ｐゴシック" charset="0"/>
                <a:cs typeface="Arial" charset="0"/>
              </a:defRPr>
            </a:lvl7pPr>
            <a:lvl8pPr marL="1028015" algn="ctr" rtl="0" fontAlgn="base">
              <a:spcBef>
                <a:spcPct val="0"/>
              </a:spcBef>
              <a:spcAft>
                <a:spcPct val="0"/>
              </a:spcAft>
              <a:defRPr sz="3300">
                <a:solidFill>
                  <a:schemeClr val="tx2"/>
                </a:solidFill>
                <a:latin typeface="Arial" charset="0"/>
                <a:ea typeface="ＭＳ Ｐゴシック" charset="0"/>
                <a:cs typeface="Arial" charset="0"/>
              </a:defRPr>
            </a:lvl8pPr>
            <a:lvl9pPr marL="1370685" algn="ctr" rtl="0" fontAlgn="base">
              <a:spcBef>
                <a:spcPct val="0"/>
              </a:spcBef>
              <a:spcAft>
                <a:spcPct val="0"/>
              </a:spcAft>
              <a:defRPr sz="3300">
                <a:solidFill>
                  <a:schemeClr val="tx2"/>
                </a:solidFill>
                <a:latin typeface="Arial" charset="0"/>
                <a:ea typeface="ＭＳ Ｐゴシック" charset="0"/>
                <a:cs typeface="Arial" charset="0"/>
              </a:defRPr>
            </a:lvl9pPr>
          </a:lstStyle>
          <a:p>
            <a:r>
              <a:rPr lang="en-US" sz="3600" kern="0" dirty="0"/>
              <a:t>Multithreaded Linking</a:t>
            </a:r>
            <a:endParaRPr lang="en-US" kern="0" dirty="0"/>
          </a:p>
        </p:txBody>
      </p:sp>
    </p:spTree>
    <p:extLst>
      <p:ext uri="{BB962C8B-B14F-4D97-AF65-F5344CB8AC3E}">
        <p14:creationId xmlns:p14="http://schemas.microsoft.com/office/powerpoint/2010/main" val="145746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D05A15B-30A3-AF43-AA1E-5027D8D73E34}"/>
                  </a:ext>
                </a:extLst>
              </p:cNvPr>
              <p:cNvSpPr txBox="1"/>
              <p:nvPr/>
            </p:nvSpPr>
            <p:spPr>
              <a:xfrm>
                <a:off x="4245281" y="4546371"/>
                <a:ext cx="4026359" cy="470706"/>
              </a:xfrm>
              <a:prstGeom prst="rect">
                <a:avLst/>
              </a:prstGeom>
              <a:noFill/>
            </p:spPr>
            <p:txBody>
              <a:bodyPr wrap="none" rtlCol="0">
                <a:spAutoFit/>
              </a:bodyPr>
              <a:lstStyle/>
              <a:p>
                <a:pPr algn="ctr"/>
                <a:br>
                  <a:rPr lang="en-US" sz="1400" baseline="30000" dirty="0">
                    <a:latin typeface="Cambria Math" panose="02040503050406030204" pitchFamily="18" charset="0"/>
                    <a:ea typeface="Cambria Math" panose="02040503050406030204" pitchFamily="18" charset="0"/>
                  </a:rPr>
                </a:br>
                <a:r>
                  <a:rPr lang="en-US" sz="1400" dirty="0">
                    <a:latin typeface="Cambria Math" panose="02040503050406030204" pitchFamily="18" charset="0"/>
                    <a:ea typeface="Cambria Math" panose="02040503050406030204" pitchFamily="18" charset="0"/>
                  </a:rPr>
                  <a:t>(where </a:t>
                </a:r>
                <a14:m>
                  <m:oMath xmlns:m="http://schemas.openxmlformats.org/officeDocument/2006/math">
                    <m:r>
                      <a:rPr lang="en-US" sz="1400" b="1" i="0" dirty="0">
                        <a:latin typeface="Cambria Math" panose="02040503050406030204" pitchFamily="18" charset="0"/>
                        <a:ea typeface="Cambria Math" panose="02040503050406030204" pitchFamily="18" charset="0"/>
                      </a:rPr>
                      <m:t>𝐂𝐞𝐫𝐭𝐢𝐊𝐎𝐒</m:t>
                    </m:r>
                    <m:r>
                      <a:rPr lang="en-US" sz="1400"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𝐜𝐩𝐮</m:t>
                        </m:r>
                      </m:sub>
                    </m:sSub>
                    <m:r>
                      <a:rPr lang="en-US" sz="1400"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oMath>
                </a14:m>
                <a:r>
                  <a:rPr lang="en-US" sz="1400" dirty="0"/>
                  <a:t>)</a:t>
                </a:r>
              </a:p>
            </p:txBody>
          </p:sp>
        </mc:Choice>
        <mc:Fallback xmlns="">
          <p:sp>
            <p:nvSpPr>
              <p:cNvPr id="43" name="TextBox 42">
                <a:extLst>
                  <a:ext uri="{FF2B5EF4-FFF2-40B4-BE49-F238E27FC236}">
                    <a16:creationId xmlns:a16="http://schemas.microsoft.com/office/drawing/2014/main" id="{2D05A15B-30A3-AF43-AA1E-5027D8D73E34}"/>
                  </a:ext>
                </a:extLst>
              </p:cNvPr>
              <p:cNvSpPr txBox="1">
                <a:spLocks noRot="1" noChangeAspect="1" noMove="1" noResize="1" noEditPoints="1" noAdjustHandles="1" noChangeArrowheads="1" noChangeShapeType="1" noTextEdit="1"/>
              </p:cNvSpPr>
              <p:nvPr/>
            </p:nvSpPr>
            <p:spPr>
              <a:xfrm>
                <a:off x="4245281" y="4546371"/>
                <a:ext cx="4026359" cy="470706"/>
              </a:xfrm>
              <a:prstGeom prst="rect">
                <a:avLst/>
              </a:prstGeom>
              <a:blipFill>
                <a:blip r:embed="rId3"/>
                <a:stretch>
                  <a:fillRect b="-10526"/>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2A74227C-0881-A449-8147-6DAC07A15723}"/>
              </a:ext>
            </a:extLst>
          </p:cNvPr>
          <p:cNvSpPr>
            <a:spLocks noGrp="1"/>
          </p:cNvSpPr>
          <p:nvPr>
            <p:ph type="title"/>
          </p:nvPr>
        </p:nvSpPr>
        <p:spPr>
          <a:xfrm>
            <a:off x="457200" y="205979"/>
            <a:ext cx="8229600" cy="857250"/>
          </a:xfrm>
        </p:spPr>
        <p:txBody>
          <a:bodyPr/>
          <a:lstStyle/>
          <a:p>
            <a:r>
              <a:rPr lang="en-US" dirty="0"/>
              <a:t>Multithreaded Linking</a:t>
            </a:r>
          </a:p>
        </p:txBody>
      </p:sp>
      <p:sp>
        <p:nvSpPr>
          <p:cNvPr id="59" name="TextBox 58">
            <a:extLst>
              <a:ext uri="{FF2B5EF4-FFF2-40B4-BE49-F238E27FC236}">
                <a16:creationId xmlns:a16="http://schemas.microsoft.com/office/drawing/2014/main" id="{46805A36-D7ED-9047-92AD-726CFF1CAEDE}"/>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FD76C3A3-395C-7F4E-9730-39F67BEC501D}"/>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67" name="Rectangle 66">
            <a:extLst>
              <a:ext uri="{FF2B5EF4-FFF2-40B4-BE49-F238E27FC236}">
                <a16:creationId xmlns:a16="http://schemas.microsoft.com/office/drawing/2014/main" id="{50AE83B6-D921-A04F-B4A2-32E1B280EDE5}"/>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68" name="Rectangle 67">
            <a:extLst>
              <a:ext uri="{FF2B5EF4-FFF2-40B4-BE49-F238E27FC236}">
                <a16:creationId xmlns:a16="http://schemas.microsoft.com/office/drawing/2014/main" id="{9BA8F813-DB95-BD41-BEE9-0144065806ED}"/>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0" name="Rectangle 69">
            <a:extLst>
              <a:ext uri="{FF2B5EF4-FFF2-40B4-BE49-F238E27FC236}">
                <a16:creationId xmlns:a16="http://schemas.microsoft.com/office/drawing/2014/main" id="{EAF7F715-CCB7-A64B-B9D9-7325D8E227B1}"/>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698519B3-2DCC-0149-BE90-380267A5D9EB}"/>
                  </a:ext>
                </a:extLst>
              </p:cNvPr>
              <p:cNvSpPr txBox="1"/>
              <p:nvPr/>
            </p:nvSpPr>
            <p:spPr>
              <a:xfrm>
                <a:off x="4551541" y="3586889"/>
                <a:ext cx="3441135"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5" name="TextBox 104">
                <a:extLst>
                  <a:ext uri="{FF2B5EF4-FFF2-40B4-BE49-F238E27FC236}">
                    <a16:creationId xmlns:a16="http://schemas.microsoft.com/office/drawing/2014/main" id="{698519B3-2DCC-0149-BE90-380267A5D9EB}"/>
                  </a:ext>
                </a:extLst>
              </p:cNvPr>
              <p:cNvSpPr txBox="1">
                <a:spLocks noRot="1" noChangeAspect="1" noMove="1" noResize="1" noEditPoints="1" noAdjustHandles="1" noChangeArrowheads="1" noChangeShapeType="1" noTextEdit="1"/>
              </p:cNvSpPr>
              <p:nvPr/>
            </p:nvSpPr>
            <p:spPr>
              <a:xfrm>
                <a:off x="4551541" y="3586889"/>
                <a:ext cx="3441135" cy="324384"/>
              </a:xfrm>
              <a:prstGeom prst="rect">
                <a:avLst/>
              </a:prstGeom>
              <a:blipFill>
                <a:blip r:embed="rId4"/>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BAA91741-D33E-3B46-BF5C-86AB15DE154E}"/>
                  </a:ext>
                </a:extLst>
              </p:cNvPr>
              <p:cNvSpPr txBox="1"/>
              <p:nvPr/>
            </p:nvSpPr>
            <p:spPr>
              <a:xfrm>
                <a:off x="4756529" y="4493880"/>
                <a:ext cx="3067635" cy="307777"/>
              </a:xfrm>
              <a:prstGeom prst="rect">
                <a:avLst/>
              </a:prstGeom>
              <a:noFill/>
            </p:spPr>
            <p:txBody>
              <a:bodyPr wrap="none" rtlCol="0">
                <a:spAutoFit/>
              </a:bodyPr>
              <a:lstStyle/>
              <a:p>
                <a:pPr algn="ct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a14:m>
                <a:r>
                  <a:rPr lang="en-US" sz="1400" baseline="30000" dirty="0">
                    <a:latin typeface="Cambria Math" panose="02040503050406030204" pitchFamily="18" charset="0"/>
                    <a:ea typeface="Cambria Math" panose="02040503050406030204" pitchFamily="18" charset="0"/>
                  </a:rPr>
                  <a:t> </a:t>
                </a:r>
                <a:endParaRPr lang="en-US" sz="1400" dirty="0"/>
              </a:p>
            </p:txBody>
          </p:sp>
        </mc:Choice>
        <mc:Fallback xmlns="">
          <p:sp>
            <p:nvSpPr>
              <p:cNvPr id="107" name="TextBox 106">
                <a:extLst>
                  <a:ext uri="{FF2B5EF4-FFF2-40B4-BE49-F238E27FC236}">
                    <a16:creationId xmlns:a16="http://schemas.microsoft.com/office/drawing/2014/main" id="{BAA91741-D33E-3B46-BF5C-86AB15DE154E}"/>
                  </a:ext>
                </a:extLst>
              </p:cNvPr>
              <p:cNvSpPr txBox="1">
                <a:spLocks noRot="1" noChangeAspect="1" noMove="1" noResize="1" noEditPoints="1" noAdjustHandles="1" noChangeArrowheads="1" noChangeShapeType="1" noTextEdit="1"/>
              </p:cNvSpPr>
              <p:nvPr/>
            </p:nvSpPr>
            <p:spPr>
              <a:xfrm>
                <a:off x="4756529" y="4493880"/>
                <a:ext cx="3067635" cy="307777"/>
              </a:xfrm>
              <a:prstGeom prst="rect">
                <a:avLst/>
              </a:prstGeom>
              <a:blipFill>
                <a:blip r:embed="rId5"/>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5B84F52-C915-2742-8F4C-144B359FCCD6}"/>
                  </a:ext>
                </a:extLst>
              </p:cNvPr>
              <p:cNvSpPr txBox="1"/>
              <p:nvPr/>
            </p:nvSpPr>
            <p:spPr>
              <a:xfrm rot="16200000">
                <a:off x="5997994" y="40349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75B84F52-C915-2742-8F4C-144B359FCCD6}"/>
                  </a:ext>
                </a:extLst>
              </p:cNvPr>
              <p:cNvSpPr txBox="1">
                <a:spLocks noRot="1" noChangeAspect="1" noMove="1" noResize="1" noEditPoints="1" noAdjustHandles="1" noChangeArrowheads="1" noChangeShapeType="1" noTextEdit="1"/>
              </p:cNvSpPr>
              <p:nvPr/>
            </p:nvSpPr>
            <p:spPr>
              <a:xfrm rot="16200000">
                <a:off x="5997994" y="4034998"/>
                <a:ext cx="552669" cy="346249"/>
              </a:xfrm>
              <a:prstGeom prst="rect">
                <a:avLst/>
              </a:prstGeom>
              <a:blipFill>
                <a:blip r:embed="rId13"/>
                <a:stretch>
                  <a:fillRect r="-3571"/>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EC8184D7-CE8F-C14E-BA4D-83048072D87E}"/>
              </a:ext>
            </a:extLst>
          </p:cNvPr>
          <p:cNvGrpSpPr/>
          <p:nvPr/>
        </p:nvGrpSpPr>
        <p:grpSpPr>
          <a:xfrm>
            <a:off x="1410332" y="1738355"/>
            <a:ext cx="6916385" cy="995844"/>
            <a:chOff x="1410332" y="1738355"/>
            <a:chExt cx="6916385" cy="995844"/>
          </a:xfrm>
        </p:grpSpPr>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8D04891-F9B3-1642-BC43-D4B69CD3FCF1}"/>
                    </a:ext>
                  </a:extLst>
                </p:cNvPr>
                <p:cNvSpPr txBox="1"/>
                <p:nvPr/>
              </p:nvSpPr>
              <p:spPr>
                <a:xfrm>
                  <a:off x="4202959" y="1824061"/>
                  <a:ext cx="4123758" cy="3079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m:t>
                        </m:r>
                        <m:r>
                          <a:rPr lang="en-US" sz="1400" i="1">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𝑡𝑖</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4202959" y="1824061"/>
                  <a:ext cx="4123758" cy="307969"/>
                </a:xfrm>
                <a:prstGeom prst="rect">
                  <a:avLst/>
                </a:prstGeom>
                <a:blipFill>
                  <a:blip r:embed="rId14"/>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5"/>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16"/>
                  <a:stretch>
                    <a:fillRect r="-357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BE174DF-2598-4245-AFC5-5A45637B45B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6" name="TextBox 55">
                <a:extLst>
                  <a:ext uri="{FF2B5EF4-FFF2-40B4-BE49-F238E27FC236}">
                    <a16:creationId xmlns:a16="http://schemas.microsoft.com/office/drawing/2014/main" id="{ABE174DF-2598-4245-AFC5-5A45637B45B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17"/>
                <a:stretch>
                  <a:fillRect r="-3571"/>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891E5D23-62FF-6B4A-B29A-F0371216D7FC}"/>
              </a:ext>
            </a:extLst>
          </p:cNvPr>
          <p:cNvGrpSpPr/>
          <p:nvPr/>
        </p:nvGrpSpPr>
        <p:grpSpPr>
          <a:xfrm>
            <a:off x="1410333" y="2686503"/>
            <a:ext cx="6759584" cy="950135"/>
            <a:chOff x="1410333" y="2686503"/>
            <a:chExt cx="6759584" cy="950135"/>
          </a:xfrm>
        </p:grpSpPr>
        <p:sp>
          <p:nvSpPr>
            <p:cNvPr id="51" name="TextBox 50">
              <a:extLst>
                <a:ext uri="{FF2B5EF4-FFF2-40B4-BE49-F238E27FC236}">
                  <a16:creationId xmlns:a16="http://schemas.microsoft.com/office/drawing/2014/main" id="{783CCAA2-8C22-EE4B-9EF1-B096A42EAAFA}"/>
                </a:ext>
              </a:extLst>
            </p:cNvPr>
            <p:cNvSpPr txBox="1"/>
            <p:nvPr/>
          </p:nvSpPr>
          <p:spPr>
            <a:xfrm rot="16200000">
              <a:off x="3187494" y="3209759"/>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1C3A6689-D016-DD49-942A-8F183A9315B1}"/>
                    </a:ext>
                  </a:extLst>
                </p:cNvPr>
                <p:cNvSpPr txBox="1"/>
                <p:nvPr/>
              </p:nvSpPr>
              <p:spPr>
                <a:xfrm rot="16200000">
                  <a:off x="1779179" y="318717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74" name="TextBox 73">
                  <a:extLst>
                    <a:ext uri="{FF2B5EF4-FFF2-40B4-BE49-F238E27FC236}">
                      <a16:creationId xmlns:a16="http://schemas.microsoft.com/office/drawing/2014/main" id="{1C3A6689-D016-DD49-942A-8F183A9315B1}"/>
                    </a:ext>
                  </a:extLst>
                </p:cNvPr>
                <p:cNvSpPr txBox="1">
                  <a:spLocks noRot="1" noChangeAspect="1" noMove="1" noResize="1" noEditPoints="1" noAdjustHandles="1" noChangeArrowheads="1" noChangeShapeType="1" noTextEdit="1"/>
                </p:cNvSpPr>
                <p:nvPr/>
              </p:nvSpPr>
              <p:spPr>
                <a:xfrm rot="16200000">
                  <a:off x="1779179" y="3187179"/>
                  <a:ext cx="552669" cy="346249"/>
                </a:xfrm>
                <a:prstGeom prst="rect">
                  <a:avLst/>
                </a:prstGeom>
                <a:blipFill>
                  <a:blip r:embed="rId18"/>
                  <a:stretch>
                    <a:fillRect r="-7143"/>
                  </a:stretch>
                </a:blipFill>
              </p:spPr>
              <p:txBody>
                <a:bodyPr/>
                <a:lstStyle/>
                <a:p>
                  <a:r>
                    <a:rPr lang="en-US">
                      <a:noFill/>
                    </a:rPr>
                    <a:t> </a:t>
                  </a:r>
                </a:p>
              </p:txBody>
            </p:sp>
          </mc:Fallback>
        </mc:AlternateContent>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865792C2-2B12-4741-B505-C7BAA8F49554}"/>
                    </a:ext>
                  </a:extLst>
                </p:cNvPr>
                <p:cNvSpPr txBox="1"/>
                <p:nvPr/>
              </p:nvSpPr>
              <p:spPr>
                <a:xfrm>
                  <a:off x="4392986" y="2756193"/>
                  <a:ext cx="3776931"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4392986" y="2756193"/>
                  <a:ext cx="3776931" cy="324384"/>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C411176-6A33-FE46-BF1D-C99B2A59F19A}"/>
                    </a:ext>
                  </a:extLst>
                </p:cNvPr>
                <p:cNvSpPr txBox="1"/>
                <p:nvPr/>
              </p:nvSpPr>
              <p:spPr>
                <a:xfrm rot="16200000">
                  <a:off x="5982131" y="317394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06" name="TextBox 105">
                  <a:extLst>
                    <a:ext uri="{FF2B5EF4-FFF2-40B4-BE49-F238E27FC236}">
                      <a16:creationId xmlns:a16="http://schemas.microsoft.com/office/drawing/2014/main" id="{6C411176-6A33-FE46-BF1D-C99B2A59F19A}"/>
                    </a:ext>
                  </a:extLst>
                </p:cNvPr>
                <p:cNvSpPr txBox="1">
                  <a:spLocks noRot="1" noChangeAspect="1" noMove="1" noResize="1" noEditPoints="1" noAdjustHandles="1" noChangeArrowheads="1" noChangeShapeType="1" noTextEdit="1"/>
                </p:cNvSpPr>
                <p:nvPr/>
              </p:nvSpPr>
              <p:spPr>
                <a:xfrm rot="16200000">
                  <a:off x="5982131" y="3173948"/>
                  <a:ext cx="552669" cy="346249"/>
                </a:xfrm>
                <a:prstGeom prst="rect">
                  <a:avLst/>
                </a:prstGeom>
                <a:blipFill>
                  <a:blip r:embed="rId16"/>
                  <a:stretch>
                    <a:fillRect r="-3571"/>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89447637-730A-CE46-B351-F6440821BD0B}"/>
              </a:ext>
            </a:extLst>
          </p:cNvPr>
          <p:cNvGrpSpPr/>
          <p:nvPr/>
        </p:nvGrpSpPr>
        <p:grpSpPr>
          <a:xfrm>
            <a:off x="5486400" y="3038587"/>
            <a:ext cx="1219200" cy="598051"/>
            <a:chOff x="5486400" y="3038587"/>
            <a:chExt cx="1219200" cy="598051"/>
          </a:xfrm>
        </p:grpSpPr>
        <p:cxnSp>
          <p:nvCxnSpPr>
            <p:cNvPr id="5" name="Straight Arrow Connector 4">
              <a:extLst>
                <a:ext uri="{FF2B5EF4-FFF2-40B4-BE49-F238E27FC236}">
                  <a16:creationId xmlns:a16="http://schemas.microsoft.com/office/drawing/2014/main" id="{B30B5DFB-7A18-F340-9A35-A13E96ABD05F}"/>
                </a:ext>
              </a:extLst>
            </p:cNvPr>
            <p:cNvCxnSpPr/>
            <p:nvPr/>
          </p:nvCxnSpPr>
          <p:spPr bwMode="auto">
            <a:xfrm flipV="1">
              <a:off x="5486400" y="3038587"/>
              <a:ext cx="0" cy="5980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Straight Arrow Connector 6">
              <a:extLst>
                <a:ext uri="{FF2B5EF4-FFF2-40B4-BE49-F238E27FC236}">
                  <a16:creationId xmlns:a16="http://schemas.microsoft.com/office/drawing/2014/main" id="{391FF27D-78D3-4C43-B961-ABD9DC70C591}"/>
                </a:ext>
              </a:extLst>
            </p:cNvPr>
            <p:cNvCxnSpPr>
              <a:cxnSpLocks/>
            </p:cNvCxnSpPr>
            <p:nvPr/>
          </p:nvCxnSpPr>
          <p:spPr bwMode="auto">
            <a:xfrm flipH="1" flipV="1">
              <a:off x="5486400" y="3038587"/>
              <a:ext cx="1219200" cy="5848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Arrow Connector 10">
              <a:extLst>
                <a:ext uri="{FF2B5EF4-FFF2-40B4-BE49-F238E27FC236}">
                  <a16:creationId xmlns:a16="http://schemas.microsoft.com/office/drawing/2014/main" id="{D702A777-213A-1F4B-9392-A48DF9EEF2E1}"/>
                </a:ext>
              </a:extLst>
            </p:cNvPr>
            <p:cNvCxnSpPr/>
            <p:nvPr/>
          </p:nvCxnSpPr>
          <p:spPr bwMode="auto">
            <a:xfrm flipV="1">
              <a:off x="6705600" y="3038587"/>
              <a:ext cx="0" cy="5848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12" name="Rectangle 11">
            <a:extLst>
              <a:ext uri="{FF2B5EF4-FFF2-40B4-BE49-F238E27FC236}">
                <a16:creationId xmlns:a16="http://schemas.microsoft.com/office/drawing/2014/main" id="{3B29028F-29C6-1841-9B98-8BAD214E1746}"/>
              </a:ext>
            </a:extLst>
          </p:cNvPr>
          <p:cNvSpPr/>
          <p:nvPr/>
        </p:nvSpPr>
        <p:spPr bwMode="auto">
          <a:xfrm>
            <a:off x="4927941" y="4762244"/>
            <a:ext cx="3178921" cy="214791"/>
          </a:xfrm>
          <a:prstGeom prst="rect">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9" name="Slide Number Placeholder 8">
            <a:extLst>
              <a:ext uri="{FF2B5EF4-FFF2-40B4-BE49-F238E27FC236}">
                <a16:creationId xmlns:a16="http://schemas.microsoft.com/office/drawing/2014/main" id="{254D1F99-6DD0-5F4E-84C3-22FD4463B91B}"/>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16</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25569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0"/>
                                        <p:tgtEl>
                                          <p:spTgt spid="1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227C-0881-A449-8147-6DAC07A15723}"/>
              </a:ext>
            </a:extLst>
          </p:cNvPr>
          <p:cNvSpPr>
            <a:spLocks noGrp="1"/>
          </p:cNvSpPr>
          <p:nvPr>
            <p:ph type="title"/>
          </p:nvPr>
        </p:nvSpPr>
        <p:spPr>
          <a:xfrm>
            <a:off x="457200" y="205979"/>
            <a:ext cx="8229600" cy="857250"/>
          </a:xfrm>
        </p:spPr>
        <p:txBody>
          <a:bodyPr/>
          <a:lstStyle/>
          <a:p>
            <a:r>
              <a:rPr lang="en-US" dirty="0"/>
              <a:t>Multithreaded Linking</a:t>
            </a:r>
          </a:p>
        </p:txBody>
      </p:sp>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4"/>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7"/>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EA41F21C-4D99-8448-A03F-C50FD2E3FDB9}"/>
                  </a:ext>
                </a:extLst>
              </p:cNvPr>
              <p:cNvSpPr/>
              <p:nvPr/>
            </p:nvSpPr>
            <p:spPr>
              <a:xfrm>
                <a:off x="2013588" y="1378923"/>
                <a:ext cx="5021824" cy="3695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𝑇𝑆𝑐h𝑒𝑑</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𝑐𝑖</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𝑡𝑖</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smtClean="0">
                              <a:solidFill>
                                <a:srgbClr val="FF0000"/>
                              </a:solidFill>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e>
                      </m:d>
                      <m:r>
                        <a:rPr lang="en-US" b="0" i="1" smtClean="0">
                          <a:latin typeface="Cambria Math" panose="02040503050406030204" pitchFamily="18" charset="0"/>
                        </a:rPr>
                        <m:t>→(</m:t>
                      </m:r>
                      <m:r>
                        <a:rPr lang="en-US" i="1" smtClean="0">
                          <a:solidFill>
                            <a:srgbClr val="FF0000"/>
                          </a:solidFill>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m:t>
                      </m:r>
                    </m:oMath>
                  </m:oMathPara>
                </a14:m>
                <a:endParaRPr lang="en-US" dirty="0"/>
              </a:p>
            </p:txBody>
          </p:sp>
        </mc:Choice>
        <mc:Fallback xmlns="">
          <p:sp>
            <p:nvSpPr>
              <p:cNvPr id="37" name="Rectangle 36">
                <a:extLst>
                  <a:ext uri="{FF2B5EF4-FFF2-40B4-BE49-F238E27FC236}">
                    <a16:creationId xmlns:a16="http://schemas.microsoft.com/office/drawing/2014/main" id="{EA41F21C-4D99-8448-A03F-C50FD2E3FDB9}"/>
                  </a:ext>
                </a:extLst>
              </p:cNvPr>
              <p:cNvSpPr>
                <a:spLocks noRot="1" noChangeAspect="1" noMove="1" noResize="1" noEditPoints="1" noAdjustHandles="1" noChangeArrowheads="1" noChangeShapeType="1" noTextEdit="1"/>
              </p:cNvSpPr>
              <p:nvPr/>
            </p:nvSpPr>
            <p:spPr>
              <a:xfrm>
                <a:off x="2013588" y="1378923"/>
                <a:ext cx="5021824" cy="369588"/>
              </a:xfrm>
              <a:prstGeom prst="rect">
                <a:avLst/>
              </a:prstGeom>
              <a:blipFill>
                <a:blip r:embed="rId15"/>
                <a:stretch>
                  <a:fillRect b="-13333"/>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B88B871A-9C90-AD4C-A370-A5A516891C8A}"/>
              </a:ext>
            </a:extLst>
          </p:cNvPr>
          <p:cNvSpPr txBox="1"/>
          <p:nvPr/>
        </p:nvSpPr>
        <p:spPr>
          <a:xfrm>
            <a:off x="1600200" y="3638550"/>
            <a:ext cx="5821349" cy="369332"/>
          </a:xfrm>
          <a:prstGeom prst="rect">
            <a:avLst/>
          </a:prstGeom>
          <a:noFill/>
        </p:spPr>
        <p:txBody>
          <a:bodyPr wrap="square" rtlCol="0">
            <a:spAutoFit/>
          </a:bodyPr>
          <a:lstStyle/>
          <a:p>
            <a:pPr marL="285750" indent="-285750">
              <a:buFontTx/>
              <a:buChar char="-"/>
            </a:pPr>
            <a:r>
              <a:rPr lang="en-US" dirty="0"/>
              <a:t>spawn / yield / sleep / wakeup </a:t>
            </a:r>
          </a:p>
        </p:txBody>
      </p:sp>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D61F4DAB-9B2A-D444-84E1-73560CFB177C}"/>
                  </a:ext>
                </a:extLst>
              </p:cNvPr>
              <p:cNvSpPr/>
              <p:nvPr/>
            </p:nvSpPr>
            <p:spPr>
              <a:xfrm>
                <a:off x="1485923" y="4030962"/>
                <a:ext cx="7003584" cy="36958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𝐶𝑆𝑐h𝑒𝑑</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𝑐𝑖</m:t>
                              </m:r>
                            </m:sub>
                            <m:sup>
                              <m:r>
                                <a:rPr lang="en-US" i="1">
                                  <a:latin typeface="Cambria Math" panose="02040503050406030204" pitchFamily="18" charset="0"/>
                                  <a:ea typeface="Cambria Math" panose="02040503050406030204" pitchFamily="18" charset="0"/>
                                </a:rPr>
                                <m:t>′</m:t>
                              </m:r>
                            </m:sup>
                          </m:sSubSup>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smtClean="0">
                              <a:solidFill>
                                <a:srgbClr val="FF0000"/>
                              </a:solidFill>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e>
                      </m:d>
                      <m:r>
                        <a:rPr lang="en-US" b="0" i="1" smtClean="0">
                          <a:latin typeface="Cambria Math" panose="02040503050406030204" pitchFamily="18" charset="0"/>
                        </a:rPr>
                        <m:t>→(</m:t>
                      </m:r>
                      <m:r>
                        <a:rPr lang="en-US" i="1" smtClean="0">
                          <a:solidFill>
                            <a:srgbClr val="FF0000"/>
                          </a:solidFill>
                          <a:latin typeface="Cambria Math" panose="02040503050406030204" pitchFamily="18" charset="0"/>
                        </a:rPr>
                        <m:t>𝑙𝑠𝑡</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𝑡𝑖𝑑</m:t>
                      </m:r>
                      <m:r>
                        <a:rPr lang="en-US"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𝜌</m:t>
                      </m:r>
                      <m:r>
                        <a:rPr lang="en-US" b="0" i="1" smtClean="0">
                          <a:solidFill>
                            <a:srgbClr val="FF0000"/>
                          </a:solidFill>
                          <a:latin typeface="Cambria Math" panose="02040503050406030204" pitchFamily="18" charset="0"/>
                        </a:rPr>
                        <m:t>=…, ⋯], </m:t>
                      </m:r>
                      <m:r>
                        <a:rPr lang="en-US" b="0" i="1" smtClean="0">
                          <a:latin typeface="Cambria Math" panose="02040503050406030204" pitchFamily="18" charset="0"/>
                        </a:rPr>
                        <m:t>𝑙𝑜𝑔</m:t>
                      </m:r>
                      <m:r>
                        <a:rPr lang="en-US" b="0" i="1" smtClean="0">
                          <a:latin typeface="Cambria Math" panose="02040503050406030204" pitchFamily="18" charset="0"/>
                        </a:rPr>
                        <m:t>′)</m:t>
                      </m:r>
                    </m:oMath>
                  </m:oMathPara>
                </a14:m>
                <a:endParaRPr lang="en-US" dirty="0"/>
              </a:p>
            </p:txBody>
          </p:sp>
        </mc:Choice>
        <mc:Fallback xmlns="">
          <p:sp>
            <p:nvSpPr>
              <p:cNvPr id="45" name="Rectangle 44">
                <a:extLst>
                  <a:ext uri="{FF2B5EF4-FFF2-40B4-BE49-F238E27FC236}">
                    <a16:creationId xmlns:a16="http://schemas.microsoft.com/office/drawing/2014/main" id="{D61F4DAB-9B2A-D444-84E1-73560CFB177C}"/>
                  </a:ext>
                </a:extLst>
              </p:cNvPr>
              <p:cNvSpPr>
                <a:spLocks noRot="1" noChangeAspect="1" noMove="1" noResize="1" noEditPoints="1" noAdjustHandles="1" noChangeArrowheads="1" noChangeShapeType="1" noTextEdit="1"/>
              </p:cNvSpPr>
              <p:nvPr/>
            </p:nvSpPr>
            <p:spPr>
              <a:xfrm>
                <a:off x="1485923" y="4030962"/>
                <a:ext cx="7003584" cy="369588"/>
              </a:xfrm>
              <a:prstGeom prst="rect">
                <a:avLst/>
              </a:prstGeom>
              <a:blipFill>
                <a:blip r:embed="rId16"/>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DA228FB5-1356-F14A-9365-53AAD1654DF7}"/>
                  </a:ext>
                </a:extLst>
              </p:cNvPr>
              <p:cNvSpPr/>
              <p:nvPr/>
            </p:nvSpPr>
            <p:spPr>
              <a:xfrm>
                <a:off x="1485923" y="3307393"/>
                <a:ext cx="5441554" cy="369588"/>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𝐶𝑆𝑐h𝑒𝑑</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𝑐𝑖</m:t>
                            </m:r>
                          </m:sub>
                          <m:sup>
                            <m:r>
                              <a:rPr lang="en-US" i="1">
                                <a:latin typeface="Cambria Math" panose="02040503050406030204" pitchFamily="18" charset="0"/>
                                <a:ea typeface="Cambria Math" panose="02040503050406030204" pitchFamily="18" charset="0"/>
                              </a:rPr>
                              <m:t>′</m:t>
                            </m:r>
                          </m:sup>
                        </m:sSubSup>
                      </m:e>
                    </m:d>
                  </m:oMath>
                </a14:m>
                <a:r>
                  <a:rPr lang="en-US" dirty="0"/>
                  <a:t> contains software scheduler primitives</a:t>
                </a:r>
              </a:p>
            </p:txBody>
          </p:sp>
        </mc:Choice>
        <mc:Fallback xmlns="">
          <p:sp>
            <p:nvSpPr>
              <p:cNvPr id="47" name="Rectangle 46">
                <a:extLst>
                  <a:ext uri="{FF2B5EF4-FFF2-40B4-BE49-F238E27FC236}">
                    <a16:creationId xmlns:a16="http://schemas.microsoft.com/office/drawing/2014/main" id="{DA228FB5-1356-F14A-9365-53AAD1654DF7}"/>
                  </a:ext>
                </a:extLst>
              </p:cNvPr>
              <p:cNvSpPr>
                <a:spLocks noRot="1" noChangeAspect="1" noMove="1" noResize="1" noEditPoints="1" noAdjustHandles="1" noChangeArrowheads="1" noChangeShapeType="1" noTextEdit="1"/>
              </p:cNvSpPr>
              <p:nvPr/>
            </p:nvSpPr>
            <p:spPr>
              <a:xfrm>
                <a:off x="1485923" y="3307393"/>
                <a:ext cx="5441554" cy="369588"/>
              </a:xfrm>
              <a:prstGeom prst="rect">
                <a:avLst/>
              </a:prstGeom>
              <a:blipFill>
                <a:blip r:embed="rId17"/>
                <a:stretch>
                  <a:fillRect t="-6452" b="-19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9232FFC-6A48-4944-9449-49DA450352E8}"/>
                  </a:ext>
                </a:extLst>
              </p:cNvPr>
              <p:cNvSpPr txBox="1"/>
              <p:nvPr/>
            </p:nvSpPr>
            <p:spPr>
              <a:xfrm>
                <a:off x="4392986" y="2756193"/>
                <a:ext cx="3776931"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9232FFC-6A48-4944-9449-49DA450352E8}"/>
                  </a:ext>
                </a:extLst>
              </p:cNvPr>
              <p:cNvSpPr txBox="1">
                <a:spLocks noRot="1" noChangeAspect="1" noMove="1" noResize="1" noEditPoints="1" noAdjustHandles="1" noChangeArrowheads="1" noChangeShapeType="1" noTextEdit="1"/>
              </p:cNvSpPr>
              <p:nvPr/>
            </p:nvSpPr>
            <p:spPr>
              <a:xfrm>
                <a:off x="4392986" y="2756193"/>
                <a:ext cx="3776931" cy="32438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FB8C4A9-1F03-E644-9230-A94AE36CC193}"/>
                  </a:ext>
                </a:extLst>
              </p:cNvPr>
              <p:cNvSpPr txBox="1"/>
              <p:nvPr/>
            </p:nvSpPr>
            <p:spPr>
              <a:xfrm>
                <a:off x="4202959" y="1824061"/>
                <a:ext cx="4123758" cy="3079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m:t>
                      </m:r>
                      <m:r>
                        <a:rPr lang="en-US" sz="1400" i="1">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𝑡𝑖</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26" name="TextBox 25">
                <a:extLst>
                  <a:ext uri="{FF2B5EF4-FFF2-40B4-BE49-F238E27FC236}">
                    <a16:creationId xmlns:a16="http://schemas.microsoft.com/office/drawing/2014/main" id="{1FB8C4A9-1F03-E644-9230-A94AE36CC193}"/>
                  </a:ext>
                </a:extLst>
              </p:cNvPr>
              <p:cNvSpPr txBox="1">
                <a:spLocks noRot="1" noChangeAspect="1" noMove="1" noResize="1" noEditPoints="1" noAdjustHandles="1" noChangeArrowheads="1" noChangeShapeType="1" noTextEdit="1"/>
              </p:cNvSpPr>
              <p:nvPr/>
            </p:nvSpPr>
            <p:spPr>
              <a:xfrm>
                <a:off x="4202959" y="1824061"/>
                <a:ext cx="4123758" cy="307969"/>
              </a:xfrm>
              <a:prstGeom prst="rect">
                <a:avLst/>
              </a:prstGeom>
              <a:blipFill>
                <a:blip r:embed="rId19"/>
                <a:stretch>
                  <a:fillRect b="-8333"/>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5428A88-07D8-C14A-B695-913877F7E990}"/>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17</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391557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CFB38B1-C2DE-9844-A265-315149F795AA}"/>
              </a:ext>
            </a:extLst>
          </p:cNvPr>
          <p:cNvSpPr>
            <a:spLocks noGrp="1"/>
          </p:cNvSpPr>
          <p:nvPr>
            <p:ph idx="1"/>
          </p:nvPr>
        </p:nvSpPr>
        <p:spPr>
          <a:xfrm>
            <a:off x="457200" y="1200151"/>
            <a:ext cx="8229600" cy="3394472"/>
          </a:xfrm>
        </p:spPr>
        <p:txBody>
          <a:bodyPr/>
          <a:lstStyle/>
          <a:p>
            <a:r>
              <a:rPr lang="en-US" dirty="0"/>
              <a:t>Environment </a:t>
            </a:r>
          </a:p>
          <a:p>
            <a:pPr lvl="1"/>
            <a:r>
              <a:rPr lang="en-US" dirty="0"/>
              <a:t>Arbitrary active or available thread set on the CPU </a:t>
            </a:r>
          </a:p>
          <a:p>
            <a:pPr lvl="1"/>
            <a:r>
              <a:rPr lang="en-US" dirty="0"/>
              <a:t>Dynamic initial states </a:t>
            </a:r>
          </a:p>
          <a:p>
            <a:r>
              <a:rPr lang="en-US" dirty="0">
                <a:ea typeface="Cambria Math" panose="02040503050406030204" pitchFamily="18" charset="0"/>
              </a:rPr>
              <a:t>Things to solve</a:t>
            </a:r>
          </a:p>
          <a:p>
            <a:pPr lvl="1"/>
            <a:r>
              <a:rPr lang="en-US" dirty="0">
                <a:ea typeface="Cambria Math" panose="02040503050406030204" pitchFamily="18" charset="0"/>
              </a:rPr>
              <a:t>Hide context switching between threads</a:t>
            </a:r>
          </a:p>
          <a:p>
            <a:pPr lvl="1"/>
            <a:r>
              <a:rPr lang="en-US" dirty="0">
                <a:ea typeface="Cambria Math" panose="02040503050406030204" pitchFamily="18" charset="0"/>
              </a:rPr>
              <a:t>Build environmental context for each thread</a:t>
            </a:r>
          </a:p>
          <a:p>
            <a:pPr lvl="1"/>
            <a:r>
              <a:rPr lang="en-US" dirty="0">
                <a:ea typeface="Cambria Math" panose="02040503050406030204" pitchFamily="18" charset="0"/>
              </a:rPr>
              <a:t>Assign proper initial states for each thread</a:t>
            </a:r>
          </a:p>
          <a:p>
            <a:pPr lvl="1"/>
            <a:r>
              <a:rPr lang="en-US" dirty="0">
                <a:ea typeface="Cambria Math" panose="02040503050406030204" pitchFamily="18" charset="0"/>
              </a:rPr>
              <a:t>Prove compositionality of multiple per-thread machines</a:t>
            </a:r>
          </a:p>
          <a:p>
            <a:pPr lvl="1"/>
            <a:r>
              <a:rPr lang="en-US" dirty="0">
                <a:ea typeface="Cambria Math" panose="02040503050406030204" pitchFamily="18" charset="0"/>
              </a:rPr>
              <a:t>Use the same compiler for per-CPU/thread machines</a:t>
            </a:r>
          </a:p>
        </p:txBody>
      </p:sp>
      <p:sp>
        <p:nvSpPr>
          <p:cNvPr id="8" name="Title 3">
            <a:extLst>
              <a:ext uri="{FF2B5EF4-FFF2-40B4-BE49-F238E27FC236}">
                <a16:creationId xmlns:a16="http://schemas.microsoft.com/office/drawing/2014/main" id="{D92D621E-20D8-F04E-867A-FA24109BDF45}"/>
              </a:ext>
            </a:extLst>
          </p:cNvPr>
          <p:cNvSpPr>
            <a:spLocks noGrp="1"/>
          </p:cNvSpPr>
          <p:nvPr>
            <p:ph type="title"/>
          </p:nvPr>
        </p:nvSpPr>
        <p:spPr>
          <a:xfrm>
            <a:off x="457200" y="205979"/>
            <a:ext cx="8229600" cy="857250"/>
          </a:xfrm>
        </p:spPr>
        <p:txBody>
          <a:bodyPr/>
          <a:lstStyle/>
          <a:p>
            <a:r>
              <a:rPr lang="en-US" dirty="0"/>
              <a:t>Multithreaded Linking</a:t>
            </a:r>
          </a:p>
        </p:txBody>
      </p:sp>
      <p:sp>
        <p:nvSpPr>
          <p:cNvPr id="3" name="Slide Number Placeholder 2">
            <a:extLst>
              <a:ext uri="{FF2B5EF4-FFF2-40B4-BE49-F238E27FC236}">
                <a16:creationId xmlns:a16="http://schemas.microsoft.com/office/drawing/2014/main" id="{C81A27A7-824F-B941-A9C4-BC9886F4E413}"/>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18</a:t>
            </a:fld>
            <a:endParaRPr lang="en-US" altLang="zh-CN">
              <a:solidFill>
                <a:srgbClr val="000000"/>
              </a:solidFill>
              <a:latin typeface="Arial" charset="0"/>
              <a:ea typeface="ＭＳ Ｐゴシック" charset="0"/>
            </a:endParaRPr>
          </a:p>
        </p:txBody>
      </p:sp>
      <p:sp>
        <p:nvSpPr>
          <p:cNvPr id="5" name="TextBox 4">
            <a:extLst>
              <a:ext uri="{FF2B5EF4-FFF2-40B4-BE49-F238E27FC236}">
                <a16:creationId xmlns:a16="http://schemas.microsoft.com/office/drawing/2014/main" id="{1FE0D899-3FBA-3D4E-A8EE-42B9ECB98421}"/>
              </a:ext>
            </a:extLst>
          </p:cNvPr>
          <p:cNvSpPr txBox="1"/>
          <p:nvPr/>
        </p:nvSpPr>
        <p:spPr>
          <a:xfrm>
            <a:off x="5768340" y="2800350"/>
            <a:ext cx="415498" cy="369332"/>
          </a:xfrm>
          <a:prstGeom prst="rect">
            <a:avLst/>
          </a:prstGeom>
          <a:noFill/>
        </p:spPr>
        <p:txBody>
          <a:bodyPr wrap="none" rtlCol="0">
            <a:spAutoFit/>
          </a:bodyPr>
          <a:lstStyle/>
          <a:p>
            <a:r>
              <a:rPr lang="en-US" b="1" dirty="0">
                <a:solidFill>
                  <a:srgbClr val="FF0000"/>
                </a:solidFill>
              </a:rPr>
              <a:t>1️⃣</a:t>
            </a:r>
          </a:p>
        </p:txBody>
      </p:sp>
      <p:sp>
        <p:nvSpPr>
          <p:cNvPr id="6" name="TextBox 5">
            <a:extLst>
              <a:ext uri="{FF2B5EF4-FFF2-40B4-BE49-F238E27FC236}">
                <a16:creationId xmlns:a16="http://schemas.microsoft.com/office/drawing/2014/main" id="{59780885-7533-3641-8750-20C8D5669B54}"/>
              </a:ext>
            </a:extLst>
          </p:cNvPr>
          <p:cNvSpPr txBox="1"/>
          <p:nvPr/>
        </p:nvSpPr>
        <p:spPr>
          <a:xfrm>
            <a:off x="6202823" y="3192542"/>
            <a:ext cx="417102" cy="369332"/>
          </a:xfrm>
          <a:prstGeom prst="rect">
            <a:avLst/>
          </a:prstGeom>
          <a:noFill/>
        </p:spPr>
        <p:txBody>
          <a:bodyPr wrap="none" rtlCol="0">
            <a:spAutoFit/>
          </a:bodyPr>
          <a:lstStyle/>
          <a:p>
            <a:r>
              <a:rPr lang="en-US" b="1" dirty="0">
                <a:solidFill>
                  <a:srgbClr val="FF0000"/>
                </a:solidFill>
              </a:rPr>
              <a:t>2️⃣</a:t>
            </a:r>
          </a:p>
        </p:txBody>
      </p:sp>
      <p:sp>
        <p:nvSpPr>
          <p:cNvPr id="7" name="TextBox 6">
            <a:extLst>
              <a:ext uri="{FF2B5EF4-FFF2-40B4-BE49-F238E27FC236}">
                <a16:creationId xmlns:a16="http://schemas.microsoft.com/office/drawing/2014/main" id="{1AACEF44-9AE0-3248-9018-627C6E4896C8}"/>
              </a:ext>
            </a:extLst>
          </p:cNvPr>
          <p:cNvSpPr txBox="1"/>
          <p:nvPr/>
        </p:nvSpPr>
        <p:spPr>
          <a:xfrm>
            <a:off x="6043802" y="3562350"/>
            <a:ext cx="417102" cy="369332"/>
          </a:xfrm>
          <a:prstGeom prst="rect">
            <a:avLst/>
          </a:prstGeom>
          <a:noFill/>
        </p:spPr>
        <p:txBody>
          <a:bodyPr wrap="none" rtlCol="0">
            <a:spAutoFit/>
          </a:bodyPr>
          <a:lstStyle/>
          <a:p>
            <a:r>
              <a:rPr lang="en-US" b="1" dirty="0">
                <a:solidFill>
                  <a:srgbClr val="FF0000"/>
                </a:solidFill>
              </a:rPr>
              <a:t>3️⃣</a:t>
            </a:r>
          </a:p>
        </p:txBody>
      </p:sp>
      <p:sp>
        <p:nvSpPr>
          <p:cNvPr id="9" name="TextBox 8">
            <a:extLst>
              <a:ext uri="{FF2B5EF4-FFF2-40B4-BE49-F238E27FC236}">
                <a16:creationId xmlns:a16="http://schemas.microsoft.com/office/drawing/2014/main" id="{FB3E8D9C-0D5E-9F48-8A3D-84D763E937F0}"/>
              </a:ext>
            </a:extLst>
          </p:cNvPr>
          <p:cNvSpPr txBox="1"/>
          <p:nvPr/>
        </p:nvSpPr>
        <p:spPr>
          <a:xfrm>
            <a:off x="7555230" y="3954542"/>
            <a:ext cx="417102" cy="369332"/>
          </a:xfrm>
          <a:prstGeom prst="rect">
            <a:avLst/>
          </a:prstGeom>
          <a:noFill/>
        </p:spPr>
        <p:txBody>
          <a:bodyPr wrap="none" rtlCol="0">
            <a:spAutoFit/>
          </a:bodyPr>
          <a:lstStyle/>
          <a:p>
            <a:r>
              <a:rPr lang="en-US" b="1" dirty="0">
                <a:solidFill>
                  <a:srgbClr val="FF0000"/>
                </a:solidFill>
              </a:rPr>
              <a:t>4️⃣️⃣</a:t>
            </a:r>
          </a:p>
        </p:txBody>
      </p:sp>
      <p:sp>
        <p:nvSpPr>
          <p:cNvPr id="10" name="TextBox 9">
            <a:extLst>
              <a:ext uri="{FF2B5EF4-FFF2-40B4-BE49-F238E27FC236}">
                <a16:creationId xmlns:a16="http://schemas.microsoft.com/office/drawing/2014/main" id="{711C9649-A247-8E4D-A6C8-474A1D953A70}"/>
              </a:ext>
            </a:extLst>
          </p:cNvPr>
          <p:cNvSpPr txBox="1"/>
          <p:nvPr/>
        </p:nvSpPr>
        <p:spPr>
          <a:xfrm>
            <a:off x="7360920" y="4326135"/>
            <a:ext cx="417102" cy="369332"/>
          </a:xfrm>
          <a:prstGeom prst="rect">
            <a:avLst/>
          </a:prstGeom>
          <a:noFill/>
        </p:spPr>
        <p:txBody>
          <a:bodyPr wrap="none" rtlCol="0">
            <a:spAutoFit/>
          </a:bodyPr>
          <a:lstStyle/>
          <a:p>
            <a:r>
              <a:rPr lang="en-US" b="1" dirty="0">
                <a:solidFill>
                  <a:srgbClr val="FF0000"/>
                </a:solidFill>
              </a:rPr>
              <a:t>5️⃣</a:t>
            </a:r>
          </a:p>
        </p:txBody>
      </p:sp>
    </p:spTree>
    <p:extLst>
      <p:ext uri="{BB962C8B-B14F-4D97-AF65-F5344CB8AC3E}">
        <p14:creationId xmlns:p14="http://schemas.microsoft.com/office/powerpoint/2010/main" val="4167833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227C-0881-A449-8147-6DAC07A15723}"/>
              </a:ext>
            </a:extLst>
          </p:cNvPr>
          <p:cNvSpPr>
            <a:spLocks noGrp="1"/>
          </p:cNvSpPr>
          <p:nvPr>
            <p:ph type="title"/>
          </p:nvPr>
        </p:nvSpPr>
        <p:spPr>
          <a:xfrm>
            <a:off x="457200" y="205979"/>
            <a:ext cx="8229600" cy="857250"/>
          </a:xfrm>
        </p:spPr>
        <p:txBody>
          <a:bodyPr/>
          <a:lstStyle/>
          <a:p>
            <a:r>
              <a:rPr lang="en-US" dirty="0"/>
              <a:t>Multithreaded Linking</a:t>
            </a:r>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865792C2-2B12-4741-B505-C7BAA8F49554}"/>
                  </a:ext>
                </a:extLst>
              </p:cNvPr>
              <p:cNvSpPr txBox="1"/>
              <p:nvPr/>
            </p:nvSpPr>
            <p:spPr>
              <a:xfrm>
                <a:off x="4417925" y="2756193"/>
                <a:ext cx="3776931"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4417925" y="2756193"/>
                <a:ext cx="3776931" cy="32438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8D04891-F9B3-1642-BC43-D4B69CD3FCF1}"/>
                  </a:ext>
                </a:extLst>
              </p:cNvPr>
              <p:cNvSpPr txBox="1"/>
              <p:nvPr/>
            </p:nvSpPr>
            <p:spPr>
              <a:xfrm>
                <a:off x="4261150" y="1824061"/>
                <a:ext cx="4099712" cy="3079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𝑡𝑖</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4261150" y="1824061"/>
                <a:ext cx="4099712" cy="307969"/>
              </a:xfrm>
              <a:prstGeom prst="rect">
                <a:avLst/>
              </a:prstGeom>
              <a:blipFill>
                <a:blip r:embed="rId4"/>
                <a:stretch>
                  <a:fillRect b="-8333"/>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C838726-35AA-DA41-9D5F-5B884E0FBF13}"/>
              </a:ext>
            </a:extLst>
          </p:cNvPr>
          <p:cNvGrpSpPr/>
          <p:nvPr/>
        </p:nvGrpSpPr>
        <p:grpSpPr>
          <a:xfrm>
            <a:off x="1410332" y="1378923"/>
            <a:ext cx="7079175" cy="3021627"/>
            <a:chOff x="1410332" y="1378923"/>
            <a:chExt cx="7079175" cy="3021627"/>
          </a:xfrm>
        </p:grpSpPr>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5"/>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6"/>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75E3D0DF-F5BE-7E47-8502-626A35E6BE46}"/>
                    </a:ext>
                  </a:extLst>
                </p:cNvPr>
                <p:cNvSpPr/>
                <p:nvPr/>
              </p:nvSpPr>
              <p:spPr>
                <a:xfrm>
                  <a:off x="2013588" y="1378923"/>
                  <a:ext cx="5145255" cy="3695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𝑇𝑆𝑐h𝑒𝑑</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𝑐𝑖</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𝑡𝑖</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e>
                        </m:d>
                        <m:r>
                          <a:rPr lang="en-US" b="0" i="1" smtClean="0">
                            <a:latin typeface="Cambria Math" panose="02040503050406030204" pitchFamily="18" charset="0"/>
                          </a:rPr>
                          <m:t>→(</m:t>
                        </m:r>
                        <m:r>
                          <a:rPr lang="en-US" i="1">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m:t>
                        </m:r>
                      </m:oMath>
                    </m:oMathPara>
                  </a14:m>
                  <a:endParaRPr lang="en-US" dirty="0"/>
                </a:p>
              </p:txBody>
            </p:sp>
          </mc:Choice>
          <mc:Fallback xmlns="">
            <p:sp>
              <p:nvSpPr>
                <p:cNvPr id="24" name="Rectangle 23">
                  <a:extLst>
                    <a:ext uri="{FF2B5EF4-FFF2-40B4-BE49-F238E27FC236}">
                      <a16:creationId xmlns:a16="http://schemas.microsoft.com/office/drawing/2014/main" id="{75E3D0DF-F5BE-7E47-8502-626A35E6BE46}"/>
                    </a:ext>
                  </a:extLst>
                </p:cNvPr>
                <p:cNvSpPr>
                  <a:spLocks noRot="1" noChangeAspect="1" noMove="1" noResize="1" noEditPoints="1" noAdjustHandles="1" noChangeArrowheads="1" noChangeShapeType="1" noTextEdit="1"/>
                </p:cNvSpPr>
                <p:nvPr/>
              </p:nvSpPr>
              <p:spPr>
                <a:xfrm>
                  <a:off x="2013588" y="1378923"/>
                  <a:ext cx="5145255" cy="369588"/>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EC1FDEA-C42D-4F4A-9EB7-E80A0C7651A7}"/>
                    </a:ext>
                  </a:extLst>
                </p:cNvPr>
                <p:cNvSpPr/>
                <p:nvPr/>
              </p:nvSpPr>
              <p:spPr>
                <a:xfrm>
                  <a:off x="1485923" y="4030962"/>
                  <a:ext cx="7003584" cy="36958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𝐶𝑆𝑐h𝑒𝑑</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𝑐𝑖</m:t>
                                </m:r>
                              </m:sub>
                              <m:sup>
                                <m:r>
                                  <a:rPr lang="en-US" i="1">
                                    <a:latin typeface="Cambria Math" panose="02040503050406030204" pitchFamily="18" charset="0"/>
                                    <a:ea typeface="Cambria Math" panose="02040503050406030204" pitchFamily="18" charset="0"/>
                                  </a:rPr>
                                  <m:t>′</m:t>
                                </m:r>
                              </m:sup>
                            </m:sSubSup>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e>
                        </m:d>
                        <m:r>
                          <a:rPr lang="en-US" b="0" i="1" smtClean="0">
                            <a:latin typeface="Cambria Math" panose="02040503050406030204" pitchFamily="18" charset="0"/>
                          </a:rPr>
                          <m:t>→(</m:t>
                        </m:r>
                        <m:r>
                          <a:rPr lang="en-US" i="1">
                            <a:latin typeface="Cambria Math" panose="02040503050406030204" pitchFamily="18" charset="0"/>
                          </a:rPr>
                          <m:t>𝑙𝑠𝑡</m:t>
                        </m:r>
                        <m:r>
                          <a:rPr lang="en-US" i="1">
                            <a:latin typeface="Cambria Math" panose="02040503050406030204" pitchFamily="18" charset="0"/>
                          </a:rPr>
                          <m:t>/[</m:t>
                        </m:r>
                        <m:r>
                          <a:rPr lang="en-US" i="1">
                            <a:latin typeface="Cambria Math" panose="02040503050406030204" pitchFamily="18" charset="0"/>
                          </a:rPr>
                          <m:t>𝑡𝑖𝑑</m:t>
                        </m:r>
                        <m:r>
                          <a:rPr lang="en-US" i="1">
                            <a:latin typeface="Cambria Math" panose="02040503050406030204" pitchFamily="18" charset="0"/>
                          </a:rPr>
                          <m:t>=…, </m:t>
                        </m:r>
                        <m:r>
                          <a:rPr lang="en-US" b="0" i="1" smtClean="0">
                            <a:latin typeface="Cambria Math" panose="02040503050406030204" pitchFamily="18" charset="0"/>
                          </a:rPr>
                          <m:t>𝜌</m:t>
                        </m:r>
                        <m:r>
                          <a:rPr lang="en-US" b="0" i="1" smtClean="0">
                            <a:latin typeface="Cambria Math" panose="02040503050406030204" pitchFamily="18" charset="0"/>
                          </a:rPr>
                          <m:t>=…, ⋯], </m:t>
                        </m:r>
                        <m:r>
                          <a:rPr lang="en-US" b="0" i="1" smtClean="0">
                            <a:latin typeface="Cambria Math" panose="02040503050406030204" pitchFamily="18" charset="0"/>
                          </a:rPr>
                          <m:t>𝑙𝑜𝑔</m:t>
                        </m:r>
                        <m:r>
                          <a:rPr lang="en-US" b="0" i="1" smtClean="0">
                            <a:latin typeface="Cambria Math" panose="02040503050406030204" pitchFamily="18" charset="0"/>
                          </a:rPr>
                          <m:t>′)</m:t>
                        </m:r>
                      </m:oMath>
                    </m:oMathPara>
                  </a14:m>
                  <a:endParaRPr lang="en-US" dirty="0"/>
                </a:p>
              </p:txBody>
            </p:sp>
          </mc:Choice>
          <mc:Fallback xmlns="">
            <p:sp>
              <p:nvSpPr>
                <p:cNvPr id="26" name="Rectangle 25">
                  <a:extLst>
                    <a:ext uri="{FF2B5EF4-FFF2-40B4-BE49-F238E27FC236}">
                      <a16:creationId xmlns:a16="http://schemas.microsoft.com/office/drawing/2014/main" id="{1EC1FDEA-C42D-4F4A-9EB7-E80A0C7651A7}"/>
                    </a:ext>
                  </a:extLst>
                </p:cNvPr>
                <p:cNvSpPr>
                  <a:spLocks noRot="1" noChangeAspect="1" noMove="1" noResize="1" noEditPoints="1" noAdjustHandles="1" noChangeArrowheads="1" noChangeShapeType="1" noTextEdit="1"/>
                </p:cNvSpPr>
                <p:nvPr/>
              </p:nvSpPr>
              <p:spPr>
                <a:xfrm>
                  <a:off x="1485923" y="4030962"/>
                  <a:ext cx="7003584" cy="369588"/>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C6E41A95-306B-DF4A-BF9F-54A21A8C5611}"/>
                    </a:ext>
                  </a:extLst>
                </p:cNvPr>
                <p:cNvSpPr/>
                <p:nvPr/>
              </p:nvSpPr>
              <p:spPr>
                <a:xfrm>
                  <a:off x="1485923" y="3307393"/>
                  <a:ext cx="5318123" cy="369588"/>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𝐶𝑆𝑐h𝑒𝑑</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𝑐𝑖</m:t>
                              </m:r>
                            </m:sub>
                            <m:sup>
                              <m:r>
                                <a:rPr lang="en-US" i="1">
                                  <a:latin typeface="Cambria Math" panose="02040503050406030204" pitchFamily="18" charset="0"/>
                                  <a:ea typeface="Cambria Math" panose="02040503050406030204" pitchFamily="18" charset="0"/>
                                </a:rPr>
                                <m:t>′</m:t>
                              </m:r>
                            </m:sup>
                          </m:sSubSup>
                        </m:e>
                      </m:d>
                    </m:oMath>
                  </a14:m>
                  <a:r>
                    <a:rPr lang="en-US" dirty="0"/>
                    <a:t> contains software scheduler primitives</a:t>
                  </a:r>
                </a:p>
              </p:txBody>
            </p:sp>
          </mc:Choice>
          <mc:Fallback xmlns="">
            <p:sp>
              <p:nvSpPr>
                <p:cNvPr id="27" name="Rectangle 26">
                  <a:extLst>
                    <a:ext uri="{FF2B5EF4-FFF2-40B4-BE49-F238E27FC236}">
                      <a16:creationId xmlns:a16="http://schemas.microsoft.com/office/drawing/2014/main" id="{C6E41A95-306B-DF4A-BF9F-54A21A8C5611}"/>
                    </a:ext>
                  </a:extLst>
                </p:cNvPr>
                <p:cNvSpPr>
                  <a:spLocks noRot="1" noChangeAspect="1" noMove="1" noResize="1" noEditPoints="1" noAdjustHandles="1" noChangeArrowheads="1" noChangeShapeType="1" noTextEdit="1"/>
                </p:cNvSpPr>
                <p:nvPr/>
              </p:nvSpPr>
              <p:spPr>
                <a:xfrm>
                  <a:off x="1485923" y="3307393"/>
                  <a:ext cx="5318123" cy="369588"/>
                </a:xfrm>
                <a:prstGeom prst="rect">
                  <a:avLst/>
                </a:prstGeom>
                <a:blipFill>
                  <a:blip r:embed="rId9"/>
                  <a:stretch>
                    <a:fillRect t="-6452" b="-19355"/>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254029D9-4CD7-6F40-8BD8-3B13ED68A11B}"/>
                </a:ext>
              </a:extLst>
            </p:cNvPr>
            <p:cNvSpPr txBox="1"/>
            <p:nvPr/>
          </p:nvSpPr>
          <p:spPr>
            <a:xfrm>
              <a:off x="1600200" y="3638550"/>
              <a:ext cx="5821349" cy="369332"/>
            </a:xfrm>
            <a:prstGeom prst="rect">
              <a:avLst/>
            </a:prstGeom>
            <a:noFill/>
          </p:spPr>
          <p:txBody>
            <a:bodyPr wrap="square" rtlCol="0">
              <a:spAutoFit/>
            </a:bodyPr>
            <a:lstStyle/>
            <a:p>
              <a:pPr marL="285750" indent="-285750">
                <a:buFontTx/>
                <a:buChar char="-"/>
              </a:pPr>
              <a:r>
                <a:rPr lang="en-US" dirty="0"/>
                <a:t>spawn / yield / sleep / wakeup </a:t>
              </a:r>
            </a:p>
          </p:txBody>
        </p:sp>
      </p:grpSp>
      <p:grpSp>
        <p:nvGrpSpPr>
          <p:cNvPr id="49" name="Group 48">
            <a:extLst>
              <a:ext uri="{FF2B5EF4-FFF2-40B4-BE49-F238E27FC236}">
                <a16:creationId xmlns:a16="http://schemas.microsoft.com/office/drawing/2014/main" id="{EB946E67-104A-3F44-88A6-C9FD53AE7F5C}"/>
              </a:ext>
            </a:extLst>
          </p:cNvPr>
          <p:cNvGrpSpPr/>
          <p:nvPr/>
        </p:nvGrpSpPr>
        <p:grpSpPr>
          <a:xfrm>
            <a:off x="4544295" y="1695450"/>
            <a:ext cx="4630370" cy="2781300"/>
            <a:chOff x="4544295" y="1695450"/>
            <a:chExt cx="4630370" cy="2781300"/>
          </a:xfrm>
        </p:grpSpPr>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E562659-E130-0F4B-9614-545D7C02C94D}"/>
                    </a:ext>
                  </a:extLst>
                </p:cNvPr>
                <p:cNvSpPr txBox="1"/>
                <p:nvPr/>
              </p:nvSpPr>
              <p:spPr>
                <a:xfrm rot="16200000">
                  <a:off x="6601752" y="40272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5E562659-E130-0F4B-9614-545D7C02C94D}"/>
                    </a:ext>
                  </a:extLst>
                </p:cNvPr>
                <p:cNvSpPr txBox="1">
                  <a:spLocks noRot="1" noChangeAspect="1" noMove="1" noResize="1" noEditPoints="1" noAdjustHandles="1" noChangeArrowheads="1" noChangeShapeType="1" noTextEdit="1"/>
                </p:cNvSpPr>
                <p:nvPr/>
              </p:nvSpPr>
              <p:spPr>
                <a:xfrm rot="16200000">
                  <a:off x="6601752" y="4027291"/>
                  <a:ext cx="552669" cy="34624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A83BD1F-A2EC-E14E-AD06-CD4F0DAF8410}"/>
                    </a:ext>
                  </a:extLst>
                </p:cNvPr>
                <p:cNvSpPr txBox="1"/>
                <p:nvPr/>
              </p:nvSpPr>
              <p:spPr>
                <a:xfrm rot="16200000">
                  <a:off x="6594826" y="346617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38" name="TextBox 37">
                  <a:extLst>
                    <a:ext uri="{FF2B5EF4-FFF2-40B4-BE49-F238E27FC236}">
                      <a16:creationId xmlns:a16="http://schemas.microsoft.com/office/drawing/2014/main" id="{E03C4AAA-6ABE-D849-80E8-C5AEBD0DA82F}"/>
                    </a:ext>
                  </a:extLst>
                </p:cNvPr>
                <p:cNvSpPr txBox="1">
                  <a:spLocks noRot="1" noChangeAspect="1" noMove="1" noResize="1" noEditPoints="1" noAdjustHandles="1" noChangeArrowheads="1" noChangeShapeType="1" noTextEdit="1"/>
                </p:cNvSpPr>
                <p:nvPr/>
              </p:nvSpPr>
              <p:spPr>
                <a:xfrm rot="16200000">
                  <a:off x="6594826" y="3466177"/>
                  <a:ext cx="552669" cy="3462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5109834-2B25-184D-AAAA-907697571C73}"/>
                    </a:ext>
                  </a:extLst>
                </p:cNvPr>
                <p:cNvSpPr txBox="1"/>
                <p:nvPr/>
              </p:nvSpPr>
              <p:spPr>
                <a:xfrm rot="16200000">
                  <a:off x="6588421" y="241947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40" name="TextBox 39">
                  <a:extLst>
                    <a:ext uri="{FF2B5EF4-FFF2-40B4-BE49-F238E27FC236}">
                      <a16:creationId xmlns:a16="http://schemas.microsoft.com/office/drawing/2014/main" id="{81959E2D-8B24-3A4F-B94E-42829D1077C3}"/>
                    </a:ext>
                  </a:extLst>
                </p:cNvPr>
                <p:cNvSpPr txBox="1">
                  <a:spLocks noRot="1" noChangeAspect="1" noMove="1" noResize="1" noEditPoints="1" noAdjustHandles="1" noChangeArrowheads="1" noChangeShapeType="1" noTextEdit="1"/>
                </p:cNvSpPr>
                <p:nvPr/>
              </p:nvSpPr>
              <p:spPr>
                <a:xfrm rot="16200000">
                  <a:off x="6588421" y="2419471"/>
                  <a:ext cx="552669" cy="3462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2E580FB-B760-7C4A-92CB-D12D033767A2}"/>
                    </a:ext>
                  </a:extLst>
                </p:cNvPr>
                <p:cNvSpPr txBox="1"/>
                <p:nvPr/>
              </p:nvSpPr>
              <p:spPr>
                <a:xfrm rot="16200000">
                  <a:off x="6602390" y="179866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423A3A14-CB93-A641-A329-E44BFE5C0E85}"/>
                    </a:ext>
                  </a:extLst>
                </p:cNvPr>
                <p:cNvSpPr txBox="1">
                  <a:spLocks noRot="1" noChangeAspect="1" noMove="1" noResize="1" noEditPoints="1" noAdjustHandles="1" noChangeArrowheads="1" noChangeShapeType="1" noTextEdit="1"/>
                </p:cNvSpPr>
                <p:nvPr/>
              </p:nvSpPr>
              <p:spPr>
                <a:xfrm rot="16200000">
                  <a:off x="6602390" y="1798660"/>
                  <a:ext cx="552669" cy="34624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3AA2853-6A23-2B41-82F0-03E77DFFF0CB}"/>
                    </a:ext>
                  </a:extLst>
                </p:cNvPr>
                <p:cNvSpPr txBox="1"/>
                <p:nvPr/>
              </p:nvSpPr>
              <p:spPr>
                <a:xfrm>
                  <a:off x="4596939" y="3746216"/>
                  <a:ext cx="4563044"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54" name="TextBox 53">
                  <a:extLst>
                    <a:ext uri="{FF2B5EF4-FFF2-40B4-BE49-F238E27FC236}">
                      <a16:creationId xmlns:a16="http://schemas.microsoft.com/office/drawing/2014/main" id="{83AA2853-6A23-2B41-82F0-03E77DFFF0CB}"/>
                    </a:ext>
                  </a:extLst>
                </p:cNvPr>
                <p:cNvSpPr txBox="1">
                  <a:spLocks noRot="1" noChangeAspect="1" noMove="1" noResize="1" noEditPoints="1" noAdjustHandles="1" noChangeArrowheads="1" noChangeShapeType="1" noTextEdit="1"/>
                </p:cNvSpPr>
                <p:nvPr/>
              </p:nvSpPr>
              <p:spPr>
                <a:xfrm>
                  <a:off x="4596939" y="3746216"/>
                  <a:ext cx="4563044" cy="344197"/>
                </a:xfrm>
                <a:prstGeom prst="rect">
                  <a:avLst/>
                </a:prstGeom>
                <a:blipFill>
                  <a:blip r:embed="rId14"/>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AA5BA2F-A974-BE4B-AA80-F1688BA20308}"/>
                    </a:ext>
                  </a:extLst>
                </p:cNvPr>
                <p:cNvSpPr txBox="1"/>
                <p:nvPr/>
              </p:nvSpPr>
              <p:spPr>
                <a:xfrm>
                  <a:off x="4544295" y="3212816"/>
                  <a:ext cx="4630370"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56" name="TextBox 55">
                  <a:extLst>
                    <a:ext uri="{FF2B5EF4-FFF2-40B4-BE49-F238E27FC236}">
                      <a16:creationId xmlns:a16="http://schemas.microsoft.com/office/drawing/2014/main" id="{5AA5BA2F-A974-BE4B-AA80-F1688BA20308}"/>
                    </a:ext>
                  </a:extLst>
                </p:cNvPr>
                <p:cNvSpPr txBox="1">
                  <a:spLocks noRot="1" noChangeAspect="1" noMove="1" noResize="1" noEditPoints="1" noAdjustHandles="1" noChangeArrowheads="1" noChangeShapeType="1" noTextEdit="1"/>
                </p:cNvSpPr>
                <p:nvPr/>
              </p:nvSpPr>
              <p:spPr>
                <a:xfrm>
                  <a:off x="4544295" y="3212816"/>
                  <a:ext cx="4630370" cy="344197"/>
                </a:xfrm>
                <a:prstGeom prst="rect">
                  <a:avLst/>
                </a:prstGeom>
                <a:blipFill>
                  <a:blip r:embed="rId15"/>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AAF83BE7-164A-0840-B467-EDBE615BE96D}"/>
                    </a:ext>
                  </a:extLst>
                </p:cNvPr>
                <p:cNvSpPr txBox="1"/>
                <p:nvPr/>
              </p:nvSpPr>
              <p:spPr>
                <a:xfrm rot="16200000">
                  <a:off x="6581609" y="294663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B74F62B6-3204-7B4B-B3E4-77E8C656A286}"/>
                    </a:ext>
                  </a:extLst>
                </p:cNvPr>
                <p:cNvSpPr txBox="1">
                  <a:spLocks noRot="1" noChangeAspect="1" noMove="1" noResize="1" noEditPoints="1" noAdjustHandles="1" noChangeArrowheads="1" noChangeShapeType="1" noTextEdit="1"/>
                </p:cNvSpPr>
                <p:nvPr/>
              </p:nvSpPr>
              <p:spPr>
                <a:xfrm rot="16200000">
                  <a:off x="6581609" y="2946634"/>
                  <a:ext cx="552669" cy="34624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CDB6750F-B87F-A348-9880-D146DDB4917F}"/>
                    </a:ext>
                  </a:extLst>
                </p:cNvPr>
                <p:cNvSpPr txBox="1"/>
                <p:nvPr/>
              </p:nvSpPr>
              <p:spPr>
                <a:xfrm>
                  <a:off x="4860174" y="2668731"/>
                  <a:ext cx="4015202"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58" name="TextBox 57">
                  <a:extLst>
                    <a:ext uri="{FF2B5EF4-FFF2-40B4-BE49-F238E27FC236}">
                      <a16:creationId xmlns:a16="http://schemas.microsoft.com/office/drawing/2014/main" id="{CDB6750F-B87F-A348-9880-D146DDB4917F}"/>
                    </a:ext>
                  </a:extLst>
                </p:cNvPr>
                <p:cNvSpPr txBox="1">
                  <a:spLocks noRot="1" noChangeAspect="1" noMove="1" noResize="1" noEditPoints="1" noAdjustHandles="1" noChangeArrowheads="1" noChangeShapeType="1" noTextEdit="1"/>
                </p:cNvSpPr>
                <p:nvPr/>
              </p:nvSpPr>
              <p:spPr>
                <a:xfrm>
                  <a:off x="4860174" y="2668731"/>
                  <a:ext cx="4015202" cy="344197"/>
                </a:xfrm>
                <a:prstGeom prst="rect">
                  <a:avLst/>
                </a:prstGeom>
                <a:blipFill>
                  <a:blip r:embed="rId1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194CE62-850A-EB42-BCD6-38B28CA7FAA7}"/>
                    </a:ext>
                  </a:extLst>
                </p:cNvPr>
                <p:cNvSpPr txBox="1"/>
                <p:nvPr/>
              </p:nvSpPr>
              <p:spPr>
                <a:xfrm>
                  <a:off x="4808913" y="2128697"/>
                  <a:ext cx="4128053"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7194CE62-850A-EB42-BCD6-38B28CA7FAA7}"/>
                    </a:ext>
                  </a:extLst>
                </p:cNvPr>
                <p:cNvSpPr txBox="1">
                  <a:spLocks noRot="1" noChangeAspect="1" noMove="1" noResize="1" noEditPoints="1" noAdjustHandles="1" noChangeArrowheads="1" noChangeShapeType="1" noTextEdit="1"/>
                </p:cNvSpPr>
                <p:nvPr/>
              </p:nvSpPr>
              <p:spPr>
                <a:xfrm>
                  <a:off x="4808913" y="2128697"/>
                  <a:ext cx="4128053" cy="344197"/>
                </a:xfrm>
                <a:prstGeom prst="rect">
                  <a:avLst/>
                </a:prstGeom>
                <a:blipFill>
                  <a:blip r:embed="rId18"/>
                  <a:stretch>
                    <a:fillRect b="-3704"/>
                  </a:stretch>
                </a:blipFill>
              </p:spPr>
              <p:txBody>
                <a:bodyPr/>
                <a:lstStyle/>
                <a:p>
                  <a:r>
                    <a:rPr lang="en-US">
                      <a:noFill/>
                    </a:rPr>
                    <a:t> </a:t>
                  </a:r>
                </a:p>
              </p:txBody>
            </p:sp>
          </mc:Fallback>
        </mc:AlternateContent>
      </p:grpSp>
      <p:sp>
        <p:nvSpPr>
          <p:cNvPr id="5" name="Slide Number Placeholder 4">
            <a:extLst>
              <a:ext uri="{FF2B5EF4-FFF2-40B4-BE49-F238E27FC236}">
                <a16:creationId xmlns:a16="http://schemas.microsoft.com/office/drawing/2014/main" id="{4BA6A7C3-7197-3047-83D6-208E22BC8AF5}"/>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19</a:t>
            </a:fld>
            <a:endParaRPr lang="en-US" altLang="zh-CN">
              <a:solidFill>
                <a:srgbClr val="000000"/>
              </a:solidFill>
              <a:latin typeface="Arial" charset="0"/>
              <a:ea typeface="ＭＳ Ｐゴシック" charset="0"/>
            </a:endParaRPr>
          </a:p>
        </p:txBody>
      </p:sp>
      <p:grpSp>
        <p:nvGrpSpPr>
          <p:cNvPr id="4" name="Group 3">
            <a:extLst>
              <a:ext uri="{FF2B5EF4-FFF2-40B4-BE49-F238E27FC236}">
                <a16:creationId xmlns:a16="http://schemas.microsoft.com/office/drawing/2014/main" id="{8BDA47E4-7756-3040-AD67-1ED72A71D574}"/>
              </a:ext>
            </a:extLst>
          </p:cNvPr>
          <p:cNvGrpSpPr/>
          <p:nvPr/>
        </p:nvGrpSpPr>
        <p:grpSpPr>
          <a:xfrm>
            <a:off x="606143" y="1511876"/>
            <a:ext cx="3925759" cy="2877823"/>
            <a:chOff x="606143" y="1511876"/>
            <a:chExt cx="3925759" cy="2877823"/>
          </a:xfrm>
        </p:grpSpPr>
        <p:grpSp>
          <p:nvGrpSpPr>
            <p:cNvPr id="29" name="Group 28">
              <a:extLst>
                <a:ext uri="{FF2B5EF4-FFF2-40B4-BE49-F238E27FC236}">
                  <a16:creationId xmlns:a16="http://schemas.microsoft.com/office/drawing/2014/main" id="{E9E77384-C0D1-8C45-BB1F-6B3EA1C4298F}"/>
                </a:ext>
              </a:extLst>
            </p:cNvPr>
            <p:cNvGrpSpPr/>
            <p:nvPr/>
          </p:nvGrpSpPr>
          <p:grpSpPr>
            <a:xfrm>
              <a:off x="606143" y="1578569"/>
              <a:ext cx="3841363" cy="2811130"/>
              <a:chOff x="606143" y="1578569"/>
              <a:chExt cx="3841363" cy="2811130"/>
            </a:xfrm>
          </p:grpSpPr>
          <p:sp>
            <p:nvSpPr>
              <p:cNvPr id="30" name="Rectangle 29">
                <a:extLst>
                  <a:ext uri="{FF2B5EF4-FFF2-40B4-BE49-F238E27FC236}">
                    <a16:creationId xmlns:a16="http://schemas.microsoft.com/office/drawing/2014/main" id="{8F209F74-08E3-E644-86A4-4A15E84186DF}"/>
                  </a:ext>
                </a:extLst>
              </p:cNvPr>
              <p:cNvSpPr/>
              <p:nvPr/>
            </p:nvSpPr>
            <p:spPr>
              <a:xfrm>
                <a:off x="615313" y="3374036"/>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multithreaded machine and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prove linking theorem</a:t>
                </a:r>
              </a:p>
            </p:txBody>
          </p:sp>
          <p:sp>
            <p:nvSpPr>
              <p:cNvPr id="31" name="Rectangle 30">
                <a:extLst>
                  <a:ext uri="{FF2B5EF4-FFF2-40B4-BE49-F238E27FC236}">
                    <a16:creationId xmlns:a16="http://schemas.microsoft.com/office/drawing/2014/main" id="{69895BC6-36D4-6845-850A-8869A6B22484}"/>
                  </a:ext>
                </a:extLst>
              </p:cNvPr>
              <p:cNvSpPr/>
              <p:nvPr/>
            </p:nvSpPr>
            <p:spPr>
              <a:xfrm>
                <a:off x="606144" y="2318133"/>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1000" b="0" cap="none" spc="0" dirty="0">
                  <a:ln w="0"/>
                  <a:solidFill>
                    <a:schemeClr val="tx1"/>
                  </a:solidFill>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per-thread machine</a:t>
                </a:r>
              </a:p>
              <a:p>
                <a:pPr algn="ct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3E956C0D-FA1F-E844-96BE-AB032A63948B}"/>
                  </a:ext>
                </a:extLst>
              </p:cNvPr>
              <p:cNvSpPr/>
              <p:nvPr/>
            </p:nvSpPr>
            <p:spPr>
              <a:xfrm>
                <a:off x="606143" y="1578569"/>
                <a:ext cx="3832193"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Link per-CPU machine compiler with per-thread machine</a:t>
                </a:r>
                <a:endParaRPr lang="en-US" sz="2000" b="0" cap="none" spc="0" dirty="0">
                  <a:ln w="0"/>
                  <a:solidFill>
                    <a:schemeClr val="tx1"/>
                  </a:solidFill>
                  <a:effectLst>
                    <a:outerShdw blurRad="38100" dist="19050" dir="2700000" algn="tl" rotWithShape="0">
                      <a:schemeClr val="dk1">
                        <a:alpha val="40000"/>
                      </a:schemeClr>
                    </a:outerShdw>
                  </a:effectLst>
                </a:endParaRPr>
              </a:p>
            </p:txBody>
          </p:sp>
        </p:grpSp>
        <p:sp>
          <p:nvSpPr>
            <p:cNvPr id="39" name="TextBox 38">
              <a:extLst>
                <a:ext uri="{FF2B5EF4-FFF2-40B4-BE49-F238E27FC236}">
                  <a16:creationId xmlns:a16="http://schemas.microsoft.com/office/drawing/2014/main" id="{6C78523B-CE91-014B-AD96-AC80204661E5}"/>
                </a:ext>
              </a:extLst>
            </p:cNvPr>
            <p:cNvSpPr txBox="1"/>
            <p:nvPr/>
          </p:nvSpPr>
          <p:spPr>
            <a:xfrm>
              <a:off x="3460654" y="3310250"/>
              <a:ext cx="415498" cy="369332"/>
            </a:xfrm>
            <a:prstGeom prst="rect">
              <a:avLst/>
            </a:prstGeom>
            <a:noFill/>
          </p:spPr>
          <p:txBody>
            <a:bodyPr wrap="none" rtlCol="0">
              <a:spAutoFit/>
            </a:bodyPr>
            <a:lstStyle/>
            <a:p>
              <a:r>
                <a:rPr lang="en-US" b="1" dirty="0">
                  <a:solidFill>
                    <a:srgbClr val="FF0000"/>
                  </a:solidFill>
                </a:rPr>
                <a:t>1️⃣</a:t>
              </a:r>
            </a:p>
          </p:txBody>
        </p:sp>
        <p:sp>
          <p:nvSpPr>
            <p:cNvPr id="40" name="TextBox 39">
              <a:extLst>
                <a:ext uri="{FF2B5EF4-FFF2-40B4-BE49-F238E27FC236}">
                  <a16:creationId xmlns:a16="http://schemas.microsoft.com/office/drawing/2014/main" id="{B1F2440A-A6A8-2B4C-85A8-F5D5A58553D5}"/>
                </a:ext>
              </a:extLst>
            </p:cNvPr>
            <p:cNvSpPr txBox="1"/>
            <p:nvPr/>
          </p:nvSpPr>
          <p:spPr>
            <a:xfrm>
              <a:off x="3677696" y="3310449"/>
              <a:ext cx="417102" cy="369332"/>
            </a:xfrm>
            <a:prstGeom prst="rect">
              <a:avLst/>
            </a:prstGeom>
            <a:noFill/>
          </p:spPr>
          <p:txBody>
            <a:bodyPr wrap="none" rtlCol="0">
              <a:spAutoFit/>
            </a:bodyPr>
            <a:lstStyle/>
            <a:p>
              <a:r>
                <a:rPr lang="en-US" b="1" dirty="0">
                  <a:solidFill>
                    <a:srgbClr val="FF0000"/>
                  </a:solidFill>
                </a:rPr>
                <a:t>2️⃣</a:t>
              </a:r>
            </a:p>
          </p:txBody>
        </p:sp>
        <p:sp>
          <p:nvSpPr>
            <p:cNvPr id="41" name="TextBox 40">
              <a:extLst>
                <a:ext uri="{FF2B5EF4-FFF2-40B4-BE49-F238E27FC236}">
                  <a16:creationId xmlns:a16="http://schemas.microsoft.com/office/drawing/2014/main" id="{D0038EEF-F92D-4E46-959D-45CF473C42AB}"/>
                </a:ext>
              </a:extLst>
            </p:cNvPr>
            <p:cNvSpPr txBox="1"/>
            <p:nvPr/>
          </p:nvSpPr>
          <p:spPr>
            <a:xfrm>
              <a:off x="3896890" y="3311579"/>
              <a:ext cx="417102" cy="369332"/>
            </a:xfrm>
            <a:prstGeom prst="rect">
              <a:avLst/>
            </a:prstGeom>
            <a:noFill/>
          </p:spPr>
          <p:txBody>
            <a:bodyPr wrap="none" rtlCol="0">
              <a:spAutoFit/>
            </a:bodyPr>
            <a:lstStyle/>
            <a:p>
              <a:r>
                <a:rPr lang="en-US" b="1" dirty="0">
                  <a:solidFill>
                    <a:srgbClr val="FF0000"/>
                  </a:solidFill>
                </a:rPr>
                <a:t>3️⃣</a:t>
              </a:r>
            </a:p>
          </p:txBody>
        </p:sp>
        <p:sp>
          <p:nvSpPr>
            <p:cNvPr id="42" name="TextBox 41">
              <a:extLst>
                <a:ext uri="{FF2B5EF4-FFF2-40B4-BE49-F238E27FC236}">
                  <a16:creationId xmlns:a16="http://schemas.microsoft.com/office/drawing/2014/main" id="{027AA4CB-15EB-9B44-BA4A-B6B7373A5D8A}"/>
                </a:ext>
              </a:extLst>
            </p:cNvPr>
            <p:cNvSpPr txBox="1"/>
            <p:nvPr/>
          </p:nvSpPr>
          <p:spPr>
            <a:xfrm>
              <a:off x="4114800" y="3310693"/>
              <a:ext cx="417102" cy="369332"/>
            </a:xfrm>
            <a:prstGeom prst="rect">
              <a:avLst/>
            </a:prstGeom>
            <a:noFill/>
          </p:spPr>
          <p:txBody>
            <a:bodyPr wrap="none" rtlCol="0">
              <a:spAutoFit/>
            </a:bodyPr>
            <a:lstStyle/>
            <a:p>
              <a:r>
                <a:rPr lang="en-US" b="1" dirty="0">
                  <a:solidFill>
                    <a:srgbClr val="FF0000"/>
                  </a:solidFill>
                </a:rPr>
                <a:t>4️⃣️⃣</a:t>
              </a:r>
            </a:p>
          </p:txBody>
        </p:sp>
        <p:sp>
          <p:nvSpPr>
            <p:cNvPr id="43" name="TextBox 42">
              <a:extLst>
                <a:ext uri="{FF2B5EF4-FFF2-40B4-BE49-F238E27FC236}">
                  <a16:creationId xmlns:a16="http://schemas.microsoft.com/office/drawing/2014/main" id="{BFEA848C-9FA9-9940-A94C-7A46071DF466}"/>
                </a:ext>
              </a:extLst>
            </p:cNvPr>
            <p:cNvSpPr txBox="1"/>
            <p:nvPr/>
          </p:nvSpPr>
          <p:spPr>
            <a:xfrm>
              <a:off x="4106503" y="1511876"/>
              <a:ext cx="417102" cy="369332"/>
            </a:xfrm>
            <a:prstGeom prst="rect">
              <a:avLst/>
            </a:prstGeom>
            <a:noFill/>
          </p:spPr>
          <p:txBody>
            <a:bodyPr wrap="none" rtlCol="0">
              <a:spAutoFit/>
            </a:bodyPr>
            <a:lstStyle/>
            <a:p>
              <a:r>
                <a:rPr lang="en-US" b="1" dirty="0">
                  <a:solidFill>
                    <a:srgbClr val="FF0000"/>
                  </a:solidFill>
                </a:rPr>
                <a:t>5️⃣</a:t>
              </a:r>
            </a:p>
          </p:txBody>
        </p:sp>
        <p:sp>
          <p:nvSpPr>
            <p:cNvPr id="44" name="TextBox 43">
              <a:extLst>
                <a:ext uri="{FF2B5EF4-FFF2-40B4-BE49-F238E27FC236}">
                  <a16:creationId xmlns:a16="http://schemas.microsoft.com/office/drawing/2014/main" id="{707329A8-9B16-974D-8AF7-2402CAC25179}"/>
                </a:ext>
              </a:extLst>
            </p:cNvPr>
            <p:cNvSpPr txBox="1"/>
            <p:nvPr/>
          </p:nvSpPr>
          <p:spPr>
            <a:xfrm>
              <a:off x="3669085" y="2246371"/>
              <a:ext cx="415498" cy="369332"/>
            </a:xfrm>
            <a:prstGeom prst="rect">
              <a:avLst/>
            </a:prstGeom>
            <a:noFill/>
          </p:spPr>
          <p:txBody>
            <a:bodyPr wrap="none" rtlCol="0">
              <a:spAutoFit/>
            </a:bodyPr>
            <a:lstStyle/>
            <a:p>
              <a:r>
                <a:rPr lang="en-US" b="1" dirty="0">
                  <a:solidFill>
                    <a:srgbClr val="FF0000"/>
                  </a:solidFill>
                </a:rPr>
                <a:t>1️⃣</a:t>
              </a:r>
            </a:p>
          </p:txBody>
        </p:sp>
        <p:sp>
          <p:nvSpPr>
            <p:cNvPr id="45" name="TextBox 44">
              <a:extLst>
                <a:ext uri="{FF2B5EF4-FFF2-40B4-BE49-F238E27FC236}">
                  <a16:creationId xmlns:a16="http://schemas.microsoft.com/office/drawing/2014/main" id="{41EF9412-8906-BC44-94B5-C57CA98AE3B7}"/>
                </a:ext>
              </a:extLst>
            </p:cNvPr>
            <p:cNvSpPr txBox="1"/>
            <p:nvPr/>
          </p:nvSpPr>
          <p:spPr>
            <a:xfrm>
              <a:off x="3886127" y="2246570"/>
              <a:ext cx="417102" cy="369332"/>
            </a:xfrm>
            <a:prstGeom prst="rect">
              <a:avLst/>
            </a:prstGeom>
            <a:noFill/>
          </p:spPr>
          <p:txBody>
            <a:bodyPr wrap="none" rtlCol="0">
              <a:spAutoFit/>
            </a:bodyPr>
            <a:lstStyle/>
            <a:p>
              <a:r>
                <a:rPr lang="en-US" b="1" dirty="0">
                  <a:solidFill>
                    <a:srgbClr val="FF0000"/>
                  </a:solidFill>
                </a:rPr>
                <a:t>2️⃣</a:t>
              </a:r>
            </a:p>
          </p:txBody>
        </p:sp>
        <p:sp>
          <p:nvSpPr>
            <p:cNvPr id="47" name="TextBox 46">
              <a:extLst>
                <a:ext uri="{FF2B5EF4-FFF2-40B4-BE49-F238E27FC236}">
                  <a16:creationId xmlns:a16="http://schemas.microsoft.com/office/drawing/2014/main" id="{3140B678-4584-7E47-BF5C-4C50A4288559}"/>
                </a:ext>
              </a:extLst>
            </p:cNvPr>
            <p:cNvSpPr txBox="1"/>
            <p:nvPr/>
          </p:nvSpPr>
          <p:spPr>
            <a:xfrm>
              <a:off x="4105321" y="2247700"/>
              <a:ext cx="417102" cy="369332"/>
            </a:xfrm>
            <a:prstGeom prst="rect">
              <a:avLst/>
            </a:prstGeom>
            <a:noFill/>
          </p:spPr>
          <p:txBody>
            <a:bodyPr wrap="none" rtlCol="0">
              <a:spAutoFit/>
            </a:bodyPr>
            <a:lstStyle/>
            <a:p>
              <a:r>
                <a:rPr lang="en-US" b="1" dirty="0">
                  <a:solidFill>
                    <a:srgbClr val="FF0000"/>
                  </a:solidFill>
                </a:rPr>
                <a:t>3️⃣</a:t>
              </a:r>
            </a:p>
          </p:txBody>
        </p:sp>
      </p:grpSp>
    </p:spTree>
    <p:extLst>
      <p:ext uri="{BB962C8B-B14F-4D97-AF65-F5344CB8AC3E}">
        <p14:creationId xmlns:p14="http://schemas.microsoft.com/office/powerpoint/2010/main" val="414725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0" presetClass="path" presetSubtype="0" accel="50000" decel="50000" fill="hold" grpId="0" nodeType="withEffect">
                                  <p:stCondLst>
                                    <p:cond delay="0"/>
                                  </p:stCondLst>
                                  <p:childTnLst>
                                    <p:animMotion origin="layout" path="M -4.16667E-6 2.09877E-6 L 0.06528 -0.07685 " pathEditMode="relative" rAng="0" ptsTypes="AA">
                                      <p:cBhvr>
                                        <p:cTn id="12" dur="2000" fill="hold"/>
                                        <p:tgtEl>
                                          <p:spTgt spid="110"/>
                                        </p:tgtEl>
                                        <p:attrNameLst>
                                          <p:attrName>ppt_x</p:attrName>
                                          <p:attrName>ppt_y</p:attrName>
                                        </p:attrNameLst>
                                      </p:cBhvr>
                                      <p:rCtr x="3264" y="-3858"/>
                                    </p:animMotion>
                                  </p:childTnLst>
                                </p:cTn>
                              </p:par>
                              <p:par>
                                <p:cTn id="13" presetID="0" presetClass="path" presetSubtype="0" accel="50000" decel="50000" fill="hold" grpId="0" nodeType="withEffect">
                                  <p:stCondLst>
                                    <p:cond delay="0"/>
                                  </p:stCondLst>
                                  <p:childTnLst>
                                    <p:animMotion origin="layout" path="M -3.33333E-6 -3.95062E-6 L 0.06823 0.3 " pathEditMode="relative" rAng="0" ptsTypes="AA">
                                      <p:cBhvr>
                                        <p:cTn id="14" dur="2000" fill="hold"/>
                                        <p:tgtEl>
                                          <p:spTgt spid="104"/>
                                        </p:tgtEl>
                                        <p:attrNameLst>
                                          <p:attrName>ppt_x</p:attrName>
                                          <p:attrName>ppt_y</p:attrName>
                                        </p:attrNameLst>
                                      </p:cBhvr>
                                      <p:rCtr x="3403" y="15000"/>
                                    </p:animMotion>
                                  </p:childTnLst>
                                </p:cTn>
                              </p:par>
                              <p:par>
                                <p:cTn id="15" presetID="6" presetClass="entr" presetSubtype="16"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circle(in)">
                                      <p:cBhvr>
                                        <p:cTn id="17"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D1B8-27CE-A142-AC9A-0BD0DBE56473}"/>
              </a:ext>
            </a:extLst>
          </p:cNvPr>
          <p:cNvSpPr>
            <a:spLocks noGrp="1"/>
          </p:cNvSpPr>
          <p:nvPr>
            <p:ph type="title"/>
          </p:nvPr>
        </p:nvSpPr>
        <p:spPr>
          <a:xfrm>
            <a:off x="457200" y="205979"/>
            <a:ext cx="8229600" cy="857250"/>
          </a:xfrm>
        </p:spPr>
        <p:txBody>
          <a:bodyPr/>
          <a:lstStyle/>
          <a:p>
            <a:r>
              <a:rPr lang="en-US" dirty="0"/>
              <a:t>Concurrent OS Verification</a:t>
            </a:r>
          </a:p>
        </p:txBody>
      </p:sp>
      <p:grpSp>
        <p:nvGrpSpPr>
          <p:cNvPr id="3" name="Group 2">
            <a:extLst>
              <a:ext uri="{FF2B5EF4-FFF2-40B4-BE49-F238E27FC236}">
                <a16:creationId xmlns:a16="http://schemas.microsoft.com/office/drawing/2014/main" id="{1B257B85-D57E-E94E-811C-5A65403C8ECD}"/>
              </a:ext>
            </a:extLst>
          </p:cNvPr>
          <p:cNvGrpSpPr/>
          <p:nvPr/>
        </p:nvGrpSpPr>
        <p:grpSpPr>
          <a:xfrm>
            <a:off x="1219200" y="1605952"/>
            <a:ext cx="6629400" cy="3129476"/>
            <a:chOff x="1219200" y="1605952"/>
            <a:chExt cx="6629400" cy="3129476"/>
          </a:xfrm>
        </p:grpSpPr>
        <p:grpSp>
          <p:nvGrpSpPr>
            <p:cNvPr id="6" name="Group 5">
              <a:extLst>
                <a:ext uri="{FF2B5EF4-FFF2-40B4-BE49-F238E27FC236}">
                  <a16:creationId xmlns:a16="http://schemas.microsoft.com/office/drawing/2014/main" id="{EFB4F745-1861-0B4C-897D-53AE87A00760}"/>
                </a:ext>
              </a:extLst>
            </p:cNvPr>
            <p:cNvGrpSpPr/>
            <p:nvPr/>
          </p:nvGrpSpPr>
          <p:grpSpPr>
            <a:xfrm>
              <a:off x="1600199" y="1605952"/>
              <a:ext cx="5867400" cy="2464688"/>
              <a:chOff x="1600199" y="1605952"/>
              <a:chExt cx="5867400" cy="2464688"/>
            </a:xfrm>
          </p:grpSpPr>
          <p:sp>
            <p:nvSpPr>
              <p:cNvPr id="23" name="Rectangle 22">
                <a:extLst>
                  <a:ext uri="{FF2B5EF4-FFF2-40B4-BE49-F238E27FC236}">
                    <a16:creationId xmlns:a16="http://schemas.microsoft.com/office/drawing/2014/main" id="{C540C315-27AA-7A43-A8B1-F5E260A841E2}"/>
                  </a:ext>
                </a:extLst>
              </p:cNvPr>
              <p:cNvSpPr/>
              <p:nvPr/>
            </p:nvSpPr>
            <p:spPr bwMode="auto">
              <a:xfrm>
                <a:off x="1600199" y="1605952"/>
                <a:ext cx="5867399" cy="432398"/>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1" name="Rectangle 30">
                <a:extLst>
                  <a:ext uri="{FF2B5EF4-FFF2-40B4-BE49-F238E27FC236}">
                    <a16:creationId xmlns:a16="http://schemas.microsoft.com/office/drawing/2014/main" id="{B675151A-54C8-3E41-B4FD-C3F5E794C988}"/>
                  </a:ext>
                </a:extLst>
              </p:cNvPr>
              <p:cNvSpPr/>
              <p:nvPr/>
            </p:nvSpPr>
            <p:spPr>
              <a:xfrm>
                <a:off x="1600200" y="2220590"/>
                <a:ext cx="5867399" cy="185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grpSp>
        <p:cxnSp>
          <p:nvCxnSpPr>
            <p:cNvPr id="17" name="Straight Connector 16">
              <a:extLst>
                <a:ext uri="{FF2B5EF4-FFF2-40B4-BE49-F238E27FC236}">
                  <a16:creationId xmlns:a16="http://schemas.microsoft.com/office/drawing/2014/main" id="{D24F0572-B57D-714E-8988-AAC653C90052}"/>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7" name="Group 6">
              <a:extLst>
                <a:ext uri="{FF2B5EF4-FFF2-40B4-BE49-F238E27FC236}">
                  <a16:creationId xmlns:a16="http://schemas.microsoft.com/office/drawing/2014/main" id="{197D3764-74BC-7D41-B000-657B8E199031}"/>
                </a:ext>
              </a:extLst>
            </p:cNvPr>
            <p:cNvGrpSpPr/>
            <p:nvPr/>
          </p:nvGrpSpPr>
          <p:grpSpPr>
            <a:xfrm>
              <a:off x="1600200" y="4171950"/>
              <a:ext cx="5867400" cy="563478"/>
              <a:chOff x="1600200" y="4171950"/>
              <a:chExt cx="5867400" cy="563478"/>
            </a:xfrm>
          </p:grpSpPr>
          <p:sp>
            <p:nvSpPr>
              <p:cNvPr id="5" name="Rectangle 4">
                <a:extLst>
                  <a:ext uri="{FF2B5EF4-FFF2-40B4-BE49-F238E27FC236}">
                    <a16:creationId xmlns:a16="http://schemas.microsoft.com/office/drawing/2014/main" id="{5C88C754-8007-9645-BFC2-354139099E45}"/>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10" name="Rectangle 9">
                <a:extLst>
                  <a:ext uri="{FF2B5EF4-FFF2-40B4-BE49-F238E27FC236}">
                    <a16:creationId xmlns:a16="http://schemas.microsoft.com/office/drawing/2014/main" id="{343F38A2-2D4A-1A4D-A643-7FD24A17DA0D}"/>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11" name="Rectangle 10">
                <a:extLst>
                  <a:ext uri="{FF2B5EF4-FFF2-40B4-BE49-F238E27FC236}">
                    <a16:creationId xmlns:a16="http://schemas.microsoft.com/office/drawing/2014/main" id="{A2CDB113-373E-4D44-B76D-7B09E096F435}"/>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12" name="Rectangle 11">
                <a:extLst>
                  <a:ext uri="{FF2B5EF4-FFF2-40B4-BE49-F238E27FC236}">
                    <a16:creationId xmlns:a16="http://schemas.microsoft.com/office/drawing/2014/main" id="{E18E13C8-E2BF-A44C-AA8E-68E39D62E3EA}"/>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13" name="TextBox 12">
                <a:extLst>
                  <a:ext uri="{FF2B5EF4-FFF2-40B4-BE49-F238E27FC236}">
                    <a16:creationId xmlns:a16="http://schemas.microsoft.com/office/drawing/2014/main" id="{670770E7-E9B5-FF48-BA4F-512F9AE897F5}"/>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grpSp>
        <p:nvGrpSpPr>
          <p:cNvPr id="15" name="Group 14">
            <a:extLst>
              <a:ext uri="{FF2B5EF4-FFF2-40B4-BE49-F238E27FC236}">
                <a16:creationId xmlns:a16="http://schemas.microsoft.com/office/drawing/2014/main" id="{8BA2218B-31C2-3B4E-9565-EEC0C7D90184}"/>
              </a:ext>
            </a:extLst>
          </p:cNvPr>
          <p:cNvGrpSpPr/>
          <p:nvPr/>
        </p:nvGrpSpPr>
        <p:grpSpPr>
          <a:xfrm>
            <a:off x="1219200" y="1599626"/>
            <a:ext cx="6629400" cy="3135802"/>
            <a:chOff x="1219200" y="1599626"/>
            <a:chExt cx="6629400" cy="3135802"/>
          </a:xfrm>
        </p:grpSpPr>
        <p:cxnSp>
          <p:nvCxnSpPr>
            <p:cNvPr id="16" name="Straight Connector 15">
              <a:extLst>
                <a:ext uri="{FF2B5EF4-FFF2-40B4-BE49-F238E27FC236}">
                  <a16:creationId xmlns:a16="http://schemas.microsoft.com/office/drawing/2014/main" id="{DDD932CA-13EA-5941-BE4B-86E241956CA8}"/>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18" name="Group 17">
              <a:extLst>
                <a:ext uri="{FF2B5EF4-FFF2-40B4-BE49-F238E27FC236}">
                  <a16:creationId xmlns:a16="http://schemas.microsoft.com/office/drawing/2014/main" id="{26DA3EA2-9321-AF47-AE5F-872C530D076F}"/>
                </a:ext>
              </a:extLst>
            </p:cNvPr>
            <p:cNvGrpSpPr/>
            <p:nvPr/>
          </p:nvGrpSpPr>
          <p:grpSpPr>
            <a:xfrm>
              <a:off x="1600200" y="4171950"/>
              <a:ext cx="5867400" cy="563478"/>
              <a:chOff x="1600200" y="4171950"/>
              <a:chExt cx="5867400" cy="563478"/>
            </a:xfrm>
          </p:grpSpPr>
          <p:sp>
            <p:nvSpPr>
              <p:cNvPr id="32" name="Rectangle 31">
                <a:extLst>
                  <a:ext uri="{FF2B5EF4-FFF2-40B4-BE49-F238E27FC236}">
                    <a16:creationId xmlns:a16="http://schemas.microsoft.com/office/drawing/2014/main" id="{935E2856-81EF-DC48-BB29-10BAC94FD235}"/>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33" name="Rectangle 32">
                <a:extLst>
                  <a:ext uri="{FF2B5EF4-FFF2-40B4-BE49-F238E27FC236}">
                    <a16:creationId xmlns:a16="http://schemas.microsoft.com/office/drawing/2014/main" id="{DDCDCB31-70C3-5941-B327-1826B4B12F69}"/>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34" name="Rectangle 33">
                <a:extLst>
                  <a:ext uri="{FF2B5EF4-FFF2-40B4-BE49-F238E27FC236}">
                    <a16:creationId xmlns:a16="http://schemas.microsoft.com/office/drawing/2014/main" id="{722FFCC8-6F29-FD43-A427-98B92EBAC9C2}"/>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35" name="Rectangle 34">
                <a:extLst>
                  <a:ext uri="{FF2B5EF4-FFF2-40B4-BE49-F238E27FC236}">
                    <a16:creationId xmlns:a16="http://schemas.microsoft.com/office/drawing/2014/main" id="{CA7F069E-2531-AE49-8A7D-9FED90B468C3}"/>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36" name="TextBox 35">
                <a:extLst>
                  <a:ext uri="{FF2B5EF4-FFF2-40B4-BE49-F238E27FC236}">
                    <a16:creationId xmlns:a16="http://schemas.microsoft.com/office/drawing/2014/main" id="{44C73934-9F22-A346-8EDB-515699732F56}"/>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nvGrpSpPr>
            <p:cNvPr id="19" name="Group 18">
              <a:extLst>
                <a:ext uri="{FF2B5EF4-FFF2-40B4-BE49-F238E27FC236}">
                  <a16:creationId xmlns:a16="http://schemas.microsoft.com/office/drawing/2014/main" id="{85B6AA8F-20CE-6741-9749-7BE365C614DD}"/>
                </a:ext>
              </a:extLst>
            </p:cNvPr>
            <p:cNvGrpSpPr/>
            <p:nvPr/>
          </p:nvGrpSpPr>
          <p:grpSpPr>
            <a:xfrm>
              <a:off x="1600199" y="1599626"/>
              <a:ext cx="5867401" cy="2471014"/>
              <a:chOff x="1600199" y="1599626"/>
              <a:chExt cx="5867401" cy="2471014"/>
            </a:xfrm>
          </p:grpSpPr>
          <p:sp>
            <p:nvSpPr>
              <p:cNvPr id="20" name="Rectangle 19">
                <a:extLst>
                  <a:ext uri="{FF2B5EF4-FFF2-40B4-BE49-F238E27FC236}">
                    <a16:creationId xmlns:a16="http://schemas.microsoft.com/office/drawing/2014/main" id="{1CA4F1B6-2040-0D40-8561-9CF6A79BA6CC}"/>
                  </a:ext>
                </a:extLst>
              </p:cNvPr>
              <p:cNvSpPr/>
              <p:nvPr/>
            </p:nvSpPr>
            <p:spPr>
              <a:xfrm>
                <a:off x="1600201" y="2220590"/>
                <a:ext cx="1143000" cy="185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1" name="Rectangle 20">
                <a:extLst>
                  <a:ext uri="{FF2B5EF4-FFF2-40B4-BE49-F238E27FC236}">
                    <a16:creationId xmlns:a16="http://schemas.microsoft.com/office/drawing/2014/main" id="{847625ED-0A7C-DF43-94F4-524AF2EE831E}"/>
                  </a:ext>
                </a:extLst>
              </p:cNvPr>
              <p:cNvSpPr/>
              <p:nvPr/>
            </p:nvSpPr>
            <p:spPr>
              <a:xfrm>
                <a:off x="6324600" y="2220590"/>
                <a:ext cx="1143000" cy="185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2" name="Rectangle 21">
                <a:extLst>
                  <a:ext uri="{FF2B5EF4-FFF2-40B4-BE49-F238E27FC236}">
                    <a16:creationId xmlns:a16="http://schemas.microsoft.com/office/drawing/2014/main" id="{A55B8F64-B8DB-514C-9BDC-B3FB2058F686}"/>
                  </a:ext>
                </a:extLst>
              </p:cNvPr>
              <p:cNvSpPr/>
              <p:nvPr/>
            </p:nvSpPr>
            <p:spPr>
              <a:xfrm>
                <a:off x="2915021" y="2220589"/>
                <a:ext cx="1143000" cy="1850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4" name="Rectangle 23">
                <a:extLst>
                  <a:ext uri="{FF2B5EF4-FFF2-40B4-BE49-F238E27FC236}">
                    <a16:creationId xmlns:a16="http://schemas.microsoft.com/office/drawing/2014/main" id="{152128CD-DE98-C749-8641-1D60AC14E274}"/>
                  </a:ext>
                </a:extLst>
              </p:cNvPr>
              <p:cNvSpPr/>
              <p:nvPr/>
            </p:nvSpPr>
            <p:spPr>
              <a:xfrm>
                <a:off x="4229842" y="2220589"/>
                <a:ext cx="1143000" cy="1850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5" name="TextBox 24">
                <a:extLst>
                  <a:ext uri="{FF2B5EF4-FFF2-40B4-BE49-F238E27FC236}">
                    <a16:creationId xmlns:a16="http://schemas.microsoft.com/office/drawing/2014/main" id="{32A46949-02D0-FA4D-9989-DC9A3F17EC24}"/>
                  </a:ext>
                </a:extLst>
              </p:cNvPr>
              <p:cNvSpPr txBox="1"/>
              <p:nvPr/>
            </p:nvSpPr>
            <p:spPr>
              <a:xfrm>
                <a:off x="5754256" y="282784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26" name="Rectangle 25">
                <a:extLst>
                  <a:ext uri="{FF2B5EF4-FFF2-40B4-BE49-F238E27FC236}">
                    <a16:creationId xmlns:a16="http://schemas.microsoft.com/office/drawing/2014/main" id="{995CC30F-23B1-1C4F-A4B2-576F15F60A82}"/>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7" name="Rectangle 26">
                <a:extLst>
                  <a:ext uri="{FF2B5EF4-FFF2-40B4-BE49-F238E27FC236}">
                    <a16:creationId xmlns:a16="http://schemas.microsoft.com/office/drawing/2014/main" id="{0FE01C63-6C19-3040-8DCA-FF564750189E}"/>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8" name="Rectangle 27">
                <a:extLst>
                  <a:ext uri="{FF2B5EF4-FFF2-40B4-BE49-F238E27FC236}">
                    <a16:creationId xmlns:a16="http://schemas.microsoft.com/office/drawing/2014/main" id="{E305DF5D-25F7-904E-9E6C-EFA8BB1B78AA}"/>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9" name="Rectangle 28">
                <a:extLst>
                  <a:ext uri="{FF2B5EF4-FFF2-40B4-BE49-F238E27FC236}">
                    <a16:creationId xmlns:a16="http://schemas.microsoft.com/office/drawing/2014/main" id="{6EEB7B19-0DA6-934E-8986-31A86AA259B0}"/>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0" name="TextBox 29">
                <a:extLst>
                  <a:ext uri="{FF2B5EF4-FFF2-40B4-BE49-F238E27FC236}">
                    <a16:creationId xmlns:a16="http://schemas.microsoft.com/office/drawing/2014/main" id="{96D167EC-A4E6-124C-80A1-7093813E1A6B}"/>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grpSp>
      </p:grpSp>
      <p:grpSp>
        <p:nvGrpSpPr>
          <p:cNvPr id="57" name="Group 56">
            <a:extLst>
              <a:ext uri="{FF2B5EF4-FFF2-40B4-BE49-F238E27FC236}">
                <a16:creationId xmlns:a16="http://schemas.microsoft.com/office/drawing/2014/main" id="{856E915D-CCDE-9B4F-9D86-9CBB2D714409}"/>
              </a:ext>
            </a:extLst>
          </p:cNvPr>
          <p:cNvGrpSpPr/>
          <p:nvPr/>
        </p:nvGrpSpPr>
        <p:grpSpPr>
          <a:xfrm>
            <a:off x="1219200" y="1597776"/>
            <a:ext cx="6629400" cy="3135802"/>
            <a:chOff x="1219200" y="1599626"/>
            <a:chExt cx="6629400" cy="3135802"/>
          </a:xfrm>
        </p:grpSpPr>
        <p:cxnSp>
          <p:nvCxnSpPr>
            <p:cNvPr id="58" name="Straight Connector 57">
              <a:extLst>
                <a:ext uri="{FF2B5EF4-FFF2-40B4-BE49-F238E27FC236}">
                  <a16:creationId xmlns:a16="http://schemas.microsoft.com/office/drawing/2014/main" id="{E5AD9FBE-F6B2-704C-AF52-1499BA6F5A91}"/>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59" name="Group 58">
              <a:extLst>
                <a:ext uri="{FF2B5EF4-FFF2-40B4-BE49-F238E27FC236}">
                  <a16:creationId xmlns:a16="http://schemas.microsoft.com/office/drawing/2014/main" id="{00068E4E-1245-5948-B50D-6FE2DFC58529}"/>
                </a:ext>
              </a:extLst>
            </p:cNvPr>
            <p:cNvGrpSpPr/>
            <p:nvPr/>
          </p:nvGrpSpPr>
          <p:grpSpPr>
            <a:xfrm>
              <a:off x="1600200" y="4171950"/>
              <a:ext cx="5867400" cy="563478"/>
              <a:chOff x="1600200" y="4171950"/>
              <a:chExt cx="5867400" cy="563478"/>
            </a:xfrm>
          </p:grpSpPr>
          <p:sp>
            <p:nvSpPr>
              <p:cNvPr id="72" name="Rectangle 71">
                <a:extLst>
                  <a:ext uri="{FF2B5EF4-FFF2-40B4-BE49-F238E27FC236}">
                    <a16:creationId xmlns:a16="http://schemas.microsoft.com/office/drawing/2014/main" id="{7E9A0C64-F63F-9F4E-BF92-22EE6F036C30}"/>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73" name="Rectangle 72">
                <a:extLst>
                  <a:ext uri="{FF2B5EF4-FFF2-40B4-BE49-F238E27FC236}">
                    <a16:creationId xmlns:a16="http://schemas.microsoft.com/office/drawing/2014/main" id="{4FAB2D0D-9050-4540-9FA0-B72A6D20A146}"/>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74" name="Rectangle 73">
                <a:extLst>
                  <a:ext uri="{FF2B5EF4-FFF2-40B4-BE49-F238E27FC236}">
                    <a16:creationId xmlns:a16="http://schemas.microsoft.com/office/drawing/2014/main" id="{9BBD3E07-6F1D-2046-9967-17ABD8E90A49}"/>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75" name="Rectangle 74">
                <a:extLst>
                  <a:ext uri="{FF2B5EF4-FFF2-40B4-BE49-F238E27FC236}">
                    <a16:creationId xmlns:a16="http://schemas.microsoft.com/office/drawing/2014/main" id="{094C0802-F6A7-A446-B452-9DC5A69BCAF2}"/>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76" name="TextBox 75">
                <a:extLst>
                  <a:ext uri="{FF2B5EF4-FFF2-40B4-BE49-F238E27FC236}">
                    <a16:creationId xmlns:a16="http://schemas.microsoft.com/office/drawing/2014/main" id="{B600A1CF-1443-2A45-8048-C140907A506D}"/>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nvGrpSpPr>
            <p:cNvPr id="60" name="Group 59">
              <a:extLst>
                <a:ext uri="{FF2B5EF4-FFF2-40B4-BE49-F238E27FC236}">
                  <a16:creationId xmlns:a16="http://schemas.microsoft.com/office/drawing/2014/main" id="{5A517AF1-6810-6646-8058-753E1A8CA34C}"/>
                </a:ext>
              </a:extLst>
            </p:cNvPr>
            <p:cNvGrpSpPr/>
            <p:nvPr/>
          </p:nvGrpSpPr>
          <p:grpSpPr>
            <a:xfrm>
              <a:off x="1600199" y="1599626"/>
              <a:ext cx="5867401" cy="2496125"/>
              <a:chOff x="1600199" y="1599626"/>
              <a:chExt cx="5867401" cy="2496125"/>
            </a:xfrm>
          </p:grpSpPr>
          <p:sp>
            <p:nvSpPr>
              <p:cNvPr id="61" name="Rectangle 60">
                <a:extLst>
                  <a:ext uri="{FF2B5EF4-FFF2-40B4-BE49-F238E27FC236}">
                    <a16:creationId xmlns:a16="http://schemas.microsoft.com/office/drawing/2014/main" id="{B5CBF8C2-F3DB-B04F-BB40-DB21E0B33FD7}"/>
                  </a:ext>
                </a:extLst>
              </p:cNvPr>
              <p:cNvSpPr/>
              <p:nvPr/>
            </p:nvSpPr>
            <p:spPr>
              <a:xfrm>
                <a:off x="160020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2" name="Rectangle 61">
                <a:extLst>
                  <a:ext uri="{FF2B5EF4-FFF2-40B4-BE49-F238E27FC236}">
                    <a16:creationId xmlns:a16="http://schemas.microsoft.com/office/drawing/2014/main" id="{004F7CD6-1CC8-6D47-9432-7FF1A5B4E4D8}"/>
                  </a:ext>
                </a:extLst>
              </p:cNvPr>
              <p:cNvSpPr/>
              <p:nvPr/>
            </p:nvSpPr>
            <p:spPr>
              <a:xfrm>
                <a:off x="291502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3" name="Rectangle 62">
                <a:extLst>
                  <a:ext uri="{FF2B5EF4-FFF2-40B4-BE49-F238E27FC236}">
                    <a16:creationId xmlns:a16="http://schemas.microsoft.com/office/drawing/2014/main" id="{EFBB243A-9590-FC49-88DB-D678D0EF8D15}"/>
                  </a:ext>
                </a:extLst>
              </p:cNvPr>
              <p:cNvSpPr/>
              <p:nvPr/>
            </p:nvSpPr>
            <p:spPr>
              <a:xfrm>
                <a:off x="4229842"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4" name="Rectangle 63">
                <a:extLst>
                  <a:ext uri="{FF2B5EF4-FFF2-40B4-BE49-F238E27FC236}">
                    <a16:creationId xmlns:a16="http://schemas.microsoft.com/office/drawing/2014/main" id="{F40C4B31-B0D8-7944-99A5-3FA3D6D6B847}"/>
                  </a:ext>
                </a:extLst>
              </p:cNvPr>
              <p:cNvSpPr/>
              <p:nvPr/>
            </p:nvSpPr>
            <p:spPr>
              <a:xfrm>
                <a:off x="6324600"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5" name="Rectangle 64">
                <a:extLst>
                  <a:ext uri="{FF2B5EF4-FFF2-40B4-BE49-F238E27FC236}">
                    <a16:creationId xmlns:a16="http://schemas.microsoft.com/office/drawing/2014/main" id="{429D7E0B-CB1E-5340-B389-62E146AF4387}"/>
                  </a:ext>
                </a:extLst>
              </p:cNvPr>
              <p:cNvSpPr/>
              <p:nvPr/>
            </p:nvSpPr>
            <p:spPr bwMode="auto">
              <a:xfrm>
                <a:off x="1600200" y="3714750"/>
                <a:ext cx="5867400" cy="381001"/>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66" name="TextBox 65">
                <a:extLst>
                  <a:ext uri="{FF2B5EF4-FFF2-40B4-BE49-F238E27FC236}">
                    <a16:creationId xmlns:a16="http://schemas.microsoft.com/office/drawing/2014/main" id="{89BAC5CD-660E-8F4F-8C2C-A554A4808143}"/>
                  </a:ext>
                </a:extLst>
              </p:cNvPr>
              <p:cNvSpPr txBox="1"/>
              <p:nvPr/>
            </p:nvSpPr>
            <p:spPr>
              <a:xfrm>
                <a:off x="5754256" y="282784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7" name="Rectangle 66">
                <a:extLst>
                  <a:ext uri="{FF2B5EF4-FFF2-40B4-BE49-F238E27FC236}">
                    <a16:creationId xmlns:a16="http://schemas.microsoft.com/office/drawing/2014/main" id="{6F750BFA-0AAF-2F42-A821-CD8CDAD79654}"/>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8" name="Rectangle 67">
                <a:extLst>
                  <a:ext uri="{FF2B5EF4-FFF2-40B4-BE49-F238E27FC236}">
                    <a16:creationId xmlns:a16="http://schemas.microsoft.com/office/drawing/2014/main" id="{E738100F-EB16-654A-8C86-8BD7BEECF83E}"/>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9" name="Rectangle 68">
                <a:extLst>
                  <a:ext uri="{FF2B5EF4-FFF2-40B4-BE49-F238E27FC236}">
                    <a16:creationId xmlns:a16="http://schemas.microsoft.com/office/drawing/2014/main" id="{B7A73811-9BEE-674C-9ABD-F297F9D0A50F}"/>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0" name="Rectangle 69">
                <a:extLst>
                  <a:ext uri="{FF2B5EF4-FFF2-40B4-BE49-F238E27FC236}">
                    <a16:creationId xmlns:a16="http://schemas.microsoft.com/office/drawing/2014/main" id="{114C15F2-E535-C947-8CDD-9BC300A85EE3}"/>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1" name="TextBox 70">
                <a:extLst>
                  <a:ext uri="{FF2B5EF4-FFF2-40B4-BE49-F238E27FC236}">
                    <a16:creationId xmlns:a16="http://schemas.microsoft.com/office/drawing/2014/main" id="{9C1FFD3A-E20B-224A-B8FD-B0E89B00947D}"/>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grpSp>
      </p:grpSp>
      <p:grpSp>
        <p:nvGrpSpPr>
          <p:cNvPr id="77" name="Group 76">
            <a:extLst>
              <a:ext uri="{FF2B5EF4-FFF2-40B4-BE49-F238E27FC236}">
                <a16:creationId xmlns:a16="http://schemas.microsoft.com/office/drawing/2014/main" id="{CA6E14F8-0893-064F-891E-4D18237F2136}"/>
              </a:ext>
            </a:extLst>
          </p:cNvPr>
          <p:cNvGrpSpPr/>
          <p:nvPr/>
        </p:nvGrpSpPr>
        <p:grpSpPr>
          <a:xfrm>
            <a:off x="1219200" y="1581150"/>
            <a:ext cx="6629400" cy="3352800"/>
            <a:chOff x="1219200" y="1581150"/>
            <a:chExt cx="6629400" cy="3352800"/>
          </a:xfrm>
        </p:grpSpPr>
        <p:cxnSp>
          <p:nvCxnSpPr>
            <p:cNvPr id="78" name="Straight Connector 77">
              <a:extLst>
                <a:ext uri="{FF2B5EF4-FFF2-40B4-BE49-F238E27FC236}">
                  <a16:creationId xmlns:a16="http://schemas.microsoft.com/office/drawing/2014/main" id="{E7A2A5B9-9B9E-D349-8AC3-C455790A18BA}"/>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79" name="Group 78">
              <a:extLst>
                <a:ext uri="{FF2B5EF4-FFF2-40B4-BE49-F238E27FC236}">
                  <a16:creationId xmlns:a16="http://schemas.microsoft.com/office/drawing/2014/main" id="{C6824B4D-4B7F-A149-B4F3-B5E23684665B}"/>
                </a:ext>
              </a:extLst>
            </p:cNvPr>
            <p:cNvGrpSpPr/>
            <p:nvPr/>
          </p:nvGrpSpPr>
          <p:grpSpPr>
            <a:xfrm>
              <a:off x="1600200" y="4171950"/>
              <a:ext cx="5867400" cy="563478"/>
              <a:chOff x="1600200" y="4171950"/>
              <a:chExt cx="5867400" cy="563478"/>
            </a:xfrm>
          </p:grpSpPr>
          <p:sp>
            <p:nvSpPr>
              <p:cNvPr id="96" name="Rectangle 95">
                <a:extLst>
                  <a:ext uri="{FF2B5EF4-FFF2-40B4-BE49-F238E27FC236}">
                    <a16:creationId xmlns:a16="http://schemas.microsoft.com/office/drawing/2014/main" id="{C5FCF3F2-09C2-BE48-B7B0-C8136CCC0449}"/>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97" name="Rectangle 96">
                <a:extLst>
                  <a:ext uri="{FF2B5EF4-FFF2-40B4-BE49-F238E27FC236}">
                    <a16:creationId xmlns:a16="http://schemas.microsoft.com/office/drawing/2014/main" id="{380571E1-0CB4-2D4A-AC86-078D47B16081}"/>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98" name="Rectangle 97">
                <a:extLst>
                  <a:ext uri="{FF2B5EF4-FFF2-40B4-BE49-F238E27FC236}">
                    <a16:creationId xmlns:a16="http://schemas.microsoft.com/office/drawing/2014/main" id="{2FF64D16-BB3E-9A42-A450-0DD6CC94D332}"/>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99" name="Rectangle 98">
                <a:extLst>
                  <a:ext uri="{FF2B5EF4-FFF2-40B4-BE49-F238E27FC236}">
                    <a16:creationId xmlns:a16="http://schemas.microsoft.com/office/drawing/2014/main" id="{71956756-61C1-3D45-9009-3DEDBDF8FB61}"/>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100" name="TextBox 99">
                <a:extLst>
                  <a:ext uri="{FF2B5EF4-FFF2-40B4-BE49-F238E27FC236}">
                    <a16:creationId xmlns:a16="http://schemas.microsoft.com/office/drawing/2014/main" id="{519CF549-0E47-5C49-B60A-CE9B07FBAFD2}"/>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nvGrpSpPr>
            <p:cNvPr id="80" name="Group 79">
              <a:extLst>
                <a:ext uri="{FF2B5EF4-FFF2-40B4-BE49-F238E27FC236}">
                  <a16:creationId xmlns:a16="http://schemas.microsoft.com/office/drawing/2014/main" id="{ED21B228-DA1D-2841-9625-D1987F460761}"/>
                </a:ext>
              </a:extLst>
            </p:cNvPr>
            <p:cNvGrpSpPr/>
            <p:nvPr/>
          </p:nvGrpSpPr>
          <p:grpSpPr>
            <a:xfrm>
              <a:off x="1600199" y="1599626"/>
              <a:ext cx="5867401" cy="2496125"/>
              <a:chOff x="1600199" y="1599626"/>
              <a:chExt cx="5867401" cy="2496125"/>
            </a:xfrm>
          </p:grpSpPr>
          <p:sp>
            <p:nvSpPr>
              <p:cNvPr id="85" name="Rectangle 84">
                <a:extLst>
                  <a:ext uri="{FF2B5EF4-FFF2-40B4-BE49-F238E27FC236}">
                    <a16:creationId xmlns:a16="http://schemas.microsoft.com/office/drawing/2014/main" id="{51FA4B05-B9B4-0F4D-B844-C513801FCF3B}"/>
                  </a:ext>
                </a:extLst>
              </p:cNvPr>
              <p:cNvSpPr/>
              <p:nvPr/>
            </p:nvSpPr>
            <p:spPr>
              <a:xfrm>
                <a:off x="160020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6" name="Rectangle 85">
                <a:extLst>
                  <a:ext uri="{FF2B5EF4-FFF2-40B4-BE49-F238E27FC236}">
                    <a16:creationId xmlns:a16="http://schemas.microsoft.com/office/drawing/2014/main" id="{A703A54D-17AF-274C-BF26-E50A930AADE7}"/>
                  </a:ext>
                </a:extLst>
              </p:cNvPr>
              <p:cNvSpPr/>
              <p:nvPr/>
            </p:nvSpPr>
            <p:spPr>
              <a:xfrm>
                <a:off x="291502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7" name="Rectangle 86">
                <a:extLst>
                  <a:ext uri="{FF2B5EF4-FFF2-40B4-BE49-F238E27FC236}">
                    <a16:creationId xmlns:a16="http://schemas.microsoft.com/office/drawing/2014/main" id="{30B562BE-979D-F146-8795-D42E6EC5B508}"/>
                  </a:ext>
                </a:extLst>
              </p:cNvPr>
              <p:cNvSpPr/>
              <p:nvPr/>
            </p:nvSpPr>
            <p:spPr>
              <a:xfrm>
                <a:off x="4229842"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8" name="Rectangle 87">
                <a:extLst>
                  <a:ext uri="{FF2B5EF4-FFF2-40B4-BE49-F238E27FC236}">
                    <a16:creationId xmlns:a16="http://schemas.microsoft.com/office/drawing/2014/main" id="{D44188E7-83FE-F54E-A003-7CAD8DC852F8}"/>
                  </a:ext>
                </a:extLst>
              </p:cNvPr>
              <p:cNvSpPr/>
              <p:nvPr/>
            </p:nvSpPr>
            <p:spPr>
              <a:xfrm>
                <a:off x="6324600"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9" name="Rectangle 88">
                <a:extLst>
                  <a:ext uri="{FF2B5EF4-FFF2-40B4-BE49-F238E27FC236}">
                    <a16:creationId xmlns:a16="http://schemas.microsoft.com/office/drawing/2014/main" id="{8DDE9CBC-252B-7C48-88B7-C21B1DA55902}"/>
                  </a:ext>
                </a:extLst>
              </p:cNvPr>
              <p:cNvSpPr/>
              <p:nvPr/>
            </p:nvSpPr>
            <p:spPr bwMode="auto">
              <a:xfrm>
                <a:off x="1600200" y="3714750"/>
                <a:ext cx="5867400" cy="381001"/>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90" name="TextBox 89">
                <a:extLst>
                  <a:ext uri="{FF2B5EF4-FFF2-40B4-BE49-F238E27FC236}">
                    <a16:creationId xmlns:a16="http://schemas.microsoft.com/office/drawing/2014/main" id="{5D0A6B8C-E89B-5A40-9BB4-0A4FF75B8E8B}"/>
                  </a:ext>
                </a:extLst>
              </p:cNvPr>
              <p:cNvSpPr txBox="1"/>
              <p:nvPr/>
            </p:nvSpPr>
            <p:spPr>
              <a:xfrm>
                <a:off x="5754256" y="282784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91" name="Rectangle 90">
                <a:extLst>
                  <a:ext uri="{FF2B5EF4-FFF2-40B4-BE49-F238E27FC236}">
                    <a16:creationId xmlns:a16="http://schemas.microsoft.com/office/drawing/2014/main" id="{BBCC354D-89A1-0849-BB77-5F25198E47E8}"/>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2" name="Rectangle 91">
                <a:extLst>
                  <a:ext uri="{FF2B5EF4-FFF2-40B4-BE49-F238E27FC236}">
                    <a16:creationId xmlns:a16="http://schemas.microsoft.com/office/drawing/2014/main" id="{4575E328-0C32-A249-BF8B-1E2EE88CC6E0}"/>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3" name="Rectangle 92">
                <a:extLst>
                  <a:ext uri="{FF2B5EF4-FFF2-40B4-BE49-F238E27FC236}">
                    <a16:creationId xmlns:a16="http://schemas.microsoft.com/office/drawing/2014/main" id="{FEA26289-3AC7-2840-986B-BB5B576FC26A}"/>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4" name="Rectangle 93">
                <a:extLst>
                  <a:ext uri="{FF2B5EF4-FFF2-40B4-BE49-F238E27FC236}">
                    <a16:creationId xmlns:a16="http://schemas.microsoft.com/office/drawing/2014/main" id="{34386C9E-A02B-E74B-86CD-35CC10458D9A}"/>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5" name="TextBox 94">
                <a:extLst>
                  <a:ext uri="{FF2B5EF4-FFF2-40B4-BE49-F238E27FC236}">
                    <a16:creationId xmlns:a16="http://schemas.microsoft.com/office/drawing/2014/main" id="{B7250299-4365-4C4B-9648-65BD3DDBE434}"/>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grpSp>
        <p:sp>
          <p:nvSpPr>
            <p:cNvPr id="81" name="Rectangle 80">
              <a:extLst>
                <a:ext uri="{FF2B5EF4-FFF2-40B4-BE49-F238E27FC236}">
                  <a16:creationId xmlns:a16="http://schemas.microsoft.com/office/drawing/2014/main" id="{4650DE7D-A989-2940-A672-8E51CCAE71BE}"/>
                </a:ext>
              </a:extLst>
            </p:cNvPr>
            <p:cNvSpPr/>
            <p:nvPr/>
          </p:nvSpPr>
          <p:spPr bwMode="auto">
            <a:xfrm>
              <a:off x="2819400" y="1581150"/>
              <a:ext cx="4800600" cy="3352800"/>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82" name="Group 81">
              <a:extLst>
                <a:ext uri="{FF2B5EF4-FFF2-40B4-BE49-F238E27FC236}">
                  <a16:creationId xmlns:a16="http://schemas.microsoft.com/office/drawing/2014/main" id="{120EF353-E839-A54F-BD29-286F33FE50B8}"/>
                </a:ext>
              </a:extLst>
            </p:cNvPr>
            <p:cNvGrpSpPr/>
            <p:nvPr/>
          </p:nvGrpSpPr>
          <p:grpSpPr>
            <a:xfrm>
              <a:off x="3162300" y="2710471"/>
              <a:ext cx="4114800" cy="1498210"/>
              <a:chOff x="3162300" y="2710471"/>
              <a:chExt cx="4114800" cy="1498210"/>
            </a:xfrm>
          </p:grpSpPr>
          <p:sp>
            <p:nvSpPr>
              <p:cNvPr id="83" name="Rectangle 82">
                <a:extLst>
                  <a:ext uri="{FF2B5EF4-FFF2-40B4-BE49-F238E27FC236}">
                    <a16:creationId xmlns:a16="http://schemas.microsoft.com/office/drawing/2014/main" id="{2792689D-AC1A-C043-95D9-0A64BF38550A}"/>
                  </a:ext>
                </a:extLst>
              </p:cNvPr>
              <p:cNvSpPr/>
              <p:nvPr/>
            </p:nvSpPr>
            <p:spPr>
              <a:xfrm>
                <a:off x="3162300" y="3562350"/>
                <a:ext cx="4114800" cy="646331"/>
              </a:xfrm>
              <a:prstGeom prst="rect">
                <a:avLst/>
              </a:prstGeom>
            </p:spPr>
            <p:txBody>
              <a:bodyPr wrap="square">
                <a:spAutoFit/>
              </a:bodyPr>
              <a:lstStyle/>
              <a:p>
                <a:pPr algn="ctr"/>
                <a:r>
                  <a:rPr lang="en-US" dirty="0"/>
                  <a:t>Environmental Context for the programs on CPU 1</a:t>
                </a:r>
              </a:p>
            </p:txBody>
          </p:sp>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BB8C9858-EF2F-444F-8691-DEB69B15B2A9}"/>
                      </a:ext>
                    </a:extLst>
                  </p:cNvPr>
                  <p:cNvSpPr/>
                  <p:nvPr/>
                </p:nvSpPr>
                <p:spPr>
                  <a:xfrm>
                    <a:off x="4900255" y="2710471"/>
                    <a:ext cx="638890"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i="1" baseline="-25000" dirty="0"/>
                  </a:p>
                </p:txBody>
              </p:sp>
            </mc:Choice>
            <mc:Fallback xmlns="">
              <p:sp>
                <p:nvSpPr>
                  <p:cNvPr id="56" name="Rectangle 55">
                    <a:extLst>
                      <a:ext uri="{FF2B5EF4-FFF2-40B4-BE49-F238E27FC236}">
                        <a16:creationId xmlns:a16="http://schemas.microsoft.com/office/drawing/2014/main" id="{E77AD7E9-76D3-304A-9D96-AEDB3E2385EB}"/>
                      </a:ext>
                    </a:extLst>
                  </p:cNvPr>
                  <p:cNvSpPr>
                    <a:spLocks noRot="1" noChangeAspect="1" noMove="1" noResize="1" noEditPoints="1" noAdjustHandles="1" noChangeArrowheads="1" noChangeShapeType="1" noTextEdit="1"/>
                  </p:cNvSpPr>
                  <p:nvPr/>
                </p:nvSpPr>
                <p:spPr>
                  <a:xfrm>
                    <a:off x="4900255" y="2710471"/>
                    <a:ext cx="638890" cy="693716"/>
                  </a:xfrm>
                  <a:prstGeom prst="rect">
                    <a:avLst/>
                  </a:prstGeom>
                  <a:blipFill>
                    <a:blip r:embed="rId3"/>
                    <a:stretch>
                      <a:fillRect l="-3922" r="-31373" b="-8929"/>
                    </a:stretch>
                  </a:blipFill>
                  <a:ln>
                    <a:noFill/>
                  </a:ln>
                </p:spPr>
                <p:txBody>
                  <a:bodyPr/>
                  <a:lstStyle/>
                  <a:p>
                    <a:r>
                      <a:rPr lang="en-US">
                        <a:noFill/>
                      </a:rPr>
                      <a:t> </a:t>
                    </a:r>
                  </a:p>
                </p:txBody>
              </p:sp>
            </mc:Fallback>
          </mc:AlternateContent>
        </p:grpSp>
      </p:grpSp>
      <p:sp>
        <p:nvSpPr>
          <p:cNvPr id="8" name="Slide Number Placeholder 7">
            <a:extLst>
              <a:ext uri="{FF2B5EF4-FFF2-40B4-BE49-F238E27FC236}">
                <a16:creationId xmlns:a16="http://schemas.microsoft.com/office/drawing/2014/main" id="{817C019A-27FB-6344-8D24-63E6943CFBAC}"/>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2</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08742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89BD7E-D1BA-5244-BAFC-F195B160C04C}"/>
              </a:ext>
            </a:extLst>
          </p:cNvPr>
          <p:cNvSpPr>
            <a:spLocks noGrp="1"/>
          </p:cNvSpPr>
          <p:nvPr>
            <p:ph type="title"/>
          </p:nvPr>
        </p:nvSpPr>
        <p:spPr>
          <a:xfrm>
            <a:off x="457200" y="205979"/>
            <a:ext cx="8229600" cy="857250"/>
          </a:xfrm>
        </p:spPr>
        <p:txBody>
          <a:bodyPr/>
          <a:lstStyle/>
          <a:p>
            <a:r>
              <a:rPr lang="en-US" dirty="0"/>
              <a:t>Introduce Multithreaded Machine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D614A79-CA3D-3C44-B168-8858799A2D67}"/>
                  </a:ext>
                </a:extLst>
              </p:cNvPr>
              <p:cNvSpPr txBox="1"/>
              <p:nvPr/>
            </p:nvSpPr>
            <p:spPr>
              <a:xfrm>
                <a:off x="4862800" y="1428750"/>
                <a:ext cx="4099712" cy="3079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i="1">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𝑡𝑖</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2D614A79-CA3D-3C44-B168-8858799A2D67}"/>
                  </a:ext>
                </a:extLst>
              </p:cNvPr>
              <p:cNvSpPr txBox="1">
                <a:spLocks noRot="1" noChangeAspect="1" noMove="1" noResize="1" noEditPoints="1" noAdjustHandles="1" noChangeArrowheads="1" noChangeShapeType="1" noTextEdit="1"/>
              </p:cNvSpPr>
              <p:nvPr/>
            </p:nvSpPr>
            <p:spPr>
              <a:xfrm>
                <a:off x="4862800" y="1428750"/>
                <a:ext cx="4099712" cy="307969"/>
              </a:xfrm>
              <a:prstGeom prst="rect">
                <a:avLst/>
              </a:prstGeom>
              <a:blipFill>
                <a:blip r:embed="rId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0D00DFF-C07F-9E4E-8683-96E36C003931}"/>
                  </a:ext>
                </a:extLst>
              </p:cNvPr>
              <p:cNvSpPr txBox="1"/>
              <p:nvPr/>
            </p:nvSpPr>
            <p:spPr>
              <a:xfrm>
                <a:off x="5045154" y="4299124"/>
                <a:ext cx="3776931"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40D00DFF-C07F-9E4E-8683-96E36C003931}"/>
                  </a:ext>
                </a:extLst>
              </p:cNvPr>
              <p:cNvSpPr txBox="1">
                <a:spLocks noRot="1" noChangeAspect="1" noMove="1" noResize="1" noEditPoints="1" noAdjustHandles="1" noChangeArrowheads="1" noChangeShapeType="1" noTextEdit="1"/>
              </p:cNvSpPr>
              <p:nvPr/>
            </p:nvSpPr>
            <p:spPr>
              <a:xfrm>
                <a:off x="5045154" y="4299124"/>
                <a:ext cx="3776931" cy="324384"/>
              </a:xfrm>
              <a:prstGeom prst="rect">
                <a:avLst/>
              </a:prstGeom>
              <a:blipFill>
                <a:blip r:embed="rId4"/>
                <a:stretch>
                  <a:fillRect b="-3846"/>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DD75F57F-8BC3-AB4C-9D65-BC2757345203}"/>
              </a:ext>
            </a:extLst>
          </p:cNvPr>
          <p:cNvGrpSpPr/>
          <p:nvPr/>
        </p:nvGrpSpPr>
        <p:grpSpPr>
          <a:xfrm>
            <a:off x="606143" y="1578569"/>
            <a:ext cx="3841363" cy="2811130"/>
            <a:chOff x="606143" y="1578569"/>
            <a:chExt cx="3841363" cy="2811130"/>
          </a:xfrm>
        </p:grpSpPr>
        <p:sp>
          <p:nvSpPr>
            <p:cNvPr id="46" name="Rectangle 45">
              <a:extLst>
                <a:ext uri="{FF2B5EF4-FFF2-40B4-BE49-F238E27FC236}">
                  <a16:creationId xmlns:a16="http://schemas.microsoft.com/office/drawing/2014/main" id="{794136F4-D91D-EE46-8B27-57CA85EDBC01}"/>
                </a:ext>
              </a:extLst>
            </p:cNvPr>
            <p:cNvSpPr/>
            <p:nvPr/>
          </p:nvSpPr>
          <p:spPr>
            <a:xfrm>
              <a:off x="615313" y="3374036"/>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multithreaded machine and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prove linking theorem</a:t>
              </a:r>
            </a:p>
          </p:txBody>
        </p:sp>
        <p:sp>
          <p:nvSpPr>
            <p:cNvPr id="47" name="Rectangle 46">
              <a:extLst>
                <a:ext uri="{FF2B5EF4-FFF2-40B4-BE49-F238E27FC236}">
                  <a16:creationId xmlns:a16="http://schemas.microsoft.com/office/drawing/2014/main" id="{6257AD0A-5561-7A41-9AD8-E3773F6D1498}"/>
                </a:ext>
              </a:extLst>
            </p:cNvPr>
            <p:cNvSpPr/>
            <p:nvPr/>
          </p:nvSpPr>
          <p:spPr>
            <a:xfrm>
              <a:off x="606144" y="2318133"/>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1000" b="0" cap="none" spc="0" dirty="0">
                <a:ln w="0"/>
                <a:solidFill>
                  <a:schemeClr val="tx1"/>
                </a:solidFill>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per-thread machine</a:t>
              </a:r>
            </a:p>
            <a:p>
              <a:pPr algn="ct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48" name="Rectangle 47">
              <a:extLst>
                <a:ext uri="{FF2B5EF4-FFF2-40B4-BE49-F238E27FC236}">
                  <a16:creationId xmlns:a16="http://schemas.microsoft.com/office/drawing/2014/main" id="{1AE141CD-76BC-3D4D-89C2-EB21C215771E}"/>
                </a:ext>
              </a:extLst>
            </p:cNvPr>
            <p:cNvSpPr/>
            <p:nvPr/>
          </p:nvSpPr>
          <p:spPr>
            <a:xfrm>
              <a:off x="606143" y="1578569"/>
              <a:ext cx="3832193"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Link per-CPU machine compiler with per-thread machine</a:t>
              </a:r>
              <a:endParaRPr lang="en-US" sz="2000" b="0" cap="none" spc="0" dirty="0">
                <a:ln w="0"/>
                <a:solidFill>
                  <a:schemeClr val="tx1"/>
                </a:solidFill>
                <a:effectLst>
                  <a:outerShdw blurRad="38100" dist="19050" dir="2700000" algn="tl" rotWithShape="0">
                    <a:schemeClr val="dk1">
                      <a:alpha val="40000"/>
                    </a:schemeClr>
                  </a:outerShdw>
                </a:effectLst>
              </a:endParaRPr>
            </a:p>
          </p:txBody>
        </p:sp>
      </p:grpSp>
      <p:sp>
        <p:nvSpPr>
          <p:cNvPr id="6" name="Rectangle 5">
            <a:extLst>
              <a:ext uri="{FF2B5EF4-FFF2-40B4-BE49-F238E27FC236}">
                <a16:creationId xmlns:a16="http://schemas.microsoft.com/office/drawing/2014/main" id="{4B8D4AF4-BCE3-F448-B552-C08CBFB8464A}"/>
              </a:ext>
            </a:extLst>
          </p:cNvPr>
          <p:cNvSpPr/>
          <p:nvPr/>
        </p:nvSpPr>
        <p:spPr bwMode="auto">
          <a:xfrm>
            <a:off x="4648200" y="3776133"/>
            <a:ext cx="4419600" cy="830960"/>
          </a:xfrm>
          <a:prstGeom prst="rect">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grpSp>
        <p:nvGrpSpPr>
          <p:cNvPr id="96" name="Group 95">
            <a:extLst>
              <a:ext uri="{FF2B5EF4-FFF2-40B4-BE49-F238E27FC236}">
                <a16:creationId xmlns:a16="http://schemas.microsoft.com/office/drawing/2014/main" id="{B66DFAC4-A439-4848-953D-6DD2A2A58377}"/>
              </a:ext>
            </a:extLst>
          </p:cNvPr>
          <p:cNvGrpSpPr/>
          <p:nvPr/>
        </p:nvGrpSpPr>
        <p:grpSpPr>
          <a:xfrm>
            <a:off x="6704962" y="1695450"/>
            <a:ext cx="346887" cy="2781300"/>
            <a:chOff x="6704962" y="1695450"/>
            <a:chExt cx="346887" cy="2781300"/>
          </a:xfrm>
        </p:grpSpPr>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1E260AC-4FE7-564C-AD8F-23EF448F285A}"/>
                    </a:ext>
                  </a:extLst>
                </p:cNvPr>
                <p:cNvSpPr txBox="1"/>
                <p:nvPr/>
              </p:nvSpPr>
              <p:spPr>
                <a:xfrm rot="16200000">
                  <a:off x="6601752" y="40272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97" name="TextBox 96">
                  <a:extLst>
                    <a:ext uri="{FF2B5EF4-FFF2-40B4-BE49-F238E27FC236}">
                      <a16:creationId xmlns:a16="http://schemas.microsoft.com/office/drawing/2014/main" id="{A1E260AC-4FE7-564C-AD8F-23EF448F285A}"/>
                    </a:ext>
                  </a:extLst>
                </p:cNvPr>
                <p:cNvSpPr txBox="1">
                  <a:spLocks noRot="1" noChangeAspect="1" noMove="1" noResize="1" noEditPoints="1" noAdjustHandles="1" noChangeArrowheads="1" noChangeShapeType="1" noTextEdit="1"/>
                </p:cNvSpPr>
                <p:nvPr/>
              </p:nvSpPr>
              <p:spPr>
                <a:xfrm rot="16200000">
                  <a:off x="6601752" y="4027291"/>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DDDADE03-634F-2748-AAFC-8F6D44360A9F}"/>
                    </a:ext>
                  </a:extLst>
                </p:cNvPr>
                <p:cNvSpPr txBox="1"/>
                <p:nvPr/>
              </p:nvSpPr>
              <p:spPr>
                <a:xfrm rot="16200000">
                  <a:off x="6602390" y="179866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423A3A14-CB93-A641-A329-E44BFE5C0E85}"/>
                    </a:ext>
                  </a:extLst>
                </p:cNvPr>
                <p:cNvSpPr txBox="1">
                  <a:spLocks noRot="1" noChangeAspect="1" noMove="1" noResize="1" noEditPoints="1" noAdjustHandles="1" noChangeArrowheads="1" noChangeShapeType="1" noTextEdit="1"/>
                </p:cNvSpPr>
                <p:nvPr/>
              </p:nvSpPr>
              <p:spPr>
                <a:xfrm rot="16200000">
                  <a:off x="6602390" y="1798660"/>
                  <a:ext cx="552669" cy="346249"/>
                </a:xfrm>
                <a:prstGeom prst="rect">
                  <a:avLst/>
                </a:prstGeom>
                <a:blipFill>
                  <a:blip r:embed="rId10"/>
                  <a:stretch>
                    <a:fillRect/>
                  </a:stretch>
                </a:blipFill>
              </p:spPr>
              <p:txBody>
                <a:bodyPr/>
                <a:lstStyle/>
                <a:p>
                  <a:r>
                    <a:rPr lang="en-US">
                      <a:noFill/>
                    </a:rPr>
                    <a:t> </a:t>
                  </a:r>
                </a:p>
              </p:txBody>
            </p:sp>
          </mc:Fallback>
        </mc:AlternateContent>
      </p:grpSp>
      <p:grpSp>
        <p:nvGrpSpPr>
          <p:cNvPr id="22" name="Group 21">
            <a:extLst>
              <a:ext uri="{FF2B5EF4-FFF2-40B4-BE49-F238E27FC236}">
                <a16:creationId xmlns:a16="http://schemas.microsoft.com/office/drawing/2014/main" id="{385AB3EC-8587-D447-AB2F-9668DF2D68BC}"/>
              </a:ext>
            </a:extLst>
          </p:cNvPr>
          <p:cNvGrpSpPr/>
          <p:nvPr/>
        </p:nvGrpSpPr>
        <p:grpSpPr>
          <a:xfrm>
            <a:off x="4544295" y="1695450"/>
            <a:ext cx="4630370" cy="2781300"/>
            <a:chOff x="4544295" y="1695450"/>
            <a:chExt cx="4630370" cy="2781300"/>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A7FFB0B-45A4-454C-9011-263C5ACDBA4D}"/>
                    </a:ext>
                  </a:extLst>
                </p:cNvPr>
                <p:cNvSpPr txBox="1"/>
                <p:nvPr/>
              </p:nvSpPr>
              <p:spPr>
                <a:xfrm rot="16200000">
                  <a:off x="6601752" y="40272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5E562659-E130-0F4B-9614-545D7C02C94D}"/>
                    </a:ext>
                  </a:extLst>
                </p:cNvPr>
                <p:cNvSpPr txBox="1">
                  <a:spLocks noRot="1" noChangeAspect="1" noMove="1" noResize="1" noEditPoints="1" noAdjustHandles="1" noChangeArrowheads="1" noChangeShapeType="1" noTextEdit="1"/>
                </p:cNvSpPr>
                <p:nvPr/>
              </p:nvSpPr>
              <p:spPr>
                <a:xfrm rot="16200000">
                  <a:off x="6601752" y="4027291"/>
                  <a:ext cx="552669" cy="34624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0A00661-9C4E-B14F-AFF4-E04CFE300F85}"/>
                    </a:ext>
                  </a:extLst>
                </p:cNvPr>
                <p:cNvSpPr txBox="1"/>
                <p:nvPr/>
              </p:nvSpPr>
              <p:spPr>
                <a:xfrm rot="16200000">
                  <a:off x="6594826" y="346617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38" name="TextBox 37">
                  <a:extLst>
                    <a:ext uri="{FF2B5EF4-FFF2-40B4-BE49-F238E27FC236}">
                      <a16:creationId xmlns:a16="http://schemas.microsoft.com/office/drawing/2014/main" id="{E03C4AAA-6ABE-D849-80E8-C5AEBD0DA82F}"/>
                    </a:ext>
                  </a:extLst>
                </p:cNvPr>
                <p:cNvSpPr txBox="1">
                  <a:spLocks noRot="1" noChangeAspect="1" noMove="1" noResize="1" noEditPoints="1" noAdjustHandles="1" noChangeArrowheads="1" noChangeShapeType="1" noTextEdit="1"/>
                </p:cNvSpPr>
                <p:nvPr/>
              </p:nvSpPr>
              <p:spPr>
                <a:xfrm rot="16200000">
                  <a:off x="6594826" y="3466177"/>
                  <a:ext cx="552669" cy="3462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D7E387C-975A-BC44-A855-B550C742430B}"/>
                    </a:ext>
                  </a:extLst>
                </p:cNvPr>
                <p:cNvSpPr txBox="1"/>
                <p:nvPr/>
              </p:nvSpPr>
              <p:spPr>
                <a:xfrm rot="16200000">
                  <a:off x="6588421" y="241947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40" name="TextBox 39">
                  <a:extLst>
                    <a:ext uri="{FF2B5EF4-FFF2-40B4-BE49-F238E27FC236}">
                      <a16:creationId xmlns:a16="http://schemas.microsoft.com/office/drawing/2014/main" id="{81959E2D-8B24-3A4F-B94E-42829D1077C3}"/>
                    </a:ext>
                  </a:extLst>
                </p:cNvPr>
                <p:cNvSpPr txBox="1">
                  <a:spLocks noRot="1" noChangeAspect="1" noMove="1" noResize="1" noEditPoints="1" noAdjustHandles="1" noChangeArrowheads="1" noChangeShapeType="1" noTextEdit="1"/>
                </p:cNvSpPr>
                <p:nvPr/>
              </p:nvSpPr>
              <p:spPr>
                <a:xfrm rot="16200000">
                  <a:off x="6588421" y="2419471"/>
                  <a:ext cx="552669" cy="3462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0F5563F-B4BD-544B-9414-97A072DD2A19}"/>
                    </a:ext>
                  </a:extLst>
                </p:cNvPr>
                <p:cNvSpPr txBox="1"/>
                <p:nvPr/>
              </p:nvSpPr>
              <p:spPr>
                <a:xfrm rot="16200000">
                  <a:off x="6602390" y="179866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423A3A14-CB93-A641-A329-E44BFE5C0E85}"/>
                    </a:ext>
                  </a:extLst>
                </p:cNvPr>
                <p:cNvSpPr txBox="1">
                  <a:spLocks noRot="1" noChangeAspect="1" noMove="1" noResize="1" noEditPoints="1" noAdjustHandles="1" noChangeArrowheads="1" noChangeShapeType="1" noTextEdit="1"/>
                </p:cNvSpPr>
                <p:nvPr/>
              </p:nvSpPr>
              <p:spPr>
                <a:xfrm rot="16200000">
                  <a:off x="6602390" y="1798660"/>
                  <a:ext cx="552669" cy="34624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B7E0071-EA7D-8F47-AFF5-C0A267A56519}"/>
                    </a:ext>
                  </a:extLst>
                </p:cNvPr>
                <p:cNvSpPr txBox="1"/>
                <p:nvPr/>
              </p:nvSpPr>
              <p:spPr>
                <a:xfrm>
                  <a:off x="4596939" y="3746216"/>
                  <a:ext cx="4563044"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8B7E0071-EA7D-8F47-AFF5-C0A267A56519}"/>
                    </a:ext>
                  </a:extLst>
                </p:cNvPr>
                <p:cNvSpPr txBox="1">
                  <a:spLocks noRot="1" noChangeAspect="1" noMove="1" noResize="1" noEditPoints="1" noAdjustHandles="1" noChangeArrowheads="1" noChangeShapeType="1" noTextEdit="1"/>
                </p:cNvSpPr>
                <p:nvPr/>
              </p:nvSpPr>
              <p:spPr>
                <a:xfrm>
                  <a:off x="4596939" y="3746216"/>
                  <a:ext cx="4563044" cy="344197"/>
                </a:xfrm>
                <a:prstGeom prst="rect">
                  <a:avLst/>
                </a:prstGeom>
                <a:blipFill>
                  <a:blip r:embed="rId14"/>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D37AB4B-A4DF-1E48-9402-209F315BB5BB}"/>
                    </a:ext>
                  </a:extLst>
                </p:cNvPr>
                <p:cNvSpPr txBox="1"/>
                <p:nvPr/>
              </p:nvSpPr>
              <p:spPr>
                <a:xfrm>
                  <a:off x="4544295" y="3212816"/>
                  <a:ext cx="4630370"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8D37AB4B-A4DF-1E48-9402-209F315BB5BB}"/>
                    </a:ext>
                  </a:extLst>
                </p:cNvPr>
                <p:cNvSpPr txBox="1">
                  <a:spLocks noRot="1" noChangeAspect="1" noMove="1" noResize="1" noEditPoints="1" noAdjustHandles="1" noChangeArrowheads="1" noChangeShapeType="1" noTextEdit="1"/>
                </p:cNvSpPr>
                <p:nvPr/>
              </p:nvSpPr>
              <p:spPr>
                <a:xfrm>
                  <a:off x="4544295" y="3212816"/>
                  <a:ext cx="4630370" cy="344197"/>
                </a:xfrm>
                <a:prstGeom prst="rect">
                  <a:avLst/>
                </a:prstGeom>
                <a:blipFill>
                  <a:blip r:embed="rId15"/>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9AC17CA-2A50-A24C-BD94-A98063A8E6E9}"/>
                    </a:ext>
                  </a:extLst>
                </p:cNvPr>
                <p:cNvSpPr txBox="1"/>
                <p:nvPr/>
              </p:nvSpPr>
              <p:spPr>
                <a:xfrm rot="16200000">
                  <a:off x="6581609" y="294663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B74F62B6-3204-7B4B-B3E4-77E8C656A286}"/>
                    </a:ext>
                  </a:extLst>
                </p:cNvPr>
                <p:cNvSpPr txBox="1">
                  <a:spLocks noRot="1" noChangeAspect="1" noMove="1" noResize="1" noEditPoints="1" noAdjustHandles="1" noChangeArrowheads="1" noChangeShapeType="1" noTextEdit="1"/>
                </p:cNvSpPr>
                <p:nvPr/>
              </p:nvSpPr>
              <p:spPr>
                <a:xfrm rot="16200000">
                  <a:off x="6581609" y="2946634"/>
                  <a:ext cx="552669" cy="34624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6A2A2C8-4F9A-2B43-9F1E-AD98B7CF3AE8}"/>
                    </a:ext>
                  </a:extLst>
                </p:cNvPr>
                <p:cNvSpPr txBox="1"/>
                <p:nvPr/>
              </p:nvSpPr>
              <p:spPr>
                <a:xfrm>
                  <a:off x="4860174" y="2668731"/>
                  <a:ext cx="4015202"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B6A2A2C8-4F9A-2B43-9F1E-AD98B7CF3AE8}"/>
                    </a:ext>
                  </a:extLst>
                </p:cNvPr>
                <p:cNvSpPr txBox="1">
                  <a:spLocks noRot="1" noChangeAspect="1" noMove="1" noResize="1" noEditPoints="1" noAdjustHandles="1" noChangeArrowheads="1" noChangeShapeType="1" noTextEdit="1"/>
                </p:cNvSpPr>
                <p:nvPr/>
              </p:nvSpPr>
              <p:spPr>
                <a:xfrm>
                  <a:off x="4860174" y="2668731"/>
                  <a:ext cx="4015202" cy="344197"/>
                </a:xfrm>
                <a:prstGeom prst="rect">
                  <a:avLst/>
                </a:prstGeom>
                <a:blipFill>
                  <a:blip r:embed="rId1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613C9EE-88A7-9746-AAE0-B8F45FB67C36}"/>
                    </a:ext>
                  </a:extLst>
                </p:cNvPr>
                <p:cNvSpPr txBox="1"/>
                <p:nvPr/>
              </p:nvSpPr>
              <p:spPr>
                <a:xfrm>
                  <a:off x="4808913" y="2128697"/>
                  <a:ext cx="4128053"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4613C9EE-88A7-9746-AAE0-B8F45FB67C36}"/>
                    </a:ext>
                  </a:extLst>
                </p:cNvPr>
                <p:cNvSpPr txBox="1">
                  <a:spLocks noRot="1" noChangeAspect="1" noMove="1" noResize="1" noEditPoints="1" noAdjustHandles="1" noChangeArrowheads="1" noChangeShapeType="1" noTextEdit="1"/>
                </p:cNvSpPr>
                <p:nvPr/>
              </p:nvSpPr>
              <p:spPr>
                <a:xfrm>
                  <a:off x="4808913" y="2128697"/>
                  <a:ext cx="4128053" cy="344197"/>
                </a:xfrm>
                <a:prstGeom prst="rect">
                  <a:avLst/>
                </a:prstGeom>
                <a:blipFill>
                  <a:blip r:embed="rId18"/>
                  <a:stretch>
                    <a:fillRect b="-3704"/>
                  </a:stretch>
                </a:blipFill>
              </p:spPr>
              <p:txBody>
                <a:bodyPr/>
                <a:lstStyle/>
                <a:p>
                  <a:r>
                    <a:rPr lang="en-US">
                      <a:noFill/>
                    </a:rPr>
                    <a:t> </a:t>
                  </a:r>
                </a:p>
              </p:txBody>
            </p:sp>
          </mc:Fallback>
        </mc:AlternateContent>
      </p:grpSp>
      <p:sp>
        <p:nvSpPr>
          <p:cNvPr id="5" name="Slide Number Placeholder 4">
            <a:extLst>
              <a:ext uri="{FF2B5EF4-FFF2-40B4-BE49-F238E27FC236}">
                <a16:creationId xmlns:a16="http://schemas.microsoft.com/office/drawing/2014/main" id="{13C2A393-761D-074E-9C63-7EC82555E92B}"/>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20</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800324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B2251A95-A695-2B41-B247-8ABBB5AA424A}"/>
              </a:ext>
            </a:extLst>
          </p:cNvPr>
          <p:cNvCxnSpPr>
            <a:cxnSpLocks/>
          </p:cNvCxnSpPr>
          <p:nvPr/>
        </p:nvCxnSpPr>
        <p:spPr bwMode="auto">
          <a:xfrm>
            <a:off x="2057400" y="1971692"/>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 name="TextBox 7">
            <a:extLst>
              <a:ext uri="{FF2B5EF4-FFF2-40B4-BE49-F238E27FC236}">
                <a16:creationId xmlns:a16="http://schemas.microsoft.com/office/drawing/2014/main" id="{AE862CB4-FA74-3C49-AB30-AD5661D82503}"/>
              </a:ext>
            </a:extLst>
          </p:cNvPr>
          <p:cNvSpPr txBox="1"/>
          <p:nvPr/>
        </p:nvSpPr>
        <p:spPr>
          <a:xfrm>
            <a:off x="1596173" y="1780161"/>
            <a:ext cx="453970" cy="369332"/>
          </a:xfrm>
          <a:prstGeom prst="rect">
            <a:avLst/>
          </a:prstGeom>
          <a:noFill/>
        </p:spPr>
        <p:txBody>
          <a:bodyPr wrap="none" rtlCol="0">
            <a:spAutoFit/>
          </a:bodyPr>
          <a:lstStyle/>
          <a:p>
            <a:r>
              <a:rPr lang="en-US" dirty="0"/>
              <a:t>T1</a:t>
            </a:r>
          </a:p>
        </p:txBody>
      </p:sp>
      <p:cxnSp>
        <p:nvCxnSpPr>
          <p:cNvPr id="12" name="Straight Arrow Connector 11">
            <a:extLst>
              <a:ext uri="{FF2B5EF4-FFF2-40B4-BE49-F238E27FC236}">
                <a16:creationId xmlns:a16="http://schemas.microsoft.com/office/drawing/2014/main" id="{60E18E05-2BA2-E441-B95A-F9DD7B7DBFF8}"/>
              </a:ext>
            </a:extLst>
          </p:cNvPr>
          <p:cNvCxnSpPr>
            <a:cxnSpLocks/>
          </p:cNvCxnSpPr>
          <p:nvPr/>
        </p:nvCxnSpPr>
        <p:spPr bwMode="auto">
          <a:xfrm>
            <a:off x="2057400" y="2734815"/>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a:extLst>
              <a:ext uri="{FF2B5EF4-FFF2-40B4-BE49-F238E27FC236}">
                <a16:creationId xmlns:a16="http://schemas.microsoft.com/office/drawing/2014/main" id="{C995FE2A-3AF5-FA47-ACA9-D74D81783B2E}"/>
              </a:ext>
            </a:extLst>
          </p:cNvPr>
          <p:cNvCxnSpPr>
            <a:cxnSpLocks/>
            <a:stCxn id="90" idx="3"/>
          </p:cNvCxnSpPr>
          <p:nvPr/>
        </p:nvCxnSpPr>
        <p:spPr bwMode="auto">
          <a:xfrm>
            <a:off x="4321629" y="1981462"/>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2" name="Title 1">
            <a:extLst>
              <a:ext uri="{FF2B5EF4-FFF2-40B4-BE49-F238E27FC236}">
                <a16:creationId xmlns:a16="http://schemas.microsoft.com/office/drawing/2014/main" id="{66EEE1FD-67B6-D14D-8589-342BFF35CBE7}"/>
              </a:ext>
            </a:extLst>
          </p:cNvPr>
          <p:cNvSpPr>
            <a:spLocks noGrp="1"/>
          </p:cNvSpPr>
          <p:nvPr>
            <p:ph type="title"/>
          </p:nvPr>
        </p:nvSpPr>
        <p:spPr>
          <a:xfrm>
            <a:off x="457200" y="205979"/>
            <a:ext cx="8229600" cy="857250"/>
          </a:xfrm>
        </p:spPr>
        <p:txBody>
          <a:bodyPr/>
          <a:lstStyle/>
          <a:p>
            <a:r>
              <a:rPr lang="en-US" dirty="0">
                <a:ln w="0"/>
                <a:solidFill>
                  <a:schemeClr val="tx1"/>
                </a:solidFill>
                <a:effectLst>
                  <a:outerShdw blurRad="38100" dist="19050" dir="2700000" algn="tl" rotWithShape="0">
                    <a:schemeClr val="dk1">
                      <a:alpha val="40000"/>
                    </a:schemeClr>
                  </a:outerShdw>
                </a:effectLst>
              </a:rPr>
              <a:t>Introduce Multithreaded Machine</a:t>
            </a:r>
            <a:endParaRPr lang="en-US" dirty="0"/>
          </a:p>
        </p:txBody>
      </p:sp>
      <p:sp>
        <p:nvSpPr>
          <p:cNvPr id="32" name="TextBox 31">
            <a:extLst>
              <a:ext uri="{FF2B5EF4-FFF2-40B4-BE49-F238E27FC236}">
                <a16:creationId xmlns:a16="http://schemas.microsoft.com/office/drawing/2014/main" id="{4F1D6B46-3C3F-3644-A092-53A63752F934}"/>
              </a:ext>
            </a:extLst>
          </p:cNvPr>
          <p:cNvSpPr txBox="1"/>
          <p:nvPr/>
        </p:nvSpPr>
        <p:spPr>
          <a:xfrm>
            <a:off x="1600200" y="2556675"/>
            <a:ext cx="453970" cy="369332"/>
          </a:xfrm>
          <a:prstGeom prst="rect">
            <a:avLst/>
          </a:prstGeom>
          <a:noFill/>
        </p:spPr>
        <p:txBody>
          <a:bodyPr wrap="none" rtlCol="0">
            <a:spAutoFit/>
          </a:bodyPr>
          <a:lstStyle/>
          <a:p>
            <a:r>
              <a:rPr lang="en-US" dirty="0"/>
              <a:t>T2</a:t>
            </a:r>
          </a:p>
        </p:txBody>
      </p: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6A0A5320-2725-DB4C-B881-00646AE024A5}"/>
                  </a:ext>
                </a:extLst>
              </p:cNvPr>
              <p:cNvSpPr/>
              <p:nvPr/>
            </p:nvSpPr>
            <p:spPr>
              <a:xfrm>
                <a:off x="38515" y="1276350"/>
                <a:ext cx="4825937"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𝑇𝑆𝑒𝑡</m:t>
                        </m:r>
                      </m:sub>
                    </m:sSub>
                    <m:r>
                      <a:rPr lang="en-US" i="1">
                        <a:latin typeface="Cambria Math" panose="02040503050406030204" pitchFamily="18" charset="0"/>
                      </a:rPr>
                      <m:t>≔(</m:t>
                    </m:r>
                    <m:r>
                      <a:rPr lang="en-US" b="0" i="1" smtClean="0">
                        <a:latin typeface="Cambria Math" panose="02040503050406030204" pitchFamily="18" charset="0"/>
                      </a:rPr>
                      <m:t>𝑡𝑖𝑑</m:t>
                    </m:r>
                    <m:r>
                      <a:rPr lang="en-US" b="0" i="1" smtClean="0">
                        <a:latin typeface="Cambria Math" panose="02040503050406030204" pitchFamily="18" charset="0"/>
                      </a:rPr>
                      <m:t>, {</m:t>
                    </m:r>
                    <m:r>
                      <a:rPr lang="en-US" b="0" i="1" smtClean="0">
                        <a:latin typeface="Cambria Math" panose="02040503050406030204" pitchFamily="18" charset="0"/>
                      </a:rPr>
                      <m:t>𝑡𝑖</m:t>
                    </m:r>
                    <m:r>
                      <a:rPr lang="en-US" i="1">
                        <a:latin typeface="Cambria Math" panose="02040503050406030204" pitchFamily="18" charset="0"/>
                      </a:rPr>
                      <m:t>↦</m:t>
                    </m:r>
                    <m:r>
                      <a:rPr lang="en-US" i="1">
                        <a:latin typeface="Cambria Math" panose="02040503050406030204" pitchFamily="18" charset="0"/>
                      </a:rPr>
                      <m:t>𝑙𝑠</m:t>
                    </m:r>
                    <m:sSub>
                      <m:sSubPr>
                        <m:ctrlPr>
                          <a:rPr lang="en-US" b="0"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𝑡𝑖</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𝑙𝑜𝑔</m:t>
                    </m:r>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𝑇𝑆𝑒𝑡</m:t>
                    </m:r>
                  </m:oMath>
                </a14:m>
                <a:r>
                  <a:rPr lang="en-US" dirty="0"/>
                  <a:t>) </a:t>
                </a:r>
              </a:p>
            </p:txBody>
          </p:sp>
        </mc:Choice>
        <mc:Fallback xmlns="">
          <p:sp>
            <p:nvSpPr>
              <p:cNvPr id="50" name="Rectangle 49">
                <a:extLst>
                  <a:ext uri="{FF2B5EF4-FFF2-40B4-BE49-F238E27FC236}">
                    <a16:creationId xmlns:a16="http://schemas.microsoft.com/office/drawing/2014/main" id="{6A0A5320-2725-DB4C-B881-00646AE024A5}"/>
                  </a:ext>
                </a:extLst>
              </p:cNvPr>
              <p:cNvSpPr>
                <a:spLocks noRot="1" noChangeAspect="1" noMove="1" noResize="1" noEditPoints="1" noAdjustHandles="1" noChangeArrowheads="1" noChangeShapeType="1" noTextEdit="1"/>
              </p:cNvSpPr>
              <p:nvPr/>
            </p:nvSpPr>
            <p:spPr>
              <a:xfrm>
                <a:off x="38515" y="1276350"/>
                <a:ext cx="4825937" cy="369332"/>
              </a:xfrm>
              <a:prstGeom prst="rect">
                <a:avLst/>
              </a:prstGeom>
              <a:blipFill>
                <a:blip r:embed="rId3"/>
                <a:stretch>
                  <a:fillRect t="-6667" b="-23333"/>
                </a:stretch>
              </a:blipFill>
            </p:spPr>
            <p:txBody>
              <a:bodyPr/>
              <a:lstStyle/>
              <a:p>
                <a:r>
                  <a:rPr lang="en-US">
                    <a:noFill/>
                  </a:rPr>
                  <a:t> </a:t>
                </a:r>
              </a:p>
            </p:txBody>
          </p:sp>
        </mc:Fallback>
      </mc:AlternateContent>
      <p:cxnSp>
        <p:nvCxnSpPr>
          <p:cNvPr id="81" name="Straight Arrow Connector 80">
            <a:extLst>
              <a:ext uri="{FF2B5EF4-FFF2-40B4-BE49-F238E27FC236}">
                <a16:creationId xmlns:a16="http://schemas.microsoft.com/office/drawing/2014/main" id="{C87DDC7B-4858-3049-94E5-D8E2CF23E0D2}"/>
              </a:ext>
            </a:extLst>
          </p:cNvPr>
          <p:cNvCxnSpPr>
            <a:cxnSpLocks/>
          </p:cNvCxnSpPr>
          <p:nvPr/>
        </p:nvCxnSpPr>
        <p:spPr bwMode="auto">
          <a:xfrm flipV="1">
            <a:off x="7543800" y="1971136"/>
            <a:ext cx="297543" cy="151229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3" name="Rectangle 82">
            <a:extLst>
              <a:ext uri="{FF2B5EF4-FFF2-40B4-BE49-F238E27FC236}">
                <a16:creationId xmlns:a16="http://schemas.microsoft.com/office/drawing/2014/main" id="{E68A74FA-CB6F-1D44-B227-814C5CFD52ED}"/>
              </a:ext>
            </a:extLst>
          </p:cNvPr>
          <p:cNvSpPr/>
          <p:nvPr/>
        </p:nvSpPr>
        <p:spPr>
          <a:xfrm>
            <a:off x="7136492" y="3240646"/>
            <a:ext cx="415498" cy="369332"/>
          </a:xfrm>
          <a:prstGeom prst="rect">
            <a:avLst/>
          </a:prstGeom>
        </p:spPr>
        <p:txBody>
          <a:bodyPr wrap="none">
            <a:spAutoFit/>
          </a:bodyPr>
          <a:lstStyle/>
          <a:p>
            <a:r>
              <a:rPr lang="en-US" dirty="0"/>
              <a:t>…</a:t>
            </a:r>
          </a:p>
        </p:txBody>
      </p:sp>
      <p:sp>
        <p:nvSpPr>
          <p:cNvPr id="89" name="Rectangle 88">
            <a:extLst>
              <a:ext uri="{FF2B5EF4-FFF2-40B4-BE49-F238E27FC236}">
                <a16:creationId xmlns:a16="http://schemas.microsoft.com/office/drawing/2014/main" id="{240C74A3-491C-5641-972C-B84A06EB00A4}"/>
              </a:ext>
            </a:extLst>
          </p:cNvPr>
          <p:cNvSpPr/>
          <p:nvPr/>
        </p:nvSpPr>
        <p:spPr bwMode="auto">
          <a:xfrm>
            <a:off x="2649610" y="1871436"/>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90" name="Rectangle 89">
            <a:extLst>
              <a:ext uri="{FF2B5EF4-FFF2-40B4-BE49-F238E27FC236}">
                <a16:creationId xmlns:a16="http://schemas.microsoft.com/office/drawing/2014/main" id="{C8065825-3F7C-1041-8248-D45B26912360}"/>
              </a:ext>
            </a:extLst>
          </p:cNvPr>
          <p:cNvSpPr/>
          <p:nvPr/>
        </p:nvSpPr>
        <p:spPr bwMode="auto">
          <a:xfrm>
            <a:off x="3688176" y="1872846"/>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91" name="Rectangle 90">
            <a:extLst>
              <a:ext uri="{FF2B5EF4-FFF2-40B4-BE49-F238E27FC236}">
                <a16:creationId xmlns:a16="http://schemas.microsoft.com/office/drawing/2014/main" id="{A489F720-CDC6-A54B-87E2-B805CCB8F26F}"/>
              </a:ext>
            </a:extLst>
          </p:cNvPr>
          <p:cNvSpPr/>
          <p:nvPr/>
        </p:nvSpPr>
        <p:spPr bwMode="auto">
          <a:xfrm>
            <a:off x="6477000" y="2623033"/>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92" name="Rectangle 91">
            <a:extLst>
              <a:ext uri="{FF2B5EF4-FFF2-40B4-BE49-F238E27FC236}">
                <a16:creationId xmlns:a16="http://schemas.microsoft.com/office/drawing/2014/main" id="{63E60C4A-E5AC-F049-9D55-CF295C204976}"/>
              </a:ext>
            </a:extLst>
          </p:cNvPr>
          <p:cNvSpPr/>
          <p:nvPr/>
        </p:nvSpPr>
        <p:spPr bwMode="auto">
          <a:xfrm>
            <a:off x="5470640" y="263029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99" name="Straight Arrow Connector 98">
            <a:extLst>
              <a:ext uri="{FF2B5EF4-FFF2-40B4-BE49-F238E27FC236}">
                <a16:creationId xmlns:a16="http://schemas.microsoft.com/office/drawing/2014/main" id="{9DA1567F-C345-AF47-86F5-36B13F1E5FD0}"/>
              </a:ext>
            </a:extLst>
          </p:cNvPr>
          <p:cNvCxnSpPr>
            <a:cxnSpLocks/>
          </p:cNvCxnSpPr>
          <p:nvPr/>
        </p:nvCxnSpPr>
        <p:spPr bwMode="auto">
          <a:xfrm>
            <a:off x="7046846" y="2744381"/>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8C90348-C8A2-5D43-A1C7-1E38DF7AF582}"/>
                  </a:ext>
                </a:extLst>
              </p:cNvPr>
              <p:cNvSpPr txBox="1"/>
              <p:nvPr/>
            </p:nvSpPr>
            <p:spPr>
              <a:xfrm>
                <a:off x="4357428" y="2089403"/>
                <a:ext cx="1116716" cy="507831"/>
              </a:xfrm>
              <a:prstGeom prst="rect">
                <a:avLst/>
              </a:prstGeom>
              <a:noFill/>
            </p:spPr>
            <p:txBody>
              <a:bodyPr wrap="none" rtlCol="0">
                <a:spAutoFit/>
              </a:bodyPr>
              <a:lstStyle/>
              <a:p>
                <a:pPr algn="ctr"/>
                <a:r>
                  <a:rPr lang="en-US" sz="1350" dirty="0"/>
                  <a:t>Change </a:t>
                </a:r>
                <a14:m>
                  <m:oMath xmlns:m="http://schemas.openxmlformats.org/officeDocument/2006/math">
                    <m:r>
                      <a:rPr lang="en-US" sz="1350" i="1">
                        <a:latin typeface="Cambria Math" panose="02040503050406030204" pitchFamily="18" charset="0"/>
                      </a:rPr>
                      <m:t>𝑡𝑖𝑑</m:t>
                    </m:r>
                  </m:oMath>
                </a14:m>
                <a:r>
                  <a:rPr lang="en-US" sz="1350" dirty="0"/>
                  <a:t> </a:t>
                </a:r>
                <a:br>
                  <a:rPr lang="en-US" sz="1350" dirty="0"/>
                </a:br>
                <a:r>
                  <a:rPr lang="en-US" sz="1350" dirty="0"/>
                  <a:t>from </a:t>
                </a:r>
                <a14:m>
                  <m:oMath xmlns:m="http://schemas.openxmlformats.org/officeDocument/2006/math">
                    <m:r>
                      <a:rPr lang="en-US" sz="1350" b="0" i="1" smtClean="0">
                        <a:latin typeface="Cambria Math" panose="02040503050406030204" pitchFamily="18" charset="0"/>
                      </a:rPr>
                      <m:t>1</m:t>
                    </m:r>
                  </m:oMath>
                </a14:m>
                <a:r>
                  <a:rPr lang="en-US" sz="1350" dirty="0"/>
                  <a:t> to </a:t>
                </a:r>
                <a14:m>
                  <m:oMath xmlns:m="http://schemas.openxmlformats.org/officeDocument/2006/math">
                    <m:r>
                      <a:rPr lang="en-US" sz="1350" b="0" i="1" smtClean="0">
                        <a:latin typeface="Cambria Math" panose="02040503050406030204" pitchFamily="18" charset="0"/>
                      </a:rPr>
                      <m:t>2</m:t>
                    </m:r>
                  </m:oMath>
                </a14:m>
                <a:endParaRPr lang="en-US" sz="1350" i="1" dirty="0"/>
              </a:p>
            </p:txBody>
          </p:sp>
        </mc:Choice>
        <mc:Fallback xmlns="">
          <p:sp>
            <p:nvSpPr>
              <p:cNvPr id="57" name="TextBox 56">
                <a:extLst>
                  <a:ext uri="{FF2B5EF4-FFF2-40B4-BE49-F238E27FC236}">
                    <a16:creationId xmlns:a16="http://schemas.microsoft.com/office/drawing/2014/main" id="{58C90348-C8A2-5D43-A1C7-1E38DF7AF582}"/>
                  </a:ext>
                </a:extLst>
              </p:cNvPr>
              <p:cNvSpPr txBox="1">
                <a:spLocks noRot="1" noChangeAspect="1" noMove="1" noResize="1" noEditPoints="1" noAdjustHandles="1" noChangeArrowheads="1" noChangeShapeType="1" noTextEdit="1"/>
              </p:cNvSpPr>
              <p:nvPr/>
            </p:nvSpPr>
            <p:spPr>
              <a:xfrm>
                <a:off x="4357428" y="2089403"/>
                <a:ext cx="1116716" cy="507831"/>
              </a:xfrm>
              <a:prstGeom prst="rect">
                <a:avLst/>
              </a:prstGeom>
              <a:blipFill>
                <a:blip r:embed="rId5"/>
                <a:stretch>
                  <a:fillRect t="-2439" b="-7317"/>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C3C3AFA-B1B8-4543-AF60-A939F1FEE98E}"/>
              </a:ext>
            </a:extLst>
          </p:cNvPr>
          <p:cNvCxnSpPr>
            <a:cxnSpLocks/>
          </p:cNvCxnSpPr>
          <p:nvPr/>
        </p:nvCxnSpPr>
        <p:spPr bwMode="auto">
          <a:xfrm>
            <a:off x="2057400" y="3818559"/>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3" name="Rectangle 32">
            <a:extLst>
              <a:ext uri="{FF2B5EF4-FFF2-40B4-BE49-F238E27FC236}">
                <a16:creationId xmlns:a16="http://schemas.microsoft.com/office/drawing/2014/main" id="{9377ADAD-ECE7-4145-BE81-9CDA3B35E49C}"/>
              </a:ext>
            </a:extLst>
          </p:cNvPr>
          <p:cNvSpPr/>
          <p:nvPr/>
        </p:nvSpPr>
        <p:spPr bwMode="auto">
          <a:xfrm>
            <a:off x="6364978" y="371744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4" name="Rectangle 33">
            <a:extLst>
              <a:ext uri="{FF2B5EF4-FFF2-40B4-BE49-F238E27FC236}">
                <a16:creationId xmlns:a16="http://schemas.microsoft.com/office/drawing/2014/main" id="{5A6D02C5-F8CB-0944-993E-E45DD31CC68D}"/>
              </a:ext>
            </a:extLst>
          </p:cNvPr>
          <p:cNvSpPr/>
          <p:nvPr/>
        </p:nvSpPr>
        <p:spPr bwMode="auto">
          <a:xfrm>
            <a:off x="5358618" y="372469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5" name="Rectangle 34">
            <a:extLst>
              <a:ext uri="{FF2B5EF4-FFF2-40B4-BE49-F238E27FC236}">
                <a16:creationId xmlns:a16="http://schemas.microsoft.com/office/drawing/2014/main" id="{806C2CBF-6C3C-3248-B80A-A861B3C8AF18}"/>
              </a:ext>
            </a:extLst>
          </p:cNvPr>
          <p:cNvSpPr/>
          <p:nvPr/>
        </p:nvSpPr>
        <p:spPr bwMode="auto">
          <a:xfrm>
            <a:off x="2649610" y="3737803"/>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6" name="Rectangle 35">
            <a:extLst>
              <a:ext uri="{FF2B5EF4-FFF2-40B4-BE49-F238E27FC236}">
                <a16:creationId xmlns:a16="http://schemas.microsoft.com/office/drawing/2014/main" id="{D2D6D30A-53BC-3749-94D8-1EA9294F5839}"/>
              </a:ext>
            </a:extLst>
          </p:cNvPr>
          <p:cNvSpPr/>
          <p:nvPr/>
        </p:nvSpPr>
        <p:spPr bwMode="auto">
          <a:xfrm>
            <a:off x="3688176" y="3739213"/>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7" name="Oval 36">
            <a:extLst>
              <a:ext uri="{FF2B5EF4-FFF2-40B4-BE49-F238E27FC236}">
                <a16:creationId xmlns:a16="http://schemas.microsoft.com/office/drawing/2014/main" id="{A172C993-48E8-6A47-A61A-3A8C69EBCE46}"/>
              </a:ext>
            </a:extLst>
          </p:cNvPr>
          <p:cNvSpPr/>
          <p:nvPr/>
        </p:nvSpPr>
        <p:spPr bwMode="auto">
          <a:xfrm>
            <a:off x="7086600" y="3727004"/>
            <a:ext cx="553824" cy="217912"/>
          </a:xfrm>
          <a:prstGeom prst="ellipse">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38" name="Rectangle 37">
            <a:extLst>
              <a:ext uri="{FF2B5EF4-FFF2-40B4-BE49-F238E27FC236}">
                <a16:creationId xmlns:a16="http://schemas.microsoft.com/office/drawing/2014/main" id="{88F3F793-1154-2944-B7E1-3990CEB5B22D}"/>
              </a:ext>
            </a:extLst>
          </p:cNvPr>
          <p:cNvSpPr/>
          <p:nvPr/>
        </p:nvSpPr>
        <p:spPr>
          <a:xfrm>
            <a:off x="7155763" y="3576171"/>
            <a:ext cx="415498" cy="369332"/>
          </a:xfrm>
          <a:prstGeom prst="rect">
            <a:avLst/>
          </a:prstGeom>
        </p:spPr>
        <p:txBody>
          <a:bodyPr wrap="none">
            <a:spAutoFit/>
          </a:bodyPr>
          <a:lstStyle/>
          <a:p>
            <a:r>
              <a:rPr lang="en-US" dirty="0"/>
              <a:t>…</a:t>
            </a:r>
          </a:p>
        </p:txBody>
      </p:sp>
      <p:sp>
        <p:nvSpPr>
          <p:cNvPr id="39" name="TextBox 38">
            <a:extLst>
              <a:ext uri="{FF2B5EF4-FFF2-40B4-BE49-F238E27FC236}">
                <a16:creationId xmlns:a16="http://schemas.microsoft.com/office/drawing/2014/main" id="{2F6D802B-F804-6749-A245-ED0592A7D64B}"/>
              </a:ext>
            </a:extLst>
          </p:cNvPr>
          <p:cNvSpPr txBox="1"/>
          <p:nvPr/>
        </p:nvSpPr>
        <p:spPr>
          <a:xfrm>
            <a:off x="1239999" y="3626049"/>
            <a:ext cx="864339" cy="369332"/>
          </a:xfrm>
          <a:prstGeom prst="rect">
            <a:avLst/>
          </a:prstGeom>
          <a:noFill/>
        </p:spPr>
        <p:txBody>
          <a:bodyPr wrap="none" rtlCol="0">
            <a:spAutoFit/>
          </a:bodyPr>
          <a:lstStyle/>
          <a:p>
            <a:r>
              <a:rPr lang="en-US" dirty="0"/>
              <a:t>CPU 1</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CCF79FB-6DD0-E141-853A-BF60526CB98A}"/>
                  </a:ext>
                </a:extLst>
              </p:cNvPr>
              <p:cNvSpPr txBox="1"/>
              <p:nvPr/>
            </p:nvSpPr>
            <p:spPr>
              <a:xfrm>
                <a:off x="1092971" y="3946705"/>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40" name="TextBox 39">
                <a:extLst>
                  <a:ext uri="{FF2B5EF4-FFF2-40B4-BE49-F238E27FC236}">
                    <a16:creationId xmlns:a16="http://schemas.microsoft.com/office/drawing/2014/main" id="{ACCF79FB-6DD0-E141-853A-BF60526CB98A}"/>
                  </a:ext>
                </a:extLst>
              </p:cNvPr>
              <p:cNvSpPr txBox="1">
                <a:spLocks noRot="1" noChangeAspect="1" noMove="1" noResize="1" noEditPoints="1" noAdjustHandles="1" noChangeArrowheads="1" noChangeShapeType="1" noTextEdit="1"/>
              </p:cNvSpPr>
              <p:nvPr/>
            </p:nvSpPr>
            <p:spPr>
              <a:xfrm>
                <a:off x="1092971" y="3946705"/>
                <a:ext cx="1158394" cy="369332"/>
              </a:xfrm>
              <a:prstGeom prst="rect">
                <a:avLst/>
              </a:prstGeom>
              <a:blipFill>
                <a:blip r:embed="rId6"/>
                <a:stretch>
                  <a:fillRect l="-3261" t="-10000" r="-3261" b="-200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B595117-6A97-744E-B5DD-22955B9EA44B}"/>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21</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385546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2" grpId="0"/>
      <p:bldP spid="50" grpId="0"/>
      <p:bldP spid="83" grpId="0"/>
      <p:bldP spid="89" grpId="0" animBg="1"/>
      <p:bldP spid="90" grpId="0" animBg="1"/>
      <p:bldP spid="91" grpId="0" animBg="1"/>
      <p:bldP spid="92" grpId="0" animBg="1"/>
      <p:bldP spid="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B2251A95-A695-2B41-B247-8ABBB5AA424A}"/>
              </a:ext>
            </a:extLst>
          </p:cNvPr>
          <p:cNvCxnSpPr>
            <a:cxnSpLocks/>
          </p:cNvCxnSpPr>
          <p:nvPr/>
        </p:nvCxnSpPr>
        <p:spPr bwMode="auto">
          <a:xfrm>
            <a:off x="2057400" y="1971692"/>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 name="TextBox 7">
            <a:extLst>
              <a:ext uri="{FF2B5EF4-FFF2-40B4-BE49-F238E27FC236}">
                <a16:creationId xmlns:a16="http://schemas.microsoft.com/office/drawing/2014/main" id="{AE862CB4-FA74-3C49-AB30-AD5661D82503}"/>
              </a:ext>
            </a:extLst>
          </p:cNvPr>
          <p:cNvSpPr txBox="1"/>
          <p:nvPr/>
        </p:nvSpPr>
        <p:spPr>
          <a:xfrm>
            <a:off x="1596173" y="1780161"/>
            <a:ext cx="453970" cy="369332"/>
          </a:xfrm>
          <a:prstGeom prst="rect">
            <a:avLst/>
          </a:prstGeom>
          <a:noFill/>
        </p:spPr>
        <p:txBody>
          <a:bodyPr wrap="none" rtlCol="0">
            <a:spAutoFit/>
          </a:bodyPr>
          <a:lstStyle/>
          <a:p>
            <a:r>
              <a:rPr lang="en-US" dirty="0"/>
              <a:t>T1</a:t>
            </a:r>
          </a:p>
        </p:txBody>
      </p:sp>
      <p:cxnSp>
        <p:nvCxnSpPr>
          <p:cNvPr id="12" name="Straight Arrow Connector 11">
            <a:extLst>
              <a:ext uri="{FF2B5EF4-FFF2-40B4-BE49-F238E27FC236}">
                <a16:creationId xmlns:a16="http://schemas.microsoft.com/office/drawing/2014/main" id="{60E18E05-2BA2-E441-B95A-F9DD7B7DBFF8}"/>
              </a:ext>
            </a:extLst>
          </p:cNvPr>
          <p:cNvCxnSpPr>
            <a:cxnSpLocks/>
          </p:cNvCxnSpPr>
          <p:nvPr/>
        </p:nvCxnSpPr>
        <p:spPr bwMode="auto">
          <a:xfrm>
            <a:off x="2057400" y="2734815"/>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2" name="Title 1">
            <a:extLst>
              <a:ext uri="{FF2B5EF4-FFF2-40B4-BE49-F238E27FC236}">
                <a16:creationId xmlns:a16="http://schemas.microsoft.com/office/drawing/2014/main" id="{66EEE1FD-67B6-D14D-8589-342BFF35CBE7}"/>
              </a:ext>
            </a:extLst>
          </p:cNvPr>
          <p:cNvSpPr>
            <a:spLocks noGrp="1"/>
          </p:cNvSpPr>
          <p:nvPr>
            <p:ph type="title"/>
          </p:nvPr>
        </p:nvSpPr>
        <p:spPr>
          <a:xfrm>
            <a:off x="457200" y="205979"/>
            <a:ext cx="8229600" cy="857250"/>
          </a:xfrm>
        </p:spPr>
        <p:txBody>
          <a:bodyPr/>
          <a:lstStyle/>
          <a:p>
            <a:r>
              <a:rPr lang="en-US" dirty="0">
                <a:ln w="0"/>
                <a:solidFill>
                  <a:schemeClr val="tx1"/>
                </a:solidFill>
                <a:effectLst>
                  <a:outerShdw blurRad="38100" dist="19050" dir="2700000" algn="tl" rotWithShape="0">
                    <a:schemeClr val="dk1">
                      <a:alpha val="40000"/>
                    </a:schemeClr>
                  </a:outerShdw>
                </a:effectLst>
              </a:rPr>
              <a:t>Introduce Multithreaded Machine</a:t>
            </a:r>
            <a:endParaRPr lang="en-US" dirty="0"/>
          </a:p>
        </p:txBody>
      </p:sp>
      <p:sp>
        <p:nvSpPr>
          <p:cNvPr id="32" name="TextBox 31">
            <a:extLst>
              <a:ext uri="{FF2B5EF4-FFF2-40B4-BE49-F238E27FC236}">
                <a16:creationId xmlns:a16="http://schemas.microsoft.com/office/drawing/2014/main" id="{4F1D6B46-3C3F-3644-A092-53A63752F934}"/>
              </a:ext>
            </a:extLst>
          </p:cNvPr>
          <p:cNvSpPr txBox="1"/>
          <p:nvPr/>
        </p:nvSpPr>
        <p:spPr>
          <a:xfrm>
            <a:off x="1600200" y="2556675"/>
            <a:ext cx="453970" cy="369332"/>
          </a:xfrm>
          <a:prstGeom prst="rect">
            <a:avLst/>
          </a:prstGeom>
          <a:noFill/>
        </p:spPr>
        <p:txBody>
          <a:bodyPr wrap="none" rtlCol="0">
            <a:spAutoFit/>
          </a:bodyPr>
          <a:lstStyle/>
          <a:p>
            <a:r>
              <a:rPr lang="en-US" dirty="0"/>
              <a:t>T2</a:t>
            </a:r>
          </a:p>
        </p:txBody>
      </p:sp>
      <p:sp>
        <p:nvSpPr>
          <p:cNvPr id="74" name="Rectangle 73">
            <a:extLst>
              <a:ext uri="{FF2B5EF4-FFF2-40B4-BE49-F238E27FC236}">
                <a16:creationId xmlns:a16="http://schemas.microsoft.com/office/drawing/2014/main" id="{4599B512-5FFD-F64D-B5CF-8B20CCF19E17}"/>
              </a:ext>
            </a:extLst>
          </p:cNvPr>
          <p:cNvSpPr/>
          <p:nvPr/>
        </p:nvSpPr>
        <p:spPr bwMode="auto">
          <a:xfrm>
            <a:off x="2649610" y="1871436"/>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75" name="Rectangle 74">
            <a:extLst>
              <a:ext uri="{FF2B5EF4-FFF2-40B4-BE49-F238E27FC236}">
                <a16:creationId xmlns:a16="http://schemas.microsoft.com/office/drawing/2014/main" id="{AB1F7FAA-32D9-C54C-88C3-B6F36E1AE14B}"/>
              </a:ext>
            </a:extLst>
          </p:cNvPr>
          <p:cNvSpPr/>
          <p:nvPr/>
        </p:nvSpPr>
        <p:spPr bwMode="auto">
          <a:xfrm>
            <a:off x="3688176" y="1872846"/>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76" name="Rectangle 75">
            <a:extLst>
              <a:ext uri="{FF2B5EF4-FFF2-40B4-BE49-F238E27FC236}">
                <a16:creationId xmlns:a16="http://schemas.microsoft.com/office/drawing/2014/main" id="{53F2EFC8-27B4-424A-B222-05E438EBCB83}"/>
              </a:ext>
            </a:extLst>
          </p:cNvPr>
          <p:cNvSpPr/>
          <p:nvPr/>
        </p:nvSpPr>
        <p:spPr bwMode="auto">
          <a:xfrm>
            <a:off x="6477000" y="2623033"/>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77" name="Rectangle 76">
            <a:extLst>
              <a:ext uri="{FF2B5EF4-FFF2-40B4-BE49-F238E27FC236}">
                <a16:creationId xmlns:a16="http://schemas.microsoft.com/office/drawing/2014/main" id="{1D339609-B031-984C-81DE-527922D609AE}"/>
              </a:ext>
            </a:extLst>
          </p:cNvPr>
          <p:cNvSpPr/>
          <p:nvPr/>
        </p:nvSpPr>
        <p:spPr bwMode="auto">
          <a:xfrm>
            <a:off x="5470640" y="263029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81" name="Straight Arrow Connector 80">
            <a:extLst>
              <a:ext uri="{FF2B5EF4-FFF2-40B4-BE49-F238E27FC236}">
                <a16:creationId xmlns:a16="http://schemas.microsoft.com/office/drawing/2014/main" id="{7EBCC5B5-0AA9-3C48-8894-159E7366F82A}"/>
              </a:ext>
            </a:extLst>
          </p:cNvPr>
          <p:cNvCxnSpPr>
            <a:cxnSpLocks/>
          </p:cNvCxnSpPr>
          <p:nvPr/>
        </p:nvCxnSpPr>
        <p:spPr bwMode="auto">
          <a:xfrm>
            <a:off x="4321629" y="1981462"/>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0" name="Straight Arrow Connector 89">
            <a:extLst>
              <a:ext uri="{FF2B5EF4-FFF2-40B4-BE49-F238E27FC236}">
                <a16:creationId xmlns:a16="http://schemas.microsoft.com/office/drawing/2014/main" id="{560F678A-7558-2941-852D-8BB1D8AA13ED}"/>
              </a:ext>
            </a:extLst>
          </p:cNvPr>
          <p:cNvCxnSpPr>
            <a:cxnSpLocks/>
          </p:cNvCxnSpPr>
          <p:nvPr/>
        </p:nvCxnSpPr>
        <p:spPr bwMode="auto">
          <a:xfrm flipV="1">
            <a:off x="7543800" y="1971136"/>
            <a:ext cx="297543" cy="151229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1" name="Rectangle 90">
            <a:extLst>
              <a:ext uri="{FF2B5EF4-FFF2-40B4-BE49-F238E27FC236}">
                <a16:creationId xmlns:a16="http://schemas.microsoft.com/office/drawing/2014/main" id="{F6F0B301-0EC6-4340-A451-4AAAD9FFC7C3}"/>
              </a:ext>
            </a:extLst>
          </p:cNvPr>
          <p:cNvSpPr/>
          <p:nvPr/>
        </p:nvSpPr>
        <p:spPr>
          <a:xfrm>
            <a:off x="7136492" y="3240646"/>
            <a:ext cx="415498" cy="369332"/>
          </a:xfrm>
          <a:prstGeom prst="rect">
            <a:avLst/>
          </a:prstGeom>
        </p:spPr>
        <p:txBody>
          <a:bodyPr wrap="none">
            <a:spAutoFit/>
          </a:bodyPr>
          <a:lstStyle/>
          <a:p>
            <a:r>
              <a:rPr lang="en-US" dirty="0"/>
              <a:t>…</a:t>
            </a:r>
          </a:p>
        </p:txBody>
      </p:sp>
      <p:cxnSp>
        <p:nvCxnSpPr>
          <p:cNvPr id="92" name="Straight Arrow Connector 91">
            <a:extLst>
              <a:ext uri="{FF2B5EF4-FFF2-40B4-BE49-F238E27FC236}">
                <a16:creationId xmlns:a16="http://schemas.microsoft.com/office/drawing/2014/main" id="{CE760EE3-3213-7649-B478-12CC612FF147}"/>
              </a:ext>
            </a:extLst>
          </p:cNvPr>
          <p:cNvCxnSpPr>
            <a:cxnSpLocks/>
          </p:cNvCxnSpPr>
          <p:nvPr/>
        </p:nvCxnSpPr>
        <p:spPr bwMode="auto">
          <a:xfrm>
            <a:off x="7046846" y="2744381"/>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Arrow Connector 28">
            <a:extLst>
              <a:ext uri="{FF2B5EF4-FFF2-40B4-BE49-F238E27FC236}">
                <a16:creationId xmlns:a16="http://schemas.microsoft.com/office/drawing/2014/main" id="{D8BF29D0-696B-9A40-A8B4-6D5DC897A261}"/>
              </a:ext>
            </a:extLst>
          </p:cNvPr>
          <p:cNvCxnSpPr>
            <a:cxnSpLocks/>
          </p:cNvCxnSpPr>
          <p:nvPr/>
        </p:nvCxnSpPr>
        <p:spPr bwMode="auto">
          <a:xfrm>
            <a:off x="2057400" y="3818559"/>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29">
            <a:extLst>
              <a:ext uri="{FF2B5EF4-FFF2-40B4-BE49-F238E27FC236}">
                <a16:creationId xmlns:a16="http://schemas.microsoft.com/office/drawing/2014/main" id="{35500587-E218-C945-86E6-CE0EC07F7321}"/>
              </a:ext>
            </a:extLst>
          </p:cNvPr>
          <p:cNvSpPr/>
          <p:nvPr/>
        </p:nvSpPr>
        <p:spPr bwMode="auto">
          <a:xfrm>
            <a:off x="6364978" y="371744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1" name="Rectangle 30">
            <a:extLst>
              <a:ext uri="{FF2B5EF4-FFF2-40B4-BE49-F238E27FC236}">
                <a16:creationId xmlns:a16="http://schemas.microsoft.com/office/drawing/2014/main" id="{9F2C2EE5-D709-554C-A483-E50050A78DBE}"/>
              </a:ext>
            </a:extLst>
          </p:cNvPr>
          <p:cNvSpPr/>
          <p:nvPr/>
        </p:nvSpPr>
        <p:spPr bwMode="auto">
          <a:xfrm>
            <a:off x="5358618" y="372469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4" name="Rectangle 33">
            <a:extLst>
              <a:ext uri="{FF2B5EF4-FFF2-40B4-BE49-F238E27FC236}">
                <a16:creationId xmlns:a16="http://schemas.microsoft.com/office/drawing/2014/main" id="{EC4069C5-1D07-274E-AE9E-A83C1866F4CB}"/>
              </a:ext>
            </a:extLst>
          </p:cNvPr>
          <p:cNvSpPr/>
          <p:nvPr/>
        </p:nvSpPr>
        <p:spPr bwMode="auto">
          <a:xfrm>
            <a:off x="2649610" y="3737803"/>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5" name="Rectangle 34">
            <a:extLst>
              <a:ext uri="{FF2B5EF4-FFF2-40B4-BE49-F238E27FC236}">
                <a16:creationId xmlns:a16="http://schemas.microsoft.com/office/drawing/2014/main" id="{E7CFAEF2-2A4A-F24D-971D-60EEFE186D78}"/>
              </a:ext>
            </a:extLst>
          </p:cNvPr>
          <p:cNvSpPr/>
          <p:nvPr/>
        </p:nvSpPr>
        <p:spPr bwMode="auto">
          <a:xfrm>
            <a:off x="3688176" y="3739213"/>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6" name="Oval 35">
            <a:extLst>
              <a:ext uri="{FF2B5EF4-FFF2-40B4-BE49-F238E27FC236}">
                <a16:creationId xmlns:a16="http://schemas.microsoft.com/office/drawing/2014/main" id="{4B6F4771-6A05-DF4D-A6A7-51B89B258AAE}"/>
              </a:ext>
            </a:extLst>
          </p:cNvPr>
          <p:cNvSpPr/>
          <p:nvPr/>
        </p:nvSpPr>
        <p:spPr bwMode="auto">
          <a:xfrm>
            <a:off x="7086600" y="3727004"/>
            <a:ext cx="553824" cy="217912"/>
          </a:xfrm>
          <a:prstGeom prst="ellipse">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41" name="Rectangle 40">
            <a:extLst>
              <a:ext uri="{FF2B5EF4-FFF2-40B4-BE49-F238E27FC236}">
                <a16:creationId xmlns:a16="http://schemas.microsoft.com/office/drawing/2014/main" id="{839D057D-6AB6-9C47-87B2-3EEFBAE1CF4F}"/>
              </a:ext>
            </a:extLst>
          </p:cNvPr>
          <p:cNvSpPr/>
          <p:nvPr/>
        </p:nvSpPr>
        <p:spPr>
          <a:xfrm>
            <a:off x="7155763" y="3576171"/>
            <a:ext cx="415498" cy="369332"/>
          </a:xfrm>
          <a:prstGeom prst="rect">
            <a:avLst/>
          </a:prstGeom>
        </p:spPr>
        <p:txBody>
          <a:bodyPr wrap="none">
            <a:spAutoFit/>
          </a:bodyPr>
          <a:lstStyle/>
          <a:p>
            <a:r>
              <a:rPr lang="en-US" dirty="0"/>
              <a:t>…</a:t>
            </a:r>
          </a:p>
        </p:txBody>
      </p:sp>
      <p:sp>
        <p:nvSpPr>
          <p:cNvPr id="42" name="TextBox 41">
            <a:extLst>
              <a:ext uri="{FF2B5EF4-FFF2-40B4-BE49-F238E27FC236}">
                <a16:creationId xmlns:a16="http://schemas.microsoft.com/office/drawing/2014/main" id="{0E8010F8-0D79-3644-929D-A38718344F29}"/>
              </a:ext>
            </a:extLst>
          </p:cNvPr>
          <p:cNvSpPr txBox="1"/>
          <p:nvPr/>
        </p:nvSpPr>
        <p:spPr>
          <a:xfrm>
            <a:off x="1239999" y="3626049"/>
            <a:ext cx="864339" cy="369332"/>
          </a:xfrm>
          <a:prstGeom prst="rect">
            <a:avLst/>
          </a:prstGeom>
          <a:noFill/>
        </p:spPr>
        <p:txBody>
          <a:bodyPr wrap="none" rtlCol="0">
            <a:spAutoFit/>
          </a:bodyPr>
          <a:lstStyle/>
          <a:p>
            <a:r>
              <a:rPr lang="en-US" dirty="0"/>
              <a:t>CPU 1</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56FCDD7-D826-8A4F-B0E8-73CE9B41E50F}"/>
                  </a:ext>
                </a:extLst>
              </p:cNvPr>
              <p:cNvSpPr txBox="1"/>
              <p:nvPr/>
            </p:nvSpPr>
            <p:spPr>
              <a:xfrm>
                <a:off x="1092971" y="3946705"/>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43" name="TextBox 42">
                <a:extLst>
                  <a:ext uri="{FF2B5EF4-FFF2-40B4-BE49-F238E27FC236}">
                    <a16:creationId xmlns:a16="http://schemas.microsoft.com/office/drawing/2014/main" id="{856FCDD7-D826-8A4F-B0E8-73CE9B41E50F}"/>
                  </a:ext>
                </a:extLst>
              </p:cNvPr>
              <p:cNvSpPr txBox="1">
                <a:spLocks noRot="1" noChangeAspect="1" noMove="1" noResize="1" noEditPoints="1" noAdjustHandles="1" noChangeArrowheads="1" noChangeShapeType="1" noTextEdit="1"/>
              </p:cNvSpPr>
              <p:nvPr/>
            </p:nvSpPr>
            <p:spPr>
              <a:xfrm>
                <a:off x="1092971" y="3946705"/>
                <a:ext cx="1158394" cy="369332"/>
              </a:xfrm>
              <a:prstGeom prst="rect">
                <a:avLst/>
              </a:prstGeom>
              <a:blipFill>
                <a:blip r:embed="rId3"/>
                <a:stretch>
                  <a:fillRect l="-3261" t="-10000" r="-3261" b="-20000"/>
                </a:stretch>
              </a:blipFill>
            </p:spPr>
            <p:txBody>
              <a:bodyPr/>
              <a:lstStyle/>
              <a:p>
                <a:r>
                  <a:rPr lang="en-US">
                    <a:noFill/>
                  </a:rPr>
                  <a:t> </a:t>
                </a:r>
              </a:p>
            </p:txBody>
          </p:sp>
        </mc:Fallback>
      </mc:AlternateContent>
      <p:sp>
        <p:nvSpPr>
          <p:cNvPr id="93" name="Rectangle 92">
            <a:extLst>
              <a:ext uri="{FF2B5EF4-FFF2-40B4-BE49-F238E27FC236}">
                <a16:creationId xmlns:a16="http://schemas.microsoft.com/office/drawing/2014/main" id="{51252A17-7158-2447-9E9B-9DACD585F0A0}"/>
              </a:ext>
            </a:extLst>
          </p:cNvPr>
          <p:cNvSpPr/>
          <p:nvPr/>
        </p:nvSpPr>
        <p:spPr bwMode="auto">
          <a:xfrm>
            <a:off x="1092971" y="2405135"/>
            <a:ext cx="7670029" cy="1967303"/>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94" name="Rectangle 93">
                <a:extLst>
                  <a:ext uri="{FF2B5EF4-FFF2-40B4-BE49-F238E27FC236}">
                    <a16:creationId xmlns:a16="http://schemas.microsoft.com/office/drawing/2014/main" id="{06F1FECC-324B-2D46-96E8-F9F5F648949D}"/>
                  </a:ext>
                </a:extLst>
              </p:cNvPr>
              <p:cNvSpPr/>
              <p:nvPr/>
            </p:nvSpPr>
            <p:spPr>
              <a:xfrm>
                <a:off x="4505684" y="2976291"/>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94" name="Rectangle 93">
                <a:extLst>
                  <a:ext uri="{FF2B5EF4-FFF2-40B4-BE49-F238E27FC236}">
                    <a16:creationId xmlns:a16="http://schemas.microsoft.com/office/drawing/2014/main" id="{06F1FECC-324B-2D46-96E8-F9F5F648949D}"/>
                  </a:ext>
                </a:extLst>
              </p:cNvPr>
              <p:cNvSpPr>
                <a:spLocks noRot="1" noChangeAspect="1" noMove="1" noResize="1" noEditPoints="1" noAdjustHandles="1" noChangeArrowheads="1" noChangeShapeType="1" noTextEdit="1"/>
              </p:cNvSpPr>
              <p:nvPr/>
            </p:nvSpPr>
            <p:spPr>
              <a:xfrm>
                <a:off x="4505684" y="2976291"/>
                <a:ext cx="1156086" cy="493405"/>
              </a:xfrm>
              <a:prstGeom prst="rect">
                <a:avLst/>
              </a:prstGeom>
              <a:blipFill>
                <a:blip r:embed="rId4"/>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F3DFF38C-4ECF-E447-88B3-15EE8A7E6EF0}"/>
                  </a:ext>
                </a:extLst>
              </p:cNvPr>
              <p:cNvSpPr/>
              <p:nvPr/>
            </p:nvSpPr>
            <p:spPr>
              <a:xfrm>
                <a:off x="38515" y="1276350"/>
                <a:ext cx="4825937"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𝑇𝑆𝑒𝑡</m:t>
                        </m:r>
                      </m:sub>
                    </m:sSub>
                    <m:r>
                      <a:rPr lang="en-US" i="1">
                        <a:latin typeface="Cambria Math" panose="02040503050406030204" pitchFamily="18" charset="0"/>
                      </a:rPr>
                      <m:t>≔(</m:t>
                    </m:r>
                    <m:r>
                      <a:rPr lang="en-US" b="0" i="1" smtClean="0">
                        <a:latin typeface="Cambria Math" panose="02040503050406030204" pitchFamily="18" charset="0"/>
                      </a:rPr>
                      <m:t>𝑡𝑖𝑑</m:t>
                    </m:r>
                    <m:r>
                      <a:rPr lang="en-US" b="0" i="1" smtClean="0">
                        <a:latin typeface="Cambria Math" panose="02040503050406030204" pitchFamily="18" charset="0"/>
                      </a:rPr>
                      <m:t>, {</m:t>
                    </m:r>
                    <m:r>
                      <a:rPr lang="en-US" b="0" i="1" smtClean="0">
                        <a:latin typeface="Cambria Math" panose="02040503050406030204" pitchFamily="18" charset="0"/>
                      </a:rPr>
                      <m:t>𝑡𝑖</m:t>
                    </m:r>
                    <m:r>
                      <a:rPr lang="en-US" i="1">
                        <a:latin typeface="Cambria Math" panose="02040503050406030204" pitchFamily="18" charset="0"/>
                      </a:rPr>
                      <m:t>↦</m:t>
                    </m:r>
                    <m:r>
                      <a:rPr lang="en-US" i="1">
                        <a:latin typeface="Cambria Math" panose="02040503050406030204" pitchFamily="18" charset="0"/>
                      </a:rPr>
                      <m:t>𝑙𝑠</m:t>
                    </m:r>
                    <m:sSub>
                      <m:sSubPr>
                        <m:ctrlPr>
                          <a:rPr lang="en-US" b="0"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𝑡𝑖</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𝑙𝑜𝑔</m:t>
                    </m:r>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𝑇𝑆𝑒𝑡</m:t>
                    </m:r>
                  </m:oMath>
                </a14:m>
                <a:r>
                  <a:rPr lang="en-US" dirty="0"/>
                  <a:t>) </a:t>
                </a:r>
              </a:p>
            </p:txBody>
          </p:sp>
        </mc:Choice>
        <mc:Fallback xmlns="">
          <p:sp>
            <p:nvSpPr>
              <p:cNvPr id="46" name="Rectangle 45">
                <a:extLst>
                  <a:ext uri="{FF2B5EF4-FFF2-40B4-BE49-F238E27FC236}">
                    <a16:creationId xmlns:a16="http://schemas.microsoft.com/office/drawing/2014/main" id="{F3DFF38C-4ECF-E447-88B3-15EE8A7E6EF0}"/>
                  </a:ext>
                </a:extLst>
              </p:cNvPr>
              <p:cNvSpPr>
                <a:spLocks noRot="1" noChangeAspect="1" noMove="1" noResize="1" noEditPoints="1" noAdjustHandles="1" noChangeArrowheads="1" noChangeShapeType="1" noTextEdit="1"/>
              </p:cNvSpPr>
              <p:nvPr/>
            </p:nvSpPr>
            <p:spPr>
              <a:xfrm>
                <a:off x="38515" y="1276350"/>
                <a:ext cx="4825937" cy="369332"/>
              </a:xfrm>
              <a:prstGeom prst="rect">
                <a:avLst/>
              </a:prstGeom>
              <a:blipFill>
                <a:blip r:embed="rId5"/>
                <a:stretch>
                  <a:fillRect t="-6667" b="-2333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EE20D80-31E0-114C-8D2A-B1A71BADF615}"/>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22</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824443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CC490696-546E-2044-BE21-8482DFE6253C}"/>
              </a:ext>
            </a:extLst>
          </p:cNvPr>
          <p:cNvCxnSpPr>
            <a:cxnSpLocks/>
          </p:cNvCxnSpPr>
          <p:nvPr/>
        </p:nvCxnSpPr>
        <p:spPr bwMode="auto">
          <a:xfrm>
            <a:off x="1268790" y="1308770"/>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7" name="Straight Arrow Connector 66">
            <a:extLst>
              <a:ext uri="{FF2B5EF4-FFF2-40B4-BE49-F238E27FC236}">
                <a16:creationId xmlns:a16="http://schemas.microsoft.com/office/drawing/2014/main" id="{71655956-B29F-F24E-91AC-242AEF7065DB}"/>
              </a:ext>
            </a:extLst>
          </p:cNvPr>
          <p:cNvCxnSpPr>
            <a:cxnSpLocks/>
          </p:cNvCxnSpPr>
          <p:nvPr/>
        </p:nvCxnSpPr>
        <p:spPr bwMode="auto">
          <a:xfrm>
            <a:off x="1277391" y="2072985"/>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8" name="Straight Arrow Connector 67">
            <a:extLst>
              <a:ext uri="{FF2B5EF4-FFF2-40B4-BE49-F238E27FC236}">
                <a16:creationId xmlns:a16="http://schemas.microsoft.com/office/drawing/2014/main" id="{F80A5217-66C4-EC40-9889-B3B07974647D}"/>
              </a:ext>
            </a:extLst>
          </p:cNvPr>
          <p:cNvCxnSpPr>
            <a:cxnSpLocks/>
          </p:cNvCxnSpPr>
          <p:nvPr/>
        </p:nvCxnSpPr>
        <p:spPr bwMode="auto">
          <a:xfrm>
            <a:off x="1287087" y="4604211"/>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Title 1">
            <a:extLst>
              <a:ext uri="{FF2B5EF4-FFF2-40B4-BE49-F238E27FC236}">
                <a16:creationId xmlns:a16="http://schemas.microsoft.com/office/drawing/2014/main" id="{389BC455-D272-0949-80E0-F2BACE249EB8}"/>
              </a:ext>
            </a:extLst>
          </p:cNvPr>
          <p:cNvSpPr>
            <a:spLocks noGrp="1"/>
          </p:cNvSpPr>
          <p:nvPr>
            <p:ph type="title"/>
          </p:nvPr>
        </p:nvSpPr>
        <p:spPr/>
        <p:txBody>
          <a:bodyPr/>
          <a:lstStyle/>
          <a:p>
            <a:r>
              <a:rPr lang="en-US" dirty="0"/>
              <a:t>Thread Linking</a:t>
            </a:r>
          </a:p>
        </p:txBody>
      </p:sp>
      <p:sp>
        <p:nvSpPr>
          <p:cNvPr id="6" name="TextBox 5">
            <a:extLst>
              <a:ext uri="{FF2B5EF4-FFF2-40B4-BE49-F238E27FC236}">
                <a16:creationId xmlns:a16="http://schemas.microsoft.com/office/drawing/2014/main" id="{0465D09B-F184-CA41-B95A-B0D14CAE0661}"/>
              </a:ext>
            </a:extLst>
          </p:cNvPr>
          <p:cNvSpPr txBox="1"/>
          <p:nvPr/>
        </p:nvSpPr>
        <p:spPr>
          <a:xfrm>
            <a:off x="807563" y="1117239"/>
            <a:ext cx="453970" cy="369332"/>
          </a:xfrm>
          <a:prstGeom prst="rect">
            <a:avLst/>
          </a:prstGeom>
          <a:noFill/>
        </p:spPr>
        <p:txBody>
          <a:bodyPr wrap="none" rtlCol="0">
            <a:spAutoFit/>
          </a:bodyPr>
          <a:lstStyle/>
          <a:p>
            <a:r>
              <a:rPr lang="en-US" dirty="0"/>
              <a:t>T1</a:t>
            </a:r>
          </a:p>
        </p:txBody>
      </p:sp>
      <p:sp>
        <p:nvSpPr>
          <p:cNvPr id="8" name="TextBox 7">
            <a:extLst>
              <a:ext uri="{FF2B5EF4-FFF2-40B4-BE49-F238E27FC236}">
                <a16:creationId xmlns:a16="http://schemas.microsoft.com/office/drawing/2014/main" id="{0721F13B-A9DE-EB44-937C-2308D1E3C96F}"/>
              </a:ext>
            </a:extLst>
          </p:cNvPr>
          <p:cNvSpPr txBox="1"/>
          <p:nvPr/>
        </p:nvSpPr>
        <p:spPr>
          <a:xfrm>
            <a:off x="811590" y="1893753"/>
            <a:ext cx="453970" cy="369332"/>
          </a:xfrm>
          <a:prstGeom prst="rect">
            <a:avLst/>
          </a:prstGeom>
          <a:noFill/>
        </p:spPr>
        <p:txBody>
          <a:bodyPr wrap="none" rtlCol="0">
            <a:spAutoFit/>
          </a:bodyPr>
          <a:lstStyle/>
          <a:p>
            <a:r>
              <a:rPr lang="en-US" dirty="0"/>
              <a:t>T2</a:t>
            </a:r>
          </a:p>
        </p:txBody>
      </p:sp>
      <p:cxnSp>
        <p:nvCxnSpPr>
          <p:cNvPr id="15" name="Straight Arrow Connector 14">
            <a:extLst>
              <a:ext uri="{FF2B5EF4-FFF2-40B4-BE49-F238E27FC236}">
                <a16:creationId xmlns:a16="http://schemas.microsoft.com/office/drawing/2014/main" id="{519A3D28-1251-7C41-B29A-2ABF1109C1D5}"/>
              </a:ext>
            </a:extLst>
          </p:cNvPr>
          <p:cNvCxnSpPr>
            <a:cxnSpLocks/>
            <a:stCxn id="17" idx="3"/>
          </p:cNvCxnSpPr>
          <p:nvPr/>
        </p:nvCxnSpPr>
        <p:spPr bwMode="auto">
          <a:xfrm>
            <a:off x="3533019" y="1318540"/>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15">
            <a:extLst>
              <a:ext uri="{FF2B5EF4-FFF2-40B4-BE49-F238E27FC236}">
                <a16:creationId xmlns:a16="http://schemas.microsoft.com/office/drawing/2014/main" id="{8AC8B1D0-F749-0340-92F9-1C0FCEF0CB50}"/>
              </a:ext>
            </a:extLst>
          </p:cNvPr>
          <p:cNvSpPr/>
          <p:nvPr/>
        </p:nvSpPr>
        <p:spPr bwMode="auto">
          <a:xfrm>
            <a:off x="1861000" y="1208514"/>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7" name="Rectangle 16">
            <a:extLst>
              <a:ext uri="{FF2B5EF4-FFF2-40B4-BE49-F238E27FC236}">
                <a16:creationId xmlns:a16="http://schemas.microsoft.com/office/drawing/2014/main" id="{FE168549-7FC8-2F43-8F81-8F915C30ED9F}"/>
              </a:ext>
            </a:extLst>
          </p:cNvPr>
          <p:cNvSpPr/>
          <p:nvPr/>
        </p:nvSpPr>
        <p:spPr bwMode="auto">
          <a:xfrm>
            <a:off x="2899566" y="1209924"/>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5" name="TextBox 34">
            <a:extLst>
              <a:ext uri="{FF2B5EF4-FFF2-40B4-BE49-F238E27FC236}">
                <a16:creationId xmlns:a16="http://schemas.microsoft.com/office/drawing/2014/main" id="{66348028-0296-5D40-8880-F9CF74A3F64B}"/>
              </a:ext>
            </a:extLst>
          </p:cNvPr>
          <p:cNvSpPr txBox="1"/>
          <p:nvPr/>
        </p:nvSpPr>
        <p:spPr>
          <a:xfrm>
            <a:off x="3101921" y="4095798"/>
            <a:ext cx="859531" cy="369332"/>
          </a:xfrm>
          <a:prstGeom prst="rect">
            <a:avLst/>
          </a:prstGeom>
          <a:noFill/>
        </p:spPr>
        <p:txBody>
          <a:bodyPr wrap="none" rtlCol="0">
            <a:spAutoFit/>
          </a:bodyPr>
          <a:lstStyle/>
          <a:p>
            <a:r>
              <a:rPr lang="en-US" dirty="0"/>
              <a:t>1 </a:t>
            </a:r>
            <a:r>
              <a:rPr lang="en-US" dirty="0">
                <a:sym typeface="Wingdings" pitchFamily="2" charset="2"/>
              </a:rPr>
              <a:t> 2 </a:t>
            </a:r>
            <a:endParaRPr lang="en-US" dirty="0"/>
          </a:p>
        </p:txBody>
      </p:sp>
      <p:sp>
        <p:nvSpPr>
          <p:cNvPr id="37" name="Rectangle 36">
            <a:extLst>
              <a:ext uri="{FF2B5EF4-FFF2-40B4-BE49-F238E27FC236}">
                <a16:creationId xmlns:a16="http://schemas.microsoft.com/office/drawing/2014/main" id="{70CFBCCF-1F52-7444-B9D7-1D232BE2A537}"/>
              </a:ext>
            </a:extLst>
          </p:cNvPr>
          <p:cNvSpPr/>
          <p:nvPr/>
        </p:nvSpPr>
        <p:spPr bwMode="auto">
          <a:xfrm>
            <a:off x="1937200" y="4496932"/>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8" name="Rectangle 37">
            <a:extLst>
              <a:ext uri="{FF2B5EF4-FFF2-40B4-BE49-F238E27FC236}">
                <a16:creationId xmlns:a16="http://schemas.microsoft.com/office/drawing/2014/main" id="{E16F172D-14E9-C044-94DF-6ADF0A02F395}"/>
              </a:ext>
            </a:extLst>
          </p:cNvPr>
          <p:cNvSpPr/>
          <p:nvPr/>
        </p:nvSpPr>
        <p:spPr bwMode="auto">
          <a:xfrm>
            <a:off x="2975766" y="4498342"/>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44" name="TextBox 43">
            <a:extLst>
              <a:ext uri="{FF2B5EF4-FFF2-40B4-BE49-F238E27FC236}">
                <a16:creationId xmlns:a16="http://schemas.microsoft.com/office/drawing/2014/main" id="{92DE4DBE-FE98-EF45-9764-19AD4C90D7DB}"/>
              </a:ext>
            </a:extLst>
          </p:cNvPr>
          <p:cNvSpPr txBox="1"/>
          <p:nvPr/>
        </p:nvSpPr>
        <p:spPr>
          <a:xfrm>
            <a:off x="498355" y="4412218"/>
            <a:ext cx="864339" cy="369332"/>
          </a:xfrm>
          <a:prstGeom prst="rect">
            <a:avLst/>
          </a:prstGeom>
          <a:noFill/>
        </p:spPr>
        <p:txBody>
          <a:bodyPr wrap="none" rtlCol="0">
            <a:spAutoFit/>
          </a:bodyPr>
          <a:lstStyle/>
          <a:p>
            <a:r>
              <a:rPr lang="en-US" dirty="0"/>
              <a:t>CPU 1</a:t>
            </a:r>
          </a:p>
        </p:txBody>
      </p:sp>
      <p:grpSp>
        <p:nvGrpSpPr>
          <p:cNvPr id="25" name="Group 24">
            <a:extLst>
              <a:ext uri="{FF2B5EF4-FFF2-40B4-BE49-F238E27FC236}">
                <a16:creationId xmlns:a16="http://schemas.microsoft.com/office/drawing/2014/main" id="{28923DB9-CC34-0644-BAFC-E2FAE124D1FB}"/>
              </a:ext>
            </a:extLst>
          </p:cNvPr>
          <p:cNvGrpSpPr/>
          <p:nvPr/>
        </p:nvGrpSpPr>
        <p:grpSpPr>
          <a:xfrm>
            <a:off x="773695" y="1766253"/>
            <a:ext cx="7684503" cy="662456"/>
            <a:chOff x="773696" y="1766253"/>
            <a:chExt cx="7315200" cy="662456"/>
          </a:xfrm>
        </p:grpSpPr>
        <p:sp>
          <p:nvSpPr>
            <p:cNvPr id="47" name="Rectangle 46">
              <a:extLst>
                <a:ext uri="{FF2B5EF4-FFF2-40B4-BE49-F238E27FC236}">
                  <a16:creationId xmlns:a16="http://schemas.microsoft.com/office/drawing/2014/main" id="{DCC33E4F-1BB5-4D48-A34A-1DAD45EE228B}"/>
                </a:ext>
              </a:extLst>
            </p:cNvPr>
            <p:cNvSpPr/>
            <p:nvPr/>
          </p:nvSpPr>
          <p:spPr bwMode="auto">
            <a:xfrm>
              <a:off x="773696" y="1766253"/>
              <a:ext cx="7315200" cy="653097"/>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29E33EA4-342C-3C4C-8A73-3E772F8DE6B5}"/>
                    </a:ext>
                  </a:extLst>
                </p:cNvPr>
                <p:cNvSpPr/>
                <p:nvPr/>
              </p:nvSpPr>
              <p:spPr>
                <a:xfrm>
                  <a:off x="3803904" y="1935304"/>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48" name="Rectangle 47">
                  <a:extLst>
                    <a:ext uri="{FF2B5EF4-FFF2-40B4-BE49-F238E27FC236}">
                      <a16:creationId xmlns:a16="http://schemas.microsoft.com/office/drawing/2014/main" id="{29E33EA4-342C-3C4C-8A73-3E772F8DE6B5}"/>
                    </a:ext>
                  </a:extLst>
                </p:cNvPr>
                <p:cNvSpPr>
                  <a:spLocks noRot="1" noChangeAspect="1" noMove="1" noResize="1" noEditPoints="1" noAdjustHandles="1" noChangeArrowheads="1" noChangeShapeType="1" noTextEdit="1"/>
                </p:cNvSpPr>
                <p:nvPr/>
              </p:nvSpPr>
              <p:spPr>
                <a:xfrm>
                  <a:off x="3803904" y="1935304"/>
                  <a:ext cx="1156086" cy="493405"/>
                </a:xfrm>
                <a:prstGeom prst="rect">
                  <a:avLst/>
                </a:prstGeom>
                <a:blipFill>
                  <a:blip r:embed="rId2"/>
                  <a:stretch>
                    <a:fillRect b="-2500"/>
                  </a:stretch>
                </a:blipFill>
              </p:spPr>
              <p:txBody>
                <a:bodyPr/>
                <a:lstStyle/>
                <a:p>
                  <a:r>
                    <a:rPr lang="en-US">
                      <a:noFill/>
                    </a:rPr>
                    <a:t> </a:t>
                  </a:r>
                </a:p>
              </p:txBody>
            </p:sp>
          </mc:Fallback>
        </mc:AlternateContent>
      </p:grpSp>
      <p:grpSp>
        <p:nvGrpSpPr>
          <p:cNvPr id="26" name="Group 25">
            <a:extLst>
              <a:ext uri="{FF2B5EF4-FFF2-40B4-BE49-F238E27FC236}">
                <a16:creationId xmlns:a16="http://schemas.microsoft.com/office/drawing/2014/main" id="{3BC78308-7426-4A48-B888-357E5FEE3086}"/>
              </a:ext>
            </a:extLst>
          </p:cNvPr>
          <p:cNvGrpSpPr/>
          <p:nvPr/>
        </p:nvGrpSpPr>
        <p:grpSpPr>
          <a:xfrm>
            <a:off x="773695" y="1078185"/>
            <a:ext cx="7684504" cy="596399"/>
            <a:chOff x="773695" y="1078185"/>
            <a:chExt cx="7315200" cy="596399"/>
          </a:xfrm>
        </p:grpSpPr>
        <p:sp>
          <p:nvSpPr>
            <p:cNvPr id="51" name="Rectangle 50">
              <a:extLst>
                <a:ext uri="{FF2B5EF4-FFF2-40B4-BE49-F238E27FC236}">
                  <a16:creationId xmlns:a16="http://schemas.microsoft.com/office/drawing/2014/main" id="{1F1BB531-1977-244C-B737-A4C14042CCC1}"/>
                </a:ext>
              </a:extLst>
            </p:cNvPr>
            <p:cNvSpPr/>
            <p:nvPr/>
          </p:nvSpPr>
          <p:spPr bwMode="auto">
            <a:xfrm>
              <a:off x="773695" y="1078185"/>
              <a:ext cx="7315200" cy="59305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13FC2E29-83E5-1A4F-B45F-0362A2DDD531}"/>
                    </a:ext>
                  </a:extLst>
                </p:cNvPr>
                <p:cNvSpPr/>
                <p:nvPr/>
              </p:nvSpPr>
              <p:spPr>
                <a:xfrm>
                  <a:off x="3803904" y="1181179"/>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2</m:t>
                                </m:r>
                              </m:sub>
                            </m:sSub>
                          </m:sub>
                        </m:sSub>
                      </m:oMath>
                    </m:oMathPara>
                  </a14:m>
                  <a:endParaRPr lang="en-US" sz="2400" dirty="0"/>
                </a:p>
              </p:txBody>
            </p:sp>
          </mc:Choice>
          <mc:Fallback xmlns="">
            <p:sp>
              <p:nvSpPr>
                <p:cNvPr id="52" name="Rectangle 51">
                  <a:extLst>
                    <a:ext uri="{FF2B5EF4-FFF2-40B4-BE49-F238E27FC236}">
                      <a16:creationId xmlns:a16="http://schemas.microsoft.com/office/drawing/2014/main" id="{13FC2E29-83E5-1A4F-B45F-0362A2DDD531}"/>
                    </a:ext>
                  </a:extLst>
                </p:cNvPr>
                <p:cNvSpPr>
                  <a:spLocks noRot="1" noChangeAspect="1" noMove="1" noResize="1" noEditPoints="1" noAdjustHandles="1" noChangeArrowheads="1" noChangeShapeType="1" noTextEdit="1"/>
                </p:cNvSpPr>
                <p:nvPr/>
              </p:nvSpPr>
              <p:spPr>
                <a:xfrm>
                  <a:off x="3803904" y="1181179"/>
                  <a:ext cx="1156086" cy="493405"/>
                </a:xfrm>
                <a:prstGeom prst="rect">
                  <a:avLst/>
                </a:prstGeom>
                <a:blipFill>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D82EF41-E704-A240-B6DE-866F9DD1997C}"/>
                  </a:ext>
                </a:extLst>
              </p:cNvPr>
              <p:cNvSpPr txBox="1"/>
              <p:nvPr/>
            </p:nvSpPr>
            <p:spPr>
              <a:xfrm>
                <a:off x="351327" y="4732874"/>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57" name="TextBox 56">
                <a:extLst>
                  <a:ext uri="{FF2B5EF4-FFF2-40B4-BE49-F238E27FC236}">
                    <a16:creationId xmlns:a16="http://schemas.microsoft.com/office/drawing/2014/main" id="{7D82EF41-E704-A240-B6DE-866F9DD1997C}"/>
                  </a:ext>
                </a:extLst>
              </p:cNvPr>
              <p:cNvSpPr txBox="1">
                <a:spLocks noRot="1" noChangeAspect="1" noMove="1" noResize="1" noEditPoints="1" noAdjustHandles="1" noChangeArrowheads="1" noChangeShapeType="1" noTextEdit="1"/>
              </p:cNvSpPr>
              <p:nvPr/>
            </p:nvSpPr>
            <p:spPr>
              <a:xfrm>
                <a:off x="351327" y="4732874"/>
                <a:ext cx="1158394" cy="369332"/>
              </a:xfrm>
              <a:prstGeom prst="rect">
                <a:avLst/>
              </a:prstGeom>
              <a:blipFill>
                <a:blip r:embed="rId4"/>
                <a:stretch>
                  <a:fillRect l="-4348" t="-10000" r="-2174" b="-20000"/>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A543EE5D-3B6F-4643-8A6C-8C2C1B843E4A}"/>
              </a:ext>
            </a:extLst>
          </p:cNvPr>
          <p:cNvSpPr txBox="1"/>
          <p:nvPr/>
        </p:nvSpPr>
        <p:spPr>
          <a:xfrm>
            <a:off x="1854070" y="2930808"/>
            <a:ext cx="1986506" cy="646331"/>
          </a:xfrm>
          <a:prstGeom prst="rect">
            <a:avLst/>
          </a:prstGeom>
          <a:noFill/>
        </p:spPr>
        <p:txBody>
          <a:bodyPr wrap="none" rtlCol="0">
            <a:spAutoFit/>
          </a:bodyPr>
          <a:lstStyle/>
          <a:p>
            <a:r>
              <a:rPr lang="en-US" dirty="0" err="1"/>
              <a:t>T</a:t>
            </a:r>
            <a:r>
              <a:rPr lang="en-US" baseline="-25000" dirty="0" err="1"/>
              <a:t>status</a:t>
            </a:r>
            <a:r>
              <a:rPr lang="en-US" dirty="0"/>
              <a:t>(1) = Run</a:t>
            </a:r>
            <a:br>
              <a:rPr lang="en-US" dirty="0"/>
            </a:br>
            <a:r>
              <a:rPr lang="en-US" dirty="0" err="1"/>
              <a:t>T</a:t>
            </a:r>
            <a:r>
              <a:rPr lang="en-US" baseline="-25000" dirty="0" err="1"/>
              <a:t>status</a:t>
            </a:r>
            <a:r>
              <a:rPr lang="en-US" dirty="0"/>
              <a:t>(2) = Ready </a:t>
            </a:r>
          </a:p>
        </p:txBody>
      </p:sp>
      <p:sp>
        <p:nvSpPr>
          <p:cNvPr id="43" name="TextBox 42">
            <a:extLst>
              <a:ext uri="{FF2B5EF4-FFF2-40B4-BE49-F238E27FC236}">
                <a16:creationId xmlns:a16="http://schemas.microsoft.com/office/drawing/2014/main" id="{49827E4F-D4D9-5C4C-B4E1-9883E8905D8D}"/>
              </a:ext>
            </a:extLst>
          </p:cNvPr>
          <p:cNvSpPr txBox="1"/>
          <p:nvPr/>
        </p:nvSpPr>
        <p:spPr>
          <a:xfrm>
            <a:off x="2668122" y="2961109"/>
            <a:ext cx="1922386" cy="646331"/>
          </a:xfrm>
          <a:prstGeom prst="rect">
            <a:avLst/>
          </a:prstGeom>
          <a:noFill/>
        </p:spPr>
        <p:txBody>
          <a:bodyPr wrap="none" rtlCol="0">
            <a:spAutoFit/>
          </a:bodyPr>
          <a:lstStyle/>
          <a:p>
            <a:r>
              <a:rPr lang="en-US" dirty="0" err="1"/>
              <a:t>T</a:t>
            </a:r>
            <a:r>
              <a:rPr lang="en-US" baseline="-25000" dirty="0" err="1"/>
              <a:t>status</a:t>
            </a:r>
            <a:r>
              <a:rPr lang="en-US" dirty="0"/>
              <a:t>(1) = Ready</a:t>
            </a:r>
            <a:br>
              <a:rPr lang="en-US" dirty="0"/>
            </a:br>
            <a:r>
              <a:rPr lang="en-US" dirty="0" err="1"/>
              <a:t>T</a:t>
            </a:r>
            <a:r>
              <a:rPr lang="en-US" baseline="-25000" dirty="0" err="1"/>
              <a:t>status</a:t>
            </a:r>
            <a:r>
              <a:rPr lang="en-US" dirty="0"/>
              <a:t>(2) = Run </a:t>
            </a:r>
          </a:p>
        </p:txBody>
      </p:sp>
      <p:cxnSp>
        <p:nvCxnSpPr>
          <p:cNvPr id="9" name="Straight Arrow Connector 8">
            <a:extLst>
              <a:ext uri="{FF2B5EF4-FFF2-40B4-BE49-F238E27FC236}">
                <a16:creationId xmlns:a16="http://schemas.microsoft.com/office/drawing/2014/main" id="{24A4CCE7-66D2-634E-8D99-A9BC920E38AD}"/>
              </a:ext>
            </a:extLst>
          </p:cNvPr>
          <p:cNvCxnSpPr/>
          <p:nvPr/>
        </p:nvCxnSpPr>
        <p:spPr bwMode="auto">
          <a:xfrm flipV="1">
            <a:off x="2845132" y="1317130"/>
            <a:ext cx="0" cy="16356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6" name="Straight Arrow Connector 75">
            <a:extLst>
              <a:ext uri="{FF2B5EF4-FFF2-40B4-BE49-F238E27FC236}">
                <a16:creationId xmlns:a16="http://schemas.microsoft.com/office/drawing/2014/main" id="{98EFF7C1-0352-E24A-9E51-595006851C4E}"/>
              </a:ext>
            </a:extLst>
          </p:cNvPr>
          <p:cNvCxnSpPr>
            <a:cxnSpLocks/>
          </p:cNvCxnSpPr>
          <p:nvPr/>
        </p:nvCxnSpPr>
        <p:spPr bwMode="auto">
          <a:xfrm flipV="1">
            <a:off x="3624348" y="2092801"/>
            <a:ext cx="6641" cy="878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Slide Number Placeholder 26">
            <a:extLst>
              <a:ext uri="{FF2B5EF4-FFF2-40B4-BE49-F238E27FC236}">
                <a16:creationId xmlns:a16="http://schemas.microsoft.com/office/drawing/2014/main" id="{DAED309B-8036-1445-A54F-501CBA99088B}"/>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23</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86864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35" grpId="0"/>
      <p:bldP spid="37" grpId="0" animBg="1"/>
      <p:bldP spid="38" grpId="0" animBg="1"/>
      <p:bldP spid="40" grpId="0"/>
      <p:bldP spid="40" grpId="1"/>
      <p:bldP spid="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CC490696-546E-2044-BE21-8482DFE6253C}"/>
              </a:ext>
            </a:extLst>
          </p:cNvPr>
          <p:cNvCxnSpPr>
            <a:cxnSpLocks/>
          </p:cNvCxnSpPr>
          <p:nvPr/>
        </p:nvCxnSpPr>
        <p:spPr bwMode="auto">
          <a:xfrm>
            <a:off x="1268790" y="1308770"/>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7" name="Straight Arrow Connector 66">
            <a:extLst>
              <a:ext uri="{FF2B5EF4-FFF2-40B4-BE49-F238E27FC236}">
                <a16:creationId xmlns:a16="http://schemas.microsoft.com/office/drawing/2014/main" id="{71655956-B29F-F24E-91AC-242AEF7065DB}"/>
              </a:ext>
            </a:extLst>
          </p:cNvPr>
          <p:cNvCxnSpPr>
            <a:cxnSpLocks/>
          </p:cNvCxnSpPr>
          <p:nvPr/>
        </p:nvCxnSpPr>
        <p:spPr bwMode="auto">
          <a:xfrm>
            <a:off x="1277391" y="2072985"/>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8" name="Straight Arrow Connector 67">
            <a:extLst>
              <a:ext uri="{FF2B5EF4-FFF2-40B4-BE49-F238E27FC236}">
                <a16:creationId xmlns:a16="http://schemas.microsoft.com/office/drawing/2014/main" id="{F80A5217-66C4-EC40-9889-B3B07974647D}"/>
              </a:ext>
            </a:extLst>
          </p:cNvPr>
          <p:cNvCxnSpPr>
            <a:cxnSpLocks/>
          </p:cNvCxnSpPr>
          <p:nvPr/>
        </p:nvCxnSpPr>
        <p:spPr bwMode="auto">
          <a:xfrm>
            <a:off x="1287087" y="4604211"/>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Title 1">
            <a:extLst>
              <a:ext uri="{FF2B5EF4-FFF2-40B4-BE49-F238E27FC236}">
                <a16:creationId xmlns:a16="http://schemas.microsoft.com/office/drawing/2014/main" id="{389BC455-D272-0949-80E0-F2BACE249EB8}"/>
              </a:ext>
            </a:extLst>
          </p:cNvPr>
          <p:cNvSpPr>
            <a:spLocks noGrp="1"/>
          </p:cNvSpPr>
          <p:nvPr>
            <p:ph type="title"/>
          </p:nvPr>
        </p:nvSpPr>
        <p:spPr/>
        <p:txBody>
          <a:bodyPr/>
          <a:lstStyle/>
          <a:p>
            <a:r>
              <a:rPr lang="en-US" dirty="0"/>
              <a:t>Thread Linking</a:t>
            </a:r>
          </a:p>
        </p:txBody>
      </p:sp>
      <p:sp>
        <p:nvSpPr>
          <p:cNvPr id="6" name="TextBox 5">
            <a:extLst>
              <a:ext uri="{FF2B5EF4-FFF2-40B4-BE49-F238E27FC236}">
                <a16:creationId xmlns:a16="http://schemas.microsoft.com/office/drawing/2014/main" id="{0465D09B-F184-CA41-B95A-B0D14CAE0661}"/>
              </a:ext>
            </a:extLst>
          </p:cNvPr>
          <p:cNvSpPr txBox="1"/>
          <p:nvPr/>
        </p:nvSpPr>
        <p:spPr>
          <a:xfrm>
            <a:off x="807563" y="1117239"/>
            <a:ext cx="453970" cy="369332"/>
          </a:xfrm>
          <a:prstGeom prst="rect">
            <a:avLst/>
          </a:prstGeom>
          <a:noFill/>
        </p:spPr>
        <p:txBody>
          <a:bodyPr wrap="none" rtlCol="0">
            <a:spAutoFit/>
          </a:bodyPr>
          <a:lstStyle/>
          <a:p>
            <a:r>
              <a:rPr lang="en-US" dirty="0"/>
              <a:t>T1</a:t>
            </a:r>
          </a:p>
        </p:txBody>
      </p:sp>
      <p:sp>
        <p:nvSpPr>
          <p:cNvPr id="8" name="TextBox 7">
            <a:extLst>
              <a:ext uri="{FF2B5EF4-FFF2-40B4-BE49-F238E27FC236}">
                <a16:creationId xmlns:a16="http://schemas.microsoft.com/office/drawing/2014/main" id="{0721F13B-A9DE-EB44-937C-2308D1E3C96F}"/>
              </a:ext>
            </a:extLst>
          </p:cNvPr>
          <p:cNvSpPr txBox="1"/>
          <p:nvPr/>
        </p:nvSpPr>
        <p:spPr>
          <a:xfrm>
            <a:off x="811590" y="1893753"/>
            <a:ext cx="453970" cy="369332"/>
          </a:xfrm>
          <a:prstGeom prst="rect">
            <a:avLst/>
          </a:prstGeom>
          <a:noFill/>
        </p:spPr>
        <p:txBody>
          <a:bodyPr wrap="none" rtlCol="0">
            <a:spAutoFit/>
          </a:bodyPr>
          <a:lstStyle/>
          <a:p>
            <a:r>
              <a:rPr lang="en-US" dirty="0"/>
              <a:t>T2</a:t>
            </a:r>
          </a:p>
        </p:txBody>
      </p:sp>
      <p:cxnSp>
        <p:nvCxnSpPr>
          <p:cNvPr id="15" name="Straight Arrow Connector 14">
            <a:extLst>
              <a:ext uri="{FF2B5EF4-FFF2-40B4-BE49-F238E27FC236}">
                <a16:creationId xmlns:a16="http://schemas.microsoft.com/office/drawing/2014/main" id="{519A3D28-1251-7C41-B29A-2ABF1109C1D5}"/>
              </a:ext>
            </a:extLst>
          </p:cNvPr>
          <p:cNvCxnSpPr>
            <a:cxnSpLocks/>
            <a:stCxn id="17" idx="3"/>
          </p:cNvCxnSpPr>
          <p:nvPr/>
        </p:nvCxnSpPr>
        <p:spPr bwMode="auto">
          <a:xfrm>
            <a:off x="3533019" y="1318540"/>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15">
            <a:extLst>
              <a:ext uri="{FF2B5EF4-FFF2-40B4-BE49-F238E27FC236}">
                <a16:creationId xmlns:a16="http://schemas.microsoft.com/office/drawing/2014/main" id="{8AC8B1D0-F749-0340-92F9-1C0FCEF0CB50}"/>
              </a:ext>
            </a:extLst>
          </p:cNvPr>
          <p:cNvSpPr/>
          <p:nvPr/>
        </p:nvSpPr>
        <p:spPr bwMode="auto">
          <a:xfrm>
            <a:off x="1861000" y="1208514"/>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7" name="Rectangle 16">
            <a:extLst>
              <a:ext uri="{FF2B5EF4-FFF2-40B4-BE49-F238E27FC236}">
                <a16:creationId xmlns:a16="http://schemas.microsoft.com/office/drawing/2014/main" id="{FE168549-7FC8-2F43-8F81-8F915C30ED9F}"/>
              </a:ext>
            </a:extLst>
          </p:cNvPr>
          <p:cNvSpPr/>
          <p:nvPr/>
        </p:nvSpPr>
        <p:spPr bwMode="auto">
          <a:xfrm>
            <a:off x="2899566" y="1209924"/>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8" name="Rectangle 17">
            <a:extLst>
              <a:ext uri="{FF2B5EF4-FFF2-40B4-BE49-F238E27FC236}">
                <a16:creationId xmlns:a16="http://schemas.microsoft.com/office/drawing/2014/main" id="{09C8DDA1-C6F5-3A4B-9457-B2E57C712C3E}"/>
              </a:ext>
            </a:extLst>
          </p:cNvPr>
          <p:cNvSpPr/>
          <p:nvPr/>
        </p:nvSpPr>
        <p:spPr bwMode="auto">
          <a:xfrm>
            <a:off x="5688390" y="1960111"/>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9" name="Rectangle 18">
            <a:extLst>
              <a:ext uri="{FF2B5EF4-FFF2-40B4-BE49-F238E27FC236}">
                <a16:creationId xmlns:a16="http://schemas.microsoft.com/office/drawing/2014/main" id="{DD21505D-04EE-7442-B27E-EBC5AAAF6D35}"/>
              </a:ext>
            </a:extLst>
          </p:cNvPr>
          <p:cNvSpPr/>
          <p:nvPr/>
        </p:nvSpPr>
        <p:spPr bwMode="auto">
          <a:xfrm>
            <a:off x="4682030" y="1967368"/>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5" name="TextBox 34">
            <a:extLst>
              <a:ext uri="{FF2B5EF4-FFF2-40B4-BE49-F238E27FC236}">
                <a16:creationId xmlns:a16="http://schemas.microsoft.com/office/drawing/2014/main" id="{66348028-0296-5D40-8880-F9CF74A3F64B}"/>
              </a:ext>
            </a:extLst>
          </p:cNvPr>
          <p:cNvSpPr txBox="1"/>
          <p:nvPr/>
        </p:nvSpPr>
        <p:spPr>
          <a:xfrm>
            <a:off x="3101921" y="4095798"/>
            <a:ext cx="859531" cy="369332"/>
          </a:xfrm>
          <a:prstGeom prst="rect">
            <a:avLst/>
          </a:prstGeom>
          <a:noFill/>
        </p:spPr>
        <p:txBody>
          <a:bodyPr wrap="none" rtlCol="0">
            <a:spAutoFit/>
          </a:bodyPr>
          <a:lstStyle/>
          <a:p>
            <a:r>
              <a:rPr lang="en-US" dirty="0"/>
              <a:t>1 </a:t>
            </a:r>
            <a:r>
              <a:rPr lang="en-US" dirty="0">
                <a:sym typeface="Wingdings" pitchFamily="2" charset="2"/>
              </a:rPr>
              <a:t> 2 </a:t>
            </a:r>
            <a:endParaRPr lang="en-US" dirty="0"/>
          </a:p>
        </p:txBody>
      </p:sp>
      <p:sp>
        <p:nvSpPr>
          <p:cNvPr id="37" name="Rectangle 36">
            <a:extLst>
              <a:ext uri="{FF2B5EF4-FFF2-40B4-BE49-F238E27FC236}">
                <a16:creationId xmlns:a16="http://schemas.microsoft.com/office/drawing/2014/main" id="{70CFBCCF-1F52-7444-B9D7-1D232BE2A537}"/>
              </a:ext>
            </a:extLst>
          </p:cNvPr>
          <p:cNvSpPr/>
          <p:nvPr/>
        </p:nvSpPr>
        <p:spPr bwMode="auto">
          <a:xfrm>
            <a:off x="1937200" y="4496932"/>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8" name="Rectangle 37">
            <a:extLst>
              <a:ext uri="{FF2B5EF4-FFF2-40B4-BE49-F238E27FC236}">
                <a16:creationId xmlns:a16="http://schemas.microsoft.com/office/drawing/2014/main" id="{E16F172D-14E9-C044-94DF-6ADF0A02F395}"/>
              </a:ext>
            </a:extLst>
          </p:cNvPr>
          <p:cNvSpPr/>
          <p:nvPr/>
        </p:nvSpPr>
        <p:spPr bwMode="auto">
          <a:xfrm>
            <a:off x="2975766" y="4498342"/>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9" name="Rectangle 38">
            <a:extLst>
              <a:ext uri="{FF2B5EF4-FFF2-40B4-BE49-F238E27FC236}">
                <a16:creationId xmlns:a16="http://schemas.microsoft.com/office/drawing/2014/main" id="{0559FB5B-9BA8-334F-8666-DD9B77C5647A}"/>
              </a:ext>
            </a:extLst>
          </p:cNvPr>
          <p:cNvSpPr/>
          <p:nvPr/>
        </p:nvSpPr>
        <p:spPr bwMode="auto">
          <a:xfrm>
            <a:off x="5764590" y="449693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42" name="Rectangle 41">
            <a:extLst>
              <a:ext uri="{FF2B5EF4-FFF2-40B4-BE49-F238E27FC236}">
                <a16:creationId xmlns:a16="http://schemas.microsoft.com/office/drawing/2014/main" id="{3ADEE40C-6D39-3545-9D43-0D08CBB2F34C}"/>
              </a:ext>
            </a:extLst>
          </p:cNvPr>
          <p:cNvSpPr/>
          <p:nvPr/>
        </p:nvSpPr>
        <p:spPr bwMode="auto">
          <a:xfrm>
            <a:off x="4758230" y="450418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44" name="TextBox 43">
            <a:extLst>
              <a:ext uri="{FF2B5EF4-FFF2-40B4-BE49-F238E27FC236}">
                <a16:creationId xmlns:a16="http://schemas.microsoft.com/office/drawing/2014/main" id="{92DE4DBE-FE98-EF45-9764-19AD4C90D7DB}"/>
              </a:ext>
            </a:extLst>
          </p:cNvPr>
          <p:cNvSpPr txBox="1"/>
          <p:nvPr/>
        </p:nvSpPr>
        <p:spPr>
          <a:xfrm>
            <a:off x="498355" y="4412218"/>
            <a:ext cx="864339" cy="369332"/>
          </a:xfrm>
          <a:prstGeom prst="rect">
            <a:avLst/>
          </a:prstGeom>
          <a:noFill/>
        </p:spPr>
        <p:txBody>
          <a:bodyPr wrap="none" rtlCol="0">
            <a:spAutoFit/>
          </a:bodyPr>
          <a:lstStyle/>
          <a:p>
            <a:r>
              <a:rPr lang="en-US" dirty="0"/>
              <a:t>CPU 1</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D82EF41-E704-A240-B6DE-866F9DD1997C}"/>
                  </a:ext>
                </a:extLst>
              </p:cNvPr>
              <p:cNvSpPr txBox="1"/>
              <p:nvPr/>
            </p:nvSpPr>
            <p:spPr>
              <a:xfrm>
                <a:off x="351327" y="4732874"/>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57" name="TextBox 56">
                <a:extLst>
                  <a:ext uri="{FF2B5EF4-FFF2-40B4-BE49-F238E27FC236}">
                    <a16:creationId xmlns:a16="http://schemas.microsoft.com/office/drawing/2014/main" id="{7D82EF41-E704-A240-B6DE-866F9DD1997C}"/>
                  </a:ext>
                </a:extLst>
              </p:cNvPr>
              <p:cNvSpPr txBox="1">
                <a:spLocks noRot="1" noChangeAspect="1" noMove="1" noResize="1" noEditPoints="1" noAdjustHandles="1" noChangeArrowheads="1" noChangeShapeType="1" noTextEdit="1"/>
              </p:cNvSpPr>
              <p:nvPr/>
            </p:nvSpPr>
            <p:spPr>
              <a:xfrm>
                <a:off x="351327" y="4732874"/>
                <a:ext cx="1158394" cy="369332"/>
              </a:xfrm>
              <a:prstGeom prst="rect">
                <a:avLst/>
              </a:prstGeom>
              <a:blipFill>
                <a:blip r:embed="rId4"/>
                <a:stretch>
                  <a:fillRect l="-4348" t="-10000" r="-2174" b="-20000"/>
                </a:stretch>
              </a:blipFill>
            </p:spPr>
            <p:txBody>
              <a:bodyPr/>
              <a:lstStyle/>
              <a:p>
                <a:r>
                  <a:rPr lang="en-US">
                    <a:noFill/>
                  </a:rPr>
                  <a:t> </a:t>
                </a:r>
              </a:p>
            </p:txBody>
          </p:sp>
        </mc:Fallback>
      </mc:AlternateContent>
      <p:sp>
        <p:nvSpPr>
          <p:cNvPr id="33" name="Rectangle 32">
            <a:extLst>
              <a:ext uri="{FF2B5EF4-FFF2-40B4-BE49-F238E27FC236}">
                <a16:creationId xmlns:a16="http://schemas.microsoft.com/office/drawing/2014/main" id="{977ECABB-0D53-4B48-A32E-BB6AE3C6593E}"/>
              </a:ext>
            </a:extLst>
          </p:cNvPr>
          <p:cNvSpPr/>
          <p:nvPr/>
        </p:nvSpPr>
        <p:spPr bwMode="auto">
          <a:xfrm>
            <a:off x="3928315" y="1963277"/>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10" name="Group 9">
            <a:extLst>
              <a:ext uri="{FF2B5EF4-FFF2-40B4-BE49-F238E27FC236}">
                <a16:creationId xmlns:a16="http://schemas.microsoft.com/office/drawing/2014/main" id="{66C7247F-CB40-8E40-A2A3-4CA4317ED544}"/>
              </a:ext>
            </a:extLst>
          </p:cNvPr>
          <p:cNvGrpSpPr/>
          <p:nvPr/>
        </p:nvGrpSpPr>
        <p:grpSpPr>
          <a:xfrm>
            <a:off x="2731505" y="2176407"/>
            <a:ext cx="3076321" cy="1435525"/>
            <a:chOff x="2731505" y="2176407"/>
            <a:chExt cx="3076321" cy="1435525"/>
          </a:xfrm>
        </p:grpSpPr>
        <p:cxnSp>
          <p:nvCxnSpPr>
            <p:cNvPr id="61" name="Straight Arrow Connector 60">
              <a:extLst>
                <a:ext uri="{FF2B5EF4-FFF2-40B4-BE49-F238E27FC236}">
                  <a16:creationId xmlns:a16="http://schemas.microsoft.com/office/drawing/2014/main" id="{81AEB7E9-3030-FE4D-8340-F144E5B7389F}"/>
                </a:ext>
              </a:extLst>
            </p:cNvPr>
            <p:cNvCxnSpPr>
              <a:cxnSpLocks/>
            </p:cNvCxnSpPr>
            <p:nvPr/>
          </p:nvCxnSpPr>
          <p:spPr bwMode="auto">
            <a:xfrm flipV="1">
              <a:off x="4263218" y="2176407"/>
              <a:ext cx="0" cy="7948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2" name="TextBox 61">
              <a:extLst>
                <a:ext uri="{FF2B5EF4-FFF2-40B4-BE49-F238E27FC236}">
                  <a16:creationId xmlns:a16="http://schemas.microsoft.com/office/drawing/2014/main" id="{1DE1516E-9A0E-F843-AE27-4EC484E01DD6}"/>
                </a:ext>
              </a:extLst>
            </p:cNvPr>
            <p:cNvSpPr txBox="1"/>
            <p:nvPr/>
          </p:nvSpPr>
          <p:spPr>
            <a:xfrm>
              <a:off x="2731505" y="2965601"/>
              <a:ext cx="3076321" cy="646331"/>
            </a:xfrm>
            <a:prstGeom prst="rect">
              <a:avLst/>
            </a:prstGeom>
            <a:noFill/>
          </p:spPr>
          <p:txBody>
            <a:bodyPr wrap="square" rtlCol="0">
              <a:spAutoFit/>
            </a:bodyPr>
            <a:lstStyle/>
            <a:p>
              <a:r>
                <a:rPr lang="en-US" dirty="0" err="1"/>
                <a:t>T</a:t>
              </a:r>
              <a:r>
                <a:rPr lang="en-US" baseline="-25000" dirty="0" err="1"/>
                <a:t>status</a:t>
              </a:r>
              <a:r>
                <a:rPr lang="en-US" dirty="0"/>
                <a:t>(1) = (Ready, active)</a:t>
              </a:r>
              <a:br>
                <a:rPr lang="en-US" dirty="0"/>
              </a:br>
              <a:r>
                <a:rPr lang="en-US" dirty="0" err="1"/>
                <a:t>T</a:t>
              </a:r>
              <a:r>
                <a:rPr lang="en-US" baseline="-25000" dirty="0" err="1"/>
                <a:t>status</a:t>
              </a:r>
              <a:r>
                <a:rPr lang="en-US" dirty="0"/>
                <a:t>(2) = (Run, active)</a:t>
              </a:r>
            </a:p>
          </p:txBody>
        </p:sp>
      </p:grpSp>
      <p:grpSp>
        <p:nvGrpSpPr>
          <p:cNvPr id="7" name="Group 6">
            <a:extLst>
              <a:ext uri="{FF2B5EF4-FFF2-40B4-BE49-F238E27FC236}">
                <a16:creationId xmlns:a16="http://schemas.microsoft.com/office/drawing/2014/main" id="{1B2D7F4C-B8B3-FB4F-92F5-75F9F9B7E788}"/>
              </a:ext>
            </a:extLst>
          </p:cNvPr>
          <p:cNvGrpSpPr/>
          <p:nvPr/>
        </p:nvGrpSpPr>
        <p:grpSpPr>
          <a:xfrm>
            <a:off x="2101745" y="2092801"/>
            <a:ext cx="2755947" cy="1524362"/>
            <a:chOff x="2101745" y="2092801"/>
            <a:chExt cx="2755947" cy="1524362"/>
          </a:xfrm>
        </p:grpSpPr>
        <p:sp>
          <p:nvSpPr>
            <p:cNvPr id="73" name="TextBox 72">
              <a:extLst>
                <a:ext uri="{FF2B5EF4-FFF2-40B4-BE49-F238E27FC236}">
                  <a16:creationId xmlns:a16="http://schemas.microsoft.com/office/drawing/2014/main" id="{E6114012-8A20-3045-B496-2746FA09E134}"/>
                </a:ext>
              </a:extLst>
            </p:cNvPr>
            <p:cNvSpPr txBox="1"/>
            <p:nvPr/>
          </p:nvSpPr>
          <p:spPr>
            <a:xfrm>
              <a:off x="2101745" y="2970832"/>
              <a:ext cx="2755947" cy="646331"/>
            </a:xfrm>
            <a:prstGeom prst="rect">
              <a:avLst/>
            </a:prstGeom>
            <a:noFill/>
          </p:spPr>
          <p:txBody>
            <a:bodyPr wrap="none" rtlCol="0">
              <a:spAutoFit/>
            </a:bodyPr>
            <a:lstStyle/>
            <a:p>
              <a:r>
                <a:rPr lang="en-US" dirty="0" err="1"/>
                <a:t>T</a:t>
              </a:r>
              <a:r>
                <a:rPr lang="en-US" baseline="-25000" dirty="0" err="1"/>
                <a:t>status</a:t>
              </a:r>
              <a:r>
                <a:rPr lang="en-US" dirty="0"/>
                <a:t>(1)= (Ready, Active)</a:t>
              </a:r>
              <a:br>
                <a:rPr lang="en-US" dirty="0"/>
              </a:br>
              <a:r>
                <a:rPr lang="en-US" dirty="0" err="1"/>
                <a:t>T</a:t>
              </a:r>
              <a:r>
                <a:rPr lang="en-US" baseline="-25000" dirty="0" err="1"/>
                <a:t>status</a:t>
              </a:r>
              <a:r>
                <a:rPr lang="en-US" dirty="0"/>
                <a:t>(2)= (Run, </a:t>
              </a:r>
              <a:r>
                <a:rPr lang="en-US" altLang="ko-KR" dirty="0"/>
                <a:t>Inactive</a:t>
              </a:r>
              <a:r>
                <a:rPr lang="en-US" dirty="0"/>
                <a:t>) </a:t>
              </a:r>
            </a:p>
          </p:txBody>
        </p:sp>
        <p:cxnSp>
          <p:nvCxnSpPr>
            <p:cNvPr id="76" name="Straight Arrow Connector 75">
              <a:extLst>
                <a:ext uri="{FF2B5EF4-FFF2-40B4-BE49-F238E27FC236}">
                  <a16:creationId xmlns:a16="http://schemas.microsoft.com/office/drawing/2014/main" id="{98EFF7C1-0352-E24A-9E51-595006851C4E}"/>
                </a:ext>
              </a:extLst>
            </p:cNvPr>
            <p:cNvCxnSpPr>
              <a:cxnSpLocks/>
            </p:cNvCxnSpPr>
            <p:nvPr/>
          </p:nvCxnSpPr>
          <p:spPr bwMode="auto">
            <a:xfrm flipV="1">
              <a:off x="3624348" y="2092801"/>
              <a:ext cx="6641" cy="878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a:extLst>
              <a:ext uri="{FF2B5EF4-FFF2-40B4-BE49-F238E27FC236}">
                <a16:creationId xmlns:a16="http://schemas.microsoft.com/office/drawing/2014/main" id="{3BC78308-7426-4A48-B888-357E5FEE3086}"/>
              </a:ext>
            </a:extLst>
          </p:cNvPr>
          <p:cNvGrpSpPr/>
          <p:nvPr/>
        </p:nvGrpSpPr>
        <p:grpSpPr>
          <a:xfrm>
            <a:off x="773694" y="1078185"/>
            <a:ext cx="7684505" cy="594796"/>
            <a:chOff x="773695" y="1078185"/>
            <a:chExt cx="7315200" cy="594796"/>
          </a:xfrm>
        </p:grpSpPr>
        <p:sp>
          <p:nvSpPr>
            <p:cNvPr id="51" name="Rectangle 50">
              <a:extLst>
                <a:ext uri="{FF2B5EF4-FFF2-40B4-BE49-F238E27FC236}">
                  <a16:creationId xmlns:a16="http://schemas.microsoft.com/office/drawing/2014/main" id="{1F1BB531-1977-244C-B737-A4C14042CCC1}"/>
                </a:ext>
              </a:extLst>
            </p:cNvPr>
            <p:cNvSpPr/>
            <p:nvPr/>
          </p:nvSpPr>
          <p:spPr bwMode="auto">
            <a:xfrm>
              <a:off x="773695" y="1078185"/>
              <a:ext cx="7315200" cy="59305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13FC2E29-83E5-1A4F-B45F-0362A2DDD531}"/>
                    </a:ext>
                  </a:extLst>
                </p:cNvPr>
                <p:cNvSpPr/>
                <p:nvPr/>
              </p:nvSpPr>
              <p:spPr>
                <a:xfrm>
                  <a:off x="3658278" y="1179576"/>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2</m:t>
                                </m:r>
                              </m:sub>
                            </m:sSub>
                          </m:sub>
                        </m:sSub>
                      </m:oMath>
                    </m:oMathPara>
                  </a14:m>
                  <a:endParaRPr lang="en-US" sz="2400" dirty="0"/>
                </a:p>
              </p:txBody>
            </p:sp>
          </mc:Choice>
          <mc:Fallback xmlns="">
            <p:sp>
              <p:nvSpPr>
                <p:cNvPr id="52" name="Rectangle 51">
                  <a:extLst>
                    <a:ext uri="{FF2B5EF4-FFF2-40B4-BE49-F238E27FC236}">
                      <a16:creationId xmlns:a16="http://schemas.microsoft.com/office/drawing/2014/main" id="{13FC2E29-83E5-1A4F-B45F-0362A2DDD531}"/>
                    </a:ext>
                  </a:extLst>
                </p:cNvPr>
                <p:cNvSpPr>
                  <a:spLocks noRot="1" noChangeAspect="1" noMove="1" noResize="1" noEditPoints="1" noAdjustHandles="1" noChangeArrowheads="1" noChangeShapeType="1" noTextEdit="1"/>
                </p:cNvSpPr>
                <p:nvPr/>
              </p:nvSpPr>
              <p:spPr>
                <a:xfrm>
                  <a:off x="3658278" y="1179576"/>
                  <a:ext cx="1156086" cy="493405"/>
                </a:xfrm>
                <a:prstGeom prst="rect">
                  <a:avLst/>
                </a:prstGeom>
                <a:blipFill>
                  <a:blip r:embed="rId5"/>
                  <a:stretch>
                    <a:fillRect/>
                  </a:stretch>
                </a:blipFill>
              </p:spPr>
              <p:txBody>
                <a:bodyPr/>
                <a:lstStyle/>
                <a:p>
                  <a:r>
                    <a:rPr lang="en-US">
                      <a:noFill/>
                    </a:rPr>
                    <a:t> </a:t>
                  </a:r>
                </a:p>
              </p:txBody>
            </p:sp>
          </mc:Fallback>
        </mc:AlternateContent>
      </p:grpSp>
      <p:grpSp>
        <p:nvGrpSpPr>
          <p:cNvPr id="25" name="Group 24">
            <a:extLst>
              <a:ext uri="{FF2B5EF4-FFF2-40B4-BE49-F238E27FC236}">
                <a16:creationId xmlns:a16="http://schemas.microsoft.com/office/drawing/2014/main" id="{28923DB9-CC34-0644-BAFC-E2FAE124D1FB}"/>
              </a:ext>
            </a:extLst>
          </p:cNvPr>
          <p:cNvGrpSpPr/>
          <p:nvPr/>
        </p:nvGrpSpPr>
        <p:grpSpPr>
          <a:xfrm>
            <a:off x="773695" y="1766253"/>
            <a:ext cx="7684503" cy="653097"/>
            <a:chOff x="773696" y="1766253"/>
            <a:chExt cx="7315200" cy="653097"/>
          </a:xfrm>
        </p:grpSpPr>
        <p:sp>
          <p:nvSpPr>
            <p:cNvPr id="47" name="Rectangle 46">
              <a:extLst>
                <a:ext uri="{FF2B5EF4-FFF2-40B4-BE49-F238E27FC236}">
                  <a16:creationId xmlns:a16="http://schemas.microsoft.com/office/drawing/2014/main" id="{DCC33E4F-1BB5-4D48-A34A-1DAD45EE228B}"/>
                </a:ext>
              </a:extLst>
            </p:cNvPr>
            <p:cNvSpPr/>
            <p:nvPr/>
          </p:nvSpPr>
          <p:spPr bwMode="auto">
            <a:xfrm>
              <a:off x="773696" y="1766253"/>
              <a:ext cx="7315200" cy="653097"/>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29E33EA4-342C-3C4C-8A73-3E772F8DE6B5}"/>
                    </a:ext>
                  </a:extLst>
                </p:cNvPr>
                <p:cNvSpPr/>
                <p:nvPr/>
              </p:nvSpPr>
              <p:spPr>
                <a:xfrm>
                  <a:off x="3658279" y="1847088"/>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48" name="Rectangle 47">
                  <a:extLst>
                    <a:ext uri="{FF2B5EF4-FFF2-40B4-BE49-F238E27FC236}">
                      <a16:creationId xmlns:a16="http://schemas.microsoft.com/office/drawing/2014/main" id="{29E33EA4-342C-3C4C-8A73-3E772F8DE6B5}"/>
                    </a:ext>
                  </a:extLst>
                </p:cNvPr>
                <p:cNvSpPr>
                  <a:spLocks noRot="1" noChangeAspect="1" noMove="1" noResize="1" noEditPoints="1" noAdjustHandles="1" noChangeArrowheads="1" noChangeShapeType="1" noTextEdit="1"/>
                </p:cNvSpPr>
                <p:nvPr/>
              </p:nvSpPr>
              <p:spPr>
                <a:xfrm>
                  <a:off x="3658279" y="1847088"/>
                  <a:ext cx="1156086" cy="493405"/>
                </a:xfrm>
                <a:prstGeom prst="rect">
                  <a:avLst/>
                </a:prstGeom>
                <a:blipFill>
                  <a:blip r:embed="rId6"/>
                  <a:stretch>
                    <a:fillRect b="-2500"/>
                  </a:stretch>
                </a:blipFill>
              </p:spPr>
              <p:txBody>
                <a:bodyPr/>
                <a:lstStyle/>
                <a:p>
                  <a:r>
                    <a:rPr lang="en-US">
                      <a:noFill/>
                    </a:rPr>
                    <a:t> </a:t>
                  </a:r>
                </a:p>
              </p:txBody>
            </p:sp>
          </mc:Fallback>
        </mc:AlternateContent>
      </p:grpSp>
      <p:grpSp>
        <p:nvGrpSpPr>
          <p:cNvPr id="3" name="Group 2">
            <a:extLst>
              <a:ext uri="{FF2B5EF4-FFF2-40B4-BE49-F238E27FC236}">
                <a16:creationId xmlns:a16="http://schemas.microsoft.com/office/drawing/2014/main" id="{3CF5BD44-2843-0549-BE1B-C47EE5CCB256}"/>
              </a:ext>
            </a:extLst>
          </p:cNvPr>
          <p:cNvGrpSpPr/>
          <p:nvPr/>
        </p:nvGrpSpPr>
        <p:grpSpPr>
          <a:xfrm>
            <a:off x="1447800" y="1317130"/>
            <a:ext cx="2982483" cy="2307604"/>
            <a:chOff x="1447800" y="1317130"/>
            <a:chExt cx="2982483" cy="2307604"/>
          </a:xfrm>
        </p:grpSpPr>
        <p:cxnSp>
          <p:nvCxnSpPr>
            <p:cNvPr id="9" name="Straight Arrow Connector 8">
              <a:extLst>
                <a:ext uri="{FF2B5EF4-FFF2-40B4-BE49-F238E27FC236}">
                  <a16:creationId xmlns:a16="http://schemas.microsoft.com/office/drawing/2014/main" id="{24A4CCE7-66D2-634E-8D99-A9BC920E38AD}"/>
                </a:ext>
              </a:extLst>
            </p:cNvPr>
            <p:cNvCxnSpPr/>
            <p:nvPr/>
          </p:nvCxnSpPr>
          <p:spPr bwMode="auto">
            <a:xfrm flipV="1">
              <a:off x="2845132" y="1317130"/>
              <a:ext cx="0" cy="16356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6" name="TextBox 55">
              <a:extLst>
                <a:ext uri="{FF2B5EF4-FFF2-40B4-BE49-F238E27FC236}">
                  <a16:creationId xmlns:a16="http://schemas.microsoft.com/office/drawing/2014/main" id="{320845ED-F9B3-8A40-89A2-5DCF9F579BBE}"/>
                </a:ext>
              </a:extLst>
            </p:cNvPr>
            <p:cNvSpPr txBox="1"/>
            <p:nvPr/>
          </p:nvSpPr>
          <p:spPr>
            <a:xfrm>
              <a:off x="1447800" y="2978403"/>
              <a:ext cx="2982483" cy="646331"/>
            </a:xfrm>
            <a:prstGeom prst="rect">
              <a:avLst/>
            </a:prstGeom>
            <a:noFill/>
          </p:spPr>
          <p:txBody>
            <a:bodyPr wrap="none" rtlCol="0">
              <a:spAutoFit/>
            </a:bodyPr>
            <a:lstStyle/>
            <a:p>
              <a:r>
                <a:rPr lang="en-US" dirty="0" err="1"/>
                <a:t>T</a:t>
              </a:r>
              <a:r>
                <a:rPr lang="en-US" baseline="-25000" dirty="0" err="1"/>
                <a:t>status</a:t>
              </a:r>
              <a:r>
                <a:rPr lang="en-US" dirty="0"/>
                <a:t>(1) = (Run, Active)</a:t>
              </a:r>
              <a:br>
                <a:rPr lang="en-US" dirty="0"/>
              </a:br>
              <a:r>
                <a:rPr lang="en-US" dirty="0" err="1"/>
                <a:t>T</a:t>
              </a:r>
              <a:r>
                <a:rPr lang="en-US" baseline="-25000" dirty="0" err="1"/>
                <a:t>status</a:t>
              </a:r>
              <a:r>
                <a:rPr lang="en-US" dirty="0"/>
                <a:t>(2) = (Ready, Inactive)</a:t>
              </a:r>
            </a:p>
          </p:txBody>
        </p:sp>
      </p:grpSp>
      <p:sp>
        <p:nvSpPr>
          <p:cNvPr id="29" name="Slide Number Placeholder 28">
            <a:extLst>
              <a:ext uri="{FF2B5EF4-FFF2-40B4-BE49-F238E27FC236}">
                <a16:creationId xmlns:a16="http://schemas.microsoft.com/office/drawing/2014/main" id="{C14E8F4B-10DD-C549-BF9C-8F57BCD34D51}"/>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24</a:t>
            </a:fld>
            <a:endParaRPr lang="en-US" altLang="zh-CN">
              <a:solidFill>
                <a:srgbClr val="000000"/>
              </a:solidFill>
              <a:latin typeface="Arial" charset="0"/>
              <a:ea typeface="ＭＳ Ｐゴシック" charset="0"/>
            </a:endParaRPr>
          </a:p>
        </p:txBody>
      </p:sp>
      <p:grpSp>
        <p:nvGrpSpPr>
          <p:cNvPr id="27" name="Group 26">
            <a:extLst>
              <a:ext uri="{FF2B5EF4-FFF2-40B4-BE49-F238E27FC236}">
                <a16:creationId xmlns:a16="http://schemas.microsoft.com/office/drawing/2014/main" id="{802A04FA-A9C9-D741-93E3-4C1BE043AD05}"/>
              </a:ext>
            </a:extLst>
          </p:cNvPr>
          <p:cNvGrpSpPr/>
          <p:nvPr/>
        </p:nvGrpSpPr>
        <p:grpSpPr>
          <a:xfrm>
            <a:off x="745432" y="1443223"/>
            <a:ext cx="3611685" cy="1410400"/>
            <a:chOff x="745432" y="1443223"/>
            <a:chExt cx="3611685" cy="1410400"/>
          </a:xfrm>
        </p:grpSpPr>
        <p:sp>
          <p:nvSpPr>
            <p:cNvPr id="22" name="Left-Right Arrow 21">
              <a:extLst>
                <a:ext uri="{FF2B5EF4-FFF2-40B4-BE49-F238E27FC236}">
                  <a16:creationId xmlns:a16="http://schemas.microsoft.com/office/drawing/2014/main" id="{6D418AAA-9340-434B-A750-65424851B055}"/>
                </a:ext>
              </a:extLst>
            </p:cNvPr>
            <p:cNvSpPr/>
            <p:nvPr/>
          </p:nvSpPr>
          <p:spPr bwMode="auto">
            <a:xfrm>
              <a:off x="1255521" y="1443223"/>
              <a:ext cx="2277498" cy="103454"/>
            </a:xfrm>
            <a:prstGeom prst="leftRightArrow">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grpSp>
          <p:nvGrpSpPr>
            <p:cNvPr id="24" name="Group 23">
              <a:extLst>
                <a:ext uri="{FF2B5EF4-FFF2-40B4-BE49-F238E27FC236}">
                  <a16:creationId xmlns:a16="http://schemas.microsoft.com/office/drawing/2014/main" id="{113595AB-4D8B-424D-AE83-312FF07EC59D}"/>
                </a:ext>
              </a:extLst>
            </p:cNvPr>
            <p:cNvGrpSpPr/>
            <p:nvPr/>
          </p:nvGrpSpPr>
          <p:grpSpPr>
            <a:xfrm>
              <a:off x="745432" y="2484291"/>
              <a:ext cx="3611685" cy="369332"/>
              <a:chOff x="6593560" y="333040"/>
              <a:chExt cx="3611685" cy="369332"/>
            </a:xfrm>
          </p:grpSpPr>
          <p:sp>
            <p:nvSpPr>
              <p:cNvPr id="72" name="Left-Right Arrow 71">
                <a:extLst>
                  <a:ext uri="{FF2B5EF4-FFF2-40B4-BE49-F238E27FC236}">
                    <a16:creationId xmlns:a16="http://schemas.microsoft.com/office/drawing/2014/main" id="{7C965CE7-40A1-4D4C-946C-4BD0961199B5}"/>
                  </a:ext>
                </a:extLst>
              </p:cNvPr>
              <p:cNvSpPr/>
              <p:nvPr/>
            </p:nvSpPr>
            <p:spPr bwMode="auto">
              <a:xfrm>
                <a:off x="6593560" y="474281"/>
                <a:ext cx="1144343" cy="107710"/>
              </a:xfrm>
              <a:prstGeom prst="leftRightArrow">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23" name="TextBox 22">
                <a:extLst>
                  <a:ext uri="{FF2B5EF4-FFF2-40B4-BE49-F238E27FC236}">
                    <a16:creationId xmlns:a16="http://schemas.microsoft.com/office/drawing/2014/main" id="{B59A5C3F-6B67-D646-8536-C5F97D9FCF36}"/>
                  </a:ext>
                </a:extLst>
              </p:cNvPr>
              <p:cNvSpPr txBox="1"/>
              <p:nvPr/>
            </p:nvSpPr>
            <p:spPr>
              <a:xfrm>
                <a:off x="7737903" y="333040"/>
                <a:ext cx="2467342" cy="369332"/>
              </a:xfrm>
              <a:prstGeom prst="rect">
                <a:avLst/>
              </a:prstGeom>
              <a:noFill/>
            </p:spPr>
            <p:txBody>
              <a:bodyPr wrap="none" rtlCol="0">
                <a:spAutoFit/>
              </a:bodyPr>
              <a:lstStyle/>
              <a:p>
                <a:r>
                  <a:rPr lang="en-US" dirty="0"/>
                  <a:t>: Initial log for thread 2</a:t>
                </a:r>
              </a:p>
            </p:txBody>
          </p:sp>
        </p:grpSp>
      </p:grpSp>
    </p:spTree>
    <p:extLst>
      <p:ext uri="{BB962C8B-B14F-4D97-AF65-F5344CB8AC3E}">
        <p14:creationId xmlns:p14="http://schemas.microsoft.com/office/powerpoint/2010/main" val="40734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7"/>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8" grpId="1" animBg="1"/>
      <p:bldP spid="19" grpId="0" animBg="1"/>
      <p:bldP spid="19" grpId="1" animBg="1"/>
      <p:bldP spid="35" grpId="0"/>
      <p:bldP spid="37" grpId="0" animBg="1"/>
      <p:bldP spid="38" grpId="0" animBg="1"/>
      <p:bldP spid="39" grpId="0" animBg="1"/>
      <p:bldP spid="42"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a:extLst>
              <a:ext uri="{FF2B5EF4-FFF2-40B4-BE49-F238E27FC236}">
                <a16:creationId xmlns:a16="http://schemas.microsoft.com/office/drawing/2014/main" id="{D6470008-09A1-7B44-B285-12F422F1D14C}"/>
              </a:ext>
            </a:extLst>
          </p:cNvPr>
          <p:cNvCxnSpPr>
            <a:cxnSpLocks/>
          </p:cNvCxnSpPr>
          <p:nvPr/>
        </p:nvCxnSpPr>
        <p:spPr bwMode="auto">
          <a:xfrm>
            <a:off x="1268790" y="1317083"/>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Arrow Connector 49">
            <a:extLst>
              <a:ext uri="{FF2B5EF4-FFF2-40B4-BE49-F238E27FC236}">
                <a16:creationId xmlns:a16="http://schemas.microsoft.com/office/drawing/2014/main" id="{B90A305C-3A7C-5C40-BEAA-75351A455C4C}"/>
              </a:ext>
            </a:extLst>
          </p:cNvPr>
          <p:cNvCxnSpPr>
            <a:cxnSpLocks/>
          </p:cNvCxnSpPr>
          <p:nvPr/>
        </p:nvCxnSpPr>
        <p:spPr bwMode="auto">
          <a:xfrm>
            <a:off x="1270461" y="2081298"/>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025404E5-6443-D142-95EF-BF164D4B5772}"/>
              </a:ext>
            </a:extLst>
          </p:cNvPr>
          <p:cNvCxnSpPr>
            <a:cxnSpLocks/>
          </p:cNvCxnSpPr>
          <p:nvPr/>
        </p:nvCxnSpPr>
        <p:spPr bwMode="auto">
          <a:xfrm>
            <a:off x="1270461" y="2732463"/>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Arrow Connector 51">
            <a:extLst>
              <a:ext uri="{FF2B5EF4-FFF2-40B4-BE49-F238E27FC236}">
                <a16:creationId xmlns:a16="http://schemas.microsoft.com/office/drawing/2014/main" id="{38902B96-7B44-384D-ABB2-44A23E7B0F8A}"/>
              </a:ext>
            </a:extLst>
          </p:cNvPr>
          <p:cNvCxnSpPr>
            <a:cxnSpLocks/>
          </p:cNvCxnSpPr>
          <p:nvPr/>
        </p:nvCxnSpPr>
        <p:spPr bwMode="auto">
          <a:xfrm>
            <a:off x="1268790" y="3501393"/>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Arrow Connector 52">
            <a:extLst>
              <a:ext uri="{FF2B5EF4-FFF2-40B4-BE49-F238E27FC236}">
                <a16:creationId xmlns:a16="http://schemas.microsoft.com/office/drawing/2014/main" id="{34B1A3E7-EE80-1E4E-A8DF-10B676C9621E}"/>
              </a:ext>
            </a:extLst>
          </p:cNvPr>
          <p:cNvCxnSpPr>
            <a:cxnSpLocks/>
          </p:cNvCxnSpPr>
          <p:nvPr/>
        </p:nvCxnSpPr>
        <p:spPr bwMode="auto">
          <a:xfrm>
            <a:off x="1270461" y="4604211"/>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Title 1">
            <a:extLst>
              <a:ext uri="{FF2B5EF4-FFF2-40B4-BE49-F238E27FC236}">
                <a16:creationId xmlns:a16="http://schemas.microsoft.com/office/drawing/2014/main" id="{389BC455-D272-0949-80E0-F2BACE249EB8}"/>
              </a:ext>
            </a:extLst>
          </p:cNvPr>
          <p:cNvSpPr>
            <a:spLocks noGrp="1"/>
          </p:cNvSpPr>
          <p:nvPr>
            <p:ph type="title"/>
          </p:nvPr>
        </p:nvSpPr>
        <p:spPr>
          <a:xfrm>
            <a:off x="457200" y="205979"/>
            <a:ext cx="8229600" cy="857250"/>
          </a:xfrm>
        </p:spPr>
        <p:txBody>
          <a:bodyPr/>
          <a:lstStyle/>
          <a:p>
            <a:r>
              <a:rPr lang="en-US" dirty="0"/>
              <a:t>Thread Linking</a:t>
            </a:r>
          </a:p>
        </p:txBody>
      </p:sp>
      <p:sp>
        <p:nvSpPr>
          <p:cNvPr id="6" name="TextBox 5">
            <a:extLst>
              <a:ext uri="{FF2B5EF4-FFF2-40B4-BE49-F238E27FC236}">
                <a16:creationId xmlns:a16="http://schemas.microsoft.com/office/drawing/2014/main" id="{0465D09B-F184-CA41-B95A-B0D14CAE0661}"/>
              </a:ext>
            </a:extLst>
          </p:cNvPr>
          <p:cNvSpPr txBox="1"/>
          <p:nvPr/>
        </p:nvSpPr>
        <p:spPr>
          <a:xfrm>
            <a:off x="807563" y="1123950"/>
            <a:ext cx="453970" cy="369332"/>
          </a:xfrm>
          <a:prstGeom prst="rect">
            <a:avLst/>
          </a:prstGeom>
          <a:noFill/>
        </p:spPr>
        <p:txBody>
          <a:bodyPr wrap="none" rtlCol="0">
            <a:spAutoFit/>
          </a:bodyPr>
          <a:lstStyle/>
          <a:p>
            <a:r>
              <a:rPr lang="en-US" dirty="0"/>
              <a:t>T1</a:t>
            </a:r>
          </a:p>
        </p:txBody>
      </p:sp>
      <p:sp>
        <p:nvSpPr>
          <p:cNvPr id="8" name="TextBox 7">
            <a:extLst>
              <a:ext uri="{FF2B5EF4-FFF2-40B4-BE49-F238E27FC236}">
                <a16:creationId xmlns:a16="http://schemas.microsoft.com/office/drawing/2014/main" id="{0721F13B-A9DE-EB44-937C-2308D1E3C96F}"/>
              </a:ext>
            </a:extLst>
          </p:cNvPr>
          <p:cNvSpPr txBox="1"/>
          <p:nvPr/>
        </p:nvSpPr>
        <p:spPr>
          <a:xfrm>
            <a:off x="811590" y="1900464"/>
            <a:ext cx="453970" cy="369332"/>
          </a:xfrm>
          <a:prstGeom prst="rect">
            <a:avLst/>
          </a:prstGeom>
          <a:noFill/>
        </p:spPr>
        <p:txBody>
          <a:bodyPr wrap="none" rtlCol="0">
            <a:spAutoFit/>
          </a:bodyPr>
          <a:lstStyle/>
          <a:p>
            <a:r>
              <a:rPr lang="en-US" dirty="0"/>
              <a:t>T2</a:t>
            </a:r>
          </a:p>
        </p:txBody>
      </p:sp>
      <p:sp>
        <p:nvSpPr>
          <p:cNvPr id="18" name="Rectangle 17">
            <a:extLst>
              <a:ext uri="{FF2B5EF4-FFF2-40B4-BE49-F238E27FC236}">
                <a16:creationId xmlns:a16="http://schemas.microsoft.com/office/drawing/2014/main" id="{09C8DDA1-C6F5-3A4B-9457-B2E57C712C3E}"/>
              </a:ext>
            </a:extLst>
          </p:cNvPr>
          <p:cNvSpPr/>
          <p:nvPr/>
        </p:nvSpPr>
        <p:spPr bwMode="auto">
          <a:xfrm>
            <a:off x="5688390" y="196682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9" name="Rectangle 18">
            <a:extLst>
              <a:ext uri="{FF2B5EF4-FFF2-40B4-BE49-F238E27FC236}">
                <a16:creationId xmlns:a16="http://schemas.microsoft.com/office/drawing/2014/main" id="{DD21505D-04EE-7442-B27E-EBC5AAAF6D35}"/>
              </a:ext>
            </a:extLst>
          </p:cNvPr>
          <p:cNvSpPr/>
          <p:nvPr/>
        </p:nvSpPr>
        <p:spPr bwMode="auto">
          <a:xfrm>
            <a:off x="4682030" y="197407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7" name="Rectangle 36">
            <a:extLst>
              <a:ext uri="{FF2B5EF4-FFF2-40B4-BE49-F238E27FC236}">
                <a16:creationId xmlns:a16="http://schemas.microsoft.com/office/drawing/2014/main" id="{70CFBCCF-1F52-7444-B9D7-1D232BE2A537}"/>
              </a:ext>
            </a:extLst>
          </p:cNvPr>
          <p:cNvSpPr/>
          <p:nvPr/>
        </p:nvSpPr>
        <p:spPr bwMode="auto">
          <a:xfrm>
            <a:off x="1937200" y="4496932"/>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8" name="Rectangle 37">
            <a:extLst>
              <a:ext uri="{FF2B5EF4-FFF2-40B4-BE49-F238E27FC236}">
                <a16:creationId xmlns:a16="http://schemas.microsoft.com/office/drawing/2014/main" id="{E16F172D-14E9-C044-94DF-6ADF0A02F395}"/>
              </a:ext>
            </a:extLst>
          </p:cNvPr>
          <p:cNvSpPr/>
          <p:nvPr/>
        </p:nvSpPr>
        <p:spPr bwMode="auto">
          <a:xfrm>
            <a:off x="2975766" y="4498342"/>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9" name="Rectangle 38">
            <a:extLst>
              <a:ext uri="{FF2B5EF4-FFF2-40B4-BE49-F238E27FC236}">
                <a16:creationId xmlns:a16="http://schemas.microsoft.com/office/drawing/2014/main" id="{0559FB5B-9BA8-334F-8666-DD9B77C5647A}"/>
              </a:ext>
            </a:extLst>
          </p:cNvPr>
          <p:cNvSpPr/>
          <p:nvPr/>
        </p:nvSpPr>
        <p:spPr bwMode="auto">
          <a:xfrm>
            <a:off x="5764590" y="449693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42" name="Rectangle 41">
            <a:extLst>
              <a:ext uri="{FF2B5EF4-FFF2-40B4-BE49-F238E27FC236}">
                <a16:creationId xmlns:a16="http://schemas.microsoft.com/office/drawing/2014/main" id="{3ADEE40C-6D39-3545-9D43-0D08CBB2F34C}"/>
              </a:ext>
            </a:extLst>
          </p:cNvPr>
          <p:cNvSpPr/>
          <p:nvPr/>
        </p:nvSpPr>
        <p:spPr bwMode="auto">
          <a:xfrm>
            <a:off x="4758230" y="450418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44" name="TextBox 43">
            <a:extLst>
              <a:ext uri="{FF2B5EF4-FFF2-40B4-BE49-F238E27FC236}">
                <a16:creationId xmlns:a16="http://schemas.microsoft.com/office/drawing/2014/main" id="{92DE4DBE-FE98-EF45-9764-19AD4C90D7DB}"/>
              </a:ext>
            </a:extLst>
          </p:cNvPr>
          <p:cNvSpPr txBox="1"/>
          <p:nvPr/>
        </p:nvSpPr>
        <p:spPr>
          <a:xfrm>
            <a:off x="498355" y="4412218"/>
            <a:ext cx="864339" cy="369332"/>
          </a:xfrm>
          <a:prstGeom prst="rect">
            <a:avLst/>
          </a:prstGeom>
          <a:noFill/>
        </p:spPr>
        <p:txBody>
          <a:bodyPr wrap="none" rtlCol="0">
            <a:spAutoFit/>
          </a:bodyPr>
          <a:lstStyle/>
          <a:p>
            <a:r>
              <a:rPr lang="en-US" dirty="0"/>
              <a:t>CPU 1</a:t>
            </a:r>
          </a:p>
        </p:txBody>
      </p:sp>
      <p:sp>
        <p:nvSpPr>
          <p:cNvPr id="26" name="TextBox 25">
            <a:extLst>
              <a:ext uri="{FF2B5EF4-FFF2-40B4-BE49-F238E27FC236}">
                <a16:creationId xmlns:a16="http://schemas.microsoft.com/office/drawing/2014/main" id="{71A54D4D-AA19-7B46-AA8C-06AC3358D201}"/>
              </a:ext>
            </a:extLst>
          </p:cNvPr>
          <p:cNvSpPr txBox="1"/>
          <p:nvPr/>
        </p:nvSpPr>
        <p:spPr>
          <a:xfrm>
            <a:off x="807563" y="2544824"/>
            <a:ext cx="453970" cy="369332"/>
          </a:xfrm>
          <a:prstGeom prst="rect">
            <a:avLst/>
          </a:prstGeom>
          <a:noFill/>
        </p:spPr>
        <p:txBody>
          <a:bodyPr wrap="none" rtlCol="0">
            <a:spAutoFit/>
          </a:bodyPr>
          <a:lstStyle/>
          <a:p>
            <a:r>
              <a:rPr lang="en-US" dirty="0"/>
              <a:t>T1</a:t>
            </a:r>
          </a:p>
        </p:txBody>
      </p:sp>
      <p:sp>
        <p:nvSpPr>
          <p:cNvPr id="28" name="TextBox 27">
            <a:extLst>
              <a:ext uri="{FF2B5EF4-FFF2-40B4-BE49-F238E27FC236}">
                <a16:creationId xmlns:a16="http://schemas.microsoft.com/office/drawing/2014/main" id="{9EF03B0B-0DAA-A145-94FF-F85C2E52CE2C}"/>
              </a:ext>
            </a:extLst>
          </p:cNvPr>
          <p:cNvSpPr txBox="1"/>
          <p:nvPr/>
        </p:nvSpPr>
        <p:spPr>
          <a:xfrm>
            <a:off x="811590" y="3321338"/>
            <a:ext cx="453970" cy="369332"/>
          </a:xfrm>
          <a:prstGeom prst="rect">
            <a:avLst/>
          </a:prstGeom>
          <a:noFill/>
        </p:spPr>
        <p:txBody>
          <a:bodyPr wrap="none" rtlCol="0">
            <a:spAutoFit/>
          </a:bodyPr>
          <a:lstStyle/>
          <a:p>
            <a:r>
              <a:rPr lang="en-US" dirty="0"/>
              <a:t>T2</a:t>
            </a:r>
          </a:p>
        </p:txBody>
      </p:sp>
      <p:sp>
        <p:nvSpPr>
          <p:cNvPr id="30" name="Rectangle 29">
            <a:extLst>
              <a:ext uri="{FF2B5EF4-FFF2-40B4-BE49-F238E27FC236}">
                <a16:creationId xmlns:a16="http://schemas.microsoft.com/office/drawing/2014/main" id="{F9753F95-6DA3-D240-98DE-36B20D551A81}"/>
              </a:ext>
            </a:extLst>
          </p:cNvPr>
          <p:cNvSpPr/>
          <p:nvPr/>
        </p:nvSpPr>
        <p:spPr bwMode="auto">
          <a:xfrm>
            <a:off x="1861000" y="2636099"/>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1" name="Rectangle 30">
            <a:extLst>
              <a:ext uri="{FF2B5EF4-FFF2-40B4-BE49-F238E27FC236}">
                <a16:creationId xmlns:a16="http://schemas.microsoft.com/office/drawing/2014/main" id="{9AA8086E-1C62-1144-A8FF-3705098F1623}"/>
              </a:ext>
            </a:extLst>
          </p:cNvPr>
          <p:cNvSpPr/>
          <p:nvPr/>
        </p:nvSpPr>
        <p:spPr bwMode="auto">
          <a:xfrm>
            <a:off x="2899566" y="2637509"/>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0" name="Rounded Rectangle 9">
            <a:extLst>
              <a:ext uri="{FF2B5EF4-FFF2-40B4-BE49-F238E27FC236}">
                <a16:creationId xmlns:a16="http://schemas.microsoft.com/office/drawing/2014/main" id="{911739A5-2E63-9F44-AEE3-82773CB25FAC}"/>
              </a:ext>
            </a:extLst>
          </p:cNvPr>
          <p:cNvSpPr/>
          <p:nvPr/>
        </p:nvSpPr>
        <p:spPr bwMode="auto">
          <a:xfrm>
            <a:off x="1861000" y="4379475"/>
            <a:ext cx="1872800" cy="452874"/>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49" name="Rounded Rectangle 48">
            <a:extLst>
              <a:ext uri="{FF2B5EF4-FFF2-40B4-BE49-F238E27FC236}">
                <a16:creationId xmlns:a16="http://schemas.microsoft.com/office/drawing/2014/main" id="{7F0A9011-C391-AB4E-95FE-F4C34E7EF305}"/>
              </a:ext>
            </a:extLst>
          </p:cNvPr>
          <p:cNvSpPr/>
          <p:nvPr/>
        </p:nvSpPr>
        <p:spPr bwMode="auto">
          <a:xfrm>
            <a:off x="4583490" y="4379475"/>
            <a:ext cx="1872800" cy="452874"/>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B00EB18-7C5D-CA45-A0B3-6DA68C6FE2FD}"/>
                  </a:ext>
                </a:extLst>
              </p:cNvPr>
              <p:cNvSpPr txBox="1"/>
              <p:nvPr/>
            </p:nvSpPr>
            <p:spPr>
              <a:xfrm>
                <a:off x="351327" y="4732874"/>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20" name="TextBox 19">
                <a:extLst>
                  <a:ext uri="{FF2B5EF4-FFF2-40B4-BE49-F238E27FC236}">
                    <a16:creationId xmlns:a16="http://schemas.microsoft.com/office/drawing/2014/main" id="{4B00EB18-7C5D-CA45-A0B3-6DA68C6FE2FD}"/>
                  </a:ext>
                </a:extLst>
              </p:cNvPr>
              <p:cNvSpPr txBox="1">
                <a:spLocks noRot="1" noChangeAspect="1" noMove="1" noResize="1" noEditPoints="1" noAdjustHandles="1" noChangeArrowheads="1" noChangeShapeType="1" noTextEdit="1"/>
              </p:cNvSpPr>
              <p:nvPr/>
            </p:nvSpPr>
            <p:spPr>
              <a:xfrm>
                <a:off x="351327" y="4732874"/>
                <a:ext cx="1158394" cy="369332"/>
              </a:xfrm>
              <a:prstGeom prst="rect">
                <a:avLst/>
              </a:prstGeom>
              <a:blipFill>
                <a:blip r:embed="rId4"/>
                <a:stretch>
                  <a:fillRect l="-4348" t="-10000" r="-2174" b="-20000"/>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26635751-56AC-5440-A4CF-D538E8F9EF78}"/>
              </a:ext>
            </a:extLst>
          </p:cNvPr>
          <p:cNvSpPr/>
          <p:nvPr/>
        </p:nvSpPr>
        <p:spPr bwMode="auto">
          <a:xfrm>
            <a:off x="3928315" y="1963277"/>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43" name="Rectangle 42">
            <a:extLst>
              <a:ext uri="{FF2B5EF4-FFF2-40B4-BE49-F238E27FC236}">
                <a16:creationId xmlns:a16="http://schemas.microsoft.com/office/drawing/2014/main" id="{81581450-F2ED-8048-A587-C6D208BECC8F}"/>
              </a:ext>
            </a:extLst>
          </p:cNvPr>
          <p:cNvSpPr/>
          <p:nvPr/>
        </p:nvSpPr>
        <p:spPr bwMode="auto">
          <a:xfrm>
            <a:off x="773694" y="2505770"/>
            <a:ext cx="7684505" cy="59305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7776AF09-7EE2-9B40-9938-1C481BF4E702}"/>
                  </a:ext>
                </a:extLst>
              </p:cNvPr>
              <p:cNvSpPr/>
              <p:nvPr/>
            </p:nvSpPr>
            <p:spPr>
              <a:xfrm>
                <a:off x="3833853" y="2542260"/>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2</m:t>
                              </m:r>
                            </m:sub>
                          </m:sSub>
                        </m:sub>
                      </m:sSub>
                    </m:oMath>
                  </m:oMathPara>
                </a14:m>
                <a:endParaRPr lang="en-US" sz="2400" dirty="0"/>
              </a:p>
            </p:txBody>
          </p:sp>
        </mc:Choice>
        <mc:Fallback xmlns="">
          <p:sp>
            <p:nvSpPr>
              <p:cNvPr id="46" name="Rectangle 45">
                <a:extLst>
                  <a:ext uri="{FF2B5EF4-FFF2-40B4-BE49-F238E27FC236}">
                    <a16:creationId xmlns:a16="http://schemas.microsoft.com/office/drawing/2014/main" id="{7776AF09-7EE2-9B40-9938-1C481BF4E702}"/>
                  </a:ext>
                </a:extLst>
              </p:cNvPr>
              <p:cNvSpPr>
                <a:spLocks noRot="1" noChangeAspect="1" noMove="1" noResize="1" noEditPoints="1" noAdjustHandles="1" noChangeArrowheads="1" noChangeShapeType="1" noTextEdit="1"/>
              </p:cNvSpPr>
              <p:nvPr/>
            </p:nvSpPr>
            <p:spPr>
              <a:xfrm>
                <a:off x="3833853" y="2542260"/>
                <a:ext cx="1156086" cy="493405"/>
              </a:xfrm>
              <a:prstGeom prst="rect">
                <a:avLst/>
              </a:prstGeom>
              <a:blipFill>
                <a:blip r:embed="rId5"/>
                <a:stretch>
                  <a:fillRect b="-2500"/>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DCC33E4F-1BB5-4D48-A34A-1DAD45EE228B}"/>
              </a:ext>
            </a:extLst>
          </p:cNvPr>
          <p:cNvSpPr/>
          <p:nvPr/>
        </p:nvSpPr>
        <p:spPr bwMode="auto">
          <a:xfrm>
            <a:off x="773696" y="1772964"/>
            <a:ext cx="7684504" cy="653097"/>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2A0F26CE-3F78-A346-B0FC-C36317A914BC}"/>
                  </a:ext>
                </a:extLst>
              </p:cNvPr>
              <p:cNvSpPr/>
              <p:nvPr/>
            </p:nvSpPr>
            <p:spPr>
              <a:xfrm>
                <a:off x="3833853" y="1850572"/>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69" name="Rectangle 68">
                <a:extLst>
                  <a:ext uri="{FF2B5EF4-FFF2-40B4-BE49-F238E27FC236}">
                    <a16:creationId xmlns:a16="http://schemas.microsoft.com/office/drawing/2014/main" id="{2A0F26CE-3F78-A346-B0FC-C36317A914BC}"/>
                  </a:ext>
                </a:extLst>
              </p:cNvPr>
              <p:cNvSpPr>
                <a:spLocks noRot="1" noChangeAspect="1" noMove="1" noResize="1" noEditPoints="1" noAdjustHandles="1" noChangeArrowheads="1" noChangeShapeType="1" noTextEdit="1"/>
              </p:cNvSpPr>
              <p:nvPr/>
            </p:nvSpPr>
            <p:spPr>
              <a:xfrm>
                <a:off x="3833853" y="1850572"/>
                <a:ext cx="1156086" cy="493405"/>
              </a:xfrm>
              <a:prstGeom prst="rect">
                <a:avLst/>
              </a:prstGeom>
              <a:blipFill>
                <a:blip r:embed="rId6"/>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530F2C2C-D119-CE42-8BC1-574080D64491}"/>
              </a:ext>
            </a:extLst>
          </p:cNvPr>
          <p:cNvCxnSpPr>
            <a:cxnSpLocks/>
            <a:stCxn id="49" idx="0"/>
            <a:endCxn id="69" idx="2"/>
          </p:cNvCxnSpPr>
          <p:nvPr/>
        </p:nvCxnSpPr>
        <p:spPr bwMode="auto">
          <a:xfrm flipH="1" flipV="1">
            <a:off x="4411896" y="2343977"/>
            <a:ext cx="1107994" cy="20354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a:extLst>
              <a:ext uri="{FF2B5EF4-FFF2-40B4-BE49-F238E27FC236}">
                <a16:creationId xmlns:a16="http://schemas.microsoft.com/office/drawing/2014/main" id="{3E11544E-DE3E-8B45-A2A2-85A79335D122}"/>
              </a:ext>
            </a:extLst>
          </p:cNvPr>
          <p:cNvCxnSpPr>
            <a:cxnSpLocks/>
            <a:stCxn id="10" idx="0"/>
            <a:endCxn id="46" idx="2"/>
          </p:cNvCxnSpPr>
          <p:nvPr/>
        </p:nvCxnSpPr>
        <p:spPr bwMode="auto">
          <a:xfrm flipV="1">
            <a:off x="2797400" y="3035665"/>
            <a:ext cx="1614496" cy="13438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 name="Slide Number Placeholder 14">
            <a:extLst>
              <a:ext uri="{FF2B5EF4-FFF2-40B4-BE49-F238E27FC236}">
                <a16:creationId xmlns:a16="http://schemas.microsoft.com/office/drawing/2014/main" id="{52E9694F-D709-904C-916C-DED8AE1E1E6A}"/>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25</a:t>
            </a:fld>
            <a:endParaRPr lang="en-US" altLang="zh-CN">
              <a:solidFill>
                <a:srgbClr val="000000"/>
              </a:solidFill>
              <a:latin typeface="Arial" charset="0"/>
              <a:ea typeface="ＭＳ Ｐゴシック" charset="0"/>
            </a:endParaRPr>
          </a:p>
        </p:txBody>
      </p:sp>
      <p:sp>
        <p:nvSpPr>
          <p:cNvPr id="45" name="TextBox 44">
            <a:extLst>
              <a:ext uri="{FF2B5EF4-FFF2-40B4-BE49-F238E27FC236}">
                <a16:creationId xmlns:a16="http://schemas.microsoft.com/office/drawing/2014/main" id="{FE98CEA4-DE1A-A84E-BD82-3C64F6C2FD39}"/>
              </a:ext>
            </a:extLst>
          </p:cNvPr>
          <p:cNvSpPr txBox="1"/>
          <p:nvPr/>
        </p:nvSpPr>
        <p:spPr>
          <a:xfrm>
            <a:off x="3101921" y="4095798"/>
            <a:ext cx="859531" cy="369332"/>
          </a:xfrm>
          <a:prstGeom prst="rect">
            <a:avLst/>
          </a:prstGeom>
          <a:noFill/>
        </p:spPr>
        <p:txBody>
          <a:bodyPr wrap="none" rtlCol="0">
            <a:spAutoFit/>
          </a:bodyPr>
          <a:lstStyle/>
          <a:p>
            <a:r>
              <a:rPr lang="en-US" dirty="0"/>
              <a:t>1 </a:t>
            </a:r>
            <a:r>
              <a:rPr lang="en-US" dirty="0">
                <a:sym typeface="Wingdings" pitchFamily="2" charset="2"/>
              </a:rPr>
              <a:t> 2 </a:t>
            </a:r>
            <a:endParaRPr lang="en-US" dirty="0"/>
          </a:p>
        </p:txBody>
      </p:sp>
    </p:spTree>
    <p:extLst>
      <p:ext uri="{BB962C8B-B14F-4D97-AF65-F5344CB8AC3E}">
        <p14:creationId xmlns:p14="http://schemas.microsoft.com/office/powerpoint/2010/main" val="45576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89BD7E-D1BA-5244-BAFC-F195B160C04C}"/>
              </a:ext>
            </a:extLst>
          </p:cNvPr>
          <p:cNvSpPr>
            <a:spLocks noGrp="1"/>
          </p:cNvSpPr>
          <p:nvPr>
            <p:ph type="title"/>
          </p:nvPr>
        </p:nvSpPr>
        <p:spPr>
          <a:xfrm>
            <a:off x="457200" y="205979"/>
            <a:ext cx="8229600" cy="857250"/>
          </a:xfrm>
        </p:spPr>
        <p:txBody>
          <a:bodyPr/>
          <a:lstStyle/>
          <a:p>
            <a:r>
              <a:rPr lang="en-US" dirty="0">
                <a:ln w="0"/>
                <a:solidFill>
                  <a:schemeClr val="tx1"/>
                </a:solidFill>
                <a:effectLst>
                  <a:outerShdw blurRad="38100" dist="19050" dir="2700000" algn="tl" rotWithShape="0">
                    <a:schemeClr val="dk1">
                      <a:alpha val="40000"/>
                    </a:schemeClr>
                  </a:outerShdw>
                </a:effectLst>
              </a:rPr>
              <a:t>Introduce multithreaded machine</a:t>
            </a:r>
            <a:endParaRPr lang="en-US" dirty="0"/>
          </a:p>
        </p:txBody>
      </p:sp>
      <p:grpSp>
        <p:nvGrpSpPr>
          <p:cNvPr id="2" name="Group 1">
            <a:extLst>
              <a:ext uri="{FF2B5EF4-FFF2-40B4-BE49-F238E27FC236}">
                <a16:creationId xmlns:a16="http://schemas.microsoft.com/office/drawing/2014/main" id="{DD75F57F-8BC3-AB4C-9D65-BC2757345203}"/>
              </a:ext>
            </a:extLst>
          </p:cNvPr>
          <p:cNvGrpSpPr/>
          <p:nvPr/>
        </p:nvGrpSpPr>
        <p:grpSpPr>
          <a:xfrm>
            <a:off x="606143" y="1578569"/>
            <a:ext cx="3841363" cy="2811130"/>
            <a:chOff x="606143" y="1578569"/>
            <a:chExt cx="3841363" cy="2811130"/>
          </a:xfrm>
        </p:grpSpPr>
        <p:sp>
          <p:nvSpPr>
            <p:cNvPr id="46" name="Rectangle 45">
              <a:extLst>
                <a:ext uri="{FF2B5EF4-FFF2-40B4-BE49-F238E27FC236}">
                  <a16:creationId xmlns:a16="http://schemas.microsoft.com/office/drawing/2014/main" id="{794136F4-D91D-EE46-8B27-57CA85EDBC01}"/>
                </a:ext>
              </a:extLst>
            </p:cNvPr>
            <p:cNvSpPr/>
            <p:nvPr/>
          </p:nvSpPr>
          <p:spPr>
            <a:xfrm>
              <a:off x="615313" y="3374036"/>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multithreaded machine and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prove linking theorem</a:t>
              </a:r>
            </a:p>
          </p:txBody>
        </p:sp>
        <p:sp>
          <p:nvSpPr>
            <p:cNvPr id="47" name="Rectangle 46">
              <a:extLst>
                <a:ext uri="{FF2B5EF4-FFF2-40B4-BE49-F238E27FC236}">
                  <a16:creationId xmlns:a16="http://schemas.microsoft.com/office/drawing/2014/main" id="{6257AD0A-5561-7A41-9AD8-E3773F6D1498}"/>
                </a:ext>
              </a:extLst>
            </p:cNvPr>
            <p:cNvSpPr/>
            <p:nvPr/>
          </p:nvSpPr>
          <p:spPr>
            <a:xfrm>
              <a:off x="606144" y="2318133"/>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1000" b="0" cap="none" spc="0" dirty="0">
                <a:ln w="0"/>
                <a:solidFill>
                  <a:schemeClr val="tx1"/>
                </a:solidFill>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per-thread machine</a:t>
              </a:r>
            </a:p>
            <a:p>
              <a:pPr algn="ct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48" name="Rectangle 47">
              <a:extLst>
                <a:ext uri="{FF2B5EF4-FFF2-40B4-BE49-F238E27FC236}">
                  <a16:creationId xmlns:a16="http://schemas.microsoft.com/office/drawing/2014/main" id="{1AE141CD-76BC-3D4D-89C2-EB21C215771E}"/>
                </a:ext>
              </a:extLst>
            </p:cNvPr>
            <p:cNvSpPr/>
            <p:nvPr/>
          </p:nvSpPr>
          <p:spPr>
            <a:xfrm>
              <a:off x="606143" y="1578569"/>
              <a:ext cx="3832193"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Link per-CPU machine compiler with per-thread machine</a:t>
              </a:r>
              <a:endParaRPr lang="en-US" sz="2000" b="0" cap="none" spc="0" dirty="0">
                <a:ln w="0"/>
                <a:solidFill>
                  <a:schemeClr val="tx1"/>
                </a:solidFill>
                <a:effectLst>
                  <a:outerShdw blurRad="38100" dist="19050" dir="2700000" algn="tl" rotWithShape="0">
                    <a:schemeClr val="dk1">
                      <a:alpha val="40000"/>
                    </a:schemeClr>
                  </a:outerShdw>
                </a:effectLst>
              </a:endParaRPr>
            </a:p>
          </p:txBody>
        </p:sp>
      </p:grpSp>
      <p:sp>
        <p:nvSpPr>
          <p:cNvPr id="6" name="Rectangle 5">
            <a:extLst>
              <a:ext uri="{FF2B5EF4-FFF2-40B4-BE49-F238E27FC236}">
                <a16:creationId xmlns:a16="http://schemas.microsoft.com/office/drawing/2014/main" id="{4B8D4AF4-BCE3-F448-B552-C08CBFB8464A}"/>
              </a:ext>
            </a:extLst>
          </p:cNvPr>
          <p:cNvSpPr/>
          <p:nvPr/>
        </p:nvSpPr>
        <p:spPr bwMode="auto">
          <a:xfrm>
            <a:off x="4596940" y="3251200"/>
            <a:ext cx="4497184" cy="778933"/>
          </a:xfrm>
          <a:prstGeom prst="rect">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5372E3F-A50A-6143-AC9C-C5F4DAAA6A34}"/>
                  </a:ext>
                </a:extLst>
              </p:cNvPr>
              <p:cNvSpPr txBox="1"/>
              <p:nvPr/>
            </p:nvSpPr>
            <p:spPr>
              <a:xfrm>
                <a:off x="4862800" y="1428750"/>
                <a:ext cx="4099712" cy="3079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i="1">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𝑡𝑖</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C5372E3F-A50A-6143-AC9C-C5F4DAAA6A34}"/>
                  </a:ext>
                </a:extLst>
              </p:cNvPr>
              <p:cNvSpPr txBox="1">
                <a:spLocks noRot="1" noChangeAspect="1" noMove="1" noResize="1" noEditPoints="1" noAdjustHandles="1" noChangeArrowheads="1" noChangeShapeType="1" noTextEdit="1"/>
              </p:cNvSpPr>
              <p:nvPr/>
            </p:nvSpPr>
            <p:spPr>
              <a:xfrm>
                <a:off x="4862800" y="1428750"/>
                <a:ext cx="4099712" cy="307969"/>
              </a:xfrm>
              <a:prstGeom prst="rect">
                <a:avLst/>
              </a:prstGeom>
              <a:blipFill>
                <a:blip r:embed="rId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948F5F5-8E65-A044-9965-E1919F7F407A}"/>
                  </a:ext>
                </a:extLst>
              </p:cNvPr>
              <p:cNvSpPr txBox="1"/>
              <p:nvPr/>
            </p:nvSpPr>
            <p:spPr>
              <a:xfrm>
                <a:off x="5045154" y="4299124"/>
                <a:ext cx="3776931"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7948F5F5-8E65-A044-9965-E1919F7F407A}"/>
                  </a:ext>
                </a:extLst>
              </p:cNvPr>
              <p:cNvSpPr txBox="1">
                <a:spLocks noRot="1" noChangeAspect="1" noMove="1" noResize="1" noEditPoints="1" noAdjustHandles="1" noChangeArrowheads="1" noChangeShapeType="1" noTextEdit="1"/>
              </p:cNvSpPr>
              <p:nvPr/>
            </p:nvSpPr>
            <p:spPr>
              <a:xfrm>
                <a:off x="5045154" y="4299124"/>
                <a:ext cx="3776931" cy="324384"/>
              </a:xfrm>
              <a:prstGeom prst="rect">
                <a:avLst/>
              </a:prstGeom>
              <a:blipFill>
                <a:blip r:embed="rId4"/>
                <a:stretch>
                  <a:fillRect b="-3846"/>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933A9312-114B-B14D-84D1-2553E9FCC8F5}"/>
              </a:ext>
            </a:extLst>
          </p:cNvPr>
          <p:cNvGrpSpPr/>
          <p:nvPr/>
        </p:nvGrpSpPr>
        <p:grpSpPr>
          <a:xfrm>
            <a:off x="6704962" y="1695450"/>
            <a:ext cx="346887" cy="2781300"/>
            <a:chOff x="6704962" y="1695450"/>
            <a:chExt cx="346887" cy="2781300"/>
          </a:xfrm>
        </p:grpSpPr>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6270FF2-4F42-6947-8C00-24672D1FD587}"/>
                    </a:ext>
                  </a:extLst>
                </p:cNvPr>
                <p:cNvSpPr txBox="1"/>
                <p:nvPr/>
              </p:nvSpPr>
              <p:spPr>
                <a:xfrm rot="16200000">
                  <a:off x="6601752" y="40272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97" name="TextBox 96">
                  <a:extLst>
                    <a:ext uri="{FF2B5EF4-FFF2-40B4-BE49-F238E27FC236}">
                      <a16:creationId xmlns:a16="http://schemas.microsoft.com/office/drawing/2014/main" id="{A1E260AC-4FE7-564C-AD8F-23EF448F285A}"/>
                    </a:ext>
                  </a:extLst>
                </p:cNvPr>
                <p:cNvSpPr txBox="1">
                  <a:spLocks noRot="1" noChangeAspect="1" noMove="1" noResize="1" noEditPoints="1" noAdjustHandles="1" noChangeArrowheads="1" noChangeShapeType="1" noTextEdit="1"/>
                </p:cNvSpPr>
                <p:nvPr/>
              </p:nvSpPr>
              <p:spPr>
                <a:xfrm rot="16200000">
                  <a:off x="6601752" y="4027291"/>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AC017A0-99FF-2845-95CF-A2103D0B2594}"/>
                    </a:ext>
                  </a:extLst>
                </p:cNvPr>
                <p:cNvSpPr txBox="1"/>
                <p:nvPr/>
              </p:nvSpPr>
              <p:spPr>
                <a:xfrm rot="16200000">
                  <a:off x="6602390" y="179866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423A3A14-CB93-A641-A329-E44BFE5C0E85}"/>
                    </a:ext>
                  </a:extLst>
                </p:cNvPr>
                <p:cNvSpPr txBox="1">
                  <a:spLocks noRot="1" noChangeAspect="1" noMove="1" noResize="1" noEditPoints="1" noAdjustHandles="1" noChangeArrowheads="1" noChangeShapeType="1" noTextEdit="1"/>
                </p:cNvSpPr>
                <p:nvPr/>
              </p:nvSpPr>
              <p:spPr>
                <a:xfrm rot="16200000">
                  <a:off x="6602390" y="1798660"/>
                  <a:ext cx="552669" cy="346249"/>
                </a:xfrm>
                <a:prstGeom prst="rect">
                  <a:avLst/>
                </a:prstGeom>
                <a:blipFill>
                  <a:blip r:embed="rId10"/>
                  <a:stretch>
                    <a:fillRect/>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F6848405-86D8-8842-A91E-E49A8C03FA08}"/>
              </a:ext>
            </a:extLst>
          </p:cNvPr>
          <p:cNvGrpSpPr/>
          <p:nvPr/>
        </p:nvGrpSpPr>
        <p:grpSpPr>
          <a:xfrm>
            <a:off x="4544295" y="1695450"/>
            <a:ext cx="4630370" cy="2781300"/>
            <a:chOff x="4544295" y="1695450"/>
            <a:chExt cx="4630370" cy="2781300"/>
          </a:xfrm>
        </p:grpSpPr>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1E83BDC-D536-4A44-ADAD-135CE48B4C9B}"/>
                    </a:ext>
                  </a:extLst>
                </p:cNvPr>
                <p:cNvSpPr txBox="1"/>
                <p:nvPr/>
              </p:nvSpPr>
              <p:spPr>
                <a:xfrm rot="16200000">
                  <a:off x="6601752" y="40272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5E562659-E130-0F4B-9614-545D7C02C94D}"/>
                    </a:ext>
                  </a:extLst>
                </p:cNvPr>
                <p:cNvSpPr txBox="1">
                  <a:spLocks noRot="1" noChangeAspect="1" noMove="1" noResize="1" noEditPoints="1" noAdjustHandles="1" noChangeArrowheads="1" noChangeShapeType="1" noTextEdit="1"/>
                </p:cNvSpPr>
                <p:nvPr/>
              </p:nvSpPr>
              <p:spPr>
                <a:xfrm rot="16200000">
                  <a:off x="6601752" y="4027291"/>
                  <a:ext cx="552669" cy="34624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D3083F8-A2CC-A44A-8DE7-8F3F27B63B9F}"/>
                    </a:ext>
                  </a:extLst>
                </p:cNvPr>
                <p:cNvSpPr txBox="1"/>
                <p:nvPr/>
              </p:nvSpPr>
              <p:spPr>
                <a:xfrm rot="16200000">
                  <a:off x="6594826" y="346617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38" name="TextBox 37">
                  <a:extLst>
                    <a:ext uri="{FF2B5EF4-FFF2-40B4-BE49-F238E27FC236}">
                      <a16:creationId xmlns:a16="http://schemas.microsoft.com/office/drawing/2014/main" id="{E03C4AAA-6ABE-D849-80E8-C5AEBD0DA82F}"/>
                    </a:ext>
                  </a:extLst>
                </p:cNvPr>
                <p:cNvSpPr txBox="1">
                  <a:spLocks noRot="1" noChangeAspect="1" noMove="1" noResize="1" noEditPoints="1" noAdjustHandles="1" noChangeArrowheads="1" noChangeShapeType="1" noTextEdit="1"/>
                </p:cNvSpPr>
                <p:nvPr/>
              </p:nvSpPr>
              <p:spPr>
                <a:xfrm rot="16200000">
                  <a:off x="6594826" y="3466177"/>
                  <a:ext cx="552669" cy="3462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6AB2BC1-5C13-DA46-B89F-CE84FBC770A2}"/>
                    </a:ext>
                  </a:extLst>
                </p:cNvPr>
                <p:cNvSpPr txBox="1"/>
                <p:nvPr/>
              </p:nvSpPr>
              <p:spPr>
                <a:xfrm rot="16200000">
                  <a:off x="6588421" y="241947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40" name="TextBox 39">
                  <a:extLst>
                    <a:ext uri="{FF2B5EF4-FFF2-40B4-BE49-F238E27FC236}">
                      <a16:creationId xmlns:a16="http://schemas.microsoft.com/office/drawing/2014/main" id="{81959E2D-8B24-3A4F-B94E-42829D1077C3}"/>
                    </a:ext>
                  </a:extLst>
                </p:cNvPr>
                <p:cNvSpPr txBox="1">
                  <a:spLocks noRot="1" noChangeAspect="1" noMove="1" noResize="1" noEditPoints="1" noAdjustHandles="1" noChangeArrowheads="1" noChangeShapeType="1" noTextEdit="1"/>
                </p:cNvSpPr>
                <p:nvPr/>
              </p:nvSpPr>
              <p:spPr>
                <a:xfrm rot="16200000">
                  <a:off x="6588421" y="2419471"/>
                  <a:ext cx="552669" cy="3462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72763BA-D610-E14C-8EC1-956D870455C2}"/>
                    </a:ext>
                  </a:extLst>
                </p:cNvPr>
                <p:cNvSpPr txBox="1"/>
                <p:nvPr/>
              </p:nvSpPr>
              <p:spPr>
                <a:xfrm rot="16200000">
                  <a:off x="6602390" y="179866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423A3A14-CB93-A641-A329-E44BFE5C0E85}"/>
                    </a:ext>
                  </a:extLst>
                </p:cNvPr>
                <p:cNvSpPr txBox="1">
                  <a:spLocks noRot="1" noChangeAspect="1" noMove="1" noResize="1" noEditPoints="1" noAdjustHandles="1" noChangeArrowheads="1" noChangeShapeType="1" noTextEdit="1"/>
                </p:cNvSpPr>
                <p:nvPr/>
              </p:nvSpPr>
              <p:spPr>
                <a:xfrm rot="16200000">
                  <a:off x="6602390" y="1798660"/>
                  <a:ext cx="552669" cy="34624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52F829D-7C1E-304C-9768-E2F1E09A4C3A}"/>
                    </a:ext>
                  </a:extLst>
                </p:cNvPr>
                <p:cNvSpPr txBox="1"/>
                <p:nvPr/>
              </p:nvSpPr>
              <p:spPr>
                <a:xfrm>
                  <a:off x="4596939" y="3746216"/>
                  <a:ext cx="4563044"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852F829D-7C1E-304C-9768-E2F1E09A4C3A}"/>
                    </a:ext>
                  </a:extLst>
                </p:cNvPr>
                <p:cNvSpPr txBox="1">
                  <a:spLocks noRot="1" noChangeAspect="1" noMove="1" noResize="1" noEditPoints="1" noAdjustHandles="1" noChangeArrowheads="1" noChangeShapeType="1" noTextEdit="1"/>
                </p:cNvSpPr>
                <p:nvPr/>
              </p:nvSpPr>
              <p:spPr>
                <a:xfrm>
                  <a:off x="4596939" y="3746216"/>
                  <a:ext cx="4563044" cy="344197"/>
                </a:xfrm>
                <a:prstGeom prst="rect">
                  <a:avLst/>
                </a:prstGeom>
                <a:blipFill>
                  <a:blip r:embed="rId14"/>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180C05F-852F-D04D-9BCE-BB6B708D3B2C}"/>
                    </a:ext>
                  </a:extLst>
                </p:cNvPr>
                <p:cNvSpPr txBox="1"/>
                <p:nvPr/>
              </p:nvSpPr>
              <p:spPr>
                <a:xfrm>
                  <a:off x="4544295" y="3212816"/>
                  <a:ext cx="4630370"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A180C05F-852F-D04D-9BCE-BB6B708D3B2C}"/>
                    </a:ext>
                  </a:extLst>
                </p:cNvPr>
                <p:cNvSpPr txBox="1">
                  <a:spLocks noRot="1" noChangeAspect="1" noMove="1" noResize="1" noEditPoints="1" noAdjustHandles="1" noChangeArrowheads="1" noChangeShapeType="1" noTextEdit="1"/>
                </p:cNvSpPr>
                <p:nvPr/>
              </p:nvSpPr>
              <p:spPr>
                <a:xfrm>
                  <a:off x="4544295" y="3212816"/>
                  <a:ext cx="4630370" cy="344197"/>
                </a:xfrm>
                <a:prstGeom prst="rect">
                  <a:avLst/>
                </a:prstGeom>
                <a:blipFill>
                  <a:blip r:embed="rId15"/>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6C9DDD7-9A39-1E44-AA45-5A5CD78459DD}"/>
                    </a:ext>
                  </a:extLst>
                </p:cNvPr>
                <p:cNvSpPr txBox="1"/>
                <p:nvPr/>
              </p:nvSpPr>
              <p:spPr>
                <a:xfrm rot="16200000">
                  <a:off x="6581609" y="294663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B74F62B6-3204-7B4B-B3E4-77E8C656A286}"/>
                    </a:ext>
                  </a:extLst>
                </p:cNvPr>
                <p:cNvSpPr txBox="1">
                  <a:spLocks noRot="1" noChangeAspect="1" noMove="1" noResize="1" noEditPoints="1" noAdjustHandles="1" noChangeArrowheads="1" noChangeShapeType="1" noTextEdit="1"/>
                </p:cNvSpPr>
                <p:nvPr/>
              </p:nvSpPr>
              <p:spPr>
                <a:xfrm rot="16200000">
                  <a:off x="6581609" y="2946634"/>
                  <a:ext cx="552669" cy="34624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FC42619-5FA8-C243-B8FC-2E4E517BE70F}"/>
                    </a:ext>
                  </a:extLst>
                </p:cNvPr>
                <p:cNvSpPr txBox="1"/>
                <p:nvPr/>
              </p:nvSpPr>
              <p:spPr>
                <a:xfrm>
                  <a:off x="4860174" y="2668731"/>
                  <a:ext cx="4015202"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5" name="TextBox 44">
                  <a:extLst>
                    <a:ext uri="{FF2B5EF4-FFF2-40B4-BE49-F238E27FC236}">
                      <a16:creationId xmlns:a16="http://schemas.microsoft.com/office/drawing/2014/main" id="{5FC42619-5FA8-C243-B8FC-2E4E517BE70F}"/>
                    </a:ext>
                  </a:extLst>
                </p:cNvPr>
                <p:cNvSpPr txBox="1">
                  <a:spLocks noRot="1" noChangeAspect="1" noMove="1" noResize="1" noEditPoints="1" noAdjustHandles="1" noChangeArrowheads="1" noChangeShapeType="1" noTextEdit="1"/>
                </p:cNvSpPr>
                <p:nvPr/>
              </p:nvSpPr>
              <p:spPr>
                <a:xfrm>
                  <a:off x="4860174" y="2668731"/>
                  <a:ext cx="4015202" cy="344197"/>
                </a:xfrm>
                <a:prstGeom prst="rect">
                  <a:avLst/>
                </a:prstGeom>
                <a:blipFill>
                  <a:blip r:embed="rId1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4D39F2F0-41E7-4044-A8F7-FEEA109D2A90}"/>
                    </a:ext>
                  </a:extLst>
                </p:cNvPr>
                <p:cNvSpPr txBox="1"/>
                <p:nvPr/>
              </p:nvSpPr>
              <p:spPr>
                <a:xfrm>
                  <a:off x="4808913" y="2128697"/>
                  <a:ext cx="4128053"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9" name="TextBox 48">
                  <a:extLst>
                    <a:ext uri="{FF2B5EF4-FFF2-40B4-BE49-F238E27FC236}">
                      <a16:creationId xmlns:a16="http://schemas.microsoft.com/office/drawing/2014/main" id="{4D39F2F0-41E7-4044-A8F7-FEEA109D2A90}"/>
                    </a:ext>
                  </a:extLst>
                </p:cNvPr>
                <p:cNvSpPr txBox="1">
                  <a:spLocks noRot="1" noChangeAspect="1" noMove="1" noResize="1" noEditPoints="1" noAdjustHandles="1" noChangeArrowheads="1" noChangeShapeType="1" noTextEdit="1"/>
                </p:cNvSpPr>
                <p:nvPr/>
              </p:nvSpPr>
              <p:spPr>
                <a:xfrm>
                  <a:off x="4808913" y="2128697"/>
                  <a:ext cx="4128053" cy="344197"/>
                </a:xfrm>
                <a:prstGeom prst="rect">
                  <a:avLst/>
                </a:prstGeom>
                <a:blipFill>
                  <a:blip r:embed="rId18"/>
                  <a:stretch>
                    <a:fillRect b="-3704"/>
                  </a:stretch>
                </a:blipFill>
              </p:spPr>
              <p:txBody>
                <a:bodyPr/>
                <a:lstStyle/>
                <a:p>
                  <a:r>
                    <a:rPr lang="en-US">
                      <a:noFill/>
                    </a:rPr>
                    <a:t> </a:t>
                  </a:r>
                </a:p>
              </p:txBody>
            </p:sp>
          </mc:Fallback>
        </mc:AlternateContent>
      </p:grpSp>
      <p:sp>
        <p:nvSpPr>
          <p:cNvPr id="5" name="Slide Number Placeholder 4">
            <a:extLst>
              <a:ext uri="{FF2B5EF4-FFF2-40B4-BE49-F238E27FC236}">
                <a16:creationId xmlns:a16="http://schemas.microsoft.com/office/drawing/2014/main" id="{AA3C9E30-4294-8344-82AC-8BCEEDAEF2A8}"/>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26</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721156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89BD7E-D1BA-5244-BAFC-F195B160C04C}"/>
              </a:ext>
            </a:extLst>
          </p:cNvPr>
          <p:cNvSpPr>
            <a:spLocks noGrp="1"/>
          </p:cNvSpPr>
          <p:nvPr>
            <p:ph type="title"/>
          </p:nvPr>
        </p:nvSpPr>
        <p:spPr>
          <a:xfrm>
            <a:off x="457200" y="205979"/>
            <a:ext cx="8229600" cy="857250"/>
          </a:xfrm>
        </p:spPr>
        <p:txBody>
          <a:bodyPr/>
          <a:lstStyle/>
          <a:p>
            <a:r>
              <a:rPr lang="en-US" dirty="0">
                <a:ln w="0"/>
                <a:solidFill>
                  <a:schemeClr val="tx1"/>
                </a:solidFill>
                <a:effectLst>
                  <a:outerShdw blurRad="38100" dist="19050" dir="2700000" algn="tl" rotWithShape="0">
                    <a:schemeClr val="dk1">
                      <a:alpha val="40000"/>
                    </a:schemeClr>
                  </a:outerShdw>
                </a:effectLst>
              </a:rPr>
              <a:t>Introduce Per-thread Machine</a:t>
            </a:r>
            <a:endParaRPr lang="en-US" dirty="0"/>
          </a:p>
        </p:txBody>
      </p:sp>
      <p:grpSp>
        <p:nvGrpSpPr>
          <p:cNvPr id="2" name="Group 1">
            <a:extLst>
              <a:ext uri="{FF2B5EF4-FFF2-40B4-BE49-F238E27FC236}">
                <a16:creationId xmlns:a16="http://schemas.microsoft.com/office/drawing/2014/main" id="{DD75F57F-8BC3-AB4C-9D65-BC2757345203}"/>
              </a:ext>
            </a:extLst>
          </p:cNvPr>
          <p:cNvGrpSpPr/>
          <p:nvPr/>
        </p:nvGrpSpPr>
        <p:grpSpPr>
          <a:xfrm>
            <a:off x="606143" y="1578569"/>
            <a:ext cx="3841363" cy="2811130"/>
            <a:chOff x="606143" y="1578569"/>
            <a:chExt cx="3841363" cy="2811130"/>
          </a:xfrm>
        </p:grpSpPr>
        <p:sp>
          <p:nvSpPr>
            <p:cNvPr id="46" name="Rectangle 45">
              <a:extLst>
                <a:ext uri="{FF2B5EF4-FFF2-40B4-BE49-F238E27FC236}">
                  <a16:creationId xmlns:a16="http://schemas.microsoft.com/office/drawing/2014/main" id="{794136F4-D91D-EE46-8B27-57CA85EDBC01}"/>
                </a:ext>
              </a:extLst>
            </p:cNvPr>
            <p:cNvSpPr/>
            <p:nvPr/>
          </p:nvSpPr>
          <p:spPr>
            <a:xfrm>
              <a:off x="615313" y="3374036"/>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multithreaded machine and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prove linking theorem</a:t>
              </a:r>
            </a:p>
          </p:txBody>
        </p:sp>
        <p:sp>
          <p:nvSpPr>
            <p:cNvPr id="47" name="Rectangle 46">
              <a:extLst>
                <a:ext uri="{FF2B5EF4-FFF2-40B4-BE49-F238E27FC236}">
                  <a16:creationId xmlns:a16="http://schemas.microsoft.com/office/drawing/2014/main" id="{6257AD0A-5561-7A41-9AD8-E3773F6D1498}"/>
                </a:ext>
              </a:extLst>
            </p:cNvPr>
            <p:cNvSpPr/>
            <p:nvPr/>
          </p:nvSpPr>
          <p:spPr>
            <a:xfrm>
              <a:off x="606144" y="2318133"/>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1000" b="0" cap="none" spc="0" dirty="0">
                <a:ln w="0"/>
                <a:solidFill>
                  <a:schemeClr val="tx1"/>
                </a:solidFill>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per-thread machine</a:t>
              </a:r>
            </a:p>
            <a:p>
              <a:pPr algn="ct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48" name="Rectangle 47">
              <a:extLst>
                <a:ext uri="{FF2B5EF4-FFF2-40B4-BE49-F238E27FC236}">
                  <a16:creationId xmlns:a16="http://schemas.microsoft.com/office/drawing/2014/main" id="{1AE141CD-76BC-3D4D-89C2-EB21C215771E}"/>
                </a:ext>
              </a:extLst>
            </p:cNvPr>
            <p:cNvSpPr/>
            <p:nvPr/>
          </p:nvSpPr>
          <p:spPr>
            <a:xfrm>
              <a:off x="606143" y="1578569"/>
              <a:ext cx="3832193"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Link per-CPU machine compiler with per-thread machine</a:t>
              </a:r>
              <a:endParaRPr lang="en-US" sz="2000" b="0" cap="none" spc="0" dirty="0">
                <a:ln w="0"/>
                <a:solidFill>
                  <a:schemeClr val="tx1"/>
                </a:solidFill>
                <a:effectLst>
                  <a:outerShdw blurRad="38100" dist="19050" dir="2700000" algn="tl" rotWithShape="0">
                    <a:schemeClr val="dk1">
                      <a:alpha val="40000"/>
                    </a:schemeClr>
                  </a:outerShdw>
                </a:effectLst>
              </a:endParaRPr>
            </a:p>
          </p:txBody>
        </p: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3C92F50-D33B-4C40-AC14-37D7A1FA1813}"/>
                  </a:ext>
                </a:extLst>
              </p:cNvPr>
              <p:cNvSpPr txBox="1"/>
              <p:nvPr/>
            </p:nvSpPr>
            <p:spPr>
              <a:xfrm>
                <a:off x="4862800" y="1428750"/>
                <a:ext cx="4099712" cy="3079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i="1">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𝑡𝑖</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D3C92F50-D33B-4C40-AC14-37D7A1FA1813}"/>
                  </a:ext>
                </a:extLst>
              </p:cNvPr>
              <p:cNvSpPr txBox="1">
                <a:spLocks noRot="1" noChangeAspect="1" noMove="1" noResize="1" noEditPoints="1" noAdjustHandles="1" noChangeArrowheads="1" noChangeShapeType="1" noTextEdit="1"/>
              </p:cNvSpPr>
              <p:nvPr/>
            </p:nvSpPr>
            <p:spPr>
              <a:xfrm>
                <a:off x="4862800" y="1428750"/>
                <a:ext cx="4099712" cy="307969"/>
              </a:xfrm>
              <a:prstGeom prst="rect">
                <a:avLst/>
              </a:prstGeom>
              <a:blipFill>
                <a:blip r:embed="rId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9530620-4956-D44B-991F-F9F8222F3969}"/>
                  </a:ext>
                </a:extLst>
              </p:cNvPr>
              <p:cNvSpPr txBox="1"/>
              <p:nvPr/>
            </p:nvSpPr>
            <p:spPr>
              <a:xfrm>
                <a:off x="5045154" y="4299124"/>
                <a:ext cx="3776931"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E9530620-4956-D44B-991F-F9F8222F3969}"/>
                  </a:ext>
                </a:extLst>
              </p:cNvPr>
              <p:cNvSpPr txBox="1">
                <a:spLocks noRot="1" noChangeAspect="1" noMove="1" noResize="1" noEditPoints="1" noAdjustHandles="1" noChangeArrowheads="1" noChangeShapeType="1" noTextEdit="1"/>
              </p:cNvSpPr>
              <p:nvPr/>
            </p:nvSpPr>
            <p:spPr>
              <a:xfrm>
                <a:off x="5045154" y="4299124"/>
                <a:ext cx="3776931" cy="324384"/>
              </a:xfrm>
              <a:prstGeom prst="rect">
                <a:avLst/>
              </a:prstGeom>
              <a:blipFill>
                <a:blip r:embed="rId4"/>
                <a:stretch>
                  <a:fillRect b="-3846"/>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C2C7B907-47D6-A244-A8A2-E8D10C5A355C}"/>
              </a:ext>
            </a:extLst>
          </p:cNvPr>
          <p:cNvGrpSpPr/>
          <p:nvPr/>
        </p:nvGrpSpPr>
        <p:grpSpPr>
          <a:xfrm>
            <a:off x="6704962" y="1695450"/>
            <a:ext cx="346887" cy="2781300"/>
            <a:chOff x="6704962" y="1695450"/>
            <a:chExt cx="346887" cy="2781300"/>
          </a:xfrm>
        </p:grpSpPr>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EA32CC9-C17A-B841-BD8A-8FB841179FE6}"/>
                    </a:ext>
                  </a:extLst>
                </p:cNvPr>
                <p:cNvSpPr txBox="1"/>
                <p:nvPr/>
              </p:nvSpPr>
              <p:spPr>
                <a:xfrm rot="16200000">
                  <a:off x="6601752" y="40272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97" name="TextBox 96">
                  <a:extLst>
                    <a:ext uri="{FF2B5EF4-FFF2-40B4-BE49-F238E27FC236}">
                      <a16:creationId xmlns:a16="http://schemas.microsoft.com/office/drawing/2014/main" id="{A1E260AC-4FE7-564C-AD8F-23EF448F285A}"/>
                    </a:ext>
                  </a:extLst>
                </p:cNvPr>
                <p:cNvSpPr txBox="1">
                  <a:spLocks noRot="1" noChangeAspect="1" noMove="1" noResize="1" noEditPoints="1" noAdjustHandles="1" noChangeArrowheads="1" noChangeShapeType="1" noTextEdit="1"/>
                </p:cNvSpPr>
                <p:nvPr/>
              </p:nvSpPr>
              <p:spPr>
                <a:xfrm rot="16200000">
                  <a:off x="6601752" y="4027291"/>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D4D8104-02F4-6D4E-A31A-B3D36E9DC8C7}"/>
                    </a:ext>
                  </a:extLst>
                </p:cNvPr>
                <p:cNvSpPr txBox="1"/>
                <p:nvPr/>
              </p:nvSpPr>
              <p:spPr>
                <a:xfrm rot="16200000">
                  <a:off x="6602390" y="179866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423A3A14-CB93-A641-A329-E44BFE5C0E85}"/>
                    </a:ext>
                  </a:extLst>
                </p:cNvPr>
                <p:cNvSpPr txBox="1">
                  <a:spLocks noRot="1" noChangeAspect="1" noMove="1" noResize="1" noEditPoints="1" noAdjustHandles="1" noChangeArrowheads="1" noChangeShapeType="1" noTextEdit="1"/>
                </p:cNvSpPr>
                <p:nvPr/>
              </p:nvSpPr>
              <p:spPr>
                <a:xfrm rot="16200000">
                  <a:off x="6602390" y="1798660"/>
                  <a:ext cx="552669" cy="346249"/>
                </a:xfrm>
                <a:prstGeom prst="rect">
                  <a:avLst/>
                </a:prstGeom>
                <a:blipFill>
                  <a:blip r:embed="rId10"/>
                  <a:stretch>
                    <a:fillRect/>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2131344A-4127-4844-8754-1F8DF5DABD65}"/>
              </a:ext>
            </a:extLst>
          </p:cNvPr>
          <p:cNvGrpSpPr/>
          <p:nvPr/>
        </p:nvGrpSpPr>
        <p:grpSpPr>
          <a:xfrm>
            <a:off x="4544295" y="1695450"/>
            <a:ext cx="4630370" cy="2781300"/>
            <a:chOff x="4544295" y="1695450"/>
            <a:chExt cx="4630370" cy="2781300"/>
          </a:xfrm>
        </p:grpSpPr>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CB4A5D6-460A-184C-A3F0-8DE0B5993900}"/>
                    </a:ext>
                  </a:extLst>
                </p:cNvPr>
                <p:cNvSpPr txBox="1"/>
                <p:nvPr/>
              </p:nvSpPr>
              <p:spPr>
                <a:xfrm rot="16200000">
                  <a:off x="6601752" y="40272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5E562659-E130-0F4B-9614-545D7C02C94D}"/>
                    </a:ext>
                  </a:extLst>
                </p:cNvPr>
                <p:cNvSpPr txBox="1">
                  <a:spLocks noRot="1" noChangeAspect="1" noMove="1" noResize="1" noEditPoints="1" noAdjustHandles="1" noChangeArrowheads="1" noChangeShapeType="1" noTextEdit="1"/>
                </p:cNvSpPr>
                <p:nvPr/>
              </p:nvSpPr>
              <p:spPr>
                <a:xfrm rot="16200000">
                  <a:off x="6601752" y="4027291"/>
                  <a:ext cx="552669" cy="34624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1DA681D-86D5-8B44-8AD4-BB6D56ED8180}"/>
                    </a:ext>
                  </a:extLst>
                </p:cNvPr>
                <p:cNvSpPr txBox="1"/>
                <p:nvPr/>
              </p:nvSpPr>
              <p:spPr>
                <a:xfrm rot="16200000">
                  <a:off x="6594826" y="346617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38" name="TextBox 37">
                  <a:extLst>
                    <a:ext uri="{FF2B5EF4-FFF2-40B4-BE49-F238E27FC236}">
                      <a16:creationId xmlns:a16="http://schemas.microsoft.com/office/drawing/2014/main" id="{E03C4AAA-6ABE-D849-80E8-C5AEBD0DA82F}"/>
                    </a:ext>
                  </a:extLst>
                </p:cNvPr>
                <p:cNvSpPr txBox="1">
                  <a:spLocks noRot="1" noChangeAspect="1" noMove="1" noResize="1" noEditPoints="1" noAdjustHandles="1" noChangeArrowheads="1" noChangeShapeType="1" noTextEdit="1"/>
                </p:cNvSpPr>
                <p:nvPr/>
              </p:nvSpPr>
              <p:spPr>
                <a:xfrm rot="16200000">
                  <a:off x="6594826" y="3466177"/>
                  <a:ext cx="552669" cy="3462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4C54AA5-DAF0-AF4B-960C-9C327BD514AB}"/>
                    </a:ext>
                  </a:extLst>
                </p:cNvPr>
                <p:cNvSpPr txBox="1"/>
                <p:nvPr/>
              </p:nvSpPr>
              <p:spPr>
                <a:xfrm rot="16200000">
                  <a:off x="6588421" y="241947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40" name="TextBox 39">
                  <a:extLst>
                    <a:ext uri="{FF2B5EF4-FFF2-40B4-BE49-F238E27FC236}">
                      <a16:creationId xmlns:a16="http://schemas.microsoft.com/office/drawing/2014/main" id="{81959E2D-8B24-3A4F-B94E-42829D1077C3}"/>
                    </a:ext>
                  </a:extLst>
                </p:cNvPr>
                <p:cNvSpPr txBox="1">
                  <a:spLocks noRot="1" noChangeAspect="1" noMove="1" noResize="1" noEditPoints="1" noAdjustHandles="1" noChangeArrowheads="1" noChangeShapeType="1" noTextEdit="1"/>
                </p:cNvSpPr>
                <p:nvPr/>
              </p:nvSpPr>
              <p:spPr>
                <a:xfrm rot="16200000">
                  <a:off x="6588421" y="2419471"/>
                  <a:ext cx="552669" cy="3462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8ED1286-8A83-2C44-96D1-2624DCF828AC}"/>
                    </a:ext>
                  </a:extLst>
                </p:cNvPr>
                <p:cNvSpPr txBox="1"/>
                <p:nvPr/>
              </p:nvSpPr>
              <p:spPr>
                <a:xfrm rot="16200000">
                  <a:off x="6602390" y="179866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423A3A14-CB93-A641-A329-E44BFE5C0E85}"/>
                    </a:ext>
                  </a:extLst>
                </p:cNvPr>
                <p:cNvSpPr txBox="1">
                  <a:spLocks noRot="1" noChangeAspect="1" noMove="1" noResize="1" noEditPoints="1" noAdjustHandles="1" noChangeArrowheads="1" noChangeShapeType="1" noTextEdit="1"/>
                </p:cNvSpPr>
                <p:nvPr/>
              </p:nvSpPr>
              <p:spPr>
                <a:xfrm rot="16200000">
                  <a:off x="6602390" y="1798660"/>
                  <a:ext cx="552669" cy="34624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551B5BA-20EA-0D43-9D57-94D33F3BD2C6}"/>
                    </a:ext>
                  </a:extLst>
                </p:cNvPr>
                <p:cNvSpPr txBox="1"/>
                <p:nvPr/>
              </p:nvSpPr>
              <p:spPr>
                <a:xfrm>
                  <a:off x="4596939" y="3746216"/>
                  <a:ext cx="4563044"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5551B5BA-20EA-0D43-9D57-94D33F3BD2C6}"/>
                    </a:ext>
                  </a:extLst>
                </p:cNvPr>
                <p:cNvSpPr txBox="1">
                  <a:spLocks noRot="1" noChangeAspect="1" noMove="1" noResize="1" noEditPoints="1" noAdjustHandles="1" noChangeArrowheads="1" noChangeShapeType="1" noTextEdit="1"/>
                </p:cNvSpPr>
                <p:nvPr/>
              </p:nvSpPr>
              <p:spPr>
                <a:xfrm>
                  <a:off x="4596939" y="3746216"/>
                  <a:ext cx="4563044" cy="344197"/>
                </a:xfrm>
                <a:prstGeom prst="rect">
                  <a:avLst/>
                </a:prstGeom>
                <a:blipFill>
                  <a:blip r:embed="rId14"/>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194A9B3-940B-4546-BB24-DDE4C6D303B6}"/>
                    </a:ext>
                  </a:extLst>
                </p:cNvPr>
                <p:cNvSpPr txBox="1"/>
                <p:nvPr/>
              </p:nvSpPr>
              <p:spPr>
                <a:xfrm>
                  <a:off x="4544295" y="3212816"/>
                  <a:ext cx="4630370"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D194A9B3-940B-4546-BB24-DDE4C6D303B6}"/>
                    </a:ext>
                  </a:extLst>
                </p:cNvPr>
                <p:cNvSpPr txBox="1">
                  <a:spLocks noRot="1" noChangeAspect="1" noMove="1" noResize="1" noEditPoints="1" noAdjustHandles="1" noChangeArrowheads="1" noChangeShapeType="1" noTextEdit="1"/>
                </p:cNvSpPr>
                <p:nvPr/>
              </p:nvSpPr>
              <p:spPr>
                <a:xfrm>
                  <a:off x="4544295" y="3212816"/>
                  <a:ext cx="4630370" cy="344197"/>
                </a:xfrm>
                <a:prstGeom prst="rect">
                  <a:avLst/>
                </a:prstGeom>
                <a:blipFill>
                  <a:blip r:embed="rId15"/>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E5B1765-0E1D-C74E-9443-3A6C83B999A5}"/>
                    </a:ext>
                  </a:extLst>
                </p:cNvPr>
                <p:cNvSpPr txBox="1"/>
                <p:nvPr/>
              </p:nvSpPr>
              <p:spPr>
                <a:xfrm rot="16200000">
                  <a:off x="6581609" y="294663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B74F62B6-3204-7B4B-B3E4-77E8C656A286}"/>
                    </a:ext>
                  </a:extLst>
                </p:cNvPr>
                <p:cNvSpPr txBox="1">
                  <a:spLocks noRot="1" noChangeAspect="1" noMove="1" noResize="1" noEditPoints="1" noAdjustHandles="1" noChangeArrowheads="1" noChangeShapeType="1" noTextEdit="1"/>
                </p:cNvSpPr>
                <p:nvPr/>
              </p:nvSpPr>
              <p:spPr>
                <a:xfrm rot="16200000">
                  <a:off x="6581609" y="2946634"/>
                  <a:ext cx="552669" cy="34624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1B9FC62-4D60-A149-83D6-0513E0313D78}"/>
                    </a:ext>
                  </a:extLst>
                </p:cNvPr>
                <p:cNvSpPr txBox="1"/>
                <p:nvPr/>
              </p:nvSpPr>
              <p:spPr>
                <a:xfrm>
                  <a:off x="4860174" y="2668731"/>
                  <a:ext cx="4015202"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5" name="TextBox 44">
                  <a:extLst>
                    <a:ext uri="{FF2B5EF4-FFF2-40B4-BE49-F238E27FC236}">
                      <a16:creationId xmlns:a16="http://schemas.microsoft.com/office/drawing/2014/main" id="{31B9FC62-4D60-A149-83D6-0513E0313D78}"/>
                    </a:ext>
                  </a:extLst>
                </p:cNvPr>
                <p:cNvSpPr txBox="1">
                  <a:spLocks noRot="1" noChangeAspect="1" noMove="1" noResize="1" noEditPoints="1" noAdjustHandles="1" noChangeArrowheads="1" noChangeShapeType="1" noTextEdit="1"/>
                </p:cNvSpPr>
                <p:nvPr/>
              </p:nvSpPr>
              <p:spPr>
                <a:xfrm>
                  <a:off x="4860174" y="2668731"/>
                  <a:ext cx="4015202" cy="344197"/>
                </a:xfrm>
                <a:prstGeom prst="rect">
                  <a:avLst/>
                </a:prstGeom>
                <a:blipFill>
                  <a:blip r:embed="rId1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E9C6051-3D1D-6C49-BF94-31285C13B74B}"/>
                    </a:ext>
                  </a:extLst>
                </p:cNvPr>
                <p:cNvSpPr txBox="1"/>
                <p:nvPr/>
              </p:nvSpPr>
              <p:spPr>
                <a:xfrm>
                  <a:off x="4808913" y="2128697"/>
                  <a:ext cx="4128053"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9" name="TextBox 48">
                  <a:extLst>
                    <a:ext uri="{FF2B5EF4-FFF2-40B4-BE49-F238E27FC236}">
                      <a16:creationId xmlns:a16="http://schemas.microsoft.com/office/drawing/2014/main" id="{9E9C6051-3D1D-6C49-BF94-31285C13B74B}"/>
                    </a:ext>
                  </a:extLst>
                </p:cNvPr>
                <p:cNvSpPr txBox="1">
                  <a:spLocks noRot="1" noChangeAspect="1" noMove="1" noResize="1" noEditPoints="1" noAdjustHandles="1" noChangeArrowheads="1" noChangeShapeType="1" noTextEdit="1"/>
                </p:cNvSpPr>
                <p:nvPr/>
              </p:nvSpPr>
              <p:spPr>
                <a:xfrm>
                  <a:off x="4808913" y="2128697"/>
                  <a:ext cx="4128053" cy="344197"/>
                </a:xfrm>
                <a:prstGeom prst="rect">
                  <a:avLst/>
                </a:prstGeom>
                <a:blipFill>
                  <a:blip r:embed="rId18"/>
                  <a:stretch>
                    <a:fillRect b="-3704"/>
                  </a:stretch>
                </a:blipFill>
              </p:spPr>
              <p:txBody>
                <a:bodyPr/>
                <a:lstStyle/>
                <a:p>
                  <a:r>
                    <a:rPr lang="en-US">
                      <a:noFill/>
                    </a:rPr>
                    <a:t> </a:t>
                  </a:r>
                </a:p>
              </p:txBody>
            </p:sp>
          </mc:Fallback>
        </mc:AlternateContent>
      </p:grpSp>
      <p:sp>
        <p:nvSpPr>
          <p:cNvPr id="50" name="Rectangle 49">
            <a:extLst>
              <a:ext uri="{FF2B5EF4-FFF2-40B4-BE49-F238E27FC236}">
                <a16:creationId xmlns:a16="http://schemas.microsoft.com/office/drawing/2014/main" id="{91FF2489-7241-954E-A3C9-97A4CC313128}"/>
              </a:ext>
            </a:extLst>
          </p:cNvPr>
          <p:cNvSpPr/>
          <p:nvPr/>
        </p:nvSpPr>
        <p:spPr bwMode="auto">
          <a:xfrm flipV="1">
            <a:off x="4596940" y="2152996"/>
            <a:ext cx="4497184" cy="1363287"/>
          </a:xfrm>
          <a:prstGeom prst="rect">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5" name="Slide Number Placeholder 4">
            <a:extLst>
              <a:ext uri="{FF2B5EF4-FFF2-40B4-BE49-F238E27FC236}">
                <a16:creationId xmlns:a16="http://schemas.microsoft.com/office/drawing/2014/main" id="{5D83CC20-97FF-5842-9667-4FC7907D4A72}"/>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27</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36278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5BF-BC5C-2F4A-AB51-792A01E23C24}"/>
              </a:ext>
            </a:extLst>
          </p:cNvPr>
          <p:cNvSpPr>
            <a:spLocks noGrp="1"/>
          </p:cNvSpPr>
          <p:nvPr>
            <p:ph type="title"/>
          </p:nvPr>
        </p:nvSpPr>
        <p:spPr/>
        <p:txBody>
          <a:bodyPr/>
          <a:lstStyle/>
          <a:p>
            <a:r>
              <a:rPr lang="en-US" dirty="0">
                <a:ln w="0"/>
                <a:solidFill>
                  <a:schemeClr val="tx1"/>
                </a:solidFill>
                <a:effectLst>
                  <a:outerShdw blurRad="38100" dist="19050" dir="2700000" algn="tl" rotWithShape="0">
                    <a:schemeClr val="dk1">
                      <a:alpha val="40000"/>
                    </a:schemeClr>
                  </a:outerShdw>
                </a:effectLst>
              </a:rPr>
              <a:t>Introduce Per-thread Machine</a:t>
            </a:r>
            <a:endParaRPr lang="en-US" dirty="0"/>
          </a:p>
        </p:txBody>
      </p:sp>
      <p:cxnSp>
        <p:nvCxnSpPr>
          <p:cNvPr id="56" name="Straight Arrow Connector 55">
            <a:extLst>
              <a:ext uri="{FF2B5EF4-FFF2-40B4-BE49-F238E27FC236}">
                <a16:creationId xmlns:a16="http://schemas.microsoft.com/office/drawing/2014/main" id="{358A0CEB-8337-2447-8052-F928CC4EB259}"/>
              </a:ext>
            </a:extLst>
          </p:cNvPr>
          <p:cNvCxnSpPr>
            <a:cxnSpLocks/>
          </p:cNvCxnSpPr>
          <p:nvPr/>
        </p:nvCxnSpPr>
        <p:spPr bwMode="auto">
          <a:xfrm>
            <a:off x="1909027" y="1270665"/>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7" name="TextBox 56">
            <a:extLst>
              <a:ext uri="{FF2B5EF4-FFF2-40B4-BE49-F238E27FC236}">
                <a16:creationId xmlns:a16="http://schemas.microsoft.com/office/drawing/2014/main" id="{8C1E5557-E70E-9C4F-99DD-6D1F42CA6E70}"/>
              </a:ext>
            </a:extLst>
          </p:cNvPr>
          <p:cNvSpPr txBox="1"/>
          <p:nvPr/>
        </p:nvSpPr>
        <p:spPr>
          <a:xfrm>
            <a:off x="1447800" y="1079134"/>
            <a:ext cx="453970" cy="369332"/>
          </a:xfrm>
          <a:prstGeom prst="rect">
            <a:avLst/>
          </a:prstGeom>
          <a:noFill/>
        </p:spPr>
        <p:txBody>
          <a:bodyPr wrap="none" rtlCol="0">
            <a:spAutoFit/>
          </a:bodyPr>
          <a:lstStyle/>
          <a:p>
            <a:r>
              <a:rPr lang="en-US" dirty="0"/>
              <a:t>T1</a:t>
            </a:r>
          </a:p>
        </p:txBody>
      </p:sp>
      <p:cxnSp>
        <p:nvCxnSpPr>
          <p:cNvPr id="59" name="Straight Arrow Connector 58">
            <a:extLst>
              <a:ext uri="{FF2B5EF4-FFF2-40B4-BE49-F238E27FC236}">
                <a16:creationId xmlns:a16="http://schemas.microsoft.com/office/drawing/2014/main" id="{D392C10D-D10A-4040-BCE5-7D33BAC87225}"/>
              </a:ext>
            </a:extLst>
          </p:cNvPr>
          <p:cNvCxnSpPr>
            <a:cxnSpLocks/>
            <a:stCxn id="63" idx="3"/>
          </p:cNvCxnSpPr>
          <p:nvPr/>
        </p:nvCxnSpPr>
        <p:spPr bwMode="auto">
          <a:xfrm>
            <a:off x="4173256" y="1280435"/>
            <a:ext cx="124752" cy="4321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2" name="Rectangle 61">
            <a:extLst>
              <a:ext uri="{FF2B5EF4-FFF2-40B4-BE49-F238E27FC236}">
                <a16:creationId xmlns:a16="http://schemas.microsoft.com/office/drawing/2014/main" id="{35D1E344-E278-CC4D-A46D-CCF2A2616A2E}"/>
              </a:ext>
            </a:extLst>
          </p:cNvPr>
          <p:cNvSpPr/>
          <p:nvPr/>
        </p:nvSpPr>
        <p:spPr bwMode="auto">
          <a:xfrm>
            <a:off x="2501237" y="1170409"/>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63" name="Rectangle 62">
            <a:extLst>
              <a:ext uri="{FF2B5EF4-FFF2-40B4-BE49-F238E27FC236}">
                <a16:creationId xmlns:a16="http://schemas.microsoft.com/office/drawing/2014/main" id="{E391591D-B4CC-F641-8434-9801067EB9E8}"/>
              </a:ext>
            </a:extLst>
          </p:cNvPr>
          <p:cNvSpPr/>
          <p:nvPr/>
        </p:nvSpPr>
        <p:spPr bwMode="auto">
          <a:xfrm>
            <a:off x="3539803" y="1171819"/>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grpSp>
        <p:nvGrpSpPr>
          <p:cNvPr id="79" name="Group 78">
            <a:extLst>
              <a:ext uri="{FF2B5EF4-FFF2-40B4-BE49-F238E27FC236}">
                <a16:creationId xmlns:a16="http://schemas.microsoft.com/office/drawing/2014/main" id="{10342802-B5E6-6C44-95D7-1FA9FC4C793C}"/>
              </a:ext>
            </a:extLst>
          </p:cNvPr>
          <p:cNvGrpSpPr/>
          <p:nvPr/>
        </p:nvGrpSpPr>
        <p:grpSpPr>
          <a:xfrm>
            <a:off x="3958402" y="4271506"/>
            <a:ext cx="2519366" cy="497639"/>
            <a:chOff x="3208713" y="4556722"/>
            <a:chExt cx="2519366" cy="497639"/>
          </a:xfrm>
        </p:grpSpPr>
        <p:sp>
          <p:nvSpPr>
            <p:cNvPr id="73" name="Rectangle 72">
              <a:extLst>
                <a:ext uri="{FF2B5EF4-FFF2-40B4-BE49-F238E27FC236}">
                  <a16:creationId xmlns:a16="http://schemas.microsoft.com/office/drawing/2014/main" id="{4497EC78-7934-0B46-9385-FBEAEBD2DDF8}"/>
                </a:ext>
              </a:extLst>
            </p:cNvPr>
            <p:cNvSpPr/>
            <p:nvPr/>
          </p:nvSpPr>
          <p:spPr bwMode="auto">
            <a:xfrm>
              <a:off x="3208713" y="4749561"/>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74" name="Rectangle 73">
              <a:extLst>
                <a:ext uri="{FF2B5EF4-FFF2-40B4-BE49-F238E27FC236}">
                  <a16:creationId xmlns:a16="http://schemas.microsoft.com/office/drawing/2014/main" id="{96FFB721-EF6B-8A49-A332-DAFA5D30749B}"/>
                </a:ext>
              </a:extLst>
            </p:cNvPr>
            <p:cNvSpPr/>
            <p:nvPr/>
          </p:nvSpPr>
          <p:spPr bwMode="auto">
            <a:xfrm>
              <a:off x="4761285" y="4749561"/>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grpSp>
          <p:nvGrpSpPr>
            <p:cNvPr id="75" name="Group 74">
              <a:extLst>
                <a:ext uri="{FF2B5EF4-FFF2-40B4-BE49-F238E27FC236}">
                  <a16:creationId xmlns:a16="http://schemas.microsoft.com/office/drawing/2014/main" id="{544DB004-B557-2541-945B-20CD1670343B}"/>
                </a:ext>
              </a:extLst>
            </p:cNvPr>
            <p:cNvGrpSpPr/>
            <p:nvPr/>
          </p:nvGrpSpPr>
          <p:grpSpPr>
            <a:xfrm>
              <a:off x="4209374" y="4640718"/>
              <a:ext cx="553824" cy="369332"/>
              <a:chOff x="6735346" y="1808011"/>
              <a:chExt cx="553824" cy="369332"/>
            </a:xfrm>
          </p:grpSpPr>
          <p:sp>
            <p:nvSpPr>
              <p:cNvPr id="76" name="Oval 75">
                <a:extLst>
                  <a:ext uri="{FF2B5EF4-FFF2-40B4-BE49-F238E27FC236}">
                    <a16:creationId xmlns:a16="http://schemas.microsoft.com/office/drawing/2014/main" id="{0213E306-EF88-3E4F-B272-DEDF3783BE8C}"/>
                  </a:ext>
                </a:extLst>
              </p:cNvPr>
              <p:cNvSpPr/>
              <p:nvPr/>
            </p:nvSpPr>
            <p:spPr bwMode="auto">
              <a:xfrm>
                <a:off x="6735346" y="1958844"/>
                <a:ext cx="553824" cy="217912"/>
              </a:xfrm>
              <a:prstGeom prst="ellipse">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BAFF6762-115C-0C4E-B543-EDC29B8D7056}"/>
                  </a:ext>
                </a:extLst>
              </p:cNvPr>
              <p:cNvSpPr/>
              <p:nvPr/>
            </p:nvSpPr>
            <p:spPr>
              <a:xfrm>
                <a:off x="6786619" y="1808011"/>
                <a:ext cx="415498" cy="369332"/>
              </a:xfrm>
              <a:prstGeom prst="rect">
                <a:avLst/>
              </a:prstGeom>
            </p:spPr>
            <p:txBody>
              <a:bodyPr wrap="none">
                <a:spAutoFit/>
              </a:bodyPr>
              <a:lstStyle/>
              <a:p>
                <a:r>
                  <a:rPr lang="en-US" dirty="0"/>
                  <a:t>…</a:t>
                </a:r>
              </a:p>
            </p:txBody>
          </p:sp>
        </p:grpSp>
        <p:sp>
          <p:nvSpPr>
            <p:cNvPr id="78" name="Left Brace 77">
              <a:extLst>
                <a:ext uri="{FF2B5EF4-FFF2-40B4-BE49-F238E27FC236}">
                  <a16:creationId xmlns:a16="http://schemas.microsoft.com/office/drawing/2014/main" id="{9FC48642-2284-954E-A63A-49687A177386}"/>
                </a:ext>
              </a:extLst>
            </p:cNvPr>
            <p:cNvSpPr/>
            <p:nvPr/>
          </p:nvSpPr>
          <p:spPr bwMode="auto">
            <a:xfrm rot="5400000">
              <a:off x="4395100" y="3385762"/>
              <a:ext cx="162018" cy="2503938"/>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grpSp>
      <p:grpSp>
        <p:nvGrpSpPr>
          <p:cNvPr id="154" name="Group 153">
            <a:extLst>
              <a:ext uri="{FF2B5EF4-FFF2-40B4-BE49-F238E27FC236}">
                <a16:creationId xmlns:a16="http://schemas.microsoft.com/office/drawing/2014/main" id="{F7D8914F-F217-414C-8E9B-83B4A995537A}"/>
              </a:ext>
            </a:extLst>
          </p:cNvPr>
          <p:cNvGrpSpPr/>
          <p:nvPr/>
        </p:nvGrpSpPr>
        <p:grpSpPr>
          <a:xfrm>
            <a:off x="3958402" y="4749681"/>
            <a:ext cx="2519365" cy="369332"/>
            <a:chOff x="3318165" y="4673481"/>
            <a:chExt cx="2519365" cy="369332"/>
          </a:xfrm>
        </p:grpSpPr>
        <p:cxnSp>
          <p:nvCxnSpPr>
            <p:cNvPr id="83" name="Straight Arrow Connector 82">
              <a:extLst>
                <a:ext uri="{FF2B5EF4-FFF2-40B4-BE49-F238E27FC236}">
                  <a16:creationId xmlns:a16="http://schemas.microsoft.com/office/drawing/2014/main" id="{701C0F89-3563-E545-A970-7D63DB27CD9B}"/>
                </a:ext>
              </a:extLst>
            </p:cNvPr>
            <p:cNvCxnSpPr/>
            <p:nvPr/>
          </p:nvCxnSpPr>
          <p:spPr bwMode="auto">
            <a:xfrm>
              <a:off x="3318165" y="4744205"/>
              <a:ext cx="2519365"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21835FB0-E75B-6D41-A520-88F700EFBE23}"/>
                    </a:ext>
                  </a:extLst>
                </p:cNvPr>
                <p:cNvSpPr txBox="1"/>
                <p:nvPr/>
              </p:nvSpPr>
              <p:spPr>
                <a:xfrm>
                  <a:off x="4150402" y="4673481"/>
                  <a:ext cx="937244" cy="369332"/>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𝑛</m:t>
                      </m:r>
                    </m:oMath>
                  </a14:m>
                  <a:r>
                    <a:rPr lang="en-US" dirty="0"/>
                    <a:t> steps</a:t>
                  </a:r>
                </a:p>
              </p:txBody>
            </p:sp>
          </mc:Choice>
          <mc:Fallback xmlns="">
            <p:sp>
              <p:nvSpPr>
                <p:cNvPr id="84" name="TextBox 83">
                  <a:extLst>
                    <a:ext uri="{FF2B5EF4-FFF2-40B4-BE49-F238E27FC236}">
                      <a16:creationId xmlns:a16="http://schemas.microsoft.com/office/drawing/2014/main" id="{21835FB0-E75B-6D41-A520-88F700EFBE23}"/>
                    </a:ext>
                  </a:extLst>
                </p:cNvPr>
                <p:cNvSpPr txBox="1">
                  <a:spLocks noRot="1" noChangeAspect="1" noMove="1" noResize="1" noEditPoints="1" noAdjustHandles="1" noChangeArrowheads="1" noChangeShapeType="1" noTextEdit="1"/>
                </p:cNvSpPr>
                <p:nvPr/>
              </p:nvSpPr>
              <p:spPr>
                <a:xfrm>
                  <a:off x="4150402" y="4673481"/>
                  <a:ext cx="937244" cy="369332"/>
                </a:xfrm>
                <a:prstGeom prst="rect">
                  <a:avLst/>
                </a:prstGeom>
                <a:blipFill>
                  <a:blip r:embed="rId3"/>
                  <a:stretch>
                    <a:fillRect t="-3333" r="-4000" b="-23333"/>
                  </a:stretch>
                </a:blipFill>
              </p:spPr>
              <p:txBody>
                <a:bodyPr/>
                <a:lstStyle/>
                <a:p>
                  <a:r>
                    <a:rPr lang="en-US">
                      <a:noFill/>
                    </a:rPr>
                    <a:t> </a:t>
                  </a:r>
                </a:p>
              </p:txBody>
            </p:sp>
          </mc:Fallback>
        </mc:AlternateContent>
      </p:grpSp>
      <p:cxnSp>
        <p:nvCxnSpPr>
          <p:cNvPr id="86" name="Straight Arrow Connector 85">
            <a:extLst>
              <a:ext uri="{FF2B5EF4-FFF2-40B4-BE49-F238E27FC236}">
                <a16:creationId xmlns:a16="http://schemas.microsoft.com/office/drawing/2014/main" id="{6245EB8B-07CC-404A-BC86-2551A06B3401}"/>
              </a:ext>
            </a:extLst>
          </p:cNvPr>
          <p:cNvCxnSpPr>
            <a:cxnSpLocks/>
          </p:cNvCxnSpPr>
          <p:nvPr/>
        </p:nvCxnSpPr>
        <p:spPr bwMode="auto">
          <a:xfrm>
            <a:off x="1909027" y="1708542"/>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7" name="TextBox 86">
            <a:extLst>
              <a:ext uri="{FF2B5EF4-FFF2-40B4-BE49-F238E27FC236}">
                <a16:creationId xmlns:a16="http://schemas.microsoft.com/office/drawing/2014/main" id="{45B9F3A6-81E6-8B45-9F75-0F8DE91CA177}"/>
              </a:ext>
            </a:extLst>
          </p:cNvPr>
          <p:cNvSpPr txBox="1"/>
          <p:nvPr/>
        </p:nvSpPr>
        <p:spPr>
          <a:xfrm>
            <a:off x="1451827" y="1530402"/>
            <a:ext cx="453970" cy="369332"/>
          </a:xfrm>
          <a:prstGeom prst="rect">
            <a:avLst/>
          </a:prstGeom>
          <a:noFill/>
        </p:spPr>
        <p:txBody>
          <a:bodyPr wrap="none" rtlCol="0">
            <a:spAutoFit/>
          </a:bodyPr>
          <a:lstStyle/>
          <a:p>
            <a:r>
              <a:rPr lang="en-US" dirty="0"/>
              <a:t>T2</a:t>
            </a:r>
          </a:p>
        </p:txBody>
      </p:sp>
      <p:sp>
        <p:nvSpPr>
          <p:cNvPr id="89" name="Rectangle 88">
            <a:extLst>
              <a:ext uri="{FF2B5EF4-FFF2-40B4-BE49-F238E27FC236}">
                <a16:creationId xmlns:a16="http://schemas.microsoft.com/office/drawing/2014/main" id="{85D23CF5-DFD4-574D-B610-C219AA8F0DCE}"/>
              </a:ext>
            </a:extLst>
          </p:cNvPr>
          <p:cNvSpPr/>
          <p:nvPr/>
        </p:nvSpPr>
        <p:spPr bwMode="auto">
          <a:xfrm>
            <a:off x="5322267" y="1604017"/>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92" name="Rectangle 91">
            <a:extLst>
              <a:ext uri="{FF2B5EF4-FFF2-40B4-BE49-F238E27FC236}">
                <a16:creationId xmlns:a16="http://schemas.microsoft.com/office/drawing/2014/main" id="{D50E1AA4-8BB9-2D40-B6BD-E06710B7070F}"/>
              </a:ext>
            </a:extLst>
          </p:cNvPr>
          <p:cNvSpPr/>
          <p:nvPr/>
        </p:nvSpPr>
        <p:spPr bwMode="auto">
          <a:xfrm>
            <a:off x="4452153" y="1594733"/>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cxnSp>
        <p:nvCxnSpPr>
          <p:cNvPr id="128" name="Straight Arrow Connector 127">
            <a:extLst>
              <a:ext uri="{FF2B5EF4-FFF2-40B4-BE49-F238E27FC236}">
                <a16:creationId xmlns:a16="http://schemas.microsoft.com/office/drawing/2014/main" id="{6CC3AFEC-A546-9243-9866-C2A51C34DA5E}"/>
              </a:ext>
            </a:extLst>
          </p:cNvPr>
          <p:cNvCxnSpPr>
            <a:cxnSpLocks/>
          </p:cNvCxnSpPr>
          <p:nvPr/>
        </p:nvCxnSpPr>
        <p:spPr bwMode="auto">
          <a:xfrm>
            <a:off x="1909027" y="3724848"/>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9" name="TextBox 128">
            <a:extLst>
              <a:ext uri="{FF2B5EF4-FFF2-40B4-BE49-F238E27FC236}">
                <a16:creationId xmlns:a16="http://schemas.microsoft.com/office/drawing/2014/main" id="{E1AC4270-803E-4D4D-B8CF-2B350DFEC40F}"/>
              </a:ext>
            </a:extLst>
          </p:cNvPr>
          <p:cNvSpPr txBox="1"/>
          <p:nvPr/>
        </p:nvSpPr>
        <p:spPr>
          <a:xfrm>
            <a:off x="1447800" y="3533317"/>
            <a:ext cx="453970" cy="369332"/>
          </a:xfrm>
          <a:prstGeom prst="rect">
            <a:avLst/>
          </a:prstGeom>
          <a:noFill/>
        </p:spPr>
        <p:txBody>
          <a:bodyPr wrap="none" rtlCol="0">
            <a:spAutoFit/>
          </a:bodyPr>
          <a:lstStyle/>
          <a:p>
            <a:r>
              <a:rPr lang="en-US" dirty="0"/>
              <a:t>T1</a:t>
            </a:r>
          </a:p>
        </p:txBody>
      </p:sp>
      <p:cxnSp>
        <p:nvCxnSpPr>
          <p:cNvPr id="130" name="Straight Arrow Connector 129">
            <a:extLst>
              <a:ext uri="{FF2B5EF4-FFF2-40B4-BE49-F238E27FC236}">
                <a16:creationId xmlns:a16="http://schemas.microsoft.com/office/drawing/2014/main" id="{3C000239-77E6-A74E-A642-EB6C0AD8FAC9}"/>
              </a:ext>
            </a:extLst>
          </p:cNvPr>
          <p:cNvCxnSpPr>
            <a:cxnSpLocks/>
            <a:stCxn id="133" idx="3"/>
          </p:cNvCxnSpPr>
          <p:nvPr/>
        </p:nvCxnSpPr>
        <p:spPr bwMode="auto">
          <a:xfrm>
            <a:off x="4173256" y="3734618"/>
            <a:ext cx="124752" cy="4321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 name="Rectangle 131">
            <a:extLst>
              <a:ext uri="{FF2B5EF4-FFF2-40B4-BE49-F238E27FC236}">
                <a16:creationId xmlns:a16="http://schemas.microsoft.com/office/drawing/2014/main" id="{1E724FF4-0B21-8044-A07F-2D1C8DF068DB}"/>
              </a:ext>
            </a:extLst>
          </p:cNvPr>
          <p:cNvSpPr/>
          <p:nvPr/>
        </p:nvSpPr>
        <p:spPr bwMode="auto">
          <a:xfrm>
            <a:off x="2501237" y="3624592"/>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33" name="Rectangle 132">
            <a:extLst>
              <a:ext uri="{FF2B5EF4-FFF2-40B4-BE49-F238E27FC236}">
                <a16:creationId xmlns:a16="http://schemas.microsoft.com/office/drawing/2014/main" id="{3C9A71AB-5346-DC4A-BE21-2D10C5CDC2A7}"/>
              </a:ext>
            </a:extLst>
          </p:cNvPr>
          <p:cNvSpPr/>
          <p:nvPr/>
        </p:nvSpPr>
        <p:spPr bwMode="auto">
          <a:xfrm>
            <a:off x="3539803" y="3626002"/>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cxnSp>
        <p:nvCxnSpPr>
          <p:cNvPr id="134" name="Straight Arrow Connector 133">
            <a:extLst>
              <a:ext uri="{FF2B5EF4-FFF2-40B4-BE49-F238E27FC236}">
                <a16:creationId xmlns:a16="http://schemas.microsoft.com/office/drawing/2014/main" id="{7A8B35E7-3CC9-0546-BFCA-EA6DE87DF44C}"/>
              </a:ext>
            </a:extLst>
          </p:cNvPr>
          <p:cNvCxnSpPr>
            <a:cxnSpLocks/>
          </p:cNvCxnSpPr>
          <p:nvPr/>
        </p:nvCxnSpPr>
        <p:spPr bwMode="auto">
          <a:xfrm>
            <a:off x="1909027" y="4162725"/>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5" name="TextBox 134">
            <a:extLst>
              <a:ext uri="{FF2B5EF4-FFF2-40B4-BE49-F238E27FC236}">
                <a16:creationId xmlns:a16="http://schemas.microsoft.com/office/drawing/2014/main" id="{C8675050-668C-694A-B96A-6DE0EFE83F53}"/>
              </a:ext>
            </a:extLst>
          </p:cNvPr>
          <p:cNvSpPr txBox="1"/>
          <p:nvPr/>
        </p:nvSpPr>
        <p:spPr>
          <a:xfrm>
            <a:off x="1451827" y="3984585"/>
            <a:ext cx="453970" cy="369332"/>
          </a:xfrm>
          <a:prstGeom prst="rect">
            <a:avLst/>
          </a:prstGeom>
          <a:noFill/>
        </p:spPr>
        <p:txBody>
          <a:bodyPr wrap="none" rtlCol="0">
            <a:spAutoFit/>
          </a:bodyPr>
          <a:lstStyle/>
          <a:p>
            <a:r>
              <a:rPr lang="en-US" dirty="0"/>
              <a:t>T2</a:t>
            </a:r>
          </a:p>
        </p:txBody>
      </p:sp>
      <p:sp>
        <p:nvSpPr>
          <p:cNvPr id="137" name="Rectangle 136">
            <a:extLst>
              <a:ext uri="{FF2B5EF4-FFF2-40B4-BE49-F238E27FC236}">
                <a16:creationId xmlns:a16="http://schemas.microsoft.com/office/drawing/2014/main" id="{82276FCA-EA12-1E4A-834B-527D62AB9186}"/>
              </a:ext>
            </a:extLst>
          </p:cNvPr>
          <p:cNvSpPr/>
          <p:nvPr/>
        </p:nvSpPr>
        <p:spPr bwMode="auto">
          <a:xfrm>
            <a:off x="5322267" y="405820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138" name="Rectangle 137">
            <a:extLst>
              <a:ext uri="{FF2B5EF4-FFF2-40B4-BE49-F238E27FC236}">
                <a16:creationId xmlns:a16="http://schemas.microsoft.com/office/drawing/2014/main" id="{01A2CF92-3EC7-2349-9A40-85C3B79229B6}"/>
              </a:ext>
            </a:extLst>
          </p:cNvPr>
          <p:cNvSpPr/>
          <p:nvPr/>
        </p:nvSpPr>
        <p:spPr bwMode="auto">
          <a:xfrm>
            <a:off x="4452153" y="4048916"/>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153" name="Group 152">
            <a:extLst>
              <a:ext uri="{FF2B5EF4-FFF2-40B4-BE49-F238E27FC236}">
                <a16:creationId xmlns:a16="http://schemas.microsoft.com/office/drawing/2014/main" id="{3A2B1856-0A71-3C41-90FB-40C715A64A43}"/>
              </a:ext>
            </a:extLst>
          </p:cNvPr>
          <p:cNvGrpSpPr/>
          <p:nvPr/>
        </p:nvGrpSpPr>
        <p:grpSpPr>
          <a:xfrm>
            <a:off x="1447800" y="3937395"/>
            <a:ext cx="7315200" cy="730014"/>
            <a:chOff x="807563" y="3861195"/>
            <a:chExt cx="7315200" cy="730014"/>
          </a:xfrm>
        </p:grpSpPr>
        <p:sp>
          <p:nvSpPr>
            <p:cNvPr id="141" name="Rectangle 140">
              <a:extLst>
                <a:ext uri="{FF2B5EF4-FFF2-40B4-BE49-F238E27FC236}">
                  <a16:creationId xmlns:a16="http://schemas.microsoft.com/office/drawing/2014/main" id="{986610DC-9D90-4D4B-9EDF-533CCB7290E1}"/>
                </a:ext>
              </a:extLst>
            </p:cNvPr>
            <p:cNvSpPr/>
            <p:nvPr/>
          </p:nvSpPr>
          <p:spPr bwMode="auto">
            <a:xfrm>
              <a:off x="807563" y="3861195"/>
              <a:ext cx="7315200" cy="73001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42" name="Rectangle 141">
                  <a:extLst>
                    <a:ext uri="{FF2B5EF4-FFF2-40B4-BE49-F238E27FC236}">
                      <a16:creationId xmlns:a16="http://schemas.microsoft.com/office/drawing/2014/main" id="{59B5512A-D29C-134C-94E2-92ED07E3C680}"/>
                    </a:ext>
                  </a:extLst>
                </p:cNvPr>
                <p:cNvSpPr/>
                <p:nvPr/>
              </p:nvSpPr>
              <p:spPr>
                <a:xfrm>
                  <a:off x="1905000" y="3922198"/>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142" name="Rectangle 141">
                  <a:extLst>
                    <a:ext uri="{FF2B5EF4-FFF2-40B4-BE49-F238E27FC236}">
                      <a16:creationId xmlns:a16="http://schemas.microsoft.com/office/drawing/2014/main" id="{59B5512A-D29C-134C-94E2-92ED07E3C680}"/>
                    </a:ext>
                  </a:extLst>
                </p:cNvPr>
                <p:cNvSpPr>
                  <a:spLocks noRot="1" noChangeAspect="1" noMove="1" noResize="1" noEditPoints="1" noAdjustHandles="1" noChangeArrowheads="1" noChangeShapeType="1" noTextEdit="1"/>
                </p:cNvSpPr>
                <p:nvPr/>
              </p:nvSpPr>
              <p:spPr>
                <a:xfrm>
                  <a:off x="1905000" y="3922198"/>
                  <a:ext cx="1156086" cy="493405"/>
                </a:xfrm>
                <a:prstGeom prst="rect">
                  <a:avLst/>
                </a:prstGeom>
                <a:blipFill>
                  <a:blip r:embed="rId4"/>
                  <a:stretch>
                    <a:fillRect/>
                  </a:stretch>
                </a:blipFill>
              </p:spPr>
              <p:txBody>
                <a:bodyPr/>
                <a:lstStyle/>
                <a:p>
                  <a:r>
                    <a:rPr lang="en-US">
                      <a:noFill/>
                    </a:rPr>
                    <a:t> </a:t>
                  </a:r>
                </a:p>
              </p:txBody>
            </p:sp>
          </mc:Fallback>
        </mc:AlternateContent>
      </p:grpSp>
      <p:grpSp>
        <p:nvGrpSpPr>
          <p:cNvPr id="152" name="Group 151">
            <a:extLst>
              <a:ext uri="{FF2B5EF4-FFF2-40B4-BE49-F238E27FC236}">
                <a16:creationId xmlns:a16="http://schemas.microsoft.com/office/drawing/2014/main" id="{EF5560F8-C2D3-A645-9422-323051A63793}"/>
              </a:ext>
            </a:extLst>
          </p:cNvPr>
          <p:cNvGrpSpPr/>
          <p:nvPr/>
        </p:nvGrpSpPr>
        <p:grpSpPr>
          <a:xfrm>
            <a:off x="1447800" y="3257550"/>
            <a:ext cx="7315200" cy="730014"/>
            <a:chOff x="807563" y="3181350"/>
            <a:chExt cx="7315200" cy="730014"/>
          </a:xfrm>
        </p:grpSpPr>
        <p:sp>
          <p:nvSpPr>
            <p:cNvPr id="143" name="Rectangle 142">
              <a:extLst>
                <a:ext uri="{FF2B5EF4-FFF2-40B4-BE49-F238E27FC236}">
                  <a16:creationId xmlns:a16="http://schemas.microsoft.com/office/drawing/2014/main" id="{23EFA234-0D58-3B45-927C-A804838435FF}"/>
                </a:ext>
              </a:extLst>
            </p:cNvPr>
            <p:cNvSpPr/>
            <p:nvPr/>
          </p:nvSpPr>
          <p:spPr bwMode="auto">
            <a:xfrm>
              <a:off x="807563" y="3181350"/>
              <a:ext cx="7315200" cy="73001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44" name="Rectangle 143">
                  <a:extLst>
                    <a:ext uri="{FF2B5EF4-FFF2-40B4-BE49-F238E27FC236}">
                      <a16:creationId xmlns:a16="http://schemas.microsoft.com/office/drawing/2014/main" id="{2F6F77FC-733A-5747-A4B0-42815828E608}"/>
                    </a:ext>
                  </a:extLst>
                </p:cNvPr>
                <p:cNvSpPr/>
                <p:nvPr/>
              </p:nvSpPr>
              <p:spPr>
                <a:xfrm>
                  <a:off x="1905000" y="3242353"/>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2</m:t>
                                </m:r>
                              </m:sub>
                            </m:sSub>
                          </m:sub>
                        </m:sSub>
                      </m:oMath>
                    </m:oMathPara>
                  </a14:m>
                  <a:endParaRPr lang="en-US" sz="2400" dirty="0"/>
                </a:p>
              </p:txBody>
            </p:sp>
          </mc:Choice>
          <mc:Fallback xmlns="">
            <p:sp>
              <p:nvSpPr>
                <p:cNvPr id="144" name="Rectangle 143">
                  <a:extLst>
                    <a:ext uri="{FF2B5EF4-FFF2-40B4-BE49-F238E27FC236}">
                      <a16:creationId xmlns:a16="http://schemas.microsoft.com/office/drawing/2014/main" id="{2F6F77FC-733A-5747-A4B0-42815828E608}"/>
                    </a:ext>
                  </a:extLst>
                </p:cNvPr>
                <p:cNvSpPr>
                  <a:spLocks noRot="1" noChangeAspect="1" noMove="1" noResize="1" noEditPoints="1" noAdjustHandles="1" noChangeArrowheads="1" noChangeShapeType="1" noTextEdit="1"/>
                </p:cNvSpPr>
                <p:nvPr/>
              </p:nvSpPr>
              <p:spPr>
                <a:xfrm>
                  <a:off x="1905000" y="3242353"/>
                  <a:ext cx="1156086" cy="493405"/>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6C48B033-957F-3F4F-A1D5-7F307E6B209C}"/>
                  </a:ext>
                </a:extLst>
              </p:cNvPr>
              <p:cNvSpPr txBox="1"/>
              <p:nvPr/>
            </p:nvSpPr>
            <p:spPr>
              <a:xfrm>
                <a:off x="4217621" y="2493971"/>
                <a:ext cx="16280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m:t>
                      </m:r>
                      <m:r>
                        <a:rPr lang="en-US" b="0" i="0" smtClean="0">
                          <a:latin typeface="Cambria Math" panose="02040503050406030204" pitchFamily="18" charset="0"/>
                        </a:rPr>
                        <m:t>&lt;</m:t>
                      </m:r>
                      <m:r>
                        <a:rPr lang="en-US" b="0" i="1" smtClean="0">
                          <a:latin typeface="Cambria Math" panose="02040503050406030204" pitchFamily="18" charset="0"/>
                        </a:rPr>
                        <m:t>𝑝𝑟𝑜𝑔𝑟𝑒𝑠𝑠</m:t>
                      </m:r>
                    </m:oMath>
                  </m:oMathPara>
                </a14:m>
                <a:endParaRPr lang="en-US" i="1" dirty="0"/>
              </a:p>
            </p:txBody>
          </p:sp>
        </mc:Choice>
        <mc:Fallback xmlns="">
          <p:sp>
            <p:nvSpPr>
              <p:cNvPr id="147" name="TextBox 146">
                <a:extLst>
                  <a:ext uri="{FF2B5EF4-FFF2-40B4-BE49-F238E27FC236}">
                    <a16:creationId xmlns:a16="http://schemas.microsoft.com/office/drawing/2014/main" id="{6C48B033-957F-3F4F-A1D5-7F307E6B209C}"/>
                  </a:ext>
                </a:extLst>
              </p:cNvPr>
              <p:cNvSpPr txBox="1">
                <a:spLocks noRot="1" noChangeAspect="1" noMove="1" noResize="1" noEditPoints="1" noAdjustHandles="1" noChangeArrowheads="1" noChangeShapeType="1" noTextEdit="1"/>
              </p:cNvSpPr>
              <p:nvPr/>
            </p:nvSpPr>
            <p:spPr>
              <a:xfrm>
                <a:off x="4217621" y="2493971"/>
                <a:ext cx="1628074" cy="369332"/>
              </a:xfrm>
              <a:prstGeom prst="rect">
                <a:avLst/>
              </a:prstGeom>
              <a:blipFill>
                <a:blip r:embed="rId6"/>
                <a:stretch>
                  <a:fillRect b="-10000"/>
                </a:stretch>
              </a:blipFill>
            </p:spPr>
            <p:txBody>
              <a:bodyPr/>
              <a:lstStyle/>
              <a:p>
                <a:r>
                  <a:rPr lang="en-US">
                    <a:noFill/>
                  </a:rPr>
                  <a:t> </a:t>
                </a:r>
              </a:p>
            </p:txBody>
          </p:sp>
        </mc:Fallback>
      </mc:AlternateContent>
      <p:sp>
        <p:nvSpPr>
          <p:cNvPr id="148" name="Rectangle 147">
            <a:extLst>
              <a:ext uri="{FF2B5EF4-FFF2-40B4-BE49-F238E27FC236}">
                <a16:creationId xmlns:a16="http://schemas.microsoft.com/office/drawing/2014/main" id="{6CB29EE1-4098-6F46-9AF3-78C6F552CAA3}"/>
              </a:ext>
            </a:extLst>
          </p:cNvPr>
          <p:cNvSpPr/>
          <p:nvPr/>
        </p:nvSpPr>
        <p:spPr bwMode="auto">
          <a:xfrm>
            <a:off x="1447800" y="1495017"/>
            <a:ext cx="7315200" cy="73001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87D61B00-8E3C-1A44-AD15-440F2E7C978D}"/>
                  </a:ext>
                </a:extLst>
              </p:cNvPr>
              <p:cNvSpPr txBox="1"/>
              <p:nvPr/>
            </p:nvSpPr>
            <p:spPr>
              <a:xfrm>
                <a:off x="1591708" y="2735818"/>
                <a:ext cx="7011791" cy="369332"/>
              </a:xfrm>
              <a:prstGeom prst="rect">
                <a:avLst/>
              </a:prstGeom>
              <a:noFill/>
            </p:spPr>
            <p:txBody>
              <a:bodyPr wrap="none" rtlCol="0">
                <a:spAutoFit/>
              </a:bodyPr>
              <a:lstStyle/>
              <a:p>
                <a:r>
                  <a:rPr lang="en-US" i="1" dirty="0"/>
                  <a:t>Every thread will generate </a:t>
                </a:r>
                <a:r>
                  <a:rPr lang="en-US" i="1" dirty="0">
                    <a:solidFill>
                      <a:srgbClr val="FF0000"/>
                    </a:solidFill>
                  </a:rPr>
                  <a:t>at least one event </a:t>
                </a:r>
                <a:r>
                  <a:rPr lang="en-US" i="1" dirty="0"/>
                  <a:t>within </a:t>
                </a:r>
                <a14:m>
                  <m:oMath xmlns:m="http://schemas.openxmlformats.org/officeDocument/2006/math">
                    <m:r>
                      <a:rPr lang="en-US" i="1">
                        <a:latin typeface="Cambria Math" panose="02040503050406030204" pitchFamily="18" charset="0"/>
                      </a:rPr>
                      <m:t>𝑝𝑟𝑜𝑔𝑟𝑒𝑠𝑠</m:t>
                    </m:r>
                  </m:oMath>
                </a14:m>
                <a:r>
                  <a:rPr lang="en-US" i="1" dirty="0"/>
                  <a:t> steps</a:t>
                </a:r>
              </a:p>
            </p:txBody>
          </p:sp>
        </mc:Choice>
        <mc:Fallback xmlns="">
          <p:sp>
            <p:nvSpPr>
              <p:cNvPr id="150" name="TextBox 149">
                <a:extLst>
                  <a:ext uri="{FF2B5EF4-FFF2-40B4-BE49-F238E27FC236}">
                    <a16:creationId xmlns:a16="http://schemas.microsoft.com/office/drawing/2014/main" id="{87D61B00-8E3C-1A44-AD15-440F2E7C978D}"/>
                  </a:ext>
                </a:extLst>
              </p:cNvPr>
              <p:cNvSpPr txBox="1">
                <a:spLocks noRot="1" noChangeAspect="1" noMove="1" noResize="1" noEditPoints="1" noAdjustHandles="1" noChangeArrowheads="1" noChangeShapeType="1" noTextEdit="1"/>
              </p:cNvSpPr>
              <p:nvPr/>
            </p:nvSpPr>
            <p:spPr>
              <a:xfrm>
                <a:off x="1591708" y="2735818"/>
                <a:ext cx="7011791" cy="369332"/>
              </a:xfrm>
              <a:prstGeom prst="rect">
                <a:avLst/>
              </a:prstGeom>
              <a:blipFill>
                <a:blip r:embed="rId7"/>
                <a:stretch>
                  <a:fillRect l="-542"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34F74588-1B9A-D64E-89F6-7FB8340976D2}"/>
                  </a:ext>
                </a:extLst>
              </p:cNvPr>
              <p:cNvSpPr/>
              <p:nvPr/>
            </p:nvSpPr>
            <p:spPr>
              <a:xfrm>
                <a:off x="2545237" y="1544215"/>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91" name="Rectangle 90">
                <a:extLst>
                  <a:ext uri="{FF2B5EF4-FFF2-40B4-BE49-F238E27FC236}">
                    <a16:creationId xmlns:a16="http://schemas.microsoft.com/office/drawing/2014/main" id="{34F74588-1B9A-D64E-89F6-7FB8340976D2}"/>
                  </a:ext>
                </a:extLst>
              </p:cNvPr>
              <p:cNvSpPr>
                <a:spLocks noRot="1" noChangeAspect="1" noMove="1" noResize="1" noEditPoints="1" noAdjustHandles="1" noChangeArrowheads="1" noChangeShapeType="1" noTextEdit="1"/>
              </p:cNvSpPr>
              <p:nvPr/>
            </p:nvSpPr>
            <p:spPr>
              <a:xfrm>
                <a:off x="2545237" y="1544215"/>
                <a:ext cx="1156086" cy="493405"/>
              </a:xfrm>
              <a:prstGeom prst="rect">
                <a:avLst/>
              </a:prstGeom>
              <a:blipFill>
                <a:blip r:embed="rId8"/>
                <a:stretch>
                  <a:fillRect b="-2564"/>
                </a:stretch>
              </a:blipFill>
            </p:spPr>
            <p:txBody>
              <a:bodyPr/>
              <a:lstStyle/>
              <a:p>
                <a:r>
                  <a:rPr lang="en-US">
                    <a:noFill/>
                  </a:rPr>
                  <a:t> </a:t>
                </a:r>
              </a:p>
            </p:txBody>
          </p:sp>
        </mc:Fallback>
      </mc:AlternateContent>
      <p:sp>
        <p:nvSpPr>
          <p:cNvPr id="155" name="Rectangle 154">
            <a:extLst>
              <a:ext uri="{FF2B5EF4-FFF2-40B4-BE49-F238E27FC236}">
                <a16:creationId xmlns:a16="http://schemas.microsoft.com/office/drawing/2014/main" id="{0F8F481C-0329-7D43-899E-95BEE11B5BFD}"/>
              </a:ext>
            </a:extLst>
          </p:cNvPr>
          <p:cNvSpPr/>
          <p:nvPr/>
        </p:nvSpPr>
        <p:spPr bwMode="auto">
          <a:xfrm>
            <a:off x="4454919" y="1597046"/>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56" name="Rectangle 155">
            <a:extLst>
              <a:ext uri="{FF2B5EF4-FFF2-40B4-BE49-F238E27FC236}">
                <a16:creationId xmlns:a16="http://schemas.microsoft.com/office/drawing/2014/main" id="{7B5C31DC-71E3-8144-A78B-D2D4A5F2F305}"/>
              </a:ext>
            </a:extLst>
          </p:cNvPr>
          <p:cNvSpPr/>
          <p:nvPr/>
        </p:nvSpPr>
        <p:spPr bwMode="auto">
          <a:xfrm>
            <a:off x="5307830" y="159847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157" name="Slide Number Placeholder 156">
            <a:extLst>
              <a:ext uri="{FF2B5EF4-FFF2-40B4-BE49-F238E27FC236}">
                <a16:creationId xmlns:a16="http://schemas.microsoft.com/office/drawing/2014/main" id="{F0784319-B78D-9B42-80E8-11C4F4AA844D}"/>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28</a:t>
            </a:fld>
            <a:endParaRPr lang="en-US" altLang="zh-CN">
              <a:solidFill>
                <a:srgbClr val="000000"/>
              </a:solidFill>
              <a:latin typeface="Arial" charset="0"/>
              <a:ea typeface="ＭＳ Ｐゴシック" charset="0"/>
            </a:endParaRPr>
          </a:p>
        </p:txBody>
      </p:sp>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18DC3589-E197-1548-8886-2E6DDD1EE4EE}"/>
                  </a:ext>
                </a:extLst>
              </p:cNvPr>
              <p:cNvSpPr txBox="1"/>
              <p:nvPr/>
            </p:nvSpPr>
            <p:spPr>
              <a:xfrm>
                <a:off x="258500" y="3695801"/>
                <a:ext cx="960070"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a:t>
                </a:r>
                <a14:m>
                  <m:oMath xmlns:m="http://schemas.openxmlformats.org/officeDocument/2006/math">
                    <m:r>
                      <a:rPr lang="en-US" sz="1400" b="0" i="1" smtClean="0">
                        <a:latin typeface="Cambria Math" panose="02040503050406030204" pitchFamily="18" charset="0"/>
                        <a:ea typeface="Cambria Math" panose="02040503050406030204" pitchFamily="18" charset="0"/>
                      </a:rPr>
                      <m:t>𝑇𝑆𝑒𝑡</m:t>
                    </m:r>
                  </m:oMath>
                </a14:m>
                <a:r>
                  <a:rPr lang="en-US" sz="1400" dirty="0">
                    <a:latin typeface="Cambria Math" panose="02040503050406030204" pitchFamily="18" charset="0"/>
                    <a:ea typeface="Cambria Math" panose="02040503050406030204" pitchFamily="18" charset="0"/>
                  </a:rPr>
                  <a:t> </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2" name="TextBox 201">
                <a:extLst>
                  <a:ext uri="{FF2B5EF4-FFF2-40B4-BE49-F238E27FC236}">
                    <a16:creationId xmlns:a16="http://schemas.microsoft.com/office/drawing/2014/main" id="{18DC3589-E197-1548-8886-2E6DDD1EE4EE}"/>
                  </a:ext>
                </a:extLst>
              </p:cNvPr>
              <p:cNvSpPr txBox="1">
                <a:spLocks noRot="1" noChangeAspect="1" noMove="1" noResize="1" noEditPoints="1" noAdjustHandles="1" noChangeArrowheads="1" noChangeShapeType="1" noTextEdit="1"/>
              </p:cNvSpPr>
              <p:nvPr/>
            </p:nvSpPr>
            <p:spPr>
              <a:xfrm>
                <a:off x="258500" y="3695801"/>
                <a:ext cx="960070" cy="523220"/>
              </a:xfrm>
              <a:prstGeom prst="rect">
                <a:avLst/>
              </a:prstGeom>
              <a:blipFill>
                <a:blip r:embed="rId9"/>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3" name="TextBox 202">
                <a:extLst>
                  <a:ext uri="{FF2B5EF4-FFF2-40B4-BE49-F238E27FC236}">
                    <a16:creationId xmlns:a16="http://schemas.microsoft.com/office/drawing/2014/main" id="{324CD7A3-75B2-844B-AD86-0CC216180CE4}"/>
                  </a:ext>
                </a:extLst>
              </p:cNvPr>
              <p:cNvSpPr txBox="1"/>
              <p:nvPr/>
            </p:nvSpPr>
            <p:spPr>
              <a:xfrm>
                <a:off x="321797" y="1286046"/>
                <a:ext cx="843693"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T1</a:t>
                </a:r>
                <a:r>
                  <a:rPr lang="en-US" sz="1400" dirty="0">
                    <a:latin typeface="Cambria Math" panose="02040503050406030204" pitchFamily="18" charset="0"/>
                    <a:ea typeface="Cambria Math" panose="02040503050406030204" pitchFamily="18" charset="0"/>
                  </a:rPr>
                  <a:t> </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3" name="TextBox 202">
                <a:extLst>
                  <a:ext uri="{FF2B5EF4-FFF2-40B4-BE49-F238E27FC236}">
                    <a16:creationId xmlns:a16="http://schemas.microsoft.com/office/drawing/2014/main" id="{324CD7A3-75B2-844B-AD86-0CC216180CE4}"/>
                  </a:ext>
                </a:extLst>
              </p:cNvPr>
              <p:cNvSpPr txBox="1">
                <a:spLocks noRot="1" noChangeAspect="1" noMove="1" noResize="1" noEditPoints="1" noAdjustHandles="1" noChangeArrowheads="1" noChangeShapeType="1" noTextEdit="1"/>
              </p:cNvSpPr>
              <p:nvPr/>
            </p:nvSpPr>
            <p:spPr>
              <a:xfrm>
                <a:off x="321797" y="1286046"/>
                <a:ext cx="843693" cy="523220"/>
              </a:xfrm>
              <a:prstGeom prst="rect">
                <a:avLst/>
              </a:prstGeom>
              <a:blipFill>
                <a:blip r:embed="rId10"/>
                <a:stretch>
                  <a:fillRect b="-9524"/>
                </a:stretch>
              </a:blipFill>
            </p:spPr>
            <p:txBody>
              <a:bodyPr/>
              <a:lstStyle/>
              <a:p>
                <a:r>
                  <a:rPr lang="en-US">
                    <a:noFill/>
                  </a:rPr>
                  <a:t> </a:t>
                </a:r>
              </a:p>
            </p:txBody>
          </p:sp>
        </mc:Fallback>
      </mc:AlternateContent>
    </p:spTree>
    <p:extLst>
      <p:ext uri="{BB962C8B-B14F-4D97-AF65-F5344CB8AC3E}">
        <p14:creationId xmlns:p14="http://schemas.microsoft.com/office/powerpoint/2010/main" val="153226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3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6"/>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3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5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7" grpId="1" animBg="1"/>
      <p:bldP spid="138" grpId="0" animBg="1"/>
      <p:bldP spid="138" grpId="1" animBg="1"/>
      <p:bldP spid="147" grpId="0"/>
      <p:bldP spid="150" grpId="0"/>
      <p:bldP spid="155" grpId="0" animBg="1"/>
      <p:bldP spid="155" grpId="1" animBg="1"/>
      <p:bldP spid="15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860F-F5EA-C445-8757-B860567026A8}"/>
              </a:ext>
            </a:extLst>
          </p:cNvPr>
          <p:cNvSpPr>
            <a:spLocks noGrp="1"/>
          </p:cNvSpPr>
          <p:nvPr>
            <p:ph type="title"/>
          </p:nvPr>
        </p:nvSpPr>
        <p:spPr/>
        <p:txBody>
          <a:bodyPr/>
          <a:lstStyle/>
          <a:p>
            <a:r>
              <a:rPr lang="en-US" dirty="0">
                <a:ln w="0"/>
                <a:solidFill>
                  <a:schemeClr val="tx1"/>
                </a:solidFill>
                <a:effectLst>
                  <a:outerShdw blurRad="38100" dist="19050" dir="2700000" algn="tl" rotWithShape="0">
                    <a:schemeClr val="dk1">
                      <a:alpha val="40000"/>
                    </a:schemeClr>
                  </a:outerShdw>
                </a:effectLst>
              </a:rPr>
              <a:t>Introduce Per-thread Machine</a:t>
            </a:r>
            <a:endParaRPr lang="en-US" dirty="0"/>
          </a:p>
        </p:txBody>
      </p:sp>
      <p:sp>
        <p:nvSpPr>
          <p:cNvPr id="9" name="Slide Number Placeholder 8">
            <a:extLst>
              <a:ext uri="{FF2B5EF4-FFF2-40B4-BE49-F238E27FC236}">
                <a16:creationId xmlns:a16="http://schemas.microsoft.com/office/drawing/2014/main" id="{0E647862-9160-434A-8C16-BEE09D9C0A95}"/>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29</a:t>
            </a:fld>
            <a:endParaRPr lang="en-US" altLang="zh-CN">
              <a:solidFill>
                <a:srgbClr val="000000"/>
              </a:solidFill>
              <a:latin typeface="Arial" charset="0"/>
              <a:ea typeface="ＭＳ Ｐゴシック" charset="0"/>
            </a:endParaRPr>
          </a:p>
        </p:txBody>
      </p:sp>
      <p:sp>
        <p:nvSpPr>
          <p:cNvPr id="117" name="Rounded Rectangle 116">
            <a:extLst>
              <a:ext uri="{FF2B5EF4-FFF2-40B4-BE49-F238E27FC236}">
                <a16:creationId xmlns:a16="http://schemas.microsoft.com/office/drawing/2014/main" id="{CC6D0877-6067-564C-B1DC-DBE373B34B13}"/>
              </a:ext>
            </a:extLst>
          </p:cNvPr>
          <p:cNvSpPr/>
          <p:nvPr/>
        </p:nvSpPr>
        <p:spPr bwMode="auto">
          <a:xfrm>
            <a:off x="3658987" y="1047750"/>
            <a:ext cx="4896195" cy="1164597"/>
          </a:xfrm>
          <a:prstGeom prst="roundRect">
            <a:avLst/>
          </a:prstGeom>
          <a:solidFill>
            <a:srgbClr val="FF00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cxnSp>
        <p:nvCxnSpPr>
          <p:cNvPr id="118" name="Straight Arrow Connector 117">
            <a:extLst>
              <a:ext uri="{FF2B5EF4-FFF2-40B4-BE49-F238E27FC236}">
                <a16:creationId xmlns:a16="http://schemas.microsoft.com/office/drawing/2014/main" id="{208EEE86-23C1-B648-B522-BF1EFF7BDC12}"/>
              </a:ext>
            </a:extLst>
          </p:cNvPr>
          <p:cNvCxnSpPr>
            <a:cxnSpLocks/>
          </p:cNvCxnSpPr>
          <p:nvPr/>
        </p:nvCxnSpPr>
        <p:spPr bwMode="auto">
          <a:xfrm>
            <a:off x="2051268" y="3742213"/>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9" name="TextBox 118">
            <a:extLst>
              <a:ext uri="{FF2B5EF4-FFF2-40B4-BE49-F238E27FC236}">
                <a16:creationId xmlns:a16="http://schemas.microsoft.com/office/drawing/2014/main" id="{CFDC055E-64DB-4649-B563-8355FD9761ED}"/>
              </a:ext>
            </a:extLst>
          </p:cNvPr>
          <p:cNvSpPr txBox="1"/>
          <p:nvPr/>
        </p:nvSpPr>
        <p:spPr>
          <a:xfrm>
            <a:off x="1590041" y="3550682"/>
            <a:ext cx="453970" cy="369332"/>
          </a:xfrm>
          <a:prstGeom prst="rect">
            <a:avLst/>
          </a:prstGeom>
          <a:noFill/>
        </p:spPr>
        <p:txBody>
          <a:bodyPr wrap="none" rtlCol="0">
            <a:spAutoFit/>
          </a:bodyPr>
          <a:lstStyle/>
          <a:p>
            <a:r>
              <a:rPr lang="en-US" dirty="0"/>
              <a:t>T1</a:t>
            </a:r>
          </a:p>
        </p:txBody>
      </p:sp>
      <p:cxnSp>
        <p:nvCxnSpPr>
          <p:cNvPr id="120" name="Straight Arrow Connector 119">
            <a:extLst>
              <a:ext uri="{FF2B5EF4-FFF2-40B4-BE49-F238E27FC236}">
                <a16:creationId xmlns:a16="http://schemas.microsoft.com/office/drawing/2014/main" id="{DEA6707E-9D3C-BF40-9B61-88288E74307B}"/>
              </a:ext>
            </a:extLst>
          </p:cNvPr>
          <p:cNvCxnSpPr>
            <a:cxnSpLocks/>
          </p:cNvCxnSpPr>
          <p:nvPr/>
        </p:nvCxnSpPr>
        <p:spPr bwMode="auto">
          <a:xfrm>
            <a:off x="2051268" y="4148953"/>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1" name="TextBox 120">
            <a:extLst>
              <a:ext uri="{FF2B5EF4-FFF2-40B4-BE49-F238E27FC236}">
                <a16:creationId xmlns:a16="http://schemas.microsoft.com/office/drawing/2014/main" id="{E7D040E7-A8A2-4B43-A1EA-78C445486A0C}"/>
              </a:ext>
            </a:extLst>
          </p:cNvPr>
          <p:cNvSpPr txBox="1"/>
          <p:nvPr/>
        </p:nvSpPr>
        <p:spPr>
          <a:xfrm>
            <a:off x="1594068" y="3970813"/>
            <a:ext cx="453970" cy="369332"/>
          </a:xfrm>
          <a:prstGeom prst="rect">
            <a:avLst/>
          </a:prstGeom>
          <a:noFill/>
        </p:spPr>
        <p:txBody>
          <a:bodyPr wrap="none" rtlCol="0">
            <a:spAutoFit/>
          </a:bodyPr>
          <a:lstStyle/>
          <a:p>
            <a:r>
              <a:rPr lang="en-US" dirty="0"/>
              <a:t>T2</a:t>
            </a:r>
          </a:p>
        </p:txBody>
      </p:sp>
      <p:sp>
        <p:nvSpPr>
          <p:cNvPr id="122" name="Rectangle 121">
            <a:extLst>
              <a:ext uri="{FF2B5EF4-FFF2-40B4-BE49-F238E27FC236}">
                <a16:creationId xmlns:a16="http://schemas.microsoft.com/office/drawing/2014/main" id="{05BEF936-5676-1941-A06C-80B9175F11BF}"/>
              </a:ext>
            </a:extLst>
          </p:cNvPr>
          <p:cNvSpPr/>
          <p:nvPr/>
        </p:nvSpPr>
        <p:spPr bwMode="auto">
          <a:xfrm>
            <a:off x="2643478" y="3641957"/>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28" name="Rectangle 127">
            <a:extLst>
              <a:ext uri="{FF2B5EF4-FFF2-40B4-BE49-F238E27FC236}">
                <a16:creationId xmlns:a16="http://schemas.microsoft.com/office/drawing/2014/main" id="{3CAF9359-C313-0848-800E-FB60CE1B2D8F}"/>
              </a:ext>
            </a:extLst>
          </p:cNvPr>
          <p:cNvSpPr/>
          <p:nvPr/>
        </p:nvSpPr>
        <p:spPr bwMode="auto">
          <a:xfrm>
            <a:off x="3682044" y="3643367"/>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30" name="Rectangle 129">
            <a:extLst>
              <a:ext uri="{FF2B5EF4-FFF2-40B4-BE49-F238E27FC236}">
                <a16:creationId xmlns:a16="http://schemas.microsoft.com/office/drawing/2014/main" id="{72EB1F60-9F04-9443-97FD-AA1C7A9AFC2F}"/>
              </a:ext>
            </a:extLst>
          </p:cNvPr>
          <p:cNvSpPr/>
          <p:nvPr/>
        </p:nvSpPr>
        <p:spPr bwMode="auto">
          <a:xfrm>
            <a:off x="6470868" y="4037171"/>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31" name="Rectangle 130">
            <a:extLst>
              <a:ext uri="{FF2B5EF4-FFF2-40B4-BE49-F238E27FC236}">
                <a16:creationId xmlns:a16="http://schemas.microsoft.com/office/drawing/2014/main" id="{9D1C2CBA-F196-A440-ADD3-481949F0C66F}"/>
              </a:ext>
            </a:extLst>
          </p:cNvPr>
          <p:cNvSpPr/>
          <p:nvPr/>
        </p:nvSpPr>
        <p:spPr bwMode="auto">
          <a:xfrm>
            <a:off x="5464508" y="4044428"/>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132" name="Straight Arrow Connector 131">
            <a:extLst>
              <a:ext uri="{FF2B5EF4-FFF2-40B4-BE49-F238E27FC236}">
                <a16:creationId xmlns:a16="http://schemas.microsoft.com/office/drawing/2014/main" id="{D111E76B-CD7F-1540-A33A-B6F9182CCAE4}"/>
              </a:ext>
            </a:extLst>
          </p:cNvPr>
          <p:cNvCxnSpPr>
            <a:cxnSpLocks/>
          </p:cNvCxnSpPr>
          <p:nvPr/>
        </p:nvCxnSpPr>
        <p:spPr bwMode="auto">
          <a:xfrm>
            <a:off x="4315497" y="3751983"/>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3" name="Straight Arrow Connector 132">
            <a:extLst>
              <a:ext uri="{FF2B5EF4-FFF2-40B4-BE49-F238E27FC236}">
                <a16:creationId xmlns:a16="http://schemas.microsoft.com/office/drawing/2014/main" id="{F3126EBD-347A-7C4E-8221-FB6138464A5C}"/>
              </a:ext>
            </a:extLst>
          </p:cNvPr>
          <p:cNvCxnSpPr>
            <a:cxnSpLocks/>
          </p:cNvCxnSpPr>
          <p:nvPr/>
        </p:nvCxnSpPr>
        <p:spPr bwMode="auto">
          <a:xfrm flipV="1">
            <a:off x="7653755" y="3741659"/>
            <a:ext cx="181456" cy="8297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4" name="Rectangle 133">
            <a:extLst>
              <a:ext uri="{FF2B5EF4-FFF2-40B4-BE49-F238E27FC236}">
                <a16:creationId xmlns:a16="http://schemas.microsoft.com/office/drawing/2014/main" id="{5CDE6472-620C-F94C-A196-9A5FC2D9A773}"/>
              </a:ext>
            </a:extLst>
          </p:cNvPr>
          <p:cNvSpPr/>
          <p:nvPr/>
        </p:nvSpPr>
        <p:spPr>
          <a:xfrm>
            <a:off x="7198370" y="4275613"/>
            <a:ext cx="415498" cy="369332"/>
          </a:xfrm>
          <a:prstGeom prst="rect">
            <a:avLst/>
          </a:prstGeom>
        </p:spPr>
        <p:txBody>
          <a:bodyPr wrap="none">
            <a:spAutoFit/>
          </a:bodyPr>
          <a:lstStyle/>
          <a:p>
            <a:r>
              <a:rPr lang="en-US" dirty="0"/>
              <a:t>…</a:t>
            </a:r>
          </a:p>
        </p:txBody>
      </p:sp>
      <p:cxnSp>
        <p:nvCxnSpPr>
          <p:cNvPr id="135" name="Straight Arrow Connector 134">
            <a:extLst>
              <a:ext uri="{FF2B5EF4-FFF2-40B4-BE49-F238E27FC236}">
                <a16:creationId xmlns:a16="http://schemas.microsoft.com/office/drawing/2014/main" id="{B31DD25E-0788-9149-A23E-807BAF85F171}"/>
              </a:ext>
            </a:extLst>
          </p:cNvPr>
          <p:cNvCxnSpPr>
            <a:cxnSpLocks/>
          </p:cNvCxnSpPr>
          <p:nvPr/>
        </p:nvCxnSpPr>
        <p:spPr bwMode="auto">
          <a:xfrm>
            <a:off x="7047624" y="4160696"/>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6" name="Rectangle 135">
            <a:extLst>
              <a:ext uri="{FF2B5EF4-FFF2-40B4-BE49-F238E27FC236}">
                <a16:creationId xmlns:a16="http://schemas.microsoft.com/office/drawing/2014/main" id="{1BD6C8A5-8D98-524A-B393-B5702F480F30}"/>
              </a:ext>
            </a:extLst>
          </p:cNvPr>
          <p:cNvSpPr/>
          <p:nvPr/>
        </p:nvSpPr>
        <p:spPr bwMode="auto">
          <a:xfrm>
            <a:off x="7839103" y="3647663"/>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37" name="Rectangle 136">
            <a:extLst>
              <a:ext uri="{FF2B5EF4-FFF2-40B4-BE49-F238E27FC236}">
                <a16:creationId xmlns:a16="http://schemas.microsoft.com/office/drawing/2014/main" id="{50838640-FBEF-504C-9D49-F9FD3B748CE3}"/>
              </a:ext>
            </a:extLst>
          </p:cNvPr>
          <p:cNvSpPr/>
          <p:nvPr/>
        </p:nvSpPr>
        <p:spPr bwMode="auto">
          <a:xfrm>
            <a:off x="4642068" y="4043076"/>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cxnSp>
        <p:nvCxnSpPr>
          <p:cNvPr id="138" name="Straight Arrow Connector 137">
            <a:extLst>
              <a:ext uri="{FF2B5EF4-FFF2-40B4-BE49-F238E27FC236}">
                <a16:creationId xmlns:a16="http://schemas.microsoft.com/office/drawing/2014/main" id="{35CF0618-3DB7-B543-A5D3-991E546BC0F8}"/>
              </a:ext>
            </a:extLst>
          </p:cNvPr>
          <p:cNvCxnSpPr>
            <a:cxnSpLocks/>
          </p:cNvCxnSpPr>
          <p:nvPr/>
        </p:nvCxnSpPr>
        <p:spPr bwMode="auto">
          <a:xfrm>
            <a:off x="2057390" y="1269551"/>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9" name="TextBox 138">
            <a:extLst>
              <a:ext uri="{FF2B5EF4-FFF2-40B4-BE49-F238E27FC236}">
                <a16:creationId xmlns:a16="http://schemas.microsoft.com/office/drawing/2014/main" id="{9801B7D0-D8D5-9942-84D6-43A5E2A47870}"/>
              </a:ext>
            </a:extLst>
          </p:cNvPr>
          <p:cNvSpPr txBox="1"/>
          <p:nvPr/>
        </p:nvSpPr>
        <p:spPr>
          <a:xfrm>
            <a:off x="1596163" y="1078020"/>
            <a:ext cx="453970" cy="369332"/>
          </a:xfrm>
          <a:prstGeom prst="rect">
            <a:avLst/>
          </a:prstGeom>
          <a:noFill/>
        </p:spPr>
        <p:txBody>
          <a:bodyPr wrap="none" rtlCol="0">
            <a:spAutoFit/>
          </a:bodyPr>
          <a:lstStyle/>
          <a:p>
            <a:r>
              <a:rPr lang="en-US" dirty="0"/>
              <a:t>T1</a:t>
            </a:r>
          </a:p>
        </p:txBody>
      </p:sp>
      <p:cxnSp>
        <p:nvCxnSpPr>
          <p:cNvPr id="140" name="Straight Arrow Connector 139">
            <a:extLst>
              <a:ext uri="{FF2B5EF4-FFF2-40B4-BE49-F238E27FC236}">
                <a16:creationId xmlns:a16="http://schemas.microsoft.com/office/drawing/2014/main" id="{4BD4597B-F3A6-6145-9C72-49A216D13DE0}"/>
              </a:ext>
            </a:extLst>
          </p:cNvPr>
          <p:cNvCxnSpPr>
            <a:cxnSpLocks/>
          </p:cNvCxnSpPr>
          <p:nvPr/>
        </p:nvCxnSpPr>
        <p:spPr bwMode="auto">
          <a:xfrm>
            <a:off x="2057390" y="1676291"/>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66" name="TextBox 165">
            <a:extLst>
              <a:ext uri="{FF2B5EF4-FFF2-40B4-BE49-F238E27FC236}">
                <a16:creationId xmlns:a16="http://schemas.microsoft.com/office/drawing/2014/main" id="{AB2365AC-9D0B-074A-93E3-76BF7FD45CCC}"/>
              </a:ext>
            </a:extLst>
          </p:cNvPr>
          <p:cNvSpPr txBox="1"/>
          <p:nvPr/>
        </p:nvSpPr>
        <p:spPr>
          <a:xfrm>
            <a:off x="1600190" y="1498151"/>
            <a:ext cx="453970" cy="369332"/>
          </a:xfrm>
          <a:prstGeom prst="rect">
            <a:avLst/>
          </a:prstGeom>
          <a:noFill/>
        </p:spPr>
        <p:txBody>
          <a:bodyPr wrap="none" rtlCol="0">
            <a:spAutoFit/>
          </a:bodyPr>
          <a:lstStyle/>
          <a:p>
            <a:r>
              <a:rPr lang="en-US" dirty="0"/>
              <a:t>T2</a:t>
            </a:r>
          </a:p>
        </p:txBody>
      </p:sp>
      <p:sp>
        <p:nvSpPr>
          <p:cNvPr id="167" name="Rectangle 166">
            <a:extLst>
              <a:ext uri="{FF2B5EF4-FFF2-40B4-BE49-F238E27FC236}">
                <a16:creationId xmlns:a16="http://schemas.microsoft.com/office/drawing/2014/main" id="{E5C7D463-D3EA-9C49-BAD1-95C9D56CD7FD}"/>
              </a:ext>
            </a:extLst>
          </p:cNvPr>
          <p:cNvSpPr/>
          <p:nvPr/>
        </p:nvSpPr>
        <p:spPr bwMode="auto">
          <a:xfrm>
            <a:off x="2649600" y="1169295"/>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70" name="Rectangle 169">
            <a:extLst>
              <a:ext uri="{FF2B5EF4-FFF2-40B4-BE49-F238E27FC236}">
                <a16:creationId xmlns:a16="http://schemas.microsoft.com/office/drawing/2014/main" id="{85755C02-4FEA-524F-B252-B0A5DED2E721}"/>
              </a:ext>
            </a:extLst>
          </p:cNvPr>
          <p:cNvSpPr/>
          <p:nvPr/>
        </p:nvSpPr>
        <p:spPr bwMode="auto">
          <a:xfrm>
            <a:off x="3688166" y="1170705"/>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71" name="Rectangle 170">
            <a:extLst>
              <a:ext uri="{FF2B5EF4-FFF2-40B4-BE49-F238E27FC236}">
                <a16:creationId xmlns:a16="http://schemas.microsoft.com/office/drawing/2014/main" id="{B2D5E520-7D47-574F-ACA5-2CAB9510F6F0}"/>
              </a:ext>
            </a:extLst>
          </p:cNvPr>
          <p:cNvSpPr/>
          <p:nvPr/>
        </p:nvSpPr>
        <p:spPr bwMode="auto">
          <a:xfrm>
            <a:off x="6476990" y="1564509"/>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72" name="Rectangle 171">
            <a:extLst>
              <a:ext uri="{FF2B5EF4-FFF2-40B4-BE49-F238E27FC236}">
                <a16:creationId xmlns:a16="http://schemas.microsoft.com/office/drawing/2014/main" id="{7B8FB068-D39F-934A-8D8D-2E34D90D5350}"/>
              </a:ext>
            </a:extLst>
          </p:cNvPr>
          <p:cNvSpPr/>
          <p:nvPr/>
        </p:nvSpPr>
        <p:spPr bwMode="auto">
          <a:xfrm>
            <a:off x="5470630" y="1571766"/>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173" name="Straight Arrow Connector 172">
            <a:extLst>
              <a:ext uri="{FF2B5EF4-FFF2-40B4-BE49-F238E27FC236}">
                <a16:creationId xmlns:a16="http://schemas.microsoft.com/office/drawing/2014/main" id="{FA74A781-B386-DF42-A35E-6D7F503FDA25}"/>
              </a:ext>
            </a:extLst>
          </p:cNvPr>
          <p:cNvCxnSpPr>
            <a:cxnSpLocks/>
          </p:cNvCxnSpPr>
          <p:nvPr/>
        </p:nvCxnSpPr>
        <p:spPr bwMode="auto">
          <a:xfrm flipV="1">
            <a:off x="7659877" y="1268997"/>
            <a:ext cx="181456" cy="8297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6" name="Rectangle 175">
            <a:extLst>
              <a:ext uri="{FF2B5EF4-FFF2-40B4-BE49-F238E27FC236}">
                <a16:creationId xmlns:a16="http://schemas.microsoft.com/office/drawing/2014/main" id="{1BA388B2-9C4E-5E4E-9D44-F235C50992E9}"/>
              </a:ext>
            </a:extLst>
          </p:cNvPr>
          <p:cNvSpPr/>
          <p:nvPr/>
        </p:nvSpPr>
        <p:spPr>
          <a:xfrm>
            <a:off x="7204492" y="1802951"/>
            <a:ext cx="415498" cy="369332"/>
          </a:xfrm>
          <a:prstGeom prst="rect">
            <a:avLst/>
          </a:prstGeom>
        </p:spPr>
        <p:txBody>
          <a:bodyPr wrap="none">
            <a:spAutoFit/>
          </a:bodyPr>
          <a:lstStyle/>
          <a:p>
            <a:r>
              <a:rPr lang="en-US" dirty="0"/>
              <a:t>…</a:t>
            </a:r>
          </a:p>
        </p:txBody>
      </p:sp>
      <p:cxnSp>
        <p:nvCxnSpPr>
          <p:cNvPr id="177" name="Straight Arrow Connector 176">
            <a:extLst>
              <a:ext uri="{FF2B5EF4-FFF2-40B4-BE49-F238E27FC236}">
                <a16:creationId xmlns:a16="http://schemas.microsoft.com/office/drawing/2014/main" id="{49FCDB20-2E4D-8247-A2B7-85A0F9C12AA6}"/>
              </a:ext>
            </a:extLst>
          </p:cNvPr>
          <p:cNvCxnSpPr>
            <a:cxnSpLocks/>
          </p:cNvCxnSpPr>
          <p:nvPr/>
        </p:nvCxnSpPr>
        <p:spPr bwMode="auto">
          <a:xfrm>
            <a:off x="7053746" y="1688034"/>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0" name="Rectangle 179">
            <a:extLst>
              <a:ext uri="{FF2B5EF4-FFF2-40B4-BE49-F238E27FC236}">
                <a16:creationId xmlns:a16="http://schemas.microsoft.com/office/drawing/2014/main" id="{B1B17224-C7CC-1146-879B-50EABCE28B35}"/>
              </a:ext>
            </a:extLst>
          </p:cNvPr>
          <p:cNvSpPr/>
          <p:nvPr/>
        </p:nvSpPr>
        <p:spPr bwMode="auto">
          <a:xfrm>
            <a:off x="7845225" y="1175001"/>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81" name="Rectangle 180">
            <a:extLst>
              <a:ext uri="{FF2B5EF4-FFF2-40B4-BE49-F238E27FC236}">
                <a16:creationId xmlns:a16="http://schemas.microsoft.com/office/drawing/2014/main" id="{6C2084A7-243B-3241-A45C-7804B3F39617}"/>
              </a:ext>
            </a:extLst>
          </p:cNvPr>
          <p:cNvSpPr/>
          <p:nvPr/>
        </p:nvSpPr>
        <p:spPr bwMode="auto">
          <a:xfrm>
            <a:off x="4648190" y="1570414"/>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5CFF0107-F134-C24D-B0B8-8A47F7831F3B}"/>
                  </a:ext>
                </a:extLst>
              </p:cNvPr>
              <p:cNvSpPr txBox="1"/>
              <p:nvPr/>
            </p:nvSpPr>
            <p:spPr>
              <a:xfrm>
                <a:off x="1353093" y="3116818"/>
                <a:ext cx="7469481" cy="369332"/>
              </a:xfrm>
              <a:prstGeom prst="rect">
                <a:avLst/>
              </a:prstGeom>
              <a:noFill/>
            </p:spPr>
            <p:txBody>
              <a:bodyPr wrap="none" rtlCol="0">
                <a:spAutoFit/>
              </a:bodyPr>
              <a:lstStyle/>
              <a:p>
                <a:r>
                  <a:rPr lang="en-US" dirty="0"/>
                  <a:t>Every thread will be </a:t>
                </a:r>
                <a:r>
                  <a:rPr lang="en-US" dirty="0">
                    <a:solidFill>
                      <a:srgbClr val="FF0000"/>
                    </a:solidFill>
                  </a:rPr>
                  <a:t>eventually scheduled </a:t>
                </a:r>
                <a:r>
                  <a:rPr lang="en-US" dirty="0"/>
                  <a:t>within </a:t>
                </a:r>
                <a14:m>
                  <m:oMath xmlns:m="http://schemas.openxmlformats.org/officeDocument/2006/math">
                    <m:r>
                      <a:rPr lang="en-US" b="0" i="1" smtClean="0">
                        <a:latin typeface="Cambria Math" panose="02040503050406030204" pitchFamily="18" charset="0"/>
                      </a:rPr>
                      <m:t>𝑙𝑖𝑚𝑖𝑡</m:t>
                    </m:r>
                    <m:r>
                      <a:rPr lang="en-US" b="0" i="1" smtClean="0">
                        <a:latin typeface="Cambria Math" panose="02040503050406030204" pitchFamily="18" charset="0"/>
                      </a:rPr>
                      <m:t> × </m:t>
                    </m:r>
                    <m:r>
                      <a:rPr lang="en-US" b="0" i="1" smtClean="0">
                        <a:latin typeface="Cambria Math" panose="02040503050406030204" pitchFamily="18" charset="0"/>
                      </a:rPr>
                      <m:t>𝑝𝑟𝑜𝑔𝑟𝑒𝑠𝑠</m:t>
                    </m:r>
                  </m:oMath>
                </a14:m>
                <a:r>
                  <a:rPr lang="en-US" i="1" dirty="0"/>
                  <a:t> steps</a:t>
                </a:r>
              </a:p>
            </p:txBody>
          </p:sp>
        </mc:Choice>
        <mc:Fallback xmlns="">
          <p:sp>
            <p:nvSpPr>
              <p:cNvPr id="186" name="TextBox 185">
                <a:extLst>
                  <a:ext uri="{FF2B5EF4-FFF2-40B4-BE49-F238E27FC236}">
                    <a16:creationId xmlns:a16="http://schemas.microsoft.com/office/drawing/2014/main" id="{5CFF0107-F134-C24D-B0B8-8A47F7831F3B}"/>
                  </a:ext>
                </a:extLst>
              </p:cNvPr>
              <p:cNvSpPr txBox="1">
                <a:spLocks noRot="1" noChangeAspect="1" noMove="1" noResize="1" noEditPoints="1" noAdjustHandles="1" noChangeArrowheads="1" noChangeShapeType="1" noTextEdit="1"/>
              </p:cNvSpPr>
              <p:nvPr/>
            </p:nvSpPr>
            <p:spPr>
              <a:xfrm>
                <a:off x="1353093" y="3116818"/>
                <a:ext cx="7469481" cy="369332"/>
              </a:xfrm>
              <a:prstGeom prst="rect">
                <a:avLst/>
              </a:prstGeom>
              <a:blipFill>
                <a:blip r:embed="rId3"/>
                <a:stretch>
                  <a:fillRect l="-679"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Rectangle 186">
                <a:extLst>
                  <a:ext uri="{FF2B5EF4-FFF2-40B4-BE49-F238E27FC236}">
                    <a16:creationId xmlns:a16="http://schemas.microsoft.com/office/drawing/2014/main" id="{AA349345-6B66-1246-AE98-959605E59F7A}"/>
                  </a:ext>
                </a:extLst>
              </p:cNvPr>
              <p:cNvSpPr/>
              <p:nvPr/>
            </p:nvSpPr>
            <p:spPr>
              <a:xfrm>
                <a:off x="5840969" y="4842238"/>
                <a:ext cx="1065484" cy="369332"/>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𝑛</m:t>
                    </m:r>
                  </m:oMath>
                </a14:m>
                <a:r>
                  <a:rPr lang="en-US" dirty="0"/>
                  <a:t> events</a:t>
                </a:r>
              </a:p>
            </p:txBody>
          </p:sp>
        </mc:Choice>
        <mc:Fallback xmlns="">
          <p:sp>
            <p:nvSpPr>
              <p:cNvPr id="187" name="Rectangle 186">
                <a:extLst>
                  <a:ext uri="{FF2B5EF4-FFF2-40B4-BE49-F238E27FC236}">
                    <a16:creationId xmlns:a16="http://schemas.microsoft.com/office/drawing/2014/main" id="{AA349345-6B66-1246-AE98-959605E59F7A}"/>
                  </a:ext>
                </a:extLst>
              </p:cNvPr>
              <p:cNvSpPr>
                <a:spLocks noRot="1" noChangeAspect="1" noMove="1" noResize="1" noEditPoints="1" noAdjustHandles="1" noChangeArrowheads="1" noChangeShapeType="1" noTextEdit="1"/>
              </p:cNvSpPr>
              <p:nvPr/>
            </p:nvSpPr>
            <p:spPr>
              <a:xfrm>
                <a:off x="5840969" y="4842238"/>
                <a:ext cx="1065484" cy="369332"/>
              </a:xfrm>
              <a:prstGeom prst="rect">
                <a:avLst/>
              </a:prstGeom>
              <a:blipFill>
                <a:blip r:embed="rId4"/>
                <a:stretch>
                  <a:fillRect t="-3333" r="-3529" b="-26667"/>
                </a:stretch>
              </a:blipFill>
            </p:spPr>
            <p:txBody>
              <a:bodyPr/>
              <a:lstStyle/>
              <a:p>
                <a:r>
                  <a:rPr lang="en-US">
                    <a:noFill/>
                  </a:rPr>
                  <a:t> </a:t>
                </a:r>
              </a:p>
            </p:txBody>
          </p:sp>
        </mc:Fallback>
      </mc:AlternateContent>
      <p:cxnSp>
        <p:nvCxnSpPr>
          <p:cNvPr id="189" name="Straight Arrow Connector 188">
            <a:extLst>
              <a:ext uri="{FF2B5EF4-FFF2-40B4-BE49-F238E27FC236}">
                <a16:creationId xmlns:a16="http://schemas.microsoft.com/office/drawing/2014/main" id="{E7913BCB-7527-6A42-B4D0-EC26D0FF5F5E}"/>
              </a:ext>
            </a:extLst>
          </p:cNvPr>
          <p:cNvCxnSpPr>
            <a:cxnSpLocks/>
          </p:cNvCxnSpPr>
          <p:nvPr/>
        </p:nvCxnSpPr>
        <p:spPr bwMode="auto">
          <a:xfrm>
            <a:off x="4466635" y="4842238"/>
            <a:ext cx="3378590"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190" name="Rectangle 189">
                <a:extLst>
                  <a:ext uri="{FF2B5EF4-FFF2-40B4-BE49-F238E27FC236}">
                    <a16:creationId xmlns:a16="http://schemas.microsoft.com/office/drawing/2014/main" id="{27F93D70-CE4A-E444-98DD-157EC5AD4034}"/>
                  </a:ext>
                </a:extLst>
              </p:cNvPr>
              <p:cNvSpPr/>
              <p:nvPr/>
            </p:nvSpPr>
            <p:spPr>
              <a:xfrm>
                <a:off x="5711390" y="2444555"/>
                <a:ext cx="813043" cy="369332"/>
              </a:xfrm>
              <a:prstGeom prst="rect">
                <a:avLst/>
              </a:prstGeom>
            </p:spPr>
            <p:txBody>
              <a:bodyPr wrap="none">
                <a:spAutoFit/>
              </a:bodyPr>
              <a:lstStyle/>
              <a:p>
                <a14:m>
                  <m:oMath xmlns:m="http://schemas.openxmlformats.org/officeDocument/2006/math">
                    <m:r>
                      <a:rPr lang="en-US" altLang="ko-KR" b="0" i="1" smtClean="0">
                        <a:latin typeface="Cambria Math" panose="02040503050406030204" pitchFamily="18" charset="0"/>
                      </a:rPr>
                      <m:t>1</m:t>
                    </m:r>
                  </m:oMath>
                </a14:m>
                <a:r>
                  <a:rPr lang="en-US" dirty="0"/>
                  <a:t> step</a:t>
                </a:r>
              </a:p>
            </p:txBody>
          </p:sp>
        </mc:Choice>
        <mc:Fallback xmlns="">
          <p:sp>
            <p:nvSpPr>
              <p:cNvPr id="190" name="Rectangle 189">
                <a:extLst>
                  <a:ext uri="{FF2B5EF4-FFF2-40B4-BE49-F238E27FC236}">
                    <a16:creationId xmlns:a16="http://schemas.microsoft.com/office/drawing/2014/main" id="{27F93D70-CE4A-E444-98DD-157EC5AD4034}"/>
                  </a:ext>
                </a:extLst>
              </p:cNvPr>
              <p:cNvSpPr>
                <a:spLocks noRot="1" noChangeAspect="1" noMove="1" noResize="1" noEditPoints="1" noAdjustHandles="1" noChangeArrowheads="1" noChangeShapeType="1" noTextEdit="1"/>
              </p:cNvSpPr>
              <p:nvPr/>
            </p:nvSpPr>
            <p:spPr>
              <a:xfrm>
                <a:off x="5711390" y="2444555"/>
                <a:ext cx="813043" cy="369332"/>
              </a:xfrm>
              <a:prstGeom prst="rect">
                <a:avLst/>
              </a:prstGeom>
              <a:blipFill>
                <a:blip r:embed="rId5"/>
                <a:stretch>
                  <a:fillRect t="-6667" r="-3077" b="-23333"/>
                </a:stretch>
              </a:blipFill>
            </p:spPr>
            <p:txBody>
              <a:bodyPr/>
              <a:lstStyle/>
              <a:p>
                <a:r>
                  <a:rPr lang="en-US">
                    <a:noFill/>
                  </a:rPr>
                  <a:t> </a:t>
                </a:r>
              </a:p>
            </p:txBody>
          </p:sp>
        </mc:Fallback>
      </mc:AlternateContent>
      <p:cxnSp>
        <p:nvCxnSpPr>
          <p:cNvPr id="192" name="Straight Arrow Connector 191">
            <a:extLst>
              <a:ext uri="{FF2B5EF4-FFF2-40B4-BE49-F238E27FC236}">
                <a16:creationId xmlns:a16="http://schemas.microsoft.com/office/drawing/2014/main" id="{89BC20FF-6145-4148-AF7D-FDC1279FCCF0}"/>
              </a:ext>
            </a:extLst>
          </p:cNvPr>
          <p:cNvCxnSpPr>
            <a:cxnSpLocks/>
          </p:cNvCxnSpPr>
          <p:nvPr/>
        </p:nvCxnSpPr>
        <p:spPr bwMode="auto">
          <a:xfrm>
            <a:off x="3682044" y="2444555"/>
            <a:ext cx="4824317"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3" name="Straight Arrow Connector 192">
            <a:extLst>
              <a:ext uri="{FF2B5EF4-FFF2-40B4-BE49-F238E27FC236}">
                <a16:creationId xmlns:a16="http://schemas.microsoft.com/office/drawing/2014/main" id="{E1DE5534-A1E5-6A4D-84AE-3BB4A679D034}"/>
              </a:ext>
            </a:extLst>
          </p:cNvPr>
          <p:cNvCxnSpPr>
            <a:cxnSpLocks/>
          </p:cNvCxnSpPr>
          <p:nvPr/>
        </p:nvCxnSpPr>
        <p:spPr bwMode="auto">
          <a:xfrm>
            <a:off x="4325391" y="1281681"/>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5" name="Rectangle 194">
            <a:extLst>
              <a:ext uri="{FF2B5EF4-FFF2-40B4-BE49-F238E27FC236}">
                <a16:creationId xmlns:a16="http://schemas.microsoft.com/office/drawing/2014/main" id="{8822E6E7-FE49-4845-9151-EE9090EC36EB}"/>
              </a:ext>
            </a:extLst>
          </p:cNvPr>
          <p:cNvSpPr/>
          <p:nvPr/>
        </p:nvSpPr>
        <p:spPr bwMode="auto">
          <a:xfrm>
            <a:off x="1447790" y="1477803"/>
            <a:ext cx="7315200" cy="839600"/>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96" name="Rectangle 195">
                <a:extLst>
                  <a:ext uri="{FF2B5EF4-FFF2-40B4-BE49-F238E27FC236}">
                    <a16:creationId xmlns:a16="http://schemas.microsoft.com/office/drawing/2014/main" id="{4EAC5563-BE1B-AD46-B95A-AC43A27A0A62}"/>
                  </a:ext>
                </a:extLst>
              </p:cNvPr>
              <p:cNvSpPr/>
              <p:nvPr/>
            </p:nvSpPr>
            <p:spPr>
              <a:xfrm>
                <a:off x="1877442" y="1695864"/>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196" name="Rectangle 195">
                <a:extLst>
                  <a:ext uri="{FF2B5EF4-FFF2-40B4-BE49-F238E27FC236}">
                    <a16:creationId xmlns:a16="http://schemas.microsoft.com/office/drawing/2014/main" id="{4EAC5563-BE1B-AD46-B95A-AC43A27A0A62}"/>
                  </a:ext>
                </a:extLst>
              </p:cNvPr>
              <p:cNvSpPr>
                <a:spLocks noRot="1" noChangeAspect="1" noMove="1" noResize="1" noEditPoints="1" noAdjustHandles="1" noChangeArrowheads="1" noChangeShapeType="1" noTextEdit="1"/>
              </p:cNvSpPr>
              <p:nvPr/>
            </p:nvSpPr>
            <p:spPr>
              <a:xfrm>
                <a:off x="1877442" y="1695864"/>
                <a:ext cx="1156086" cy="493405"/>
              </a:xfrm>
              <a:prstGeom prst="rect">
                <a:avLst/>
              </a:prstGeom>
              <a:blipFill>
                <a:blip r:embed="rId6"/>
                <a:stretch>
                  <a:fillRect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006CA7CE-6FFE-7B43-A151-275AB5497C2B}"/>
                  </a:ext>
                </a:extLst>
              </p:cNvPr>
              <p:cNvSpPr txBox="1"/>
              <p:nvPr/>
            </p:nvSpPr>
            <p:spPr>
              <a:xfrm>
                <a:off x="4556396" y="2781625"/>
                <a:ext cx="11977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𝑙𝑖𝑚𝑖𝑡</m:t>
                      </m:r>
                    </m:oMath>
                  </m:oMathPara>
                </a14:m>
                <a:endParaRPr lang="en-US" i="1" dirty="0"/>
              </a:p>
            </p:txBody>
          </p:sp>
        </mc:Choice>
        <mc:Fallback xmlns="">
          <p:sp>
            <p:nvSpPr>
              <p:cNvPr id="198" name="TextBox 197">
                <a:extLst>
                  <a:ext uri="{FF2B5EF4-FFF2-40B4-BE49-F238E27FC236}">
                    <a16:creationId xmlns:a16="http://schemas.microsoft.com/office/drawing/2014/main" id="{006CA7CE-6FFE-7B43-A151-275AB5497C2B}"/>
                  </a:ext>
                </a:extLst>
              </p:cNvPr>
              <p:cNvSpPr txBox="1">
                <a:spLocks noRot="1" noChangeAspect="1" noMove="1" noResize="1" noEditPoints="1" noAdjustHandles="1" noChangeArrowheads="1" noChangeShapeType="1" noTextEdit="1"/>
              </p:cNvSpPr>
              <p:nvPr/>
            </p:nvSpPr>
            <p:spPr>
              <a:xfrm>
                <a:off x="4556396" y="2781625"/>
                <a:ext cx="1197764" cy="369332"/>
              </a:xfrm>
              <a:prstGeom prst="rect">
                <a:avLst/>
              </a:prstGeom>
              <a:blipFill>
                <a:blip r:embed="rId7"/>
                <a:stretch>
                  <a:fillRect/>
                </a:stretch>
              </a:blipFill>
            </p:spPr>
            <p:txBody>
              <a:bodyPr/>
              <a:lstStyle/>
              <a:p>
                <a:r>
                  <a:rPr lang="en-US">
                    <a:noFill/>
                  </a:rPr>
                  <a:t> </a:t>
                </a:r>
              </a:p>
            </p:txBody>
          </p:sp>
        </mc:Fallback>
      </mc:AlternateContent>
      <p:sp>
        <p:nvSpPr>
          <p:cNvPr id="199" name="Rectangle 198">
            <a:extLst>
              <a:ext uri="{FF2B5EF4-FFF2-40B4-BE49-F238E27FC236}">
                <a16:creationId xmlns:a16="http://schemas.microsoft.com/office/drawing/2014/main" id="{03D2C170-CACB-A843-852F-E0DA026BB001}"/>
              </a:ext>
            </a:extLst>
          </p:cNvPr>
          <p:cNvSpPr/>
          <p:nvPr/>
        </p:nvSpPr>
        <p:spPr bwMode="auto">
          <a:xfrm>
            <a:off x="1441668" y="3950465"/>
            <a:ext cx="7315200" cy="839600"/>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200" name="Rectangle 199">
                <a:extLst>
                  <a:ext uri="{FF2B5EF4-FFF2-40B4-BE49-F238E27FC236}">
                    <a16:creationId xmlns:a16="http://schemas.microsoft.com/office/drawing/2014/main" id="{3734F405-202F-F848-B7A4-A1E0DE046251}"/>
                  </a:ext>
                </a:extLst>
              </p:cNvPr>
              <p:cNvSpPr/>
              <p:nvPr/>
            </p:nvSpPr>
            <p:spPr>
              <a:xfrm>
                <a:off x="2038790" y="4166829"/>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200" name="Rectangle 199">
                <a:extLst>
                  <a:ext uri="{FF2B5EF4-FFF2-40B4-BE49-F238E27FC236}">
                    <a16:creationId xmlns:a16="http://schemas.microsoft.com/office/drawing/2014/main" id="{3734F405-202F-F848-B7A4-A1E0DE046251}"/>
                  </a:ext>
                </a:extLst>
              </p:cNvPr>
              <p:cNvSpPr>
                <a:spLocks noRot="1" noChangeAspect="1" noMove="1" noResize="1" noEditPoints="1" noAdjustHandles="1" noChangeArrowheads="1" noChangeShapeType="1" noTextEdit="1"/>
              </p:cNvSpPr>
              <p:nvPr/>
            </p:nvSpPr>
            <p:spPr>
              <a:xfrm>
                <a:off x="2038790" y="4166829"/>
                <a:ext cx="1156086" cy="49340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0E7B970A-9BF2-5145-9EDC-FEB14C3F883E}"/>
                  </a:ext>
                </a:extLst>
              </p:cNvPr>
              <p:cNvSpPr txBox="1"/>
              <p:nvPr/>
            </p:nvSpPr>
            <p:spPr>
              <a:xfrm>
                <a:off x="316688" y="3877330"/>
                <a:ext cx="843693"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T1</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1" name="TextBox 200">
                <a:extLst>
                  <a:ext uri="{FF2B5EF4-FFF2-40B4-BE49-F238E27FC236}">
                    <a16:creationId xmlns:a16="http://schemas.microsoft.com/office/drawing/2014/main" id="{0E7B970A-9BF2-5145-9EDC-FEB14C3F883E}"/>
                  </a:ext>
                </a:extLst>
              </p:cNvPr>
              <p:cNvSpPr txBox="1">
                <a:spLocks noRot="1" noChangeAspect="1" noMove="1" noResize="1" noEditPoints="1" noAdjustHandles="1" noChangeArrowheads="1" noChangeShapeType="1" noTextEdit="1"/>
              </p:cNvSpPr>
              <p:nvPr/>
            </p:nvSpPr>
            <p:spPr>
              <a:xfrm>
                <a:off x="316688" y="3877330"/>
                <a:ext cx="843693" cy="523220"/>
              </a:xfrm>
              <a:prstGeom prst="rect">
                <a:avLst/>
              </a:prstGeom>
              <a:blipFill>
                <a:blip r:embed="rId9"/>
                <a:stretch>
                  <a:fillRect b="-69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E9EE5B4F-068A-D74F-A0BB-534CD2AA97D5}"/>
                  </a:ext>
                </a:extLst>
              </p:cNvPr>
              <p:cNvSpPr txBox="1"/>
              <p:nvPr/>
            </p:nvSpPr>
            <p:spPr>
              <a:xfrm>
                <a:off x="265372" y="1286046"/>
                <a:ext cx="956544"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T1</a:t>
                </a:r>
                <a:r>
                  <a:rPr lang="en-US" sz="1400" dirty="0">
                    <a:latin typeface="Cambria Math" panose="02040503050406030204" pitchFamily="18" charset="0"/>
                    <a:ea typeface="Cambria Math" panose="02040503050406030204" pitchFamily="18" charset="0"/>
                  </a:rPr>
                  <a:t> </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2" name="TextBox 201">
                <a:extLst>
                  <a:ext uri="{FF2B5EF4-FFF2-40B4-BE49-F238E27FC236}">
                    <a16:creationId xmlns:a16="http://schemas.microsoft.com/office/drawing/2014/main" id="{E9EE5B4F-068A-D74F-A0BB-534CD2AA97D5}"/>
                  </a:ext>
                </a:extLst>
              </p:cNvPr>
              <p:cNvSpPr txBox="1">
                <a:spLocks noRot="1" noChangeAspect="1" noMove="1" noResize="1" noEditPoints="1" noAdjustHandles="1" noChangeArrowheads="1" noChangeShapeType="1" noTextEdit="1"/>
              </p:cNvSpPr>
              <p:nvPr/>
            </p:nvSpPr>
            <p:spPr>
              <a:xfrm>
                <a:off x="265372" y="1286046"/>
                <a:ext cx="956544" cy="523220"/>
              </a:xfrm>
              <a:prstGeom prst="rect">
                <a:avLst/>
              </a:prstGeom>
              <a:blipFill>
                <a:blip r:embed="rId10"/>
                <a:stretch>
                  <a:fillRect b="-9524"/>
                </a:stretch>
              </a:blipFill>
            </p:spPr>
            <p:txBody>
              <a:bodyPr/>
              <a:lstStyle/>
              <a:p>
                <a:r>
                  <a:rPr lang="en-US">
                    <a:noFill/>
                  </a:rPr>
                  <a:t> </a:t>
                </a:r>
              </a:p>
            </p:txBody>
          </p:sp>
        </mc:Fallback>
      </mc:AlternateContent>
    </p:spTree>
    <p:extLst>
      <p:ext uri="{BB962C8B-B14F-4D97-AF65-F5344CB8AC3E}">
        <p14:creationId xmlns:p14="http://schemas.microsoft.com/office/powerpoint/2010/main" val="2519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86" grpId="0"/>
      <p:bldP spid="187" grpId="0"/>
      <p:bldP spid="190" grpId="0"/>
      <p:bldP spid="1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21482-F866-E84D-95AB-F67E9FB2EB5F}"/>
              </a:ext>
            </a:extLst>
          </p:cNvPr>
          <p:cNvSpPr>
            <a:spLocks noGrp="1"/>
          </p:cNvSpPr>
          <p:nvPr>
            <p:ph type="title"/>
          </p:nvPr>
        </p:nvSpPr>
        <p:spPr>
          <a:xfrm>
            <a:off x="457200" y="205979"/>
            <a:ext cx="8229600" cy="857250"/>
          </a:xfrm>
        </p:spPr>
        <p:txBody>
          <a:bodyPr/>
          <a:lstStyle/>
          <a:p>
            <a:r>
              <a:rPr lang="en-US" dirty="0"/>
              <a:t>Concurrent OS Verification</a:t>
            </a:r>
          </a:p>
        </p:txBody>
      </p:sp>
      <p:cxnSp>
        <p:nvCxnSpPr>
          <p:cNvPr id="5" name="Straight Arrow Connector 4">
            <a:extLst>
              <a:ext uri="{FF2B5EF4-FFF2-40B4-BE49-F238E27FC236}">
                <a16:creationId xmlns:a16="http://schemas.microsoft.com/office/drawing/2014/main" id="{D36F1C4D-51FE-854C-B9F0-11D5AF9DF13A}"/>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Arrow Connector 5">
            <a:extLst>
              <a:ext uri="{FF2B5EF4-FFF2-40B4-BE49-F238E27FC236}">
                <a16:creationId xmlns:a16="http://schemas.microsoft.com/office/drawing/2014/main" id="{A2636DC9-0FAD-9448-A9F3-DEFFF5C25AF7}"/>
              </a:ext>
            </a:extLst>
          </p:cNvPr>
          <p:cNvCxnSpPr/>
          <p:nvPr/>
        </p:nvCxnSpPr>
        <p:spPr bwMode="auto">
          <a:xfrm>
            <a:off x="2209800" y="3923256"/>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Arrow Connector 13">
            <a:extLst>
              <a:ext uri="{FF2B5EF4-FFF2-40B4-BE49-F238E27FC236}">
                <a16:creationId xmlns:a16="http://schemas.microsoft.com/office/drawing/2014/main" id="{1CCEEA5E-D8CB-9343-862B-B28123F008A2}"/>
              </a:ext>
            </a:extLst>
          </p:cNvPr>
          <p:cNvCxnSpPr/>
          <p:nvPr/>
        </p:nvCxnSpPr>
        <p:spPr bwMode="auto">
          <a:xfrm>
            <a:off x="2209800" y="295421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a16="http://schemas.microsoft.com/office/drawing/2014/main" id="{CA1F592D-0CB5-0344-A22E-2503D401C091}"/>
              </a:ext>
            </a:extLst>
          </p:cNvPr>
          <p:cNvSpPr txBox="1"/>
          <p:nvPr/>
        </p:nvSpPr>
        <p:spPr>
          <a:xfrm>
            <a:off x="1394085" y="2754130"/>
            <a:ext cx="569388" cy="369332"/>
          </a:xfrm>
          <a:prstGeom prst="rect">
            <a:avLst/>
          </a:prstGeom>
          <a:noFill/>
        </p:spPr>
        <p:txBody>
          <a:bodyPr wrap="none" rtlCol="0">
            <a:spAutoFit/>
          </a:bodyPr>
          <a:lstStyle/>
          <a:p>
            <a:pPr algn="ctr"/>
            <a:r>
              <a:rPr lang="en-US" dirty="0"/>
              <a:t>Log</a:t>
            </a:r>
          </a:p>
        </p:txBody>
      </p:sp>
      <p:sp>
        <p:nvSpPr>
          <p:cNvPr id="39" name="TextBox 38">
            <a:extLst>
              <a:ext uri="{FF2B5EF4-FFF2-40B4-BE49-F238E27FC236}">
                <a16:creationId xmlns:a16="http://schemas.microsoft.com/office/drawing/2014/main" id="{2C15AE18-5EC0-7843-80A0-4E190563683F}"/>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40" name="TextBox 39">
            <a:extLst>
              <a:ext uri="{FF2B5EF4-FFF2-40B4-BE49-F238E27FC236}">
                <a16:creationId xmlns:a16="http://schemas.microsoft.com/office/drawing/2014/main" id="{7BA17AD2-C1D0-F141-8B93-6F0918C65AA5}"/>
              </a:ext>
            </a:extLst>
          </p:cNvPr>
          <p:cNvSpPr txBox="1"/>
          <p:nvPr/>
        </p:nvSpPr>
        <p:spPr>
          <a:xfrm>
            <a:off x="1269260" y="3732561"/>
            <a:ext cx="864339" cy="369332"/>
          </a:xfrm>
          <a:prstGeom prst="rect">
            <a:avLst/>
          </a:prstGeom>
          <a:noFill/>
        </p:spPr>
        <p:txBody>
          <a:bodyPr wrap="none" rtlCol="0">
            <a:spAutoFit/>
          </a:bodyPr>
          <a:lstStyle/>
          <a:p>
            <a:r>
              <a:rPr lang="en-US" dirty="0"/>
              <a:t>CPU 2</a:t>
            </a:r>
          </a:p>
        </p:txBody>
      </p:sp>
      <p:sp>
        <p:nvSpPr>
          <p:cNvPr id="26" name="Rectangle 25">
            <a:extLst>
              <a:ext uri="{FF2B5EF4-FFF2-40B4-BE49-F238E27FC236}">
                <a16:creationId xmlns:a16="http://schemas.microsoft.com/office/drawing/2014/main" id="{BC4109B4-8293-CA47-81FA-6B62343E9213}"/>
              </a:ext>
            </a:extLst>
          </p:cNvPr>
          <p:cNvSpPr/>
          <p:nvPr/>
        </p:nvSpPr>
        <p:spPr bwMode="auto">
          <a:xfrm>
            <a:off x="3543994" y="199480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27" name="Rectangle 26">
            <a:extLst>
              <a:ext uri="{FF2B5EF4-FFF2-40B4-BE49-F238E27FC236}">
                <a16:creationId xmlns:a16="http://schemas.microsoft.com/office/drawing/2014/main" id="{0155A295-BA52-2249-B18E-39658A48AB30}"/>
              </a:ext>
            </a:extLst>
          </p:cNvPr>
          <p:cNvSpPr/>
          <p:nvPr/>
        </p:nvSpPr>
        <p:spPr bwMode="auto">
          <a:xfrm>
            <a:off x="2460004" y="19937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8" name="Rectangle 27">
            <a:extLst>
              <a:ext uri="{FF2B5EF4-FFF2-40B4-BE49-F238E27FC236}">
                <a16:creationId xmlns:a16="http://schemas.microsoft.com/office/drawing/2014/main" id="{80F51DFA-0F26-914B-83F9-68976E1FDE1E}"/>
              </a:ext>
            </a:extLst>
          </p:cNvPr>
          <p:cNvSpPr/>
          <p:nvPr/>
        </p:nvSpPr>
        <p:spPr bwMode="auto">
          <a:xfrm>
            <a:off x="6270004" y="199269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9" name="Rectangle 28">
            <a:extLst>
              <a:ext uri="{FF2B5EF4-FFF2-40B4-BE49-F238E27FC236}">
                <a16:creationId xmlns:a16="http://schemas.microsoft.com/office/drawing/2014/main" id="{A6F8A64F-74A1-4D41-9112-4DCFA5C69E88}"/>
              </a:ext>
            </a:extLst>
          </p:cNvPr>
          <p:cNvSpPr/>
          <p:nvPr/>
        </p:nvSpPr>
        <p:spPr bwMode="auto">
          <a:xfrm>
            <a:off x="3669770" y="280859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0" name="Rectangle 29">
            <a:extLst>
              <a:ext uri="{FF2B5EF4-FFF2-40B4-BE49-F238E27FC236}">
                <a16:creationId xmlns:a16="http://schemas.microsoft.com/office/drawing/2014/main" id="{ABADF820-9A45-B341-8DB6-BC358BCB96E7}"/>
              </a:ext>
            </a:extLst>
          </p:cNvPr>
          <p:cNvSpPr/>
          <p:nvPr/>
        </p:nvSpPr>
        <p:spPr bwMode="auto">
          <a:xfrm>
            <a:off x="4903349" y="281486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2" name="Rectangle 31">
            <a:extLst>
              <a:ext uri="{FF2B5EF4-FFF2-40B4-BE49-F238E27FC236}">
                <a16:creationId xmlns:a16="http://schemas.microsoft.com/office/drawing/2014/main" id="{167337B1-7FEB-3843-B717-DCF3046CC813}"/>
              </a:ext>
            </a:extLst>
          </p:cNvPr>
          <p:cNvSpPr/>
          <p:nvPr/>
        </p:nvSpPr>
        <p:spPr bwMode="auto">
          <a:xfrm>
            <a:off x="2460004" y="280862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4" name="Rectangle 33">
            <a:extLst>
              <a:ext uri="{FF2B5EF4-FFF2-40B4-BE49-F238E27FC236}">
                <a16:creationId xmlns:a16="http://schemas.microsoft.com/office/drawing/2014/main" id="{09D84BEF-0C3F-6346-9D25-9763EE97F399}"/>
              </a:ext>
            </a:extLst>
          </p:cNvPr>
          <p:cNvSpPr/>
          <p:nvPr/>
        </p:nvSpPr>
        <p:spPr bwMode="auto">
          <a:xfrm>
            <a:off x="6270004" y="2808216"/>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6" name="Rectangle 35">
            <a:extLst>
              <a:ext uri="{FF2B5EF4-FFF2-40B4-BE49-F238E27FC236}">
                <a16:creationId xmlns:a16="http://schemas.microsoft.com/office/drawing/2014/main" id="{FE8BC620-ABBF-914B-9973-AE62A1B16B80}"/>
              </a:ext>
            </a:extLst>
          </p:cNvPr>
          <p:cNvSpPr/>
          <p:nvPr/>
        </p:nvSpPr>
        <p:spPr bwMode="auto">
          <a:xfrm>
            <a:off x="4903349" y="378732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41" name="Rectangle 40">
            <a:extLst>
              <a:ext uri="{FF2B5EF4-FFF2-40B4-BE49-F238E27FC236}">
                <a16:creationId xmlns:a16="http://schemas.microsoft.com/office/drawing/2014/main" id="{30838467-D177-0F4F-B3D4-50D513FDF661}"/>
              </a:ext>
            </a:extLst>
          </p:cNvPr>
          <p:cNvSpPr/>
          <p:nvPr/>
        </p:nvSpPr>
        <p:spPr bwMode="auto">
          <a:xfrm>
            <a:off x="5959836" y="378732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42" name="Rectangle 41">
            <a:extLst>
              <a:ext uri="{FF2B5EF4-FFF2-40B4-BE49-F238E27FC236}">
                <a16:creationId xmlns:a16="http://schemas.microsoft.com/office/drawing/2014/main" id="{23A20971-C56C-4E46-B03F-B90A51874787}"/>
              </a:ext>
            </a:extLst>
          </p:cNvPr>
          <p:cNvSpPr/>
          <p:nvPr/>
        </p:nvSpPr>
        <p:spPr bwMode="auto">
          <a:xfrm>
            <a:off x="3669770" y="378732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 name="Slide Number Placeholder 2">
            <a:extLst>
              <a:ext uri="{FF2B5EF4-FFF2-40B4-BE49-F238E27FC236}">
                <a16:creationId xmlns:a16="http://schemas.microsoft.com/office/drawing/2014/main" id="{6067BFCA-ABD9-8D40-AE71-97A0B8F964DA}"/>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3</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90393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9" grpId="0" animBg="1"/>
      <p:bldP spid="30" grpId="0" animBg="1"/>
      <p:bldP spid="32" grpId="0" animBg="1"/>
      <p:bldP spid="3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89BD7E-D1BA-5244-BAFC-F195B160C04C}"/>
              </a:ext>
            </a:extLst>
          </p:cNvPr>
          <p:cNvSpPr>
            <a:spLocks noGrp="1"/>
          </p:cNvSpPr>
          <p:nvPr>
            <p:ph type="title"/>
          </p:nvPr>
        </p:nvSpPr>
        <p:spPr>
          <a:xfrm>
            <a:off x="457200" y="205979"/>
            <a:ext cx="8229600" cy="857250"/>
          </a:xfrm>
        </p:spPr>
        <p:txBody>
          <a:bodyPr/>
          <a:lstStyle/>
          <a:p>
            <a:r>
              <a:rPr lang="en-US" sz="3600" dirty="0">
                <a:ln w="0"/>
                <a:solidFill>
                  <a:schemeClr val="tx1"/>
                </a:solidFill>
                <a:effectLst>
                  <a:outerShdw blurRad="38100" dist="19050" dir="2700000" algn="tl" rotWithShape="0">
                    <a:schemeClr val="dk1">
                      <a:alpha val="40000"/>
                    </a:schemeClr>
                  </a:outerShdw>
                </a:effectLst>
              </a:rPr>
              <a:t>Link Compiler</a:t>
            </a:r>
            <a:endParaRPr lang="en-US" dirty="0"/>
          </a:p>
        </p:txBody>
      </p:sp>
      <p:grpSp>
        <p:nvGrpSpPr>
          <p:cNvPr id="2" name="Group 1">
            <a:extLst>
              <a:ext uri="{FF2B5EF4-FFF2-40B4-BE49-F238E27FC236}">
                <a16:creationId xmlns:a16="http://schemas.microsoft.com/office/drawing/2014/main" id="{DD75F57F-8BC3-AB4C-9D65-BC2757345203}"/>
              </a:ext>
            </a:extLst>
          </p:cNvPr>
          <p:cNvGrpSpPr/>
          <p:nvPr/>
        </p:nvGrpSpPr>
        <p:grpSpPr>
          <a:xfrm>
            <a:off x="606143" y="1578569"/>
            <a:ext cx="3841363" cy="2811130"/>
            <a:chOff x="606143" y="1578569"/>
            <a:chExt cx="3841363" cy="2811130"/>
          </a:xfrm>
        </p:grpSpPr>
        <p:sp>
          <p:nvSpPr>
            <p:cNvPr id="46" name="Rectangle 45">
              <a:extLst>
                <a:ext uri="{FF2B5EF4-FFF2-40B4-BE49-F238E27FC236}">
                  <a16:creationId xmlns:a16="http://schemas.microsoft.com/office/drawing/2014/main" id="{794136F4-D91D-EE46-8B27-57CA85EDBC01}"/>
                </a:ext>
              </a:extLst>
            </p:cNvPr>
            <p:cNvSpPr/>
            <p:nvPr/>
          </p:nvSpPr>
          <p:spPr>
            <a:xfrm>
              <a:off x="615313" y="3374036"/>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multithreaded machine and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prove linking theorem</a:t>
              </a:r>
            </a:p>
          </p:txBody>
        </p:sp>
        <p:sp>
          <p:nvSpPr>
            <p:cNvPr id="47" name="Rectangle 46">
              <a:extLst>
                <a:ext uri="{FF2B5EF4-FFF2-40B4-BE49-F238E27FC236}">
                  <a16:creationId xmlns:a16="http://schemas.microsoft.com/office/drawing/2014/main" id="{6257AD0A-5561-7A41-9AD8-E3773F6D1498}"/>
                </a:ext>
              </a:extLst>
            </p:cNvPr>
            <p:cNvSpPr/>
            <p:nvPr/>
          </p:nvSpPr>
          <p:spPr>
            <a:xfrm>
              <a:off x="606144" y="2318133"/>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1000" b="0" cap="none" spc="0" dirty="0">
                <a:ln w="0"/>
                <a:solidFill>
                  <a:schemeClr val="tx1"/>
                </a:solidFill>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per-thread machine</a:t>
              </a:r>
            </a:p>
            <a:p>
              <a:pPr algn="ct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48" name="Rectangle 47">
              <a:extLst>
                <a:ext uri="{FF2B5EF4-FFF2-40B4-BE49-F238E27FC236}">
                  <a16:creationId xmlns:a16="http://schemas.microsoft.com/office/drawing/2014/main" id="{1AE141CD-76BC-3D4D-89C2-EB21C215771E}"/>
                </a:ext>
              </a:extLst>
            </p:cNvPr>
            <p:cNvSpPr/>
            <p:nvPr/>
          </p:nvSpPr>
          <p:spPr>
            <a:xfrm>
              <a:off x="606143" y="1578569"/>
              <a:ext cx="3832193"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Link per-CPU machine compiler with per-thread machine</a:t>
              </a:r>
              <a:endParaRPr lang="en-US" sz="2000" b="0" cap="none" spc="0" dirty="0">
                <a:ln w="0"/>
                <a:solidFill>
                  <a:schemeClr val="tx1"/>
                </a:solidFill>
                <a:effectLst>
                  <a:outerShdw blurRad="38100" dist="19050" dir="2700000" algn="tl" rotWithShape="0">
                    <a:schemeClr val="dk1">
                      <a:alpha val="40000"/>
                    </a:schemeClr>
                  </a:outerShdw>
                </a:effectLst>
              </a:endParaRPr>
            </a:p>
          </p:txBody>
        </p:sp>
      </p:grpSp>
      <p:sp>
        <p:nvSpPr>
          <p:cNvPr id="6" name="Rectangle 5">
            <a:extLst>
              <a:ext uri="{FF2B5EF4-FFF2-40B4-BE49-F238E27FC236}">
                <a16:creationId xmlns:a16="http://schemas.microsoft.com/office/drawing/2014/main" id="{4B8D4AF4-BCE3-F448-B552-C08CBFB8464A}"/>
              </a:ext>
            </a:extLst>
          </p:cNvPr>
          <p:cNvSpPr/>
          <p:nvPr/>
        </p:nvSpPr>
        <p:spPr bwMode="auto">
          <a:xfrm>
            <a:off x="4830341" y="1459333"/>
            <a:ext cx="4014402" cy="973282"/>
          </a:xfrm>
          <a:prstGeom prst="rect">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48C70E2-CF84-704D-940A-F5449F1EE9D4}"/>
                  </a:ext>
                </a:extLst>
              </p:cNvPr>
              <p:cNvSpPr txBox="1"/>
              <p:nvPr/>
            </p:nvSpPr>
            <p:spPr>
              <a:xfrm>
                <a:off x="4862800" y="1428750"/>
                <a:ext cx="4099712" cy="3079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i="1">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𝑡𝑖</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748C70E2-CF84-704D-940A-F5449F1EE9D4}"/>
                  </a:ext>
                </a:extLst>
              </p:cNvPr>
              <p:cNvSpPr txBox="1">
                <a:spLocks noRot="1" noChangeAspect="1" noMove="1" noResize="1" noEditPoints="1" noAdjustHandles="1" noChangeArrowheads="1" noChangeShapeType="1" noTextEdit="1"/>
              </p:cNvSpPr>
              <p:nvPr/>
            </p:nvSpPr>
            <p:spPr>
              <a:xfrm>
                <a:off x="4862800" y="1428750"/>
                <a:ext cx="4099712" cy="307969"/>
              </a:xfrm>
              <a:prstGeom prst="rect">
                <a:avLst/>
              </a:prstGeom>
              <a:blipFill>
                <a:blip r:embed="rId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2C675C6-13AA-394E-88CC-6FFB81C52479}"/>
                  </a:ext>
                </a:extLst>
              </p:cNvPr>
              <p:cNvSpPr txBox="1"/>
              <p:nvPr/>
            </p:nvSpPr>
            <p:spPr>
              <a:xfrm>
                <a:off x="5045154" y="4299124"/>
                <a:ext cx="3776931"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32C675C6-13AA-394E-88CC-6FFB81C52479}"/>
                  </a:ext>
                </a:extLst>
              </p:cNvPr>
              <p:cNvSpPr txBox="1">
                <a:spLocks noRot="1" noChangeAspect="1" noMove="1" noResize="1" noEditPoints="1" noAdjustHandles="1" noChangeArrowheads="1" noChangeShapeType="1" noTextEdit="1"/>
              </p:cNvSpPr>
              <p:nvPr/>
            </p:nvSpPr>
            <p:spPr>
              <a:xfrm>
                <a:off x="5045154" y="4299124"/>
                <a:ext cx="3776931" cy="324384"/>
              </a:xfrm>
              <a:prstGeom prst="rect">
                <a:avLst/>
              </a:prstGeom>
              <a:blipFill>
                <a:blip r:embed="rId4"/>
                <a:stretch>
                  <a:fillRect b="-3846"/>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1CEFD800-2AE1-2A4B-A540-9A631961825D}"/>
              </a:ext>
            </a:extLst>
          </p:cNvPr>
          <p:cNvGrpSpPr/>
          <p:nvPr/>
        </p:nvGrpSpPr>
        <p:grpSpPr>
          <a:xfrm>
            <a:off x="6704962" y="1695450"/>
            <a:ext cx="346887" cy="2781300"/>
            <a:chOff x="6704962" y="1695450"/>
            <a:chExt cx="346887" cy="2781300"/>
          </a:xfrm>
        </p:grpSpPr>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0B1BAA7-4935-684E-8A16-8ACC064168A9}"/>
                    </a:ext>
                  </a:extLst>
                </p:cNvPr>
                <p:cNvSpPr txBox="1"/>
                <p:nvPr/>
              </p:nvSpPr>
              <p:spPr>
                <a:xfrm rot="16200000">
                  <a:off x="6601752" y="40272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97" name="TextBox 96">
                  <a:extLst>
                    <a:ext uri="{FF2B5EF4-FFF2-40B4-BE49-F238E27FC236}">
                      <a16:creationId xmlns:a16="http://schemas.microsoft.com/office/drawing/2014/main" id="{A1E260AC-4FE7-564C-AD8F-23EF448F285A}"/>
                    </a:ext>
                  </a:extLst>
                </p:cNvPr>
                <p:cNvSpPr txBox="1">
                  <a:spLocks noRot="1" noChangeAspect="1" noMove="1" noResize="1" noEditPoints="1" noAdjustHandles="1" noChangeArrowheads="1" noChangeShapeType="1" noTextEdit="1"/>
                </p:cNvSpPr>
                <p:nvPr/>
              </p:nvSpPr>
              <p:spPr>
                <a:xfrm rot="16200000">
                  <a:off x="6601752" y="4027291"/>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52F87C5-2A45-7149-BF18-C386DF7DE5D2}"/>
                    </a:ext>
                  </a:extLst>
                </p:cNvPr>
                <p:cNvSpPr txBox="1"/>
                <p:nvPr/>
              </p:nvSpPr>
              <p:spPr>
                <a:xfrm rot="16200000">
                  <a:off x="6602390" y="179866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423A3A14-CB93-A641-A329-E44BFE5C0E85}"/>
                    </a:ext>
                  </a:extLst>
                </p:cNvPr>
                <p:cNvSpPr txBox="1">
                  <a:spLocks noRot="1" noChangeAspect="1" noMove="1" noResize="1" noEditPoints="1" noAdjustHandles="1" noChangeArrowheads="1" noChangeShapeType="1" noTextEdit="1"/>
                </p:cNvSpPr>
                <p:nvPr/>
              </p:nvSpPr>
              <p:spPr>
                <a:xfrm rot="16200000">
                  <a:off x="6602390" y="1798660"/>
                  <a:ext cx="552669" cy="346249"/>
                </a:xfrm>
                <a:prstGeom prst="rect">
                  <a:avLst/>
                </a:prstGeom>
                <a:blipFill>
                  <a:blip r:embed="rId10"/>
                  <a:stretch>
                    <a:fillRect/>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6E0A2662-6454-B54E-BB0F-B248DCFE83C8}"/>
              </a:ext>
            </a:extLst>
          </p:cNvPr>
          <p:cNvGrpSpPr/>
          <p:nvPr/>
        </p:nvGrpSpPr>
        <p:grpSpPr>
          <a:xfrm>
            <a:off x="4544295" y="1695450"/>
            <a:ext cx="4630370" cy="2781300"/>
            <a:chOff x="4544295" y="1695450"/>
            <a:chExt cx="4630370" cy="2781300"/>
          </a:xfrm>
        </p:grpSpPr>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0560FE3-F28C-B844-9169-F526631DFE28}"/>
                    </a:ext>
                  </a:extLst>
                </p:cNvPr>
                <p:cNvSpPr txBox="1"/>
                <p:nvPr/>
              </p:nvSpPr>
              <p:spPr>
                <a:xfrm rot="16200000">
                  <a:off x="6601752" y="40272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5E562659-E130-0F4B-9614-545D7C02C94D}"/>
                    </a:ext>
                  </a:extLst>
                </p:cNvPr>
                <p:cNvSpPr txBox="1">
                  <a:spLocks noRot="1" noChangeAspect="1" noMove="1" noResize="1" noEditPoints="1" noAdjustHandles="1" noChangeArrowheads="1" noChangeShapeType="1" noTextEdit="1"/>
                </p:cNvSpPr>
                <p:nvPr/>
              </p:nvSpPr>
              <p:spPr>
                <a:xfrm rot="16200000">
                  <a:off x="6601752" y="4027291"/>
                  <a:ext cx="552669" cy="34624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E22D23E-5AAC-DD4F-85B8-EFAF0D447BE0}"/>
                    </a:ext>
                  </a:extLst>
                </p:cNvPr>
                <p:cNvSpPr txBox="1"/>
                <p:nvPr/>
              </p:nvSpPr>
              <p:spPr>
                <a:xfrm rot="16200000">
                  <a:off x="6594826" y="346617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38" name="TextBox 37">
                  <a:extLst>
                    <a:ext uri="{FF2B5EF4-FFF2-40B4-BE49-F238E27FC236}">
                      <a16:creationId xmlns:a16="http://schemas.microsoft.com/office/drawing/2014/main" id="{E03C4AAA-6ABE-D849-80E8-C5AEBD0DA82F}"/>
                    </a:ext>
                  </a:extLst>
                </p:cNvPr>
                <p:cNvSpPr txBox="1">
                  <a:spLocks noRot="1" noChangeAspect="1" noMove="1" noResize="1" noEditPoints="1" noAdjustHandles="1" noChangeArrowheads="1" noChangeShapeType="1" noTextEdit="1"/>
                </p:cNvSpPr>
                <p:nvPr/>
              </p:nvSpPr>
              <p:spPr>
                <a:xfrm rot="16200000">
                  <a:off x="6594826" y="3466177"/>
                  <a:ext cx="552669" cy="3462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C60F78D-0213-2243-8D84-AE77A72FF271}"/>
                    </a:ext>
                  </a:extLst>
                </p:cNvPr>
                <p:cNvSpPr txBox="1"/>
                <p:nvPr/>
              </p:nvSpPr>
              <p:spPr>
                <a:xfrm rot="16200000">
                  <a:off x="6588421" y="241947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40" name="TextBox 39">
                  <a:extLst>
                    <a:ext uri="{FF2B5EF4-FFF2-40B4-BE49-F238E27FC236}">
                      <a16:creationId xmlns:a16="http://schemas.microsoft.com/office/drawing/2014/main" id="{81959E2D-8B24-3A4F-B94E-42829D1077C3}"/>
                    </a:ext>
                  </a:extLst>
                </p:cNvPr>
                <p:cNvSpPr txBox="1">
                  <a:spLocks noRot="1" noChangeAspect="1" noMove="1" noResize="1" noEditPoints="1" noAdjustHandles="1" noChangeArrowheads="1" noChangeShapeType="1" noTextEdit="1"/>
                </p:cNvSpPr>
                <p:nvPr/>
              </p:nvSpPr>
              <p:spPr>
                <a:xfrm rot="16200000">
                  <a:off x="6588421" y="2419471"/>
                  <a:ext cx="552669" cy="3462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2F1D65D-42C1-844F-853A-EB6DFF63DFB2}"/>
                    </a:ext>
                  </a:extLst>
                </p:cNvPr>
                <p:cNvSpPr txBox="1"/>
                <p:nvPr/>
              </p:nvSpPr>
              <p:spPr>
                <a:xfrm rot="16200000">
                  <a:off x="6602390" y="179866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423A3A14-CB93-A641-A329-E44BFE5C0E85}"/>
                    </a:ext>
                  </a:extLst>
                </p:cNvPr>
                <p:cNvSpPr txBox="1">
                  <a:spLocks noRot="1" noChangeAspect="1" noMove="1" noResize="1" noEditPoints="1" noAdjustHandles="1" noChangeArrowheads="1" noChangeShapeType="1" noTextEdit="1"/>
                </p:cNvSpPr>
                <p:nvPr/>
              </p:nvSpPr>
              <p:spPr>
                <a:xfrm rot="16200000">
                  <a:off x="6602390" y="1798660"/>
                  <a:ext cx="552669" cy="34624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D3B08CE-D635-2842-B449-580E7A5AB066}"/>
                    </a:ext>
                  </a:extLst>
                </p:cNvPr>
                <p:cNvSpPr txBox="1"/>
                <p:nvPr/>
              </p:nvSpPr>
              <p:spPr>
                <a:xfrm>
                  <a:off x="4596939" y="3746216"/>
                  <a:ext cx="4563044"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7D3B08CE-D635-2842-B449-580E7A5AB066}"/>
                    </a:ext>
                  </a:extLst>
                </p:cNvPr>
                <p:cNvSpPr txBox="1">
                  <a:spLocks noRot="1" noChangeAspect="1" noMove="1" noResize="1" noEditPoints="1" noAdjustHandles="1" noChangeArrowheads="1" noChangeShapeType="1" noTextEdit="1"/>
                </p:cNvSpPr>
                <p:nvPr/>
              </p:nvSpPr>
              <p:spPr>
                <a:xfrm>
                  <a:off x="4596939" y="3746216"/>
                  <a:ext cx="4563044" cy="344197"/>
                </a:xfrm>
                <a:prstGeom prst="rect">
                  <a:avLst/>
                </a:prstGeom>
                <a:blipFill>
                  <a:blip r:embed="rId14"/>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7D7B508-441E-5443-9B3E-A58EE0FAC614}"/>
                    </a:ext>
                  </a:extLst>
                </p:cNvPr>
                <p:cNvSpPr txBox="1"/>
                <p:nvPr/>
              </p:nvSpPr>
              <p:spPr>
                <a:xfrm>
                  <a:off x="4544295" y="3212816"/>
                  <a:ext cx="4630370"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97D7B508-441E-5443-9B3E-A58EE0FAC614}"/>
                    </a:ext>
                  </a:extLst>
                </p:cNvPr>
                <p:cNvSpPr txBox="1">
                  <a:spLocks noRot="1" noChangeAspect="1" noMove="1" noResize="1" noEditPoints="1" noAdjustHandles="1" noChangeArrowheads="1" noChangeShapeType="1" noTextEdit="1"/>
                </p:cNvSpPr>
                <p:nvPr/>
              </p:nvSpPr>
              <p:spPr>
                <a:xfrm>
                  <a:off x="4544295" y="3212816"/>
                  <a:ext cx="4630370" cy="344197"/>
                </a:xfrm>
                <a:prstGeom prst="rect">
                  <a:avLst/>
                </a:prstGeom>
                <a:blipFill>
                  <a:blip r:embed="rId15"/>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FDCEE8A-7E00-AC4C-90F6-B966133D6788}"/>
                    </a:ext>
                  </a:extLst>
                </p:cNvPr>
                <p:cNvSpPr txBox="1"/>
                <p:nvPr/>
              </p:nvSpPr>
              <p:spPr>
                <a:xfrm rot="16200000">
                  <a:off x="6581609" y="294663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B74F62B6-3204-7B4B-B3E4-77E8C656A286}"/>
                    </a:ext>
                  </a:extLst>
                </p:cNvPr>
                <p:cNvSpPr txBox="1">
                  <a:spLocks noRot="1" noChangeAspect="1" noMove="1" noResize="1" noEditPoints="1" noAdjustHandles="1" noChangeArrowheads="1" noChangeShapeType="1" noTextEdit="1"/>
                </p:cNvSpPr>
                <p:nvPr/>
              </p:nvSpPr>
              <p:spPr>
                <a:xfrm rot="16200000">
                  <a:off x="6581609" y="2946634"/>
                  <a:ext cx="552669" cy="34624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C39C0DB-4A66-D246-8C8A-119932A16049}"/>
                    </a:ext>
                  </a:extLst>
                </p:cNvPr>
                <p:cNvSpPr txBox="1"/>
                <p:nvPr/>
              </p:nvSpPr>
              <p:spPr>
                <a:xfrm>
                  <a:off x="4860174" y="2668731"/>
                  <a:ext cx="4015202"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5" name="TextBox 44">
                  <a:extLst>
                    <a:ext uri="{FF2B5EF4-FFF2-40B4-BE49-F238E27FC236}">
                      <a16:creationId xmlns:a16="http://schemas.microsoft.com/office/drawing/2014/main" id="{5C39C0DB-4A66-D246-8C8A-119932A16049}"/>
                    </a:ext>
                  </a:extLst>
                </p:cNvPr>
                <p:cNvSpPr txBox="1">
                  <a:spLocks noRot="1" noChangeAspect="1" noMove="1" noResize="1" noEditPoints="1" noAdjustHandles="1" noChangeArrowheads="1" noChangeShapeType="1" noTextEdit="1"/>
                </p:cNvSpPr>
                <p:nvPr/>
              </p:nvSpPr>
              <p:spPr>
                <a:xfrm>
                  <a:off x="4860174" y="2668731"/>
                  <a:ext cx="4015202" cy="344197"/>
                </a:xfrm>
                <a:prstGeom prst="rect">
                  <a:avLst/>
                </a:prstGeom>
                <a:blipFill>
                  <a:blip r:embed="rId1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C9EA569-0DF7-5146-BE4A-4922AC5C2C45}"/>
                    </a:ext>
                  </a:extLst>
                </p:cNvPr>
                <p:cNvSpPr txBox="1"/>
                <p:nvPr/>
              </p:nvSpPr>
              <p:spPr>
                <a:xfrm>
                  <a:off x="4808913" y="2128697"/>
                  <a:ext cx="4128053" cy="344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𝑇𝐿𝑖𝑛𝑘</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𝑡𝑖</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9" name="TextBox 48">
                  <a:extLst>
                    <a:ext uri="{FF2B5EF4-FFF2-40B4-BE49-F238E27FC236}">
                      <a16:creationId xmlns:a16="http://schemas.microsoft.com/office/drawing/2014/main" id="{2C9EA569-0DF7-5146-BE4A-4922AC5C2C45}"/>
                    </a:ext>
                  </a:extLst>
                </p:cNvPr>
                <p:cNvSpPr txBox="1">
                  <a:spLocks noRot="1" noChangeAspect="1" noMove="1" noResize="1" noEditPoints="1" noAdjustHandles="1" noChangeArrowheads="1" noChangeShapeType="1" noTextEdit="1"/>
                </p:cNvSpPr>
                <p:nvPr/>
              </p:nvSpPr>
              <p:spPr>
                <a:xfrm>
                  <a:off x="4808913" y="2128697"/>
                  <a:ext cx="4128053" cy="344197"/>
                </a:xfrm>
                <a:prstGeom prst="rect">
                  <a:avLst/>
                </a:prstGeom>
                <a:blipFill>
                  <a:blip r:embed="rId18"/>
                  <a:stretch>
                    <a:fillRect b="-3704"/>
                  </a:stretch>
                </a:blipFill>
              </p:spPr>
              <p:txBody>
                <a:bodyPr/>
                <a:lstStyle/>
                <a:p>
                  <a:r>
                    <a:rPr lang="en-US">
                      <a:noFill/>
                    </a:rPr>
                    <a:t> </a:t>
                  </a:r>
                </a:p>
              </p:txBody>
            </p:sp>
          </mc:Fallback>
        </mc:AlternateContent>
      </p:grpSp>
      <p:sp>
        <p:nvSpPr>
          <p:cNvPr id="5" name="Slide Number Placeholder 4">
            <a:extLst>
              <a:ext uri="{FF2B5EF4-FFF2-40B4-BE49-F238E27FC236}">
                <a16:creationId xmlns:a16="http://schemas.microsoft.com/office/drawing/2014/main" id="{4243EED5-1DD9-E348-9173-E3F3550A2CDF}"/>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30</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4112854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227C-0881-A449-8147-6DAC07A15723}"/>
              </a:ext>
            </a:extLst>
          </p:cNvPr>
          <p:cNvSpPr>
            <a:spLocks noGrp="1"/>
          </p:cNvSpPr>
          <p:nvPr>
            <p:ph type="title"/>
          </p:nvPr>
        </p:nvSpPr>
        <p:spPr>
          <a:xfrm>
            <a:off x="457200" y="205979"/>
            <a:ext cx="8229600" cy="857250"/>
          </a:xfrm>
        </p:spPr>
        <p:txBody>
          <a:bodyPr/>
          <a:lstStyle/>
          <a:p>
            <a:r>
              <a:rPr lang="en-US" dirty="0"/>
              <a:t>Multithreaded Linking</a:t>
            </a:r>
          </a:p>
        </p:txBody>
      </p:sp>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865792C2-2B12-4741-B505-C7BAA8F49554}"/>
                  </a:ext>
                </a:extLst>
              </p:cNvPr>
              <p:cNvSpPr txBox="1"/>
              <p:nvPr/>
            </p:nvSpPr>
            <p:spPr>
              <a:xfrm>
                <a:off x="4396749" y="2756193"/>
                <a:ext cx="3773277"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4396749" y="2756193"/>
                <a:ext cx="3773277" cy="32438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8D04891-F9B3-1642-BC43-D4B69CD3FCF1}"/>
                  </a:ext>
                </a:extLst>
              </p:cNvPr>
              <p:cNvSpPr txBox="1"/>
              <p:nvPr/>
            </p:nvSpPr>
            <p:spPr>
              <a:xfrm>
                <a:off x="4302371" y="1824061"/>
                <a:ext cx="4202945" cy="3079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𝑡𝑖</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4302371" y="1824061"/>
                <a:ext cx="4202945" cy="307969"/>
              </a:xfrm>
              <a:prstGeom prst="rect">
                <a:avLst/>
              </a:prstGeom>
              <a:blipFill>
                <a:blip r:embed="rId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4"/>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7"/>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EA41F21C-4D99-8448-A03F-C50FD2E3FDB9}"/>
                  </a:ext>
                </a:extLst>
              </p:cNvPr>
              <p:cNvSpPr/>
              <p:nvPr/>
            </p:nvSpPr>
            <p:spPr>
              <a:xfrm>
                <a:off x="990600" y="1402740"/>
                <a:ext cx="6207469" cy="369588"/>
              </a:xfrm>
              <a:prstGeom prst="rect">
                <a:avLst/>
              </a:prstGeom>
            </p:spPr>
            <p:txBody>
              <a:bodyPr wrap="none">
                <a:spAutoFit/>
              </a:bodyPr>
              <a:lstStyle/>
              <a:p>
                <a:r>
                  <a:rPr lang="en-US" b="0" dirty="0">
                    <a:ea typeface="Cambria Math" panose="02040503050406030204" pitchFamily="18" charset="0"/>
                  </a:rPr>
                  <a:t>Yield rule:</a:t>
                </a: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𝑇𝑆𝑐h𝑒𝑑</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𝑐𝑖</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𝑡𝑖</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a:latin typeface="Cambria Math" panose="02040503050406030204" pitchFamily="18" charset="0"/>
                          </a:rPr>
                          <m:t>𝑙𝑠𝑡</m:t>
                        </m:r>
                        <m:r>
                          <a:rPr lang="en-US" b="0" i="1" smtClean="0">
                            <a:latin typeface="Cambria Math" panose="02040503050406030204" pitchFamily="18" charset="0"/>
                          </a:rPr>
                          <m:t>, </m:t>
                        </m:r>
                        <m:r>
                          <a:rPr lang="en-US" b="0" i="1" smtClean="0">
                            <a:latin typeface="Cambria Math" panose="02040503050406030204" pitchFamily="18" charset="0"/>
                          </a:rPr>
                          <m:t>𝑙𝑜𝑔</m:t>
                        </m:r>
                      </m:e>
                    </m:d>
                    <m:r>
                      <a:rPr lang="en-US" b="0" i="1" smtClean="0">
                        <a:latin typeface="Cambria Math" panose="02040503050406030204" pitchFamily="18" charset="0"/>
                      </a:rPr>
                      <m:t>→(</m:t>
                    </m:r>
                    <m:r>
                      <a:rPr lang="en-US" i="1">
                        <a:latin typeface="Cambria Math" panose="02040503050406030204" pitchFamily="18" charset="0"/>
                      </a:rPr>
                      <m:t>𝑙𝑠𝑡</m:t>
                    </m:r>
                    <m:r>
                      <a:rPr lang="en-US" b="0" i="1" smtClean="0">
                        <a:latin typeface="Cambria Math" panose="02040503050406030204" pitchFamily="18" charset="0"/>
                      </a:rPr>
                      <m:t>, </m:t>
                    </m:r>
                    <m:r>
                      <a:rPr lang="en-US" b="0" i="1" smtClean="0">
                        <a:latin typeface="Cambria Math" panose="02040503050406030204" pitchFamily="18" charset="0"/>
                      </a:rPr>
                      <m:t>𝑙𝑜𝑔</m:t>
                    </m:r>
                    <m:r>
                      <a:rPr lang="en-US" b="0" i="1" smtClean="0">
                        <a:latin typeface="Cambria Math" panose="02040503050406030204" pitchFamily="18" charset="0"/>
                      </a:rPr>
                      <m:t>′)</m:t>
                    </m:r>
                  </m:oMath>
                </a14:m>
                <a:endParaRPr lang="en-US" dirty="0"/>
              </a:p>
            </p:txBody>
          </p:sp>
        </mc:Choice>
        <mc:Fallback xmlns="">
          <p:sp>
            <p:nvSpPr>
              <p:cNvPr id="37" name="Rectangle 36">
                <a:extLst>
                  <a:ext uri="{FF2B5EF4-FFF2-40B4-BE49-F238E27FC236}">
                    <a16:creationId xmlns:a16="http://schemas.microsoft.com/office/drawing/2014/main" id="{EA41F21C-4D99-8448-A03F-C50FD2E3FDB9}"/>
                  </a:ext>
                </a:extLst>
              </p:cNvPr>
              <p:cNvSpPr>
                <a:spLocks noRot="1" noChangeAspect="1" noMove="1" noResize="1" noEditPoints="1" noAdjustHandles="1" noChangeArrowheads="1" noChangeShapeType="1" noTextEdit="1"/>
              </p:cNvSpPr>
              <p:nvPr/>
            </p:nvSpPr>
            <p:spPr>
              <a:xfrm>
                <a:off x="990600" y="1402740"/>
                <a:ext cx="6207469" cy="369588"/>
              </a:xfrm>
              <a:prstGeom prst="rect">
                <a:avLst/>
              </a:prstGeom>
              <a:blipFill>
                <a:blip r:embed="rId15"/>
                <a:stretch>
                  <a:fillRect l="-816" t="-6452" b="-19355"/>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CE10A1E5-0524-9F40-BA53-F5F575CB57D1}"/>
              </a:ext>
            </a:extLst>
          </p:cNvPr>
          <p:cNvSpPr/>
          <p:nvPr/>
        </p:nvSpPr>
        <p:spPr>
          <a:xfrm>
            <a:off x="990599" y="1088136"/>
            <a:ext cx="6250429" cy="369332"/>
          </a:xfrm>
          <a:prstGeom prst="rect">
            <a:avLst/>
          </a:prstGeom>
        </p:spPr>
        <p:txBody>
          <a:bodyPr wrap="none">
            <a:spAutoFit/>
          </a:bodyPr>
          <a:lstStyle/>
          <a:p>
            <a:r>
              <a:rPr lang="en-US" dirty="0">
                <a:ea typeface="Cambria Math" panose="02040503050406030204" pitchFamily="18" charset="0"/>
              </a:rPr>
              <a:t>Initial state: Calculate initial log to find the proper initial state</a:t>
            </a:r>
            <a:endParaRPr lang="en-US" dirty="0"/>
          </a:p>
        </p:txBody>
      </p:sp>
      <p:sp>
        <p:nvSpPr>
          <p:cNvPr id="29" name="Rectangle 28">
            <a:extLst>
              <a:ext uri="{FF2B5EF4-FFF2-40B4-BE49-F238E27FC236}">
                <a16:creationId xmlns:a16="http://schemas.microsoft.com/office/drawing/2014/main" id="{2783EADA-21E2-7844-9E6C-1E56374A427F}"/>
              </a:ext>
            </a:extLst>
          </p:cNvPr>
          <p:cNvSpPr/>
          <p:nvPr/>
        </p:nvSpPr>
        <p:spPr>
          <a:xfrm>
            <a:off x="990600" y="3182958"/>
            <a:ext cx="3134191" cy="369332"/>
          </a:xfrm>
          <a:prstGeom prst="rect">
            <a:avLst/>
          </a:prstGeom>
        </p:spPr>
        <p:txBody>
          <a:bodyPr wrap="none">
            <a:spAutoFit/>
          </a:bodyPr>
          <a:lstStyle/>
          <a:p>
            <a:r>
              <a:rPr lang="en-US" dirty="0">
                <a:ea typeface="Cambria Math" panose="02040503050406030204" pitchFamily="18" charset="0"/>
              </a:rPr>
              <a:t>Initial state: Fixed initial state</a:t>
            </a:r>
            <a:endParaRPr lang="en-US" dirty="0"/>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EB0AE590-FDCF-6C4B-BB0F-8BAD7B423717}"/>
                  </a:ext>
                </a:extLst>
              </p:cNvPr>
              <p:cNvSpPr/>
              <p:nvPr/>
            </p:nvSpPr>
            <p:spPr>
              <a:xfrm>
                <a:off x="990600" y="3498945"/>
                <a:ext cx="8086637" cy="369588"/>
              </a:xfrm>
              <a:prstGeom prst="rect">
                <a:avLst/>
              </a:prstGeom>
            </p:spPr>
            <p:txBody>
              <a:bodyPr wrap="none">
                <a:spAutoFit/>
              </a:bodyPr>
              <a:lstStyle/>
              <a:p>
                <a:r>
                  <a:rPr lang="en-US" dirty="0">
                    <a:ea typeface="Cambria Math" panose="02040503050406030204" pitchFamily="18" charset="0"/>
                  </a:rPr>
                  <a:t>Yield rule: </a:t>
                </a:r>
                <a14:m>
                  <m:oMath xmlns:m="http://schemas.openxmlformats.org/officeDocument/2006/math">
                    <m:r>
                      <a:rPr lang="en-US" b="0" i="1" smtClean="0">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𝑆𝑐h𝑒𝑑</m:t>
                    </m:r>
                    <m:r>
                      <a:rPr lang="en-US" i="1">
                        <a:latin typeface="Cambria Math" panose="02040503050406030204" pitchFamily="18" charset="0"/>
                        <a:ea typeface="Cambria Math" panose="02040503050406030204" pitchFamily="18" charset="0"/>
                      </a:rPr>
                      <m:t> </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𝑐𝑖</m:t>
                            </m:r>
                          </m:sub>
                          <m:sup>
                            <m:r>
                              <a:rPr lang="en-US" i="1">
                                <a:latin typeface="Cambria Math" panose="02040503050406030204" pitchFamily="18" charset="0"/>
                                <a:ea typeface="Cambria Math" panose="02040503050406030204" pitchFamily="18" charset="0"/>
                              </a:rPr>
                              <m:t>′</m:t>
                            </m:r>
                          </m:sup>
                        </m:sSubSup>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b="0" i="1" smtClean="0">
                            <a:latin typeface="Cambria Math" panose="02040503050406030204" pitchFamily="18" charset="0"/>
                          </a:rPr>
                          <m:t>𝑙𝑠𝑡</m:t>
                        </m:r>
                        <m:r>
                          <a:rPr lang="en-US" b="0" i="1" smtClean="0">
                            <a:latin typeface="Cambria Math" panose="02040503050406030204" pitchFamily="18" charset="0"/>
                          </a:rPr>
                          <m:t>, </m:t>
                        </m:r>
                        <m:r>
                          <a:rPr lang="en-US" b="0" i="1" smtClean="0">
                            <a:latin typeface="Cambria Math" panose="02040503050406030204" pitchFamily="18" charset="0"/>
                          </a:rPr>
                          <m:t>𝑙𝑜𝑔</m:t>
                        </m:r>
                      </m:e>
                    </m:d>
                    <m:r>
                      <a:rPr lang="en-US" b="0" i="1" smtClean="0">
                        <a:latin typeface="Cambria Math" panose="02040503050406030204" pitchFamily="18" charset="0"/>
                      </a:rPr>
                      <m:t>→(</m:t>
                    </m:r>
                    <m:r>
                      <a:rPr lang="en-US" i="1">
                        <a:latin typeface="Cambria Math" panose="02040503050406030204" pitchFamily="18" charset="0"/>
                      </a:rPr>
                      <m:t>𝑙𝑠𝑡</m:t>
                    </m:r>
                    <m:r>
                      <a:rPr lang="en-US" b="0" i="1" smtClean="0">
                        <a:latin typeface="Cambria Math" panose="02040503050406030204" pitchFamily="18" charset="0"/>
                      </a:rPr>
                      <m:t>/[</m:t>
                    </m:r>
                    <m:r>
                      <a:rPr lang="en-US" b="0" i="1" smtClean="0">
                        <a:latin typeface="Cambria Math" panose="02040503050406030204" pitchFamily="18" charset="0"/>
                      </a:rPr>
                      <m:t>𝑡𝑖𝑑</m:t>
                    </m:r>
                    <m:r>
                      <a:rPr lang="en-US" b="0" i="1" smtClean="0">
                        <a:latin typeface="Cambria Math" panose="02040503050406030204" pitchFamily="18" charset="0"/>
                      </a:rPr>
                      <m:t>=…, </m:t>
                    </m:r>
                    <m:r>
                      <a:rPr lang="en-US" b="0" i="1" smtClean="0">
                        <a:latin typeface="Cambria Math" panose="02040503050406030204" pitchFamily="18" charset="0"/>
                      </a:rPr>
                      <m:t>𝜌</m:t>
                    </m:r>
                    <m:r>
                      <a:rPr lang="en-US" b="0" i="1" smtClean="0">
                        <a:latin typeface="Cambria Math" panose="02040503050406030204" pitchFamily="18" charset="0"/>
                      </a:rPr>
                      <m:t>=…, ⋯], </m:t>
                    </m:r>
                    <m:r>
                      <a:rPr lang="en-US" b="0" i="1" smtClean="0">
                        <a:latin typeface="Cambria Math" panose="02040503050406030204" pitchFamily="18" charset="0"/>
                      </a:rPr>
                      <m:t>𝑙𝑜𝑔</m:t>
                    </m:r>
                    <m:r>
                      <a:rPr lang="en-US" b="0" i="1" smtClean="0">
                        <a:latin typeface="Cambria Math" panose="02040503050406030204" pitchFamily="18" charset="0"/>
                      </a:rPr>
                      <m:t>′)</m:t>
                    </m:r>
                  </m:oMath>
                </a14:m>
                <a:endParaRPr lang="en-US" dirty="0"/>
              </a:p>
            </p:txBody>
          </p:sp>
        </mc:Choice>
        <mc:Fallback xmlns="">
          <p:sp>
            <p:nvSpPr>
              <p:cNvPr id="30" name="Rectangle 29">
                <a:extLst>
                  <a:ext uri="{FF2B5EF4-FFF2-40B4-BE49-F238E27FC236}">
                    <a16:creationId xmlns:a16="http://schemas.microsoft.com/office/drawing/2014/main" id="{EB0AE590-FDCF-6C4B-BB0F-8BAD7B423717}"/>
                  </a:ext>
                </a:extLst>
              </p:cNvPr>
              <p:cNvSpPr>
                <a:spLocks noRot="1" noChangeAspect="1" noMove="1" noResize="1" noEditPoints="1" noAdjustHandles="1" noChangeArrowheads="1" noChangeShapeType="1" noTextEdit="1"/>
              </p:cNvSpPr>
              <p:nvPr/>
            </p:nvSpPr>
            <p:spPr>
              <a:xfrm>
                <a:off x="990600" y="3498945"/>
                <a:ext cx="8086637" cy="369588"/>
              </a:xfrm>
              <a:prstGeom prst="rect">
                <a:avLst/>
              </a:prstGeom>
              <a:blipFill>
                <a:blip r:embed="rId16"/>
                <a:stretch>
                  <a:fillRect l="-627" t="-13793" b="-20690"/>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A4111F8-6633-2447-AE49-6C7A2503E1CF}"/>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31</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689088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A88DFEA-952B-8B47-B94E-80A64C22B5FA}"/>
                  </a:ext>
                </a:extLst>
              </p:cNvPr>
              <p:cNvSpPr txBox="1"/>
              <p:nvPr/>
            </p:nvSpPr>
            <p:spPr>
              <a:xfrm>
                <a:off x="4245281" y="4546371"/>
                <a:ext cx="4026359" cy="470706"/>
              </a:xfrm>
              <a:prstGeom prst="rect">
                <a:avLst/>
              </a:prstGeom>
              <a:noFill/>
            </p:spPr>
            <p:txBody>
              <a:bodyPr wrap="none" rtlCol="0">
                <a:spAutoFit/>
              </a:bodyPr>
              <a:lstStyle/>
              <a:p>
                <a:pPr algn="ctr"/>
                <a:br>
                  <a:rPr lang="en-US" sz="1400" baseline="30000" dirty="0">
                    <a:latin typeface="Cambria Math" panose="02040503050406030204" pitchFamily="18" charset="0"/>
                    <a:ea typeface="Cambria Math" panose="02040503050406030204" pitchFamily="18" charset="0"/>
                  </a:rPr>
                </a:br>
                <a:r>
                  <a:rPr lang="en-US" sz="1400" dirty="0">
                    <a:latin typeface="Cambria Math" panose="02040503050406030204" pitchFamily="18" charset="0"/>
                    <a:ea typeface="Cambria Math" panose="02040503050406030204" pitchFamily="18" charset="0"/>
                  </a:rPr>
                  <a:t>(where </a:t>
                </a:r>
                <a14:m>
                  <m:oMath xmlns:m="http://schemas.openxmlformats.org/officeDocument/2006/math">
                    <m:r>
                      <a:rPr lang="en-US" sz="1400" b="1" i="0" dirty="0">
                        <a:latin typeface="Cambria Math" panose="02040503050406030204" pitchFamily="18" charset="0"/>
                        <a:ea typeface="Cambria Math" panose="02040503050406030204" pitchFamily="18" charset="0"/>
                      </a:rPr>
                      <m:t>𝐂𝐞𝐫𝐭𝐢𝐊𝐎𝐒</m:t>
                    </m:r>
                    <m:r>
                      <a:rPr lang="en-US" sz="1400"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𝐜𝐩𝐮</m:t>
                        </m:r>
                      </m:sub>
                    </m:sSub>
                    <m:r>
                      <a:rPr lang="en-US" sz="1400"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oMath>
                </a14:m>
                <a:r>
                  <a:rPr lang="en-US" sz="1400" dirty="0"/>
                  <a:t>)</a:t>
                </a:r>
              </a:p>
            </p:txBody>
          </p:sp>
        </mc:Choice>
        <mc:Fallback xmlns="">
          <p:sp>
            <p:nvSpPr>
              <p:cNvPr id="49" name="TextBox 48">
                <a:extLst>
                  <a:ext uri="{FF2B5EF4-FFF2-40B4-BE49-F238E27FC236}">
                    <a16:creationId xmlns:a16="http://schemas.microsoft.com/office/drawing/2014/main" id="{9A88DFEA-952B-8B47-B94E-80A64C22B5FA}"/>
                  </a:ext>
                </a:extLst>
              </p:cNvPr>
              <p:cNvSpPr txBox="1">
                <a:spLocks noRot="1" noChangeAspect="1" noMove="1" noResize="1" noEditPoints="1" noAdjustHandles="1" noChangeArrowheads="1" noChangeShapeType="1" noTextEdit="1"/>
              </p:cNvSpPr>
              <p:nvPr/>
            </p:nvSpPr>
            <p:spPr>
              <a:xfrm>
                <a:off x="4245281" y="4546371"/>
                <a:ext cx="4026359" cy="470706"/>
              </a:xfrm>
              <a:prstGeom prst="rect">
                <a:avLst/>
              </a:prstGeom>
              <a:blipFill>
                <a:blip r:embed="rId2"/>
                <a:stretch>
                  <a:fillRect b="-10526"/>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2A74227C-0881-A449-8147-6DAC07A15723}"/>
              </a:ext>
            </a:extLst>
          </p:cNvPr>
          <p:cNvSpPr>
            <a:spLocks noGrp="1"/>
          </p:cNvSpPr>
          <p:nvPr>
            <p:ph type="title"/>
          </p:nvPr>
        </p:nvSpPr>
        <p:spPr>
          <a:xfrm>
            <a:off x="457200" y="205979"/>
            <a:ext cx="8229600" cy="857250"/>
          </a:xfrm>
        </p:spPr>
        <p:txBody>
          <a:bodyPr/>
          <a:lstStyle/>
          <a:p>
            <a:r>
              <a:rPr lang="en-US" dirty="0"/>
              <a:t>Concurrent </a:t>
            </a:r>
            <a:r>
              <a:rPr lang="en-US" dirty="0" err="1"/>
              <a:t>CertiKOS</a:t>
            </a:r>
            <a:endParaRPr lang="en-US" dirty="0"/>
          </a:p>
        </p:txBody>
      </p:sp>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51" name="TextBox 50">
            <a:extLst>
              <a:ext uri="{FF2B5EF4-FFF2-40B4-BE49-F238E27FC236}">
                <a16:creationId xmlns:a16="http://schemas.microsoft.com/office/drawing/2014/main" id="{783CCAA2-8C22-EE4B-9EF1-B096A42EAAFA}"/>
              </a:ext>
            </a:extLst>
          </p:cNvPr>
          <p:cNvSpPr txBox="1"/>
          <p:nvPr/>
        </p:nvSpPr>
        <p:spPr>
          <a:xfrm rot="16200000">
            <a:off x="3187494" y="3209759"/>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59" name="TextBox 58">
            <a:extLst>
              <a:ext uri="{FF2B5EF4-FFF2-40B4-BE49-F238E27FC236}">
                <a16:creationId xmlns:a16="http://schemas.microsoft.com/office/drawing/2014/main" id="{46805A36-D7ED-9047-92AD-726CFF1CAEDE}"/>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1C3A6689-D016-DD49-942A-8F183A9315B1}"/>
                  </a:ext>
                </a:extLst>
              </p:cNvPr>
              <p:cNvSpPr txBox="1"/>
              <p:nvPr/>
            </p:nvSpPr>
            <p:spPr>
              <a:xfrm rot="16200000">
                <a:off x="1779179" y="318717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74" name="TextBox 73">
                <a:extLst>
                  <a:ext uri="{FF2B5EF4-FFF2-40B4-BE49-F238E27FC236}">
                    <a16:creationId xmlns:a16="http://schemas.microsoft.com/office/drawing/2014/main" id="{1C3A6689-D016-DD49-942A-8F183A9315B1}"/>
                  </a:ext>
                </a:extLst>
              </p:cNvPr>
              <p:cNvSpPr txBox="1">
                <a:spLocks noRot="1" noChangeAspect="1" noMove="1" noResize="1" noEditPoints="1" noAdjustHandles="1" noChangeArrowheads="1" noChangeShapeType="1" noTextEdit="1"/>
              </p:cNvSpPr>
              <p:nvPr/>
            </p:nvSpPr>
            <p:spPr>
              <a:xfrm rot="16200000">
                <a:off x="1779179" y="3187179"/>
                <a:ext cx="552669" cy="346249"/>
              </a:xfrm>
              <a:prstGeom prst="rect">
                <a:avLst/>
              </a:prstGeom>
              <a:blipFill>
                <a:blip r:embed="rId3"/>
                <a:stretch>
                  <a:fillRect r="-7143"/>
                </a:stretch>
              </a:blipFill>
            </p:spPr>
            <p:txBody>
              <a:bodyPr/>
              <a:lstStyle/>
              <a:p>
                <a:r>
                  <a:rPr lang="en-US">
                    <a:noFill/>
                  </a:rPr>
                  <a:t> </a:t>
                </a:r>
              </a:p>
            </p:txBody>
          </p:sp>
        </mc:Fallback>
      </mc:AlternateContent>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66" name="Rectangle 65">
            <a:extLst>
              <a:ext uri="{FF2B5EF4-FFF2-40B4-BE49-F238E27FC236}">
                <a16:creationId xmlns:a16="http://schemas.microsoft.com/office/drawing/2014/main" id="{FD76C3A3-395C-7F4E-9730-39F67BEC501D}"/>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67" name="Rectangle 66">
            <a:extLst>
              <a:ext uri="{FF2B5EF4-FFF2-40B4-BE49-F238E27FC236}">
                <a16:creationId xmlns:a16="http://schemas.microsoft.com/office/drawing/2014/main" id="{50AE83B6-D921-A04F-B4A2-32E1B280EDE5}"/>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68" name="Rectangle 67">
            <a:extLst>
              <a:ext uri="{FF2B5EF4-FFF2-40B4-BE49-F238E27FC236}">
                <a16:creationId xmlns:a16="http://schemas.microsoft.com/office/drawing/2014/main" id="{9BA8F813-DB95-BD41-BEE9-0144065806ED}"/>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0" name="Rectangle 69">
            <a:extLst>
              <a:ext uri="{FF2B5EF4-FFF2-40B4-BE49-F238E27FC236}">
                <a16:creationId xmlns:a16="http://schemas.microsoft.com/office/drawing/2014/main" id="{EAF7F715-CCB7-A64B-B9D9-7325D8E227B1}"/>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865792C2-2B12-4741-B505-C7BAA8F49554}"/>
                  </a:ext>
                </a:extLst>
              </p:cNvPr>
              <p:cNvSpPr txBox="1"/>
              <p:nvPr/>
            </p:nvSpPr>
            <p:spPr>
              <a:xfrm>
                <a:off x="4417925" y="2756193"/>
                <a:ext cx="3708003"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4417925" y="2756193"/>
                <a:ext cx="3708003" cy="32438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698519B3-2DCC-0149-BE90-380267A5D9EB}"/>
                  </a:ext>
                </a:extLst>
              </p:cNvPr>
              <p:cNvSpPr txBox="1"/>
              <p:nvPr/>
            </p:nvSpPr>
            <p:spPr>
              <a:xfrm>
                <a:off x="4551541" y="3586889"/>
                <a:ext cx="3441135"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5" name="TextBox 104">
                <a:extLst>
                  <a:ext uri="{FF2B5EF4-FFF2-40B4-BE49-F238E27FC236}">
                    <a16:creationId xmlns:a16="http://schemas.microsoft.com/office/drawing/2014/main" id="{698519B3-2DCC-0149-BE90-380267A5D9EB}"/>
                  </a:ext>
                </a:extLst>
              </p:cNvPr>
              <p:cNvSpPr txBox="1">
                <a:spLocks noRot="1" noChangeAspect="1" noMove="1" noResize="1" noEditPoints="1" noAdjustHandles="1" noChangeArrowheads="1" noChangeShapeType="1" noTextEdit="1"/>
              </p:cNvSpPr>
              <p:nvPr/>
            </p:nvSpPr>
            <p:spPr>
              <a:xfrm>
                <a:off x="4551541" y="3586889"/>
                <a:ext cx="3441135" cy="324384"/>
              </a:xfrm>
              <a:prstGeom prst="rect">
                <a:avLst/>
              </a:prstGeom>
              <a:blipFill>
                <a:blip r:embed="rId5"/>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C411176-6A33-FE46-BF1D-C99B2A59F19A}"/>
                  </a:ext>
                </a:extLst>
              </p:cNvPr>
              <p:cNvSpPr txBox="1"/>
              <p:nvPr/>
            </p:nvSpPr>
            <p:spPr>
              <a:xfrm rot="16200000">
                <a:off x="5982131" y="317394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06" name="TextBox 105">
                <a:extLst>
                  <a:ext uri="{FF2B5EF4-FFF2-40B4-BE49-F238E27FC236}">
                    <a16:creationId xmlns:a16="http://schemas.microsoft.com/office/drawing/2014/main" id="{6C411176-6A33-FE46-BF1D-C99B2A59F19A}"/>
                  </a:ext>
                </a:extLst>
              </p:cNvPr>
              <p:cNvSpPr txBox="1">
                <a:spLocks noRot="1" noChangeAspect="1" noMove="1" noResize="1" noEditPoints="1" noAdjustHandles="1" noChangeArrowheads="1" noChangeShapeType="1" noTextEdit="1"/>
              </p:cNvSpPr>
              <p:nvPr/>
            </p:nvSpPr>
            <p:spPr>
              <a:xfrm rot="16200000">
                <a:off x="5982131" y="3173948"/>
                <a:ext cx="552669" cy="346249"/>
              </a:xfrm>
              <a:prstGeom prst="rect">
                <a:avLst/>
              </a:prstGeom>
              <a:blipFill>
                <a:blip r:embed="rId7"/>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BAA91741-D33E-3B46-BF5C-86AB15DE154E}"/>
                  </a:ext>
                </a:extLst>
              </p:cNvPr>
              <p:cNvSpPr txBox="1"/>
              <p:nvPr/>
            </p:nvSpPr>
            <p:spPr>
              <a:xfrm>
                <a:off x="4747756" y="4493880"/>
                <a:ext cx="3071289" cy="307777"/>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a14:m>
                <a:r>
                  <a:rPr lang="en-US" sz="1400" baseline="30000" dirty="0">
                    <a:latin typeface="Cambria Math" panose="02040503050406030204" pitchFamily="18" charset="0"/>
                    <a:ea typeface="Cambria Math" panose="02040503050406030204" pitchFamily="18" charset="0"/>
                  </a:rPr>
                  <a:t> </a:t>
                </a:r>
                <a:endParaRPr lang="en-US" sz="1400" dirty="0"/>
              </a:p>
            </p:txBody>
          </p:sp>
        </mc:Choice>
        <mc:Fallback xmlns="">
          <p:sp>
            <p:nvSpPr>
              <p:cNvPr id="107" name="TextBox 106">
                <a:extLst>
                  <a:ext uri="{FF2B5EF4-FFF2-40B4-BE49-F238E27FC236}">
                    <a16:creationId xmlns:a16="http://schemas.microsoft.com/office/drawing/2014/main" id="{BAA91741-D33E-3B46-BF5C-86AB15DE154E}"/>
                  </a:ext>
                </a:extLst>
              </p:cNvPr>
              <p:cNvSpPr txBox="1">
                <a:spLocks noRot="1" noChangeAspect="1" noMove="1" noResize="1" noEditPoints="1" noAdjustHandles="1" noChangeArrowheads="1" noChangeShapeType="1" noTextEdit="1"/>
              </p:cNvSpPr>
              <p:nvPr/>
            </p:nvSpPr>
            <p:spPr>
              <a:xfrm>
                <a:off x="4747756" y="4493880"/>
                <a:ext cx="3071289" cy="307777"/>
              </a:xfrm>
              <a:prstGeom prst="rect">
                <a:avLst/>
              </a:prstGeom>
              <a:blipFill>
                <a:blip r:embed="rId8"/>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8D04891-F9B3-1642-BC43-D4B69CD3FCF1}"/>
                  </a:ext>
                </a:extLst>
              </p:cNvPr>
              <p:cNvSpPr txBox="1"/>
              <p:nvPr/>
            </p:nvSpPr>
            <p:spPr>
              <a:xfrm>
                <a:off x="4191451" y="1809174"/>
                <a:ext cx="4134017" cy="3079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𝑇</m:t>
                      </m:r>
                      <m:r>
                        <a:rPr lang="en-US" sz="1400" b="0" i="1" smtClean="0">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𝑡𝑖</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4191451" y="1809174"/>
                <a:ext cx="4134017" cy="307969"/>
              </a:xfrm>
              <a:prstGeom prst="rect">
                <a:avLst/>
              </a:prstGeom>
              <a:blipFill>
                <a:blip r:embed="rId9"/>
                <a:stretch>
                  <a:fillRect b="-7692"/>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0E818E-EC8D-4D4D-AF3E-BADEA3DAD1FF}"/>
              </a:ext>
            </a:extLst>
          </p:cNvPr>
          <p:cNvSpPr txBox="1"/>
          <p:nvPr/>
        </p:nvSpPr>
        <p:spPr>
          <a:xfrm rot="16200000">
            <a:off x="2255417" y="1369132"/>
            <a:ext cx="188929" cy="352084"/>
          </a:xfrm>
          <a:prstGeom prst="rect">
            <a:avLst/>
          </a:prstGeom>
          <a:noFill/>
          <a:ln>
            <a:noFill/>
          </a:ln>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E1F88649-0938-D446-8452-725223895438}"/>
                  </a:ext>
                </a:extLst>
              </p:cNvPr>
              <p:cNvSpPr txBox="1"/>
              <p:nvPr/>
            </p:nvSpPr>
            <p:spPr>
              <a:xfrm rot="16200000">
                <a:off x="1460257" y="14107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92" name="TextBox 91">
                <a:extLst>
                  <a:ext uri="{FF2B5EF4-FFF2-40B4-BE49-F238E27FC236}">
                    <a16:creationId xmlns:a16="http://schemas.microsoft.com/office/drawing/2014/main" id="{E1F88649-0938-D446-8452-725223895438}"/>
                  </a:ext>
                </a:extLst>
              </p:cNvPr>
              <p:cNvSpPr txBox="1">
                <a:spLocks noRot="1" noChangeAspect="1" noMove="1" noResize="1" noEditPoints="1" noAdjustHandles="1" noChangeArrowheads="1" noChangeShapeType="1" noTextEdit="1"/>
              </p:cNvSpPr>
              <p:nvPr/>
            </p:nvSpPr>
            <p:spPr>
              <a:xfrm rot="16200000">
                <a:off x="1460257" y="1410798"/>
                <a:ext cx="552669" cy="346249"/>
              </a:xfrm>
              <a:prstGeom prst="rect">
                <a:avLst/>
              </a:prstGeom>
              <a:blipFill>
                <a:blip r:embed="rId10"/>
                <a:stretch>
                  <a:fillRect r="-3571"/>
                </a:stretch>
              </a:blipFill>
            </p:spPr>
            <p:txBody>
              <a:bodyPr/>
              <a:lstStyle/>
              <a:p>
                <a:r>
                  <a:rPr lang="en-US">
                    <a:noFill/>
                  </a:rPr>
                  <a:t> </a:t>
                </a:r>
              </a:p>
            </p:txBody>
          </p:sp>
        </mc:Fallback>
      </mc:AlternateContent>
      <p:sp>
        <p:nvSpPr>
          <p:cNvPr id="85" name="Rectangle 84">
            <a:extLst>
              <a:ext uri="{FF2B5EF4-FFF2-40B4-BE49-F238E27FC236}">
                <a16:creationId xmlns:a16="http://schemas.microsoft.com/office/drawing/2014/main" id="{72ED79DD-40D8-F247-9585-4A60EB8F576E}"/>
              </a:ext>
            </a:extLst>
          </p:cNvPr>
          <p:cNvSpPr/>
          <p:nvPr/>
        </p:nvSpPr>
        <p:spPr>
          <a:xfrm>
            <a:off x="1410332" y="1051225"/>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Syscall</a:t>
            </a:r>
            <a:endParaRPr lang="en-US" sz="1013" b="1" i="1" dirty="0"/>
          </a:p>
        </p:txBody>
      </p:sp>
      <p:sp>
        <p:nvSpPr>
          <p:cNvPr id="87" name="Rectangle 86">
            <a:extLst>
              <a:ext uri="{FF2B5EF4-FFF2-40B4-BE49-F238E27FC236}">
                <a16:creationId xmlns:a16="http://schemas.microsoft.com/office/drawing/2014/main" id="{F99E1B1B-ACAF-9446-9A7F-1D9C471C25CB}"/>
              </a:ext>
            </a:extLst>
          </p:cNvPr>
          <p:cNvSpPr/>
          <p:nvPr/>
        </p:nvSpPr>
        <p:spPr>
          <a:xfrm>
            <a:off x="2354378" y="1041238"/>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8" name="Rectangle 87">
            <a:extLst>
              <a:ext uri="{FF2B5EF4-FFF2-40B4-BE49-F238E27FC236}">
                <a16:creationId xmlns:a16="http://schemas.microsoft.com/office/drawing/2014/main" id="{021DEFF1-4D47-B044-9A0B-D264101F18AB}"/>
              </a:ext>
            </a:extLst>
          </p:cNvPr>
          <p:cNvSpPr/>
          <p:nvPr/>
        </p:nvSpPr>
        <p:spPr>
          <a:xfrm>
            <a:off x="2571202" y="1040319"/>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0" name="Rectangle 89">
            <a:extLst>
              <a:ext uri="{FF2B5EF4-FFF2-40B4-BE49-F238E27FC236}">
                <a16:creationId xmlns:a16="http://schemas.microsoft.com/office/drawing/2014/main" id="{7E507921-0EF0-4C41-A6A0-EDE7EAF87D89}"/>
              </a:ext>
            </a:extLst>
          </p:cNvPr>
          <p:cNvSpPr/>
          <p:nvPr/>
        </p:nvSpPr>
        <p:spPr>
          <a:xfrm>
            <a:off x="3153319" y="1031205"/>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3" name="Rectangle 92">
            <a:extLst>
              <a:ext uri="{FF2B5EF4-FFF2-40B4-BE49-F238E27FC236}">
                <a16:creationId xmlns:a16="http://schemas.microsoft.com/office/drawing/2014/main" id="{192F0050-4A04-994E-931D-547EB98DF340}"/>
              </a:ext>
            </a:extLst>
          </p:cNvPr>
          <p:cNvSpPr/>
          <p:nvPr/>
        </p:nvSpPr>
        <p:spPr>
          <a:xfrm>
            <a:off x="3556162" y="1031205"/>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5" name="TextBox 94">
            <a:extLst>
              <a:ext uri="{FF2B5EF4-FFF2-40B4-BE49-F238E27FC236}">
                <a16:creationId xmlns:a16="http://schemas.microsoft.com/office/drawing/2014/main" id="{A6A01CE7-6148-BF42-9D8E-7235A51C6EE6}"/>
              </a:ext>
            </a:extLst>
          </p:cNvPr>
          <p:cNvSpPr txBox="1"/>
          <p:nvPr/>
        </p:nvSpPr>
        <p:spPr>
          <a:xfrm>
            <a:off x="2174124" y="91248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6" name="TextBox 95">
            <a:extLst>
              <a:ext uri="{FF2B5EF4-FFF2-40B4-BE49-F238E27FC236}">
                <a16:creationId xmlns:a16="http://schemas.microsoft.com/office/drawing/2014/main" id="{C837BADB-ACB7-F84D-AA10-70175F4EAFA7}"/>
              </a:ext>
            </a:extLst>
          </p:cNvPr>
          <p:cNvSpPr txBox="1"/>
          <p:nvPr/>
        </p:nvSpPr>
        <p:spPr>
          <a:xfrm>
            <a:off x="2823413" y="914079"/>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7" name="TextBox 96">
            <a:extLst>
              <a:ext uri="{FF2B5EF4-FFF2-40B4-BE49-F238E27FC236}">
                <a16:creationId xmlns:a16="http://schemas.microsoft.com/office/drawing/2014/main" id="{516C31F1-CA4A-514D-A168-48DEC1D51DAF}"/>
              </a:ext>
            </a:extLst>
          </p:cNvPr>
          <p:cNvSpPr txBox="1"/>
          <p:nvPr/>
        </p:nvSpPr>
        <p:spPr>
          <a:xfrm>
            <a:off x="3285808" y="911590"/>
            <a:ext cx="188929" cy="352084"/>
          </a:xfrm>
          <a:prstGeom prst="rect">
            <a:avLst/>
          </a:prstGeom>
          <a:noFill/>
          <a:ln>
            <a:noFill/>
          </a:ln>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A14A679B-DF7B-E943-B54D-BE86BF81AC5A}"/>
                  </a:ext>
                </a:extLst>
              </p:cNvPr>
              <p:cNvSpPr txBox="1"/>
              <p:nvPr/>
            </p:nvSpPr>
            <p:spPr>
              <a:xfrm rot="16200000">
                <a:off x="5982130" y="137638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09" name="TextBox 108">
                <a:extLst>
                  <a:ext uri="{FF2B5EF4-FFF2-40B4-BE49-F238E27FC236}">
                    <a16:creationId xmlns:a16="http://schemas.microsoft.com/office/drawing/2014/main" id="{A14A679B-DF7B-E943-B54D-BE86BF81AC5A}"/>
                  </a:ext>
                </a:extLst>
              </p:cNvPr>
              <p:cNvSpPr txBox="1">
                <a:spLocks noRot="1" noChangeAspect="1" noMove="1" noResize="1" noEditPoints="1" noAdjustHandles="1" noChangeArrowheads="1" noChangeShapeType="1" noTextEdit="1"/>
              </p:cNvSpPr>
              <p:nvPr/>
            </p:nvSpPr>
            <p:spPr>
              <a:xfrm rot="16200000">
                <a:off x="5982130" y="1376381"/>
                <a:ext cx="552669" cy="346249"/>
              </a:xfrm>
              <a:prstGeom prst="rect">
                <a:avLst/>
              </a:prstGeom>
              <a:blipFill>
                <a:blip r:embed="rId11"/>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5F890F39-9136-5D49-B79C-27A108A63681}"/>
                  </a:ext>
                </a:extLst>
              </p:cNvPr>
              <p:cNvSpPr txBox="1"/>
              <p:nvPr/>
            </p:nvSpPr>
            <p:spPr>
              <a:xfrm>
                <a:off x="4790012" y="1012209"/>
                <a:ext cx="2936893" cy="3079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𝑆</m:t>
                      </m:r>
                      <m:r>
                        <a:rPr lang="en-US" sz="1400" b="0" i="1" smtClean="0">
                          <a:latin typeface="Cambria Math" panose="02040503050406030204" pitchFamily="18" charset="0"/>
                          <a:ea typeface="Cambria Math" panose="02040503050406030204" pitchFamily="18" charset="0"/>
                        </a:rPr>
                        <m:t>𝑦𝑠𝑐𝑎𝑙𝑙</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𝑐𝑖</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m:t>
                              </m:r>
                              <m:r>
                                <a:rPr lang="en-US" sz="1400" i="1">
                                  <a:latin typeface="Cambria Math" panose="02040503050406030204" pitchFamily="18" charset="0"/>
                                  <a:ea typeface="Cambria Math" panose="02040503050406030204" pitchFamily="18" charset="0"/>
                                </a:rPr>
                                <m:t>𝑖</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11" name="TextBox 110">
                <a:extLst>
                  <a:ext uri="{FF2B5EF4-FFF2-40B4-BE49-F238E27FC236}">
                    <a16:creationId xmlns:a16="http://schemas.microsoft.com/office/drawing/2014/main" id="{5F890F39-9136-5D49-B79C-27A108A63681}"/>
                  </a:ext>
                </a:extLst>
              </p:cNvPr>
              <p:cNvSpPr txBox="1">
                <a:spLocks noRot="1" noChangeAspect="1" noMove="1" noResize="1" noEditPoints="1" noAdjustHandles="1" noChangeArrowheads="1" noChangeShapeType="1" noTextEdit="1"/>
              </p:cNvSpPr>
              <p:nvPr/>
            </p:nvSpPr>
            <p:spPr>
              <a:xfrm>
                <a:off x="4790012" y="1012209"/>
                <a:ext cx="2936893" cy="307969"/>
              </a:xfrm>
              <a:prstGeom prst="rect">
                <a:avLst/>
              </a:prstGeom>
              <a:blipFill>
                <a:blip r:embed="rId12"/>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5B84F52-C915-2742-8F4C-144B359FCCD6}"/>
                  </a:ext>
                </a:extLst>
              </p:cNvPr>
              <p:cNvSpPr txBox="1"/>
              <p:nvPr/>
            </p:nvSpPr>
            <p:spPr>
              <a:xfrm rot="16200000">
                <a:off x="5997994" y="40349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75B84F52-C915-2742-8F4C-144B359FCCD6}"/>
                  </a:ext>
                </a:extLst>
              </p:cNvPr>
              <p:cNvSpPr txBox="1">
                <a:spLocks noRot="1" noChangeAspect="1" noMove="1" noResize="1" noEditPoints="1" noAdjustHandles="1" noChangeArrowheads="1" noChangeShapeType="1" noTextEdit="1"/>
              </p:cNvSpPr>
              <p:nvPr/>
            </p:nvSpPr>
            <p:spPr>
              <a:xfrm rot="16200000">
                <a:off x="5997994" y="4034998"/>
                <a:ext cx="552669" cy="346249"/>
              </a:xfrm>
              <a:prstGeom prst="rect">
                <a:avLst/>
              </a:prstGeom>
              <a:blipFill>
                <a:blip r:embed="rId15"/>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6"/>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7"/>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BE174DF-2598-4245-AFC5-5A45637B45B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6" name="TextBox 55">
                <a:extLst>
                  <a:ext uri="{FF2B5EF4-FFF2-40B4-BE49-F238E27FC236}">
                    <a16:creationId xmlns:a16="http://schemas.microsoft.com/office/drawing/2014/main" id="{ABE174DF-2598-4245-AFC5-5A45637B45B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17"/>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37473327-FAA3-2441-98A4-526CEA2EB84E}"/>
                  </a:ext>
                </a:extLst>
              </p:cNvPr>
              <p:cNvSpPr txBox="1"/>
              <p:nvPr/>
            </p:nvSpPr>
            <p:spPr>
              <a:xfrm rot="16200000">
                <a:off x="4295668" y="2183582"/>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8" name="TextBox 57">
                <a:extLst>
                  <a:ext uri="{FF2B5EF4-FFF2-40B4-BE49-F238E27FC236}">
                    <a16:creationId xmlns:a16="http://schemas.microsoft.com/office/drawing/2014/main" id="{37473327-FAA3-2441-98A4-526CEA2EB84E}"/>
                  </a:ext>
                </a:extLst>
              </p:cNvPr>
              <p:cNvSpPr txBox="1">
                <a:spLocks noRot="1" noChangeAspect="1" noMove="1" noResize="1" noEditPoints="1" noAdjustHandles="1" noChangeArrowheads="1" noChangeShapeType="1" noTextEdit="1"/>
              </p:cNvSpPr>
              <p:nvPr/>
            </p:nvSpPr>
            <p:spPr>
              <a:xfrm rot="16200000">
                <a:off x="4295668" y="2183582"/>
                <a:ext cx="552669" cy="346249"/>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32FDBBA-D084-614C-ABA0-1E72B7C936D7}"/>
                  </a:ext>
                </a:extLst>
              </p:cNvPr>
              <p:cNvSpPr txBox="1"/>
              <p:nvPr/>
            </p:nvSpPr>
            <p:spPr>
              <a:xfrm>
                <a:off x="464283" y="3257550"/>
                <a:ext cx="8215430" cy="523220"/>
              </a:xfrm>
              <a:prstGeom prst="rect">
                <a:avLst/>
              </a:prstGeom>
              <a:noFill/>
            </p:spPr>
            <p:txBody>
              <a:bodyPr wrap="square" rtlCol="0">
                <a:spAutoFit/>
              </a:bodyPr>
              <a:lstStyle/>
              <a:p>
                <a:pPr algn="ctr"/>
                <a:r>
                  <a:rPr lang="en-US" sz="1400" i="1" dirty="0"/>
                  <a:t>"Any context program </a:t>
                </a:r>
                <a14:m>
                  <m:oMath xmlns:m="http://schemas.openxmlformats.org/officeDocument/2006/math">
                    <m:r>
                      <a:rPr lang="en-US" sz="1400" b="1" dirty="0">
                        <a:latin typeface="Cambria Math" panose="02040503050406030204" pitchFamily="18" charset="0"/>
                        <a:ea typeface="Cambria Math" panose="02040503050406030204" pitchFamily="18" charset="0"/>
                      </a:rPr>
                      <m:t>𝐂𝐭𝐱𝐭</m:t>
                    </m:r>
                  </m:oMath>
                </a14:m>
                <a:r>
                  <a:rPr lang="en-US" sz="1400" i="1" dirty="0"/>
                  <a:t> plus </a:t>
                </a:r>
                <a14:m>
                  <m:oMath xmlns:m="http://schemas.openxmlformats.org/officeDocument/2006/math">
                    <m:r>
                      <a:rPr lang="en-US" sz="1400" b="1" dirty="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 </m:t>
                    </m:r>
                  </m:oMath>
                </a14:m>
                <a:r>
                  <a:rPr lang="en-US" sz="1400" i="1" dirty="0"/>
                  <a:t>running on </a:t>
                </a:r>
                <a14:m>
                  <m:oMath xmlns:m="http://schemas.openxmlformats.org/officeDocument/2006/math">
                    <m:r>
                      <a:rPr lang="en-US" sz="1400" i="1">
                        <a:latin typeface="Cambria Math" panose="02040503050406030204" pitchFamily="18" charset="0"/>
                        <a:ea typeface="Cambria Math" panose="02040503050406030204" pitchFamily="18" charset="0"/>
                      </a:rPr>
                      <m:t>𝐵𝑜𝑜𝑡</m:t>
                    </m:r>
                  </m:oMath>
                </a14:m>
                <a:r>
                  <a:rPr lang="en-US" sz="1400" i="1" dirty="0"/>
                  <a:t> layer with </a:t>
                </a:r>
                <a14:m>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𝑚𝑐</m:t>
                        </m:r>
                      </m:sub>
                    </m:sSub>
                    <m:r>
                      <a:rPr lang="en-US" sz="1400" i="1">
                        <a:latin typeface="Cambria Math" panose="02040503050406030204" pitchFamily="18" charset="0"/>
                        <a:ea typeface="Cambria Math" panose="02040503050406030204" pitchFamily="18" charset="0"/>
                      </a:rPr>
                      <m:t> </m:t>
                    </m:r>
                  </m:oMath>
                </a14:m>
                <a:r>
                  <a:rPr lang="en-US" sz="1400" i="1" dirty="0"/>
                  <a:t>contextually refines  the program </a:t>
                </a:r>
                <a14:m>
                  <m:oMath xmlns:m="http://schemas.openxmlformats.org/officeDocument/2006/math">
                    <m:r>
                      <a:rPr lang="en-US" sz="1400" b="1" dirty="0">
                        <a:latin typeface="Cambria Math" panose="02040503050406030204" pitchFamily="18" charset="0"/>
                        <a:ea typeface="Cambria Math" panose="02040503050406030204" pitchFamily="18" charset="0"/>
                      </a:rPr>
                      <m:t>𝐂𝐭𝐱𝐭</m:t>
                    </m:r>
                  </m:oMath>
                </a14:m>
                <a:r>
                  <a:rPr lang="en-US" sz="1400" i="1" dirty="0"/>
                  <a:t> running on the </a:t>
                </a:r>
                <a14:m>
                  <m:oMath xmlns:m="http://schemas.openxmlformats.org/officeDocument/2006/math">
                    <m:r>
                      <a:rPr lang="en-US" sz="1400" i="1">
                        <a:latin typeface="Cambria Math" panose="02040503050406030204" pitchFamily="18" charset="0"/>
                        <a:ea typeface="Cambria Math" panose="02040503050406030204" pitchFamily="18" charset="0"/>
                      </a:rPr>
                      <m:t>𝑆𝑦𝑠𝑐𝑎𝑙𝑙</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𝑐𝑖</m:t>
                            </m:r>
                          </m:sub>
                          <m:sup>
                            <m:r>
                              <a:rPr lang="en-US" sz="1400" i="1">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𝑡𝑖</m:t>
                            </m:r>
                          </m:sub>
                          <m:sup>
                            <m:r>
                              <a:rPr lang="en-US" sz="1400" i="1">
                                <a:latin typeface="Cambria Math" panose="02040503050406030204" pitchFamily="18" charset="0"/>
                                <a:ea typeface="Cambria Math" panose="02040503050406030204" pitchFamily="18" charset="0"/>
                              </a:rPr>
                              <m:t>′</m:t>
                            </m:r>
                          </m:sup>
                        </m:sSubSup>
                      </m:e>
                    </m:d>
                  </m:oMath>
                </a14:m>
                <a:r>
                  <a:rPr lang="en-US" sz="1400" i="1" dirty="0"/>
                  <a:t> layer with </a:t>
                </a:r>
                <a14:m>
                  <m:oMath xmlns:m="http://schemas.openxmlformats.org/officeDocument/2006/math">
                    <m:r>
                      <a:rPr lang="en-US" sz="1400" i="1">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oMath>
                </a14:m>
                <a:r>
                  <a:rPr lang="en-US" sz="1400" i="1" dirty="0"/>
                  <a:t>."</a:t>
                </a:r>
                <a:endParaRPr lang="en-US" sz="1400" dirty="0"/>
              </a:p>
            </p:txBody>
          </p:sp>
        </mc:Choice>
        <mc:Fallback xmlns="">
          <p:sp>
            <p:nvSpPr>
              <p:cNvPr id="60" name="TextBox 59">
                <a:extLst>
                  <a:ext uri="{FF2B5EF4-FFF2-40B4-BE49-F238E27FC236}">
                    <a16:creationId xmlns:a16="http://schemas.microsoft.com/office/drawing/2014/main" id="{E32FDBBA-D084-614C-ABA0-1E72B7C936D7}"/>
                  </a:ext>
                </a:extLst>
              </p:cNvPr>
              <p:cNvSpPr txBox="1">
                <a:spLocks noRot="1" noChangeAspect="1" noMove="1" noResize="1" noEditPoints="1" noAdjustHandles="1" noChangeArrowheads="1" noChangeShapeType="1" noTextEdit="1"/>
              </p:cNvSpPr>
              <p:nvPr/>
            </p:nvSpPr>
            <p:spPr>
              <a:xfrm>
                <a:off x="464283" y="3257550"/>
                <a:ext cx="8215430" cy="523220"/>
              </a:xfrm>
              <a:prstGeom prst="rect">
                <a:avLst/>
              </a:prstGeom>
              <a:blipFill>
                <a:blip r:embed="rId19"/>
                <a:stretch>
                  <a:fillRect t="-2381" b="-7143"/>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5E20AA00-008D-C548-95B6-CE5CC82098FC}"/>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32</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401431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49"/>
                                        </p:tgtEl>
                                      </p:cBhvr>
                                    </p:animEffect>
                                    <p:set>
                                      <p:cBhvr>
                                        <p:cTn id="7" dur="1" fill="hold">
                                          <p:stCondLst>
                                            <p:cond delay="1999"/>
                                          </p:stCondLst>
                                        </p:cTn>
                                        <p:tgtEl>
                                          <p:spTgt spid="49"/>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67"/>
                                        </p:tgtEl>
                                      </p:cBhvr>
                                    </p:animEffect>
                                    <p:set>
                                      <p:cBhvr>
                                        <p:cTn id="10" dur="1" fill="hold">
                                          <p:stCondLst>
                                            <p:cond delay="1999"/>
                                          </p:stCondLst>
                                        </p:cTn>
                                        <p:tgtEl>
                                          <p:spTgt spid="67"/>
                                        </p:tgtEl>
                                        <p:attrNameLst>
                                          <p:attrName>style.visibility</p:attrName>
                                        </p:attrNameLst>
                                      </p:cBhvr>
                                      <p:to>
                                        <p:strVal val="hidden"/>
                                      </p:to>
                                    </p:set>
                                  </p:childTnLst>
                                </p:cTn>
                              </p:par>
                              <p:par>
                                <p:cTn id="11" presetID="6" presetClass="exit" presetSubtype="32" fill="hold" grpId="0" nodeType="withEffect">
                                  <p:stCondLst>
                                    <p:cond delay="0"/>
                                  </p:stCondLst>
                                  <p:childTnLst>
                                    <p:animEffect transition="out" filter="circle(out)">
                                      <p:cBhvr>
                                        <p:cTn id="12" dur="2000"/>
                                        <p:tgtEl>
                                          <p:spTgt spid="8"/>
                                        </p:tgtEl>
                                      </p:cBhvr>
                                    </p:animEffect>
                                    <p:set>
                                      <p:cBhvr>
                                        <p:cTn id="13" dur="1" fill="hold">
                                          <p:stCondLst>
                                            <p:cond delay="1999"/>
                                          </p:stCondLst>
                                        </p:cTn>
                                        <p:tgtEl>
                                          <p:spTgt spid="8"/>
                                        </p:tgtEl>
                                        <p:attrNameLst>
                                          <p:attrName>style.visibility</p:attrName>
                                        </p:attrNameLst>
                                      </p:cBhvr>
                                      <p:to>
                                        <p:strVal val="hidden"/>
                                      </p:to>
                                    </p:set>
                                  </p:childTnLst>
                                </p:cTn>
                              </p:par>
                              <p:par>
                                <p:cTn id="14" presetID="6" presetClass="exit" presetSubtype="32" fill="hold" grpId="0" nodeType="withEffect">
                                  <p:stCondLst>
                                    <p:cond delay="0"/>
                                  </p:stCondLst>
                                  <p:childTnLst>
                                    <p:animEffect transition="out" filter="circle(out)">
                                      <p:cBhvr>
                                        <p:cTn id="15" dur="2000"/>
                                        <p:tgtEl>
                                          <p:spTgt spid="79"/>
                                        </p:tgtEl>
                                      </p:cBhvr>
                                    </p:animEffect>
                                    <p:set>
                                      <p:cBhvr>
                                        <p:cTn id="16" dur="1" fill="hold">
                                          <p:stCondLst>
                                            <p:cond delay="1999"/>
                                          </p:stCondLst>
                                        </p:cTn>
                                        <p:tgtEl>
                                          <p:spTgt spid="79"/>
                                        </p:tgtEl>
                                        <p:attrNameLst>
                                          <p:attrName>style.visibility</p:attrName>
                                        </p:attrNameLst>
                                      </p:cBhvr>
                                      <p:to>
                                        <p:strVal val="hidden"/>
                                      </p:to>
                                    </p:set>
                                  </p:childTnLst>
                                </p:cTn>
                              </p:par>
                              <p:par>
                                <p:cTn id="17" presetID="6" presetClass="exit" presetSubtype="32" fill="hold" grpId="0" nodeType="withEffect">
                                  <p:stCondLst>
                                    <p:cond delay="0"/>
                                  </p:stCondLst>
                                  <p:childTnLst>
                                    <p:animEffect transition="out" filter="circle(out)">
                                      <p:cBhvr>
                                        <p:cTn id="18" dur="2000"/>
                                        <p:tgtEl>
                                          <p:spTgt spid="82"/>
                                        </p:tgtEl>
                                      </p:cBhvr>
                                    </p:animEffect>
                                    <p:set>
                                      <p:cBhvr>
                                        <p:cTn id="19" dur="1" fill="hold">
                                          <p:stCondLst>
                                            <p:cond delay="1999"/>
                                          </p:stCondLst>
                                        </p:cTn>
                                        <p:tgtEl>
                                          <p:spTgt spid="82"/>
                                        </p:tgtEl>
                                        <p:attrNameLst>
                                          <p:attrName>style.visibility</p:attrName>
                                        </p:attrNameLst>
                                      </p:cBhvr>
                                      <p:to>
                                        <p:strVal val="hidden"/>
                                      </p:to>
                                    </p:set>
                                  </p:childTnLst>
                                </p:cTn>
                              </p:par>
                              <p:par>
                                <p:cTn id="20" presetID="6" presetClass="exit" presetSubtype="32" fill="hold" grpId="0" nodeType="withEffect">
                                  <p:stCondLst>
                                    <p:cond delay="0"/>
                                  </p:stCondLst>
                                  <p:childTnLst>
                                    <p:animEffect transition="out" filter="circle(out)">
                                      <p:cBhvr>
                                        <p:cTn id="21" dur="2000"/>
                                        <p:tgtEl>
                                          <p:spTgt spid="51"/>
                                        </p:tgtEl>
                                      </p:cBhvr>
                                    </p:animEffect>
                                    <p:set>
                                      <p:cBhvr>
                                        <p:cTn id="22" dur="1" fill="hold">
                                          <p:stCondLst>
                                            <p:cond delay="1999"/>
                                          </p:stCondLst>
                                        </p:cTn>
                                        <p:tgtEl>
                                          <p:spTgt spid="51"/>
                                        </p:tgtEl>
                                        <p:attrNameLst>
                                          <p:attrName>style.visibility</p:attrName>
                                        </p:attrNameLst>
                                      </p:cBhvr>
                                      <p:to>
                                        <p:strVal val="hidden"/>
                                      </p:to>
                                    </p:set>
                                  </p:childTnLst>
                                </p:cTn>
                              </p:par>
                              <p:par>
                                <p:cTn id="23" presetID="6" presetClass="exit" presetSubtype="32" fill="hold" grpId="0" nodeType="withEffect">
                                  <p:stCondLst>
                                    <p:cond delay="0"/>
                                  </p:stCondLst>
                                  <p:childTnLst>
                                    <p:animEffect transition="out" filter="circle(out)">
                                      <p:cBhvr>
                                        <p:cTn id="24" dur="2000"/>
                                        <p:tgtEl>
                                          <p:spTgt spid="59"/>
                                        </p:tgtEl>
                                      </p:cBhvr>
                                    </p:animEffect>
                                    <p:set>
                                      <p:cBhvr>
                                        <p:cTn id="25" dur="1" fill="hold">
                                          <p:stCondLst>
                                            <p:cond delay="1999"/>
                                          </p:stCondLst>
                                        </p:cTn>
                                        <p:tgtEl>
                                          <p:spTgt spid="59"/>
                                        </p:tgtEl>
                                        <p:attrNameLst>
                                          <p:attrName>style.visibility</p:attrName>
                                        </p:attrNameLst>
                                      </p:cBhvr>
                                      <p:to>
                                        <p:strVal val="hidden"/>
                                      </p:to>
                                    </p:set>
                                  </p:childTnLst>
                                </p:cTn>
                              </p:par>
                              <p:par>
                                <p:cTn id="26" presetID="6" presetClass="exit" presetSubtype="32" fill="hold" grpId="0" nodeType="withEffect">
                                  <p:stCondLst>
                                    <p:cond delay="0"/>
                                  </p:stCondLst>
                                  <p:childTnLst>
                                    <p:animEffect transition="out" filter="circle(out)">
                                      <p:cBhvr>
                                        <p:cTn id="27" dur="2000"/>
                                        <p:tgtEl>
                                          <p:spTgt spid="74"/>
                                        </p:tgtEl>
                                      </p:cBhvr>
                                    </p:animEffect>
                                    <p:set>
                                      <p:cBhvr>
                                        <p:cTn id="28" dur="1" fill="hold">
                                          <p:stCondLst>
                                            <p:cond delay="1999"/>
                                          </p:stCondLst>
                                        </p:cTn>
                                        <p:tgtEl>
                                          <p:spTgt spid="74"/>
                                        </p:tgtEl>
                                        <p:attrNameLst>
                                          <p:attrName>style.visibility</p:attrName>
                                        </p:attrNameLst>
                                      </p:cBhvr>
                                      <p:to>
                                        <p:strVal val="hidden"/>
                                      </p:to>
                                    </p:set>
                                  </p:childTnLst>
                                </p:cTn>
                              </p:par>
                              <p:par>
                                <p:cTn id="29" presetID="6" presetClass="exit" presetSubtype="32" fill="hold" grpId="0" nodeType="withEffect">
                                  <p:stCondLst>
                                    <p:cond delay="0"/>
                                  </p:stCondLst>
                                  <p:childTnLst>
                                    <p:animEffect transition="out" filter="circle(out)">
                                      <p:cBhvr>
                                        <p:cTn id="30" dur="2000"/>
                                        <p:tgtEl>
                                          <p:spTgt spid="46"/>
                                        </p:tgtEl>
                                      </p:cBhvr>
                                    </p:animEffect>
                                    <p:set>
                                      <p:cBhvr>
                                        <p:cTn id="31" dur="1" fill="hold">
                                          <p:stCondLst>
                                            <p:cond delay="1999"/>
                                          </p:stCondLst>
                                        </p:cTn>
                                        <p:tgtEl>
                                          <p:spTgt spid="46"/>
                                        </p:tgtEl>
                                        <p:attrNameLst>
                                          <p:attrName>style.visibility</p:attrName>
                                        </p:attrNameLst>
                                      </p:cBhvr>
                                      <p:to>
                                        <p:strVal val="hidden"/>
                                      </p:to>
                                    </p:set>
                                  </p:childTnLst>
                                </p:cTn>
                              </p:par>
                              <p:par>
                                <p:cTn id="32" presetID="6" presetClass="exit" presetSubtype="32" fill="hold" grpId="0" nodeType="withEffect">
                                  <p:stCondLst>
                                    <p:cond delay="0"/>
                                  </p:stCondLst>
                                  <p:childTnLst>
                                    <p:animEffect transition="out" filter="circle(out)">
                                      <p:cBhvr>
                                        <p:cTn id="33" dur="2000"/>
                                        <p:tgtEl>
                                          <p:spTgt spid="66"/>
                                        </p:tgtEl>
                                      </p:cBhvr>
                                    </p:animEffect>
                                    <p:set>
                                      <p:cBhvr>
                                        <p:cTn id="34" dur="1" fill="hold">
                                          <p:stCondLst>
                                            <p:cond delay="1999"/>
                                          </p:stCondLst>
                                        </p:cTn>
                                        <p:tgtEl>
                                          <p:spTgt spid="66"/>
                                        </p:tgtEl>
                                        <p:attrNameLst>
                                          <p:attrName>style.visibility</p:attrName>
                                        </p:attrNameLst>
                                      </p:cBhvr>
                                      <p:to>
                                        <p:strVal val="hidden"/>
                                      </p:to>
                                    </p:set>
                                  </p:childTnLst>
                                </p:cTn>
                              </p:par>
                              <p:par>
                                <p:cTn id="35" presetID="6" presetClass="exit" presetSubtype="32" fill="hold" grpId="0" nodeType="withEffect">
                                  <p:stCondLst>
                                    <p:cond delay="0"/>
                                  </p:stCondLst>
                                  <p:childTnLst>
                                    <p:animEffect transition="out" filter="circle(out)">
                                      <p:cBhvr>
                                        <p:cTn id="36" dur="2000"/>
                                        <p:tgtEl>
                                          <p:spTgt spid="68"/>
                                        </p:tgtEl>
                                      </p:cBhvr>
                                    </p:animEffect>
                                    <p:set>
                                      <p:cBhvr>
                                        <p:cTn id="37" dur="1" fill="hold">
                                          <p:stCondLst>
                                            <p:cond delay="1999"/>
                                          </p:stCondLst>
                                        </p:cTn>
                                        <p:tgtEl>
                                          <p:spTgt spid="68"/>
                                        </p:tgtEl>
                                        <p:attrNameLst>
                                          <p:attrName>style.visibility</p:attrName>
                                        </p:attrNameLst>
                                      </p:cBhvr>
                                      <p:to>
                                        <p:strVal val="hidden"/>
                                      </p:to>
                                    </p:set>
                                  </p:childTnLst>
                                </p:cTn>
                              </p:par>
                              <p:par>
                                <p:cTn id="38" presetID="6" presetClass="exit" presetSubtype="32" fill="hold" grpId="0" nodeType="withEffect">
                                  <p:stCondLst>
                                    <p:cond delay="0"/>
                                  </p:stCondLst>
                                  <p:childTnLst>
                                    <p:animEffect transition="out" filter="circle(out)">
                                      <p:cBhvr>
                                        <p:cTn id="39" dur="2000"/>
                                        <p:tgtEl>
                                          <p:spTgt spid="70"/>
                                        </p:tgtEl>
                                      </p:cBhvr>
                                    </p:animEffect>
                                    <p:set>
                                      <p:cBhvr>
                                        <p:cTn id="40" dur="1" fill="hold">
                                          <p:stCondLst>
                                            <p:cond delay="1999"/>
                                          </p:stCondLst>
                                        </p:cTn>
                                        <p:tgtEl>
                                          <p:spTgt spid="70"/>
                                        </p:tgtEl>
                                        <p:attrNameLst>
                                          <p:attrName>style.visibility</p:attrName>
                                        </p:attrNameLst>
                                      </p:cBhvr>
                                      <p:to>
                                        <p:strVal val="hidden"/>
                                      </p:to>
                                    </p:set>
                                  </p:childTnLst>
                                </p:cTn>
                              </p:par>
                              <p:par>
                                <p:cTn id="41" presetID="6" presetClass="exit" presetSubtype="32" fill="hold" grpId="0" nodeType="withEffect">
                                  <p:stCondLst>
                                    <p:cond delay="0"/>
                                  </p:stCondLst>
                                  <p:childTnLst>
                                    <p:animEffect transition="out" filter="circle(out)">
                                      <p:cBhvr>
                                        <p:cTn id="42" dur="2000"/>
                                        <p:tgtEl>
                                          <p:spTgt spid="77"/>
                                        </p:tgtEl>
                                      </p:cBhvr>
                                    </p:animEffect>
                                    <p:set>
                                      <p:cBhvr>
                                        <p:cTn id="43" dur="1" fill="hold">
                                          <p:stCondLst>
                                            <p:cond delay="1999"/>
                                          </p:stCondLst>
                                        </p:cTn>
                                        <p:tgtEl>
                                          <p:spTgt spid="77"/>
                                        </p:tgtEl>
                                        <p:attrNameLst>
                                          <p:attrName>style.visibility</p:attrName>
                                        </p:attrNameLst>
                                      </p:cBhvr>
                                      <p:to>
                                        <p:strVal val="hidden"/>
                                      </p:to>
                                    </p:set>
                                  </p:childTnLst>
                                </p:cTn>
                              </p:par>
                              <p:par>
                                <p:cTn id="44" presetID="6" presetClass="exit" presetSubtype="32" fill="hold" grpId="0" nodeType="withEffect">
                                  <p:stCondLst>
                                    <p:cond delay="0"/>
                                  </p:stCondLst>
                                  <p:childTnLst>
                                    <p:animEffect transition="out" filter="circle(out)">
                                      <p:cBhvr>
                                        <p:cTn id="45" dur="2000"/>
                                        <p:tgtEl>
                                          <p:spTgt spid="83"/>
                                        </p:tgtEl>
                                      </p:cBhvr>
                                    </p:animEffect>
                                    <p:set>
                                      <p:cBhvr>
                                        <p:cTn id="46" dur="1" fill="hold">
                                          <p:stCondLst>
                                            <p:cond delay="1999"/>
                                          </p:stCondLst>
                                        </p:cTn>
                                        <p:tgtEl>
                                          <p:spTgt spid="83"/>
                                        </p:tgtEl>
                                        <p:attrNameLst>
                                          <p:attrName>style.visibility</p:attrName>
                                        </p:attrNameLst>
                                      </p:cBhvr>
                                      <p:to>
                                        <p:strVal val="hidden"/>
                                      </p:to>
                                    </p:set>
                                  </p:childTnLst>
                                </p:cTn>
                              </p:par>
                              <p:par>
                                <p:cTn id="47" presetID="6" presetClass="exit" presetSubtype="32" fill="hold" grpId="0" nodeType="withEffect">
                                  <p:stCondLst>
                                    <p:cond delay="0"/>
                                  </p:stCondLst>
                                  <p:childTnLst>
                                    <p:animEffect transition="out" filter="circle(out)">
                                      <p:cBhvr>
                                        <p:cTn id="48" dur="2000"/>
                                        <p:tgtEl>
                                          <p:spTgt spid="84"/>
                                        </p:tgtEl>
                                      </p:cBhvr>
                                    </p:animEffect>
                                    <p:set>
                                      <p:cBhvr>
                                        <p:cTn id="49" dur="1" fill="hold">
                                          <p:stCondLst>
                                            <p:cond delay="1999"/>
                                          </p:stCondLst>
                                        </p:cTn>
                                        <p:tgtEl>
                                          <p:spTgt spid="84"/>
                                        </p:tgtEl>
                                        <p:attrNameLst>
                                          <p:attrName>style.visibility</p:attrName>
                                        </p:attrNameLst>
                                      </p:cBhvr>
                                      <p:to>
                                        <p:strVal val="hidden"/>
                                      </p:to>
                                    </p:set>
                                  </p:childTnLst>
                                </p:cTn>
                              </p:par>
                              <p:par>
                                <p:cTn id="50" presetID="6" presetClass="exit" presetSubtype="32" fill="hold" grpId="0" nodeType="withEffect">
                                  <p:stCondLst>
                                    <p:cond delay="0"/>
                                  </p:stCondLst>
                                  <p:childTnLst>
                                    <p:animEffect transition="out" filter="circle(out)">
                                      <p:cBhvr>
                                        <p:cTn id="51" dur="2000"/>
                                        <p:tgtEl>
                                          <p:spTgt spid="86"/>
                                        </p:tgtEl>
                                      </p:cBhvr>
                                    </p:animEffect>
                                    <p:set>
                                      <p:cBhvr>
                                        <p:cTn id="52" dur="1" fill="hold">
                                          <p:stCondLst>
                                            <p:cond delay="1999"/>
                                          </p:stCondLst>
                                        </p:cTn>
                                        <p:tgtEl>
                                          <p:spTgt spid="86"/>
                                        </p:tgtEl>
                                        <p:attrNameLst>
                                          <p:attrName>style.visibility</p:attrName>
                                        </p:attrNameLst>
                                      </p:cBhvr>
                                      <p:to>
                                        <p:strVal val="hidden"/>
                                      </p:to>
                                    </p:set>
                                  </p:childTnLst>
                                </p:cTn>
                              </p:par>
                              <p:par>
                                <p:cTn id="53" presetID="6" presetClass="exit" presetSubtype="32" fill="hold" grpId="0" nodeType="withEffect">
                                  <p:stCondLst>
                                    <p:cond delay="0"/>
                                  </p:stCondLst>
                                  <p:childTnLst>
                                    <p:animEffect transition="out" filter="circle(out)">
                                      <p:cBhvr>
                                        <p:cTn id="54" dur="2000"/>
                                        <p:tgtEl>
                                          <p:spTgt spid="89"/>
                                        </p:tgtEl>
                                      </p:cBhvr>
                                    </p:animEffect>
                                    <p:set>
                                      <p:cBhvr>
                                        <p:cTn id="55" dur="1" fill="hold">
                                          <p:stCondLst>
                                            <p:cond delay="1999"/>
                                          </p:stCondLst>
                                        </p:cTn>
                                        <p:tgtEl>
                                          <p:spTgt spid="89"/>
                                        </p:tgtEl>
                                        <p:attrNameLst>
                                          <p:attrName>style.visibility</p:attrName>
                                        </p:attrNameLst>
                                      </p:cBhvr>
                                      <p:to>
                                        <p:strVal val="hidden"/>
                                      </p:to>
                                    </p:set>
                                  </p:childTnLst>
                                </p:cTn>
                              </p:par>
                              <p:par>
                                <p:cTn id="56" presetID="6" presetClass="exit" presetSubtype="32" fill="hold" grpId="0" nodeType="withEffect">
                                  <p:stCondLst>
                                    <p:cond delay="0"/>
                                  </p:stCondLst>
                                  <p:childTnLst>
                                    <p:animEffect transition="out" filter="circle(out)">
                                      <p:cBhvr>
                                        <p:cTn id="57" dur="2000"/>
                                        <p:tgtEl>
                                          <p:spTgt spid="91"/>
                                        </p:tgtEl>
                                      </p:cBhvr>
                                    </p:animEffect>
                                    <p:set>
                                      <p:cBhvr>
                                        <p:cTn id="58" dur="1" fill="hold">
                                          <p:stCondLst>
                                            <p:cond delay="1999"/>
                                          </p:stCondLst>
                                        </p:cTn>
                                        <p:tgtEl>
                                          <p:spTgt spid="91"/>
                                        </p:tgtEl>
                                        <p:attrNameLst>
                                          <p:attrName>style.visibility</p:attrName>
                                        </p:attrNameLst>
                                      </p:cBhvr>
                                      <p:to>
                                        <p:strVal val="hidden"/>
                                      </p:to>
                                    </p:set>
                                  </p:childTnLst>
                                </p:cTn>
                              </p:par>
                              <p:par>
                                <p:cTn id="59" presetID="6" presetClass="exit" presetSubtype="32" fill="hold" grpId="0" nodeType="withEffect">
                                  <p:stCondLst>
                                    <p:cond delay="0"/>
                                  </p:stCondLst>
                                  <p:childTnLst>
                                    <p:animEffect transition="out" filter="circle(out)">
                                      <p:cBhvr>
                                        <p:cTn id="60" dur="2000"/>
                                        <p:tgtEl>
                                          <p:spTgt spid="94"/>
                                        </p:tgtEl>
                                      </p:cBhvr>
                                    </p:animEffect>
                                    <p:set>
                                      <p:cBhvr>
                                        <p:cTn id="61" dur="1" fill="hold">
                                          <p:stCondLst>
                                            <p:cond delay="1999"/>
                                          </p:stCondLst>
                                        </p:cTn>
                                        <p:tgtEl>
                                          <p:spTgt spid="94"/>
                                        </p:tgtEl>
                                        <p:attrNameLst>
                                          <p:attrName>style.visibility</p:attrName>
                                        </p:attrNameLst>
                                      </p:cBhvr>
                                      <p:to>
                                        <p:strVal val="hidden"/>
                                      </p:to>
                                    </p:set>
                                  </p:childTnLst>
                                </p:cTn>
                              </p:par>
                              <p:par>
                                <p:cTn id="62" presetID="6" presetClass="exit" presetSubtype="32" fill="hold" grpId="0" nodeType="withEffect">
                                  <p:stCondLst>
                                    <p:cond delay="0"/>
                                  </p:stCondLst>
                                  <p:childTnLst>
                                    <p:animEffect transition="out" filter="circle(out)">
                                      <p:cBhvr>
                                        <p:cTn id="63" dur="2000"/>
                                        <p:tgtEl>
                                          <p:spTgt spid="98"/>
                                        </p:tgtEl>
                                      </p:cBhvr>
                                    </p:animEffect>
                                    <p:set>
                                      <p:cBhvr>
                                        <p:cTn id="64" dur="1" fill="hold">
                                          <p:stCondLst>
                                            <p:cond delay="1999"/>
                                          </p:stCondLst>
                                        </p:cTn>
                                        <p:tgtEl>
                                          <p:spTgt spid="98"/>
                                        </p:tgtEl>
                                        <p:attrNameLst>
                                          <p:attrName>style.visibility</p:attrName>
                                        </p:attrNameLst>
                                      </p:cBhvr>
                                      <p:to>
                                        <p:strVal val="hidden"/>
                                      </p:to>
                                    </p:set>
                                  </p:childTnLst>
                                </p:cTn>
                              </p:par>
                              <p:par>
                                <p:cTn id="65" presetID="6" presetClass="exit" presetSubtype="32" fill="hold" grpId="0" nodeType="withEffect">
                                  <p:stCondLst>
                                    <p:cond delay="0"/>
                                  </p:stCondLst>
                                  <p:childTnLst>
                                    <p:animEffect transition="out" filter="circle(out)">
                                      <p:cBhvr>
                                        <p:cTn id="66" dur="2000"/>
                                        <p:tgtEl>
                                          <p:spTgt spid="104"/>
                                        </p:tgtEl>
                                      </p:cBhvr>
                                    </p:animEffect>
                                    <p:set>
                                      <p:cBhvr>
                                        <p:cTn id="67" dur="1" fill="hold">
                                          <p:stCondLst>
                                            <p:cond delay="1999"/>
                                          </p:stCondLst>
                                        </p:cTn>
                                        <p:tgtEl>
                                          <p:spTgt spid="104"/>
                                        </p:tgtEl>
                                        <p:attrNameLst>
                                          <p:attrName>style.visibility</p:attrName>
                                        </p:attrNameLst>
                                      </p:cBhvr>
                                      <p:to>
                                        <p:strVal val="hidden"/>
                                      </p:to>
                                    </p:set>
                                  </p:childTnLst>
                                </p:cTn>
                              </p:par>
                              <p:par>
                                <p:cTn id="68" presetID="6" presetClass="exit" presetSubtype="32" fill="hold" grpId="0" nodeType="withEffect">
                                  <p:stCondLst>
                                    <p:cond delay="0"/>
                                  </p:stCondLst>
                                  <p:childTnLst>
                                    <p:animEffect transition="out" filter="circle(out)">
                                      <p:cBhvr>
                                        <p:cTn id="69" dur="2000"/>
                                        <p:tgtEl>
                                          <p:spTgt spid="105"/>
                                        </p:tgtEl>
                                      </p:cBhvr>
                                    </p:animEffect>
                                    <p:set>
                                      <p:cBhvr>
                                        <p:cTn id="70" dur="1" fill="hold">
                                          <p:stCondLst>
                                            <p:cond delay="1999"/>
                                          </p:stCondLst>
                                        </p:cTn>
                                        <p:tgtEl>
                                          <p:spTgt spid="105"/>
                                        </p:tgtEl>
                                        <p:attrNameLst>
                                          <p:attrName>style.visibility</p:attrName>
                                        </p:attrNameLst>
                                      </p:cBhvr>
                                      <p:to>
                                        <p:strVal val="hidden"/>
                                      </p:to>
                                    </p:set>
                                  </p:childTnLst>
                                </p:cTn>
                              </p:par>
                              <p:par>
                                <p:cTn id="71" presetID="6" presetClass="exit" presetSubtype="32" fill="hold" grpId="0" nodeType="withEffect">
                                  <p:stCondLst>
                                    <p:cond delay="0"/>
                                  </p:stCondLst>
                                  <p:childTnLst>
                                    <p:animEffect transition="out" filter="circle(out)">
                                      <p:cBhvr>
                                        <p:cTn id="72" dur="2000"/>
                                        <p:tgtEl>
                                          <p:spTgt spid="106"/>
                                        </p:tgtEl>
                                      </p:cBhvr>
                                    </p:animEffect>
                                    <p:set>
                                      <p:cBhvr>
                                        <p:cTn id="73" dur="1" fill="hold">
                                          <p:stCondLst>
                                            <p:cond delay="1999"/>
                                          </p:stCondLst>
                                        </p:cTn>
                                        <p:tgtEl>
                                          <p:spTgt spid="106"/>
                                        </p:tgtEl>
                                        <p:attrNameLst>
                                          <p:attrName>style.visibility</p:attrName>
                                        </p:attrNameLst>
                                      </p:cBhvr>
                                      <p:to>
                                        <p:strVal val="hidden"/>
                                      </p:to>
                                    </p:set>
                                  </p:childTnLst>
                                </p:cTn>
                              </p:par>
                              <p:par>
                                <p:cTn id="74" presetID="6" presetClass="exit" presetSubtype="32" fill="hold" grpId="0" nodeType="withEffect">
                                  <p:stCondLst>
                                    <p:cond delay="0"/>
                                  </p:stCondLst>
                                  <p:childTnLst>
                                    <p:animEffect transition="out" filter="circle(out)">
                                      <p:cBhvr>
                                        <p:cTn id="75" dur="2000"/>
                                        <p:tgtEl>
                                          <p:spTgt spid="110"/>
                                        </p:tgtEl>
                                      </p:cBhvr>
                                    </p:animEffect>
                                    <p:set>
                                      <p:cBhvr>
                                        <p:cTn id="76" dur="1" fill="hold">
                                          <p:stCondLst>
                                            <p:cond delay="1999"/>
                                          </p:stCondLst>
                                        </p:cTn>
                                        <p:tgtEl>
                                          <p:spTgt spid="110"/>
                                        </p:tgtEl>
                                        <p:attrNameLst>
                                          <p:attrName>style.visibility</p:attrName>
                                        </p:attrNameLst>
                                      </p:cBhvr>
                                      <p:to>
                                        <p:strVal val="hidden"/>
                                      </p:to>
                                    </p:set>
                                  </p:childTnLst>
                                </p:cTn>
                              </p:par>
                              <p:par>
                                <p:cTn id="77" presetID="6" presetClass="exit" presetSubtype="32" fill="hold" grpId="0" nodeType="withEffect">
                                  <p:stCondLst>
                                    <p:cond delay="0"/>
                                  </p:stCondLst>
                                  <p:childTnLst>
                                    <p:animEffect transition="out" filter="circle(out)">
                                      <p:cBhvr>
                                        <p:cTn id="78" dur="2000"/>
                                        <p:tgtEl>
                                          <p:spTgt spid="18"/>
                                        </p:tgtEl>
                                      </p:cBhvr>
                                    </p:animEffect>
                                    <p:set>
                                      <p:cBhvr>
                                        <p:cTn id="79" dur="1" fill="hold">
                                          <p:stCondLst>
                                            <p:cond delay="1999"/>
                                          </p:stCondLst>
                                        </p:cTn>
                                        <p:tgtEl>
                                          <p:spTgt spid="18"/>
                                        </p:tgtEl>
                                        <p:attrNameLst>
                                          <p:attrName>style.visibility</p:attrName>
                                        </p:attrNameLst>
                                      </p:cBhvr>
                                      <p:to>
                                        <p:strVal val="hidden"/>
                                      </p:to>
                                    </p:set>
                                  </p:childTnLst>
                                </p:cTn>
                              </p:par>
                              <p:par>
                                <p:cTn id="80" presetID="6" presetClass="exit" presetSubtype="32" fill="hold" grpId="0" nodeType="withEffect">
                                  <p:stCondLst>
                                    <p:cond delay="0"/>
                                  </p:stCondLst>
                                  <p:childTnLst>
                                    <p:animEffect transition="out" filter="circle(out)">
                                      <p:cBhvr>
                                        <p:cTn id="81" dur="2000"/>
                                        <p:tgtEl>
                                          <p:spTgt spid="92"/>
                                        </p:tgtEl>
                                      </p:cBhvr>
                                    </p:animEffect>
                                    <p:set>
                                      <p:cBhvr>
                                        <p:cTn id="82" dur="1" fill="hold">
                                          <p:stCondLst>
                                            <p:cond delay="1999"/>
                                          </p:stCondLst>
                                        </p:cTn>
                                        <p:tgtEl>
                                          <p:spTgt spid="92"/>
                                        </p:tgtEl>
                                        <p:attrNameLst>
                                          <p:attrName>style.visibility</p:attrName>
                                        </p:attrNameLst>
                                      </p:cBhvr>
                                      <p:to>
                                        <p:strVal val="hidden"/>
                                      </p:to>
                                    </p:set>
                                  </p:childTnLst>
                                </p:cTn>
                              </p:par>
                              <p:par>
                                <p:cTn id="83" presetID="6" presetClass="exit" presetSubtype="32" fill="hold" grpId="0" nodeType="withEffect">
                                  <p:stCondLst>
                                    <p:cond delay="0"/>
                                  </p:stCondLst>
                                  <p:childTnLst>
                                    <p:animEffect transition="out" filter="circle(out)">
                                      <p:cBhvr>
                                        <p:cTn id="84" dur="2000"/>
                                        <p:tgtEl>
                                          <p:spTgt spid="85"/>
                                        </p:tgtEl>
                                      </p:cBhvr>
                                    </p:animEffect>
                                    <p:set>
                                      <p:cBhvr>
                                        <p:cTn id="85" dur="1" fill="hold">
                                          <p:stCondLst>
                                            <p:cond delay="1999"/>
                                          </p:stCondLst>
                                        </p:cTn>
                                        <p:tgtEl>
                                          <p:spTgt spid="85"/>
                                        </p:tgtEl>
                                        <p:attrNameLst>
                                          <p:attrName>style.visibility</p:attrName>
                                        </p:attrNameLst>
                                      </p:cBhvr>
                                      <p:to>
                                        <p:strVal val="hidden"/>
                                      </p:to>
                                    </p:set>
                                  </p:childTnLst>
                                </p:cTn>
                              </p:par>
                              <p:par>
                                <p:cTn id="86" presetID="6" presetClass="exit" presetSubtype="32" fill="hold" grpId="0" nodeType="withEffect">
                                  <p:stCondLst>
                                    <p:cond delay="0"/>
                                  </p:stCondLst>
                                  <p:childTnLst>
                                    <p:animEffect transition="out" filter="circle(out)">
                                      <p:cBhvr>
                                        <p:cTn id="87" dur="2000"/>
                                        <p:tgtEl>
                                          <p:spTgt spid="87"/>
                                        </p:tgtEl>
                                      </p:cBhvr>
                                    </p:animEffect>
                                    <p:set>
                                      <p:cBhvr>
                                        <p:cTn id="88" dur="1" fill="hold">
                                          <p:stCondLst>
                                            <p:cond delay="1999"/>
                                          </p:stCondLst>
                                        </p:cTn>
                                        <p:tgtEl>
                                          <p:spTgt spid="87"/>
                                        </p:tgtEl>
                                        <p:attrNameLst>
                                          <p:attrName>style.visibility</p:attrName>
                                        </p:attrNameLst>
                                      </p:cBhvr>
                                      <p:to>
                                        <p:strVal val="hidden"/>
                                      </p:to>
                                    </p:set>
                                  </p:childTnLst>
                                </p:cTn>
                              </p:par>
                              <p:par>
                                <p:cTn id="89" presetID="6" presetClass="exit" presetSubtype="32" fill="hold" grpId="0" nodeType="withEffect">
                                  <p:stCondLst>
                                    <p:cond delay="0"/>
                                  </p:stCondLst>
                                  <p:childTnLst>
                                    <p:animEffect transition="out" filter="circle(out)">
                                      <p:cBhvr>
                                        <p:cTn id="90" dur="2000"/>
                                        <p:tgtEl>
                                          <p:spTgt spid="88"/>
                                        </p:tgtEl>
                                      </p:cBhvr>
                                    </p:animEffect>
                                    <p:set>
                                      <p:cBhvr>
                                        <p:cTn id="91" dur="1" fill="hold">
                                          <p:stCondLst>
                                            <p:cond delay="1999"/>
                                          </p:stCondLst>
                                        </p:cTn>
                                        <p:tgtEl>
                                          <p:spTgt spid="88"/>
                                        </p:tgtEl>
                                        <p:attrNameLst>
                                          <p:attrName>style.visibility</p:attrName>
                                        </p:attrNameLst>
                                      </p:cBhvr>
                                      <p:to>
                                        <p:strVal val="hidden"/>
                                      </p:to>
                                    </p:set>
                                  </p:childTnLst>
                                </p:cTn>
                              </p:par>
                              <p:par>
                                <p:cTn id="92" presetID="6" presetClass="exit" presetSubtype="32" fill="hold" grpId="0" nodeType="withEffect">
                                  <p:stCondLst>
                                    <p:cond delay="0"/>
                                  </p:stCondLst>
                                  <p:childTnLst>
                                    <p:animEffect transition="out" filter="circle(out)">
                                      <p:cBhvr>
                                        <p:cTn id="93" dur="2000"/>
                                        <p:tgtEl>
                                          <p:spTgt spid="90"/>
                                        </p:tgtEl>
                                      </p:cBhvr>
                                    </p:animEffect>
                                    <p:set>
                                      <p:cBhvr>
                                        <p:cTn id="94" dur="1" fill="hold">
                                          <p:stCondLst>
                                            <p:cond delay="1999"/>
                                          </p:stCondLst>
                                        </p:cTn>
                                        <p:tgtEl>
                                          <p:spTgt spid="90"/>
                                        </p:tgtEl>
                                        <p:attrNameLst>
                                          <p:attrName>style.visibility</p:attrName>
                                        </p:attrNameLst>
                                      </p:cBhvr>
                                      <p:to>
                                        <p:strVal val="hidden"/>
                                      </p:to>
                                    </p:set>
                                  </p:childTnLst>
                                </p:cTn>
                              </p:par>
                              <p:par>
                                <p:cTn id="95" presetID="6" presetClass="exit" presetSubtype="32" fill="hold" grpId="0" nodeType="withEffect">
                                  <p:stCondLst>
                                    <p:cond delay="0"/>
                                  </p:stCondLst>
                                  <p:childTnLst>
                                    <p:animEffect transition="out" filter="circle(out)">
                                      <p:cBhvr>
                                        <p:cTn id="96" dur="2000"/>
                                        <p:tgtEl>
                                          <p:spTgt spid="93"/>
                                        </p:tgtEl>
                                      </p:cBhvr>
                                    </p:animEffect>
                                    <p:set>
                                      <p:cBhvr>
                                        <p:cTn id="97" dur="1" fill="hold">
                                          <p:stCondLst>
                                            <p:cond delay="1999"/>
                                          </p:stCondLst>
                                        </p:cTn>
                                        <p:tgtEl>
                                          <p:spTgt spid="93"/>
                                        </p:tgtEl>
                                        <p:attrNameLst>
                                          <p:attrName>style.visibility</p:attrName>
                                        </p:attrNameLst>
                                      </p:cBhvr>
                                      <p:to>
                                        <p:strVal val="hidden"/>
                                      </p:to>
                                    </p:set>
                                  </p:childTnLst>
                                </p:cTn>
                              </p:par>
                              <p:par>
                                <p:cTn id="98" presetID="6" presetClass="exit" presetSubtype="32" fill="hold" grpId="0" nodeType="withEffect">
                                  <p:stCondLst>
                                    <p:cond delay="0"/>
                                  </p:stCondLst>
                                  <p:childTnLst>
                                    <p:animEffect transition="out" filter="circle(out)">
                                      <p:cBhvr>
                                        <p:cTn id="99" dur="2000"/>
                                        <p:tgtEl>
                                          <p:spTgt spid="95"/>
                                        </p:tgtEl>
                                      </p:cBhvr>
                                    </p:animEffect>
                                    <p:set>
                                      <p:cBhvr>
                                        <p:cTn id="100" dur="1" fill="hold">
                                          <p:stCondLst>
                                            <p:cond delay="1999"/>
                                          </p:stCondLst>
                                        </p:cTn>
                                        <p:tgtEl>
                                          <p:spTgt spid="95"/>
                                        </p:tgtEl>
                                        <p:attrNameLst>
                                          <p:attrName>style.visibility</p:attrName>
                                        </p:attrNameLst>
                                      </p:cBhvr>
                                      <p:to>
                                        <p:strVal val="hidden"/>
                                      </p:to>
                                    </p:set>
                                  </p:childTnLst>
                                </p:cTn>
                              </p:par>
                              <p:par>
                                <p:cTn id="101" presetID="6" presetClass="exit" presetSubtype="32" fill="hold" grpId="0" nodeType="withEffect">
                                  <p:stCondLst>
                                    <p:cond delay="0"/>
                                  </p:stCondLst>
                                  <p:childTnLst>
                                    <p:animEffect transition="out" filter="circle(out)">
                                      <p:cBhvr>
                                        <p:cTn id="102" dur="2000"/>
                                        <p:tgtEl>
                                          <p:spTgt spid="96"/>
                                        </p:tgtEl>
                                      </p:cBhvr>
                                    </p:animEffect>
                                    <p:set>
                                      <p:cBhvr>
                                        <p:cTn id="103" dur="1" fill="hold">
                                          <p:stCondLst>
                                            <p:cond delay="1999"/>
                                          </p:stCondLst>
                                        </p:cTn>
                                        <p:tgtEl>
                                          <p:spTgt spid="96"/>
                                        </p:tgtEl>
                                        <p:attrNameLst>
                                          <p:attrName>style.visibility</p:attrName>
                                        </p:attrNameLst>
                                      </p:cBhvr>
                                      <p:to>
                                        <p:strVal val="hidden"/>
                                      </p:to>
                                    </p:set>
                                  </p:childTnLst>
                                </p:cTn>
                              </p:par>
                              <p:par>
                                <p:cTn id="104" presetID="6" presetClass="exit" presetSubtype="32" fill="hold" grpId="0" nodeType="withEffect">
                                  <p:stCondLst>
                                    <p:cond delay="0"/>
                                  </p:stCondLst>
                                  <p:childTnLst>
                                    <p:animEffect transition="out" filter="circle(out)">
                                      <p:cBhvr>
                                        <p:cTn id="105" dur="2000"/>
                                        <p:tgtEl>
                                          <p:spTgt spid="97"/>
                                        </p:tgtEl>
                                      </p:cBhvr>
                                    </p:animEffect>
                                    <p:set>
                                      <p:cBhvr>
                                        <p:cTn id="106" dur="1" fill="hold">
                                          <p:stCondLst>
                                            <p:cond delay="1999"/>
                                          </p:stCondLst>
                                        </p:cTn>
                                        <p:tgtEl>
                                          <p:spTgt spid="97"/>
                                        </p:tgtEl>
                                        <p:attrNameLst>
                                          <p:attrName>style.visibility</p:attrName>
                                        </p:attrNameLst>
                                      </p:cBhvr>
                                      <p:to>
                                        <p:strVal val="hidden"/>
                                      </p:to>
                                    </p:set>
                                  </p:childTnLst>
                                </p:cTn>
                              </p:par>
                              <p:par>
                                <p:cTn id="107" presetID="6" presetClass="exit" presetSubtype="32" fill="hold" grpId="0" nodeType="withEffect">
                                  <p:stCondLst>
                                    <p:cond delay="0"/>
                                  </p:stCondLst>
                                  <p:childTnLst>
                                    <p:animEffect transition="out" filter="circle(out)">
                                      <p:cBhvr>
                                        <p:cTn id="108" dur="2000"/>
                                        <p:tgtEl>
                                          <p:spTgt spid="109"/>
                                        </p:tgtEl>
                                      </p:cBhvr>
                                    </p:animEffect>
                                    <p:set>
                                      <p:cBhvr>
                                        <p:cTn id="109" dur="1" fill="hold">
                                          <p:stCondLst>
                                            <p:cond delay="1999"/>
                                          </p:stCondLst>
                                        </p:cTn>
                                        <p:tgtEl>
                                          <p:spTgt spid="109"/>
                                        </p:tgtEl>
                                        <p:attrNameLst>
                                          <p:attrName>style.visibility</p:attrName>
                                        </p:attrNameLst>
                                      </p:cBhvr>
                                      <p:to>
                                        <p:strVal val="hidden"/>
                                      </p:to>
                                    </p:set>
                                  </p:childTnLst>
                                </p:cTn>
                              </p:par>
                              <p:par>
                                <p:cTn id="110" presetID="6" presetClass="exit" presetSubtype="32" fill="hold" grpId="0" nodeType="withEffect">
                                  <p:stCondLst>
                                    <p:cond delay="0"/>
                                  </p:stCondLst>
                                  <p:childTnLst>
                                    <p:animEffect transition="out" filter="circle(out)">
                                      <p:cBhvr>
                                        <p:cTn id="111" dur="2000"/>
                                        <p:tgtEl>
                                          <p:spTgt spid="47"/>
                                        </p:tgtEl>
                                      </p:cBhvr>
                                    </p:animEffect>
                                    <p:set>
                                      <p:cBhvr>
                                        <p:cTn id="112" dur="1" fill="hold">
                                          <p:stCondLst>
                                            <p:cond delay="1999"/>
                                          </p:stCondLst>
                                        </p:cTn>
                                        <p:tgtEl>
                                          <p:spTgt spid="47"/>
                                        </p:tgtEl>
                                        <p:attrNameLst>
                                          <p:attrName>style.visibility</p:attrName>
                                        </p:attrNameLst>
                                      </p:cBhvr>
                                      <p:to>
                                        <p:strVal val="hidden"/>
                                      </p:to>
                                    </p:set>
                                  </p:childTnLst>
                                </p:cTn>
                              </p:par>
                              <p:par>
                                <p:cTn id="113" presetID="6" presetClass="exit" presetSubtype="32" fill="hold" grpId="0" nodeType="withEffect">
                                  <p:stCondLst>
                                    <p:cond delay="0"/>
                                  </p:stCondLst>
                                  <p:childTnLst>
                                    <p:animEffect transition="out" filter="circle(out)">
                                      <p:cBhvr>
                                        <p:cTn id="114" dur="2000"/>
                                        <p:tgtEl>
                                          <p:spTgt spid="48"/>
                                        </p:tgtEl>
                                      </p:cBhvr>
                                    </p:animEffect>
                                    <p:set>
                                      <p:cBhvr>
                                        <p:cTn id="115" dur="1" fill="hold">
                                          <p:stCondLst>
                                            <p:cond delay="1999"/>
                                          </p:stCondLst>
                                        </p:cTn>
                                        <p:tgtEl>
                                          <p:spTgt spid="48"/>
                                        </p:tgtEl>
                                        <p:attrNameLst>
                                          <p:attrName>style.visibility</p:attrName>
                                        </p:attrNameLst>
                                      </p:cBhvr>
                                      <p:to>
                                        <p:strVal val="hidden"/>
                                      </p:to>
                                    </p:set>
                                  </p:childTnLst>
                                </p:cTn>
                              </p:par>
                              <p:par>
                                <p:cTn id="116" presetID="6" presetClass="exit" presetSubtype="32" fill="hold" grpId="0" nodeType="withEffect">
                                  <p:stCondLst>
                                    <p:cond delay="0"/>
                                  </p:stCondLst>
                                  <p:childTnLst>
                                    <p:animEffect transition="out" filter="circle(out)">
                                      <p:cBhvr>
                                        <p:cTn id="117" dur="2000"/>
                                        <p:tgtEl>
                                          <p:spTgt spid="55"/>
                                        </p:tgtEl>
                                      </p:cBhvr>
                                    </p:animEffect>
                                    <p:set>
                                      <p:cBhvr>
                                        <p:cTn id="118" dur="1" fill="hold">
                                          <p:stCondLst>
                                            <p:cond delay="1999"/>
                                          </p:stCondLst>
                                        </p:cTn>
                                        <p:tgtEl>
                                          <p:spTgt spid="55"/>
                                        </p:tgtEl>
                                        <p:attrNameLst>
                                          <p:attrName>style.visibility</p:attrName>
                                        </p:attrNameLst>
                                      </p:cBhvr>
                                      <p:to>
                                        <p:strVal val="hidden"/>
                                      </p:to>
                                    </p:set>
                                  </p:childTnLst>
                                </p:cTn>
                              </p:par>
                              <p:par>
                                <p:cTn id="119" presetID="6" presetClass="exit" presetSubtype="32" fill="hold" grpId="0" nodeType="withEffect">
                                  <p:stCondLst>
                                    <p:cond delay="0"/>
                                  </p:stCondLst>
                                  <p:childTnLst>
                                    <p:animEffect transition="out" filter="circle(out)">
                                      <p:cBhvr>
                                        <p:cTn id="120" dur="2000"/>
                                        <p:tgtEl>
                                          <p:spTgt spid="56"/>
                                        </p:tgtEl>
                                      </p:cBhvr>
                                    </p:animEffect>
                                    <p:set>
                                      <p:cBhvr>
                                        <p:cTn id="121" dur="1" fill="hold">
                                          <p:stCondLst>
                                            <p:cond delay="1999"/>
                                          </p:stCondLst>
                                        </p:cTn>
                                        <p:tgtEl>
                                          <p:spTgt spid="56"/>
                                        </p:tgtEl>
                                        <p:attrNameLst>
                                          <p:attrName>style.visibility</p:attrName>
                                        </p:attrNameLst>
                                      </p:cBhvr>
                                      <p:to>
                                        <p:strVal val="hidden"/>
                                      </p:to>
                                    </p:set>
                                  </p:childTnLst>
                                </p:cTn>
                              </p:par>
                              <p:par>
                                <p:cTn id="122" presetID="0" presetClass="path" presetSubtype="0" accel="50000" decel="50000" fill="hold" grpId="0" nodeType="withEffect">
                                  <p:stCondLst>
                                    <p:cond delay="0"/>
                                  </p:stCondLst>
                                  <p:childTnLst>
                                    <p:animMotion origin="layout" path="M 5E-6 -1.85185E-6 L -0.18334 0.15525 " pathEditMode="relative" rAng="0" ptsTypes="AA">
                                      <p:cBhvr>
                                        <p:cTn id="123" dur="2000" fill="hold"/>
                                        <p:tgtEl>
                                          <p:spTgt spid="111"/>
                                        </p:tgtEl>
                                        <p:attrNameLst>
                                          <p:attrName>ppt_x</p:attrName>
                                          <p:attrName>ppt_y</p:attrName>
                                        </p:attrNameLst>
                                      </p:cBhvr>
                                      <p:rCtr x="-9167" y="7747"/>
                                    </p:animMotion>
                                  </p:childTnLst>
                                </p:cTn>
                              </p:par>
                              <p:par>
                                <p:cTn id="124" presetID="0" presetClass="path" presetSubtype="0" accel="50000" decel="50000" fill="hold" grpId="0" nodeType="withEffect">
                                  <p:stCondLst>
                                    <p:cond delay="0"/>
                                  </p:stCondLst>
                                  <p:childTnLst>
                                    <p:animMotion origin="layout" path="M -2.77778E-6 -3.7037E-6 L -0.18767 -0.3821 " pathEditMode="relative" rAng="0" ptsTypes="AA">
                                      <p:cBhvr>
                                        <p:cTn id="125" dur="2000" fill="hold"/>
                                        <p:tgtEl>
                                          <p:spTgt spid="107"/>
                                        </p:tgtEl>
                                        <p:attrNameLst>
                                          <p:attrName>ppt_x</p:attrName>
                                          <p:attrName>ppt_y</p:attrName>
                                        </p:attrNameLst>
                                      </p:cBhvr>
                                      <p:rCtr x="-9392" y="-19105"/>
                                    </p:animMotion>
                                  </p:childTnLst>
                                </p:cTn>
                              </p:par>
                              <p:par>
                                <p:cTn id="126" presetID="6" presetClass="entr" presetSubtype="16" fill="hold" grpId="0"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circle(in)">
                                      <p:cBhvr>
                                        <p:cTn id="128" dur="2000"/>
                                        <p:tgtEl>
                                          <p:spTgt spid="60"/>
                                        </p:tgtEl>
                                      </p:cBhvr>
                                    </p:animEffect>
                                  </p:childTnLst>
                                </p:cTn>
                              </p:par>
                              <p:par>
                                <p:cTn id="129" presetID="6" presetClass="entr" presetSubtype="16" fill="hold" grpId="0" nodeType="withEffect">
                                  <p:stCondLst>
                                    <p:cond delay="0"/>
                                  </p:stCondLst>
                                  <p:childTnLst>
                                    <p:set>
                                      <p:cBhvr>
                                        <p:cTn id="130" dur="1" fill="hold">
                                          <p:stCondLst>
                                            <p:cond delay="0"/>
                                          </p:stCondLst>
                                        </p:cTn>
                                        <p:tgtEl>
                                          <p:spTgt spid="58"/>
                                        </p:tgtEl>
                                        <p:attrNameLst>
                                          <p:attrName>style.visibility</p:attrName>
                                        </p:attrNameLst>
                                      </p:cBhvr>
                                      <p:to>
                                        <p:strVal val="visible"/>
                                      </p:to>
                                    </p:set>
                                    <p:animEffect transition="in" filter="circle(in)">
                                      <p:cBhvr>
                                        <p:cTn id="131"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 grpId="0"/>
      <p:bldP spid="79" grpId="0"/>
      <p:bldP spid="82" grpId="0"/>
      <p:bldP spid="51" grpId="0"/>
      <p:bldP spid="59" grpId="0"/>
      <p:bldP spid="74" grpId="0"/>
      <p:bldP spid="46" grpId="0" animBg="1"/>
      <p:bldP spid="66" grpId="0" animBg="1"/>
      <p:bldP spid="67" grpId="0" animBg="1"/>
      <p:bldP spid="68" grpId="0" animBg="1"/>
      <p:bldP spid="70" grpId="0" animBg="1"/>
      <p:bldP spid="77" grpId="0" animBg="1"/>
      <p:bldP spid="83" grpId="0" animBg="1"/>
      <p:bldP spid="84" grpId="0" animBg="1"/>
      <p:bldP spid="86" grpId="0" animBg="1"/>
      <p:bldP spid="89" grpId="0" animBg="1"/>
      <p:bldP spid="91" grpId="0" animBg="1"/>
      <p:bldP spid="94" grpId="0" animBg="1"/>
      <p:bldP spid="98" grpId="0"/>
      <p:bldP spid="104" grpId="0"/>
      <p:bldP spid="105" grpId="0"/>
      <p:bldP spid="106" grpId="0"/>
      <p:bldP spid="107" grpId="0"/>
      <p:bldP spid="110" grpId="0"/>
      <p:bldP spid="18" grpId="0"/>
      <p:bldP spid="92" grpId="0"/>
      <p:bldP spid="85" grpId="0" animBg="1"/>
      <p:bldP spid="87" grpId="0" animBg="1"/>
      <p:bldP spid="88" grpId="0" animBg="1"/>
      <p:bldP spid="90" grpId="0" animBg="1"/>
      <p:bldP spid="93" grpId="0" animBg="1"/>
      <p:bldP spid="95" grpId="0"/>
      <p:bldP spid="96" grpId="0"/>
      <p:bldP spid="97" grpId="0"/>
      <p:bldP spid="109" grpId="0"/>
      <p:bldP spid="111" grpId="0"/>
      <p:bldP spid="47" grpId="0"/>
      <p:bldP spid="48" grpId="0"/>
      <p:bldP spid="55" grpId="0"/>
      <p:bldP spid="56" grpId="0"/>
      <p:bldP spid="58" grpId="0"/>
      <p:bldP spid="6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Works</a:t>
            </a:r>
          </a:p>
        </p:txBody>
      </p:sp>
      <p:sp>
        <p:nvSpPr>
          <p:cNvPr id="3" name="Content Placeholder 2"/>
          <p:cNvSpPr>
            <a:spLocks noGrp="1"/>
          </p:cNvSpPr>
          <p:nvPr>
            <p:ph idx="1"/>
          </p:nvPr>
        </p:nvSpPr>
        <p:spPr/>
        <p:txBody>
          <a:bodyPr/>
          <a:lstStyle/>
          <a:p>
            <a:r>
              <a:rPr lang="en-US" dirty="0"/>
              <a:t>Introduce more realistic machine model</a:t>
            </a:r>
          </a:p>
          <a:p>
            <a:pPr lvl="1"/>
            <a:r>
              <a:rPr lang="en-US" dirty="0"/>
              <a:t>Cache, relaxed memory, and hardware timer </a:t>
            </a:r>
          </a:p>
          <a:p>
            <a:pPr lvl="1"/>
            <a:r>
              <a:rPr lang="en-US" dirty="0"/>
              <a:t>Generalize per-thread machine</a:t>
            </a:r>
          </a:p>
          <a:p>
            <a:r>
              <a:rPr lang="en-US" dirty="0"/>
              <a:t>Improve the current linking </a:t>
            </a:r>
          </a:p>
          <a:p>
            <a:pPr lvl="1"/>
            <a:r>
              <a:rPr lang="en-US" dirty="0"/>
              <a:t>Current version only provide linking in specific layers </a:t>
            </a:r>
          </a:p>
          <a:p>
            <a:pPr lvl="1"/>
            <a:r>
              <a:rPr lang="en-US" dirty="0"/>
              <a:t>Current linking deals with too many low level details</a:t>
            </a:r>
          </a:p>
          <a:p>
            <a:r>
              <a:rPr lang="en-US" dirty="0"/>
              <a:t> Add better kernel services</a:t>
            </a:r>
          </a:p>
          <a:p>
            <a:pPr lvl="1"/>
            <a:r>
              <a:rPr lang="en-US" dirty="0"/>
              <a:t>Preemption, better supports for interrupts, shared memory between multiple threads</a:t>
            </a:r>
          </a:p>
        </p:txBody>
      </p:sp>
      <p:sp>
        <p:nvSpPr>
          <p:cNvPr id="4" name="Slide Number Placeholder 3">
            <a:extLst>
              <a:ext uri="{FF2B5EF4-FFF2-40B4-BE49-F238E27FC236}">
                <a16:creationId xmlns:a16="http://schemas.microsoft.com/office/drawing/2014/main" id="{8893AD46-ACC8-6246-A504-F18EF7BB26A9}"/>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33</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390111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7D53BE3-FF26-4B48-B904-5DC7CAF874FE}"/>
              </a:ext>
            </a:extLst>
          </p:cNvPr>
          <p:cNvSpPr/>
          <p:nvPr/>
        </p:nvSpPr>
        <p:spPr>
          <a:xfrm>
            <a:off x="2590800" y="1885950"/>
            <a:ext cx="3993402" cy="923330"/>
          </a:xfrm>
          <a:prstGeom prst="rect">
            <a:avLst/>
          </a:prstGeom>
          <a:noFill/>
        </p:spPr>
        <p:txBody>
          <a:bodyPr wrap="none" lIns="91440" tIns="45720" rIns="91440" bIns="45720">
            <a:spAutoFit/>
          </a:bodyPr>
          <a:lstStyle/>
          <a:p>
            <a:pPr algn="ctr"/>
            <a:r>
              <a:rPr lang="en-US" sz="5400" b="1" i="1" dirty="0">
                <a:ln w="0"/>
                <a:effectLst>
                  <a:outerShdw blurRad="38100" dist="19050" dir="2700000" algn="tl" rotWithShape="0">
                    <a:schemeClr val="dk1">
                      <a:alpha val="40000"/>
                    </a:schemeClr>
                  </a:outerShdw>
                </a:effectLst>
              </a:rPr>
              <a:t>Questions?</a:t>
            </a:r>
            <a:endParaRPr lang="en-US" sz="5400" b="1" i="1" cap="none" spc="0" dirty="0">
              <a:ln w="0"/>
              <a:solidFill>
                <a:schemeClr val="tx1"/>
              </a:solidFill>
              <a:effectLst>
                <a:outerShdw blurRad="38100" dist="19050" dir="2700000" algn="tl" rotWithShape="0">
                  <a:schemeClr val="dk1">
                    <a:alpha val="40000"/>
                  </a:schemeClr>
                </a:outerShdw>
              </a:effectLst>
            </a:endParaRPr>
          </a:p>
        </p:txBody>
      </p:sp>
      <p:sp>
        <p:nvSpPr>
          <p:cNvPr id="2" name="Slide Number Placeholder 1">
            <a:extLst>
              <a:ext uri="{FF2B5EF4-FFF2-40B4-BE49-F238E27FC236}">
                <a16:creationId xmlns:a16="http://schemas.microsoft.com/office/drawing/2014/main" id="{7A1AE9C8-6015-5743-AFB0-E0248C0FA5F7}"/>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34</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029412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071022-C45E-2B4C-8338-E1907F9AD116}"/>
              </a:ext>
            </a:extLst>
          </p:cNvPr>
          <p:cNvSpPr>
            <a:spLocks noGrp="1"/>
          </p:cNvSpPr>
          <p:nvPr>
            <p:ph type="title"/>
          </p:nvPr>
        </p:nvSpPr>
        <p:spPr/>
        <p:txBody>
          <a:bodyPr/>
          <a:lstStyle/>
          <a:p>
            <a:r>
              <a:rPr lang="en-US" dirty="0"/>
              <a:t>Environmental Context Relation</a:t>
            </a:r>
          </a:p>
        </p:txBody>
      </p:sp>
      <p:sp>
        <p:nvSpPr>
          <p:cNvPr id="6" name="Slide Number Placeholder 5">
            <a:extLst>
              <a:ext uri="{FF2B5EF4-FFF2-40B4-BE49-F238E27FC236}">
                <a16:creationId xmlns:a16="http://schemas.microsoft.com/office/drawing/2014/main" id="{91D34564-6E03-D648-BBD1-68168DE1988A}"/>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35</a:t>
            </a:fld>
            <a:endParaRPr lang="en-US" altLang="zh-CN">
              <a:solidFill>
                <a:srgbClr val="000000"/>
              </a:solidFill>
              <a:latin typeface="Arial" charset="0"/>
              <a:ea typeface="ＭＳ Ｐゴシック" charset="0"/>
            </a:endParaRPr>
          </a:p>
        </p:txBody>
      </p:sp>
      <p:sp>
        <p:nvSpPr>
          <p:cNvPr id="45" name="Rectangle 44">
            <a:extLst>
              <a:ext uri="{FF2B5EF4-FFF2-40B4-BE49-F238E27FC236}">
                <a16:creationId xmlns:a16="http://schemas.microsoft.com/office/drawing/2014/main" id="{C571E980-E7E2-7142-BC8B-C5314ABA9888}"/>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46" name="Rectangle 45">
            <a:extLst>
              <a:ext uri="{FF2B5EF4-FFF2-40B4-BE49-F238E27FC236}">
                <a16:creationId xmlns:a16="http://schemas.microsoft.com/office/drawing/2014/main" id="{E9CD47BD-C076-7C46-AD0B-C78B64174271}"/>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47" name="Rectangle 46">
            <a:extLst>
              <a:ext uri="{FF2B5EF4-FFF2-40B4-BE49-F238E27FC236}">
                <a16:creationId xmlns:a16="http://schemas.microsoft.com/office/drawing/2014/main" id="{05FD847D-82E3-6C42-AA3A-94C775402265}"/>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48" name="Rectangle 47">
            <a:extLst>
              <a:ext uri="{FF2B5EF4-FFF2-40B4-BE49-F238E27FC236}">
                <a16:creationId xmlns:a16="http://schemas.microsoft.com/office/drawing/2014/main" id="{72FC61F7-9D4C-2140-BC62-AF7AB998A51C}"/>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49" name="TextBox 48">
            <a:extLst>
              <a:ext uri="{FF2B5EF4-FFF2-40B4-BE49-F238E27FC236}">
                <a16:creationId xmlns:a16="http://schemas.microsoft.com/office/drawing/2014/main" id="{D83E1A52-E54F-DD4E-9FC8-0AF11AD034F7}"/>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50" name="Rectangle 49">
            <a:extLst>
              <a:ext uri="{FF2B5EF4-FFF2-40B4-BE49-F238E27FC236}">
                <a16:creationId xmlns:a16="http://schemas.microsoft.com/office/drawing/2014/main" id="{C6DDB48C-A675-9F47-8393-C4B5D8FF639E}"/>
              </a:ext>
            </a:extLst>
          </p:cNvPr>
          <p:cNvSpPr/>
          <p:nvPr/>
        </p:nvSpPr>
        <p:spPr bwMode="auto">
          <a:xfrm>
            <a:off x="1600200" y="3909391"/>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51" name="TextBox 50">
            <a:extLst>
              <a:ext uri="{FF2B5EF4-FFF2-40B4-BE49-F238E27FC236}">
                <a16:creationId xmlns:a16="http://schemas.microsoft.com/office/drawing/2014/main" id="{9A3E7B79-7C47-614F-B1EB-FB002247B5CC}"/>
              </a:ext>
            </a:extLst>
          </p:cNvPr>
          <p:cNvSpPr txBox="1"/>
          <p:nvPr/>
        </p:nvSpPr>
        <p:spPr>
          <a:xfrm>
            <a:off x="5754256" y="3286466"/>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52" name="Rectangle 51">
            <a:extLst>
              <a:ext uri="{FF2B5EF4-FFF2-40B4-BE49-F238E27FC236}">
                <a16:creationId xmlns:a16="http://schemas.microsoft.com/office/drawing/2014/main" id="{F65C232D-A2D9-134D-8CA7-8D3651AE4F8E}"/>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3" name="Rectangle 52">
            <a:extLst>
              <a:ext uri="{FF2B5EF4-FFF2-40B4-BE49-F238E27FC236}">
                <a16:creationId xmlns:a16="http://schemas.microsoft.com/office/drawing/2014/main" id="{FC2B5C67-8F26-BF4B-A50C-FE9204C7E3DA}"/>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4" name="Rectangle 53">
            <a:extLst>
              <a:ext uri="{FF2B5EF4-FFF2-40B4-BE49-F238E27FC236}">
                <a16:creationId xmlns:a16="http://schemas.microsoft.com/office/drawing/2014/main" id="{8896152E-CE04-7749-8453-7AD601F2DDA9}"/>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5" name="Rectangle 54">
            <a:extLst>
              <a:ext uri="{FF2B5EF4-FFF2-40B4-BE49-F238E27FC236}">
                <a16:creationId xmlns:a16="http://schemas.microsoft.com/office/drawing/2014/main" id="{38E19C18-39B5-5A4A-A8B8-D2FF4B855B6E}"/>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6" name="TextBox 55">
            <a:extLst>
              <a:ext uri="{FF2B5EF4-FFF2-40B4-BE49-F238E27FC236}">
                <a16:creationId xmlns:a16="http://schemas.microsoft.com/office/drawing/2014/main" id="{0C1A4211-A427-C542-9FE6-77D013B6B4F2}"/>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57" name="Straight Connector 56">
            <a:extLst>
              <a:ext uri="{FF2B5EF4-FFF2-40B4-BE49-F238E27FC236}">
                <a16:creationId xmlns:a16="http://schemas.microsoft.com/office/drawing/2014/main" id="{39043F07-E7D7-CF47-8403-AD589F54EC69}"/>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57">
            <a:extLst>
              <a:ext uri="{FF2B5EF4-FFF2-40B4-BE49-F238E27FC236}">
                <a16:creationId xmlns:a16="http://schemas.microsoft.com/office/drawing/2014/main" id="{E3840108-2EFC-4448-9BDB-38545B74BB38}"/>
              </a:ext>
            </a:extLst>
          </p:cNvPr>
          <p:cNvSpPr/>
          <p:nvPr/>
        </p:nvSpPr>
        <p:spPr>
          <a:xfrm>
            <a:off x="160020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59" name="Rectangle 58">
            <a:extLst>
              <a:ext uri="{FF2B5EF4-FFF2-40B4-BE49-F238E27FC236}">
                <a16:creationId xmlns:a16="http://schemas.microsoft.com/office/drawing/2014/main" id="{2FA80856-0B9D-AC46-B797-3C70DC321259}"/>
              </a:ext>
            </a:extLst>
          </p:cNvPr>
          <p:cNvSpPr/>
          <p:nvPr/>
        </p:nvSpPr>
        <p:spPr>
          <a:xfrm>
            <a:off x="291502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0" name="Rectangle 59">
            <a:extLst>
              <a:ext uri="{FF2B5EF4-FFF2-40B4-BE49-F238E27FC236}">
                <a16:creationId xmlns:a16="http://schemas.microsoft.com/office/drawing/2014/main" id="{7C019EF8-2E63-6547-ABD3-356532CDF404}"/>
              </a:ext>
            </a:extLst>
          </p:cNvPr>
          <p:cNvSpPr/>
          <p:nvPr/>
        </p:nvSpPr>
        <p:spPr>
          <a:xfrm>
            <a:off x="4229842"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1" name="Rectangle 60">
            <a:extLst>
              <a:ext uri="{FF2B5EF4-FFF2-40B4-BE49-F238E27FC236}">
                <a16:creationId xmlns:a16="http://schemas.microsoft.com/office/drawing/2014/main" id="{0A3C1A25-E917-9F44-A529-42A186C66C92}"/>
              </a:ext>
            </a:extLst>
          </p:cNvPr>
          <p:cNvSpPr/>
          <p:nvPr/>
        </p:nvSpPr>
        <p:spPr>
          <a:xfrm>
            <a:off x="6324600"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2" name="TextBox 61">
            <a:extLst>
              <a:ext uri="{FF2B5EF4-FFF2-40B4-BE49-F238E27FC236}">
                <a16:creationId xmlns:a16="http://schemas.microsoft.com/office/drawing/2014/main" id="{D10EF9F8-5C13-9944-8776-B062D8650616}"/>
              </a:ext>
            </a:extLst>
          </p:cNvPr>
          <p:cNvSpPr txBox="1"/>
          <p:nvPr/>
        </p:nvSpPr>
        <p:spPr>
          <a:xfrm rot="16200000">
            <a:off x="2015493" y="2566373"/>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3" name="TextBox 62">
            <a:extLst>
              <a:ext uri="{FF2B5EF4-FFF2-40B4-BE49-F238E27FC236}">
                <a16:creationId xmlns:a16="http://schemas.microsoft.com/office/drawing/2014/main" id="{C7D757A5-4B79-F64F-B4B4-381B51B9D5B0}"/>
              </a:ext>
            </a:extLst>
          </p:cNvPr>
          <p:cNvSpPr txBox="1"/>
          <p:nvPr/>
        </p:nvSpPr>
        <p:spPr>
          <a:xfrm rot="16200000">
            <a:off x="3313762" y="255319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4" name="TextBox 63">
            <a:extLst>
              <a:ext uri="{FF2B5EF4-FFF2-40B4-BE49-F238E27FC236}">
                <a16:creationId xmlns:a16="http://schemas.microsoft.com/office/drawing/2014/main" id="{3F7E025B-E878-4743-A3DE-545C6049B2CE}"/>
              </a:ext>
            </a:extLst>
          </p:cNvPr>
          <p:cNvSpPr txBox="1"/>
          <p:nvPr/>
        </p:nvSpPr>
        <p:spPr>
          <a:xfrm rot="16200000">
            <a:off x="4653868" y="25620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5" name="TextBox 64">
            <a:extLst>
              <a:ext uri="{FF2B5EF4-FFF2-40B4-BE49-F238E27FC236}">
                <a16:creationId xmlns:a16="http://schemas.microsoft.com/office/drawing/2014/main" id="{F02F7014-34AB-6841-9E31-91BA54C93E60}"/>
              </a:ext>
            </a:extLst>
          </p:cNvPr>
          <p:cNvSpPr txBox="1"/>
          <p:nvPr/>
        </p:nvSpPr>
        <p:spPr>
          <a:xfrm rot="16200000">
            <a:off x="6751638" y="2567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3D49A335-0E9D-1C48-8054-B145D69BDAFE}"/>
              </a:ext>
            </a:extLst>
          </p:cNvPr>
          <p:cNvSpPr/>
          <p:nvPr/>
        </p:nvSpPr>
        <p:spPr bwMode="auto">
          <a:xfrm>
            <a:off x="1595437" y="315182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67" name="Rectangle 66">
            <a:extLst>
              <a:ext uri="{FF2B5EF4-FFF2-40B4-BE49-F238E27FC236}">
                <a16:creationId xmlns:a16="http://schemas.microsoft.com/office/drawing/2014/main" id="{F60D87BF-1380-4646-A921-A6BA5628758F}"/>
              </a:ext>
            </a:extLst>
          </p:cNvPr>
          <p:cNvSpPr/>
          <p:nvPr/>
        </p:nvSpPr>
        <p:spPr>
          <a:xfrm>
            <a:off x="159543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8" name="Rectangle 67">
            <a:extLst>
              <a:ext uri="{FF2B5EF4-FFF2-40B4-BE49-F238E27FC236}">
                <a16:creationId xmlns:a16="http://schemas.microsoft.com/office/drawing/2014/main" id="{0F992607-DCF7-B24A-ABEB-A0DAB2DBCE0F}"/>
              </a:ext>
            </a:extLst>
          </p:cNvPr>
          <p:cNvSpPr/>
          <p:nvPr/>
        </p:nvSpPr>
        <p:spPr>
          <a:xfrm>
            <a:off x="291025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9" name="Rectangle 68">
            <a:extLst>
              <a:ext uri="{FF2B5EF4-FFF2-40B4-BE49-F238E27FC236}">
                <a16:creationId xmlns:a16="http://schemas.microsoft.com/office/drawing/2014/main" id="{528D3BA3-1269-5548-8408-CD8ED7C6E6AB}"/>
              </a:ext>
            </a:extLst>
          </p:cNvPr>
          <p:cNvSpPr/>
          <p:nvPr/>
        </p:nvSpPr>
        <p:spPr>
          <a:xfrm>
            <a:off x="4225079"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0" name="Rectangle 69">
            <a:extLst>
              <a:ext uri="{FF2B5EF4-FFF2-40B4-BE49-F238E27FC236}">
                <a16:creationId xmlns:a16="http://schemas.microsoft.com/office/drawing/2014/main" id="{14BC2177-5304-3544-AD66-1BE66F7DA6BA}"/>
              </a:ext>
            </a:extLst>
          </p:cNvPr>
          <p:cNvSpPr/>
          <p:nvPr/>
        </p:nvSpPr>
        <p:spPr>
          <a:xfrm>
            <a:off x="6319837"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1" name="Rectangle 70">
            <a:extLst>
              <a:ext uri="{FF2B5EF4-FFF2-40B4-BE49-F238E27FC236}">
                <a16:creationId xmlns:a16="http://schemas.microsoft.com/office/drawing/2014/main" id="{CA709579-9117-0B42-8BD3-1F4BC5DA3F1C}"/>
              </a:ext>
            </a:extLst>
          </p:cNvPr>
          <p:cNvSpPr/>
          <p:nvPr/>
        </p:nvSpPr>
        <p:spPr>
          <a:xfrm>
            <a:off x="159543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2" name="Rectangle 71">
            <a:extLst>
              <a:ext uri="{FF2B5EF4-FFF2-40B4-BE49-F238E27FC236}">
                <a16:creationId xmlns:a16="http://schemas.microsoft.com/office/drawing/2014/main" id="{312A26A9-AA41-D348-8C6E-0E3E51EB2F69}"/>
              </a:ext>
            </a:extLst>
          </p:cNvPr>
          <p:cNvSpPr/>
          <p:nvPr/>
        </p:nvSpPr>
        <p:spPr>
          <a:xfrm>
            <a:off x="291025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3" name="Rectangle 72">
            <a:extLst>
              <a:ext uri="{FF2B5EF4-FFF2-40B4-BE49-F238E27FC236}">
                <a16:creationId xmlns:a16="http://schemas.microsoft.com/office/drawing/2014/main" id="{50D07733-007F-C34C-BD19-3108CE114369}"/>
              </a:ext>
            </a:extLst>
          </p:cNvPr>
          <p:cNvSpPr/>
          <p:nvPr/>
        </p:nvSpPr>
        <p:spPr>
          <a:xfrm>
            <a:off x="4225079"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4" name="Rectangle 73">
            <a:extLst>
              <a:ext uri="{FF2B5EF4-FFF2-40B4-BE49-F238E27FC236}">
                <a16:creationId xmlns:a16="http://schemas.microsoft.com/office/drawing/2014/main" id="{AC78C096-66DB-DD4C-A2F4-36F21A37E4E9}"/>
              </a:ext>
            </a:extLst>
          </p:cNvPr>
          <p:cNvSpPr/>
          <p:nvPr/>
        </p:nvSpPr>
        <p:spPr>
          <a:xfrm>
            <a:off x="6319837"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5" name="Rectangle 74">
            <a:extLst>
              <a:ext uri="{FF2B5EF4-FFF2-40B4-BE49-F238E27FC236}">
                <a16:creationId xmlns:a16="http://schemas.microsoft.com/office/drawing/2014/main" id="{3A745DA7-FDA6-DD45-A74D-B64AACA0ECA9}"/>
              </a:ext>
            </a:extLst>
          </p:cNvPr>
          <p:cNvSpPr/>
          <p:nvPr/>
        </p:nvSpPr>
        <p:spPr>
          <a:xfrm>
            <a:off x="159543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6" name="Rectangle 75">
            <a:extLst>
              <a:ext uri="{FF2B5EF4-FFF2-40B4-BE49-F238E27FC236}">
                <a16:creationId xmlns:a16="http://schemas.microsoft.com/office/drawing/2014/main" id="{71548B56-3C71-8A4E-A04F-9FFE14F95AFF}"/>
              </a:ext>
            </a:extLst>
          </p:cNvPr>
          <p:cNvSpPr/>
          <p:nvPr/>
        </p:nvSpPr>
        <p:spPr>
          <a:xfrm>
            <a:off x="291025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7" name="Rectangle 76">
            <a:extLst>
              <a:ext uri="{FF2B5EF4-FFF2-40B4-BE49-F238E27FC236}">
                <a16:creationId xmlns:a16="http://schemas.microsoft.com/office/drawing/2014/main" id="{0E364264-43A7-0F42-B4E3-ACA11534AD22}"/>
              </a:ext>
            </a:extLst>
          </p:cNvPr>
          <p:cNvSpPr/>
          <p:nvPr/>
        </p:nvSpPr>
        <p:spPr>
          <a:xfrm>
            <a:off x="4225079"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8" name="Rectangle 77">
            <a:extLst>
              <a:ext uri="{FF2B5EF4-FFF2-40B4-BE49-F238E27FC236}">
                <a16:creationId xmlns:a16="http://schemas.microsoft.com/office/drawing/2014/main" id="{3A7DC6D2-3C24-F84D-9263-741F7C5BDC80}"/>
              </a:ext>
            </a:extLst>
          </p:cNvPr>
          <p:cNvSpPr/>
          <p:nvPr/>
        </p:nvSpPr>
        <p:spPr>
          <a:xfrm>
            <a:off x="6319837"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9" name="Rectangle 78">
            <a:extLst>
              <a:ext uri="{FF2B5EF4-FFF2-40B4-BE49-F238E27FC236}">
                <a16:creationId xmlns:a16="http://schemas.microsoft.com/office/drawing/2014/main" id="{6A847C8B-D724-4547-AA97-0D593F07E365}"/>
              </a:ext>
            </a:extLst>
          </p:cNvPr>
          <p:cNvSpPr/>
          <p:nvPr/>
        </p:nvSpPr>
        <p:spPr bwMode="auto">
          <a:xfrm>
            <a:off x="1595437" y="242373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80" name="Rectangle 79">
            <a:extLst>
              <a:ext uri="{FF2B5EF4-FFF2-40B4-BE49-F238E27FC236}">
                <a16:creationId xmlns:a16="http://schemas.microsoft.com/office/drawing/2014/main" id="{32F6135F-D87F-4E47-9932-6A866DFE6187}"/>
              </a:ext>
            </a:extLst>
          </p:cNvPr>
          <p:cNvSpPr/>
          <p:nvPr/>
        </p:nvSpPr>
        <p:spPr bwMode="auto">
          <a:xfrm>
            <a:off x="2819400" y="3378052"/>
            <a:ext cx="4800600" cy="1555897"/>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1" name="Rectangle 80">
            <a:extLst>
              <a:ext uri="{FF2B5EF4-FFF2-40B4-BE49-F238E27FC236}">
                <a16:creationId xmlns:a16="http://schemas.microsoft.com/office/drawing/2014/main" id="{ADAC96C3-3A89-ED4B-8114-F1AEA9702179}"/>
              </a:ext>
            </a:extLst>
          </p:cNvPr>
          <p:cNvSpPr/>
          <p:nvPr/>
        </p:nvSpPr>
        <p:spPr bwMode="auto">
          <a:xfrm>
            <a:off x="2819400" y="2649962"/>
            <a:ext cx="4800600" cy="698828"/>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187B7310-8917-2B41-997A-1846566A3307}"/>
                  </a:ext>
                </a:extLst>
              </p:cNvPr>
              <p:cNvSpPr>
                <a:spLocks noChangeAspect="1"/>
              </p:cNvSpPr>
              <p:nvPr/>
            </p:nvSpPr>
            <p:spPr>
              <a:xfrm>
                <a:off x="4837176" y="3943350"/>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82" name="Rectangle 81">
                <a:extLst>
                  <a:ext uri="{FF2B5EF4-FFF2-40B4-BE49-F238E27FC236}">
                    <a16:creationId xmlns:a16="http://schemas.microsoft.com/office/drawing/2014/main" id="{187B7310-8917-2B41-997A-1846566A3307}"/>
                  </a:ext>
                </a:extLst>
              </p:cNvPr>
              <p:cNvSpPr>
                <a:spLocks noRot="1" noChangeAspect="1" noMove="1" noResize="1" noEditPoints="1" noAdjustHandles="1" noChangeArrowheads="1" noChangeShapeType="1" noTextEdit="1"/>
              </p:cNvSpPr>
              <p:nvPr/>
            </p:nvSpPr>
            <p:spPr>
              <a:xfrm>
                <a:off x="4837176" y="3943350"/>
                <a:ext cx="694944" cy="693716"/>
              </a:xfrm>
              <a:prstGeom prst="rect">
                <a:avLst/>
              </a:prstGeom>
              <a:blipFill>
                <a:blip r:embed="rId2"/>
                <a:stretch>
                  <a:fillRect l="-3571" r="-17857" b="-909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292024A0-99DE-0148-BE22-F77E65DE82B4}"/>
                  </a:ext>
                </a:extLst>
              </p:cNvPr>
              <p:cNvSpPr>
                <a:spLocks noChangeAspect="1"/>
              </p:cNvSpPr>
              <p:nvPr/>
            </p:nvSpPr>
            <p:spPr>
              <a:xfrm>
                <a:off x="4837176" y="2616675"/>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0" i="1" smtClean="0">
                              <a:latin typeface="Cambria Math" panose="02040503050406030204" pitchFamily="18" charset="0"/>
                              <a:ea typeface="Cambria Math" panose="02040503050406030204" pitchFamily="18" charset="0"/>
                            </a:rPr>
                          </m:ctrlPr>
                        </m:sSubSup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m:t>
                          </m:r>
                        </m:sup>
                      </m:sSubSup>
                    </m:oMath>
                  </m:oMathPara>
                </a14:m>
                <a:endParaRPr lang="en-US" sz="4000" baseline="-25000" dirty="0"/>
              </a:p>
            </p:txBody>
          </p:sp>
        </mc:Choice>
        <mc:Fallback xmlns="">
          <p:sp>
            <p:nvSpPr>
              <p:cNvPr id="83" name="Rectangle 82">
                <a:extLst>
                  <a:ext uri="{FF2B5EF4-FFF2-40B4-BE49-F238E27FC236}">
                    <a16:creationId xmlns:a16="http://schemas.microsoft.com/office/drawing/2014/main" id="{292024A0-99DE-0148-BE22-F77E65DE82B4}"/>
                  </a:ext>
                </a:extLst>
              </p:cNvPr>
              <p:cNvSpPr>
                <a:spLocks noRot="1" noChangeAspect="1" noMove="1" noResize="1" noEditPoints="1" noAdjustHandles="1" noChangeArrowheads="1" noChangeShapeType="1" noTextEdit="1"/>
              </p:cNvSpPr>
              <p:nvPr/>
            </p:nvSpPr>
            <p:spPr>
              <a:xfrm>
                <a:off x="4837176" y="2616675"/>
                <a:ext cx="694944" cy="693716"/>
              </a:xfrm>
              <a:prstGeom prst="rect">
                <a:avLst/>
              </a:prstGeom>
              <a:blipFill>
                <a:blip r:embed="rId3"/>
                <a:stretch>
                  <a:fillRect l="-3571" r="-17857" b="-714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3A17882C-A3D2-6940-9CAA-DBE2A864F7B6}"/>
                  </a:ext>
                </a:extLst>
              </p:cNvPr>
              <p:cNvSpPr>
                <a:spLocks noChangeAspect="1"/>
              </p:cNvSpPr>
              <p:nvPr/>
            </p:nvSpPr>
            <p:spPr>
              <a:xfrm>
                <a:off x="3079519" y="3346692"/>
                <a:ext cx="4235681" cy="817147"/>
              </a:xfrm>
              <a:prstGeom prst="rect">
                <a:avLst/>
              </a:prstGeom>
              <a:gradFill flip="none" rotWithShape="1">
                <a:gsLst>
                  <a:gs pos="0">
                    <a:schemeClr val="bg1"/>
                  </a:gs>
                  <a:gs pos="100000">
                    <a:schemeClr val="accent1">
                      <a:shade val="100000"/>
                      <a:satMod val="115000"/>
                    </a:schemeClr>
                  </a:gs>
                </a:gsLst>
                <a:path path="circle">
                  <a:fillToRect l="50000" t="50000" r="50000" b="50000"/>
                </a:path>
                <a:tileRect/>
              </a:gradFill>
              <a:ln>
                <a:noFill/>
              </a:ln>
            </p:spPr>
            <p:txBody>
              <a:bodyPr wrap="square" anchor="ctr">
                <a:spAutoFit/>
              </a:bodyPr>
              <a:lstStyle/>
              <a:p>
                <a:pPr algn="ctr"/>
                <a14:m>
                  <m:oMathPara xmlns:m="http://schemas.openxmlformats.org/officeDocument/2006/math">
                    <m:oMathParaPr>
                      <m:jc m:val="centerGroup"/>
                    </m:oMathParaPr>
                    <m:oMath xmlns:m="http://schemas.openxmlformats.org/officeDocument/2006/math">
                      <m:r>
                        <a:rPr lang="en-US" sz="220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𝜑</m:t>
                          </m:r>
                          <m:r>
                            <a:rPr lang="en-US"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𝑙𝑜𝑔</m:t>
                          </m:r>
                          <m:r>
                            <a:rPr lang="en-US"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𝑙𝑜𝑔</m:t>
                          </m:r>
                          <m:r>
                            <a:rPr lang="en-US" sz="2200" i="1">
                              <a:solidFill>
                                <a:schemeClr val="tx1"/>
                              </a:solidFill>
                              <a:latin typeface="Cambria Math" panose="02040503050406030204" pitchFamily="18" charset="0"/>
                              <a:ea typeface="Cambria Math" panose="02040503050406030204" pitchFamily="18" charset="0"/>
                            </a:rPr>
                            <m:t>,</m:t>
                          </m:r>
                          <m:r>
                            <a:rPr lang="en-US" sz="2200" i="1" smtClean="0">
                              <a:solidFill>
                                <a:schemeClr val="tx1"/>
                              </a:solidFill>
                              <a:latin typeface="Cambria Math" panose="02040503050406030204" pitchFamily="18" charset="0"/>
                              <a:ea typeface="Cambria Math" panose="02040503050406030204" pitchFamily="18" charset="0"/>
                            </a:rPr>
                            <m:t>𝜑</m:t>
                          </m:r>
                          <m:r>
                            <a:rPr lang="en-US" sz="2200" b="0" i="1" smtClean="0">
                              <a:solidFill>
                                <a:schemeClr val="tx1"/>
                              </a:solidFill>
                              <a:latin typeface="Cambria Math" panose="02040503050406030204" pitchFamily="18" charset="0"/>
                              <a:ea typeface="Cambria Math" panose="02040503050406030204" pitchFamily="18" charset="0"/>
                            </a:rPr>
                            <m:t>∈</m:t>
                          </m:r>
                          <m:r>
                            <a:rPr lang="en-US" sz="2200" i="1" smtClean="0">
                              <a:solidFill>
                                <a:schemeClr val="tx1"/>
                              </a:solidFill>
                              <a:latin typeface="Cambria Math" panose="02040503050406030204" pitchFamily="18" charset="0"/>
                              <a:ea typeface="Cambria Math" panose="02040503050406030204" pitchFamily="18" charset="0"/>
                            </a:rPr>
                            <m:t>𝜀</m:t>
                          </m:r>
                        </m:e>
                        <m:sub>
                          <m:r>
                            <a:rPr lang="en-US" sz="2200" b="0" i="1" smtClean="0">
                              <a:solidFill>
                                <a:schemeClr val="tx1"/>
                              </a:solidFill>
                              <a:latin typeface="Cambria Math" panose="02040503050406030204" pitchFamily="18" charset="0"/>
                              <a:ea typeface="Cambria Math" panose="02040503050406030204" pitchFamily="18" charset="0"/>
                            </a:rPr>
                            <m:t>𝑐</m:t>
                          </m:r>
                          <m:r>
                            <a:rPr lang="en-US" sz="2200" b="0" i="1" smtClean="0">
                              <a:solidFill>
                                <a:schemeClr val="tx1"/>
                              </a:solidFill>
                              <a:latin typeface="Cambria Math" panose="02040503050406030204" pitchFamily="18" charset="0"/>
                              <a:ea typeface="Cambria Math" panose="02040503050406030204" pitchFamily="18" charset="0"/>
                            </a:rPr>
                            <m:t>1</m:t>
                          </m:r>
                        </m:sub>
                      </m:sSub>
                      <m:r>
                        <a:rPr lang="en-US" sz="2200" b="0" i="1" smtClean="0">
                          <a:solidFill>
                            <a:schemeClr val="tx1"/>
                          </a:solidFill>
                          <a:latin typeface="Cambria Math" panose="02040503050406030204" pitchFamily="18" charset="0"/>
                          <a:ea typeface="Cambria Math" panose="02040503050406030204" pitchFamily="18" charset="0"/>
                        </a:rPr>
                        <m:t>→</m:t>
                      </m:r>
                    </m:oMath>
                  </m:oMathPara>
                </a14:m>
                <a:endParaRPr lang="en-US" sz="2200" b="0" i="1" dirty="0">
                  <a:solidFill>
                    <a:schemeClr val="tx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ea typeface="Cambria Math" panose="02040503050406030204" pitchFamily="18" charset="0"/>
                        </a:rPr>
                        <m:t>∃</m:t>
                      </m:r>
                      <m:sSup>
                        <m:sSupPr>
                          <m:ctrlPr>
                            <a:rPr lang="en-US" sz="2200" b="0" i="1" smtClean="0">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𝜑</m:t>
                          </m:r>
                        </m:e>
                        <m:sup>
                          <m:r>
                            <a:rPr lang="en-US" sz="2200" b="0" i="1" smtClean="0">
                              <a:solidFill>
                                <a:schemeClr val="tx1"/>
                              </a:solidFill>
                              <a:latin typeface="Cambria Math" panose="02040503050406030204" pitchFamily="18" charset="0"/>
                              <a:ea typeface="Cambria Math" panose="02040503050406030204" pitchFamily="18" charset="0"/>
                            </a:rPr>
                            <m:t>′</m:t>
                          </m:r>
                        </m:sup>
                      </m:sSup>
                      <m:r>
                        <a:rPr lang="en-US" sz="2200" b="0" i="1" smtClean="0">
                          <a:solidFill>
                            <a:schemeClr val="tx1"/>
                          </a:solidFill>
                          <a:latin typeface="Cambria Math" panose="02040503050406030204" pitchFamily="18" charset="0"/>
                          <a:ea typeface="Cambria Math" panose="02040503050406030204" pitchFamily="18" charset="0"/>
                        </a:rPr>
                        <m:t>,</m:t>
                      </m:r>
                      <m:sSup>
                        <m:sSupPr>
                          <m:ctrlPr>
                            <a:rPr lang="en-US" sz="2200" b="0" i="1" smtClean="0">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𝜑</m:t>
                          </m:r>
                        </m:e>
                        <m:sup>
                          <m:r>
                            <a:rPr lang="en-US" sz="2200" b="0" i="1" smtClean="0">
                              <a:solidFill>
                                <a:schemeClr val="tx1"/>
                              </a:solidFill>
                              <a:latin typeface="Cambria Math" panose="02040503050406030204" pitchFamily="18" charset="0"/>
                              <a:ea typeface="Cambria Math" panose="02040503050406030204" pitchFamily="18" charset="0"/>
                            </a:rPr>
                            <m:t>′</m:t>
                          </m:r>
                        </m:sup>
                      </m:sSup>
                      <m:r>
                        <a:rPr lang="en-US" sz="2200" b="0" i="1" smtClean="0">
                          <a:solidFill>
                            <a:schemeClr val="tx1"/>
                          </a:solidFill>
                          <a:latin typeface="Cambria Math" panose="02040503050406030204" pitchFamily="18" charset="0"/>
                          <a:ea typeface="Cambria Math" panose="02040503050406030204" pitchFamily="18" charset="0"/>
                        </a:rPr>
                        <m:t>∈</m:t>
                      </m:r>
                      <m:sSubSup>
                        <m:sSubSupPr>
                          <m:ctrlPr>
                            <a:rPr lang="en-US" sz="2200" i="1" smtClean="0">
                              <a:solidFill>
                                <a:schemeClr val="tx1"/>
                              </a:solidFill>
                              <a:latin typeface="Cambria Math" panose="02040503050406030204" pitchFamily="18" charset="0"/>
                              <a:ea typeface="Cambria Math" panose="02040503050406030204" pitchFamily="18" charset="0"/>
                            </a:rPr>
                          </m:ctrlPr>
                        </m:sSubSupPr>
                        <m:e>
                          <m:r>
                            <a:rPr lang="en-US" sz="2200" i="1">
                              <a:solidFill>
                                <a:schemeClr val="tx1"/>
                              </a:solidFill>
                              <a:latin typeface="Cambria Math" panose="02040503050406030204" pitchFamily="18" charset="0"/>
                              <a:ea typeface="Cambria Math" panose="02040503050406030204" pitchFamily="18" charset="0"/>
                            </a:rPr>
                            <m:t>𝜀</m:t>
                          </m:r>
                        </m:e>
                        <m:sub>
                          <m:r>
                            <a:rPr lang="en-US" sz="2200" b="0" i="1" smtClean="0">
                              <a:solidFill>
                                <a:schemeClr val="tx1"/>
                              </a:solidFill>
                              <a:latin typeface="Cambria Math" panose="02040503050406030204" pitchFamily="18" charset="0"/>
                              <a:ea typeface="Cambria Math" panose="02040503050406030204" pitchFamily="18" charset="0"/>
                            </a:rPr>
                            <m:t>𝑐</m:t>
                          </m:r>
                          <m:r>
                            <a:rPr lang="en-US" sz="2200" b="0" i="1" smtClean="0">
                              <a:solidFill>
                                <a:schemeClr val="tx1"/>
                              </a:solidFill>
                              <a:latin typeface="Cambria Math" panose="02040503050406030204" pitchFamily="18" charset="0"/>
                              <a:ea typeface="Cambria Math" panose="02040503050406030204" pitchFamily="18" charset="0"/>
                            </a:rPr>
                            <m:t>1</m:t>
                          </m:r>
                        </m:sub>
                        <m:sup>
                          <m:r>
                            <a:rPr lang="en-US" sz="2200" i="1">
                              <a:solidFill>
                                <a:schemeClr val="tx1"/>
                              </a:solidFill>
                              <a:latin typeface="Cambria Math" panose="02040503050406030204" pitchFamily="18" charset="0"/>
                              <a:ea typeface="Cambria Math" panose="02040503050406030204" pitchFamily="18" charset="0"/>
                            </a:rPr>
                            <m:t>′</m:t>
                          </m:r>
                        </m:sup>
                      </m:sSubSup>
                      <m:r>
                        <a:rPr lang="en-US" sz="2200" b="0" i="1" smtClean="0">
                          <a:solidFill>
                            <a:schemeClr val="tx1"/>
                          </a:solidFill>
                          <a:latin typeface="Cambria Math" panose="02040503050406030204" pitchFamily="18" charset="0"/>
                          <a:ea typeface="Cambria Math" panose="02040503050406030204" pitchFamily="18" charset="0"/>
                        </a:rPr>
                        <m:t>∧  </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𝑅</m:t>
                          </m:r>
                        </m:e>
                        <m:sub>
                          <m:r>
                            <a:rPr lang="en-US" altLang="ko-KR"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𝜀</m:t>
                          </m:r>
                          <m:r>
                            <a:rPr lang="en-US" altLang="ko-KR" sz="2200" i="1">
                              <a:solidFill>
                                <a:schemeClr val="tx1"/>
                              </a:solidFill>
                              <a:latin typeface="Cambria Math" panose="02040503050406030204" pitchFamily="18" charset="0"/>
                              <a:ea typeface="Cambria Math" panose="02040503050406030204" pitchFamily="18" charset="0"/>
                            </a:rPr>
                            <m:t>,</m:t>
                          </m:r>
                          <m:sSup>
                            <m:sSupPr>
                              <m:ctrlPr>
                                <a:rPr lang="en-US" altLang="ko-KR" sz="2200" i="1">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𝜀</m:t>
                              </m:r>
                            </m:e>
                            <m:sup>
                              <m:r>
                                <a:rPr lang="en-US" altLang="ko-KR" sz="2200" i="1">
                                  <a:solidFill>
                                    <a:schemeClr val="tx1"/>
                                  </a:solidFill>
                                  <a:latin typeface="Cambria Math" panose="02040503050406030204" pitchFamily="18" charset="0"/>
                                  <a:ea typeface="Cambria Math" panose="02040503050406030204" pitchFamily="18" charset="0"/>
                                </a:rPr>
                                <m:t>′</m:t>
                              </m:r>
                            </m:sup>
                          </m:sSup>
                          <m:r>
                            <a:rPr lang="en-US" altLang="ko-KR" sz="2200" i="1">
                              <a:solidFill>
                                <a:schemeClr val="tx1"/>
                              </a:solidFill>
                              <a:latin typeface="Cambria Math" panose="02040503050406030204" pitchFamily="18" charset="0"/>
                              <a:ea typeface="Cambria Math" panose="02040503050406030204" pitchFamily="18" charset="0"/>
                            </a:rPr>
                            <m:t>)</m:t>
                          </m:r>
                        </m:sub>
                      </m:sSub>
                      <m:r>
                        <a:rPr lang="en-US" sz="2200" b="0" i="1" smtClean="0">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𝜑</m:t>
                      </m:r>
                      <m:r>
                        <a:rPr lang="en-US" sz="2200" i="1">
                          <a:solidFill>
                            <a:schemeClr val="tx1"/>
                          </a:solidFill>
                          <a:latin typeface="Cambria Math" panose="02040503050406030204" pitchFamily="18" charset="0"/>
                          <a:ea typeface="Cambria Math" panose="02040503050406030204" pitchFamily="18" charset="0"/>
                        </a:rPr>
                        <m:t>,</m:t>
                      </m:r>
                      <m:sSup>
                        <m:sSupPr>
                          <m:ctrlPr>
                            <a:rPr lang="en-US" sz="2200" i="1">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𝜑</m:t>
                          </m:r>
                        </m:e>
                        <m:sup>
                          <m:r>
                            <a:rPr lang="en-US" sz="2200" i="1">
                              <a:solidFill>
                                <a:schemeClr val="tx1"/>
                              </a:solidFill>
                              <a:latin typeface="Cambria Math" panose="02040503050406030204" pitchFamily="18" charset="0"/>
                              <a:ea typeface="Cambria Math" panose="02040503050406030204" pitchFamily="18" charset="0"/>
                            </a:rPr>
                            <m:t>′</m:t>
                          </m:r>
                        </m:sup>
                      </m:sSup>
                      <m:r>
                        <a:rPr lang="en-US" sz="2200" b="0" i="1" smtClean="0">
                          <a:solidFill>
                            <a:schemeClr val="tx1"/>
                          </a:solidFill>
                          <a:latin typeface="Cambria Math" panose="02040503050406030204" pitchFamily="18" charset="0"/>
                          <a:ea typeface="Cambria Math" panose="02040503050406030204" pitchFamily="18" charset="0"/>
                        </a:rPr>
                        <m:t>)</m:t>
                      </m:r>
                    </m:oMath>
                  </m:oMathPara>
                </a14:m>
                <a:endParaRPr lang="en-US" sz="22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84" name="Rectangle 83">
                <a:extLst>
                  <a:ext uri="{FF2B5EF4-FFF2-40B4-BE49-F238E27FC236}">
                    <a16:creationId xmlns:a16="http://schemas.microsoft.com/office/drawing/2014/main" id="{3A17882C-A3D2-6940-9CAA-DBE2A864F7B6}"/>
                  </a:ext>
                </a:extLst>
              </p:cNvPr>
              <p:cNvSpPr>
                <a:spLocks noRot="1" noChangeAspect="1" noMove="1" noResize="1" noEditPoints="1" noAdjustHandles="1" noChangeArrowheads="1" noChangeShapeType="1" noTextEdit="1"/>
              </p:cNvSpPr>
              <p:nvPr/>
            </p:nvSpPr>
            <p:spPr>
              <a:xfrm>
                <a:off x="3079519" y="3346692"/>
                <a:ext cx="4235681" cy="817147"/>
              </a:xfrm>
              <a:prstGeom prst="rect">
                <a:avLst/>
              </a:prstGeom>
              <a:blipFill>
                <a:blip r:embed="rId4"/>
                <a:stretch>
                  <a:fillRect b="-468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883176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4E9D-6BFA-4F43-A0D6-718937767221}"/>
              </a:ext>
            </a:extLst>
          </p:cNvPr>
          <p:cNvSpPr>
            <a:spLocks noGrp="1"/>
          </p:cNvSpPr>
          <p:nvPr>
            <p:ph type="title"/>
          </p:nvPr>
        </p:nvSpPr>
        <p:spPr/>
        <p:txBody>
          <a:bodyPr/>
          <a:lstStyle/>
          <a:p>
            <a:r>
              <a:rPr lang="en-US" dirty="0"/>
              <a:t>Hide Nondeterminism</a:t>
            </a:r>
          </a:p>
        </p:txBody>
      </p:sp>
      <p:sp>
        <p:nvSpPr>
          <p:cNvPr id="4" name="Slide Number Placeholder 3">
            <a:extLst>
              <a:ext uri="{FF2B5EF4-FFF2-40B4-BE49-F238E27FC236}">
                <a16:creationId xmlns:a16="http://schemas.microsoft.com/office/drawing/2014/main" id="{C636D433-BCA2-0246-A906-EEC5AA4C12C4}"/>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36</a:t>
            </a:fld>
            <a:endParaRPr lang="en-US" altLang="zh-CN">
              <a:solidFill>
                <a:srgbClr val="000000"/>
              </a:solidFill>
              <a:latin typeface="Arial" charset="0"/>
              <a:ea typeface="ＭＳ Ｐゴシック"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625E73-944C-1F4D-8A6B-543E7062E0F4}"/>
                  </a:ext>
                </a:extLst>
              </p:cNvPr>
              <p:cNvSpPr txBox="1"/>
              <p:nvPr/>
            </p:nvSpPr>
            <p:spPr>
              <a:xfrm>
                <a:off x="1941017" y="3176885"/>
                <a:ext cx="5100114" cy="46166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𝐴𝑠𝑚</m:t>
                          </m:r>
                        </m:e>
                        <m:sub>
                          <m:r>
                            <a:rPr lang="en-US" sz="2400" b="0" i="1" smtClean="0">
                              <a:latin typeface="Cambria Math" panose="02040503050406030204" pitchFamily="18" charset="0"/>
                              <a:ea typeface="Cambria Math" panose="02040503050406030204" pitchFamily="18" charset="0"/>
                            </a:rPr>
                            <m:t>𝑚𝑐</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𝐵𝑜𝑜𝑡</m:t>
                          </m:r>
                        </m:e>
                      </m:d>
                      <m:r>
                        <a:rPr lang="en-US" sz="2400" i="1">
                          <a:latin typeface="Cambria Math" panose="02040503050406030204" pitchFamily="18" charset="0"/>
                          <a:ea typeface="Cambria Math" panose="02040503050406030204" pitchFamily="18" charset="0"/>
                        </a:rPr>
                        <m:t>⊢</m:t>
                      </m:r>
                      <m:d>
                        <m:dPr>
                          <m:begChr m:val="⟦"/>
                          <m:endChr m:val="⟧"/>
                          <m:ctrlPr>
                            <a:rPr lang="en-US" sz="2400" i="1" dirty="0">
                              <a:latin typeface="Cambria Math" panose="02040503050406030204" pitchFamily="18" charset="0"/>
                              <a:ea typeface="Cambria Math" panose="02040503050406030204" pitchFamily="18" charset="0"/>
                            </a:rPr>
                          </m:ctrlPr>
                        </m:dPr>
                        <m:e>
                          <m:r>
                            <a:rPr lang="en-US" sz="2400" b="1" i="0" dirty="0" smtClean="0">
                              <a:latin typeface="Cambria Math" panose="02040503050406030204" pitchFamily="18" charset="0"/>
                              <a:ea typeface="Cambria Math" panose="02040503050406030204" pitchFamily="18" charset="0"/>
                            </a:rPr>
                            <m:t>𝐂𝐞𝐫𝐭𝐢𝐊𝐎𝐒</m:t>
                          </m:r>
                          <m:r>
                            <a:rPr lang="en-US" sz="2400" b="1" i="1" dirty="0">
                              <a:latin typeface="Cambria Math" panose="02040503050406030204" pitchFamily="18" charset="0"/>
                              <a:ea typeface="Cambria Math" panose="02040503050406030204" pitchFamily="18" charset="0"/>
                            </a:rPr>
                            <m:t>⊕</m:t>
                          </m:r>
                          <m:r>
                            <a:rPr lang="en-US" sz="2400" b="1" i="0" dirty="0">
                              <a:latin typeface="Cambria Math" panose="02040503050406030204" pitchFamily="18" charset="0"/>
                              <a:ea typeface="Cambria Math" panose="02040503050406030204" pitchFamily="18" charset="0"/>
                            </a:rPr>
                            <m:t>𝐂𝐭𝐱𝐭</m:t>
                          </m:r>
                        </m:e>
                      </m:d>
                    </m:oMath>
                  </m:oMathPara>
                </a14:m>
                <a:endParaRPr lang="en-US" sz="2400" dirty="0"/>
              </a:p>
            </p:txBody>
          </p:sp>
        </mc:Choice>
        <mc:Fallback xmlns="">
          <p:sp>
            <p:nvSpPr>
              <p:cNvPr id="5" name="TextBox 4">
                <a:extLst>
                  <a:ext uri="{FF2B5EF4-FFF2-40B4-BE49-F238E27FC236}">
                    <a16:creationId xmlns:a16="http://schemas.microsoft.com/office/drawing/2014/main" id="{59625E73-944C-1F4D-8A6B-543E7062E0F4}"/>
                  </a:ext>
                </a:extLst>
              </p:cNvPr>
              <p:cNvSpPr txBox="1">
                <a:spLocks noRot="1" noChangeAspect="1" noMove="1" noResize="1" noEditPoints="1" noAdjustHandles="1" noChangeArrowheads="1" noChangeShapeType="1" noTextEdit="1"/>
              </p:cNvSpPr>
              <p:nvPr/>
            </p:nvSpPr>
            <p:spPr>
              <a:xfrm>
                <a:off x="1941017" y="3176885"/>
                <a:ext cx="5100114" cy="461665"/>
              </a:xfrm>
              <a:prstGeom prst="rect">
                <a:avLst/>
              </a:prstGeom>
              <a:blipFill>
                <a:blip r:embed="rId2"/>
                <a:stretch>
                  <a:fillRect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E3BAEA-C59A-914B-A627-6A2067813129}"/>
                  </a:ext>
                </a:extLst>
              </p:cNvPr>
              <p:cNvSpPr txBox="1"/>
              <p:nvPr/>
            </p:nvSpPr>
            <p:spPr>
              <a:xfrm rot="16200000">
                <a:off x="4203069" y="2589118"/>
                <a:ext cx="552669"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000" b="1" i="1">
                          <a:latin typeface="Cambria Math" charset="0"/>
                          <a:ea typeface="Cambria Math" charset="0"/>
                          <a:cs typeface="Cambria Math" charset="0"/>
                        </a:rPr>
                        <m:t>⊑</m:t>
                      </m:r>
                    </m:oMath>
                  </m:oMathPara>
                </a14:m>
                <a:endParaRPr lang="en-US" sz="3000" b="1" dirty="0"/>
              </a:p>
            </p:txBody>
          </p:sp>
        </mc:Choice>
        <mc:Fallback xmlns="">
          <p:sp>
            <p:nvSpPr>
              <p:cNvPr id="6" name="TextBox 5">
                <a:extLst>
                  <a:ext uri="{FF2B5EF4-FFF2-40B4-BE49-F238E27FC236}">
                    <a16:creationId xmlns:a16="http://schemas.microsoft.com/office/drawing/2014/main" id="{AFE3BAEA-C59A-914B-A627-6A2067813129}"/>
                  </a:ext>
                </a:extLst>
              </p:cNvPr>
              <p:cNvSpPr txBox="1">
                <a:spLocks noRot="1" noChangeAspect="1" noMove="1" noResize="1" noEditPoints="1" noAdjustHandles="1" noChangeArrowheads="1" noChangeShapeType="1" noTextEdit="1"/>
              </p:cNvSpPr>
              <p:nvPr/>
            </p:nvSpPr>
            <p:spPr>
              <a:xfrm rot="16200000">
                <a:off x="4203069" y="2589118"/>
                <a:ext cx="552669" cy="461665"/>
              </a:xfrm>
              <a:prstGeom prst="rect">
                <a:avLst/>
              </a:prstGeom>
              <a:blipFill>
                <a:blip r:embed="rId3"/>
                <a:stretch>
                  <a:fillRect r="-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529D14B-2056-0147-862D-6E27B43DD587}"/>
                  </a:ext>
                </a:extLst>
              </p:cNvPr>
              <p:cNvSpPr txBox="1"/>
              <p:nvPr/>
            </p:nvSpPr>
            <p:spPr>
              <a:xfrm>
                <a:off x="1137339" y="1962150"/>
                <a:ext cx="6711261" cy="46166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𝐴𝑠</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𝑚</m:t>
                          </m:r>
                        </m:e>
                        <m:sub>
                          <m:r>
                            <a:rPr lang="en-US" sz="2400" b="0" i="1" smtClean="0">
                              <a:latin typeface="Cambria Math" panose="02040503050406030204" pitchFamily="18" charset="0"/>
                              <a:ea typeface="Cambria Math" panose="02040503050406030204" pitchFamily="18" charset="0"/>
                            </a:rPr>
                            <m:t>𝑜𝑟𝑎𝑐𝑙𝑒</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𝐵𝑜𝑜𝑡</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𝐶𝑜𝑟𝑒𝑆𝑒𝑡</m:t>
                              </m:r>
                            </m:sub>
                          </m:sSub>
                          <m:r>
                            <a:rPr lang="en-US" sz="2400" b="0" i="1" smtClean="0">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m:t>
                      </m:r>
                      <m:d>
                        <m:dPr>
                          <m:begChr m:val="⟦"/>
                          <m:endChr m:val="⟧"/>
                          <m:ctrlPr>
                            <a:rPr lang="en-US" sz="2400" i="1" dirty="0">
                              <a:latin typeface="Cambria Math" panose="02040503050406030204" pitchFamily="18" charset="0"/>
                              <a:ea typeface="Cambria Math" panose="02040503050406030204" pitchFamily="18" charset="0"/>
                            </a:rPr>
                          </m:ctrlPr>
                        </m:dPr>
                        <m:e>
                          <m:r>
                            <a:rPr lang="en-US" sz="2400" b="1" i="0" dirty="0" smtClean="0">
                              <a:latin typeface="Cambria Math" panose="02040503050406030204" pitchFamily="18" charset="0"/>
                              <a:ea typeface="Cambria Math" panose="02040503050406030204" pitchFamily="18" charset="0"/>
                            </a:rPr>
                            <m:t>𝐂𝐞𝐫𝐭𝐢𝐊𝐎𝐒</m:t>
                          </m:r>
                          <m:r>
                            <a:rPr lang="en-US" sz="2400" b="1" i="1" dirty="0">
                              <a:latin typeface="Cambria Math" panose="02040503050406030204" pitchFamily="18" charset="0"/>
                              <a:ea typeface="Cambria Math" panose="02040503050406030204" pitchFamily="18" charset="0"/>
                            </a:rPr>
                            <m:t>⊕</m:t>
                          </m:r>
                          <m:r>
                            <a:rPr lang="en-US" sz="2400" b="1" i="0" dirty="0">
                              <a:latin typeface="Cambria Math" panose="02040503050406030204" pitchFamily="18" charset="0"/>
                              <a:ea typeface="Cambria Math" panose="02040503050406030204" pitchFamily="18" charset="0"/>
                            </a:rPr>
                            <m:t>𝐂𝐭𝐱𝐭</m:t>
                          </m:r>
                        </m:e>
                      </m:d>
                    </m:oMath>
                  </m:oMathPara>
                </a14:m>
                <a:endParaRPr lang="en-US" sz="2400" dirty="0"/>
              </a:p>
            </p:txBody>
          </p:sp>
        </mc:Choice>
        <mc:Fallback xmlns="">
          <p:sp>
            <p:nvSpPr>
              <p:cNvPr id="7" name="TextBox 6">
                <a:extLst>
                  <a:ext uri="{FF2B5EF4-FFF2-40B4-BE49-F238E27FC236}">
                    <a16:creationId xmlns:a16="http://schemas.microsoft.com/office/drawing/2014/main" id="{2529D14B-2056-0147-862D-6E27B43DD587}"/>
                  </a:ext>
                </a:extLst>
              </p:cNvPr>
              <p:cNvSpPr txBox="1">
                <a:spLocks noRot="1" noChangeAspect="1" noMove="1" noResize="1" noEditPoints="1" noAdjustHandles="1" noChangeArrowheads="1" noChangeShapeType="1" noTextEdit="1"/>
              </p:cNvSpPr>
              <p:nvPr/>
            </p:nvSpPr>
            <p:spPr>
              <a:xfrm>
                <a:off x="1137339" y="1962150"/>
                <a:ext cx="6711261" cy="461665"/>
              </a:xfrm>
              <a:prstGeom prst="rect">
                <a:avLst/>
              </a:prstGeom>
              <a:blipFill>
                <a:blip r:embed="rId4"/>
                <a:stretch>
                  <a:fillRect b="-16216"/>
                </a:stretch>
              </a:blipFill>
            </p:spPr>
            <p:txBody>
              <a:bodyPr/>
              <a:lstStyle/>
              <a:p>
                <a:r>
                  <a:rPr lang="en-US">
                    <a:noFill/>
                  </a:rPr>
                  <a:t> </a:t>
                </a:r>
              </a:p>
            </p:txBody>
          </p:sp>
        </mc:Fallback>
      </mc:AlternateContent>
    </p:spTree>
    <p:extLst>
      <p:ext uri="{BB962C8B-B14F-4D97-AF65-F5344CB8AC3E}">
        <p14:creationId xmlns:p14="http://schemas.microsoft.com/office/powerpoint/2010/main" val="357865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sp>
        <p:nvSpPr>
          <p:cNvPr id="2" name="Title 1">
            <a:extLst>
              <a:ext uri="{FF2B5EF4-FFF2-40B4-BE49-F238E27FC236}">
                <a16:creationId xmlns:a16="http://schemas.microsoft.com/office/drawing/2014/main" id="{DCB21482-F866-E84D-95AB-F67E9FB2EB5F}"/>
              </a:ext>
            </a:extLst>
          </p:cNvPr>
          <p:cNvSpPr>
            <a:spLocks noGrp="1"/>
          </p:cNvSpPr>
          <p:nvPr>
            <p:ph type="title"/>
          </p:nvPr>
        </p:nvSpPr>
        <p:spPr>
          <a:xfrm>
            <a:off x="457200" y="205979"/>
            <a:ext cx="8229600" cy="857250"/>
          </a:xfrm>
        </p:spPr>
        <p:txBody>
          <a:bodyPr/>
          <a:lstStyle/>
          <a:p>
            <a:r>
              <a:rPr lang="en-US" dirty="0"/>
              <a:t>Concurrent OS Verification</a:t>
            </a:r>
          </a:p>
        </p:txBody>
      </p:sp>
      <p:grpSp>
        <p:nvGrpSpPr>
          <p:cNvPr id="6" name="Group 5">
            <a:extLst>
              <a:ext uri="{FF2B5EF4-FFF2-40B4-BE49-F238E27FC236}">
                <a16:creationId xmlns:a16="http://schemas.microsoft.com/office/drawing/2014/main" id="{9454A710-5A42-824B-9E19-015547B9528C}"/>
              </a:ext>
            </a:extLst>
          </p:cNvPr>
          <p:cNvGrpSpPr/>
          <p:nvPr/>
        </p:nvGrpSpPr>
        <p:grpSpPr>
          <a:xfrm>
            <a:off x="5107214" y="2190750"/>
            <a:ext cx="836386" cy="1240414"/>
            <a:chOff x="5107214" y="2190750"/>
            <a:chExt cx="836386" cy="1240414"/>
          </a:xfrm>
        </p:grpSpPr>
        <p:sp>
          <p:nvSpPr>
            <p:cNvPr id="41" name="TextBox 40">
              <a:extLst>
                <a:ext uri="{FF2B5EF4-FFF2-40B4-BE49-F238E27FC236}">
                  <a16:creationId xmlns:a16="http://schemas.microsoft.com/office/drawing/2014/main" id="{4EF585DB-EBAD-404A-A227-78CFC979DE2D}"/>
                </a:ext>
              </a:extLst>
            </p:cNvPr>
            <p:cNvSpPr txBox="1"/>
            <p:nvPr/>
          </p:nvSpPr>
          <p:spPr>
            <a:xfrm>
              <a:off x="5107214" y="2952750"/>
              <a:ext cx="761747" cy="369332"/>
            </a:xfrm>
            <a:prstGeom prst="rect">
              <a:avLst/>
            </a:prstGeom>
            <a:noFill/>
          </p:spPr>
          <p:txBody>
            <a:bodyPr wrap="none" rtlCol="0">
              <a:spAutoFit/>
            </a:bodyPr>
            <a:lstStyle/>
            <a:p>
              <a:r>
                <a:rPr lang="en-US" dirty="0"/>
                <a:t>query</a:t>
              </a:r>
            </a:p>
          </p:txBody>
        </p:sp>
        <p:cxnSp>
          <p:nvCxnSpPr>
            <p:cNvPr id="32" name="Straight Arrow Connector 31">
              <a:extLst>
                <a:ext uri="{FF2B5EF4-FFF2-40B4-BE49-F238E27FC236}">
                  <a16:creationId xmlns:a16="http://schemas.microsoft.com/office/drawing/2014/main" id="{A3C9B970-9737-DF4C-8BC1-9E334350D6DE}"/>
                </a:ext>
              </a:extLst>
            </p:cNvPr>
            <p:cNvCxnSpPr>
              <a:cxnSpLocks/>
            </p:cNvCxnSpPr>
            <p:nvPr/>
          </p:nvCxnSpPr>
          <p:spPr bwMode="auto">
            <a:xfrm flipV="1">
              <a:off x="5943600" y="2190750"/>
              <a:ext cx="0" cy="1240414"/>
            </a:xfrm>
            <a:prstGeom prst="straightConnector1">
              <a:avLst/>
            </a:prstGeom>
            <a:solidFill>
              <a:schemeClr val="accent1"/>
            </a:solidFill>
            <a:ln w="9525" cap="flat" cmpd="sng" algn="ctr">
              <a:solidFill>
                <a:schemeClr val="tx1"/>
              </a:solidFill>
              <a:prstDash val="solid"/>
              <a:round/>
              <a:headEnd type="triangle" w="med" len="med"/>
              <a:tailEnd type="non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grpSp>
        <p:nvGrpSpPr>
          <p:cNvPr id="42" name="Group 41">
            <a:extLst>
              <a:ext uri="{FF2B5EF4-FFF2-40B4-BE49-F238E27FC236}">
                <a16:creationId xmlns:a16="http://schemas.microsoft.com/office/drawing/2014/main" id="{4739BABC-C4F2-8F42-B9A9-1A873FD4CE85}"/>
              </a:ext>
            </a:extLst>
          </p:cNvPr>
          <p:cNvGrpSpPr/>
          <p:nvPr/>
        </p:nvGrpSpPr>
        <p:grpSpPr>
          <a:xfrm>
            <a:off x="5029781" y="2823873"/>
            <a:ext cx="914400" cy="605246"/>
            <a:chOff x="5029200" y="2825918"/>
            <a:chExt cx="914400" cy="605246"/>
          </a:xfrm>
        </p:grpSpPr>
        <p:sp>
          <p:nvSpPr>
            <p:cNvPr id="44" name="TextBox 43">
              <a:extLst>
                <a:ext uri="{FF2B5EF4-FFF2-40B4-BE49-F238E27FC236}">
                  <a16:creationId xmlns:a16="http://schemas.microsoft.com/office/drawing/2014/main" id="{7AA17C63-4E77-6D40-9E7C-2BD8A651E678}"/>
                </a:ext>
              </a:extLst>
            </p:cNvPr>
            <p:cNvSpPr txBox="1"/>
            <p:nvPr/>
          </p:nvSpPr>
          <p:spPr>
            <a:xfrm>
              <a:off x="5029200" y="2952750"/>
              <a:ext cx="889987" cy="369332"/>
            </a:xfrm>
            <a:prstGeom prst="rect">
              <a:avLst/>
            </a:prstGeom>
            <a:noFill/>
          </p:spPr>
          <p:txBody>
            <a:bodyPr wrap="none" rtlCol="0">
              <a:spAutoFit/>
            </a:bodyPr>
            <a:lstStyle/>
            <a:p>
              <a:r>
                <a:rPr lang="en-US" dirty="0"/>
                <a:t>update</a:t>
              </a:r>
            </a:p>
          </p:txBody>
        </p:sp>
        <p:cxnSp>
          <p:nvCxnSpPr>
            <p:cNvPr id="46" name="Straight Arrow Connector 45">
              <a:extLst>
                <a:ext uri="{FF2B5EF4-FFF2-40B4-BE49-F238E27FC236}">
                  <a16:creationId xmlns:a16="http://schemas.microsoft.com/office/drawing/2014/main" id="{F8AACD56-C1D9-474E-A8C1-D5A7A424759D}"/>
                </a:ext>
              </a:extLst>
            </p:cNvPr>
            <p:cNvCxnSpPr>
              <a:cxnSpLocks/>
            </p:cNvCxnSpPr>
            <p:nvPr/>
          </p:nvCxnSpPr>
          <p:spPr bwMode="auto">
            <a:xfrm flipV="1">
              <a:off x="5943600" y="2825918"/>
              <a:ext cx="0" cy="60524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59" name="Rectangle 58">
            <a:extLst>
              <a:ext uri="{FF2B5EF4-FFF2-40B4-BE49-F238E27FC236}">
                <a16:creationId xmlns:a16="http://schemas.microsoft.com/office/drawing/2014/main" id="{B51F8CC1-9A70-4840-94FB-27AB3C45F465}"/>
              </a:ext>
            </a:extLst>
          </p:cNvPr>
          <p:cNvSpPr/>
          <p:nvPr/>
        </p:nvSpPr>
        <p:spPr bwMode="auto">
          <a:xfrm>
            <a:off x="3669770" y="24939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3" name="Rectangle 62">
            <a:extLst>
              <a:ext uri="{FF2B5EF4-FFF2-40B4-BE49-F238E27FC236}">
                <a16:creationId xmlns:a16="http://schemas.microsoft.com/office/drawing/2014/main" id="{E2A1C76B-DFC3-4D40-B184-BF28F7862C0B}"/>
              </a:ext>
            </a:extLst>
          </p:cNvPr>
          <p:cNvSpPr/>
          <p:nvPr/>
        </p:nvSpPr>
        <p:spPr bwMode="auto">
          <a:xfrm>
            <a:off x="4903349" y="2500248"/>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3" name="Rectangle 72">
            <a:extLst>
              <a:ext uri="{FF2B5EF4-FFF2-40B4-BE49-F238E27FC236}">
                <a16:creationId xmlns:a16="http://schemas.microsoft.com/office/drawing/2014/main" id="{69FD9917-53A3-2740-9796-C3F0E727640E}"/>
              </a:ext>
            </a:extLst>
          </p:cNvPr>
          <p:cNvSpPr/>
          <p:nvPr/>
        </p:nvSpPr>
        <p:spPr bwMode="auto">
          <a:xfrm>
            <a:off x="6270004" y="249360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5" name="Group 4">
            <a:extLst>
              <a:ext uri="{FF2B5EF4-FFF2-40B4-BE49-F238E27FC236}">
                <a16:creationId xmlns:a16="http://schemas.microsoft.com/office/drawing/2014/main" id="{81AAE0AA-37CB-2A46-900C-2FB71C1A3B7B}"/>
              </a:ext>
            </a:extLst>
          </p:cNvPr>
          <p:cNvGrpSpPr/>
          <p:nvPr/>
        </p:nvGrpSpPr>
        <p:grpSpPr>
          <a:xfrm>
            <a:off x="1803624" y="4328083"/>
            <a:ext cx="4949688" cy="820353"/>
            <a:chOff x="1803624" y="4328083"/>
            <a:chExt cx="4949688" cy="820353"/>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E765FED-EFD5-D949-B24B-E6446BBB53E1}"/>
                    </a:ext>
                  </a:extLst>
                </p:cNvPr>
                <p:cNvSpPr txBox="1"/>
                <p:nvPr/>
              </p:nvSpPr>
              <p:spPr>
                <a:xfrm>
                  <a:off x="1803624" y="4328083"/>
                  <a:ext cx="4949688" cy="820353"/>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            →                        )</m:t>
                            </m:r>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𝜀</m:t>
                            </m:r>
                          </m:e>
                          <m:sub>
                            <m:r>
                              <a:rPr lang="en-US" sz="3000" i="1">
                                <a:latin typeface="Cambria Math" panose="02040503050406030204" pitchFamily="18" charset="0"/>
                                <a:ea typeface="Cambria Math" panose="02040503050406030204" pitchFamily="18" charset="0"/>
                              </a:rPr>
                              <m:t>𝑐</m:t>
                            </m:r>
                            <m:r>
                              <a:rPr lang="en-US" sz="3000" i="1">
                                <a:latin typeface="Cambria Math" panose="02040503050406030204" pitchFamily="18" charset="0"/>
                                <a:ea typeface="Cambria Math" panose="02040503050406030204" pitchFamily="18" charset="0"/>
                              </a:rPr>
                              <m:t>1</m:t>
                            </m:r>
                          </m:sub>
                        </m:sSub>
                      </m:oMath>
                    </m:oMathPara>
                  </a14:m>
                  <a:endParaRPr lang="en-US" sz="3000" i="1" baseline="-25000" dirty="0"/>
                </a:p>
                <a:p>
                  <a:r>
                    <a:rPr lang="en-US" dirty="0">
                      <a:sym typeface="Wingdings" pitchFamily="2" charset="2"/>
                    </a:rPr>
                    <a:t> </a:t>
                  </a:r>
                  <a:endParaRPr lang="en-US" dirty="0"/>
                </a:p>
              </p:txBody>
            </p:sp>
          </mc:Choice>
          <mc:Fallback xmlns="">
            <p:sp>
              <p:nvSpPr>
                <p:cNvPr id="3" name="TextBox 2">
                  <a:extLst>
                    <a:ext uri="{FF2B5EF4-FFF2-40B4-BE49-F238E27FC236}">
                      <a16:creationId xmlns:a16="http://schemas.microsoft.com/office/drawing/2014/main" id="{6E765FED-EFD5-D949-B24B-E6446BBB53E1}"/>
                    </a:ext>
                  </a:extLst>
                </p:cNvPr>
                <p:cNvSpPr txBox="1">
                  <a:spLocks noRot="1" noChangeAspect="1" noMove="1" noResize="1" noEditPoints="1" noAdjustHandles="1" noChangeArrowheads="1" noChangeShapeType="1" noTextEdit="1"/>
                </p:cNvSpPr>
                <p:nvPr/>
              </p:nvSpPr>
              <p:spPr>
                <a:xfrm>
                  <a:off x="1803624" y="4328083"/>
                  <a:ext cx="4949688" cy="820353"/>
                </a:xfrm>
                <a:prstGeom prst="rect">
                  <a:avLst/>
                </a:prstGeom>
                <a:blipFill>
                  <a:blip r:embed="rId3"/>
                  <a:stretch>
                    <a:fillRect/>
                  </a:stretch>
                </a:blipFill>
              </p:spPr>
              <p:txBody>
                <a:bodyPr/>
                <a:lstStyle/>
                <a:p>
                  <a:r>
                    <a:rPr lang="en-US">
                      <a:noFill/>
                    </a:rPr>
                    <a:t> </a:t>
                  </a:r>
                </a:p>
              </p:txBody>
            </p:sp>
          </mc:Fallback>
        </mc:AlternateContent>
        <p:sp>
          <p:nvSpPr>
            <p:cNvPr id="86" name="Rectangle 85">
              <a:extLst>
                <a:ext uri="{FF2B5EF4-FFF2-40B4-BE49-F238E27FC236}">
                  <a16:creationId xmlns:a16="http://schemas.microsoft.com/office/drawing/2014/main" id="{9B5D348F-2ECB-FA4C-8D21-B6E0F6A01E47}"/>
                </a:ext>
              </a:extLst>
            </p:cNvPr>
            <p:cNvSpPr/>
            <p:nvPr/>
          </p:nvSpPr>
          <p:spPr bwMode="auto">
            <a:xfrm>
              <a:off x="3494830" y="448059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868FAE4E-FBD5-A547-BF93-37DD216D05D0}"/>
                </a:ext>
              </a:extLst>
            </p:cNvPr>
            <p:cNvSpPr/>
            <p:nvPr/>
          </p:nvSpPr>
          <p:spPr bwMode="auto">
            <a:xfrm>
              <a:off x="4491580" y="44761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71FD3AA1-E256-DE40-AE4B-5A19F75134EF}"/>
                </a:ext>
              </a:extLst>
            </p:cNvPr>
            <p:cNvSpPr/>
            <p:nvPr/>
          </p:nvSpPr>
          <p:spPr bwMode="auto">
            <a:xfrm>
              <a:off x="2118262" y="4501932"/>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sp>
        <p:nvSpPr>
          <p:cNvPr id="7" name="Slide Number Placeholder 6">
            <a:extLst>
              <a:ext uri="{FF2B5EF4-FFF2-40B4-BE49-F238E27FC236}">
                <a16:creationId xmlns:a16="http://schemas.microsoft.com/office/drawing/2014/main" id="{006C627B-4482-A04D-9F8D-3FAE006786DE}"/>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4</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17659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4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D1B8-27CE-A142-AC9A-0BD0DBE56473}"/>
              </a:ext>
            </a:extLst>
          </p:cNvPr>
          <p:cNvSpPr>
            <a:spLocks noGrp="1"/>
          </p:cNvSpPr>
          <p:nvPr>
            <p:ph type="title"/>
          </p:nvPr>
        </p:nvSpPr>
        <p:spPr>
          <a:xfrm>
            <a:off x="457200" y="205979"/>
            <a:ext cx="8229600" cy="857250"/>
          </a:xfrm>
        </p:spPr>
        <p:txBody>
          <a:bodyPr/>
          <a:lstStyle/>
          <a:p>
            <a:r>
              <a:rPr lang="en-US" dirty="0"/>
              <a:t>Concurrent OS Verification</a:t>
            </a:r>
          </a:p>
        </p:txBody>
      </p:sp>
      <p:grpSp>
        <p:nvGrpSpPr>
          <p:cNvPr id="3" name="Group 2">
            <a:extLst>
              <a:ext uri="{FF2B5EF4-FFF2-40B4-BE49-F238E27FC236}">
                <a16:creationId xmlns:a16="http://schemas.microsoft.com/office/drawing/2014/main" id="{8A8D3CFE-8578-FC4A-AEC4-B38557A8D035}"/>
              </a:ext>
            </a:extLst>
          </p:cNvPr>
          <p:cNvGrpSpPr/>
          <p:nvPr/>
        </p:nvGrpSpPr>
        <p:grpSpPr>
          <a:xfrm>
            <a:off x="1219200" y="1581150"/>
            <a:ext cx="6629400" cy="3352800"/>
            <a:chOff x="1219200" y="1581150"/>
            <a:chExt cx="6629400" cy="3352800"/>
          </a:xfrm>
        </p:grpSpPr>
        <p:grpSp>
          <p:nvGrpSpPr>
            <p:cNvPr id="5" name="Group 4">
              <a:extLst>
                <a:ext uri="{FF2B5EF4-FFF2-40B4-BE49-F238E27FC236}">
                  <a16:creationId xmlns:a16="http://schemas.microsoft.com/office/drawing/2014/main" id="{71FEF2D5-2D8D-494F-9D29-82BC6FA29A89}"/>
                </a:ext>
              </a:extLst>
            </p:cNvPr>
            <p:cNvGrpSpPr/>
            <p:nvPr/>
          </p:nvGrpSpPr>
          <p:grpSpPr>
            <a:xfrm>
              <a:off x="1600201" y="2220589"/>
              <a:ext cx="5867399" cy="1415359"/>
              <a:chOff x="1600201" y="2220589"/>
              <a:chExt cx="5867399" cy="1415359"/>
            </a:xfrm>
          </p:grpSpPr>
          <p:sp>
            <p:nvSpPr>
              <p:cNvPr id="41" name="Rectangle 40">
                <a:extLst>
                  <a:ext uri="{FF2B5EF4-FFF2-40B4-BE49-F238E27FC236}">
                    <a16:creationId xmlns:a16="http://schemas.microsoft.com/office/drawing/2014/main" id="{1C7C3DA0-9E2E-0E4B-943A-41F274428D74}"/>
                  </a:ext>
                </a:extLst>
              </p:cNvPr>
              <p:cNvSpPr/>
              <p:nvPr/>
            </p:nvSpPr>
            <p:spPr>
              <a:xfrm>
                <a:off x="160020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42" name="Rectangle 41">
                <a:extLst>
                  <a:ext uri="{FF2B5EF4-FFF2-40B4-BE49-F238E27FC236}">
                    <a16:creationId xmlns:a16="http://schemas.microsoft.com/office/drawing/2014/main" id="{47D4199F-72B5-9949-94FC-4F3A29A3FC11}"/>
                  </a:ext>
                </a:extLst>
              </p:cNvPr>
              <p:cNvSpPr/>
              <p:nvPr/>
            </p:nvSpPr>
            <p:spPr>
              <a:xfrm>
                <a:off x="291502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43" name="Rectangle 42">
                <a:extLst>
                  <a:ext uri="{FF2B5EF4-FFF2-40B4-BE49-F238E27FC236}">
                    <a16:creationId xmlns:a16="http://schemas.microsoft.com/office/drawing/2014/main" id="{A29F00B4-AEB1-5447-9165-DC8E8493506F}"/>
                  </a:ext>
                </a:extLst>
              </p:cNvPr>
              <p:cNvSpPr/>
              <p:nvPr/>
            </p:nvSpPr>
            <p:spPr>
              <a:xfrm>
                <a:off x="4229842"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44" name="Rectangle 43">
                <a:extLst>
                  <a:ext uri="{FF2B5EF4-FFF2-40B4-BE49-F238E27FC236}">
                    <a16:creationId xmlns:a16="http://schemas.microsoft.com/office/drawing/2014/main" id="{F539DB22-58FC-BE43-9E06-146F039F3CC3}"/>
                  </a:ext>
                </a:extLst>
              </p:cNvPr>
              <p:cNvSpPr/>
              <p:nvPr/>
            </p:nvSpPr>
            <p:spPr>
              <a:xfrm>
                <a:off x="6324600"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grpSp>
        <p:sp>
          <p:nvSpPr>
            <p:cNvPr id="25" name="Rectangle 24">
              <a:extLst>
                <a:ext uri="{FF2B5EF4-FFF2-40B4-BE49-F238E27FC236}">
                  <a16:creationId xmlns:a16="http://schemas.microsoft.com/office/drawing/2014/main" id="{5963B561-EE0A-D543-A5AC-83480FE2FB74}"/>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26" name="Rectangle 25">
              <a:extLst>
                <a:ext uri="{FF2B5EF4-FFF2-40B4-BE49-F238E27FC236}">
                  <a16:creationId xmlns:a16="http://schemas.microsoft.com/office/drawing/2014/main" id="{C7BB8FF5-ECEF-F94E-9F6B-C43F875AB908}"/>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27" name="Rectangle 26">
              <a:extLst>
                <a:ext uri="{FF2B5EF4-FFF2-40B4-BE49-F238E27FC236}">
                  <a16:creationId xmlns:a16="http://schemas.microsoft.com/office/drawing/2014/main" id="{4356464F-38AF-FE4F-8E5F-743E039659C7}"/>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28" name="Rectangle 27">
              <a:extLst>
                <a:ext uri="{FF2B5EF4-FFF2-40B4-BE49-F238E27FC236}">
                  <a16:creationId xmlns:a16="http://schemas.microsoft.com/office/drawing/2014/main" id="{14DA57AC-F9C1-E143-AF55-8B116B33964F}"/>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37" name="Rectangle 36">
              <a:extLst>
                <a:ext uri="{FF2B5EF4-FFF2-40B4-BE49-F238E27FC236}">
                  <a16:creationId xmlns:a16="http://schemas.microsoft.com/office/drawing/2014/main" id="{FA2F91E9-CC14-1947-BC10-A184DE7348BF}"/>
                </a:ext>
              </a:extLst>
            </p:cNvPr>
            <p:cNvSpPr/>
            <p:nvPr/>
          </p:nvSpPr>
          <p:spPr bwMode="auto">
            <a:xfrm>
              <a:off x="1600200" y="3714750"/>
              <a:ext cx="5867400" cy="381001"/>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21" name="TextBox 20">
              <a:extLst>
                <a:ext uri="{FF2B5EF4-FFF2-40B4-BE49-F238E27FC236}">
                  <a16:creationId xmlns:a16="http://schemas.microsoft.com/office/drawing/2014/main" id="{996AAB4D-0764-FD4D-B6CF-3C2993B0E952}"/>
                </a:ext>
              </a:extLst>
            </p:cNvPr>
            <p:cNvSpPr txBox="1"/>
            <p:nvPr/>
          </p:nvSpPr>
          <p:spPr>
            <a:xfrm>
              <a:off x="5754256" y="282784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23" name="TextBox 22">
              <a:extLst>
                <a:ext uri="{FF2B5EF4-FFF2-40B4-BE49-F238E27FC236}">
                  <a16:creationId xmlns:a16="http://schemas.microsoft.com/office/drawing/2014/main" id="{AC599BAD-7F24-0D46-ADDA-972C8D5F02A5}"/>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31" name="Rectangle 30">
              <a:extLst>
                <a:ext uri="{FF2B5EF4-FFF2-40B4-BE49-F238E27FC236}">
                  <a16:creationId xmlns:a16="http://schemas.microsoft.com/office/drawing/2014/main" id="{8412E7AF-6E55-A544-A554-0A6535D5610F}"/>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2" name="Rectangle 31">
              <a:extLst>
                <a:ext uri="{FF2B5EF4-FFF2-40B4-BE49-F238E27FC236}">
                  <a16:creationId xmlns:a16="http://schemas.microsoft.com/office/drawing/2014/main" id="{D8C7E2C0-75CE-9842-9900-F16E5205D31A}"/>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3" name="Rectangle 32">
              <a:extLst>
                <a:ext uri="{FF2B5EF4-FFF2-40B4-BE49-F238E27FC236}">
                  <a16:creationId xmlns:a16="http://schemas.microsoft.com/office/drawing/2014/main" id="{1A7DAC49-B443-E245-9843-909CC38A5353}"/>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4" name="Rectangle 33">
              <a:extLst>
                <a:ext uri="{FF2B5EF4-FFF2-40B4-BE49-F238E27FC236}">
                  <a16:creationId xmlns:a16="http://schemas.microsoft.com/office/drawing/2014/main" id="{F0DEB9B1-D5A1-C14C-BCAD-8C3DEB66ADEE}"/>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5" name="TextBox 34">
              <a:extLst>
                <a:ext uri="{FF2B5EF4-FFF2-40B4-BE49-F238E27FC236}">
                  <a16:creationId xmlns:a16="http://schemas.microsoft.com/office/drawing/2014/main" id="{380201EE-8132-224D-9DF0-B16B4B11B139}"/>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24" name="Straight Connector 23">
              <a:extLst>
                <a:ext uri="{FF2B5EF4-FFF2-40B4-BE49-F238E27FC236}">
                  <a16:creationId xmlns:a16="http://schemas.microsoft.com/office/drawing/2014/main" id="{E0D7430A-4230-D346-8F53-09AE3F14BADE}"/>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 name="Group 5">
              <a:extLst>
                <a:ext uri="{FF2B5EF4-FFF2-40B4-BE49-F238E27FC236}">
                  <a16:creationId xmlns:a16="http://schemas.microsoft.com/office/drawing/2014/main" id="{0D9E524F-19CA-1241-9DC3-5EF5953FA903}"/>
                </a:ext>
              </a:extLst>
            </p:cNvPr>
            <p:cNvGrpSpPr/>
            <p:nvPr/>
          </p:nvGrpSpPr>
          <p:grpSpPr>
            <a:xfrm>
              <a:off x="2819400" y="1581150"/>
              <a:ext cx="4800600" cy="3352800"/>
              <a:chOff x="2819400" y="1581150"/>
              <a:chExt cx="4800600" cy="3352800"/>
            </a:xfrm>
          </p:grpSpPr>
          <p:sp>
            <p:nvSpPr>
              <p:cNvPr id="58" name="Rectangle 57">
                <a:extLst>
                  <a:ext uri="{FF2B5EF4-FFF2-40B4-BE49-F238E27FC236}">
                    <a16:creationId xmlns:a16="http://schemas.microsoft.com/office/drawing/2014/main" id="{A7DC485F-27BF-534F-B484-EF179023CB9D}"/>
                  </a:ext>
                </a:extLst>
              </p:cNvPr>
              <p:cNvSpPr/>
              <p:nvPr/>
            </p:nvSpPr>
            <p:spPr bwMode="auto">
              <a:xfrm>
                <a:off x="2819400" y="1581150"/>
                <a:ext cx="4800600" cy="3352800"/>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1CB8B798-F26D-DC4E-8183-76F1BAD9A4DD}"/>
                      </a:ext>
                    </a:extLst>
                  </p:cNvPr>
                  <p:cNvSpPr/>
                  <p:nvPr/>
                </p:nvSpPr>
                <p:spPr>
                  <a:xfrm>
                    <a:off x="4900255" y="2710471"/>
                    <a:ext cx="638890"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59" name="Rectangle 58">
                    <a:extLst>
                      <a:ext uri="{FF2B5EF4-FFF2-40B4-BE49-F238E27FC236}">
                        <a16:creationId xmlns:a16="http://schemas.microsoft.com/office/drawing/2014/main" id="{1CB8B798-F26D-DC4E-8183-76F1BAD9A4DD}"/>
                      </a:ext>
                    </a:extLst>
                  </p:cNvPr>
                  <p:cNvSpPr>
                    <a:spLocks noRot="1" noChangeAspect="1" noMove="1" noResize="1" noEditPoints="1" noAdjustHandles="1" noChangeArrowheads="1" noChangeShapeType="1" noTextEdit="1"/>
                  </p:cNvSpPr>
                  <p:nvPr/>
                </p:nvSpPr>
                <p:spPr>
                  <a:xfrm>
                    <a:off x="4900255" y="2710471"/>
                    <a:ext cx="638890" cy="693716"/>
                  </a:xfrm>
                  <a:prstGeom prst="rect">
                    <a:avLst/>
                  </a:prstGeom>
                  <a:blipFill>
                    <a:blip r:embed="rId3"/>
                    <a:stretch>
                      <a:fillRect l="-3922" r="-31373" b="-8929"/>
                    </a:stretch>
                  </a:blipFill>
                  <a:ln>
                    <a:noFill/>
                  </a:ln>
                </p:spPr>
                <p:txBody>
                  <a:bodyPr/>
                  <a:lstStyle/>
                  <a:p>
                    <a:r>
                      <a:rPr lang="en-US">
                        <a:noFill/>
                      </a:rPr>
                      <a:t> </a:t>
                    </a:r>
                  </a:p>
                </p:txBody>
              </p:sp>
            </mc:Fallback>
          </mc:AlternateContent>
        </p:grpSp>
      </p:grpSp>
      <p:grpSp>
        <p:nvGrpSpPr>
          <p:cNvPr id="77" name="Group 76">
            <a:extLst>
              <a:ext uri="{FF2B5EF4-FFF2-40B4-BE49-F238E27FC236}">
                <a16:creationId xmlns:a16="http://schemas.microsoft.com/office/drawing/2014/main" id="{E8058F8D-13CA-E74B-A6DF-84AE2CC36D10}"/>
              </a:ext>
            </a:extLst>
          </p:cNvPr>
          <p:cNvGrpSpPr/>
          <p:nvPr/>
        </p:nvGrpSpPr>
        <p:grpSpPr>
          <a:xfrm>
            <a:off x="1219200" y="1599626"/>
            <a:ext cx="6629400" cy="3135802"/>
            <a:chOff x="1219200" y="1599626"/>
            <a:chExt cx="6629400" cy="3135802"/>
          </a:xfrm>
        </p:grpSpPr>
        <p:sp>
          <p:nvSpPr>
            <p:cNvPr id="78" name="Rectangle 77">
              <a:extLst>
                <a:ext uri="{FF2B5EF4-FFF2-40B4-BE49-F238E27FC236}">
                  <a16:creationId xmlns:a16="http://schemas.microsoft.com/office/drawing/2014/main" id="{169325DF-305B-8A43-AF1B-DE7A57173554}"/>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79" name="Rectangle 78">
              <a:extLst>
                <a:ext uri="{FF2B5EF4-FFF2-40B4-BE49-F238E27FC236}">
                  <a16:creationId xmlns:a16="http://schemas.microsoft.com/office/drawing/2014/main" id="{C69CA5C0-2835-DB43-A526-B3E612870C11}"/>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80" name="Rectangle 79">
              <a:extLst>
                <a:ext uri="{FF2B5EF4-FFF2-40B4-BE49-F238E27FC236}">
                  <a16:creationId xmlns:a16="http://schemas.microsoft.com/office/drawing/2014/main" id="{2F69CE31-745F-C843-96D2-2D52A1C5DEFC}"/>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81" name="Rectangle 80">
              <a:extLst>
                <a:ext uri="{FF2B5EF4-FFF2-40B4-BE49-F238E27FC236}">
                  <a16:creationId xmlns:a16="http://schemas.microsoft.com/office/drawing/2014/main" id="{15CD0082-3B03-9746-967D-4ADBA86A80E7}"/>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82" name="Rectangle 81">
              <a:extLst>
                <a:ext uri="{FF2B5EF4-FFF2-40B4-BE49-F238E27FC236}">
                  <a16:creationId xmlns:a16="http://schemas.microsoft.com/office/drawing/2014/main" id="{0A4C203C-D470-9743-ADCD-CA948725E98D}"/>
                </a:ext>
              </a:extLst>
            </p:cNvPr>
            <p:cNvSpPr/>
            <p:nvPr/>
          </p:nvSpPr>
          <p:spPr bwMode="auto">
            <a:xfrm>
              <a:off x="1600200" y="3909391"/>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83" name="TextBox 82">
              <a:extLst>
                <a:ext uri="{FF2B5EF4-FFF2-40B4-BE49-F238E27FC236}">
                  <a16:creationId xmlns:a16="http://schemas.microsoft.com/office/drawing/2014/main" id="{69E75711-4551-5842-BACE-27EBB49C173A}"/>
                </a:ext>
              </a:extLst>
            </p:cNvPr>
            <p:cNvSpPr txBox="1"/>
            <p:nvPr/>
          </p:nvSpPr>
          <p:spPr>
            <a:xfrm>
              <a:off x="5754256" y="3286466"/>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84" name="TextBox 83">
              <a:extLst>
                <a:ext uri="{FF2B5EF4-FFF2-40B4-BE49-F238E27FC236}">
                  <a16:creationId xmlns:a16="http://schemas.microsoft.com/office/drawing/2014/main" id="{8DF66350-68AC-CF41-8545-98F5CFDB223D}"/>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85" name="Rectangle 84">
              <a:extLst>
                <a:ext uri="{FF2B5EF4-FFF2-40B4-BE49-F238E27FC236}">
                  <a16:creationId xmlns:a16="http://schemas.microsoft.com/office/drawing/2014/main" id="{7704433F-C501-5A4E-A701-E83955F6A4D6}"/>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6" name="Rectangle 85">
              <a:extLst>
                <a:ext uri="{FF2B5EF4-FFF2-40B4-BE49-F238E27FC236}">
                  <a16:creationId xmlns:a16="http://schemas.microsoft.com/office/drawing/2014/main" id="{E5AAD8F2-D869-DE49-9E6A-CDAC301B96BA}"/>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E1AD5B52-B595-3846-BC40-529D2A4CCEDF}"/>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0511ECE1-E49A-D84A-9C16-ADE0BF17EAC6}"/>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9" name="TextBox 88">
              <a:extLst>
                <a:ext uri="{FF2B5EF4-FFF2-40B4-BE49-F238E27FC236}">
                  <a16:creationId xmlns:a16="http://schemas.microsoft.com/office/drawing/2014/main" id="{00C45776-6BD4-4942-B79D-B1C3C09977FB}"/>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90" name="Straight Connector 89">
              <a:extLst>
                <a:ext uri="{FF2B5EF4-FFF2-40B4-BE49-F238E27FC236}">
                  <a16:creationId xmlns:a16="http://schemas.microsoft.com/office/drawing/2014/main" id="{62F15770-C7EE-AC45-BABE-B30CA6E9440D}"/>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1" name="Rectangle 90">
              <a:extLst>
                <a:ext uri="{FF2B5EF4-FFF2-40B4-BE49-F238E27FC236}">
                  <a16:creationId xmlns:a16="http://schemas.microsoft.com/office/drawing/2014/main" id="{6E88A9BC-88EC-0A42-BECE-12A0B5FAFE5A}"/>
                </a:ext>
              </a:extLst>
            </p:cNvPr>
            <p:cNvSpPr/>
            <p:nvPr/>
          </p:nvSpPr>
          <p:spPr>
            <a:xfrm>
              <a:off x="160020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2" name="Rectangle 91">
              <a:extLst>
                <a:ext uri="{FF2B5EF4-FFF2-40B4-BE49-F238E27FC236}">
                  <a16:creationId xmlns:a16="http://schemas.microsoft.com/office/drawing/2014/main" id="{9167348D-E8FA-F147-BA76-146D2C197DE4}"/>
                </a:ext>
              </a:extLst>
            </p:cNvPr>
            <p:cNvSpPr/>
            <p:nvPr/>
          </p:nvSpPr>
          <p:spPr>
            <a:xfrm>
              <a:off x="291502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3" name="Rectangle 92">
              <a:extLst>
                <a:ext uri="{FF2B5EF4-FFF2-40B4-BE49-F238E27FC236}">
                  <a16:creationId xmlns:a16="http://schemas.microsoft.com/office/drawing/2014/main" id="{0BA58515-ED56-9B4C-8531-0AF11908591C}"/>
                </a:ext>
              </a:extLst>
            </p:cNvPr>
            <p:cNvSpPr/>
            <p:nvPr/>
          </p:nvSpPr>
          <p:spPr>
            <a:xfrm>
              <a:off x="4229842"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4" name="Rectangle 93">
              <a:extLst>
                <a:ext uri="{FF2B5EF4-FFF2-40B4-BE49-F238E27FC236}">
                  <a16:creationId xmlns:a16="http://schemas.microsoft.com/office/drawing/2014/main" id="{EBD22C8F-311A-1D47-A11A-32CE911571BD}"/>
                </a:ext>
              </a:extLst>
            </p:cNvPr>
            <p:cNvSpPr/>
            <p:nvPr/>
          </p:nvSpPr>
          <p:spPr>
            <a:xfrm>
              <a:off x="6324600"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5" name="TextBox 94">
              <a:extLst>
                <a:ext uri="{FF2B5EF4-FFF2-40B4-BE49-F238E27FC236}">
                  <a16:creationId xmlns:a16="http://schemas.microsoft.com/office/drawing/2014/main" id="{FA42F2C8-60F3-7145-9C62-095323712453}"/>
                </a:ext>
              </a:extLst>
            </p:cNvPr>
            <p:cNvSpPr txBox="1"/>
            <p:nvPr/>
          </p:nvSpPr>
          <p:spPr>
            <a:xfrm rot="16200000">
              <a:off x="2015493" y="2566373"/>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6" name="TextBox 95">
              <a:extLst>
                <a:ext uri="{FF2B5EF4-FFF2-40B4-BE49-F238E27FC236}">
                  <a16:creationId xmlns:a16="http://schemas.microsoft.com/office/drawing/2014/main" id="{04177DAD-6088-A34D-B07B-450D6AF4DB91}"/>
                </a:ext>
              </a:extLst>
            </p:cNvPr>
            <p:cNvSpPr txBox="1"/>
            <p:nvPr/>
          </p:nvSpPr>
          <p:spPr>
            <a:xfrm rot="16200000">
              <a:off x="3313762" y="255319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7" name="TextBox 96">
              <a:extLst>
                <a:ext uri="{FF2B5EF4-FFF2-40B4-BE49-F238E27FC236}">
                  <a16:creationId xmlns:a16="http://schemas.microsoft.com/office/drawing/2014/main" id="{9EA51609-1143-E449-BBAD-F03200155DCD}"/>
                </a:ext>
              </a:extLst>
            </p:cNvPr>
            <p:cNvSpPr txBox="1"/>
            <p:nvPr/>
          </p:nvSpPr>
          <p:spPr>
            <a:xfrm rot="16200000">
              <a:off x="4653868" y="25620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8" name="TextBox 97">
              <a:extLst>
                <a:ext uri="{FF2B5EF4-FFF2-40B4-BE49-F238E27FC236}">
                  <a16:creationId xmlns:a16="http://schemas.microsoft.com/office/drawing/2014/main" id="{918C56E1-CFD1-F44A-AC5A-6FD8021F16D3}"/>
                </a:ext>
              </a:extLst>
            </p:cNvPr>
            <p:cNvSpPr txBox="1"/>
            <p:nvPr/>
          </p:nvSpPr>
          <p:spPr>
            <a:xfrm rot="16200000">
              <a:off x="6751638" y="2567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9" name="Rectangle 98">
              <a:extLst>
                <a:ext uri="{FF2B5EF4-FFF2-40B4-BE49-F238E27FC236}">
                  <a16:creationId xmlns:a16="http://schemas.microsoft.com/office/drawing/2014/main" id="{5E57EC31-039F-8B4D-B7C0-2605BE717E9F}"/>
                </a:ext>
              </a:extLst>
            </p:cNvPr>
            <p:cNvSpPr/>
            <p:nvPr/>
          </p:nvSpPr>
          <p:spPr bwMode="auto">
            <a:xfrm>
              <a:off x="1595437" y="315182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00" name="Rectangle 99">
              <a:extLst>
                <a:ext uri="{FF2B5EF4-FFF2-40B4-BE49-F238E27FC236}">
                  <a16:creationId xmlns:a16="http://schemas.microsoft.com/office/drawing/2014/main" id="{1153A333-F175-0841-B50E-BD1FCB0EBBB2}"/>
                </a:ext>
              </a:extLst>
            </p:cNvPr>
            <p:cNvSpPr/>
            <p:nvPr/>
          </p:nvSpPr>
          <p:spPr>
            <a:xfrm>
              <a:off x="159543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1" name="Rectangle 100">
              <a:extLst>
                <a:ext uri="{FF2B5EF4-FFF2-40B4-BE49-F238E27FC236}">
                  <a16:creationId xmlns:a16="http://schemas.microsoft.com/office/drawing/2014/main" id="{D391BE8A-D008-8B49-8EE9-57D3EA57FE40}"/>
                </a:ext>
              </a:extLst>
            </p:cNvPr>
            <p:cNvSpPr/>
            <p:nvPr/>
          </p:nvSpPr>
          <p:spPr>
            <a:xfrm>
              <a:off x="291025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2" name="Rectangle 101">
              <a:extLst>
                <a:ext uri="{FF2B5EF4-FFF2-40B4-BE49-F238E27FC236}">
                  <a16:creationId xmlns:a16="http://schemas.microsoft.com/office/drawing/2014/main" id="{1F087B0F-8F88-6246-BCF8-B01741FE6468}"/>
                </a:ext>
              </a:extLst>
            </p:cNvPr>
            <p:cNvSpPr/>
            <p:nvPr/>
          </p:nvSpPr>
          <p:spPr>
            <a:xfrm>
              <a:off x="4225079"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3" name="Rectangle 102">
              <a:extLst>
                <a:ext uri="{FF2B5EF4-FFF2-40B4-BE49-F238E27FC236}">
                  <a16:creationId xmlns:a16="http://schemas.microsoft.com/office/drawing/2014/main" id="{713427ED-F20A-2740-8637-A7AA202DC438}"/>
                </a:ext>
              </a:extLst>
            </p:cNvPr>
            <p:cNvSpPr/>
            <p:nvPr/>
          </p:nvSpPr>
          <p:spPr>
            <a:xfrm>
              <a:off x="6319837"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4" name="Rectangle 103">
              <a:extLst>
                <a:ext uri="{FF2B5EF4-FFF2-40B4-BE49-F238E27FC236}">
                  <a16:creationId xmlns:a16="http://schemas.microsoft.com/office/drawing/2014/main" id="{B98F2C5E-F910-9D44-9042-BEF96896F66D}"/>
                </a:ext>
              </a:extLst>
            </p:cNvPr>
            <p:cNvSpPr/>
            <p:nvPr/>
          </p:nvSpPr>
          <p:spPr>
            <a:xfrm>
              <a:off x="159543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5" name="Rectangle 104">
              <a:extLst>
                <a:ext uri="{FF2B5EF4-FFF2-40B4-BE49-F238E27FC236}">
                  <a16:creationId xmlns:a16="http://schemas.microsoft.com/office/drawing/2014/main" id="{097306BF-071D-AD44-89B0-44155A5223AE}"/>
                </a:ext>
              </a:extLst>
            </p:cNvPr>
            <p:cNvSpPr/>
            <p:nvPr/>
          </p:nvSpPr>
          <p:spPr>
            <a:xfrm>
              <a:off x="291025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6" name="Rectangle 105">
              <a:extLst>
                <a:ext uri="{FF2B5EF4-FFF2-40B4-BE49-F238E27FC236}">
                  <a16:creationId xmlns:a16="http://schemas.microsoft.com/office/drawing/2014/main" id="{B7D0E8A7-0320-A84E-A38D-EC6650EE4051}"/>
                </a:ext>
              </a:extLst>
            </p:cNvPr>
            <p:cNvSpPr/>
            <p:nvPr/>
          </p:nvSpPr>
          <p:spPr>
            <a:xfrm>
              <a:off x="4225079"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7" name="Rectangle 106">
              <a:extLst>
                <a:ext uri="{FF2B5EF4-FFF2-40B4-BE49-F238E27FC236}">
                  <a16:creationId xmlns:a16="http://schemas.microsoft.com/office/drawing/2014/main" id="{F81BA53D-7FB5-B944-8086-458108B177CC}"/>
                </a:ext>
              </a:extLst>
            </p:cNvPr>
            <p:cNvSpPr/>
            <p:nvPr/>
          </p:nvSpPr>
          <p:spPr>
            <a:xfrm>
              <a:off x="6319837"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8" name="Rectangle 107">
              <a:extLst>
                <a:ext uri="{FF2B5EF4-FFF2-40B4-BE49-F238E27FC236}">
                  <a16:creationId xmlns:a16="http://schemas.microsoft.com/office/drawing/2014/main" id="{D15A5F33-7400-3D46-A295-18D520872F27}"/>
                </a:ext>
              </a:extLst>
            </p:cNvPr>
            <p:cNvSpPr/>
            <p:nvPr/>
          </p:nvSpPr>
          <p:spPr>
            <a:xfrm>
              <a:off x="159543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9" name="Rectangle 108">
              <a:extLst>
                <a:ext uri="{FF2B5EF4-FFF2-40B4-BE49-F238E27FC236}">
                  <a16:creationId xmlns:a16="http://schemas.microsoft.com/office/drawing/2014/main" id="{19ED7768-41C2-7048-856F-1F952CC888AC}"/>
                </a:ext>
              </a:extLst>
            </p:cNvPr>
            <p:cNvSpPr/>
            <p:nvPr/>
          </p:nvSpPr>
          <p:spPr>
            <a:xfrm>
              <a:off x="291025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0" name="Rectangle 109">
              <a:extLst>
                <a:ext uri="{FF2B5EF4-FFF2-40B4-BE49-F238E27FC236}">
                  <a16:creationId xmlns:a16="http://schemas.microsoft.com/office/drawing/2014/main" id="{B3386D3A-FD4A-A849-8D92-B09264FC5509}"/>
                </a:ext>
              </a:extLst>
            </p:cNvPr>
            <p:cNvSpPr/>
            <p:nvPr/>
          </p:nvSpPr>
          <p:spPr>
            <a:xfrm>
              <a:off x="4225079"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1" name="Rectangle 110">
              <a:extLst>
                <a:ext uri="{FF2B5EF4-FFF2-40B4-BE49-F238E27FC236}">
                  <a16:creationId xmlns:a16="http://schemas.microsoft.com/office/drawing/2014/main" id="{91E7E187-2AF1-FB44-BF94-4396419F41E1}"/>
                </a:ext>
              </a:extLst>
            </p:cNvPr>
            <p:cNvSpPr/>
            <p:nvPr/>
          </p:nvSpPr>
          <p:spPr>
            <a:xfrm>
              <a:off x="6319837"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2" name="Rectangle 111">
              <a:extLst>
                <a:ext uri="{FF2B5EF4-FFF2-40B4-BE49-F238E27FC236}">
                  <a16:creationId xmlns:a16="http://schemas.microsoft.com/office/drawing/2014/main" id="{2639411F-8B40-744C-8859-9479E38C4FB1}"/>
                </a:ext>
              </a:extLst>
            </p:cNvPr>
            <p:cNvSpPr/>
            <p:nvPr/>
          </p:nvSpPr>
          <p:spPr bwMode="auto">
            <a:xfrm>
              <a:off x="1595437" y="242373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grpSp>
      <p:grpSp>
        <p:nvGrpSpPr>
          <p:cNvPr id="113" name="Group 112">
            <a:extLst>
              <a:ext uri="{FF2B5EF4-FFF2-40B4-BE49-F238E27FC236}">
                <a16:creationId xmlns:a16="http://schemas.microsoft.com/office/drawing/2014/main" id="{96CCE981-97E8-B74A-A463-CAF0445FF718}"/>
              </a:ext>
            </a:extLst>
          </p:cNvPr>
          <p:cNvGrpSpPr/>
          <p:nvPr/>
        </p:nvGrpSpPr>
        <p:grpSpPr>
          <a:xfrm>
            <a:off x="2819400" y="3386667"/>
            <a:ext cx="4800600" cy="1547282"/>
            <a:chOff x="2819400" y="3386667"/>
            <a:chExt cx="4800600" cy="1547282"/>
          </a:xfrm>
        </p:grpSpPr>
        <p:sp>
          <p:nvSpPr>
            <p:cNvPr id="114" name="Rectangle 113">
              <a:extLst>
                <a:ext uri="{FF2B5EF4-FFF2-40B4-BE49-F238E27FC236}">
                  <a16:creationId xmlns:a16="http://schemas.microsoft.com/office/drawing/2014/main" id="{697D2F24-1DF7-F045-A56C-75E43388184C}"/>
                </a:ext>
              </a:extLst>
            </p:cNvPr>
            <p:cNvSpPr/>
            <p:nvPr/>
          </p:nvSpPr>
          <p:spPr bwMode="auto">
            <a:xfrm>
              <a:off x="2819400" y="3386667"/>
              <a:ext cx="4800600" cy="1547282"/>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FF5E0594-8C66-E940-913C-9454068229A6}"/>
                    </a:ext>
                  </a:extLst>
                </p:cNvPr>
                <p:cNvSpPr>
                  <a:spLocks noChangeAspect="1"/>
                </p:cNvSpPr>
                <p:nvPr/>
              </p:nvSpPr>
              <p:spPr>
                <a:xfrm>
                  <a:off x="4837176" y="3943350"/>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115" name="Rectangle 114">
                  <a:extLst>
                    <a:ext uri="{FF2B5EF4-FFF2-40B4-BE49-F238E27FC236}">
                      <a16:creationId xmlns:a16="http://schemas.microsoft.com/office/drawing/2014/main" id="{FF5E0594-8C66-E940-913C-9454068229A6}"/>
                    </a:ext>
                  </a:extLst>
                </p:cNvPr>
                <p:cNvSpPr>
                  <a:spLocks noRot="1" noChangeAspect="1" noMove="1" noResize="1" noEditPoints="1" noAdjustHandles="1" noChangeArrowheads="1" noChangeShapeType="1" noTextEdit="1"/>
                </p:cNvSpPr>
                <p:nvPr/>
              </p:nvSpPr>
              <p:spPr>
                <a:xfrm>
                  <a:off x="4837176" y="3943350"/>
                  <a:ext cx="694944" cy="693716"/>
                </a:xfrm>
                <a:prstGeom prst="rect">
                  <a:avLst/>
                </a:prstGeom>
                <a:blipFill>
                  <a:blip r:embed="rId4"/>
                  <a:stretch>
                    <a:fillRect l="-3571" r="-17857" b="-9091"/>
                  </a:stretch>
                </a:blipFill>
                <a:ln>
                  <a:noFill/>
                </a:ln>
              </p:spPr>
              <p:txBody>
                <a:bodyPr/>
                <a:lstStyle/>
                <a:p>
                  <a:r>
                    <a:rPr lang="en-US">
                      <a:noFill/>
                    </a:rPr>
                    <a:t> </a:t>
                  </a:r>
                </a:p>
              </p:txBody>
            </p:sp>
          </mc:Fallback>
        </mc:AlternateContent>
      </p:grpSp>
      <p:grpSp>
        <p:nvGrpSpPr>
          <p:cNvPr id="116" name="Group 115">
            <a:extLst>
              <a:ext uri="{FF2B5EF4-FFF2-40B4-BE49-F238E27FC236}">
                <a16:creationId xmlns:a16="http://schemas.microsoft.com/office/drawing/2014/main" id="{2D11A253-5CA6-4642-AB31-4F3829CED8CF}"/>
              </a:ext>
            </a:extLst>
          </p:cNvPr>
          <p:cNvGrpSpPr/>
          <p:nvPr/>
        </p:nvGrpSpPr>
        <p:grpSpPr>
          <a:xfrm>
            <a:off x="2819400" y="2616675"/>
            <a:ext cx="4800600" cy="727658"/>
            <a:chOff x="2819400" y="2616675"/>
            <a:chExt cx="4800600" cy="727658"/>
          </a:xfrm>
        </p:grpSpPr>
        <p:sp>
          <p:nvSpPr>
            <p:cNvPr id="117" name="Rectangle 116">
              <a:extLst>
                <a:ext uri="{FF2B5EF4-FFF2-40B4-BE49-F238E27FC236}">
                  <a16:creationId xmlns:a16="http://schemas.microsoft.com/office/drawing/2014/main" id="{64A906A5-0920-3249-902D-94A1BD178739}"/>
                </a:ext>
              </a:extLst>
            </p:cNvPr>
            <p:cNvSpPr/>
            <p:nvPr/>
          </p:nvSpPr>
          <p:spPr bwMode="auto">
            <a:xfrm>
              <a:off x="2819400" y="2679224"/>
              <a:ext cx="4800600" cy="665109"/>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6DC2C7D8-9DEA-5342-8E79-BE94ED5E0B52}"/>
                    </a:ext>
                  </a:extLst>
                </p:cNvPr>
                <p:cNvSpPr>
                  <a:spLocks noChangeAspect="1"/>
                </p:cNvSpPr>
                <p:nvPr/>
              </p:nvSpPr>
              <p:spPr>
                <a:xfrm>
                  <a:off x="4837176" y="2616675"/>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0" i="1" smtClean="0">
                                <a:latin typeface="Cambria Math" panose="02040503050406030204" pitchFamily="18" charset="0"/>
                                <a:ea typeface="Cambria Math" panose="02040503050406030204" pitchFamily="18" charset="0"/>
                              </a:rPr>
                            </m:ctrlPr>
                          </m:sSubSup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m:t>
                            </m:r>
                          </m:sup>
                        </m:sSubSup>
                      </m:oMath>
                    </m:oMathPara>
                  </a14:m>
                  <a:endParaRPr lang="en-US" sz="4000" baseline="-25000" dirty="0"/>
                </a:p>
              </p:txBody>
            </p:sp>
          </mc:Choice>
          <mc:Fallback xmlns="">
            <p:sp>
              <p:nvSpPr>
                <p:cNvPr id="118" name="Rectangle 117">
                  <a:extLst>
                    <a:ext uri="{FF2B5EF4-FFF2-40B4-BE49-F238E27FC236}">
                      <a16:creationId xmlns:a16="http://schemas.microsoft.com/office/drawing/2014/main" id="{6DC2C7D8-9DEA-5342-8E79-BE94ED5E0B52}"/>
                    </a:ext>
                  </a:extLst>
                </p:cNvPr>
                <p:cNvSpPr>
                  <a:spLocks noRot="1" noChangeAspect="1" noMove="1" noResize="1" noEditPoints="1" noAdjustHandles="1" noChangeArrowheads="1" noChangeShapeType="1" noTextEdit="1"/>
                </p:cNvSpPr>
                <p:nvPr/>
              </p:nvSpPr>
              <p:spPr>
                <a:xfrm>
                  <a:off x="4837176" y="2616675"/>
                  <a:ext cx="694944" cy="693716"/>
                </a:xfrm>
                <a:prstGeom prst="rect">
                  <a:avLst/>
                </a:prstGeom>
                <a:blipFill>
                  <a:blip r:embed="rId5"/>
                  <a:stretch>
                    <a:fillRect l="-3571" r="-17857" b="-7143"/>
                  </a:stretch>
                </a:blipFill>
                <a:ln>
                  <a:noFill/>
                </a:ln>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BD8DEBDE-2BFB-EF4E-9A4C-173B17B8BCBB}"/>
              </a:ext>
            </a:extLst>
          </p:cNvPr>
          <p:cNvGrpSpPr/>
          <p:nvPr/>
        </p:nvGrpSpPr>
        <p:grpSpPr>
          <a:xfrm>
            <a:off x="4732195" y="3349016"/>
            <a:ext cx="1744805" cy="869947"/>
            <a:chOff x="4732195" y="3349016"/>
            <a:chExt cx="1744805" cy="869947"/>
          </a:xfrm>
        </p:grpSpPr>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675BE580-A341-4340-9157-80B291B1B6A4}"/>
                    </a:ext>
                  </a:extLst>
                </p:cNvPr>
                <p:cNvSpPr/>
                <p:nvPr/>
              </p:nvSpPr>
              <p:spPr>
                <a:xfrm>
                  <a:off x="5054542" y="3599819"/>
                  <a:ext cx="1422458" cy="61914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a:solidFill>
                                  <a:srgbClr val="FF0000"/>
                                </a:solidFill>
                                <a:latin typeface="Cambria Math" panose="02040503050406030204" pitchFamily="18" charset="0"/>
                                <a:ea typeface="Cambria Math" panose="02040503050406030204" pitchFamily="18" charset="0"/>
                              </a:rPr>
                            </m:ctrlPr>
                          </m:sSubPr>
                          <m:e>
                            <m:r>
                              <a:rPr lang="en-US" sz="3000" i="1">
                                <a:solidFill>
                                  <a:srgbClr val="FF0000"/>
                                </a:solidFill>
                                <a:latin typeface="Cambria Math" panose="02040503050406030204" pitchFamily="18" charset="0"/>
                                <a:ea typeface="Cambria Math" panose="02040503050406030204" pitchFamily="18" charset="0"/>
                              </a:rPr>
                              <m:t>𝑅</m:t>
                            </m:r>
                          </m:e>
                          <m:sub>
                            <m:r>
                              <a:rPr lang="en-US" altLang="ko-KR" sz="3000" i="1">
                                <a:solidFill>
                                  <a:srgbClr val="FF0000"/>
                                </a:solidFill>
                                <a:latin typeface="Cambria Math" panose="02040503050406030204" pitchFamily="18" charset="0"/>
                                <a:ea typeface="Cambria Math" panose="02040503050406030204" pitchFamily="18" charset="0"/>
                              </a:rPr>
                              <m:t>(</m:t>
                            </m:r>
                            <m:r>
                              <a:rPr lang="en-US" sz="3000" i="1">
                                <a:solidFill>
                                  <a:srgbClr val="FF0000"/>
                                </a:solidFill>
                                <a:latin typeface="Cambria Math" panose="02040503050406030204" pitchFamily="18" charset="0"/>
                                <a:ea typeface="Cambria Math" panose="02040503050406030204" pitchFamily="18" charset="0"/>
                              </a:rPr>
                              <m:t>𝜀</m:t>
                            </m:r>
                            <m:r>
                              <a:rPr lang="en-US" altLang="ko-KR" sz="3000" i="1">
                                <a:solidFill>
                                  <a:srgbClr val="FF0000"/>
                                </a:solidFill>
                                <a:latin typeface="Cambria Math" panose="02040503050406030204" pitchFamily="18" charset="0"/>
                                <a:ea typeface="Cambria Math" panose="02040503050406030204" pitchFamily="18" charset="0"/>
                              </a:rPr>
                              <m:t>,</m:t>
                            </m:r>
                            <m:sSup>
                              <m:sSupPr>
                                <m:ctrlPr>
                                  <a:rPr lang="en-US" altLang="ko-KR" sz="3000" i="1">
                                    <a:solidFill>
                                      <a:srgbClr val="FF0000"/>
                                    </a:solidFill>
                                    <a:latin typeface="Cambria Math" panose="02040503050406030204" pitchFamily="18" charset="0"/>
                                    <a:ea typeface="Cambria Math" panose="02040503050406030204" pitchFamily="18" charset="0"/>
                                  </a:rPr>
                                </m:ctrlPr>
                              </m:sSupPr>
                              <m:e>
                                <m:r>
                                  <a:rPr lang="en-US" sz="3000" i="1">
                                    <a:solidFill>
                                      <a:srgbClr val="FF0000"/>
                                    </a:solidFill>
                                    <a:latin typeface="Cambria Math" panose="02040503050406030204" pitchFamily="18" charset="0"/>
                                    <a:ea typeface="Cambria Math" panose="02040503050406030204" pitchFamily="18" charset="0"/>
                                  </a:rPr>
                                  <m:t>𝜀</m:t>
                                </m:r>
                              </m:e>
                              <m:sup>
                                <m:r>
                                  <a:rPr lang="en-US" altLang="ko-KR" sz="3000" i="1">
                                    <a:solidFill>
                                      <a:srgbClr val="FF0000"/>
                                    </a:solidFill>
                                    <a:latin typeface="Cambria Math" panose="02040503050406030204" pitchFamily="18" charset="0"/>
                                    <a:ea typeface="Cambria Math" panose="02040503050406030204" pitchFamily="18" charset="0"/>
                                  </a:rPr>
                                  <m:t>′</m:t>
                                </m:r>
                              </m:sup>
                            </m:sSup>
                            <m:r>
                              <a:rPr lang="en-US" altLang="ko-KR" sz="3000" i="1">
                                <a:solidFill>
                                  <a:srgbClr val="FF0000"/>
                                </a:solidFill>
                                <a:latin typeface="Cambria Math" panose="02040503050406030204" pitchFamily="18" charset="0"/>
                                <a:ea typeface="Cambria Math" panose="02040503050406030204" pitchFamily="18" charset="0"/>
                              </a:rPr>
                              <m:t>)</m:t>
                            </m:r>
                          </m:sub>
                        </m:sSub>
                      </m:oMath>
                    </m:oMathPara>
                  </a14:m>
                  <a:endParaRPr lang="en-US" sz="3000" dirty="0"/>
                </a:p>
              </p:txBody>
            </p:sp>
          </mc:Choice>
          <mc:Fallback xmlns="">
            <p:sp>
              <p:nvSpPr>
                <p:cNvPr id="120" name="Rectangle 119">
                  <a:extLst>
                    <a:ext uri="{FF2B5EF4-FFF2-40B4-BE49-F238E27FC236}">
                      <a16:creationId xmlns:a16="http://schemas.microsoft.com/office/drawing/2014/main" id="{675BE580-A341-4340-9157-80B291B1B6A4}"/>
                    </a:ext>
                  </a:extLst>
                </p:cNvPr>
                <p:cNvSpPr>
                  <a:spLocks noRot="1" noChangeAspect="1" noMove="1" noResize="1" noEditPoints="1" noAdjustHandles="1" noChangeArrowheads="1" noChangeShapeType="1" noTextEdit="1"/>
                </p:cNvSpPr>
                <p:nvPr/>
              </p:nvSpPr>
              <p:spPr>
                <a:xfrm>
                  <a:off x="5054542" y="3599819"/>
                  <a:ext cx="1422458" cy="619144"/>
                </a:xfrm>
                <a:prstGeom prst="rect">
                  <a:avLst/>
                </a:prstGeom>
                <a:blipFill>
                  <a:blip r:embed="rId6"/>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Rectangle 120">
                  <a:extLst>
                    <a:ext uri="{FF2B5EF4-FFF2-40B4-BE49-F238E27FC236}">
                      <a16:creationId xmlns:a16="http://schemas.microsoft.com/office/drawing/2014/main" id="{9A9282EF-B192-0E43-8F60-F38A12CC0F9B}"/>
                    </a:ext>
                  </a:extLst>
                </p:cNvPr>
                <p:cNvSpPr/>
                <p:nvPr/>
              </p:nvSpPr>
              <p:spPr>
                <a:xfrm rot="16200000">
                  <a:off x="4739729" y="3341482"/>
                  <a:ext cx="769762" cy="7848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500" i="1">
                            <a:solidFill>
                              <a:srgbClr val="FF0000"/>
                            </a:solidFill>
                            <a:latin typeface="Cambria Math" panose="02040503050406030204" pitchFamily="18" charset="0"/>
                            <a:ea typeface="Cambria Math" panose="02040503050406030204" pitchFamily="18" charset="0"/>
                          </a:rPr>
                          <m:t>∽</m:t>
                        </m:r>
                      </m:oMath>
                    </m:oMathPara>
                  </a14:m>
                  <a:endParaRPr lang="en-US" sz="4500" dirty="0"/>
                </a:p>
              </p:txBody>
            </p:sp>
          </mc:Choice>
          <mc:Fallback xmlns="">
            <p:sp>
              <p:nvSpPr>
                <p:cNvPr id="121" name="Rectangle 120">
                  <a:extLst>
                    <a:ext uri="{FF2B5EF4-FFF2-40B4-BE49-F238E27FC236}">
                      <a16:creationId xmlns:a16="http://schemas.microsoft.com/office/drawing/2014/main" id="{9A9282EF-B192-0E43-8F60-F38A12CC0F9B}"/>
                    </a:ext>
                  </a:extLst>
                </p:cNvPr>
                <p:cNvSpPr>
                  <a:spLocks noRot="1" noChangeAspect="1" noMove="1" noResize="1" noEditPoints="1" noAdjustHandles="1" noChangeArrowheads="1" noChangeShapeType="1" noTextEdit="1"/>
                </p:cNvSpPr>
                <p:nvPr/>
              </p:nvSpPr>
              <p:spPr>
                <a:xfrm rot="16200000">
                  <a:off x="4739729" y="3341482"/>
                  <a:ext cx="769762" cy="784830"/>
                </a:xfrm>
                <a:prstGeom prst="rect">
                  <a:avLst/>
                </a:prstGeom>
                <a:blipFill>
                  <a:blip r:embed="rId7"/>
                  <a:stretch>
                    <a:fillRect/>
                  </a:stretch>
                </a:blipFill>
              </p:spPr>
              <p:txBody>
                <a:bodyPr/>
                <a:lstStyle/>
                <a:p>
                  <a:r>
                    <a:rPr lang="en-US">
                      <a:noFill/>
                    </a:rPr>
                    <a:t> </a:t>
                  </a:r>
                </a:p>
              </p:txBody>
            </p:sp>
          </mc:Fallback>
        </mc:AlternateContent>
      </p:grpSp>
      <p:sp>
        <p:nvSpPr>
          <p:cNvPr id="7" name="Slide Number Placeholder 6">
            <a:extLst>
              <a:ext uri="{FF2B5EF4-FFF2-40B4-BE49-F238E27FC236}">
                <a16:creationId xmlns:a16="http://schemas.microsoft.com/office/drawing/2014/main" id="{FA3F4FD2-EF4D-9144-B000-18D94156A013}"/>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5</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95330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328A5-6AB6-DD48-9C92-37B42324B0D0}"/>
              </a:ext>
            </a:extLst>
          </p:cNvPr>
          <p:cNvSpPr>
            <a:spLocks noGrp="1"/>
          </p:cNvSpPr>
          <p:nvPr>
            <p:ph idx="1"/>
          </p:nvPr>
        </p:nvSpPr>
        <p:spPr>
          <a:xfrm>
            <a:off x="457200" y="1200151"/>
            <a:ext cx="8229600" cy="3394472"/>
          </a:xfrm>
        </p:spPr>
        <p:txBody>
          <a:bodyPr/>
          <a:lstStyle/>
          <a:p>
            <a:r>
              <a:rPr lang="en-US" dirty="0"/>
              <a:t>Contextual refinement with </a:t>
            </a:r>
            <a:r>
              <a:rPr lang="en-US" b="1" dirty="0"/>
              <a:t>abstraction layers</a:t>
            </a:r>
          </a:p>
        </p:txBody>
      </p:sp>
      <p:sp>
        <p:nvSpPr>
          <p:cNvPr id="2" name="Title 1">
            <a:extLst>
              <a:ext uri="{FF2B5EF4-FFF2-40B4-BE49-F238E27FC236}">
                <a16:creationId xmlns:a16="http://schemas.microsoft.com/office/drawing/2014/main" id="{3C5FF5F6-E091-B740-AC11-DFF7D2A0CA69}"/>
              </a:ext>
            </a:extLst>
          </p:cNvPr>
          <p:cNvSpPr>
            <a:spLocks noGrp="1"/>
          </p:cNvSpPr>
          <p:nvPr>
            <p:ph type="title"/>
          </p:nvPr>
        </p:nvSpPr>
        <p:spPr/>
        <p:txBody>
          <a:bodyPr/>
          <a:lstStyle/>
          <a:p>
            <a:r>
              <a:rPr lang="en-US" dirty="0"/>
              <a:t>Concurrent OS Verification</a:t>
            </a:r>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3FA92328-5242-FD47-808D-66AB958C7E2C}"/>
                  </a:ext>
                </a:extLst>
              </p:cNvPr>
              <p:cNvSpPr/>
              <p:nvPr/>
            </p:nvSpPr>
            <p:spPr>
              <a:xfrm>
                <a:off x="3650036" y="1736124"/>
                <a:ext cx="1879543" cy="3604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𝐴𝑠𝑚</m:t>
                          </m:r>
                        </m:e>
                        <m:sub>
                          <m:r>
                            <a:rPr lang="en-US" sz="1600" i="1">
                              <a:latin typeface="Cambria Math" panose="02040503050406030204" pitchFamily="18" charset="0"/>
                              <a:ea typeface="Cambria Math" panose="02040503050406030204" pitchFamily="18" charset="0"/>
                            </a:rPr>
                            <m:t>𝑐𝑝𝑢</m:t>
                          </m:r>
                        </m:sub>
                      </m:sSub>
                      <m:r>
                        <a:rPr lang="en-US" sz="160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𝐿</m:t>
                          </m:r>
                        </m:e>
                        <m:sub>
                          <m:r>
                            <a:rPr lang="en-US" sz="1600" b="0" i="1" smtClean="0">
                              <a:latin typeface="Cambria Math" panose="02040503050406030204" pitchFamily="18" charset="0"/>
                              <a:ea typeface="Cambria Math" panose="02040503050406030204" pitchFamily="18" charset="0"/>
                            </a:rPr>
                            <m:t>h</m:t>
                          </m:r>
                        </m:sub>
                      </m:sSub>
                      <m:r>
                        <a:rPr lang="en-US" sz="1600" i="1">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36" name="Rectangle 35">
                <a:extLst>
                  <a:ext uri="{FF2B5EF4-FFF2-40B4-BE49-F238E27FC236}">
                    <a16:creationId xmlns:a16="http://schemas.microsoft.com/office/drawing/2014/main" id="{3FA92328-5242-FD47-808D-66AB958C7E2C}"/>
                  </a:ext>
                </a:extLst>
              </p:cNvPr>
              <p:cNvSpPr>
                <a:spLocks noRot="1" noChangeAspect="1" noMove="1" noResize="1" noEditPoints="1" noAdjustHandles="1" noChangeArrowheads="1" noChangeShapeType="1" noTextEdit="1"/>
              </p:cNvSpPr>
              <p:nvPr/>
            </p:nvSpPr>
            <p:spPr>
              <a:xfrm>
                <a:off x="3650036" y="1736124"/>
                <a:ext cx="1879543" cy="360483"/>
              </a:xfrm>
              <a:prstGeom prst="rect">
                <a:avLst/>
              </a:prstGeom>
              <a:blipFill>
                <a:blip r:embed="rId3"/>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2BFB3E73-3BA3-0E48-AA5E-5DC23F189BBB}"/>
                  </a:ext>
                </a:extLst>
              </p:cNvPr>
              <p:cNvSpPr/>
              <p:nvPr/>
            </p:nvSpPr>
            <p:spPr>
              <a:xfrm>
                <a:off x="3488044" y="4072345"/>
                <a:ext cx="2376228" cy="3604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𝐴𝑠𝑚</m:t>
                          </m:r>
                        </m:e>
                        <m:sub>
                          <m:r>
                            <a:rPr lang="en-US" sz="1600" i="1">
                              <a:latin typeface="Cambria Math" panose="02040503050406030204" pitchFamily="18" charset="0"/>
                              <a:ea typeface="Cambria Math" panose="02040503050406030204" pitchFamily="18" charset="0"/>
                            </a:rPr>
                            <m:t>𝑐𝑝𝑢</m:t>
                          </m:r>
                        </m:sub>
                      </m:sSub>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𝐿</m:t>
                              </m:r>
                            </m:e>
                            <m:sub>
                              <m:r>
                                <a:rPr lang="en-US" sz="1600" i="1">
                                  <a:latin typeface="Cambria Math" panose="02040503050406030204" pitchFamily="18" charset="0"/>
                                  <a:ea typeface="Cambria Math" panose="02040503050406030204" pitchFamily="18" charset="0"/>
                                </a:rPr>
                                <m:t>𝑙</m:t>
                              </m:r>
                            </m:sub>
                          </m:sSub>
                        </m:e>
                      </m:d>
                      <m:r>
                        <a:rPr lang="en-US" sz="1600" i="1">
                          <a:latin typeface="Cambria Math" panose="02040503050406030204" pitchFamily="18" charset="0"/>
                          <a:ea typeface="Cambria Math" panose="02040503050406030204" pitchFamily="18" charset="0"/>
                        </a:rPr>
                        <m:t>⊢</m:t>
                      </m:r>
                      <m:d>
                        <m:dPr>
                          <m:begChr m:val="⟦"/>
                          <m:endChr m:val="⟧"/>
                          <m:ctrlPr>
                            <a:rPr lang="en-US" sz="1600" i="1" dirty="0">
                              <a:latin typeface="Cambria Math" panose="02040503050406030204" pitchFamily="18" charset="0"/>
                              <a:ea typeface="Cambria Math" panose="02040503050406030204" pitchFamily="18" charset="0"/>
                            </a:rPr>
                          </m:ctrlPr>
                        </m:dPr>
                        <m:e>
                          <m:r>
                            <a:rPr lang="en-US" sz="1600" b="1" dirty="0">
                              <a:latin typeface="Cambria Math" panose="02040503050406030204" pitchFamily="18" charset="0"/>
                              <a:ea typeface="Cambria Math" panose="02040503050406030204" pitchFamily="18" charset="0"/>
                            </a:rPr>
                            <m:t>𝐈𝐦𝐩</m:t>
                          </m:r>
                          <m:sSub>
                            <m:sSubPr>
                              <m:ctrlPr>
                                <a:rPr lang="en-US" sz="1600" b="1" i="1" dirty="0">
                                  <a:latin typeface="Cambria Math" panose="02040503050406030204" pitchFamily="18" charset="0"/>
                                  <a:ea typeface="Cambria Math" panose="02040503050406030204" pitchFamily="18" charset="0"/>
                                </a:rPr>
                              </m:ctrlPr>
                            </m:sSubPr>
                            <m:e>
                              <m:r>
                                <a:rPr lang="en-US" sz="1600" b="1" dirty="0">
                                  <a:latin typeface="Cambria Math" panose="02040503050406030204" pitchFamily="18" charset="0"/>
                                  <a:ea typeface="Cambria Math" panose="02040503050406030204" pitchFamily="18" charset="0"/>
                                </a:rPr>
                                <m:t>𝐥</m:t>
                              </m:r>
                            </m:e>
                            <m:sub>
                              <m:r>
                                <a:rPr lang="en-US" sz="1600" b="1" i="1" dirty="0">
                                  <a:latin typeface="Cambria Math" panose="02040503050406030204" pitchFamily="18" charset="0"/>
                                  <a:ea typeface="Cambria Math" panose="02040503050406030204" pitchFamily="18" charset="0"/>
                                </a:rPr>
                                <m:t>𝑳𝒉</m:t>
                              </m:r>
                            </m:sub>
                          </m:sSub>
                          <m:r>
                            <m:rPr>
                              <m:nor/>
                            </m:rPr>
                            <a:rPr lang="en-US" sz="1600" dirty="0"/>
                            <m:t> </m:t>
                          </m:r>
                        </m:e>
                      </m:d>
                    </m:oMath>
                  </m:oMathPara>
                </a14:m>
                <a:endParaRPr lang="en-US" sz="1600" dirty="0"/>
              </a:p>
            </p:txBody>
          </p:sp>
        </mc:Choice>
        <mc:Fallback xmlns="">
          <p:sp>
            <p:nvSpPr>
              <p:cNvPr id="44" name="Rectangle 43">
                <a:extLst>
                  <a:ext uri="{FF2B5EF4-FFF2-40B4-BE49-F238E27FC236}">
                    <a16:creationId xmlns:a16="http://schemas.microsoft.com/office/drawing/2014/main" id="{2BFB3E73-3BA3-0E48-AA5E-5DC23F189BBB}"/>
                  </a:ext>
                </a:extLst>
              </p:cNvPr>
              <p:cNvSpPr>
                <a:spLocks noRot="1" noChangeAspect="1" noMove="1" noResize="1" noEditPoints="1" noAdjustHandles="1" noChangeArrowheads="1" noChangeShapeType="1" noTextEdit="1"/>
              </p:cNvSpPr>
              <p:nvPr/>
            </p:nvSpPr>
            <p:spPr>
              <a:xfrm>
                <a:off x="3488044" y="4072345"/>
                <a:ext cx="2376228" cy="360483"/>
              </a:xfrm>
              <a:prstGeom prst="rect">
                <a:avLst/>
              </a:prstGeom>
              <a:blipFill>
                <a:blip r:embed="rId4"/>
                <a:stretch>
                  <a:fillRect b="-3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85361040-160C-3447-B722-4ECE5CEB6A8A}"/>
              </a:ext>
            </a:extLst>
          </p:cNvPr>
          <p:cNvGrpSpPr/>
          <p:nvPr/>
        </p:nvGrpSpPr>
        <p:grpSpPr>
          <a:xfrm>
            <a:off x="3474304" y="2075920"/>
            <a:ext cx="2240696" cy="228600"/>
            <a:chOff x="3474304" y="2075920"/>
            <a:chExt cx="2240696" cy="228600"/>
          </a:xfrm>
        </p:grpSpPr>
        <p:sp>
          <p:nvSpPr>
            <p:cNvPr id="33" name="Oval 32">
              <a:extLst>
                <a:ext uri="{FF2B5EF4-FFF2-40B4-BE49-F238E27FC236}">
                  <a16:creationId xmlns:a16="http://schemas.microsoft.com/office/drawing/2014/main" id="{DE604B05-2ABE-3C4E-AAB6-B136822DDA59}"/>
                </a:ext>
              </a:extLst>
            </p:cNvPr>
            <p:cNvSpPr/>
            <p:nvPr/>
          </p:nvSpPr>
          <p:spPr bwMode="auto">
            <a:xfrm>
              <a:off x="3474304" y="2075920"/>
              <a:ext cx="228600" cy="228600"/>
            </a:xfrm>
            <a:prstGeom prst="ellipse">
              <a:avLst/>
            </a:prstGeom>
            <a:solidFill>
              <a:srgbClr val="0070C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4" name="Oval 33">
              <a:extLst>
                <a:ext uri="{FF2B5EF4-FFF2-40B4-BE49-F238E27FC236}">
                  <a16:creationId xmlns:a16="http://schemas.microsoft.com/office/drawing/2014/main" id="{28F37809-1E55-D248-8A88-B3282612A9A9}"/>
                </a:ext>
              </a:extLst>
            </p:cNvPr>
            <p:cNvSpPr/>
            <p:nvPr/>
          </p:nvSpPr>
          <p:spPr bwMode="auto">
            <a:xfrm>
              <a:off x="5486400" y="2075920"/>
              <a:ext cx="228600" cy="228600"/>
            </a:xfrm>
            <a:prstGeom prst="ellipse">
              <a:avLst/>
            </a:prstGeom>
            <a:solidFill>
              <a:srgbClr val="0070C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cxnSp>
          <p:nvCxnSpPr>
            <p:cNvPr id="48" name="Straight Arrow Connector 47">
              <a:extLst>
                <a:ext uri="{FF2B5EF4-FFF2-40B4-BE49-F238E27FC236}">
                  <a16:creationId xmlns:a16="http://schemas.microsoft.com/office/drawing/2014/main" id="{339E73E8-F4D0-D64C-ABBC-BF8E236BD638}"/>
                </a:ext>
              </a:extLst>
            </p:cNvPr>
            <p:cNvCxnSpPr>
              <a:cxnSpLocks/>
              <a:stCxn id="33" idx="6"/>
              <a:endCxn id="34" idx="2"/>
            </p:cNvCxnSpPr>
            <p:nvPr/>
          </p:nvCxnSpPr>
          <p:spPr bwMode="auto">
            <a:xfrm>
              <a:off x="3702904" y="2190220"/>
              <a:ext cx="178349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14" name="Group 13">
            <a:extLst>
              <a:ext uri="{FF2B5EF4-FFF2-40B4-BE49-F238E27FC236}">
                <a16:creationId xmlns:a16="http://schemas.microsoft.com/office/drawing/2014/main" id="{3A7629F9-A3F3-E646-B1BC-3D282DF4C12F}"/>
              </a:ext>
            </a:extLst>
          </p:cNvPr>
          <p:cNvGrpSpPr/>
          <p:nvPr/>
        </p:nvGrpSpPr>
        <p:grpSpPr>
          <a:xfrm>
            <a:off x="2387571" y="2271042"/>
            <a:ext cx="1120211" cy="1732141"/>
            <a:chOff x="2387571" y="2271042"/>
            <a:chExt cx="1120211" cy="1732141"/>
          </a:xfrm>
        </p:grpSpPr>
        <p:sp>
          <p:nvSpPr>
            <p:cNvPr id="37" name="Oval 36">
              <a:extLst>
                <a:ext uri="{FF2B5EF4-FFF2-40B4-BE49-F238E27FC236}">
                  <a16:creationId xmlns:a16="http://schemas.microsoft.com/office/drawing/2014/main" id="{3A2D12ED-CD61-F942-BAEF-182520F78EC9}"/>
                </a:ext>
              </a:extLst>
            </p:cNvPr>
            <p:cNvSpPr/>
            <p:nvPr/>
          </p:nvSpPr>
          <p:spPr bwMode="auto">
            <a:xfrm>
              <a:off x="2387571" y="3774583"/>
              <a:ext cx="228600" cy="228600"/>
            </a:xfrm>
            <a:prstGeom prst="ellipse">
              <a:avLst/>
            </a:prstGeom>
            <a:solidFill>
              <a:srgbClr val="FF00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2E8BB821-A232-0E45-A56C-C2C30540AFF3}"/>
                    </a:ext>
                  </a:extLst>
                </p:cNvPr>
                <p:cNvSpPr/>
                <p:nvPr/>
              </p:nvSpPr>
              <p:spPr>
                <a:xfrm>
                  <a:off x="3067839" y="2842387"/>
                  <a:ext cx="4090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ea typeface="Cambria Math" charset="0"/>
                            <a:cs typeface="Cambria Math" charset="0"/>
                          </a:rPr>
                          <m:t>𝑹</m:t>
                        </m:r>
                      </m:oMath>
                    </m:oMathPara>
                  </a14:m>
                  <a:endParaRPr lang="en-US" dirty="0"/>
                </a:p>
              </p:txBody>
            </p:sp>
          </mc:Choice>
          <mc:Fallback xmlns="">
            <p:sp>
              <p:nvSpPr>
                <p:cNvPr id="42" name="Rectangle 41">
                  <a:extLst>
                    <a:ext uri="{FF2B5EF4-FFF2-40B4-BE49-F238E27FC236}">
                      <a16:creationId xmlns:a16="http://schemas.microsoft.com/office/drawing/2014/main" id="{2E8BB821-A232-0E45-A56C-C2C30540AFF3}"/>
                    </a:ext>
                  </a:extLst>
                </p:cNvPr>
                <p:cNvSpPr>
                  <a:spLocks noRot="1" noChangeAspect="1" noMove="1" noResize="1" noEditPoints="1" noAdjustHandles="1" noChangeArrowheads="1" noChangeShapeType="1" noTextEdit="1"/>
                </p:cNvSpPr>
                <p:nvPr/>
              </p:nvSpPr>
              <p:spPr>
                <a:xfrm>
                  <a:off x="3067839" y="2842387"/>
                  <a:ext cx="409086" cy="369332"/>
                </a:xfrm>
                <a:prstGeom prst="rect">
                  <a:avLst/>
                </a:prstGeom>
                <a:blipFill>
                  <a:blip r:embed="rId6"/>
                  <a:stretch>
                    <a:fillRect/>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13E46EBD-CDAB-C04E-8C84-25AF5EB64331}"/>
                </a:ext>
              </a:extLst>
            </p:cNvPr>
            <p:cNvCxnSpPr>
              <a:cxnSpLocks/>
              <a:stCxn id="33" idx="3"/>
              <a:endCxn id="37" idx="7"/>
            </p:cNvCxnSpPr>
            <p:nvPr/>
          </p:nvCxnSpPr>
          <p:spPr bwMode="auto">
            <a:xfrm flipH="1">
              <a:off x="2582693" y="2271042"/>
              <a:ext cx="925089" cy="1537019"/>
            </a:xfrm>
            <a:prstGeom prst="line">
              <a:avLst/>
            </a:prstGeom>
            <a:solidFill>
              <a:schemeClr val="accent1"/>
            </a:solidFill>
            <a:ln w="9525" cap="flat" cmpd="sng" algn="ctr">
              <a:solidFill>
                <a:schemeClr val="tx1"/>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38" name="Oval 37">
            <a:extLst>
              <a:ext uri="{FF2B5EF4-FFF2-40B4-BE49-F238E27FC236}">
                <a16:creationId xmlns:a16="http://schemas.microsoft.com/office/drawing/2014/main" id="{BDEFE942-B2CB-754C-8044-DA73FFDC9111}"/>
              </a:ext>
            </a:extLst>
          </p:cNvPr>
          <p:cNvSpPr/>
          <p:nvPr/>
        </p:nvSpPr>
        <p:spPr bwMode="auto">
          <a:xfrm>
            <a:off x="3886200" y="3774583"/>
            <a:ext cx="228600" cy="228600"/>
          </a:xfrm>
          <a:prstGeom prst="ellipse">
            <a:avLst/>
          </a:prstGeom>
          <a:solidFill>
            <a:srgbClr val="FF00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cxnSp>
        <p:nvCxnSpPr>
          <p:cNvPr id="53" name="Straight Arrow Connector 52">
            <a:extLst>
              <a:ext uri="{FF2B5EF4-FFF2-40B4-BE49-F238E27FC236}">
                <a16:creationId xmlns:a16="http://schemas.microsoft.com/office/drawing/2014/main" id="{8BF3B73E-EBC3-4B47-8B0F-38B1403AA823}"/>
              </a:ext>
            </a:extLst>
          </p:cNvPr>
          <p:cNvCxnSpPr>
            <a:cxnSpLocks/>
            <a:stCxn id="37" idx="6"/>
            <a:endCxn id="38" idx="2"/>
          </p:cNvCxnSpPr>
          <p:nvPr/>
        </p:nvCxnSpPr>
        <p:spPr bwMode="auto">
          <a:xfrm>
            <a:off x="2616171" y="3888883"/>
            <a:ext cx="127002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9" name="Oval 38">
            <a:extLst>
              <a:ext uri="{FF2B5EF4-FFF2-40B4-BE49-F238E27FC236}">
                <a16:creationId xmlns:a16="http://schemas.microsoft.com/office/drawing/2014/main" id="{476D217E-9E70-0749-A10B-94EEBF70A2D4}"/>
              </a:ext>
            </a:extLst>
          </p:cNvPr>
          <p:cNvSpPr/>
          <p:nvPr/>
        </p:nvSpPr>
        <p:spPr bwMode="auto">
          <a:xfrm>
            <a:off x="5334000" y="3774583"/>
            <a:ext cx="228600" cy="228600"/>
          </a:xfrm>
          <a:prstGeom prst="ellipse">
            <a:avLst/>
          </a:prstGeom>
          <a:solidFill>
            <a:srgbClr val="FF00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cxnSp>
        <p:nvCxnSpPr>
          <p:cNvPr id="56" name="Straight Arrow Connector 55">
            <a:extLst>
              <a:ext uri="{FF2B5EF4-FFF2-40B4-BE49-F238E27FC236}">
                <a16:creationId xmlns:a16="http://schemas.microsoft.com/office/drawing/2014/main" id="{A361EF46-AA83-F149-8D49-1194E4AC9FC3}"/>
              </a:ext>
            </a:extLst>
          </p:cNvPr>
          <p:cNvCxnSpPr>
            <a:cxnSpLocks/>
            <a:stCxn id="38" idx="6"/>
            <a:endCxn id="39" idx="2"/>
          </p:cNvCxnSpPr>
          <p:nvPr/>
        </p:nvCxnSpPr>
        <p:spPr bwMode="auto">
          <a:xfrm>
            <a:off x="4114800" y="3888883"/>
            <a:ext cx="1219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0" name="Oval 39">
            <a:extLst>
              <a:ext uri="{FF2B5EF4-FFF2-40B4-BE49-F238E27FC236}">
                <a16:creationId xmlns:a16="http://schemas.microsoft.com/office/drawing/2014/main" id="{78CBB490-C655-1E44-B5A6-4DBEF10FEB74}"/>
              </a:ext>
            </a:extLst>
          </p:cNvPr>
          <p:cNvSpPr/>
          <p:nvPr/>
        </p:nvSpPr>
        <p:spPr bwMode="auto">
          <a:xfrm>
            <a:off x="6553200" y="3774583"/>
            <a:ext cx="228600" cy="228600"/>
          </a:xfrm>
          <a:prstGeom prst="ellipse">
            <a:avLst/>
          </a:prstGeom>
          <a:solidFill>
            <a:srgbClr val="FF00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grpSp>
        <p:nvGrpSpPr>
          <p:cNvPr id="4" name="Group 3">
            <a:extLst>
              <a:ext uri="{FF2B5EF4-FFF2-40B4-BE49-F238E27FC236}">
                <a16:creationId xmlns:a16="http://schemas.microsoft.com/office/drawing/2014/main" id="{923BFF5F-AF4E-3546-8452-1DE70A54F1C3}"/>
              </a:ext>
            </a:extLst>
          </p:cNvPr>
          <p:cNvGrpSpPr/>
          <p:nvPr/>
        </p:nvGrpSpPr>
        <p:grpSpPr>
          <a:xfrm>
            <a:off x="5562600" y="3639675"/>
            <a:ext cx="990600" cy="352084"/>
            <a:chOff x="5562600" y="3639675"/>
            <a:chExt cx="990600" cy="352084"/>
          </a:xfrm>
        </p:grpSpPr>
        <p:cxnSp>
          <p:nvCxnSpPr>
            <p:cNvPr id="59" name="Straight Arrow Connector 58">
              <a:extLst>
                <a:ext uri="{FF2B5EF4-FFF2-40B4-BE49-F238E27FC236}">
                  <a16:creationId xmlns:a16="http://schemas.microsoft.com/office/drawing/2014/main" id="{D4FD76A9-BAE6-8244-BE28-B4DE4F8D4F6E}"/>
                </a:ext>
              </a:extLst>
            </p:cNvPr>
            <p:cNvCxnSpPr>
              <a:cxnSpLocks/>
              <a:stCxn id="39" idx="6"/>
            </p:cNvCxnSpPr>
            <p:nvPr/>
          </p:nvCxnSpPr>
          <p:spPr bwMode="auto">
            <a:xfrm>
              <a:off x="5562600" y="3888883"/>
              <a:ext cx="24211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6" name="TextBox 65">
              <a:extLst>
                <a:ext uri="{FF2B5EF4-FFF2-40B4-BE49-F238E27FC236}">
                  <a16:creationId xmlns:a16="http://schemas.microsoft.com/office/drawing/2014/main" id="{F02E0B7A-767C-7843-B3D4-4DB5FBDE4939}"/>
                </a:ext>
              </a:extLst>
            </p:cNvPr>
            <p:cNvSpPr txBox="1"/>
            <p:nvPr/>
          </p:nvSpPr>
          <p:spPr>
            <a:xfrm>
              <a:off x="5983271" y="3639675"/>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67" name="Straight Arrow Connector 66">
              <a:extLst>
                <a:ext uri="{FF2B5EF4-FFF2-40B4-BE49-F238E27FC236}">
                  <a16:creationId xmlns:a16="http://schemas.microsoft.com/office/drawing/2014/main" id="{6D9EB6D5-115D-554C-9694-0945C82E4405}"/>
                </a:ext>
              </a:extLst>
            </p:cNvPr>
            <p:cNvCxnSpPr>
              <a:cxnSpLocks/>
            </p:cNvCxnSpPr>
            <p:nvPr/>
          </p:nvCxnSpPr>
          <p:spPr bwMode="auto">
            <a:xfrm>
              <a:off x="6311084" y="3896011"/>
              <a:ext cx="24211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15" name="Group 14">
            <a:extLst>
              <a:ext uri="{FF2B5EF4-FFF2-40B4-BE49-F238E27FC236}">
                <a16:creationId xmlns:a16="http://schemas.microsoft.com/office/drawing/2014/main" id="{A0954222-A1C6-BE48-BE9A-62EFD511E7BB}"/>
              </a:ext>
            </a:extLst>
          </p:cNvPr>
          <p:cNvGrpSpPr/>
          <p:nvPr/>
        </p:nvGrpSpPr>
        <p:grpSpPr>
          <a:xfrm>
            <a:off x="5633275" y="2271042"/>
            <a:ext cx="953403" cy="1537019"/>
            <a:chOff x="5633275" y="2271042"/>
            <a:chExt cx="953403" cy="1537019"/>
          </a:xfrm>
        </p:grpSpPr>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6E440A8D-561D-1C45-9A2D-025FA433AAB3}"/>
                    </a:ext>
                  </a:extLst>
                </p:cNvPr>
                <p:cNvSpPr/>
                <p:nvPr/>
              </p:nvSpPr>
              <p:spPr>
                <a:xfrm>
                  <a:off x="5633275" y="2842387"/>
                  <a:ext cx="4090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ea typeface="Cambria Math" charset="0"/>
                            <a:cs typeface="Cambria Math" charset="0"/>
                          </a:rPr>
                          <m:t>𝑹</m:t>
                        </m:r>
                      </m:oMath>
                    </m:oMathPara>
                  </a14:m>
                  <a:endParaRPr lang="en-US" dirty="0"/>
                </a:p>
              </p:txBody>
            </p:sp>
          </mc:Choice>
          <mc:Fallback xmlns="">
            <p:sp>
              <p:nvSpPr>
                <p:cNvPr id="43" name="Rectangle 42">
                  <a:extLst>
                    <a:ext uri="{FF2B5EF4-FFF2-40B4-BE49-F238E27FC236}">
                      <a16:creationId xmlns:a16="http://schemas.microsoft.com/office/drawing/2014/main" id="{6E440A8D-561D-1C45-9A2D-025FA433AAB3}"/>
                    </a:ext>
                  </a:extLst>
                </p:cNvPr>
                <p:cNvSpPr>
                  <a:spLocks noRot="1" noChangeAspect="1" noMove="1" noResize="1" noEditPoints="1" noAdjustHandles="1" noChangeArrowheads="1" noChangeShapeType="1" noTextEdit="1"/>
                </p:cNvSpPr>
                <p:nvPr/>
              </p:nvSpPr>
              <p:spPr>
                <a:xfrm>
                  <a:off x="5633275" y="2842387"/>
                  <a:ext cx="409086" cy="369332"/>
                </a:xfrm>
                <a:prstGeom prst="rect">
                  <a:avLst/>
                </a:prstGeom>
                <a:blipFill>
                  <a:blip r:embed="rId7"/>
                  <a:stretch>
                    <a:fillRect/>
                  </a:stretch>
                </a:blipFill>
              </p:spPr>
              <p:txBody>
                <a:bodyPr/>
                <a:lstStyle/>
                <a:p>
                  <a:r>
                    <a:rPr lang="en-US">
                      <a:noFill/>
                    </a:rPr>
                    <a:t> </a:t>
                  </a:r>
                </a:p>
              </p:txBody>
            </p:sp>
          </mc:Fallback>
        </mc:AlternateContent>
        <p:cxnSp>
          <p:nvCxnSpPr>
            <p:cNvPr id="68" name="Straight Connector 67">
              <a:extLst>
                <a:ext uri="{FF2B5EF4-FFF2-40B4-BE49-F238E27FC236}">
                  <a16:creationId xmlns:a16="http://schemas.microsoft.com/office/drawing/2014/main" id="{74B88D69-61F6-104A-9D49-2E0A68546BD0}"/>
                </a:ext>
              </a:extLst>
            </p:cNvPr>
            <p:cNvCxnSpPr>
              <a:cxnSpLocks/>
              <a:stCxn id="34" idx="5"/>
              <a:endCxn id="40" idx="1"/>
            </p:cNvCxnSpPr>
            <p:nvPr/>
          </p:nvCxnSpPr>
          <p:spPr bwMode="auto">
            <a:xfrm>
              <a:off x="5681522" y="2271042"/>
              <a:ext cx="905156" cy="1537019"/>
            </a:xfrm>
            <a:prstGeom prst="line">
              <a:avLst/>
            </a:prstGeom>
            <a:solidFill>
              <a:schemeClr val="accent1"/>
            </a:solidFill>
            <a:ln w="9525" cap="flat" cmpd="sng" algn="ctr">
              <a:solidFill>
                <a:schemeClr val="tx1"/>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DFDAA6D-5841-E549-B30E-CB46864988AE}"/>
                  </a:ext>
                </a:extLst>
              </p:cNvPr>
              <p:cNvSpPr txBox="1"/>
              <p:nvPr/>
            </p:nvSpPr>
            <p:spPr>
              <a:xfrm>
                <a:off x="2743200" y="4525728"/>
                <a:ext cx="3771545" cy="3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𝐴𝑠𝑚</m:t>
                          </m:r>
                        </m:e>
                        <m:sub>
                          <m:r>
                            <a:rPr lang="en-US" sz="1600" i="1">
                              <a:latin typeface="Cambria Math" panose="02040503050406030204" pitchFamily="18" charset="0"/>
                              <a:ea typeface="Cambria Math" panose="02040503050406030204" pitchFamily="18" charset="0"/>
                            </a:rPr>
                            <m:t>𝑐𝑝𝑢</m:t>
                          </m:r>
                        </m:sub>
                      </m:sSub>
                      <m:d>
                        <m:dPr>
                          <m:ctrlPr>
                            <a:rPr lang="en-US" sz="1600" i="1">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𝐿</m:t>
                              </m:r>
                            </m:e>
                            <m:sub>
                              <m:r>
                                <a:rPr lang="en-US" sz="1600" b="0" i="1" smtClean="0">
                                  <a:latin typeface="Cambria Math" panose="02040503050406030204" pitchFamily="18" charset="0"/>
                                  <a:ea typeface="Cambria Math" panose="02040503050406030204" pitchFamily="18" charset="0"/>
                                </a:rPr>
                                <m:t>𝑙</m:t>
                              </m:r>
                            </m:sub>
                          </m:sSub>
                        </m:e>
                      </m:d>
                      <m:r>
                        <a:rPr lang="en-US" sz="1600" i="1">
                          <a:latin typeface="Cambria Math" panose="02040503050406030204" pitchFamily="18" charset="0"/>
                          <a:ea typeface="Cambria Math" panose="02040503050406030204" pitchFamily="18" charset="0"/>
                        </a:rPr>
                        <m:t>⊢</m:t>
                      </m:r>
                      <m:d>
                        <m:dPr>
                          <m:begChr m:val="⟦"/>
                          <m:endChr m:val="⟧"/>
                          <m:ctrlPr>
                            <a:rPr lang="en-US" sz="1600" i="1" dirty="0">
                              <a:latin typeface="Cambria Math" panose="02040503050406030204" pitchFamily="18" charset="0"/>
                              <a:ea typeface="Cambria Math" panose="02040503050406030204" pitchFamily="18" charset="0"/>
                            </a:rPr>
                          </m:ctrlPr>
                        </m:dPr>
                        <m:e>
                          <m:r>
                            <a:rPr lang="en-US" sz="1600" b="1" dirty="0">
                              <a:latin typeface="Cambria Math" panose="02040503050406030204" pitchFamily="18" charset="0"/>
                              <a:ea typeface="Cambria Math" panose="02040503050406030204" pitchFamily="18" charset="0"/>
                            </a:rPr>
                            <m:t>𝐈𝐦𝐩</m:t>
                          </m:r>
                          <m:sSub>
                            <m:sSubPr>
                              <m:ctrlPr>
                                <a:rPr lang="en-US" sz="1600" b="1" i="1" dirty="0">
                                  <a:latin typeface="Cambria Math" panose="02040503050406030204" pitchFamily="18" charset="0"/>
                                  <a:ea typeface="Cambria Math" panose="02040503050406030204" pitchFamily="18" charset="0"/>
                                </a:rPr>
                              </m:ctrlPr>
                            </m:sSubPr>
                            <m:e>
                              <m:r>
                                <a:rPr lang="en-US" sz="1600" b="1" dirty="0">
                                  <a:latin typeface="Cambria Math" panose="02040503050406030204" pitchFamily="18" charset="0"/>
                                  <a:ea typeface="Cambria Math" panose="02040503050406030204" pitchFamily="18" charset="0"/>
                                </a:rPr>
                                <m:t>𝐥</m:t>
                              </m:r>
                            </m:e>
                            <m:sub>
                              <m:r>
                                <a:rPr lang="en-US" sz="1600" b="1" i="1" dirty="0">
                                  <a:latin typeface="Cambria Math" panose="02040503050406030204" pitchFamily="18" charset="0"/>
                                  <a:ea typeface="Cambria Math" panose="02040503050406030204" pitchFamily="18" charset="0"/>
                                </a:rPr>
                                <m:t>𝑳𝒉</m:t>
                              </m:r>
                            </m:sub>
                          </m:sSub>
                          <m:r>
                            <m:rPr>
                              <m:nor/>
                            </m:rPr>
                            <a:rPr lang="en-US" sz="1600" dirty="0"/>
                            <m:t> </m:t>
                          </m:r>
                        </m:e>
                      </m:d>
                      <m:sSub>
                        <m:sSubPr>
                          <m:ctrlPr>
                            <a:rPr lang="en-US" sz="1600" b="1" i="1" smtClean="0">
                              <a:latin typeface="Cambria Math" panose="02040503050406030204" pitchFamily="18" charset="0"/>
                              <a:ea typeface="Cambria Math" charset="0"/>
                              <a:cs typeface="Cambria Math" charset="0"/>
                            </a:rPr>
                          </m:ctrlPr>
                        </m:sSubPr>
                        <m:e>
                          <m:r>
                            <a:rPr lang="en-US" sz="1600" b="1" i="1">
                              <a:latin typeface="Cambria Math" charset="0"/>
                              <a:ea typeface="Cambria Math" charset="0"/>
                              <a:cs typeface="Cambria Math" charset="0"/>
                            </a:rPr>
                            <m:t>⊑</m:t>
                          </m:r>
                        </m:e>
                        <m:sub>
                          <m:r>
                            <a:rPr lang="en-US" sz="1600" b="1" i="1" smtClean="0">
                              <a:latin typeface="Cambria Math" panose="02040503050406030204" pitchFamily="18" charset="0"/>
                              <a:ea typeface="Cambria Math" charset="0"/>
                              <a:cs typeface="Cambria Math" charset="0"/>
                            </a:rPr>
                            <m:t>𝑹</m:t>
                          </m:r>
                        </m:sub>
                      </m:sSub>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𝐴𝑠𝑚</m:t>
                          </m:r>
                        </m:e>
                        <m:sub>
                          <m:r>
                            <a:rPr lang="en-US" sz="1600" i="1">
                              <a:latin typeface="Cambria Math" panose="02040503050406030204" pitchFamily="18" charset="0"/>
                              <a:ea typeface="Cambria Math" panose="02040503050406030204" pitchFamily="18" charset="0"/>
                            </a:rPr>
                            <m:t>𝑐𝑝𝑢</m:t>
                          </m:r>
                        </m:sub>
                      </m:sSub>
                      <m:r>
                        <a:rPr lang="en-US" sz="160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𝐿</m:t>
                          </m:r>
                        </m:e>
                        <m:sub>
                          <m:r>
                            <a:rPr lang="en-US" sz="1600" b="0" i="1" smtClean="0">
                              <a:latin typeface="Cambria Math" panose="02040503050406030204" pitchFamily="18" charset="0"/>
                              <a:ea typeface="Cambria Math" panose="02040503050406030204" pitchFamily="18" charset="0"/>
                            </a:rPr>
                            <m:t>h</m:t>
                          </m:r>
                        </m:sub>
                      </m:sSub>
                      <m:r>
                        <a:rPr lang="en-US" sz="1600" i="1">
                          <a:latin typeface="Cambria Math" panose="02040503050406030204" pitchFamily="18" charset="0"/>
                          <a:ea typeface="Cambria Math" panose="02040503050406030204" pitchFamily="18" charset="0"/>
                        </a:rPr>
                        <m:t>)</m:t>
                      </m:r>
                    </m:oMath>
                  </m:oMathPara>
                </a14:m>
                <a:endParaRPr lang="en-US" sz="1600" baseline="30000"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DDFDAA6D-5841-E549-B30E-CB46864988AE}"/>
                  </a:ext>
                </a:extLst>
              </p:cNvPr>
              <p:cNvSpPr txBox="1">
                <a:spLocks noRot="1" noChangeAspect="1" noMove="1" noResize="1" noEditPoints="1" noAdjustHandles="1" noChangeArrowheads="1" noChangeShapeType="1" noTextEdit="1"/>
              </p:cNvSpPr>
              <p:nvPr/>
            </p:nvSpPr>
            <p:spPr>
              <a:xfrm>
                <a:off x="2743200" y="4525728"/>
                <a:ext cx="3771545" cy="360483"/>
              </a:xfrm>
              <a:prstGeom prst="rect">
                <a:avLst/>
              </a:prstGeom>
              <a:blipFill>
                <a:blip r:embed="rId8"/>
                <a:stretch>
                  <a:fillRect b="-3333"/>
                </a:stretch>
              </a:blipFill>
            </p:spPr>
            <p:txBody>
              <a:bodyPr/>
              <a:lstStyle/>
              <a:p>
                <a:r>
                  <a:rPr lang="en-US">
                    <a:noFill/>
                  </a:rPr>
                  <a:t> </a:t>
                </a:r>
              </a:p>
            </p:txBody>
          </p:sp>
        </mc:Fallback>
      </mc:AlternateContent>
      <p:grpSp>
        <p:nvGrpSpPr>
          <p:cNvPr id="52" name="Group 51">
            <a:extLst>
              <a:ext uri="{FF2B5EF4-FFF2-40B4-BE49-F238E27FC236}">
                <a16:creationId xmlns:a16="http://schemas.microsoft.com/office/drawing/2014/main" id="{E28DC7B7-9D23-5B4F-B1DC-916BA5C9FC9D}"/>
              </a:ext>
            </a:extLst>
          </p:cNvPr>
          <p:cNvGrpSpPr/>
          <p:nvPr/>
        </p:nvGrpSpPr>
        <p:grpSpPr>
          <a:xfrm>
            <a:off x="1602966" y="1736124"/>
            <a:ext cx="6062622" cy="3170642"/>
            <a:chOff x="1482552" y="1734240"/>
            <a:chExt cx="6062622" cy="3170642"/>
          </a:xfrm>
        </p:grpSpPr>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B0818FC0-48A9-F146-86E4-CB0F37E93246}"/>
                    </a:ext>
                  </a:extLst>
                </p:cNvPr>
                <p:cNvSpPr txBox="1"/>
                <p:nvPr/>
              </p:nvSpPr>
              <p:spPr>
                <a:xfrm>
                  <a:off x="1482552" y="4544399"/>
                  <a:ext cx="6062622" cy="3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𝐴𝑠𝑚</m:t>
                            </m:r>
                          </m:e>
                          <m:sub>
                            <m:r>
                              <a:rPr lang="en-US" sz="1600" i="1">
                                <a:latin typeface="Cambria Math" panose="02040503050406030204" pitchFamily="18" charset="0"/>
                                <a:ea typeface="Cambria Math" panose="02040503050406030204" pitchFamily="18" charset="0"/>
                              </a:rPr>
                              <m:t>𝑐𝑝𝑢</m:t>
                            </m:r>
                          </m:sub>
                        </m:sSub>
                        <m:d>
                          <m:dPr>
                            <m:ctrlPr>
                              <a:rPr lang="en-US" sz="1600" i="1">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𝐿</m:t>
                                </m:r>
                              </m:e>
                              <m:sub>
                                <m:r>
                                  <a:rPr lang="en-US" sz="1600" b="0" i="1" smtClean="0">
                                    <a:latin typeface="Cambria Math" panose="02040503050406030204" pitchFamily="18" charset="0"/>
                                    <a:ea typeface="Cambria Math" panose="02040503050406030204" pitchFamily="18" charset="0"/>
                                  </a:rPr>
                                  <m:t>𝑙</m:t>
                                </m:r>
                              </m:sub>
                            </m:sSub>
                            <m:d>
                              <m:dPr>
                                <m:begChr m:val="["/>
                                <m:endChr m:val="]"/>
                                <m:ctrlPr>
                                  <a:rPr lang="en-US" sz="1600" i="1">
                                    <a:latin typeface="Cambria Math" panose="02040503050406030204" pitchFamily="18" charset="0"/>
                                    <a:ea typeface="Cambria Math" panose="02040503050406030204" pitchFamily="18" charset="0"/>
                                  </a:rPr>
                                </m:ctrlPr>
                              </m:dPr>
                              <m:e>
                                <m:sSub>
                                  <m:sSubPr>
                                    <m:ctrlPr>
                                      <a:rPr lang="en-US" sz="1600" i="1" smtClean="0">
                                        <a:solidFill>
                                          <a:srgbClr val="FF0000"/>
                                        </a:solidFill>
                                        <a:latin typeface="Cambria Math" panose="02040503050406030204" pitchFamily="18" charset="0"/>
                                        <a:ea typeface="Cambria Math" panose="02040503050406030204" pitchFamily="18" charset="0"/>
                                      </a:rPr>
                                    </m:ctrlPr>
                                  </m:sSubPr>
                                  <m:e>
                                    <m:r>
                                      <a:rPr lang="en-US" sz="1600" i="1">
                                        <a:solidFill>
                                          <a:srgbClr val="FF0000"/>
                                        </a:solidFill>
                                        <a:latin typeface="Cambria Math" panose="02040503050406030204" pitchFamily="18" charset="0"/>
                                        <a:ea typeface="Cambria Math" panose="02040503050406030204" pitchFamily="18" charset="0"/>
                                      </a:rPr>
                                      <m:t>𝜀</m:t>
                                    </m:r>
                                  </m:e>
                                  <m:sub>
                                    <m:r>
                                      <a:rPr lang="en-US" sz="1600" b="0" i="1" smtClean="0">
                                        <a:solidFill>
                                          <a:srgbClr val="FF0000"/>
                                        </a:solidFill>
                                        <a:latin typeface="Cambria Math" panose="02040503050406030204" pitchFamily="18" charset="0"/>
                                        <a:ea typeface="Cambria Math" panose="02040503050406030204" pitchFamily="18" charset="0"/>
                                      </a:rPr>
                                      <m:t>𝑐</m:t>
                                    </m:r>
                                    <m:r>
                                      <a:rPr lang="en-US" sz="1600" i="1">
                                        <a:solidFill>
                                          <a:srgbClr val="FF0000"/>
                                        </a:solidFill>
                                        <a:latin typeface="Cambria Math" panose="02040503050406030204" pitchFamily="18" charset="0"/>
                                        <a:ea typeface="Cambria Math" panose="02040503050406030204" pitchFamily="18" charset="0"/>
                                      </a:rPr>
                                      <m:t>1</m:t>
                                    </m:r>
                                  </m:sub>
                                </m:sSub>
                              </m:e>
                            </m:d>
                          </m:e>
                        </m:d>
                        <m:r>
                          <a:rPr lang="en-US" sz="1600" i="1">
                            <a:latin typeface="Cambria Math" panose="02040503050406030204" pitchFamily="18" charset="0"/>
                            <a:ea typeface="Cambria Math" panose="02040503050406030204" pitchFamily="18" charset="0"/>
                          </a:rPr>
                          <m:t>⊢</m:t>
                        </m:r>
                        <m:d>
                          <m:dPr>
                            <m:begChr m:val="⟦"/>
                            <m:endChr m:val="⟧"/>
                            <m:ctrlPr>
                              <a:rPr lang="en-US" sz="1600" i="1" dirty="0">
                                <a:latin typeface="Cambria Math" panose="02040503050406030204" pitchFamily="18" charset="0"/>
                                <a:ea typeface="Cambria Math" panose="02040503050406030204" pitchFamily="18" charset="0"/>
                              </a:rPr>
                            </m:ctrlPr>
                          </m:dPr>
                          <m:e>
                            <m:r>
                              <a:rPr lang="en-US" sz="1600" b="1" dirty="0">
                                <a:latin typeface="Cambria Math" panose="02040503050406030204" pitchFamily="18" charset="0"/>
                                <a:ea typeface="Cambria Math" panose="02040503050406030204" pitchFamily="18" charset="0"/>
                              </a:rPr>
                              <m:t>𝐈𝐦𝐩</m:t>
                            </m:r>
                            <m:sSub>
                              <m:sSubPr>
                                <m:ctrlPr>
                                  <a:rPr lang="en-US" sz="1600" b="1" i="1" dirty="0">
                                    <a:latin typeface="Cambria Math" panose="02040503050406030204" pitchFamily="18" charset="0"/>
                                    <a:ea typeface="Cambria Math" panose="02040503050406030204" pitchFamily="18" charset="0"/>
                                  </a:rPr>
                                </m:ctrlPr>
                              </m:sSubPr>
                              <m:e>
                                <m:r>
                                  <a:rPr lang="en-US" sz="1600" b="1" dirty="0">
                                    <a:latin typeface="Cambria Math" panose="02040503050406030204" pitchFamily="18" charset="0"/>
                                    <a:ea typeface="Cambria Math" panose="02040503050406030204" pitchFamily="18" charset="0"/>
                                  </a:rPr>
                                  <m:t>𝐥</m:t>
                                </m:r>
                              </m:e>
                              <m:sub>
                                <m:r>
                                  <a:rPr lang="en-US" sz="1600" b="1" i="1" dirty="0">
                                    <a:latin typeface="Cambria Math" panose="02040503050406030204" pitchFamily="18" charset="0"/>
                                    <a:ea typeface="Cambria Math" panose="02040503050406030204" pitchFamily="18" charset="0"/>
                                  </a:rPr>
                                  <m:t>𝑳𝒉</m:t>
                                </m:r>
                              </m:sub>
                            </m:sSub>
                            <m:r>
                              <a:rPr lang="en-US" sz="1600" b="1" i="1" dirty="0">
                                <a:latin typeface="Cambria Math" panose="02040503050406030204" pitchFamily="18" charset="0"/>
                                <a:ea typeface="Cambria Math" panose="02040503050406030204" pitchFamily="18" charset="0"/>
                              </a:rPr>
                              <m:t>⊕</m:t>
                            </m:r>
                            <m:r>
                              <a:rPr lang="en-US" sz="1600" b="1" dirty="0" smtClean="0">
                                <a:solidFill>
                                  <a:srgbClr val="FF0000"/>
                                </a:solidFill>
                                <a:latin typeface="Cambria Math" panose="02040503050406030204" pitchFamily="18" charset="0"/>
                                <a:ea typeface="Cambria Math" panose="02040503050406030204" pitchFamily="18" charset="0"/>
                              </a:rPr>
                              <m:t>𝐂𝐭𝐱𝐭</m:t>
                            </m:r>
                          </m:e>
                        </m:d>
                        <m:sSub>
                          <m:sSubPr>
                            <m:ctrlPr>
                              <a:rPr lang="en-US" sz="1600" b="1" i="1" smtClean="0">
                                <a:latin typeface="Cambria Math" panose="02040503050406030204" pitchFamily="18" charset="0"/>
                                <a:ea typeface="Cambria Math" charset="0"/>
                                <a:cs typeface="Cambria Math" charset="0"/>
                              </a:rPr>
                            </m:ctrlPr>
                          </m:sSubPr>
                          <m:e>
                            <m:r>
                              <a:rPr lang="en-US" sz="1600" b="1" i="1">
                                <a:latin typeface="Cambria Math" charset="0"/>
                                <a:ea typeface="Cambria Math" charset="0"/>
                                <a:cs typeface="Cambria Math" charset="0"/>
                              </a:rPr>
                              <m:t>⊑</m:t>
                            </m:r>
                          </m:e>
                          <m:sub>
                            <m:r>
                              <a:rPr lang="en-US" sz="1600" b="1" i="1" smtClean="0">
                                <a:latin typeface="Cambria Math" panose="02040503050406030204" pitchFamily="18" charset="0"/>
                                <a:ea typeface="Cambria Math" charset="0"/>
                                <a:cs typeface="Cambria Math" charset="0"/>
                              </a:rPr>
                              <m:t>𝑹</m:t>
                            </m:r>
                          </m:sub>
                        </m:sSub>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𝐴𝑠𝑚</m:t>
                            </m:r>
                          </m:e>
                          <m:sub>
                            <m:r>
                              <a:rPr lang="en-US" sz="1600" i="1">
                                <a:latin typeface="Cambria Math" panose="02040503050406030204" pitchFamily="18" charset="0"/>
                                <a:ea typeface="Cambria Math" panose="02040503050406030204" pitchFamily="18" charset="0"/>
                              </a:rPr>
                              <m:t>𝑐𝑝𝑢</m:t>
                            </m:r>
                          </m:sub>
                        </m:sSub>
                        <m:d>
                          <m:dPr>
                            <m:ctrlPr>
                              <a:rPr lang="en-US" sz="160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𝐿</m:t>
                                </m:r>
                              </m:e>
                              <m:sub>
                                <m:r>
                                  <a:rPr lang="en-US" sz="1600" b="0" i="1" smtClean="0">
                                    <a:latin typeface="Cambria Math" panose="02040503050406030204" pitchFamily="18" charset="0"/>
                                    <a:ea typeface="Cambria Math" panose="02040503050406030204" pitchFamily="18" charset="0"/>
                                  </a:rPr>
                                  <m:t>h</m:t>
                                </m:r>
                              </m:sub>
                            </m:sSub>
                            <m:d>
                              <m:dPr>
                                <m:begChr m:val="["/>
                                <m:endChr m:val="]"/>
                                <m:ctrlPr>
                                  <a:rPr lang="en-US" sz="1600" i="1">
                                    <a:latin typeface="Cambria Math" panose="02040503050406030204" pitchFamily="18" charset="0"/>
                                    <a:ea typeface="Cambria Math" panose="02040503050406030204" pitchFamily="18" charset="0"/>
                                  </a:rPr>
                                </m:ctrlPr>
                              </m:dPr>
                              <m:e>
                                <m:sSubSup>
                                  <m:sSubSupPr>
                                    <m:ctrlPr>
                                      <a:rPr lang="en-US" sz="1600" b="0" i="1" smtClean="0">
                                        <a:solidFill>
                                          <a:srgbClr val="FF0000"/>
                                        </a:solidFill>
                                        <a:latin typeface="Cambria Math" panose="02040503050406030204" pitchFamily="18" charset="0"/>
                                        <a:ea typeface="Cambria Math" panose="02040503050406030204" pitchFamily="18" charset="0"/>
                                      </a:rPr>
                                    </m:ctrlPr>
                                  </m:sSubSupPr>
                                  <m:e>
                                    <m:r>
                                      <a:rPr lang="en-US" sz="1600" i="1">
                                        <a:solidFill>
                                          <a:srgbClr val="FF0000"/>
                                        </a:solidFill>
                                        <a:latin typeface="Cambria Math" panose="02040503050406030204" pitchFamily="18" charset="0"/>
                                        <a:ea typeface="Cambria Math" panose="02040503050406030204" pitchFamily="18" charset="0"/>
                                      </a:rPr>
                                      <m:t>𝜀</m:t>
                                    </m:r>
                                  </m:e>
                                  <m:sub>
                                    <m:r>
                                      <a:rPr lang="en-US" sz="1600" b="0" i="1" smtClean="0">
                                        <a:solidFill>
                                          <a:srgbClr val="FF0000"/>
                                        </a:solidFill>
                                        <a:latin typeface="Cambria Math" panose="02040503050406030204" pitchFamily="18" charset="0"/>
                                        <a:ea typeface="Cambria Math" panose="02040503050406030204" pitchFamily="18" charset="0"/>
                                      </a:rPr>
                                      <m:t>𝑐</m:t>
                                    </m:r>
                                    <m:r>
                                      <a:rPr lang="en-US" sz="1600" i="1">
                                        <a:solidFill>
                                          <a:srgbClr val="FF0000"/>
                                        </a:solidFill>
                                        <a:latin typeface="Cambria Math" panose="02040503050406030204" pitchFamily="18" charset="0"/>
                                        <a:ea typeface="Cambria Math" panose="02040503050406030204" pitchFamily="18" charset="0"/>
                                      </a:rPr>
                                      <m:t>1</m:t>
                                    </m:r>
                                  </m:sub>
                                  <m:sup>
                                    <m:r>
                                      <a:rPr lang="en-US" sz="1600" b="0" i="1" smtClean="0">
                                        <a:solidFill>
                                          <a:srgbClr val="FF0000"/>
                                        </a:solidFill>
                                        <a:latin typeface="Cambria Math" panose="02040503050406030204" pitchFamily="18" charset="0"/>
                                        <a:ea typeface="Cambria Math" panose="02040503050406030204" pitchFamily="18" charset="0"/>
                                      </a:rPr>
                                      <m:t>′</m:t>
                                    </m:r>
                                  </m:sup>
                                </m:sSubSup>
                              </m:e>
                            </m:d>
                          </m:e>
                        </m:d>
                        <m:r>
                          <a:rPr lang="en-US" sz="1600" i="1">
                            <a:latin typeface="Cambria Math" panose="02040503050406030204" pitchFamily="18" charset="0"/>
                            <a:ea typeface="Cambria Math" panose="02040503050406030204" pitchFamily="18" charset="0"/>
                          </a:rPr>
                          <m:t>⊢</m:t>
                        </m:r>
                        <m:d>
                          <m:dPr>
                            <m:begChr m:val="⟦"/>
                            <m:endChr m:val="⟧"/>
                            <m:ctrlPr>
                              <a:rPr lang="en-US" sz="1600" i="1" dirty="0">
                                <a:latin typeface="Cambria Math" panose="02040503050406030204" pitchFamily="18" charset="0"/>
                                <a:ea typeface="Cambria Math" panose="02040503050406030204" pitchFamily="18" charset="0"/>
                              </a:rPr>
                            </m:ctrlPr>
                          </m:dPr>
                          <m:e>
                            <m:r>
                              <a:rPr lang="en-US" sz="1600" b="1" dirty="0" smtClean="0">
                                <a:solidFill>
                                  <a:srgbClr val="FF0000"/>
                                </a:solidFill>
                                <a:latin typeface="Cambria Math" panose="02040503050406030204" pitchFamily="18" charset="0"/>
                                <a:ea typeface="Cambria Math" panose="02040503050406030204" pitchFamily="18" charset="0"/>
                              </a:rPr>
                              <m:t>𝐂𝐭𝐱𝐭</m:t>
                            </m:r>
                          </m:e>
                        </m:d>
                        <m:r>
                          <a:rPr lang="en-US" sz="1600" i="1" dirty="0">
                            <a:latin typeface="Cambria Math" panose="02040503050406030204" pitchFamily="18" charset="0"/>
                            <a:ea typeface="Cambria Math" panose="02040503050406030204" pitchFamily="18" charset="0"/>
                          </a:rPr>
                          <m:t> </m:t>
                        </m:r>
                      </m:oMath>
                    </m:oMathPara>
                  </a14:m>
                  <a:endParaRPr lang="en-US" sz="1600" baseline="30000" dirty="0">
                    <a:latin typeface="Cambria Math" panose="02040503050406030204" pitchFamily="18" charset="0"/>
                    <a:ea typeface="Cambria Math" panose="02040503050406030204" pitchFamily="18" charset="0"/>
                  </a:endParaRPr>
                </a:p>
              </p:txBody>
            </p:sp>
          </mc:Choice>
          <mc:Fallback xmlns="">
            <p:sp>
              <p:nvSpPr>
                <p:cNvPr id="54" name="TextBox 53">
                  <a:extLst>
                    <a:ext uri="{FF2B5EF4-FFF2-40B4-BE49-F238E27FC236}">
                      <a16:creationId xmlns:a16="http://schemas.microsoft.com/office/drawing/2014/main" id="{B0818FC0-48A9-F146-86E4-CB0F37E93246}"/>
                    </a:ext>
                  </a:extLst>
                </p:cNvPr>
                <p:cNvSpPr txBox="1">
                  <a:spLocks noRot="1" noChangeAspect="1" noMove="1" noResize="1" noEditPoints="1" noAdjustHandles="1" noChangeArrowheads="1" noChangeShapeType="1" noTextEdit="1"/>
                </p:cNvSpPr>
                <p:nvPr/>
              </p:nvSpPr>
              <p:spPr>
                <a:xfrm>
                  <a:off x="1482552" y="4544399"/>
                  <a:ext cx="6062622" cy="360483"/>
                </a:xfrm>
                <a:prstGeom prst="rect">
                  <a:avLst/>
                </a:prstGeom>
                <a:blipFill>
                  <a:blip r:embed="rId9"/>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7A0646B8-2254-4B4E-A094-BA60DD29DE3F}"/>
                    </a:ext>
                  </a:extLst>
                </p:cNvPr>
                <p:cNvSpPr txBox="1"/>
                <p:nvPr/>
              </p:nvSpPr>
              <p:spPr>
                <a:xfrm>
                  <a:off x="3242082" y="1734240"/>
                  <a:ext cx="2522550" cy="3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𝐴𝑠𝑚</m:t>
                            </m:r>
                          </m:e>
                          <m:sub>
                            <m:r>
                              <a:rPr lang="en-US" sz="1600" b="0" i="1" smtClean="0">
                                <a:latin typeface="Cambria Math" panose="02040503050406030204" pitchFamily="18" charset="0"/>
                                <a:ea typeface="Cambria Math" panose="02040503050406030204" pitchFamily="18" charset="0"/>
                              </a:rPr>
                              <m:t>𝑐𝑝𝑢</m:t>
                            </m:r>
                          </m:sub>
                        </m:sSub>
                        <m:r>
                          <a:rPr lang="en-US" sz="160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𝐿</m:t>
                            </m:r>
                          </m:e>
                          <m:sub>
                            <m:r>
                              <a:rPr lang="en-US" sz="1600" b="0" i="1" smtClean="0">
                                <a:latin typeface="Cambria Math" panose="02040503050406030204" pitchFamily="18" charset="0"/>
                                <a:ea typeface="Cambria Math" panose="02040503050406030204" pitchFamily="18" charset="0"/>
                              </a:rPr>
                              <m:t>h</m:t>
                            </m:r>
                          </m:sub>
                        </m:sSub>
                        <m:d>
                          <m:dPr>
                            <m:begChr m:val="["/>
                            <m:endChr m:val="]"/>
                            <m:ctrlPr>
                              <a:rPr lang="en-US" sz="1600" i="1">
                                <a:latin typeface="Cambria Math" panose="02040503050406030204" pitchFamily="18" charset="0"/>
                                <a:ea typeface="Cambria Math" panose="02040503050406030204" pitchFamily="18" charset="0"/>
                              </a:rPr>
                            </m:ctrlPr>
                          </m:dPr>
                          <m:e>
                            <m:sSubSup>
                              <m:sSubSupPr>
                                <m:ctrlPr>
                                  <a:rPr lang="en-US" sz="1600" b="0" i="1" smtClean="0">
                                    <a:solidFill>
                                      <a:srgbClr val="FF0000"/>
                                    </a:solidFill>
                                    <a:latin typeface="Cambria Math" panose="02040503050406030204" pitchFamily="18" charset="0"/>
                                    <a:ea typeface="Cambria Math" panose="02040503050406030204" pitchFamily="18" charset="0"/>
                                  </a:rPr>
                                </m:ctrlPr>
                              </m:sSubSupPr>
                              <m:e>
                                <m:r>
                                  <a:rPr lang="en-US" sz="1600" i="1">
                                    <a:solidFill>
                                      <a:srgbClr val="FF0000"/>
                                    </a:solidFill>
                                    <a:latin typeface="Cambria Math" panose="02040503050406030204" pitchFamily="18" charset="0"/>
                                    <a:ea typeface="Cambria Math" panose="02040503050406030204" pitchFamily="18" charset="0"/>
                                  </a:rPr>
                                  <m:t>𝜀</m:t>
                                </m:r>
                              </m:e>
                              <m:sub>
                                <m:r>
                                  <a:rPr lang="en-US" sz="1600" b="0" i="1" smtClean="0">
                                    <a:solidFill>
                                      <a:srgbClr val="FF0000"/>
                                    </a:solidFill>
                                    <a:latin typeface="Cambria Math" panose="02040503050406030204" pitchFamily="18" charset="0"/>
                                    <a:ea typeface="Cambria Math" panose="02040503050406030204" pitchFamily="18" charset="0"/>
                                  </a:rPr>
                                  <m:t>𝑐</m:t>
                                </m:r>
                                <m:r>
                                  <a:rPr lang="en-US" sz="1600" b="0" i="1" smtClean="0">
                                    <a:solidFill>
                                      <a:srgbClr val="FF0000"/>
                                    </a:solidFill>
                                    <a:latin typeface="Cambria Math" panose="02040503050406030204" pitchFamily="18" charset="0"/>
                                    <a:ea typeface="Cambria Math" panose="02040503050406030204" pitchFamily="18" charset="0"/>
                                  </a:rPr>
                                  <m:t>1</m:t>
                                </m:r>
                              </m:sub>
                              <m:sup>
                                <m:r>
                                  <a:rPr lang="en-US" sz="1600" b="0" i="1" smtClean="0">
                                    <a:solidFill>
                                      <a:srgbClr val="FF0000"/>
                                    </a:solidFill>
                                    <a:latin typeface="Cambria Math" panose="02040503050406030204" pitchFamily="18" charset="0"/>
                                    <a:ea typeface="Cambria Math" panose="02040503050406030204" pitchFamily="18" charset="0"/>
                                  </a:rPr>
                                  <m:t>′</m:t>
                                </m:r>
                              </m:sup>
                            </m:sSubSup>
                          </m:e>
                        </m:d>
                        <m:r>
                          <a:rPr lang="en-US" sz="1600" i="1">
                            <a:latin typeface="Cambria Math" panose="02040503050406030204" pitchFamily="18" charset="0"/>
                            <a:ea typeface="Cambria Math" panose="02040503050406030204" pitchFamily="18" charset="0"/>
                          </a:rPr>
                          <m:t>)⊢</m:t>
                        </m:r>
                        <m:d>
                          <m:dPr>
                            <m:begChr m:val="⟦"/>
                            <m:endChr m:val="⟧"/>
                            <m:ctrlPr>
                              <a:rPr lang="en-US" sz="1600" i="1" dirty="0">
                                <a:latin typeface="Cambria Math" panose="02040503050406030204" pitchFamily="18" charset="0"/>
                                <a:ea typeface="Cambria Math" panose="02040503050406030204" pitchFamily="18" charset="0"/>
                              </a:rPr>
                            </m:ctrlPr>
                          </m:dPr>
                          <m:e>
                            <m:r>
                              <a:rPr lang="en-US" sz="1600" b="1" dirty="0" smtClean="0">
                                <a:solidFill>
                                  <a:srgbClr val="FF0000"/>
                                </a:solidFill>
                                <a:latin typeface="Cambria Math" panose="02040503050406030204" pitchFamily="18" charset="0"/>
                                <a:ea typeface="Cambria Math" panose="02040503050406030204" pitchFamily="18" charset="0"/>
                              </a:rPr>
                              <m:t>𝐂𝐭𝐱𝐭</m:t>
                            </m:r>
                          </m:e>
                        </m:d>
                        <m:r>
                          <a:rPr lang="en-US" sz="1600" i="1" dirty="0">
                            <a:latin typeface="Cambria Math" panose="02040503050406030204" pitchFamily="18" charset="0"/>
                            <a:ea typeface="Cambria Math" panose="02040503050406030204" pitchFamily="18" charset="0"/>
                          </a:rPr>
                          <m:t> </m:t>
                        </m:r>
                      </m:oMath>
                    </m:oMathPara>
                  </a14:m>
                  <a:endParaRPr lang="en-US" sz="1600" baseline="30000" dirty="0">
                    <a:latin typeface="Cambria Math" panose="02040503050406030204" pitchFamily="18" charset="0"/>
                    <a:ea typeface="Cambria Math" panose="02040503050406030204" pitchFamily="18" charset="0"/>
                  </a:endParaRPr>
                </a:p>
              </p:txBody>
            </p:sp>
          </mc:Choice>
          <mc:Fallback xmlns="">
            <p:sp>
              <p:nvSpPr>
                <p:cNvPr id="55" name="TextBox 54">
                  <a:extLst>
                    <a:ext uri="{FF2B5EF4-FFF2-40B4-BE49-F238E27FC236}">
                      <a16:creationId xmlns:a16="http://schemas.microsoft.com/office/drawing/2014/main" id="{7A0646B8-2254-4B4E-A094-BA60DD29DE3F}"/>
                    </a:ext>
                  </a:extLst>
                </p:cNvPr>
                <p:cNvSpPr txBox="1">
                  <a:spLocks noRot="1" noChangeAspect="1" noMove="1" noResize="1" noEditPoints="1" noAdjustHandles="1" noChangeArrowheads="1" noChangeShapeType="1" noTextEdit="1"/>
                </p:cNvSpPr>
                <p:nvPr/>
              </p:nvSpPr>
              <p:spPr>
                <a:xfrm>
                  <a:off x="3242082" y="1734240"/>
                  <a:ext cx="2522550" cy="360483"/>
                </a:xfrm>
                <a:prstGeom prst="rect">
                  <a:avLst/>
                </a:prstGeom>
                <a:blipFill>
                  <a:blip r:embed="rId10"/>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75D6546-E716-7747-818D-5116EA6BFE8F}"/>
                    </a:ext>
                  </a:extLst>
                </p:cNvPr>
                <p:cNvSpPr txBox="1"/>
                <p:nvPr/>
              </p:nvSpPr>
              <p:spPr>
                <a:xfrm>
                  <a:off x="2807005" y="4060906"/>
                  <a:ext cx="3374193" cy="3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𝐴𝑠𝑚</m:t>
                            </m:r>
                          </m:e>
                          <m:sub>
                            <m:r>
                              <a:rPr lang="en-US" sz="1600" i="1">
                                <a:latin typeface="Cambria Math" panose="02040503050406030204" pitchFamily="18" charset="0"/>
                                <a:ea typeface="Cambria Math" panose="02040503050406030204" pitchFamily="18" charset="0"/>
                              </a:rPr>
                              <m:t>𝑐𝑝𝑢</m:t>
                            </m:r>
                          </m:sub>
                        </m:sSub>
                        <m:d>
                          <m:dPr>
                            <m:ctrlPr>
                              <a:rPr lang="en-US" sz="1600" i="1">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𝐿</m:t>
                                </m:r>
                              </m:e>
                              <m:sub>
                                <m:r>
                                  <a:rPr lang="en-US" sz="1600" b="0" i="1" smtClean="0">
                                    <a:latin typeface="Cambria Math" panose="02040503050406030204" pitchFamily="18" charset="0"/>
                                    <a:ea typeface="Cambria Math" panose="02040503050406030204" pitchFamily="18" charset="0"/>
                                  </a:rPr>
                                  <m:t>𝑙</m:t>
                                </m:r>
                              </m:sub>
                            </m:sSub>
                            <m:d>
                              <m:dPr>
                                <m:begChr m:val="["/>
                                <m:endChr m:val="]"/>
                                <m:ctrlPr>
                                  <a:rPr lang="en-US" sz="1600" i="1">
                                    <a:latin typeface="Cambria Math" panose="02040503050406030204" pitchFamily="18" charset="0"/>
                                    <a:ea typeface="Cambria Math" panose="02040503050406030204" pitchFamily="18" charset="0"/>
                                  </a:rPr>
                                </m:ctrlPr>
                              </m:dPr>
                              <m:e>
                                <m:sSub>
                                  <m:sSubPr>
                                    <m:ctrlPr>
                                      <a:rPr lang="en-US" sz="1600" i="1" smtClean="0">
                                        <a:solidFill>
                                          <a:srgbClr val="FF0000"/>
                                        </a:solidFill>
                                        <a:latin typeface="Cambria Math" panose="02040503050406030204" pitchFamily="18" charset="0"/>
                                        <a:ea typeface="Cambria Math" panose="02040503050406030204" pitchFamily="18" charset="0"/>
                                      </a:rPr>
                                    </m:ctrlPr>
                                  </m:sSubPr>
                                  <m:e>
                                    <m:r>
                                      <a:rPr lang="en-US" sz="1600" i="1">
                                        <a:solidFill>
                                          <a:srgbClr val="FF0000"/>
                                        </a:solidFill>
                                        <a:latin typeface="Cambria Math" panose="02040503050406030204" pitchFamily="18" charset="0"/>
                                        <a:ea typeface="Cambria Math" panose="02040503050406030204" pitchFamily="18" charset="0"/>
                                      </a:rPr>
                                      <m:t>𝜀</m:t>
                                    </m:r>
                                  </m:e>
                                  <m:sub>
                                    <m:r>
                                      <a:rPr lang="en-US" sz="1600" b="0" i="1" smtClean="0">
                                        <a:solidFill>
                                          <a:srgbClr val="FF0000"/>
                                        </a:solidFill>
                                        <a:latin typeface="Cambria Math" panose="02040503050406030204" pitchFamily="18" charset="0"/>
                                        <a:ea typeface="Cambria Math" panose="02040503050406030204" pitchFamily="18" charset="0"/>
                                      </a:rPr>
                                      <m:t>𝑐</m:t>
                                    </m:r>
                                    <m:r>
                                      <a:rPr lang="en-US" sz="1600" i="1">
                                        <a:solidFill>
                                          <a:srgbClr val="FF0000"/>
                                        </a:solidFill>
                                        <a:latin typeface="Cambria Math" panose="02040503050406030204" pitchFamily="18" charset="0"/>
                                        <a:ea typeface="Cambria Math" panose="02040503050406030204" pitchFamily="18" charset="0"/>
                                      </a:rPr>
                                      <m:t>1</m:t>
                                    </m:r>
                                  </m:sub>
                                </m:sSub>
                              </m:e>
                            </m:d>
                          </m:e>
                        </m:d>
                        <m:r>
                          <a:rPr lang="en-US" sz="1600" i="1">
                            <a:latin typeface="Cambria Math" panose="02040503050406030204" pitchFamily="18" charset="0"/>
                            <a:ea typeface="Cambria Math" panose="02040503050406030204" pitchFamily="18" charset="0"/>
                          </a:rPr>
                          <m:t>⊢</m:t>
                        </m:r>
                        <m:d>
                          <m:dPr>
                            <m:begChr m:val="⟦"/>
                            <m:endChr m:val="⟧"/>
                            <m:ctrlPr>
                              <a:rPr lang="en-US" sz="1600" i="1" dirty="0">
                                <a:latin typeface="Cambria Math" panose="02040503050406030204" pitchFamily="18" charset="0"/>
                                <a:ea typeface="Cambria Math" panose="02040503050406030204" pitchFamily="18" charset="0"/>
                              </a:rPr>
                            </m:ctrlPr>
                          </m:dPr>
                          <m:e>
                            <m:r>
                              <a:rPr lang="en-US" sz="1600" b="1" dirty="0">
                                <a:latin typeface="Cambria Math" panose="02040503050406030204" pitchFamily="18" charset="0"/>
                                <a:ea typeface="Cambria Math" panose="02040503050406030204" pitchFamily="18" charset="0"/>
                              </a:rPr>
                              <m:t>𝐈𝐦𝐩</m:t>
                            </m:r>
                            <m:sSub>
                              <m:sSubPr>
                                <m:ctrlPr>
                                  <a:rPr lang="en-US" sz="1600" b="1" i="1" dirty="0">
                                    <a:latin typeface="Cambria Math" panose="02040503050406030204" pitchFamily="18" charset="0"/>
                                    <a:ea typeface="Cambria Math" panose="02040503050406030204" pitchFamily="18" charset="0"/>
                                  </a:rPr>
                                </m:ctrlPr>
                              </m:sSubPr>
                              <m:e>
                                <m:r>
                                  <a:rPr lang="en-US" sz="1600" b="1" dirty="0">
                                    <a:latin typeface="Cambria Math" panose="02040503050406030204" pitchFamily="18" charset="0"/>
                                    <a:ea typeface="Cambria Math" panose="02040503050406030204" pitchFamily="18" charset="0"/>
                                  </a:rPr>
                                  <m:t>𝐥</m:t>
                                </m:r>
                              </m:e>
                              <m:sub>
                                <m:r>
                                  <a:rPr lang="en-US" sz="1600" b="1" i="1" dirty="0">
                                    <a:latin typeface="Cambria Math" panose="02040503050406030204" pitchFamily="18" charset="0"/>
                                    <a:ea typeface="Cambria Math" panose="02040503050406030204" pitchFamily="18" charset="0"/>
                                  </a:rPr>
                                  <m:t>𝑳𝒉</m:t>
                                </m:r>
                              </m:sub>
                            </m:sSub>
                            <m:r>
                              <a:rPr lang="en-US" sz="1600" b="1" i="1" dirty="0">
                                <a:latin typeface="Cambria Math" panose="02040503050406030204" pitchFamily="18" charset="0"/>
                                <a:ea typeface="Cambria Math" panose="02040503050406030204" pitchFamily="18" charset="0"/>
                              </a:rPr>
                              <m:t>⊕</m:t>
                            </m:r>
                            <m:r>
                              <a:rPr lang="en-US" sz="1600" b="1" dirty="0" smtClean="0">
                                <a:solidFill>
                                  <a:srgbClr val="FF0000"/>
                                </a:solidFill>
                                <a:latin typeface="Cambria Math" panose="02040503050406030204" pitchFamily="18" charset="0"/>
                                <a:ea typeface="Cambria Math" panose="02040503050406030204" pitchFamily="18" charset="0"/>
                              </a:rPr>
                              <m:t>𝐂𝐭𝐱𝐭</m:t>
                            </m:r>
                          </m:e>
                        </m:d>
                      </m:oMath>
                    </m:oMathPara>
                  </a14:m>
                  <a:endParaRPr lang="en-US" sz="1600" baseline="30000" dirty="0">
                    <a:latin typeface="Cambria Math" panose="02040503050406030204" pitchFamily="18" charset="0"/>
                    <a:ea typeface="Cambria Math" panose="02040503050406030204" pitchFamily="18" charset="0"/>
                  </a:endParaRPr>
                </a:p>
              </p:txBody>
            </p:sp>
          </mc:Choice>
          <mc:Fallback xmlns="">
            <p:sp>
              <p:nvSpPr>
                <p:cNvPr id="57" name="TextBox 56">
                  <a:extLst>
                    <a:ext uri="{FF2B5EF4-FFF2-40B4-BE49-F238E27FC236}">
                      <a16:creationId xmlns:a16="http://schemas.microsoft.com/office/drawing/2014/main" id="{175D6546-E716-7747-818D-5116EA6BFE8F}"/>
                    </a:ext>
                  </a:extLst>
                </p:cNvPr>
                <p:cNvSpPr txBox="1">
                  <a:spLocks noRot="1" noChangeAspect="1" noMove="1" noResize="1" noEditPoints="1" noAdjustHandles="1" noChangeArrowheads="1" noChangeShapeType="1" noTextEdit="1"/>
                </p:cNvSpPr>
                <p:nvPr/>
              </p:nvSpPr>
              <p:spPr>
                <a:xfrm>
                  <a:off x="2807005" y="4060906"/>
                  <a:ext cx="3374193" cy="360483"/>
                </a:xfrm>
                <a:prstGeom prst="rect">
                  <a:avLst/>
                </a:prstGeom>
                <a:blipFill>
                  <a:blip r:embed="rId11"/>
                  <a:stretch>
                    <a:fillRect/>
                  </a:stretch>
                </a:blipFill>
              </p:spPr>
              <p:txBody>
                <a:bodyPr/>
                <a:lstStyle/>
                <a:p>
                  <a:r>
                    <a:rPr lang="en-US">
                      <a:noFill/>
                    </a:rPr>
                    <a:t> </a:t>
                  </a:r>
                </a:p>
              </p:txBody>
            </p:sp>
          </mc:Fallback>
        </mc:AlternateContent>
      </p:grpSp>
      <p:sp>
        <p:nvSpPr>
          <p:cNvPr id="6" name="Slide Number Placeholder 5">
            <a:extLst>
              <a:ext uri="{FF2B5EF4-FFF2-40B4-BE49-F238E27FC236}">
                <a16:creationId xmlns:a16="http://schemas.microsoft.com/office/drawing/2014/main" id="{B38A13FA-EB3A-4841-993F-1FAEFEA88CF3}"/>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6</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356741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1000"/>
                                        <p:tgtEl>
                                          <p:spTgt spid="53"/>
                                        </p:tgtEl>
                                        <p:attrNameLst>
                                          <p:attrName>ppt_x</p:attrName>
                                        </p:attrNameLst>
                                      </p:cBhvr>
                                      <p:tavLst>
                                        <p:tav tm="0">
                                          <p:val>
                                            <p:strVal val="#ppt_x-#ppt_w*1.125000"/>
                                          </p:val>
                                        </p:tav>
                                        <p:tav tm="100000">
                                          <p:val>
                                            <p:strVal val="#ppt_x"/>
                                          </p:val>
                                        </p:tav>
                                      </p:tavLst>
                                    </p:anim>
                                    <p:animEffect transition="in" filter="wipe(right)">
                                      <p:cBhvr>
                                        <p:cTn id="20" dur="1000"/>
                                        <p:tgtEl>
                                          <p:spTgt spid="53"/>
                                        </p:tgtEl>
                                      </p:cBhvr>
                                    </p:animEffect>
                                  </p:childTnLst>
                                </p:cTn>
                              </p:par>
                              <p:par>
                                <p:cTn id="21" presetID="1" presetClass="entr" presetSubtype="0" fill="hold" grpId="0" nodeType="withEffect">
                                  <p:stCondLst>
                                    <p:cond delay="1000"/>
                                  </p:stCondLst>
                                  <p:childTnLst>
                                    <p:set>
                                      <p:cBhvr>
                                        <p:cTn id="22" dur="1" fill="hold">
                                          <p:stCondLst>
                                            <p:cond delay="0"/>
                                          </p:stCondLst>
                                        </p:cTn>
                                        <p:tgtEl>
                                          <p:spTgt spid="38"/>
                                        </p:tgtEl>
                                        <p:attrNameLst>
                                          <p:attrName>style.visibility</p:attrName>
                                        </p:attrNameLst>
                                      </p:cBhvr>
                                      <p:to>
                                        <p:strVal val="visible"/>
                                      </p:to>
                                    </p:set>
                                  </p:childTnLst>
                                </p:cTn>
                              </p:par>
                              <p:par>
                                <p:cTn id="23" presetID="12" presetClass="entr" presetSubtype="8" fill="hold" nodeType="withEffect">
                                  <p:stCondLst>
                                    <p:cond delay="100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1000"/>
                                        <p:tgtEl>
                                          <p:spTgt spid="56"/>
                                        </p:tgtEl>
                                        <p:attrNameLst>
                                          <p:attrName>ppt_x</p:attrName>
                                        </p:attrNameLst>
                                      </p:cBhvr>
                                      <p:tavLst>
                                        <p:tav tm="0">
                                          <p:val>
                                            <p:strVal val="#ppt_x-#ppt_w*1.125000"/>
                                          </p:val>
                                        </p:tav>
                                        <p:tav tm="100000">
                                          <p:val>
                                            <p:strVal val="#ppt_x"/>
                                          </p:val>
                                        </p:tav>
                                      </p:tavLst>
                                    </p:anim>
                                    <p:animEffect transition="in" filter="wipe(right)">
                                      <p:cBhvr>
                                        <p:cTn id="26" dur="1000"/>
                                        <p:tgtEl>
                                          <p:spTgt spid="56"/>
                                        </p:tgtEl>
                                      </p:cBhvr>
                                    </p:animEffect>
                                  </p:childTnLst>
                                </p:cTn>
                              </p:par>
                              <p:par>
                                <p:cTn id="27" presetID="1" presetClass="entr" presetSubtype="0" fill="hold" grpId="0" nodeType="withEffect">
                                  <p:stCondLst>
                                    <p:cond delay="2000"/>
                                  </p:stCondLst>
                                  <p:childTnLst>
                                    <p:set>
                                      <p:cBhvr>
                                        <p:cTn id="28" dur="1" fill="hold">
                                          <p:stCondLst>
                                            <p:cond delay="0"/>
                                          </p:stCondLst>
                                        </p:cTn>
                                        <p:tgtEl>
                                          <p:spTgt spid="39"/>
                                        </p:tgtEl>
                                        <p:attrNameLst>
                                          <p:attrName>style.visibility</p:attrName>
                                        </p:attrNameLst>
                                      </p:cBhvr>
                                      <p:to>
                                        <p:strVal val="visible"/>
                                      </p:to>
                                    </p:set>
                                  </p:childTnLst>
                                </p:cTn>
                              </p:par>
                              <p:par>
                                <p:cTn id="29" presetID="12" presetClass="entr" presetSubtype="8" fill="hold" nodeType="withEffect">
                                  <p:stCondLst>
                                    <p:cond delay="200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1000"/>
                                        <p:tgtEl>
                                          <p:spTgt spid="4"/>
                                        </p:tgtEl>
                                        <p:attrNameLst>
                                          <p:attrName>ppt_x</p:attrName>
                                        </p:attrNameLst>
                                      </p:cBhvr>
                                      <p:tavLst>
                                        <p:tav tm="0">
                                          <p:val>
                                            <p:strVal val="#ppt_x-#ppt_w*1.125000"/>
                                          </p:val>
                                        </p:tav>
                                        <p:tav tm="100000">
                                          <p:val>
                                            <p:strVal val="#ppt_x"/>
                                          </p:val>
                                        </p:tav>
                                      </p:tavLst>
                                    </p:anim>
                                    <p:animEffect transition="in" filter="wipe(right)">
                                      <p:cBhvr>
                                        <p:cTn id="32" dur="1000"/>
                                        <p:tgtEl>
                                          <p:spTgt spid="4"/>
                                        </p:tgtEl>
                                      </p:cBhvr>
                                    </p:animEffect>
                                  </p:childTnLst>
                                </p:cTn>
                              </p:par>
                              <p:par>
                                <p:cTn id="33" presetID="1" presetClass="entr" presetSubtype="0" fill="hold" grpId="0" nodeType="withEffect">
                                  <p:stCondLst>
                                    <p:cond delay="300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300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300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4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1"/>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44" grpId="1"/>
      <p:bldP spid="38" grpId="0" animBg="1"/>
      <p:bldP spid="39" grpId="0" animBg="1"/>
      <p:bldP spid="40" grpId="0" animBg="1"/>
      <p:bldP spid="41" grpId="0"/>
      <p:bldP spid="4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5EAA3F11-A321-0B43-9FEB-162E66988D54}"/>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79" name="Rectangle 78">
            <a:extLst>
              <a:ext uri="{FF2B5EF4-FFF2-40B4-BE49-F238E27FC236}">
                <a16:creationId xmlns:a16="http://schemas.microsoft.com/office/drawing/2014/main" id="{212E300C-EF6A-B145-B312-5BB0005BE828}"/>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80" name="Rectangle 79">
            <a:extLst>
              <a:ext uri="{FF2B5EF4-FFF2-40B4-BE49-F238E27FC236}">
                <a16:creationId xmlns:a16="http://schemas.microsoft.com/office/drawing/2014/main" id="{34F6AD72-7975-2E4C-810A-ECB715D4D16E}"/>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81" name="Rectangle 80">
            <a:extLst>
              <a:ext uri="{FF2B5EF4-FFF2-40B4-BE49-F238E27FC236}">
                <a16:creationId xmlns:a16="http://schemas.microsoft.com/office/drawing/2014/main" id="{F54B54B6-8E7E-CB48-BE9B-8A50BC9B43B3}"/>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84" name="TextBox 83">
            <a:extLst>
              <a:ext uri="{FF2B5EF4-FFF2-40B4-BE49-F238E27FC236}">
                <a16:creationId xmlns:a16="http://schemas.microsoft.com/office/drawing/2014/main" id="{70E04EB4-570C-A84A-8FD7-F598BCE9E6E4}"/>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2" name="Title 1">
            <a:extLst>
              <a:ext uri="{FF2B5EF4-FFF2-40B4-BE49-F238E27FC236}">
                <a16:creationId xmlns:a16="http://schemas.microsoft.com/office/drawing/2014/main" id="{D97ED1B8-27CE-A142-AC9A-0BD0DBE56473}"/>
              </a:ext>
            </a:extLst>
          </p:cNvPr>
          <p:cNvSpPr>
            <a:spLocks noGrp="1"/>
          </p:cNvSpPr>
          <p:nvPr>
            <p:ph type="title"/>
          </p:nvPr>
        </p:nvSpPr>
        <p:spPr>
          <a:xfrm>
            <a:off x="457200" y="205979"/>
            <a:ext cx="8229600" cy="857250"/>
          </a:xfrm>
        </p:spPr>
        <p:txBody>
          <a:bodyPr/>
          <a:lstStyle/>
          <a:p>
            <a:r>
              <a:rPr lang="en-US" dirty="0"/>
              <a:t>Concurrent OS Verification</a:t>
            </a:r>
          </a:p>
        </p:txBody>
      </p:sp>
      <p:sp>
        <p:nvSpPr>
          <p:cNvPr id="104" name="Rectangle 103">
            <a:extLst>
              <a:ext uri="{FF2B5EF4-FFF2-40B4-BE49-F238E27FC236}">
                <a16:creationId xmlns:a16="http://schemas.microsoft.com/office/drawing/2014/main" id="{0FA19935-F3B4-A144-8618-C399ECBCBB6A}"/>
              </a:ext>
            </a:extLst>
          </p:cNvPr>
          <p:cNvSpPr/>
          <p:nvPr/>
        </p:nvSpPr>
        <p:spPr bwMode="auto">
          <a:xfrm>
            <a:off x="1600200" y="3909391"/>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05" name="TextBox 104">
            <a:extLst>
              <a:ext uri="{FF2B5EF4-FFF2-40B4-BE49-F238E27FC236}">
                <a16:creationId xmlns:a16="http://schemas.microsoft.com/office/drawing/2014/main" id="{17ED888D-DEC7-D542-A6BE-E9BF27CC1994}"/>
              </a:ext>
            </a:extLst>
          </p:cNvPr>
          <p:cNvSpPr txBox="1"/>
          <p:nvPr/>
        </p:nvSpPr>
        <p:spPr>
          <a:xfrm>
            <a:off x="5754256" y="3286466"/>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106" name="Rectangle 105">
            <a:extLst>
              <a:ext uri="{FF2B5EF4-FFF2-40B4-BE49-F238E27FC236}">
                <a16:creationId xmlns:a16="http://schemas.microsoft.com/office/drawing/2014/main" id="{E1DCFB0E-3B44-0648-84E6-F86F47384243}"/>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07" name="Rectangle 106">
            <a:extLst>
              <a:ext uri="{FF2B5EF4-FFF2-40B4-BE49-F238E27FC236}">
                <a16:creationId xmlns:a16="http://schemas.microsoft.com/office/drawing/2014/main" id="{13829A6F-8814-454B-AFE9-A39BA5E7689A}"/>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08" name="Rectangle 107">
            <a:extLst>
              <a:ext uri="{FF2B5EF4-FFF2-40B4-BE49-F238E27FC236}">
                <a16:creationId xmlns:a16="http://schemas.microsoft.com/office/drawing/2014/main" id="{ED78B182-646E-BA44-B0C7-8C4CA7AC2FD5}"/>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09" name="Rectangle 108">
            <a:extLst>
              <a:ext uri="{FF2B5EF4-FFF2-40B4-BE49-F238E27FC236}">
                <a16:creationId xmlns:a16="http://schemas.microsoft.com/office/drawing/2014/main" id="{6566FEC7-5B93-2646-B545-3F4093613AF3}"/>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10" name="TextBox 109">
            <a:extLst>
              <a:ext uri="{FF2B5EF4-FFF2-40B4-BE49-F238E27FC236}">
                <a16:creationId xmlns:a16="http://schemas.microsoft.com/office/drawing/2014/main" id="{BF1FAF6A-3D73-E440-A817-B9279FD138B2}"/>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111" name="Straight Connector 110">
            <a:extLst>
              <a:ext uri="{FF2B5EF4-FFF2-40B4-BE49-F238E27FC236}">
                <a16:creationId xmlns:a16="http://schemas.microsoft.com/office/drawing/2014/main" id="{58D2CC9A-A44A-3A4B-B6BF-EEB5AF25AE4E}"/>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2" name="Rectangle 111">
            <a:extLst>
              <a:ext uri="{FF2B5EF4-FFF2-40B4-BE49-F238E27FC236}">
                <a16:creationId xmlns:a16="http://schemas.microsoft.com/office/drawing/2014/main" id="{D28813CC-BB8B-1C4E-BFAA-38C591C32665}"/>
              </a:ext>
            </a:extLst>
          </p:cNvPr>
          <p:cNvSpPr/>
          <p:nvPr/>
        </p:nvSpPr>
        <p:spPr>
          <a:xfrm>
            <a:off x="160020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3" name="Rectangle 112">
            <a:extLst>
              <a:ext uri="{FF2B5EF4-FFF2-40B4-BE49-F238E27FC236}">
                <a16:creationId xmlns:a16="http://schemas.microsoft.com/office/drawing/2014/main" id="{7EEF6EBF-2CA8-4946-9335-11D268F38F9B}"/>
              </a:ext>
            </a:extLst>
          </p:cNvPr>
          <p:cNvSpPr/>
          <p:nvPr/>
        </p:nvSpPr>
        <p:spPr>
          <a:xfrm>
            <a:off x="291502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4" name="Rectangle 113">
            <a:extLst>
              <a:ext uri="{FF2B5EF4-FFF2-40B4-BE49-F238E27FC236}">
                <a16:creationId xmlns:a16="http://schemas.microsoft.com/office/drawing/2014/main" id="{73003D62-1092-464B-9981-2AE311D3BE60}"/>
              </a:ext>
            </a:extLst>
          </p:cNvPr>
          <p:cNvSpPr/>
          <p:nvPr/>
        </p:nvSpPr>
        <p:spPr>
          <a:xfrm>
            <a:off x="4229842"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5" name="Rectangle 114">
            <a:extLst>
              <a:ext uri="{FF2B5EF4-FFF2-40B4-BE49-F238E27FC236}">
                <a16:creationId xmlns:a16="http://schemas.microsoft.com/office/drawing/2014/main" id="{08EBB8EE-FCC5-CA4F-8EDD-8D2F6A9590BC}"/>
              </a:ext>
            </a:extLst>
          </p:cNvPr>
          <p:cNvSpPr/>
          <p:nvPr/>
        </p:nvSpPr>
        <p:spPr>
          <a:xfrm>
            <a:off x="6324600"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6" name="TextBox 115">
            <a:extLst>
              <a:ext uri="{FF2B5EF4-FFF2-40B4-BE49-F238E27FC236}">
                <a16:creationId xmlns:a16="http://schemas.microsoft.com/office/drawing/2014/main" id="{EA477D12-95AD-2544-9C69-A3EF74A610E6}"/>
              </a:ext>
            </a:extLst>
          </p:cNvPr>
          <p:cNvSpPr txBox="1"/>
          <p:nvPr/>
        </p:nvSpPr>
        <p:spPr>
          <a:xfrm rot="16200000">
            <a:off x="2015493" y="2566373"/>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17" name="TextBox 116">
            <a:extLst>
              <a:ext uri="{FF2B5EF4-FFF2-40B4-BE49-F238E27FC236}">
                <a16:creationId xmlns:a16="http://schemas.microsoft.com/office/drawing/2014/main" id="{509392DE-21F1-EE45-81E2-DC4A6C6FA5AB}"/>
              </a:ext>
            </a:extLst>
          </p:cNvPr>
          <p:cNvSpPr txBox="1"/>
          <p:nvPr/>
        </p:nvSpPr>
        <p:spPr>
          <a:xfrm rot="16200000">
            <a:off x="3313762" y="255319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18" name="TextBox 117">
            <a:extLst>
              <a:ext uri="{FF2B5EF4-FFF2-40B4-BE49-F238E27FC236}">
                <a16:creationId xmlns:a16="http://schemas.microsoft.com/office/drawing/2014/main" id="{C291B495-8A25-BE44-9318-524BA2DD9183}"/>
              </a:ext>
            </a:extLst>
          </p:cNvPr>
          <p:cNvSpPr txBox="1"/>
          <p:nvPr/>
        </p:nvSpPr>
        <p:spPr>
          <a:xfrm rot="16200000">
            <a:off x="4653868" y="25620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19" name="TextBox 118">
            <a:extLst>
              <a:ext uri="{FF2B5EF4-FFF2-40B4-BE49-F238E27FC236}">
                <a16:creationId xmlns:a16="http://schemas.microsoft.com/office/drawing/2014/main" id="{0DF8046F-18DF-D344-BB62-0EDD48C9A610}"/>
              </a:ext>
            </a:extLst>
          </p:cNvPr>
          <p:cNvSpPr txBox="1"/>
          <p:nvPr/>
        </p:nvSpPr>
        <p:spPr>
          <a:xfrm rot="16200000">
            <a:off x="6751638" y="2567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20" name="Rectangle 119">
            <a:extLst>
              <a:ext uri="{FF2B5EF4-FFF2-40B4-BE49-F238E27FC236}">
                <a16:creationId xmlns:a16="http://schemas.microsoft.com/office/drawing/2014/main" id="{B07E6F69-08F4-FF48-AFB8-D1303D21C7FC}"/>
              </a:ext>
            </a:extLst>
          </p:cNvPr>
          <p:cNvSpPr/>
          <p:nvPr/>
        </p:nvSpPr>
        <p:spPr bwMode="auto">
          <a:xfrm>
            <a:off x="1595437" y="315182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21" name="Rectangle 120">
            <a:extLst>
              <a:ext uri="{FF2B5EF4-FFF2-40B4-BE49-F238E27FC236}">
                <a16:creationId xmlns:a16="http://schemas.microsoft.com/office/drawing/2014/main" id="{C4506B1E-0B23-E440-B41E-B94B91C2D3A1}"/>
              </a:ext>
            </a:extLst>
          </p:cNvPr>
          <p:cNvSpPr/>
          <p:nvPr/>
        </p:nvSpPr>
        <p:spPr>
          <a:xfrm>
            <a:off x="159543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2" name="Rectangle 121">
            <a:extLst>
              <a:ext uri="{FF2B5EF4-FFF2-40B4-BE49-F238E27FC236}">
                <a16:creationId xmlns:a16="http://schemas.microsoft.com/office/drawing/2014/main" id="{097564DC-508B-D94D-A3C5-6B5F88212D22}"/>
              </a:ext>
            </a:extLst>
          </p:cNvPr>
          <p:cNvSpPr/>
          <p:nvPr/>
        </p:nvSpPr>
        <p:spPr>
          <a:xfrm>
            <a:off x="291025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3" name="Rectangle 122">
            <a:extLst>
              <a:ext uri="{FF2B5EF4-FFF2-40B4-BE49-F238E27FC236}">
                <a16:creationId xmlns:a16="http://schemas.microsoft.com/office/drawing/2014/main" id="{959A9DBB-1EEB-E643-83CB-616CC101961D}"/>
              </a:ext>
            </a:extLst>
          </p:cNvPr>
          <p:cNvSpPr/>
          <p:nvPr/>
        </p:nvSpPr>
        <p:spPr>
          <a:xfrm>
            <a:off x="4225079"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4" name="Rectangle 123">
            <a:extLst>
              <a:ext uri="{FF2B5EF4-FFF2-40B4-BE49-F238E27FC236}">
                <a16:creationId xmlns:a16="http://schemas.microsoft.com/office/drawing/2014/main" id="{DFDA2A64-68D6-7A4F-93FC-8076CC06A88B}"/>
              </a:ext>
            </a:extLst>
          </p:cNvPr>
          <p:cNvSpPr/>
          <p:nvPr/>
        </p:nvSpPr>
        <p:spPr>
          <a:xfrm>
            <a:off x="6319837"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5" name="Rectangle 124">
            <a:extLst>
              <a:ext uri="{FF2B5EF4-FFF2-40B4-BE49-F238E27FC236}">
                <a16:creationId xmlns:a16="http://schemas.microsoft.com/office/drawing/2014/main" id="{AE249B17-5FAD-3D46-AFF0-5B948C1C807D}"/>
              </a:ext>
            </a:extLst>
          </p:cNvPr>
          <p:cNvSpPr/>
          <p:nvPr/>
        </p:nvSpPr>
        <p:spPr>
          <a:xfrm>
            <a:off x="159543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6" name="Rectangle 125">
            <a:extLst>
              <a:ext uri="{FF2B5EF4-FFF2-40B4-BE49-F238E27FC236}">
                <a16:creationId xmlns:a16="http://schemas.microsoft.com/office/drawing/2014/main" id="{C9F27D25-FDFA-654C-9956-915B34ADDFC3}"/>
              </a:ext>
            </a:extLst>
          </p:cNvPr>
          <p:cNvSpPr/>
          <p:nvPr/>
        </p:nvSpPr>
        <p:spPr>
          <a:xfrm>
            <a:off x="291025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7" name="Rectangle 126">
            <a:extLst>
              <a:ext uri="{FF2B5EF4-FFF2-40B4-BE49-F238E27FC236}">
                <a16:creationId xmlns:a16="http://schemas.microsoft.com/office/drawing/2014/main" id="{D074D862-0542-864E-B543-E893A02C0535}"/>
              </a:ext>
            </a:extLst>
          </p:cNvPr>
          <p:cNvSpPr/>
          <p:nvPr/>
        </p:nvSpPr>
        <p:spPr>
          <a:xfrm>
            <a:off x="4225079"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8" name="Rectangle 127">
            <a:extLst>
              <a:ext uri="{FF2B5EF4-FFF2-40B4-BE49-F238E27FC236}">
                <a16:creationId xmlns:a16="http://schemas.microsoft.com/office/drawing/2014/main" id="{7C50E5D6-46AB-B145-BDB2-869BD11E1A83}"/>
              </a:ext>
            </a:extLst>
          </p:cNvPr>
          <p:cNvSpPr/>
          <p:nvPr/>
        </p:nvSpPr>
        <p:spPr>
          <a:xfrm>
            <a:off x="6319837"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9" name="Rectangle 128">
            <a:extLst>
              <a:ext uri="{FF2B5EF4-FFF2-40B4-BE49-F238E27FC236}">
                <a16:creationId xmlns:a16="http://schemas.microsoft.com/office/drawing/2014/main" id="{585D35E5-8EF0-824A-8876-3E070E336D0D}"/>
              </a:ext>
            </a:extLst>
          </p:cNvPr>
          <p:cNvSpPr/>
          <p:nvPr/>
        </p:nvSpPr>
        <p:spPr>
          <a:xfrm>
            <a:off x="159543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0" name="Rectangle 129">
            <a:extLst>
              <a:ext uri="{FF2B5EF4-FFF2-40B4-BE49-F238E27FC236}">
                <a16:creationId xmlns:a16="http://schemas.microsoft.com/office/drawing/2014/main" id="{CD3F0C9D-559F-4B44-9560-0FA065F3EF7A}"/>
              </a:ext>
            </a:extLst>
          </p:cNvPr>
          <p:cNvSpPr/>
          <p:nvPr/>
        </p:nvSpPr>
        <p:spPr>
          <a:xfrm>
            <a:off x="291025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1" name="Rectangle 130">
            <a:extLst>
              <a:ext uri="{FF2B5EF4-FFF2-40B4-BE49-F238E27FC236}">
                <a16:creationId xmlns:a16="http://schemas.microsoft.com/office/drawing/2014/main" id="{B9BB8E9F-AF9E-6A42-8DB2-89E5FCA2F24D}"/>
              </a:ext>
            </a:extLst>
          </p:cNvPr>
          <p:cNvSpPr/>
          <p:nvPr/>
        </p:nvSpPr>
        <p:spPr>
          <a:xfrm>
            <a:off x="4225079"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2" name="Rectangle 131">
            <a:extLst>
              <a:ext uri="{FF2B5EF4-FFF2-40B4-BE49-F238E27FC236}">
                <a16:creationId xmlns:a16="http://schemas.microsoft.com/office/drawing/2014/main" id="{179662EC-F58E-A940-BAA1-011D59396C1A}"/>
              </a:ext>
            </a:extLst>
          </p:cNvPr>
          <p:cNvSpPr/>
          <p:nvPr/>
        </p:nvSpPr>
        <p:spPr>
          <a:xfrm>
            <a:off x="6319837"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3" name="Rectangle 132">
            <a:extLst>
              <a:ext uri="{FF2B5EF4-FFF2-40B4-BE49-F238E27FC236}">
                <a16:creationId xmlns:a16="http://schemas.microsoft.com/office/drawing/2014/main" id="{F20DA749-9735-E94D-B559-33FF4E00B35C}"/>
              </a:ext>
            </a:extLst>
          </p:cNvPr>
          <p:cNvSpPr/>
          <p:nvPr/>
        </p:nvSpPr>
        <p:spPr bwMode="auto">
          <a:xfrm>
            <a:off x="1595437" y="242373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39" name="Rectangle 138">
            <a:extLst>
              <a:ext uri="{FF2B5EF4-FFF2-40B4-BE49-F238E27FC236}">
                <a16:creationId xmlns:a16="http://schemas.microsoft.com/office/drawing/2014/main" id="{9C6D865D-739A-6147-93AA-A7F2463A3DAF}"/>
              </a:ext>
            </a:extLst>
          </p:cNvPr>
          <p:cNvSpPr/>
          <p:nvPr/>
        </p:nvSpPr>
        <p:spPr bwMode="auto">
          <a:xfrm>
            <a:off x="2819400" y="3378052"/>
            <a:ext cx="4800600" cy="1555897"/>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40" name="Rectangle 139">
            <a:extLst>
              <a:ext uri="{FF2B5EF4-FFF2-40B4-BE49-F238E27FC236}">
                <a16:creationId xmlns:a16="http://schemas.microsoft.com/office/drawing/2014/main" id="{8FFAD55E-B113-C848-B358-3BB14725A481}"/>
              </a:ext>
            </a:extLst>
          </p:cNvPr>
          <p:cNvSpPr/>
          <p:nvPr/>
        </p:nvSpPr>
        <p:spPr bwMode="auto">
          <a:xfrm>
            <a:off x="2819400" y="2649962"/>
            <a:ext cx="4800600" cy="698828"/>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46" name="Rectangle 145">
                <a:extLst>
                  <a:ext uri="{FF2B5EF4-FFF2-40B4-BE49-F238E27FC236}">
                    <a16:creationId xmlns:a16="http://schemas.microsoft.com/office/drawing/2014/main" id="{947AD390-D48E-7243-B19E-B3501ED0B4BF}"/>
                  </a:ext>
                </a:extLst>
              </p:cNvPr>
              <p:cNvSpPr>
                <a:spLocks noChangeAspect="1"/>
              </p:cNvSpPr>
              <p:nvPr/>
            </p:nvSpPr>
            <p:spPr>
              <a:xfrm>
                <a:off x="4837176" y="3943350"/>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146" name="Rectangle 145">
                <a:extLst>
                  <a:ext uri="{FF2B5EF4-FFF2-40B4-BE49-F238E27FC236}">
                    <a16:creationId xmlns:a16="http://schemas.microsoft.com/office/drawing/2014/main" id="{947AD390-D48E-7243-B19E-B3501ED0B4BF}"/>
                  </a:ext>
                </a:extLst>
              </p:cNvPr>
              <p:cNvSpPr>
                <a:spLocks noRot="1" noChangeAspect="1" noMove="1" noResize="1" noEditPoints="1" noAdjustHandles="1" noChangeArrowheads="1" noChangeShapeType="1" noTextEdit="1"/>
              </p:cNvSpPr>
              <p:nvPr/>
            </p:nvSpPr>
            <p:spPr>
              <a:xfrm>
                <a:off x="4837176" y="3943350"/>
                <a:ext cx="694944" cy="693716"/>
              </a:xfrm>
              <a:prstGeom prst="rect">
                <a:avLst/>
              </a:prstGeom>
              <a:blipFill>
                <a:blip r:embed="rId3"/>
                <a:stretch>
                  <a:fillRect l="-3571" r="-17857" b="-909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146">
                <a:extLst>
                  <a:ext uri="{FF2B5EF4-FFF2-40B4-BE49-F238E27FC236}">
                    <a16:creationId xmlns:a16="http://schemas.microsoft.com/office/drawing/2014/main" id="{06F0530E-9F33-F744-83A3-76E82E0AA932}"/>
                  </a:ext>
                </a:extLst>
              </p:cNvPr>
              <p:cNvSpPr>
                <a:spLocks noChangeAspect="1"/>
              </p:cNvSpPr>
              <p:nvPr/>
            </p:nvSpPr>
            <p:spPr>
              <a:xfrm>
                <a:off x="4837176" y="2616675"/>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0" i="1" smtClean="0">
                              <a:latin typeface="Cambria Math" panose="02040503050406030204" pitchFamily="18" charset="0"/>
                              <a:ea typeface="Cambria Math" panose="02040503050406030204" pitchFamily="18" charset="0"/>
                            </a:rPr>
                          </m:ctrlPr>
                        </m:sSubSup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m:t>
                          </m:r>
                        </m:sup>
                      </m:sSubSup>
                    </m:oMath>
                  </m:oMathPara>
                </a14:m>
                <a:endParaRPr lang="en-US" sz="4000" baseline="-25000" dirty="0"/>
              </a:p>
            </p:txBody>
          </p:sp>
        </mc:Choice>
        <mc:Fallback xmlns="">
          <p:sp>
            <p:nvSpPr>
              <p:cNvPr id="147" name="Rectangle 146">
                <a:extLst>
                  <a:ext uri="{FF2B5EF4-FFF2-40B4-BE49-F238E27FC236}">
                    <a16:creationId xmlns:a16="http://schemas.microsoft.com/office/drawing/2014/main" id="{06F0530E-9F33-F744-83A3-76E82E0AA932}"/>
                  </a:ext>
                </a:extLst>
              </p:cNvPr>
              <p:cNvSpPr>
                <a:spLocks noRot="1" noChangeAspect="1" noMove="1" noResize="1" noEditPoints="1" noAdjustHandles="1" noChangeArrowheads="1" noChangeShapeType="1" noTextEdit="1"/>
              </p:cNvSpPr>
              <p:nvPr/>
            </p:nvSpPr>
            <p:spPr>
              <a:xfrm>
                <a:off x="4837176" y="2616675"/>
                <a:ext cx="694944" cy="693716"/>
              </a:xfrm>
              <a:prstGeom prst="rect">
                <a:avLst/>
              </a:prstGeom>
              <a:blipFill>
                <a:blip r:embed="rId4"/>
                <a:stretch>
                  <a:fillRect l="-3571" r="-17857" b="-7143"/>
                </a:stretch>
              </a:blipFill>
              <a:ln>
                <a:noFill/>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D1180F6-AECE-F04E-B45C-86D800B3CB22}"/>
              </a:ext>
            </a:extLst>
          </p:cNvPr>
          <p:cNvSpPr>
            <a:spLocks noGrp="1"/>
          </p:cNvSpPr>
          <p:nvPr>
            <p:ph type="sldNum" sz="quarter" idx="4"/>
          </p:nvPr>
        </p:nvSpPr>
        <p:spPr>
          <a:xfrm>
            <a:off x="7010400" y="4781550"/>
            <a:ext cx="2133600" cy="357188"/>
          </a:xfrm>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7</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32706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CD62F4E-0A7A-F140-AE48-525052A2C021}"/>
              </a:ext>
            </a:extLst>
          </p:cNvPr>
          <p:cNvSpPr>
            <a:spLocks noGrp="1"/>
          </p:cNvSpPr>
          <p:nvPr>
            <p:ph type="title"/>
          </p:nvPr>
        </p:nvSpPr>
        <p:spPr>
          <a:xfrm>
            <a:off x="457200" y="205979"/>
            <a:ext cx="8229600" cy="857250"/>
          </a:xfrm>
        </p:spPr>
        <p:txBody>
          <a:bodyPr/>
          <a:lstStyle/>
          <a:p>
            <a:r>
              <a:rPr lang="en-US" dirty="0"/>
              <a:t>Concurrent OS Verification</a:t>
            </a:r>
          </a:p>
        </p:txBody>
      </p:sp>
      <p:grpSp>
        <p:nvGrpSpPr>
          <p:cNvPr id="39" name="Group 38">
            <a:extLst>
              <a:ext uri="{FF2B5EF4-FFF2-40B4-BE49-F238E27FC236}">
                <a16:creationId xmlns:a16="http://schemas.microsoft.com/office/drawing/2014/main" id="{9547B8DE-1B69-DD49-ABD1-66121A3CDA78}"/>
              </a:ext>
            </a:extLst>
          </p:cNvPr>
          <p:cNvGrpSpPr/>
          <p:nvPr/>
        </p:nvGrpSpPr>
        <p:grpSpPr>
          <a:xfrm>
            <a:off x="676939" y="1953733"/>
            <a:ext cx="5647661" cy="2540603"/>
            <a:chOff x="676939" y="1953733"/>
            <a:chExt cx="5647661" cy="2540603"/>
          </a:xfrm>
        </p:grpSpPr>
        <p:pic>
          <p:nvPicPr>
            <p:cNvPr id="28" name="Picture 27">
              <a:extLst>
                <a:ext uri="{FF2B5EF4-FFF2-40B4-BE49-F238E27FC236}">
                  <a16:creationId xmlns:a16="http://schemas.microsoft.com/office/drawing/2014/main" id="{C090D83C-38AA-5347-841E-7270CA6337EB}"/>
                </a:ext>
              </a:extLst>
            </p:cNvPr>
            <p:cNvPicPr>
              <a:picLocks noChangeAspect="1"/>
            </p:cNvPicPr>
            <p:nvPr/>
          </p:nvPicPr>
          <p:blipFill rotWithShape="1">
            <a:blip r:embed="rId3"/>
            <a:srcRect t="5706" b="59594"/>
            <a:stretch/>
          </p:blipFill>
          <p:spPr>
            <a:xfrm>
              <a:off x="685800" y="1962150"/>
              <a:ext cx="5638800" cy="2532186"/>
            </a:xfrm>
            <a:prstGeom prst="rect">
              <a:avLst/>
            </a:prstGeom>
            <a:solidFill>
              <a:schemeClr val="bg1"/>
            </a:solidFill>
            <a:ln w="15875">
              <a:solidFill>
                <a:srgbClr val="FF0000"/>
              </a:solidFill>
            </a:ln>
          </p:spPr>
        </p:pic>
        <p:sp>
          <p:nvSpPr>
            <p:cNvPr id="36" name="TextBox 35">
              <a:extLst>
                <a:ext uri="{FF2B5EF4-FFF2-40B4-BE49-F238E27FC236}">
                  <a16:creationId xmlns:a16="http://schemas.microsoft.com/office/drawing/2014/main" id="{81EC3719-F6F1-E24D-88D7-B156E20BA5AB}"/>
                </a:ext>
              </a:extLst>
            </p:cNvPr>
            <p:cNvSpPr txBox="1"/>
            <p:nvPr/>
          </p:nvSpPr>
          <p:spPr>
            <a:xfrm>
              <a:off x="676939" y="1953733"/>
              <a:ext cx="1069524" cy="369332"/>
            </a:xfrm>
            <a:prstGeom prst="rect">
              <a:avLst/>
            </a:prstGeom>
            <a:noFill/>
          </p:spPr>
          <p:txBody>
            <a:bodyPr wrap="none" rtlCol="0">
              <a:spAutoFit/>
            </a:bodyPr>
            <a:lstStyle/>
            <a:p>
              <a:r>
                <a:rPr lang="en-US" dirty="0"/>
                <a:t>OSDI 16</a:t>
              </a:r>
            </a:p>
          </p:txBody>
        </p:sp>
      </p:grpSp>
      <p:grpSp>
        <p:nvGrpSpPr>
          <p:cNvPr id="38" name="Group 37">
            <a:extLst>
              <a:ext uri="{FF2B5EF4-FFF2-40B4-BE49-F238E27FC236}">
                <a16:creationId xmlns:a16="http://schemas.microsoft.com/office/drawing/2014/main" id="{65A5640C-851A-ED44-82F3-E501E6066D9F}"/>
              </a:ext>
            </a:extLst>
          </p:cNvPr>
          <p:cNvGrpSpPr/>
          <p:nvPr/>
        </p:nvGrpSpPr>
        <p:grpSpPr>
          <a:xfrm>
            <a:off x="2893830" y="1729490"/>
            <a:ext cx="5394652" cy="2536245"/>
            <a:chOff x="2893830" y="1729490"/>
            <a:chExt cx="5394652" cy="2536245"/>
          </a:xfrm>
        </p:grpSpPr>
        <p:pic>
          <p:nvPicPr>
            <p:cNvPr id="16" name="Picture 15">
              <a:extLst>
                <a:ext uri="{FF2B5EF4-FFF2-40B4-BE49-F238E27FC236}">
                  <a16:creationId xmlns:a16="http://schemas.microsoft.com/office/drawing/2014/main" id="{F47650E1-0244-7B4E-89A4-CCD3EC8683D4}"/>
                </a:ext>
              </a:extLst>
            </p:cNvPr>
            <p:cNvPicPr>
              <a:picLocks noChangeAspect="1"/>
            </p:cNvPicPr>
            <p:nvPr/>
          </p:nvPicPr>
          <p:blipFill rotWithShape="1">
            <a:blip r:embed="rId4">
              <a:extLst>
                <a:ext uri="{28A0092B-C50C-407E-A947-70E740481C1C}">
                  <a14:useLocalDpi xmlns:a14="http://schemas.microsoft.com/office/drawing/2010/main" val="0"/>
                </a:ext>
              </a:extLst>
            </a:blip>
            <a:srcRect b="63717"/>
            <a:stretch/>
          </p:blipFill>
          <p:spPr>
            <a:xfrm>
              <a:off x="2895600" y="1733550"/>
              <a:ext cx="5392882" cy="2532185"/>
            </a:xfrm>
            <a:prstGeom prst="rect">
              <a:avLst/>
            </a:prstGeom>
            <a:solidFill>
              <a:schemeClr val="bg1"/>
            </a:solidFill>
            <a:ln w="15875">
              <a:solidFill>
                <a:srgbClr val="FF0000"/>
              </a:solidFill>
            </a:ln>
          </p:spPr>
        </p:pic>
        <p:sp>
          <p:nvSpPr>
            <p:cNvPr id="37" name="TextBox 36">
              <a:extLst>
                <a:ext uri="{FF2B5EF4-FFF2-40B4-BE49-F238E27FC236}">
                  <a16:creationId xmlns:a16="http://schemas.microsoft.com/office/drawing/2014/main" id="{9BC46006-3B36-034B-9EEC-E385B2D779D1}"/>
                </a:ext>
              </a:extLst>
            </p:cNvPr>
            <p:cNvSpPr txBox="1"/>
            <p:nvPr/>
          </p:nvSpPr>
          <p:spPr>
            <a:xfrm>
              <a:off x="2893830" y="1729490"/>
              <a:ext cx="1018227" cy="369332"/>
            </a:xfrm>
            <a:prstGeom prst="rect">
              <a:avLst/>
            </a:prstGeom>
            <a:noFill/>
          </p:spPr>
          <p:txBody>
            <a:bodyPr wrap="none" rtlCol="0">
              <a:spAutoFit/>
            </a:bodyPr>
            <a:lstStyle/>
            <a:p>
              <a:r>
                <a:rPr lang="en-US" dirty="0"/>
                <a:t>PLDI 18</a:t>
              </a:r>
            </a:p>
          </p:txBody>
        </p:sp>
      </p:grpSp>
      <p:sp>
        <p:nvSpPr>
          <p:cNvPr id="3" name="Slide Number Placeholder 2">
            <a:extLst>
              <a:ext uri="{FF2B5EF4-FFF2-40B4-BE49-F238E27FC236}">
                <a16:creationId xmlns:a16="http://schemas.microsoft.com/office/drawing/2014/main" id="{05958C5C-F936-8742-9F2C-37B5293358BF}"/>
              </a:ext>
            </a:extLst>
          </p:cNvPr>
          <p:cNvSpPr>
            <a:spLocks noGrp="1"/>
          </p:cNvSpPr>
          <p:nvPr>
            <p:ph type="sldNum" sz="quarter" idx="4"/>
          </p:nvPr>
        </p:nvSpPr>
        <p:spPr/>
        <p:txBody>
          <a:bodyPr/>
          <a:lstStyle/>
          <a:p>
            <a:pPr fontAlgn="base">
              <a:spcBef>
                <a:spcPct val="0"/>
              </a:spcBef>
              <a:spcAft>
                <a:spcPct val="0"/>
              </a:spcAft>
              <a:defRPr/>
            </a:pPr>
            <a:fld id="{95947370-2CD0-5C46-8FFE-35219F32F80A}" type="slidenum">
              <a:rPr lang="en-US" altLang="zh-CN" smtClean="0">
                <a:solidFill>
                  <a:srgbClr val="000000"/>
                </a:solidFill>
                <a:latin typeface="Arial" charset="0"/>
                <a:ea typeface="ＭＳ Ｐゴシック" charset="0"/>
              </a:rPr>
              <a:pPr fontAlgn="base">
                <a:spcBef>
                  <a:spcPct val="0"/>
                </a:spcBef>
                <a:spcAft>
                  <a:spcPct val="0"/>
                </a:spcAft>
                <a:defRPr/>
              </a:pPr>
              <a:t>8</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402028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BE76F9-A7AB-C441-B242-F345144F4305}"/>
              </a:ext>
            </a:extLst>
          </p:cNvPr>
          <p:cNvSpPr txBox="1">
            <a:spLocks/>
          </p:cNvSpPr>
          <p:nvPr/>
        </p:nvSpPr>
        <p:spPr>
          <a:xfrm>
            <a:off x="381000" y="2038350"/>
            <a:ext cx="8229600" cy="857250"/>
          </a:xfrm>
          <a:prstGeom prst="rect">
            <a:avLst/>
          </a:prstGeom>
        </p:spPr>
        <p:txBody>
          <a:bodyPr anchor="ctr"/>
          <a:lst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33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33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3300">
                <a:solidFill>
                  <a:schemeClr val="tx2"/>
                </a:solidFill>
                <a:latin typeface="Arial" charset="0"/>
                <a:ea typeface="ＭＳ Ｐゴシック" charset="0"/>
                <a:cs typeface="Arial" charset="0"/>
              </a:defRPr>
            </a:lvl5pPr>
            <a:lvl6pPr marL="342670" algn="ctr" rtl="0" fontAlgn="base">
              <a:spcBef>
                <a:spcPct val="0"/>
              </a:spcBef>
              <a:spcAft>
                <a:spcPct val="0"/>
              </a:spcAft>
              <a:defRPr sz="3300">
                <a:solidFill>
                  <a:schemeClr val="tx2"/>
                </a:solidFill>
                <a:latin typeface="Arial" charset="0"/>
                <a:ea typeface="ＭＳ Ｐゴシック" charset="0"/>
                <a:cs typeface="Arial" charset="0"/>
              </a:defRPr>
            </a:lvl6pPr>
            <a:lvl7pPr marL="685341" algn="ctr" rtl="0" fontAlgn="base">
              <a:spcBef>
                <a:spcPct val="0"/>
              </a:spcBef>
              <a:spcAft>
                <a:spcPct val="0"/>
              </a:spcAft>
              <a:defRPr sz="3300">
                <a:solidFill>
                  <a:schemeClr val="tx2"/>
                </a:solidFill>
                <a:latin typeface="Arial" charset="0"/>
                <a:ea typeface="ＭＳ Ｐゴシック" charset="0"/>
                <a:cs typeface="Arial" charset="0"/>
              </a:defRPr>
            </a:lvl7pPr>
            <a:lvl8pPr marL="1028015" algn="ctr" rtl="0" fontAlgn="base">
              <a:spcBef>
                <a:spcPct val="0"/>
              </a:spcBef>
              <a:spcAft>
                <a:spcPct val="0"/>
              </a:spcAft>
              <a:defRPr sz="3300">
                <a:solidFill>
                  <a:schemeClr val="tx2"/>
                </a:solidFill>
                <a:latin typeface="Arial" charset="0"/>
                <a:ea typeface="ＭＳ Ｐゴシック" charset="0"/>
                <a:cs typeface="Arial" charset="0"/>
              </a:defRPr>
            </a:lvl8pPr>
            <a:lvl9pPr marL="1370685" algn="ctr" rtl="0" fontAlgn="base">
              <a:spcBef>
                <a:spcPct val="0"/>
              </a:spcBef>
              <a:spcAft>
                <a:spcPct val="0"/>
              </a:spcAft>
              <a:defRPr sz="3300">
                <a:solidFill>
                  <a:schemeClr val="tx2"/>
                </a:solidFill>
                <a:latin typeface="Arial" charset="0"/>
                <a:ea typeface="ＭＳ Ｐゴシック" charset="0"/>
                <a:cs typeface="Arial" charset="0"/>
              </a:defRPr>
            </a:lvl9pPr>
          </a:lstStyle>
          <a:p>
            <a:r>
              <a:rPr lang="en-US" sz="3600" dirty="0"/>
              <a:t>Multicore and Multithreaded Linking</a:t>
            </a:r>
            <a:br>
              <a:rPr lang="en-US" sz="3600" dirty="0"/>
            </a:br>
            <a:r>
              <a:rPr lang="en-US" sz="3600" dirty="0"/>
              <a:t>for Concurrent </a:t>
            </a:r>
            <a:r>
              <a:rPr lang="en-US" sz="3600" dirty="0" err="1"/>
              <a:t>CertiKOS</a:t>
            </a:r>
            <a:endParaRPr lang="en-US" kern="0" dirty="0"/>
          </a:p>
        </p:txBody>
      </p:sp>
    </p:spTree>
    <p:extLst>
      <p:ext uri="{BB962C8B-B14F-4D97-AF65-F5344CB8AC3E}">
        <p14:creationId xmlns:p14="http://schemas.microsoft.com/office/powerpoint/2010/main" val="426529878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89203</TotalTime>
  <Words>3825</Words>
  <Application>Microsoft Macintosh PowerPoint</Application>
  <PresentationFormat>On-screen Show (16:9)</PresentationFormat>
  <Paragraphs>951</Paragraphs>
  <Slides>36</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ＭＳ Ｐゴシック</vt:lpstr>
      <vt:lpstr>宋体</vt:lpstr>
      <vt:lpstr>宋体</vt:lpstr>
      <vt:lpstr>Arial</vt:lpstr>
      <vt:lpstr>Calibri</vt:lpstr>
      <vt:lpstr>Cambria Math</vt:lpstr>
      <vt:lpstr>Wingdings</vt:lpstr>
      <vt:lpstr>Default Design</vt:lpstr>
      <vt:lpstr>Multicore and Multithreaded Linking for Concurrent CertiKOS</vt:lpstr>
      <vt:lpstr>Concurrent OS Verification</vt:lpstr>
      <vt:lpstr>Concurrent OS Verification</vt:lpstr>
      <vt:lpstr>Concurrent OS Verification</vt:lpstr>
      <vt:lpstr>Concurrent OS Verification</vt:lpstr>
      <vt:lpstr>Concurrent OS Verification</vt:lpstr>
      <vt:lpstr>Concurrent OS Verification</vt:lpstr>
      <vt:lpstr>Concurrent OS Verification</vt:lpstr>
      <vt:lpstr>PowerPoint Presentation</vt:lpstr>
      <vt:lpstr>Multicore and Multithreaded linking</vt:lpstr>
      <vt:lpstr>PowerPoint Presentation</vt:lpstr>
      <vt:lpstr>Multicore Linking</vt:lpstr>
      <vt:lpstr>Multicore Linking</vt:lpstr>
      <vt:lpstr>Multicore Linking</vt:lpstr>
      <vt:lpstr>PowerPoint Presentation</vt:lpstr>
      <vt:lpstr>Multithreaded Linking</vt:lpstr>
      <vt:lpstr>Multithreaded Linking</vt:lpstr>
      <vt:lpstr>Multithreaded Linking</vt:lpstr>
      <vt:lpstr>Multithreaded Linking</vt:lpstr>
      <vt:lpstr>Introduce Multithreaded Machine</vt:lpstr>
      <vt:lpstr>Introduce Multithreaded Machine</vt:lpstr>
      <vt:lpstr>Introduce Multithreaded Machine</vt:lpstr>
      <vt:lpstr>Thread Linking</vt:lpstr>
      <vt:lpstr>Thread Linking</vt:lpstr>
      <vt:lpstr>Thread Linking</vt:lpstr>
      <vt:lpstr>Introduce multithreaded machine</vt:lpstr>
      <vt:lpstr>Introduce Per-thread Machine</vt:lpstr>
      <vt:lpstr>Introduce Per-thread Machine</vt:lpstr>
      <vt:lpstr>Introduce Per-thread Machine</vt:lpstr>
      <vt:lpstr>Link Compiler</vt:lpstr>
      <vt:lpstr>Multithreaded Linking</vt:lpstr>
      <vt:lpstr>Concurrent CertiKOS</vt:lpstr>
      <vt:lpstr>Future Works</vt:lpstr>
      <vt:lpstr>PowerPoint Presentation</vt:lpstr>
      <vt:lpstr>Environmental Context Relation</vt:lpstr>
      <vt:lpstr>Hide Nondeterminism</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Verified Smallfoot</dc:title>
  <dc:creator>appel</dc:creator>
  <cp:lastModifiedBy>Jieung Kim</cp:lastModifiedBy>
  <cp:revision>4267</cp:revision>
  <cp:lastPrinted>2018-06-15T00:26:03Z</cp:lastPrinted>
  <dcterms:created xsi:type="dcterms:W3CDTF">2011-07-15T14:05:55Z</dcterms:created>
  <dcterms:modified xsi:type="dcterms:W3CDTF">2018-06-19T15:21:47Z</dcterms:modified>
</cp:coreProperties>
</file>