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886" r:id="rId2"/>
    <p:sldId id="888" r:id="rId3"/>
    <p:sldId id="893" r:id="rId4"/>
    <p:sldId id="890" r:id="rId5"/>
    <p:sldId id="891" r:id="rId6"/>
    <p:sldId id="892" r:id="rId7"/>
    <p:sldId id="889" r:id="rId8"/>
    <p:sldId id="887" r:id="rId9"/>
    <p:sldId id="850" r:id="rId10"/>
    <p:sldId id="85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FFFF"/>
    <a:srgbClr val="FFD8B9"/>
    <a:srgbClr val="49FF8A"/>
    <a:srgbClr val="FFF7C4"/>
    <a:srgbClr val="EFCDD0"/>
    <a:srgbClr val="E1DEA3"/>
    <a:srgbClr val="48F484"/>
    <a:srgbClr val="44E51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80374" autoAdjust="0"/>
  </p:normalViewPr>
  <p:slideViewPr>
    <p:cSldViewPr>
      <p:cViewPr varScale="1">
        <p:scale>
          <a:sx n="75" d="100"/>
          <a:sy n="75" d="100"/>
        </p:scale>
        <p:origin x="1000" y="13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123051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also quite hard to solve them at once, so we have introduced multiple steps to resolve those challenges. </a:t>
            </a:r>
          </a:p>
          <a:p>
            <a:endParaRPr lang="en-US" dirty="0"/>
          </a:p>
          <a:p>
            <a:r>
              <a:rPr lang="en-US" dirty="0"/>
              <a:t>We first introduce multithreaded machine and prove linking theorem to show the compositionality.</a:t>
            </a:r>
          </a:p>
          <a:p>
            <a:endParaRPr lang="en-US" dirty="0"/>
          </a:p>
          <a:p>
            <a:r>
              <a:rPr lang="en-US" dirty="0"/>
              <a:t>Then, we introduce per-thread machines and link them with compiler. </a:t>
            </a:r>
          </a:p>
          <a:p>
            <a:endParaRPr lang="en-US" dirty="0"/>
          </a:p>
          <a:p>
            <a:r>
              <a:rPr lang="en-US" dirty="0"/>
              <a:t>I'll explain interesting parts of each steps.</a:t>
            </a:r>
          </a:p>
        </p:txBody>
      </p:sp>
    </p:spTree>
    <p:extLst>
      <p:ext uri="{BB962C8B-B14F-4D97-AF65-F5344CB8AC3E}">
        <p14:creationId xmlns:p14="http://schemas.microsoft.com/office/powerpoint/2010/main" val="1806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319021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236315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79253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264618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314962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349086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minutes until this slide!!!!!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quite hard to deal with all those challenges in a single shot, so we have introduced multiple intermediate languages in between x86mc machine model and per-CPU machine model. </a:t>
            </a:r>
          </a:p>
          <a:p>
            <a:endParaRPr lang="en-US" dirty="0"/>
          </a:p>
          <a:p>
            <a:r>
              <a:rPr lang="en-US" dirty="0"/>
              <a:t>And, we hide non-determinism by introducing hardware </a:t>
            </a:r>
            <a:r>
              <a:rPr lang="en-US" dirty="0" err="1"/>
              <a:t>schedule,r</a:t>
            </a:r>
            <a:r>
              <a:rPr lang="en-US" dirty="0"/>
              <a:t> which gives us a </a:t>
            </a:r>
            <a:r>
              <a:rPr lang="en-US" dirty="0" err="1"/>
              <a:t>envriopmentla</a:t>
            </a:r>
            <a:r>
              <a:rPr lang="en-US" dirty="0"/>
              <a:t> context for one possible execution of the program, </a:t>
            </a:r>
          </a:p>
          <a:p>
            <a:endParaRPr lang="en-US" dirty="0"/>
          </a:p>
          <a:p>
            <a:r>
              <a:rPr lang="en-US" dirty="0"/>
              <a:t>And, we have introduced partial machine that are quantified by a subset of CPUs , and prove that p</a:t>
            </a:r>
          </a:p>
          <a:p>
            <a:endParaRPr lang="en-US" dirty="0"/>
          </a:p>
          <a:p>
            <a:r>
              <a:rPr lang="en-US" dirty="0"/>
              <a:t>As a </a:t>
            </a:r>
            <a:r>
              <a:rPr lang="en-US" dirty="0" err="1"/>
              <a:t>netxt</a:t>
            </a:r>
            <a:r>
              <a:rPr lang="en-US" dirty="0"/>
              <a:t> step, we have </a:t>
            </a:r>
            <a:r>
              <a:rPr lang="en-US" dirty="0" err="1"/>
              <a:t>optized</a:t>
            </a:r>
            <a:r>
              <a:rPr lang="en-US" dirty="0"/>
              <a:t> </a:t>
            </a:r>
            <a:r>
              <a:rPr lang="en-US" dirty="0" err="1"/>
              <a:t>enviromentla</a:t>
            </a:r>
            <a:r>
              <a:rPr lang="en-US" dirty="0"/>
              <a:t> context, by adding , removing or reordering the events</a:t>
            </a:r>
          </a:p>
          <a:p>
            <a:r>
              <a:rPr lang="en-US" dirty="0"/>
              <a:t>Then, we have linked those intermediated machine </a:t>
            </a:r>
            <a:r>
              <a:rPr lang="en-US" dirty="0" err="1"/>
              <a:t>modesl</a:t>
            </a:r>
            <a:r>
              <a:rPr lang="en-US" dirty="0"/>
              <a:t> with </a:t>
            </a:r>
            <a:r>
              <a:rPr lang="en-US" dirty="0" err="1"/>
              <a:t>Lasm</a:t>
            </a:r>
            <a:r>
              <a:rPr lang="en-US" dirty="0"/>
              <a:t>, a per-CPU machine model with ….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do not want to show all details, but here are the actual steps that we were done to link ….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have introduce per-CPU machine model by multicore linking in the below, we are able to build layers on top of that by using contextual refinement. </a:t>
            </a:r>
          </a:p>
          <a:p>
            <a:endParaRPr lang="en-US" dirty="0"/>
          </a:p>
          <a:p>
            <a:r>
              <a:rPr lang="en-US" dirty="0"/>
              <a:t>For example, if the source code of </a:t>
            </a:r>
            <a:r>
              <a:rPr lang="en-US" dirty="0" err="1"/>
              <a:t>CertiKOS</a:t>
            </a:r>
            <a:r>
              <a:rPr lang="en-US" dirty="0"/>
              <a:t> is composition of  CPU dependent modules and thread dependent modules, </a:t>
            </a:r>
          </a:p>
          <a:p>
            <a:endParaRPr lang="en-US" dirty="0"/>
          </a:p>
          <a:p>
            <a:r>
              <a:rPr lang="en-US" dirty="0"/>
              <a:t>We can introduce </a:t>
            </a:r>
            <a:r>
              <a:rPr lang="en-US" dirty="0" err="1"/>
              <a:t>CSched</a:t>
            </a:r>
            <a:r>
              <a:rPr lang="en-US" dirty="0"/>
              <a:t>, which </a:t>
            </a:r>
            <a:r>
              <a:rPr lang="en-US" dirty="0" err="1"/>
              <a:t>cointains</a:t>
            </a:r>
            <a:r>
              <a:rPr lang="en-US" dirty="0"/>
              <a:t> scheduler </a:t>
            </a:r>
            <a:r>
              <a:rPr lang="en-US" dirty="0" err="1"/>
              <a:t>primtives</a:t>
            </a:r>
            <a:r>
              <a:rPr lang="en-US" dirty="0"/>
              <a:t> in it, and </a:t>
            </a:r>
          </a:p>
        </p:txBody>
      </p:sp>
    </p:spTree>
    <p:extLst>
      <p:ext uri="{BB962C8B-B14F-4D97-AF65-F5344CB8AC3E}">
        <p14:creationId xmlns:p14="http://schemas.microsoft.com/office/powerpoint/2010/main" val="56552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34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4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100.png"/><Relationship Id="rId4" Type="http://schemas.openxmlformats.org/officeDocument/2006/relationships/image" Target="../media/image13.png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4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00.png"/><Relationship Id="rId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20.png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0.png"/><Relationship Id="rId3" Type="http://schemas.openxmlformats.org/officeDocument/2006/relationships/image" Target="../media/image14.png"/><Relationship Id="rId7" Type="http://schemas.openxmlformats.org/officeDocument/2006/relationships/image" Target="../media/image511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0.png"/><Relationship Id="rId10" Type="http://schemas.openxmlformats.org/officeDocument/2006/relationships/image" Target="../media/image82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0.png"/><Relationship Id="rId3" Type="http://schemas.openxmlformats.org/officeDocument/2006/relationships/image" Target="../media/image14.png"/><Relationship Id="rId7" Type="http://schemas.openxmlformats.org/officeDocument/2006/relationships/image" Target="../media/image511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0.png"/><Relationship Id="rId10" Type="http://schemas.openxmlformats.org/officeDocument/2006/relationships/image" Target="../media/image82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1.png"/><Relationship Id="rId18" Type="http://schemas.openxmlformats.org/officeDocument/2006/relationships/image" Target="../media/image490.png"/><Relationship Id="rId3" Type="http://schemas.openxmlformats.org/officeDocument/2006/relationships/image" Target="../media/image481.png"/><Relationship Id="rId17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15" Type="http://schemas.openxmlformats.org/officeDocument/2006/relationships/image" Target="../media/image470.png"/><Relationship Id="rId19" Type="http://schemas.openxmlformats.org/officeDocument/2006/relationships/image" Target="../media/image520.png"/><Relationship Id="rId4" Type="http://schemas.openxmlformats.org/officeDocument/2006/relationships/image" Target="../media/image491.png"/><Relationship Id="rId1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F2F5B4B5-12F8-1D41-BF43-F67DF63DD38F}"/>
              </a:ext>
            </a:extLst>
          </p:cNvPr>
          <p:cNvSpPr/>
          <p:nvPr/>
        </p:nvSpPr>
        <p:spPr bwMode="auto">
          <a:xfrm>
            <a:off x="3474858" y="2195902"/>
            <a:ext cx="1218631" cy="1676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55B9C-19C4-AD4A-A6C9-2CD8B3F7EAEE}"/>
              </a:ext>
            </a:extLst>
          </p:cNvPr>
          <p:cNvSpPr/>
          <p:nvPr/>
        </p:nvSpPr>
        <p:spPr bwMode="auto">
          <a:xfrm>
            <a:off x="2942396" y="625657"/>
            <a:ext cx="1751093" cy="145460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770829" y="1534714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29" y="1534714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862310" y="4691844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10" y="4691844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2971800" y="144476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3131085" y="1045086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3699081" y="1416798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4161476" y="141430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4063162" y="288571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3662848" y="3208056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2502447" y="28631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02447" y="2863133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2183525" y="108675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3525" y="108675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2133601" y="2502092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2133601" y="3338281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2133600" y="4242224"/>
            <a:ext cx="2371347" cy="2124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4026814" y="3341243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4315535" y="3341243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4026814" y="2502092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4315535" y="2502092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3225550" y="155696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2133600" y="727179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3442374" y="155604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3230046" y="717192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3446870" y="716273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4026242" y="1546741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4028987" y="707159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4427373" y="1544054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4431830" y="707159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2133600" y="1561051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2978130" y="48386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3699081" y="485468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4161476" y="48297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3657600" y="2362457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599157" y="291302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9157" y="2913025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599156" y="11154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9156" y="1115458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602201" y="2023817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02201" y="2023817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2183525" y="19601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3525" y="1960158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2969939" y="372037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69939" y="3720375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607370" y="379716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07370" y="3797168"/>
                <a:ext cx="552669" cy="346249"/>
              </a:xfrm>
              <a:prstGeom prst="rect">
                <a:avLst/>
              </a:prstGeom>
              <a:blipFill>
                <a:blip r:embed="rId10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5317653" y="727179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53" y="727179"/>
                <a:ext cx="3133229" cy="32733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824529" y="2464345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29" y="2464345"/>
                <a:ext cx="4113370" cy="398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877958" y="3308535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958" y="3308535"/>
                <a:ext cx="4022961" cy="3981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383977" y="4246627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77" y="4246627"/>
                <a:ext cx="2994474" cy="3276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57408" y="287812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Section 5.1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57407" y="10122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Section 5.2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57407" y="19773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Section 5.3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57406" y="376182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Section 5.4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ED84DC-EBBD-EC4C-BDC1-73FE619FB651}"/>
              </a:ext>
            </a:extLst>
          </p:cNvPr>
          <p:cNvSpPr/>
          <p:nvPr/>
        </p:nvSpPr>
        <p:spPr bwMode="auto">
          <a:xfrm>
            <a:off x="4802880" y="57150"/>
            <a:ext cx="45719" cy="50821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D39148-0EFE-A14A-BAD6-B9F318B80B0C}"/>
              </a:ext>
            </a:extLst>
          </p:cNvPr>
          <p:cNvSpPr txBox="1"/>
          <p:nvPr/>
        </p:nvSpPr>
        <p:spPr>
          <a:xfrm>
            <a:off x="2285739" y="7868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CertiKOS</a:t>
            </a:r>
            <a:r>
              <a:rPr lang="en-US" dirty="0"/>
              <a:t> Structure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030E6-0F7D-7C48-B4E8-45B66A9933F8}"/>
              </a:ext>
            </a:extLst>
          </p:cNvPr>
          <p:cNvSpPr txBox="1"/>
          <p:nvPr/>
        </p:nvSpPr>
        <p:spPr>
          <a:xfrm>
            <a:off x="6232081" y="786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80E300-A8B6-204E-B6E2-BAA515E377BB}"/>
              </a:ext>
            </a:extLst>
          </p:cNvPr>
          <p:cNvSpPr/>
          <p:nvPr/>
        </p:nvSpPr>
        <p:spPr bwMode="auto">
          <a:xfrm>
            <a:off x="2133600" y="4830930"/>
            <a:ext cx="879423" cy="2474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C8C0BE-3FB0-8F40-B83F-71DEE17AC687}"/>
              </a:ext>
            </a:extLst>
          </p:cNvPr>
          <p:cNvSpPr txBox="1"/>
          <p:nvPr/>
        </p:nvSpPr>
        <p:spPr>
          <a:xfrm>
            <a:off x="2952614" y="477000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Environments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B3320D-3A39-B749-888C-345CAB42F5C1}"/>
              </a:ext>
            </a:extLst>
          </p:cNvPr>
          <p:cNvSpPr/>
          <p:nvPr/>
        </p:nvSpPr>
        <p:spPr bwMode="auto">
          <a:xfrm>
            <a:off x="1841133" y="78683"/>
            <a:ext cx="45719" cy="50821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7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4427024" y="3529230"/>
                <a:ext cx="4447308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𝐵𝑇h𝑟𝑒𝑎𝑑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</m:t>
                          </m:r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24" y="3529230"/>
                <a:ext cx="4447308" cy="339773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4173410" y="726127"/>
                <a:ext cx="4960525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𝑡h𝑟𝑑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𝑃𝐻𝑇h𝑟𝑒𝑎𝑑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𝑡h𝑟𝑑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</m:t>
                          </m:r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410" y="726127"/>
                <a:ext cx="4960525" cy="339773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B946E67-104A-3F44-88A6-C9FD53AE7F5C}"/>
              </a:ext>
            </a:extLst>
          </p:cNvPr>
          <p:cNvGrpSpPr/>
          <p:nvPr/>
        </p:nvGrpSpPr>
        <p:grpSpPr>
          <a:xfrm>
            <a:off x="4025827" y="963401"/>
            <a:ext cx="5249707" cy="2753523"/>
            <a:chOff x="4139749" y="1723226"/>
            <a:chExt cx="5249707" cy="2753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/>
                <p:nvPr/>
              </p:nvSpPr>
              <p:spPr>
                <a:xfrm rot="16200000">
                  <a:off x="6488266" y="4027290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66" y="4027290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/>
                <p:nvPr/>
              </p:nvSpPr>
              <p:spPr>
                <a:xfrm rot="16200000">
                  <a:off x="6497439" y="3470857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97439" y="3470857"/>
                  <a:ext cx="552669" cy="3462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/>
                <p:nvPr/>
              </p:nvSpPr>
              <p:spPr>
                <a:xfrm rot="16200000">
                  <a:off x="6488271" y="2376505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71" y="2376505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/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/>
                <p:nvPr/>
              </p:nvSpPr>
              <p:spPr>
                <a:xfrm>
                  <a:off x="4173411" y="3745748"/>
                  <a:ext cx="5182381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𝑇𝑆𝑒𝑡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411" y="3745748"/>
                  <a:ext cx="5182381" cy="339773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/>
                <p:nvPr/>
              </p:nvSpPr>
              <p:spPr>
                <a:xfrm>
                  <a:off x="4139749" y="3202441"/>
                  <a:ext cx="5249707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𝑇𝑆𝑒𝑡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49" y="3202441"/>
                  <a:ext cx="5249707" cy="339773"/>
                </a:xfrm>
                <a:prstGeom prst="rect">
                  <a:avLst/>
                </a:prstGeom>
                <a:blipFill>
                  <a:blip r:embed="rId9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/>
                <p:nvPr/>
              </p:nvSpPr>
              <p:spPr>
                <a:xfrm rot="16200000">
                  <a:off x="6488270" y="2945878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70" y="2945878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/>
                <p:nvPr/>
              </p:nvSpPr>
              <p:spPr>
                <a:xfrm>
                  <a:off x="4351284" y="2648213"/>
                  <a:ext cx="4826642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4" y="2648213"/>
                  <a:ext cx="4826642" cy="339773"/>
                </a:xfrm>
                <a:prstGeom prst="rect">
                  <a:avLst/>
                </a:prstGeom>
                <a:blipFill>
                  <a:blip r:embed="rId1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/>
                <p:nvPr/>
              </p:nvSpPr>
              <p:spPr>
                <a:xfrm>
                  <a:off x="4234559" y="2064465"/>
                  <a:ext cx="5066067" cy="3624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𝑡h𝑟𝑑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𝑧𝑖𝑝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59" y="2064465"/>
                  <a:ext cx="5066067" cy="362407"/>
                </a:xfrm>
                <a:prstGeom prst="rect">
                  <a:avLst/>
                </a:prstGeom>
                <a:blipFill>
                  <a:blip r:embed="rId11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31842" y="813459"/>
            <a:ext cx="4088793" cy="2811130"/>
            <a:chOff x="606143" y="1578569"/>
            <a:chExt cx="3841363" cy="28111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15313" y="3374036"/>
              <a:ext cx="3832193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Introduce </a:t>
              </a:r>
              <a:b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multithreaded machine and </a:t>
              </a:r>
              <a:b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06144" y="2318133"/>
              <a:ext cx="3832193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Introduce </a:t>
              </a:r>
              <a:b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per-thread machine</a:t>
              </a:r>
            </a:p>
            <a:p>
              <a:pPr algn="ctr"/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06143" y="1578569"/>
              <a:ext cx="3832193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Link per-CPU machine </a:t>
              </a:r>
              <a:b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compiler with per-thread machine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04DAC-08EC-C941-AF93-53B0CA9F764D}"/>
              </a:ext>
            </a:extLst>
          </p:cNvPr>
          <p:cNvSpPr txBox="1"/>
          <p:nvPr/>
        </p:nvSpPr>
        <p:spPr>
          <a:xfrm>
            <a:off x="3724206" y="75461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4090-ECD4-F548-9C84-94F35C6E4A66}"/>
              </a:ext>
            </a:extLst>
          </p:cNvPr>
          <p:cNvSpPr txBox="1"/>
          <p:nvPr/>
        </p:nvSpPr>
        <p:spPr>
          <a:xfrm>
            <a:off x="3210137" y="150890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(1,</a:t>
            </a:r>
            <a:r>
              <a:rPr lang="ko-KR" altLang="en-US" b="1" dirty="0"/>
              <a:t> </a:t>
            </a:r>
            <a:r>
              <a:rPr lang="en-US" altLang="ko-KR" b="1" dirty="0"/>
              <a:t>2,</a:t>
            </a:r>
            <a:r>
              <a:rPr lang="ko-KR" altLang="en-US" b="1" dirty="0"/>
              <a:t> </a:t>
            </a:r>
            <a:r>
              <a:rPr lang="en-US" altLang="ko-KR" b="1" dirty="0"/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9F880-30F4-7A4F-9C25-9F938ABF9433}"/>
              </a:ext>
            </a:extLst>
          </p:cNvPr>
          <p:cNvSpPr txBox="1"/>
          <p:nvPr/>
        </p:nvSpPr>
        <p:spPr>
          <a:xfrm>
            <a:off x="2975906" y="255811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(1,</a:t>
            </a:r>
            <a:r>
              <a:rPr lang="ko-KR" altLang="en-US" b="1" dirty="0"/>
              <a:t> </a:t>
            </a:r>
            <a:r>
              <a:rPr lang="en-US" altLang="ko-KR" b="1" dirty="0"/>
              <a:t>2,</a:t>
            </a:r>
            <a:r>
              <a:rPr lang="ko-KR" altLang="en-US" b="1" dirty="0"/>
              <a:t> </a:t>
            </a:r>
            <a:r>
              <a:rPr lang="en-US" altLang="ko-KR" b="1" dirty="0"/>
              <a:t>3,</a:t>
            </a:r>
            <a:r>
              <a:rPr lang="ko-KR" altLang="en-US" b="1" dirty="0"/>
              <a:t> </a:t>
            </a:r>
            <a:r>
              <a:rPr lang="en-US" altLang="ko-KR" b="1" dirty="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41472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353099" y="3345125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099" y="3345125"/>
                <a:ext cx="4026359" cy="470706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FC42365-D9C6-3349-80D6-CD7355F94FE2}"/>
              </a:ext>
            </a:extLst>
          </p:cNvPr>
          <p:cNvGrpSpPr/>
          <p:nvPr/>
        </p:nvGrpSpPr>
        <p:grpSpPr>
          <a:xfrm>
            <a:off x="5105400" y="2419350"/>
            <a:ext cx="1219200" cy="598051"/>
            <a:chOff x="5486400" y="3038587"/>
            <a:chExt cx="1219200" cy="59805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E265953-1266-7843-A70B-65EB2E69C1F6}"/>
                </a:ext>
              </a:extLst>
            </p:cNvPr>
            <p:cNvCxnSpPr/>
            <p:nvPr/>
          </p:nvCxnSpPr>
          <p:spPr bwMode="auto">
            <a:xfrm flipV="1">
              <a:off x="5486400" y="3038587"/>
              <a:ext cx="0" cy="598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243B8DD-22DC-4C4A-AF6B-E8EC86FECA1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86400" y="3038587"/>
              <a:ext cx="121920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09A53D1-75C5-314F-9CCF-A0D9FCA3ED38}"/>
                </a:ext>
              </a:extLst>
            </p:cNvPr>
            <p:cNvCxnSpPr/>
            <p:nvPr/>
          </p:nvCxnSpPr>
          <p:spPr bwMode="auto">
            <a:xfrm flipV="1">
              <a:off x="6705600" y="3038587"/>
              <a:ext cx="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2585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34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3421725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3421725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949A830-9A12-9E4E-85BB-7179098FC932}"/>
              </a:ext>
            </a:extLst>
          </p:cNvPr>
          <p:cNvGrpSpPr/>
          <p:nvPr/>
        </p:nvGrpSpPr>
        <p:grpSpPr>
          <a:xfrm>
            <a:off x="5105400" y="2419350"/>
            <a:ext cx="1219200" cy="598051"/>
            <a:chOff x="5486400" y="3038587"/>
            <a:chExt cx="1219200" cy="59805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498BAD0-35C2-8C45-AAA6-8F9996E4F5E8}"/>
                </a:ext>
              </a:extLst>
            </p:cNvPr>
            <p:cNvCxnSpPr/>
            <p:nvPr/>
          </p:nvCxnSpPr>
          <p:spPr bwMode="auto">
            <a:xfrm flipV="1">
              <a:off x="5486400" y="3038587"/>
              <a:ext cx="0" cy="598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03719AB-25BF-6341-AA31-6957EA43D8F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86400" y="3038587"/>
              <a:ext cx="121920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90CC83E-2F1E-924C-AFF9-EB89762D950F}"/>
                </a:ext>
              </a:extLst>
            </p:cNvPr>
            <p:cNvCxnSpPr/>
            <p:nvPr/>
          </p:nvCxnSpPr>
          <p:spPr bwMode="auto">
            <a:xfrm flipV="1">
              <a:off x="6705600" y="3038587"/>
              <a:ext cx="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D61184F-F41F-CE47-B12C-8E2833EB9163}"/>
              </a:ext>
            </a:extLst>
          </p:cNvPr>
          <p:cNvGrpSpPr/>
          <p:nvPr/>
        </p:nvGrpSpPr>
        <p:grpSpPr>
          <a:xfrm>
            <a:off x="5334000" y="602099"/>
            <a:ext cx="1219200" cy="598051"/>
            <a:chOff x="5486400" y="3038587"/>
            <a:chExt cx="1219200" cy="59805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0817C0B-7152-AF4C-9509-9E7F2FE545EB}"/>
                </a:ext>
              </a:extLst>
            </p:cNvPr>
            <p:cNvCxnSpPr/>
            <p:nvPr/>
          </p:nvCxnSpPr>
          <p:spPr bwMode="auto">
            <a:xfrm flipV="1">
              <a:off x="5486400" y="3038587"/>
              <a:ext cx="0" cy="598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11419D8-D98A-1F4C-93CD-AA91E418988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86400" y="3038587"/>
              <a:ext cx="121920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3015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3341804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3341804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76916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990600" y="3940430"/>
            <a:ext cx="237134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3871570" y="34070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03749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990600" y="3940430"/>
            <a:ext cx="237134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3871570" y="34070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4834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5132457" y="4646578"/>
                <a:ext cx="3051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𝐴𝑠𝑚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𝑚𝑐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57" y="4646578"/>
                <a:ext cx="3051605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388350" y="209933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2099330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399362" y="441842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9362" y="441842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391103" y="251480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1103" y="251480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4602630" y="4208467"/>
                <a:ext cx="41112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𝑜𝑟𝑎𝑐𝑙𝑒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630" y="4208467"/>
                <a:ext cx="4111254" cy="307777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393856" y="401176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856" y="4011761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3968834" y="3835947"/>
                <a:ext cx="53788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34" y="3835947"/>
                <a:ext cx="5378845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4827223" y="3487008"/>
                <a:ext cx="36231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23" y="3487008"/>
                <a:ext cx="3623171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4798186" y="3109347"/>
                <a:ext cx="3793731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𝑠𝑖𝑛𝑔𝑙𝑒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86" y="3109347"/>
                <a:ext cx="3793731" cy="325282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4862460" y="2734270"/>
                <a:ext cx="3604448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𝑏𝑖𝑔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60" y="2734270"/>
                <a:ext cx="3604448" cy="3252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4819485" y="2307596"/>
                <a:ext cx="3677545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85" y="2307596"/>
                <a:ext cx="3677545" cy="3252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4812914" y="1907313"/>
                <a:ext cx="3690689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14" y="1907313"/>
                <a:ext cx="3690689" cy="3243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4480827" y="1442959"/>
                <a:ext cx="44138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𝑟𝑒𝑜𝑟𝑑𝑒𝑟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27" y="1442959"/>
                <a:ext cx="4413837" cy="307777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4772452" y="511710"/>
                <a:ext cx="3837524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2" y="511710"/>
                <a:ext cx="3837524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388350" y="364822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3648224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388350" y="329309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3293096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393856" y="291688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856" y="291688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388350" y="166741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1667414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388351" y="78876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1" y="78876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09BBC2-5F69-3A49-9775-A18E2E82BA95}"/>
                  </a:ext>
                </a:extLst>
              </p:cNvPr>
              <p:cNvSpPr txBox="1"/>
              <p:nvPr/>
            </p:nvSpPr>
            <p:spPr>
              <a:xfrm rot="16200000">
                <a:off x="6388351" y="2894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09BBC2-5F69-3A49-9775-A18E2E82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1" y="289451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4480827" y="1001691"/>
                <a:ext cx="44138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𝑟𝑒𝑜𝑟𝑑𝑒𝑟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27" y="1001691"/>
                <a:ext cx="4413837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388351" y="125670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1" y="125670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C1041C-F566-0046-B941-8B65B81B3241}"/>
                  </a:ext>
                </a:extLst>
              </p:cNvPr>
              <p:cNvSpPr txBox="1"/>
              <p:nvPr/>
            </p:nvSpPr>
            <p:spPr>
              <a:xfrm>
                <a:off x="4678520" y="62282"/>
                <a:ext cx="3899914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)⊢</m:t>
                    </m:r>
                    <m:d>
                      <m:dPr>
                        <m:begChr m:val="⟦"/>
                        <m:endChr m:val="⟧"/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𝐂𝐞𝐫𝐭𝐢𝐊𝐎𝐒</m:t>
                        </m:r>
                        <m: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𝐂𝐭𝐱𝐭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C1041C-F566-0046-B941-8B65B81B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20" y="62282"/>
                <a:ext cx="3899914" cy="339773"/>
              </a:xfrm>
              <a:prstGeom prst="rect">
                <a:avLst/>
              </a:prstGeom>
              <a:blipFill>
                <a:blip r:embed="rId18"/>
                <a:stretch>
                  <a:fillRect l="-32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9DFDAB3-DE9D-F946-940B-4294634BE9D8}"/>
                  </a:ext>
                </a:extLst>
              </p:cNvPr>
              <p:cNvSpPr/>
              <p:nvPr/>
            </p:nvSpPr>
            <p:spPr>
              <a:xfrm>
                <a:off x="62859" y="183630"/>
                <a:ext cx="3945034" cy="4237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  <a:scene3d>
                  <a:camera prst="orthographicFront"/>
                  <a:lightRig rig="threePt" dir="t"/>
                </a:scene3d>
                <a:sp3d extrusionH="57150">
                  <a:bevelT w="38100" h="38100" prst="convex"/>
                </a:sp3d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Link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</m:oMath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9DFDAB3-DE9D-F946-940B-4294634BE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9" y="183630"/>
                <a:ext cx="3945034" cy="4237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60344" y="613894"/>
            <a:ext cx="394503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 </a:t>
            </a: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environmental context 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62861" y="4383022"/>
            <a:ext cx="394503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62858" y="3642704"/>
            <a:ext cx="394503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partial machine </a:t>
            </a: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62858" y="3208515"/>
            <a:ext cx="394503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per-CPU 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5FEDD-3205-A242-89DA-FA217AF5D271}"/>
              </a:ext>
            </a:extLst>
          </p:cNvPr>
          <p:cNvSpPr txBox="1"/>
          <p:nvPr/>
        </p:nvSpPr>
        <p:spPr>
          <a:xfrm>
            <a:off x="3617438" y="5537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FB713-F259-0E46-8C00-831C0FFE3A46}"/>
              </a:ext>
            </a:extLst>
          </p:cNvPr>
          <p:cNvSpPr txBox="1"/>
          <p:nvPr/>
        </p:nvSpPr>
        <p:spPr>
          <a:xfrm>
            <a:off x="3632115" y="31407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A54A0-0633-8141-B97D-54F8342AA2FA}"/>
              </a:ext>
            </a:extLst>
          </p:cNvPr>
          <p:cNvSpPr txBox="1"/>
          <p:nvPr/>
        </p:nvSpPr>
        <p:spPr>
          <a:xfrm>
            <a:off x="3378905" y="357205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(2,</a:t>
            </a:r>
            <a:r>
              <a:rPr lang="ko-KR" altLang="en-US" b="1" dirty="0"/>
              <a:t> </a:t>
            </a:r>
            <a:r>
              <a:rPr lang="en-US" altLang="ko-KR" b="1" dirty="0"/>
              <a:t>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95AB38-23BA-6E4D-9512-0A43F3C52623}"/>
              </a:ext>
            </a:extLst>
          </p:cNvPr>
          <p:cNvSpPr txBox="1"/>
          <p:nvPr/>
        </p:nvSpPr>
        <p:spPr>
          <a:xfrm>
            <a:off x="3632115" y="43282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89CE1C-02D2-A241-B70A-853B42111804}"/>
              </a:ext>
            </a:extLst>
          </p:cNvPr>
          <p:cNvSpPr txBox="1"/>
          <p:nvPr/>
        </p:nvSpPr>
        <p:spPr>
          <a:xfrm>
            <a:off x="3616664" y="1224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1216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05A15B-30A3-AF43-AA1E-5027D8D73E34}"/>
                  </a:ext>
                </a:extLst>
              </p:cNvPr>
              <p:cNvSpPr txBox="1"/>
              <p:nvPr/>
            </p:nvSpPr>
            <p:spPr>
              <a:xfrm>
                <a:off x="4245280" y="4679108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05A15B-30A3-AF43-AA1E-5027D8D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80" y="4679108"/>
                <a:ext cx="4026359" cy="470706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6805A36-D7ED-9047-92AD-726CFF1CAEDE}"/>
              </a:ext>
            </a:extLst>
          </p:cNvPr>
          <p:cNvSpPr txBox="1"/>
          <p:nvPr/>
        </p:nvSpPr>
        <p:spPr>
          <a:xfrm>
            <a:off x="2851320" y="353210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76C3A3-395C-7F4E-9730-39F67BEC501D}"/>
              </a:ext>
            </a:extLst>
          </p:cNvPr>
          <p:cNvSpPr/>
          <p:nvPr/>
        </p:nvSpPr>
        <p:spPr>
          <a:xfrm>
            <a:off x="1410333" y="366232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i="1" dirty="0"/>
              <a:t>Boot</a:t>
            </a:r>
            <a:r>
              <a:rPr lang="en-US" sz="1013" b="1" dirty="0"/>
              <a:t> </a:t>
            </a:r>
            <a:r>
              <a:rPr lang="en-US" sz="1013" dirty="0"/>
              <a:t>(</a:t>
            </a:r>
            <a:r>
              <a:rPr lang="en-US" sz="1013" i="1" dirty="0" err="1"/>
              <a:t>Asm</a:t>
            </a:r>
            <a:r>
              <a:rPr lang="en-US" sz="1013" i="1" baseline="-25000" dirty="0" err="1"/>
              <a:t>cpu</a:t>
            </a:r>
            <a:r>
              <a:rPr lang="en-US" sz="1013" dirty="0"/>
              <a:t>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AE83B6-D921-A04F-B4A2-32E1B280EDE5}"/>
              </a:ext>
            </a:extLst>
          </p:cNvPr>
          <p:cNvSpPr/>
          <p:nvPr/>
        </p:nvSpPr>
        <p:spPr>
          <a:xfrm>
            <a:off x="1410333" y="4566270"/>
            <a:ext cx="221894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i="1" dirty="0"/>
              <a:t>Boot</a:t>
            </a:r>
            <a:r>
              <a:rPr lang="en-US" sz="1013" b="1" dirty="0"/>
              <a:t> </a:t>
            </a:r>
            <a:r>
              <a:rPr lang="en-US" sz="1013" dirty="0"/>
              <a:t>(</a:t>
            </a:r>
            <a:r>
              <a:rPr lang="en-US" sz="1013" i="1" dirty="0" err="1"/>
              <a:t>Asm</a:t>
            </a:r>
            <a:r>
              <a:rPr lang="en-US" sz="1013" i="1" baseline="-25000" dirty="0" err="1"/>
              <a:t>mc</a:t>
            </a:r>
            <a:r>
              <a:rPr lang="en-US" sz="1013" dirty="0"/>
              <a:t>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A8F813-DB95-BD41-BEE9-0144065806ED}"/>
              </a:ext>
            </a:extLst>
          </p:cNvPr>
          <p:cNvSpPr/>
          <p:nvPr/>
        </p:nvSpPr>
        <p:spPr>
          <a:xfrm>
            <a:off x="3151146" y="366528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F7F715-CCB7-A64B-B9D9-7325D8E227B1}"/>
              </a:ext>
            </a:extLst>
          </p:cNvPr>
          <p:cNvSpPr/>
          <p:nvPr/>
        </p:nvSpPr>
        <p:spPr>
          <a:xfrm>
            <a:off x="3439867" y="366528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98519B3-2DCC-0149-BE90-380267A5D9EB}"/>
                  </a:ext>
                </a:extLst>
              </p:cNvPr>
              <p:cNvSpPr txBox="1"/>
              <p:nvPr/>
            </p:nvSpPr>
            <p:spPr>
              <a:xfrm>
                <a:off x="4287664" y="3604672"/>
                <a:ext cx="3941592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𝑐𝑝𝑢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98519B3-2DCC-0149-BE90-380267A5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664" y="3604672"/>
                <a:ext cx="3941592" cy="339773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A91741-D33E-3B46-BF5C-86AB15DE154E}"/>
                  </a:ext>
                </a:extLst>
              </p:cNvPr>
              <p:cNvSpPr txBox="1"/>
              <p:nvPr/>
            </p:nvSpPr>
            <p:spPr>
              <a:xfrm>
                <a:off x="4724400" y="4479267"/>
                <a:ext cx="3067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𝑚𝑐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𝐵𝑜𝑜𝑡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⟦"/>
                        <m:endChr m:val="⟧"/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𝐂𝐞𝐫𝐭𝐢𝐊𝐎𝐒</m:t>
                        </m:r>
                        <m: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𝐂𝐭𝐱𝐭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A91741-D33E-3B46-BF5C-86AB15DE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79267"/>
                <a:ext cx="3067635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4F52-C915-2742-8F4C-144B359FCCD6}"/>
                  </a:ext>
                </a:extLst>
              </p:cNvPr>
              <p:cNvSpPr txBox="1"/>
              <p:nvPr/>
            </p:nvSpPr>
            <p:spPr>
              <a:xfrm rot="16200000">
                <a:off x="5997994" y="403499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4F52-C915-2742-8F4C-144B359F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97994" y="4034998"/>
                <a:ext cx="552669" cy="346249"/>
              </a:xfrm>
              <a:prstGeom prst="rect">
                <a:avLst/>
              </a:prstGeom>
              <a:blipFill>
                <a:blip r:embed="rId1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184D7-CE8F-C14E-BA4D-83048072D87E}"/>
              </a:ext>
            </a:extLst>
          </p:cNvPr>
          <p:cNvGrpSpPr/>
          <p:nvPr/>
        </p:nvGrpSpPr>
        <p:grpSpPr>
          <a:xfrm>
            <a:off x="1410332" y="1738355"/>
            <a:ext cx="7217004" cy="995844"/>
            <a:chOff x="1410332" y="1738355"/>
            <a:chExt cx="7217004" cy="9958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A083ED-0BA0-6046-8A44-26F51A3866F2}"/>
                </a:ext>
              </a:extLst>
            </p:cNvPr>
            <p:cNvSpPr txBox="1"/>
            <p:nvPr/>
          </p:nvSpPr>
          <p:spPr>
            <a:xfrm>
              <a:off x="2167794" y="1768810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62019D6-1660-3D40-8772-39FFFB482DB5}"/>
                </a:ext>
              </a:extLst>
            </p:cNvPr>
            <p:cNvSpPr txBox="1"/>
            <p:nvPr/>
          </p:nvSpPr>
          <p:spPr>
            <a:xfrm>
              <a:off x="2823413" y="174084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D692DE-596E-C94C-9647-50B6CEB4A1B2}"/>
                </a:ext>
              </a:extLst>
            </p:cNvPr>
            <p:cNvSpPr txBox="1"/>
            <p:nvPr/>
          </p:nvSpPr>
          <p:spPr>
            <a:xfrm>
              <a:off x="3285808" y="173835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486FBDC-E1C3-9D4D-AE65-6426193292B0}"/>
                </a:ext>
              </a:extLst>
            </p:cNvPr>
            <p:cNvSpPr/>
            <p:nvPr/>
          </p:nvSpPr>
          <p:spPr>
            <a:xfrm>
              <a:off x="2349882" y="1881014"/>
              <a:ext cx="139972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62AA85-69F9-214B-AFC4-9FFDC99B7C3A}"/>
                </a:ext>
              </a:extLst>
            </p:cNvPr>
            <p:cNvSpPr/>
            <p:nvPr/>
          </p:nvSpPr>
          <p:spPr>
            <a:xfrm>
              <a:off x="2566706" y="1880094"/>
              <a:ext cx="139972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5753B51-CC2B-6B4B-9310-F3209D5084DC}"/>
                </a:ext>
              </a:extLst>
            </p:cNvPr>
            <p:cNvSpPr/>
            <p:nvPr/>
          </p:nvSpPr>
          <p:spPr>
            <a:xfrm>
              <a:off x="3150574" y="1870787"/>
              <a:ext cx="68580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9537DB-D305-DE4D-B00B-45BD856858D2}"/>
                </a:ext>
              </a:extLst>
            </p:cNvPr>
            <p:cNvSpPr/>
            <p:nvPr/>
          </p:nvSpPr>
          <p:spPr>
            <a:xfrm>
              <a:off x="3551705" y="1868100"/>
              <a:ext cx="68580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E20D2F2-4815-1B44-A8B6-1CD838F0D0FA}"/>
                </a:ext>
              </a:extLst>
            </p:cNvPr>
            <p:cNvSpPr/>
            <p:nvPr/>
          </p:nvSpPr>
          <p:spPr>
            <a:xfrm>
              <a:off x="1410332" y="1885097"/>
              <a:ext cx="763507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i="1" dirty="0" err="1"/>
                <a:t>TSched</a:t>
              </a:r>
              <a:endParaRPr lang="en-US" sz="1013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8D04891-F9B3-1642-BC43-D4B69CD3FCF1}"/>
                    </a:ext>
                  </a:extLst>
                </p:cNvPr>
                <p:cNvSpPr txBox="1"/>
                <p:nvPr/>
              </p:nvSpPr>
              <p:spPr>
                <a:xfrm>
                  <a:off x="3916879" y="1817883"/>
                  <a:ext cx="4710457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𝑡h𝑟𝑑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𝑆𝑐h𝑒𝑑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h𝑟𝑑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8D04891-F9B3-1642-BC43-D4B69CD3F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879" y="1817883"/>
                  <a:ext cx="4710457" cy="339773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83732A6-76C6-0647-B003-D754CAB30527}"/>
                    </a:ext>
                  </a:extLst>
                </p:cNvPr>
                <p:cNvSpPr txBox="1"/>
                <p:nvPr/>
              </p:nvSpPr>
              <p:spPr>
                <a:xfrm rot="16200000">
                  <a:off x="5985175" y="2284740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83732A6-76C6-0647-B003-D754CAB30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985175" y="2284740"/>
                  <a:ext cx="552669" cy="346249"/>
                </a:xfrm>
                <a:prstGeom prst="rect">
                  <a:avLst/>
                </a:prstGeom>
                <a:blipFill>
                  <a:blip r:embed="rId1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CFBAF0D-716E-114D-88AD-AB36F4837462}"/>
                    </a:ext>
                  </a:extLst>
                </p:cNvPr>
                <p:cNvSpPr txBox="1"/>
                <p:nvPr/>
              </p:nvSpPr>
              <p:spPr>
                <a:xfrm rot="16200000">
                  <a:off x="1460257" y="2284204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CFBAF0D-716E-114D-88AD-AB36F4837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460257" y="2284204"/>
                  <a:ext cx="552669" cy="346249"/>
                </a:xfrm>
                <a:prstGeom prst="rect">
                  <a:avLst/>
                </a:prstGeom>
                <a:blipFill>
                  <a:blip r:embed="rId16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E174DF-2598-4245-AFC5-5A45637B45BA}"/>
                  </a:ext>
                </a:extLst>
              </p:cNvPr>
              <p:cNvSpPr txBox="1"/>
              <p:nvPr/>
            </p:nvSpPr>
            <p:spPr>
              <a:xfrm rot="16200000">
                <a:off x="2246671" y="404442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E174DF-2598-4245-AFC5-5A45637B4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46671" y="4044421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91E5D23-62FF-6B4A-B29A-F0371216D7FC}"/>
              </a:ext>
            </a:extLst>
          </p:cNvPr>
          <p:cNvGrpSpPr/>
          <p:nvPr/>
        </p:nvGrpSpPr>
        <p:grpSpPr>
          <a:xfrm>
            <a:off x="1410333" y="2686503"/>
            <a:ext cx="6953960" cy="950135"/>
            <a:chOff x="1410333" y="2686503"/>
            <a:chExt cx="6953960" cy="9501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3CCAA2-8C22-EE4B-9EF1-B096A42EAAFA}"/>
                </a:ext>
              </a:extLst>
            </p:cNvPr>
            <p:cNvSpPr txBox="1"/>
            <p:nvPr/>
          </p:nvSpPr>
          <p:spPr>
            <a:xfrm rot="16200000">
              <a:off x="3187494" y="3209759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C3A6689-D016-DD49-942A-8F183A9315B1}"/>
                    </a:ext>
                  </a:extLst>
                </p:cNvPr>
                <p:cNvSpPr txBox="1"/>
                <p:nvPr/>
              </p:nvSpPr>
              <p:spPr>
                <a:xfrm rot="16200000">
                  <a:off x="1779179" y="3187179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C3A6689-D016-DD49-942A-8F183A931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79179" y="3187179"/>
                  <a:ext cx="552669" cy="346249"/>
                </a:xfrm>
                <a:prstGeom prst="rect">
                  <a:avLst/>
                </a:prstGeom>
                <a:blipFill>
                  <a:blip r:embed="rId18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1C8181-4E1A-0740-9342-B868EF9CC79B}"/>
                </a:ext>
              </a:extLst>
            </p:cNvPr>
            <p:cNvSpPr/>
            <p:nvPr/>
          </p:nvSpPr>
          <p:spPr>
            <a:xfrm>
              <a:off x="1410333" y="2826138"/>
              <a:ext cx="1300826" cy="2124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i="1" dirty="0" err="1"/>
                <a:t>CSched</a:t>
              </a:r>
              <a:r>
                <a:rPr lang="en-US" sz="1013" b="1" dirty="0"/>
                <a:t> </a:t>
              </a:r>
              <a:r>
                <a:rPr lang="en-US" sz="1013" dirty="0"/>
                <a:t>(</a:t>
              </a:r>
              <a:r>
                <a:rPr lang="en-US" sz="1013" i="1" dirty="0" err="1"/>
                <a:t>Asm</a:t>
              </a:r>
              <a:r>
                <a:rPr lang="en-US" sz="1013" i="1" baseline="-25000" dirty="0" err="1"/>
                <a:t>cpu</a:t>
              </a:r>
              <a:r>
                <a:rPr lang="en-US" sz="1013" dirty="0"/>
                <a:t>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D3EA999-D8CB-F44F-BAB8-EF30BDD6994B}"/>
                </a:ext>
              </a:extLst>
            </p:cNvPr>
            <p:cNvSpPr/>
            <p:nvPr/>
          </p:nvSpPr>
          <p:spPr>
            <a:xfrm>
              <a:off x="3151146" y="2826138"/>
              <a:ext cx="189412" cy="2124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99B863-F70C-5343-A5A0-7CB05A439211}"/>
                </a:ext>
              </a:extLst>
            </p:cNvPr>
            <p:cNvSpPr/>
            <p:nvPr/>
          </p:nvSpPr>
          <p:spPr>
            <a:xfrm>
              <a:off x="3439867" y="2826138"/>
              <a:ext cx="189412" cy="2124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13D635-305B-B74D-9669-FC6543A0EEE9}"/>
                </a:ext>
              </a:extLst>
            </p:cNvPr>
            <p:cNvSpPr txBox="1"/>
            <p:nvPr/>
          </p:nvSpPr>
          <p:spPr>
            <a:xfrm>
              <a:off x="2846072" y="2686503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65792C2-2B12-4741-B505-C7BAA8F49554}"/>
                    </a:ext>
                  </a:extLst>
                </p:cNvPr>
                <p:cNvSpPr txBox="1"/>
                <p:nvPr/>
              </p:nvSpPr>
              <p:spPr>
                <a:xfrm>
                  <a:off x="4152627" y="2740263"/>
                  <a:ext cx="4211666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𝑆𝑐h𝑒𝑑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65792C2-2B12-4741-B505-C7BAA8F49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627" y="2740263"/>
                  <a:ext cx="4211666" cy="339773"/>
                </a:xfrm>
                <a:prstGeom prst="rect">
                  <a:avLst/>
                </a:prstGeom>
                <a:blipFill>
                  <a:blip r:embed="rId19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C411176-6A33-FE46-BF1D-C99B2A59F19A}"/>
                    </a:ext>
                  </a:extLst>
                </p:cNvPr>
                <p:cNvSpPr txBox="1"/>
                <p:nvPr/>
              </p:nvSpPr>
              <p:spPr>
                <a:xfrm rot="16200000">
                  <a:off x="5982131" y="3173948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C411176-6A33-FE46-BF1D-C99B2A59F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982131" y="3173948"/>
                  <a:ext cx="552669" cy="346249"/>
                </a:xfrm>
                <a:prstGeom prst="rect">
                  <a:avLst/>
                </a:prstGeom>
                <a:blipFill>
                  <a:blip r:embed="rId16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9028F-29C6-1841-9B98-8BAD214E1746}"/>
              </a:ext>
            </a:extLst>
          </p:cNvPr>
          <p:cNvSpPr/>
          <p:nvPr/>
        </p:nvSpPr>
        <p:spPr bwMode="auto">
          <a:xfrm>
            <a:off x="4927940" y="4894981"/>
            <a:ext cx="3178921" cy="21479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16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90232</TotalTime>
  <Words>1970</Words>
  <Application>Microsoft Macintosh PowerPoint</Application>
  <PresentationFormat>On-screen Show (16:9)</PresentationFormat>
  <Paragraphs>440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4298</cp:revision>
  <cp:lastPrinted>2019-01-21T17:38:55Z</cp:lastPrinted>
  <dcterms:created xsi:type="dcterms:W3CDTF">2011-07-15T14:05:55Z</dcterms:created>
  <dcterms:modified xsi:type="dcterms:W3CDTF">2019-01-22T05:41:30Z</dcterms:modified>
</cp:coreProperties>
</file>