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3" r:id="rId2"/>
    <p:sldId id="374" r:id="rId3"/>
    <p:sldId id="376" r:id="rId4"/>
    <p:sldId id="377" r:id="rId5"/>
    <p:sldId id="379" r:id="rId6"/>
    <p:sldId id="381" r:id="rId7"/>
    <p:sldId id="397" r:id="rId8"/>
    <p:sldId id="396" r:id="rId9"/>
    <p:sldId id="385" r:id="rId10"/>
    <p:sldId id="392" r:id="rId11"/>
    <p:sldId id="394" r:id="rId12"/>
    <p:sldId id="37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DAB5"/>
    <a:srgbClr val="CC94D2"/>
    <a:srgbClr val="F7BE00"/>
    <a:srgbClr val="F49698"/>
    <a:srgbClr val="1900FF"/>
    <a:srgbClr val="666566"/>
    <a:srgbClr val="008788"/>
    <a:srgbClr val="F0D077"/>
    <a:srgbClr val="EFEBE6"/>
    <a:srgbClr val="C3A5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94" d="100"/>
          <a:sy n="94" d="100"/>
        </p:scale>
        <p:origin x="21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38F53-0B19-4708-9456-299CC12D2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AC7611-05C8-4A49-93B7-221F87BDF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8CFE82-BFCC-4D9C-B46F-4C2755091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0E943-6F11-4D5A-82EF-368C4E693018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CD44BD-51D7-41EF-AE14-F696B3EC2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9DBD8F-FD21-47C5-A5CC-57FD11D4A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97DB-13A4-4F76-AD1A-52DBD30B6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87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5812FC-067B-43A0-A860-61C212C0B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946CA6-4A28-4FCE-BA23-F31170A2A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23E8B0-251F-4E22-A215-72F47A409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0E943-6F11-4D5A-82EF-368C4E693018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858F71-689A-42F7-8B75-B2A333C0B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58B91B-BED5-4EBF-BC55-CB28C5254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97DB-13A4-4F76-AD1A-52DBD30B6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005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49DEA8A-C314-4394-A347-B895B78104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B7D13F-46F4-4A5A-8367-CF13B8E85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F032AA-24CE-485A-BA1C-5BD5C15A9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0E943-6F11-4D5A-82EF-368C4E693018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0BF245-DA07-416B-8C2F-2AEE34128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924D18-CE4B-4261-BBC1-14DDDB8DE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97DB-13A4-4F76-AD1A-52DBD30B6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701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732F120-8984-E647-A3BC-A81545E083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1925" y="300825"/>
            <a:ext cx="1634400" cy="262671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BBACECD-99F5-4CFA-94C2-5BD671A97144}"/>
              </a:ext>
            </a:extLst>
          </p:cNvPr>
          <p:cNvCxnSpPr>
            <a:cxnSpLocks/>
          </p:cNvCxnSpPr>
          <p:nvPr userDrawn="1"/>
        </p:nvCxnSpPr>
        <p:spPr>
          <a:xfrm>
            <a:off x="104775" y="6446997"/>
            <a:ext cx="1187259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103A0320-7446-4805-BDA7-CD5E608C834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0874" y="6536681"/>
            <a:ext cx="1436288" cy="23083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8ADD2C9-657F-40CC-9FB1-533BD476535E}"/>
              </a:ext>
            </a:extLst>
          </p:cNvPr>
          <p:cNvSpPr txBox="1"/>
          <p:nvPr userDrawn="1"/>
        </p:nvSpPr>
        <p:spPr>
          <a:xfrm>
            <a:off x="1775349" y="6509534"/>
            <a:ext cx="816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i="0" kern="1200" dirty="0">
                <a:solidFill>
                  <a:schemeClr val="bg1">
                    <a:lumMod val="65000"/>
                  </a:schemeClr>
                </a:solidFill>
                <a:effectLst/>
                <a:latin typeface="뉴오리진 고딕 Medium" panose="020B0600000101010101" pitchFamily="50" charset="-127"/>
                <a:ea typeface="뉴오리진 고딕 Medium" panose="020B0600000101010101" pitchFamily="50" charset="-127"/>
                <a:cs typeface="+mn-cs"/>
              </a:rPr>
              <a:t>CONFIDENTIAL – DO NOT DISSEMINATE</a:t>
            </a:r>
            <a:r>
              <a:rPr lang="en-US" altLang="ko-KR" sz="700" b="0" i="0" kern="1200" dirty="0">
                <a:solidFill>
                  <a:schemeClr val="bg1">
                    <a:lumMod val="65000"/>
                  </a:schemeClr>
                </a:solidFill>
                <a:effectLst/>
                <a:latin typeface="뉴오리진 고딕 Medium" panose="020B0600000101010101" pitchFamily="50" charset="-127"/>
                <a:ea typeface="뉴오리진 고딕 Medium" panose="020B0600000101010101" pitchFamily="50" charset="-127"/>
                <a:cs typeface="+mn-cs"/>
              </a:rPr>
              <a:t>. All rights reserved. This document contains confidential and/or proprietary information belonging to </a:t>
            </a:r>
          </a:p>
          <a:p>
            <a:r>
              <a:rPr lang="en-US" altLang="ko-KR" sz="700" b="0" i="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뉴오리진 고딕 Medium" panose="020B0600000101010101" pitchFamily="50" charset="-127"/>
                <a:ea typeface="뉴오리진 고딕 Medium" panose="020B0600000101010101" pitchFamily="50" charset="-127"/>
                <a:cs typeface="+mn-cs"/>
              </a:rPr>
              <a:t>Yuhan</a:t>
            </a:r>
            <a:r>
              <a:rPr lang="en-US" altLang="ko-KR" sz="700" b="0" i="0" kern="1200" dirty="0">
                <a:solidFill>
                  <a:schemeClr val="bg1">
                    <a:lumMod val="65000"/>
                  </a:schemeClr>
                </a:solidFill>
                <a:effectLst/>
                <a:latin typeface="뉴오리진 고딕 Medium" panose="020B0600000101010101" pitchFamily="50" charset="-127"/>
                <a:ea typeface="뉴오리진 고딕 Medium" panose="020B0600000101010101" pitchFamily="50" charset="-127"/>
                <a:cs typeface="+mn-cs"/>
              </a:rPr>
              <a:t> Care and/or its related affiliates which may not be reproduced or transmitted in any form or by any means without the express written consent of </a:t>
            </a:r>
            <a:r>
              <a:rPr lang="en-US" altLang="ko-KR" sz="700" b="0" i="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뉴오리진 고딕 Medium" panose="020B0600000101010101" pitchFamily="50" charset="-127"/>
                <a:ea typeface="뉴오리진 고딕 Medium" panose="020B0600000101010101" pitchFamily="50" charset="-127"/>
                <a:cs typeface="+mn-cs"/>
              </a:rPr>
              <a:t>Yuhan</a:t>
            </a:r>
            <a:r>
              <a:rPr lang="en-US" altLang="ko-KR" sz="700" b="0" i="0" kern="1200" dirty="0">
                <a:solidFill>
                  <a:schemeClr val="bg1">
                    <a:lumMod val="65000"/>
                  </a:schemeClr>
                </a:solidFill>
                <a:effectLst/>
                <a:latin typeface="뉴오리진 고딕 Medium" panose="020B0600000101010101" pitchFamily="50" charset="-127"/>
                <a:ea typeface="뉴오리진 고딕 Medium" panose="020B0600000101010101" pitchFamily="50" charset="-127"/>
                <a:cs typeface="+mn-cs"/>
              </a:rPr>
              <a:t> Care.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  <a:latin typeface="뉴오리진 고딕 Medium" panose="020B0600000101010101" pitchFamily="50" charset="-127"/>
              <a:ea typeface="뉴오리진 고딕 Mediu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634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F5F890-17FA-421E-9216-2885D0677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2CCE12-54AA-462D-BBEA-C7C9FD379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EB7FD7-DC1C-4DFB-8A2B-877073199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0E943-6F11-4D5A-82EF-368C4E693018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6EA0CD-C746-4010-A32A-4C409E6A7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0397B1-FD2A-45F5-B5B9-DFB172AED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97DB-13A4-4F76-AD1A-52DBD30B6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388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27B99-54F9-4402-B7FA-0D260C02E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9C6DA7-EA39-4EBF-9466-6AD260D52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9F2A51-572D-46BE-82EB-352D4002D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0E943-6F11-4D5A-82EF-368C4E693018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7FADE9-D8C3-4C76-8D01-B2D77E848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B23792-A607-45D8-A800-55F86239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97DB-13A4-4F76-AD1A-52DBD30B6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886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E973A-F203-4E2F-9529-CEDFB1F82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401002-39A0-46C9-8181-FF3D94393F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C3C6E8-732A-40DC-B66D-5E70331EE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8C5785-8328-4569-B98D-B25B595B9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0E943-6F11-4D5A-82EF-368C4E693018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463363-7AB0-48EB-86B0-6F7D5BEFF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38AE7A-4939-42DC-A879-8523F25BA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97DB-13A4-4F76-AD1A-52DBD30B6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922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DEE71-D867-4533-ADD3-2172AFA0E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96455B-13BB-4C43-8DF7-C37B3C8D4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F05F96-34A4-4009-89EE-E042271C1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EE2E710-3179-463B-A1F1-C5373EA48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40D379-3A9E-4C27-A1A6-060BCD4378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19AB91-72A5-476D-A73A-633B95D04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0E943-6F11-4D5A-82EF-368C4E693018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B55C68-D060-4F00-B254-306E93F93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0FD6312-4B1B-4C2E-AA03-644E61A04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97DB-13A4-4F76-AD1A-52DBD30B6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721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38507-DCA7-4F06-991D-268EC6C2C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7D78AA-8203-46DB-9008-E9D876695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0E943-6F11-4D5A-82EF-368C4E693018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3E5CB6-6ABB-4498-9A54-5F95B821D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C2B573-4240-4448-A6D7-DEC5FC328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97DB-13A4-4F76-AD1A-52DBD30B6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593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CE271A-21A0-4A02-8FBE-C97ACD010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0E943-6F11-4D5A-82EF-368C4E693018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0E0586A-0310-41AF-B0D9-D2A5273CA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A135AE-3D9C-4995-8979-DEEFD8E06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97DB-13A4-4F76-AD1A-52DBD30B6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571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76F7D4-2611-4CFF-AAA1-2496C746F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9009C8-4BC0-4536-A25B-55F051ADF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F53158-949B-4DD4-86DF-DE3B295BD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69C58E-826E-47BA-8CE6-5E16EAB00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0E943-6F11-4D5A-82EF-368C4E693018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ECBF49-7112-4D8B-A2A2-9FC09CA41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F0FA1B-87D7-4923-BBCE-E0C0AED1A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97DB-13A4-4F76-AD1A-52DBD30B6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203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B598F-FC57-46AC-A477-DA0D548C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58707A-FC07-4C23-A60E-8EE4252F4A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29FE66-1445-464F-A20C-57002E60C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50218D-355A-4C2D-A8CC-7232B6825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0E943-6F11-4D5A-82EF-368C4E693018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0C216E-D812-4011-BA1B-C5C667D18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B5D70B-F2D7-43A5-9DE8-56AC1281D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97DB-13A4-4F76-AD1A-52DBD30B6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489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F74110-E870-4626-93D4-CFA44FD71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02A16A-354D-4FEA-ADAF-99A60B938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A2F472-9DBD-476C-BCF4-501D104439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뉴오리진 고딕 Medium" panose="020B0600000101010101" pitchFamily="50" charset="-127"/>
                <a:ea typeface="뉴오리진 고딕 Medium" panose="020B0600000101010101" pitchFamily="50" charset="-127"/>
              </a:defRPr>
            </a:lvl1pPr>
          </a:lstStyle>
          <a:p>
            <a:fld id="{CE00E943-6F11-4D5A-82EF-368C4E693018}" type="datetimeFigureOut">
              <a:rPr lang="ko-KR" altLang="en-US" smtClean="0"/>
              <a:pPr/>
              <a:t>2024-06-04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532002-E594-4A86-9B9F-688A1731D6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뉴오리진 고딕 Medium" panose="020B0600000101010101" pitchFamily="50" charset="-127"/>
                <a:ea typeface="뉴오리진 고딕 Medium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17A980-DEA9-476C-B68B-A025529B5D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뉴오리진 고딕 Medium" panose="020B0600000101010101" pitchFamily="50" charset="-127"/>
                <a:ea typeface="뉴오리진 고딕 Medium" panose="020B0600000101010101" pitchFamily="50" charset="-127"/>
              </a:defRPr>
            </a:lvl1pPr>
          </a:lstStyle>
          <a:p>
            <a:fld id="{F68B97DB-13A4-4F76-AD1A-52DBD30B6AD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513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뉴오리진 고딕 Medium" panose="020B0600000101010101" pitchFamily="50" charset="-127"/>
          <a:ea typeface="뉴오리진 고딕 Medium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뉴오리진 고딕 Medium" panose="020B0600000101010101" pitchFamily="50" charset="-127"/>
          <a:ea typeface="뉴오리진 고딕 Medium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뉴오리진 고딕 Medium" panose="020B0600000101010101" pitchFamily="50" charset="-127"/>
          <a:ea typeface="뉴오리진 고딕 Medium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뉴오리진 고딕 Medium" panose="020B0600000101010101" pitchFamily="50" charset="-127"/>
          <a:ea typeface="뉴오리진 고딕 Medium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뉴오리진 고딕 Medium" panose="020B0600000101010101" pitchFamily="50" charset="-127"/>
          <a:ea typeface="뉴오리진 고딕 Medium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뉴오리진 고딕 Medium" panose="020B0600000101010101" pitchFamily="50" charset="-127"/>
          <a:ea typeface="뉴오리진 고딕 Medium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20587A-3543-7CCF-0596-4A801F314F8E}"/>
              </a:ext>
            </a:extLst>
          </p:cNvPr>
          <p:cNvSpPr txBox="1"/>
          <p:nvPr/>
        </p:nvSpPr>
        <p:spPr>
          <a:xfrm>
            <a:off x="546835" y="2570963"/>
            <a:ext cx="9277971" cy="1264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뉴오리진 고딕 Bold" panose="020B0600000101010101" pitchFamily="50" charset="-127"/>
                <a:ea typeface="뉴오리진 고딕 Bold" panose="020B0600000101010101" pitchFamily="50" charset="-127"/>
              </a:rPr>
              <a:t>뉴오리진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뉴오리진 고딕 Bold" panose="020B0600000101010101" pitchFamily="50" charset="-127"/>
              <a:ea typeface="뉴오리진 고딕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뉴오리진 고딕 Bold" panose="020B0600000101010101" pitchFamily="50" charset="-127"/>
                <a:ea typeface="뉴오리진 고딕 Bold" panose="020B0600000101010101" pitchFamily="50" charset="-127"/>
              </a:rPr>
              <a:t>자사 제품 리뷰 키워드 </a:t>
            </a:r>
          </a:p>
        </p:txBody>
      </p:sp>
    </p:spTree>
    <p:extLst>
      <p:ext uri="{BB962C8B-B14F-4D97-AF65-F5344CB8AC3E}">
        <p14:creationId xmlns:p14="http://schemas.microsoft.com/office/powerpoint/2010/main" val="609767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41BBC55-2418-4163-B7D2-F2513F3E0829}"/>
              </a:ext>
            </a:extLst>
          </p:cNvPr>
          <p:cNvCxnSpPr>
            <a:cxnSpLocks/>
          </p:cNvCxnSpPr>
          <p:nvPr/>
        </p:nvCxnSpPr>
        <p:spPr>
          <a:xfrm>
            <a:off x="104775" y="683509"/>
            <a:ext cx="1187259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3">
            <a:extLst>
              <a:ext uri="{FF2B5EF4-FFF2-40B4-BE49-F238E27FC236}">
                <a16:creationId xmlns:a16="http://schemas.microsoft.com/office/drawing/2014/main" id="{0EDF0E5C-4D1C-0BEE-8C4D-0518B8A167A5}"/>
              </a:ext>
            </a:extLst>
          </p:cNvPr>
          <p:cNvSpPr txBox="1"/>
          <p:nvPr/>
        </p:nvSpPr>
        <p:spPr>
          <a:xfrm>
            <a:off x="104775" y="146862"/>
            <a:ext cx="3120206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뉴오리진 고딕 Bold" panose="020B0600000101010101" pitchFamily="50" charset="-127"/>
                <a:ea typeface="뉴오리진 고딕 Bold" panose="020B0600000101010101" pitchFamily="50" charset="-127"/>
              </a:rPr>
              <a:t>채널 이동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뉴오리진 고딕 Bold" panose="020B0600000101010101" pitchFamily="50" charset="-127"/>
                <a:ea typeface="뉴오리진 고딕 Bold" panose="020B0600000101010101" pitchFamily="50" charset="-127"/>
              </a:rPr>
              <a:t>: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뉴오리진 고딕 Bold" panose="020B0600000101010101" pitchFamily="50" charset="-127"/>
                <a:ea typeface="뉴오리진 고딕 Bold" panose="020B0600000101010101" pitchFamily="50" charset="-127"/>
              </a:rPr>
              <a:t>스마트스토어 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B921645-6304-62DE-E90F-0FBF47C590AA}"/>
              </a:ext>
            </a:extLst>
          </p:cNvPr>
          <p:cNvGrpSpPr/>
          <p:nvPr/>
        </p:nvGrpSpPr>
        <p:grpSpPr>
          <a:xfrm>
            <a:off x="4096253" y="941731"/>
            <a:ext cx="2173434" cy="2326744"/>
            <a:chOff x="495497" y="1973212"/>
            <a:chExt cx="3039555" cy="3405184"/>
          </a:xfrm>
        </p:grpSpPr>
        <p:pic>
          <p:nvPicPr>
            <p:cNvPr id="6" name="그림 5" descr="차트이(가) 표시된 사진&#10;&#10;자동 생성된 설명">
              <a:extLst>
                <a:ext uri="{FF2B5EF4-FFF2-40B4-BE49-F238E27FC236}">
                  <a16:creationId xmlns:a16="http://schemas.microsoft.com/office/drawing/2014/main" id="{532C44D4-AE7C-9FD5-1BCC-9F38F41C53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3999"/>
            <a:stretch/>
          </p:blipFill>
          <p:spPr>
            <a:xfrm>
              <a:off x="495497" y="1973212"/>
              <a:ext cx="3039555" cy="3405184"/>
            </a:xfrm>
            <a:prstGeom prst="rect">
              <a:avLst/>
            </a:prstGeom>
          </p:spPr>
        </p:pic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17252A1E-6F53-8CE5-A176-F9A4C682CBF0}"/>
                </a:ext>
              </a:extLst>
            </p:cNvPr>
            <p:cNvGrpSpPr/>
            <p:nvPr/>
          </p:nvGrpSpPr>
          <p:grpSpPr>
            <a:xfrm>
              <a:off x="1648745" y="2407622"/>
              <a:ext cx="1262913" cy="2349269"/>
              <a:chOff x="6466054" y="3363350"/>
              <a:chExt cx="1172687" cy="2270055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E8A177-3017-0E3B-0C42-387C8A1403AB}"/>
                  </a:ext>
                </a:extLst>
              </p:cNvPr>
              <p:cNvSpPr txBox="1"/>
              <p:nvPr/>
            </p:nvSpPr>
            <p:spPr>
              <a:xfrm>
                <a:off x="6821821" y="5350497"/>
                <a:ext cx="816920" cy="282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dirty="0">
                    <a:latin typeface="뉴오리진 고딕 Medium" panose="020B0600000101010101" pitchFamily="50" charset="-127"/>
                    <a:ea typeface="뉴오리진 고딕 Medium" panose="020B0600000101010101" pitchFamily="50" charset="-127"/>
                  </a:rPr>
                  <a:t>90.7%</a:t>
                </a:r>
                <a:endParaRPr lang="ko-KR" altLang="en-US" sz="700" dirty="0">
                  <a:latin typeface="뉴오리진 고딕 Medium" panose="020B0600000101010101" pitchFamily="50" charset="-127"/>
                  <a:ea typeface="뉴오리진 고딕 Medium" panose="020B0600000101010101" pitchFamily="50" charset="-127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C9949B-5772-D42B-F0E7-AC7484EF39ED}"/>
                  </a:ext>
                </a:extLst>
              </p:cNvPr>
              <p:cNvSpPr txBox="1"/>
              <p:nvPr/>
            </p:nvSpPr>
            <p:spPr>
              <a:xfrm rot="530115">
                <a:off x="6805489" y="3562365"/>
                <a:ext cx="711535" cy="282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b="1" dirty="0">
                    <a:latin typeface="뉴오리진 고딕 Medium" panose="020B0600000101010101" pitchFamily="50" charset="-127"/>
                    <a:ea typeface="뉴오리진 고딕 Medium" panose="020B0600000101010101" pitchFamily="50" charset="-127"/>
                  </a:rPr>
                  <a:t>9.1%</a:t>
                </a:r>
                <a:endParaRPr lang="ko-KR" altLang="en-US" sz="700" b="1" dirty="0">
                  <a:latin typeface="뉴오리진 고딕 Medium" panose="020B0600000101010101" pitchFamily="50" charset="-127"/>
                  <a:ea typeface="뉴오리진 고딕 Medium" panose="020B0600000101010101" pitchFamily="50" charset="-127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307D1F3-B4E8-7AD9-4341-D4E6454DA7DE}"/>
                  </a:ext>
                </a:extLst>
              </p:cNvPr>
              <p:cNvSpPr txBox="1"/>
              <p:nvPr/>
            </p:nvSpPr>
            <p:spPr>
              <a:xfrm rot="20937999">
                <a:off x="6466054" y="3363350"/>
                <a:ext cx="711535" cy="2407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dirty="0">
                    <a:latin typeface="뉴오리진 고딕 Medium" panose="020B0600000101010101" pitchFamily="50" charset="-127"/>
                    <a:ea typeface="뉴오리진 고딕 Medium" panose="020B0600000101010101" pitchFamily="50" charset="-127"/>
                  </a:rPr>
                  <a:t>0.23%</a:t>
                </a:r>
                <a:endParaRPr lang="ko-KR" altLang="en-US" sz="700" dirty="0">
                  <a:latin typeface="뉴오리진 고딕 Medium" panose="020B0600000101010101" pitchFamily="50" charset="-127"/>
                  <a:ea typeface="뉴오리진 고딕 Medium" panose="020B0600000101010101" pitchFamily="50" charset="-127"/>
                </a:endParaRPr>
              </a:p>
            </p:txBody>
          </p:sp>
        </p:grp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6D0355B-31AC-1305-5FD9-6C32D3F0B05C}"/>
              </a:ext>
            </a:extLst>
          </p:cNvPr>
          <p:cNvGrpSpPr/>
          <p:nvPr/>
        </p:nvGrpSpPr>
        <p:grpSpPr>
          <a:xfrm>
            <a:off x="6394916" y="894225"/>
            <a:ext cx="2354887" cy="2373583"/>
            <a:chOff x="6300786" y="2172668"/>
            <a:chExt cx="3324169" cy="3543300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B4BD34D1-CCFB-570D-DF7A-6FCAB0EB40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3714"/>
            <a:stretch/>
          </p:blipFill>
          <p:spPr>
            <a:xfrm>
              <a:off x="6300786" y="2172668"/>
              <a:ext cx="3324169" cy="35433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B92A699-5D91-18FE-6D16-9C04062C15D5}"/>
                </a:ext>
              </a:extLst>
            </p:cNvPr>
            <p:cNvSpPr txBox="1"/>
            <p:nvPr/>
          </p:nvSpPr>
          <p:spPr>
            <a:xfrm>
              <a:off x="8314576" y="4515293"/>
              <a:ext cx="1034981" cy="310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뉴오리진 고딕 Medium" panose="020B0600000101010101" pitchFamily="50" charset="-127"/>
                  <a:ea typeface="뉴오리진 고딕 Medium" panose="020B0600000101010101" pitchFamily="50" charset="-127"/>
                </a:rPr>
                <a:t>96.4%</a:t>
              </a:r>
              <a:endParaRPr lang="ko-KR" altLang="en-US" sz="7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5D93272-E847-D262-2B45-B23DA7B9F802}"/>
                </a:ext>
              </a:extLst>
            </p:cNvPr>
            <p:cNvSpPr txBox="1"/>
            <p:nvPr/>
          </p:nvSpPr>
          <p:spPr>
            <a:xfrm>
              <a:off x="8127722" y="2541101"/>
              <a:ext cx="753075" cy="310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뉴오리진 고딕 Medium" panose="020B0600000101010101" pitchFamily="50" charset="-127"/>
                  <a:ea typeface="뉴오리진 고딕 Medium" panose="020B0600000101010101" pitchFamily="50" charset="-127"/>
                </a:rPr>
                <a:t>2.7%</a:t>
              </a:r>
              <a:endParaRPr lang="ko-KR" altLang="en-US" sz="7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38531B0-A853-E6FA-2DD5-B2886C1AF7E9}"/>
                </a:ext>
              </a:extLst>
            </p:cNvPr>
            <p:cNvSpPr txBox="1"/>
            <p:nvPr/>
          </p:nvSpPr>
          <p:spPr>
            <a:xfrm rot="20490906">
              <a:off x="7459298" y="2547980"/>
              <a:ext cx="830217" cy="310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b="1" dirty="0">
                  <a:latin typeface="뉴오리진 고딕 Medium" panose="020B0600000101010101" pitchFamily="50" charset="-127"/>
                  <a:ea typeface="뉴오리진 고딕 Medium" panose="020B0600000101010101" pitchFamily="50" charset="-127"/>
                </a:rPr>
                <a:t>0.9%</a:t>
              </a:r>
              <a:endParaRPr lang="ko-KR" altLang="en-US" sz="700" b="1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endParaRPr>
            </a:p>
          </p:txBody>
        </p:sp>
      </p:grpSp>
      <p:pic>
        <p:nvPicPr>
          <p:cNvPr id="17" name="그림 16" descr="차트이(가) 표시된 사진&#10;&#10;자동 생성된 설명">
            <a:extLst>
              <a:ext uri="{FF2B5EF4-FFF2-40B4-BE49-F238E27FC236}">
                <a16:creationId xmlns:a16="http://schemas.microsoft.com/office/drawing/2014/main" id="{61A8F9BC-DFDE-DBB5-5477-DAFD1CFE1F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20"/>
          <a:stretch/>
        </p:blipFill>
        <p:spPr>
          <a:xfrm>
            <a:off x="8749803" y="845599"/>
            <a:ext cx="2354887" cy="2391559"/>
          </a:xfrm>
          <a:prstGeom prst="rect">
            <a:avLst/>
          </a:prstGeom>
        </p:spPr>
      </p:pic>
      <p:pic>
        <p:nvPicPr>
          <p:cNvPr id="2" name="그림 1" descr="차트이(가) 표시된 사진&#10;&#10;자동 생성된 설명">
            <a:extLst>
              <a:ext uri="{FF2B5EF4-FFF2-40B4-BE49-F238E27FC236}">
                <a16:creationId xmlns:a16="http://schemas.microsoft.com/office/drawing/2014/main" id="{7363CFD4-EA78-01BB-3CCE-27FA2467C0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53" t="64455" r="1664" b="10686"/>
          <a:stretch/>
        </p:blipFill>
        <p:spPr>
          <a:xfrm>
            <a:off x="663679" y="4564184"/>
            <a:ext cx="1759090" cy="12158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D4EB09C-2357-3162-3267-0432E129B04B}"/>
              </a:ext>
            </a:extLst>
          </p:cNvPr>
          <p:cNvSpPr txBox="1"/>
          <p:nvPr/>
        </p:nvSpPr>
        <p:spPr>
          <a:xfrm>
            <a:off x="104775" y="724204"/>
            <a:ext cx="4947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품목별 </a:t>
            </a:r>
            <a:r>
              <a:rPr lang="ko-KR" altLang="en-US" sz="1600" dirty="0" err="1"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네이버</a:t>
            </a:r>
            <a:r>
              <a:rPr lang="ko-KR" altLang="en-US" sz="1600" dirty="0"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 구매 고객의 다음 구매 채널 추이</a:t>
            </a:r>
          </a:p>
        </p:txBody>
      </p:sp>
      <p:pic>
        <p:nvPicPr>
          <p:cNvPr id="25" name="그림 24" descr="차트이(가) 표시된 사진&#10;&#10;자동 생성된 설명">
            <a:extLst>
              <a:ext uri="{FF2B5EF4-FFF2-40B4-BE49-F238E27FC236}">
                <a16:creationId xmlns:a16="http://schemas.microsoft.com/office/drawing/2014/main" id="{B19B7A5F-DC42-7E8B-4565-2FAA7A36441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12"/>
          <a:stretch/>
        </p:blipFill>
        <p:spPr>
          <a:xfrm>
            <a:off x="5178055" y="3553071"/>
            <a:ext cx="2274301" cy="2506562"/>
          </a:xfrm>
          <a:prstGeom prst="rect">
            <a:avLst/>
          </a:prstGeom>
        </p:spPr>
      </p:pic>
      <p:pic>
        <p:nvPicPr>
          <p:cNvPr id="26" name="그림 25" descr="차트이(가) 표시된 사진&#10;&#10;자동 생성된 설명">
            <a:extLst>
              <a:ext uri="{FF2B5EF4-FFF2-40B4-BE49-F238E27FC236}">
                <a16:creationId xmlns:a16="http://schemas.microsoft.com/office/drawing/2014/main" id="{EEBBDB16-75F1-ABD8-EBC9-5F0307C5BCB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879"/>
          <a:stretch/>
        </p:blipFill>
        <p:spPr>
          <a:xfrm>
            <a:off x="8079994" y="3546778"/>
            <a:ext cx="2303724" cy="2553298"/>
          </a:xfrm>
          <a:prstGeom prst="rect">
            <a:avLst/>
          </a:prstGeom>
        </p:spPr>
      </p:pic>
      <p:sp>
        <p:nvSpPr>
          <p:cNvPr id="77" name="TextBox 13">
            <a:extLst>
              <a:ext uri="{FF2B5EF4-FFF2-40B4-BE49-F238E27FC236}">
                <a16:creationId xmlns:a16="http://schemas.microsoft.com/office/drawing/2014/main" id="{40821557-EE73-F835-5940-99A9444A60EA}"/>
              </a:ext>
            </a:extLst>
          </p:cNvPr>
          <p:cNvSpPr txBox="1"/>
          <p:nvPr/>
        </p:nvSpPr>
        <p:spPr>
          <a:xfrm>
            <a:off x="9768560" y="2901222"/>
            <a:ext cx="2173434" cy="305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뉴오리진 고딕 Bold" panose="020B0600000101010101" pitchFamily="50" charset="-127"/>
                <a:ea typeface="뉴오리진 고딕 Bold" panose="020B0600000101010101" pitchFamily="50" charset="-127"/>
              </a:rPr>
              <a:t>a2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뉴오리진 고딕 Bold" panose="020B0600000101010101" pitchFamily="50" charset="-127"/>
                <a:ea typeface="뉴오리진 고딕 Bold" panose="020B0600000101010101" pitchFamily="50" charset="-127"/>
              </a:rPr>
              <a:t>플래티넘</a:t>
            </a:r>
          </a:p>
        </p:txBody>
      </p:sp>
      <p:sp>
        <p:nvSpPr>
          <p:cNvPr id="71" name="TextBox 13">
            <a:extLst>
              <a:ext uri="{FF2B5EF4-FFF2-40B4-BE49-F238E27FC236}">
                <a16:creationId xmlns:a16="http://schemas.microsoft.com/office/drawing/2014/main" id="{DA2EDACD-7A5E-0ECC-18C5-7EB08CB9159E}"/>
              </a:ext>
            </a:extLst>
          </p:cNvPr>
          <p:cNvSpPr txBox="1"/>
          <p:nvPr/>
        </p:nvSpPr>
        <p:spPr>
          <a:xfrm>
            <a:off x="7452356" y="2933428"/>
            <a:ext cx="924102" cy="3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뉴오리진 고딕 Bold" panose="020B0600000101010101" pitchFamily="50" charset="-127"/>
                <a:ea typeface="뉴오리진 고딕 Bold" panose="020B0600000101010101" pitchFamily="50" charset="-127"/>
              </a:rPr>
              <a:t>a2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뉴오리진 고딕 Bold" panose="020B0600000101010101" pitchFamily="50" charset="-127"/>
                <a:ea typeface="뉴오리진 고딕 Bold" panose="020B0600000101010101" pitchFamily="50" charset="-127"/>
              </a:rPr>
              <a:t>우유</a:t>
            </a:r>
          </a:p>
        </p:txBody>
      </p:sp>
      <p:sp>
        <p:nvSpPr>
          <p:cNvPr id="69" name="TextBox 13">
            <a:extLst>
              <a:ext uri="{FF2B5EF4-FFF2-40B4-BE49-F238E27FC236}">
                <a16:creationId xmlns:a16="http://schemas.microsoft.com/office/drawing/2014/main" id="{B14D40FC-241A-0A64-D0FC-885458282DE4}"/>
              </a:ext>
            </a:extLst>
          </p:cNvPr>
          <p:cNvSpPr txBox="1"/>
          <p:nvPr/>
        </p:nvSpPr>
        <p:spPr>
          <a:xfrm>
            <a:off x="5072832" y="2922154"/>
            <a:ext cx="1277064" cy="467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뉴오리진 고딕 Bold" panose="020B0600000101010101" pitchFamily="50" charset="-127"/>
                <a:ea typeface="뉴오리진 고딕 Bold" panose="020B0600000101010101" pitchFamily="50" charset="-127"/>
              </a:rPr>
              <a:t>이너플로라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뉴오리진 고딕 Bold" panose="020B0600000101010101" pitchFamily="50" charset="-127"/>
              <a:ea typeface="뉴오리진 고딕 Bold" panose="020B0600000101010101" pitchFamily="50" charset="-127"/>
            </a:endParaRPr>
          </a:p>
        </p:txBody>
      </p:sp>
      <p:sp>
        <p:nvSpPr>
          <p:cNvPr id="22" name="TextBox 13">
            <a:extLst>
              <a:ext uri="{FF2B5EF4-FFF2-40B4-BE49-F238E27FC236}">
                <a16:creationId xmlns:a16="http://schemas.microsoft.com/office/drawing/2014/main" id="{AB7C2579-BF13-4DAD-ED36-88CC9E39A159}"/>
              </a:ext>
            </a:extLst>
          </p:cNvPr>
          <p:cNvSpPr txBox="1"/>
          <p:nvPr/>
        </p:nvSpPr>
        <p:spPr>
          <a:xfrm>
            <a:off x="6367480" y="5693308"/>
            <a:ext cx="1165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뉴오리진 고딕 Bold" panose="020B0600000101010101" pitchFamily="50" charset="-127"/>
                <a:ea typeface="뉴오리진 고딕 Bold" panose="020B0600000101010101" pitchFamily="50" charset="-127"/>
              </a:rPr>
              <a:t>백수오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뉴오리진 고딕 Bold" panose="020B0600000101010101" pitchFamily="50" charset="-127"/>
              <a:ea typeface="뉴오리진 고딕 Bold" panose="020B0600000101010101" pitchFamily="50" charset="-127"/>
            </a:endParaRPr>
          </a:p>
        </p:txBody>
      </p:sp>
      <p:sp>
        <p:nvSpPr>
          <p:cNvPr id="23" name="TextBox 13">
            <a:extLst>
              <a:ext uri="{FF2B5EF4-FFF2-40B4-BE49-F238E27FC236}">
                <a16:creationId xmlns:a16="http://schemas.microsoft.com/office/drawing/2014/main" id="{AB940FE8-5702-B0A6-8549-A99A38CC7DF2}"/>
              </a:ext>
            </a:extLst>
          </p:cNvPr>
          <p:cNvSpPr txBox="1"/>
          <p:nvPr/>
        </p:nvSpPr>
        <p:spPr>
          <a:xfrm>
            <a:off x="9331203" y="5674557"/>
            <a:ext cx="973429" cy="344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뉴오리진 고딕 Bold" panose="020B0600000101010101" pitchFamily="50" charset="-127"/>
                <a:ea typeface="뉴오리진 고딕 Bold" panose="020B0600000101010101" pitchFamily="50" charset="-127"/>
              </a:rPr>
              <a:t>순초약방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뉴오리진 고딕 Bold" panose="020B0600000101010101" pitchFamily="50" charset="-127"/>
              <a:ea typeface="뉴오리진 고딕 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65A5EF-C4A8-28C3-999A-B3737FB2A3B9}"/>
              </a:ext>
            </a:extLst>
          </p:cNvPr>
          <p:cNvSpPr txBox="1"/>
          <p:nvPr/>
        </p:nvSpPr>
        <p:spPr>
          <a:xfrm>
            <a:off x="318925" y="1462710"/>
            <a:ext cx="3753424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050" dirty="0" err="1"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이너플로라</a:t>
            </a:r>
            <a:endParaRPr lang="en-US" altLang="ko-KR" sz="1050" dirty="0">
              <a:latin typeface="Lucida Sans Typewriter" panose="020B0509030504030204" pitchFamily="49" charset="0"/>
              <a:ea typeface="뉴오리진 고딕 Medium" panose="020B0600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altLang="ko-KR" sz="300" dirty="0">
              <a:latin typeface="Lucida Sans Typewriter" panose="020B0509030504030204" pitchFamily="49" charset="0"/>
              <a:ea typeface="뉴오리진 고딕 Medium" panose="020B0600000101010101" pitchFamily="50" charset="-127"/>
            </a:endParaRPr>
          </a:p>
          <a:p>
            <a:r>
              <a:rPr lang="ko-KR" altLang="en-US" sz="900" dirty="0"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  </a:t>
            </a:r>
            <a:r>
              <a:rPr lang="en-US" altLang="ko-KR" sz="900" dirty="0"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&gt; </a:t>
            </a:r>
            <a:r>
              <a:rPr lang="ko-KR" altLang="en-US" sz="900" dirty="0" err="1"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자사몰로</a:t>
            </a:r>
            <a:r>
              <a:rPr lang="ko-KR" altLang="en-US" sz="900" dirty="0"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 이동 </a:t>
            </a:r>
            <a:r>
              <a:rPr lang="en-US" altLang="ko-KR" sz="900" dirty="0"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9.1%</a:t>
            </a:r>
            <a:r>
              <a:rPr lang="ko-KR" altLang="en-US" sz="900" dirty="0"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 </a:t>
            </a:r>
            <a:endParaRPr lang="en-US" altLang="ko-KR" sz="900" dirty="0">
              <a:latin typeface="Lucida Sans Typewriter" panose="020B0509030504030204" pitchFamily="49" charset="0"/>
              <a:ea typeface="뉴오리진 고딕 Medium" panose="020B0600000101010101" pitchFamily="50" charset="-127"/>
            </a:endParaRPr>
          </a:p>
          <a:p>
            <a:r>
              <a:rPr lang="ko-KR" altLang="en-US" sz="900" dirty="0"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   </a:t>
            </a:r>
            <a:r>
              <a:rPr lang="en-US" altLang="ko-KR" sz="900" dirty="0"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- </a:t>
            </a:r>
            <a:r>
              <a:rPr lang="ko-KR" altLang="en-US" sz="900" dirty="0" err="1"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자사몰</a:t>
            </a:r>
            <a:r>
              <a:rPr lang="ko-KR" altLang="en-US" sz="900" dirty="0"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 이벤트나 특가 시 이동구매 추측</a:t>
            </a:r>
            <a:endParaRPr lang="en-US" altLang="ko-KR" sz="900" dirty="0">
              <a:latin typeface="Lucida Sans Typewriter" panose="020B0509030504030204" pitchFamily="49" charset="0"/>
              <a:ea typeface="뉴오리진 고딕 Medium" panose="020B0600000101010101" pitchFamily="50" charset="-127"/>
            </a:endParaRPr>
          </a:p>
          <a:p>
            <a:endParaRPr lang="en-US" altLang="ko-KR" sz="300" dirty="0">
              <a:latin typeface="Lucida Sans Typewriter" panose="020B0509030504030204" pitchFamily="49" charset="0"/>
              <a:ea typeface="뉴오리진 고딕 Medium" panose="020B0600000101010101" pitchFamily="50" charset="-127"/>
            </a:endParaRPr>
          </a:p>
          <a:p>
            <a:r>
              <a:rPr lang="en-US" altLang="ko-KR" sz="900" dirty="0"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 </a:t>
            </a:r>
            <a:r>
              <a:rPr lang="ko-KR" altLang="en-US" sz="900" dirty="0"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 </a:t>
            </a:r>
            <a:r>
              <a:rPr lang="en-US" altLang="ko-KR" sz="900" dirty="0"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&gt; </a:t>
            </a:r>
            <a:r>
              <a:rPr lang="ko-KR" altLang="en-US" sz="900" dirty="0"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스마트스토어 재구매 </a:t>
            </a:r>
            <a:r>
              <a:rPr lang="en-US" altLang="ko-KR" sz="900" dirty="0"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90.7%</a:t>
            </a:r>
            <a:r>
              <a:rPr lang="ko-KR" altLang="en-US" sz="900" dirty="0"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 </a:t>
            </a:r>
            <a:endParaRPr lang="en-US" altLang="ko-KR" sz="900" dirty="0">
              <a:latin typeface="Lucida Sans Typewriter" panose="020B0509030504030204" pitchFamily="49" charset="0"/>
              <a:ea typeface="뉴오리진 고딕 Medium" panose="020B0600000101010101" pitchFamily="50" charset="-127"/>
            </a:endParaRPr>
          </a:p>
          <a:p>
            <a:r>
              <a:rPr lang="en-US" altLang="ko-KR" sz="900" dirty="0"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   - </a:t>
            </a:r>
            <a:r>
              <a:rPr lang="ko-KR" altLang="en-US" sz="900" dirty="0"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라이브방송을 통해 지속적 재구매 </a:t>
            </a:r>
            <a:endParaRPr lang="en-US" altLang="ko-KR" sz="900" dirty="0">
              <a:latin typeface="Lucida Sans Typewriter" panose="020B0509030504030204" pitchFamily="49" charset="0"/>
              <a:ea typeface="뉴오리진 고딕 Medium" panose="020B0600000101010101" pitchFamily="50" charset="-127"/>
            </a:endParaRPr>
          </a:p>
          <a:p>
            <a:r>
              <a:rPr lang="en-US" altLang="ko-KR" sz="1050" dirty="0"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  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050" dirty="0"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a2</a:t>
            </a:r>
            <a:r>
              <a:rPr lang="ko-KR" altLang="en-US" sz="1050" dirty="0"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 플래티넘 </a:t>
            </a:r>
            <a:endParaRPr lang="en-US" altLang="ko-KR" sz="1050" dirty="0">
              <a:latin typeface="Lucida Sans Typewriter" panose="020B0509030504030204" pitchFamily="49" charset="0"/>
              <a:ea typeface="뉴오리진 고딕 Medium" panose="020B0600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altLang="ko-KR" sz="300" dirty="0">
              <a:latin typeface="Lucida Sans Typewriter" panose="020B0509030504030204" pitchFamily="49" charset="0"/>
              <a:ea typeface="뉴오리진 고딕 Medium" panose="020B0600000101010101" pitchFamily="50" charset="-127"/>
            </a:endParaRPr>
          </a:p>
          <a:p>
            <a:r>
              <a:rPr lang="en-US" altLang="ko-KR" sz="900" dirty="0"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 </a:t>
            </a:r>
            <a:r>
              <a:rPr lang="ko-KR" altLang="en-US" sz="900" dirty="0"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 </a:t>
            </a:r>
            <a:r>
              <a:rPr lang="en-US" altLang="ko-KR" sz="900" dirty="0"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&gt; </a:t>
            </a:r>
            <a:r>
              <a:rPr lang="ko-KR" altLang="en-US" sz="900" dirty="0" err="1"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자사몰로</a:t>
            </a:r>
            <a:r>
              <a:rPr lang="ko-KR" altLang="en-US" sz="900" dirty="0"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 이동</a:t>
            </a:r>
            <a:r>
              <a:rPr lang="en-US" altLang="ko-KR" sz="900" dirty="0"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 11% </a:t>
            </a:r>
          </a:p>
          <a:p>
            <a:r>
              <a:rPr lang="en-US" altLang="ko-KR" sz="900" dirty="0"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   - </a:t>
            </a:r>
            <a:r>
              <a:rPr lang="ko-KR" altLang="en-US" sz="900" dirty="0"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생각보다 자사몰로 넘어간 비율이 적음</a:t>
            </a:r>
            <a:r>
              <a:rPr lang="en-US" altLang="ko-KR" sz="900" dirty="0"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 </a:t>
            </a:r>
          </a:p>
          <a:p>
            <a:r>
              <a:rPr lang="en-US" altLang="ko-KR" sz="900" dirty="0"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   - </a:t>
            </a:r>
            <a:r>
              <a:rPr lang="ko-KR" altLang="en-US" sz="900" dirty="0"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멤버십에 대한 인지 부족 추측</a:t>
            </a:r>
            <a:endParaRPr lang="en-US" altLang="ko-KR" sz="900" dirty="0">
              <a:latin typeface="Lucida Sans Typewriter" panose="020B0509030504030204" pitchFamily="49" charset="0"/>
              <a:ea typeface="뉴오리진 고딕 Medium" panose="020B0600000101010101" pitchFamily="50" charset="-127"/>
            </a:endParaRPr>
          </a:p>
          <a:p>
            <a:r>
              <a:rPr lang="en-US" altLang="ko-KR" sz="900" dirty="0"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     (</a:t>
            </a:r>
            <a:r>
              <a:rPr lang="ko-KR" altLang="en-US" sz="700" dirty="0"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플래티넘 구입 고객한테 멤버십 홍보 등의 인지도 상승 활동 제안</a:t>
            </a:r>
            <a:r>
              <a:rPr lang="en-US" altLang="ko-KR" sz="700" dirty="0"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)</a:t>
            </a:r>
          </a:p>
          <a:p>
            <a:endParaRPr lang="en-US" altLang="ko-KR" sz="900" dirty="0">
              <a:latin typeface="Lucida Sans Typewriter" panose="020B0509030504030204" pitchFamily="49" charset="0"/>
              <a:ea typeface="뉴오리진 고딕 Mediu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4330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41BBC55-2418-4163-B7D2-F2513F3E0829}"/>
              </a:ext>
            </a:extLst>
          </p:cNvPr>
          <p:cNvCxnSpPr>
            <a:cxnSpLocks/>
          </p:cNvCxnSpPr>
          <p:nvPr/>
        </p:nvCxnSpPr>
        <p:spPr>
          <a:xfrm>
            <a:off x="104775" y="683509"/>
            <a:ext cx="1187259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3">
            <a:extLst>
              <a:ext uri="{FF2B5EF4-FFF2-40B4-BE49-F238E27FC236}">
                <a16:creationId xmlns:a16="http://schemas.microsoft.com/office/drawing/2014/main" id="{0EDF0E5C-4D1C-0BEE-8C4D-0518B8A167A5}"/>
              </a:ext>
            </a:extLst>
          </p:cNvPr>
          <p:cNvSpPr txBox="1"/>
          <p:nvPr/>
        </p:nvSpPr>
        <p:spPr>
          <a:xfrm>
            <a:off x="104775" y="146862"/>
            <a:ext cx="3120206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뉴오리진 고딕 Bold" panose="020B0600000101010101" pitchFamily="50" charset="-127"/>
                <a:ea typeface="뉴오리진 고딕 Bold" panose="020B0600000101010101" pitchFamily="50" charset="-127"/>
              </a:rPr>
              <a:t>채널 이동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뉴오리진 고딕 Bold" panose="020B0600000101010101" pitchFamily="50" charset="-127"/>
                <a:ea typeface="뉴오리진 고딕 Bold" panose="020B0600000101010101" pitchFamily="50" charset="-127"/>
              </a:rPr>
              <a:t>: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뉴오리진 고딕 Bold" panose="020B0600000101010101" pitchFamily="50" charset="-127"/>
                <a:ea typeface="뉴오리진 고딕 Bold" panose="020B0600000101010101" pitchFamily="50" charset="-127"/>
              </a:rPr>
              <a:t>외부온라인몰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뉴오리진 고딕 Bold" panose="020B0600000101010101" pitchFamily="50" charset="-127"/>
                <a:ea typeface="뉴오리진 고딕 Bold" panose="020B0600000101010101" pitchFamily="50" charset="-127"/>
              </a:rPr>
              <a:t> </a:t>
            </a:r>
          </a:p>
        </p:txBody>
      </p:sp>
      <p:sp>
        <p:nvSpPr>
          <p:cNvPr id="69" name="TextBox 13">
            <a:extLst>
              <a:ext uri="{FF2B5EF4-FFF2-40B4-BE49-F238E27FC236}">
                <a16:creationId xmlns:a16="http://schemas.microsoft.com/office/drawing/2014/main" id="{B14D40FC-241A-0A64-D0FC-885458282DE4}"/>
              </a:ext>
            </a:extLst>
          </p:cNvPr>
          <p:cNvSpPr txBox="1"/>
          <p:nvPr/>
        </p:nvSpPr>
        <p:spPr>
          <a:xfrm>
            <a:off x="3495084" y="5510022"/>
            <a:ext cx="1649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뉴오리진 고딕 Bold" panose="020B0600000101010101" pitchFamily="50" charset="-127"/>
                <a:ea typeface="뉴오리진 고딕 Bold" panose="020B0600000101010101" pitchFamily="50" charset="-127"/>
              </a:rPr>
              <a:t>이너플로라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뉴오리진 고딕 Bold" panose="020B0600000101010101" pitchFamily="50" charset="-127"/>
              <a:ea typeface="뉴오리진 고딕 Bold" panose="020B0600000101010101" pitchFamily="50" charset="-127"/>
            </a:endParaRPr>
          </a:p>
        </p:txBody>
      </p:sp>
      <p:sp>
        <p:nvSpPr>
          <p:cNvPr id="71" name="TextBox 13">
            <a:extLst>
              <a:ext uri="{FF2B5EF4-FFF2-40B4-BE49-F238E27FC236}">
                <a16:creationId xmlns:a16="http://schemas.microsoft.com/office/drawing/2014/main" id="{DA2EDACD-7A5E-0ECC-18C5-7EB08CB9159E}"/>
              </a:ext>
            </a:extLst>
          </p:cNvPr>
          <p:cNvSpPr txBox="1"/>
          <p:nvPr/>
        </p:nvSpPr>
        <p:spPr>
          <a:xfrm>
            <a:off x="7131805" y="5510022"/>
            <a:ext cx="916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뉴오리진 고딕 Bold" panose="020B0600000101010101" pitchFamily="50" charset="-127"/>
                <a:ea typeface="뉴오리진 고딕 Bold" panose="020B0600000101010101" pitchFamily="50" charset="-127"/>
              </a:rPr>
              <a:t>a2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뉴오리진 고딕 Bold" panose="020B0600000101010101" pitchFamily="50" charset="-127"/>
                <a:ea typeface="뉴오리진 고딕 Bold" panose="020B0600000101010101" pitchFamily="50" charset="-127"/>
              </a:rPr>
              <a:t>우유</a:t>
            </a:r>
          </a:p>
        </p:txBody>
      </p:sp>
      <p:sp>
        <p:nvSpPr>
          <p:cNvPr id="77" name="TextBox 13">
            <a:extLst>
              <a:ext uri="{FF2B5EF4-FFF2-40B4-BE49-F238E27FC236}">
                <a16:creationId xmlns:a16="http://schemas.microsoft.com/office/drawing/2014/main" id="{40821557-EE73-F835-5940-99A9444A60EA}"/>
              </a:ext>
            </a:extLst>
          </p:cNvPr>
          <p:cNvSpPr txBox="1"/>
          <p:nvPr/>
        </p:nvSpPr>
        <p:spPr>
          <a:xfrm>
            <a:off x="10035497" y="5510022"/>
            <a:ext cx="2156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뉴오리진 고딕 Bold" panose="020B0600000101010101" pitchFamily="50" charset="-127"/>
                <a:ea typeface="뉴오리진 고딕 Bold" panose="020B0600000101010101" pitchFamily="50" charset="-127"/>
              </a:rPr>
              <a:t>a2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뉴오리진 고딕 Bold" panose="020B0600000101010101" pitchFamily="50" charset="-127"/>
                <a:ea typeface="뉴오리진 고딕 Bold" panose="020B0600000101010101" pitchFamily="50" charset="-127"/>
              </a:rPr>
              <a:t>플래티넘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482C8ABD-DC1B-CEA2-4A29-CA7EFAF37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63" y="4452746"/>
            <a:ext cx="1808626" cy="105727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E4DDBD3-30D8-31BF-F09E-B7360A9F7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304" y="2603276"/>
            <a:ext cx="2890968" cy="274122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4EEADCF-918F-A9D6-2150-159CF1446E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2631" y="2603276"/>
            <a:ext cx="2824220" cy="2641538"/>
          </a:xfrm>
          <a:prstGeom prst="rect">
            <a:avLst/>
          </a:prstGeom>
        </p:spPr>
      </p:pic>
      <p:pic>
        <p:nvPicPr>
          <p:cNvPr id="24" name="그림 23" descr="차트이(가) 표시된 사진&#10;&#10;자동 생성된 설명">
            <a:extLst>
              <a:ext uri="{FF2B5EF4-FFF2-40B4-BE49-F238E27FC236}">
                <a16:creationId xmlns:a16="http://schemas.microsoft.com/office/drawing/2014/main" id="{E64E1148-3D12-BD0A-6FA2-FBB17F9D1D1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1"/>
          <a:stretch/>
        </p:blipFill>
        <p:spPr>
          <a:xfrm>
            <a:off x="8874290" y="2508754"/>
            <a:ext cx="2890968" cy="300126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BF73B97-9D5B-6E17-5D21-0AF072688B7D}"/>
              </a:ext>
            </a:extLst>
          </p:cNvPr>
          <p:cNvSpPr txBox="1"/>
          <p:nvPr/>
        </p:nvSpPr>
        <p:spPr>
          <a:xfrm>
            <a:off x="104775" y="724204"/>
            <a:ext cx="4947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품목별 </a:t>
            </a:r>
            <a:r>
              <a:rPr lang="ko-KR" altLang="en-US" sz="1600" dirty="0" err="1"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외부몰</a:t>
            </a:r>
            <a:r>
              <a:rPr lang="ko-KR" altLang="en-US" sz="1600" dirty="0"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 구매 고객의 다음 구매 채널 추이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76981" y="1612693"/>
            <a:ext cx="36300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buFont typeface="Wingdings" panose="05000000000000000000" pitchFamily="2" charset="2"/>
              <a:buChar char="ü"/>
            </a:pPr>
            <a:r>
              <a:rPr lang="ko-KR" altLang="en-US" sz="1050" dirty="0" err="1">
                <a:solidFill>
                  <a:prstClr val="black"/>
                </a:solidFill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이너플로라</a:t>
            </a:r>
            <a:r>
              <a:rPr lang="ko-KR" altLang="en-US" sz="1050" dirty="0">
                <a:solidFill>
                  <a:prstClr val="black"/>
                </a:solidFill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 </a:t>
            </a:r>
            <a:r>
              <a:rPr lang="en-US" altLang="ko-KR" sz="1050" dirty="0">
                <a:solidFill>
                  <a:prstClr val="black"/>
                </a:solidFill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, a2 </a:t>
            </a:r>
            <a:r>
              <a:rPr lang="ko-KR" altLang="en-US" sz="1050" dirty="0">
                <a:solidFill>
                  <a:prstClr val="black"/>
                </a:solidFill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우유</a:t>
            </a:r>
            <a:endParaRPr lang="en-US" altLang="ko-KR" sz="1050" dirty="0">
              <a:solidFill>
                <a:prstClr val="black"/>
              </a:solidFill>
              <a:latin typeface="Lucida Sans Typewriter" panose="020B0509030504030204" pitchFamily="49" charset="0"/>
              <a:ea typeface="뉴오리진 고딕 Medium" panose="020B0600000101010101" pitchFamily="50" charset="-127"/>
            </a:endParaRPr>
          </a:p>
          <a:p>
            <a:pPr marL="171450" lvl="0" indent="-171450">
              <a:buFont typeface="Wingdings" panose="05000000000000000000" pitchFamily="2" charset="2"/>
              <a:buChar char="ü"/>
            </a:pPr>
            <a:endParaRPr lang="en-US" altLang="ko-KR" sz="300" dirty="0">
              <a:solidFill>
                <a:prstClr val="black"/>
              </a:solidFill>
              <a:latin typeface="Lucida Sans Typewriter" panose="020B0509030504030204" pitchFamily="49" charset="0"/>
              <a:ea typeface="뉴오리진 고딕 Medium" panose="020B0600000101010101" pitchFamily="50" charset="-127"/>
            </a:endParaRPr>
          </a:p>
          <a:p>
            <a:pPr lvl="0"/>
            <a:r>
              <a:rPr lang="ko-KR" altLang="en-US" sz="900" dirty="0">
                <a:solidFill>
                  <a:prstClr val="black"/>
                </a:solidFill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  </a:t>
            </a:r>
            <a:r>
              <a:rPr lang="en-US" altLang="ko-KR" sz="900" dirty="0">
                <a:solidFill>
                  <a:prstClr val="black"/>
                </a:solidFill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&gt; </a:t>
            </a:r>
            <a:r>
              <a:rPr lang="ko-KR" altLang="en-US" sz="900" dirty="0">
                <a:solidFill>
                  <a:prstClr val="black"/>
                </a:solidFill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스마트스토어 </a:t>
            </a:r>
            <a:r>
              <a:rPr lang="en-US" altLang="ko-KR" sz="900" dirty="0">
                <a:solidFill>
                  <a:prstClr val="black"/>
                </a:solidFill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3-40%, </a:t>
            </a:r>
            <a:r>
              <a:rPr lang="ko-KR" altLang="en-US" sz="900" dirty="0" err="1">
                <a:solidFill>
                  <a:prstClr val="black"/>
                </a:solidFill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자사몰</a:t>
            </a:r>
            <a:r>
              <a:rPr lang="ko-KR" altLang="en-US" sz="900" dirty="0">
                <a:solidFill>
                  <a:prstClr val="black"/>
                </a:solidFill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60% </a:t>
            </a:r>
            <a:r>
              <a:rPr lang="ko-KR" altLang="en-US" sz="900" dirty="0">
                <a:solidFill>
                  <a:prstClr val="black"/>
                </a:solidFill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비율로 이동</a:t>
            </a:r>
            <a:endParaRPr lang="en-US" altLang="ko-KR" sz="900" dirty="0">
              <a:solidFill>
                <a:prstClr val="black"/>
              </a:solidFill>
              <a:latin typeface="Lucida Sans Typewriter" panose="020B0509030504030204" pitchFamily="49" charset="0"/>
              <a:ea typeface="뉴오리진 고딕 Medium" panose="020B0600000101010101" pitchFamily="50" charset="-127"/>
            </a:endParaRPr>
          </a:p>
          <a:p>
            <a:pPr lvl="0"/>
            <a:r>
              <a:rPr lang="en-US" altLang="ko-KR" sz="900" dirty="0">
                <a:solidFill>
                  <a:prstClr val="black"/>
                </a:solidFill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   ( </a:t>
            </a:r>
            <a:r>
              <a:rPr lang="ko-KR" altLang="en-US" sz="900" dirty="0">
                <a:solidFill>
                  <a:prstClr val="black"/>
                </a:solidFill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구매 당시 가격이 이동에 영향 추측</a:t>
            </a:r>
            <a:r>
              <a:rPr lang="en-US" altLang="ko-KR" sz="900" dirty="0">
                <a:solidFill>
                  <a:prstClr val="black"/>
                </a:solidFill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)</a:t>
            </a:r>
          </a:p>
          <a:p>
            <a:pPr lvl="0"/>
            <a:r>
              <a:rPr lang="en-US" altLang="ko-KR" sz="1050" dirty="0">
                <a:solidFill>
                  <a:prstClr val="black"/>
                </a:solidFill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  </a:t>
            </a:r>
          </a:p>
          <a:p>
            <a:pPr lvl="0"/>
            <a:endParaRPr lang="en-US" altLang="ko-KR" sz="1050" dirty="0">
              <a:solidFill>
                <a:prstClr val="black"/>
              </a:solidFill>
              <a:latin typeface="Lucida Sans Typewriter" panose="020B0509030504030204" pitchFamily="49" charset="0"/>
              <a:ea typeface="뉴오리진 고딕 Medium" panose="020B0600000101010101" pitchFamily="50" charset="-127"/>
            </a:endParaRPr>
          </a:p>
          <a:p>
            <a:pPr marL="171450" lvl="0" indent="-171450">
              <a:buFont typeface="Wingdings" panose="05000000000000000000" pitchFamily="2" charset="2"/>
              <a:buChar char="ü"/>
            </a:pPr>
            <a:r>
              <a:rPr lang="en-US" altLang="ko-KR" sz="1050" dirty="0">
                <a:solidFill>
                  <a:prstClr val="black"/>
                </a:solidFill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a2</a:t>
            </a:r>
            <a:r>
              <a:rPr lang="ko-KR" altLang="en-US" sz="1050" dirty="0">
                <a:solidFill>
                  <a:prstClr val="black"/>
                </a:solidFill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 </a:t>
            </a:r>
            <a:r>
              <a:rPr lang="ko-KR" altLang="en-US" sz="1050" dirty="0" err="1">
                <a:solidFill>
                  <a:prstClr val="black"/>
                </a:solidFill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플래티넘</a:t>
            </a:r>
            <a:r>
              <a:rPr lang="ko-KR" altLang="en-US" sz="1050" dirty="0">
                <a:solidFill>
                  <a:prstClr val="black"/>
                </a:solidFill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 </a:t>
            </a:r>
            <a:endParaRPr lang="en-US" altLang="ko-KR" sz="1050" dirty="0">
              <a:solidFill>
                <a:prstClr val="black"/>
              </a:solidFill>
              <a:latin typeface="Lucida Sans Typewriter" panose="020B0509030504030204" pitchFamily="49" charset="0"/>
              <a:ea typeface="뉴오리진 고딕 Medium" panose="020B0600000101010101" pitchFamily="50" charset="-127"/>
            </a:endParaRPr>
          </a:p>
          <a:p>
            <a:pPr marL="171450" lvl="0" indent="-171450">
              <a:buFont typeface="Wingdings" panose="05000000000000000000" pitchFamily="2" charset="2"/>
              <a:buChar char="ü"/>
            </a:pPr>
            <a:endParaRPr lang="en-US" altLang="ko-KR" sz="300" dirty="0">
              <a:solidFill>
                <a:prstClr val="black"/>
              </a:solidFill>
              <a:latin typeface="Lucida Sans Typewriter" panose="020B0509030504030204" pitchFamily="49" charset="0"/>
              <a:ea typeface="뉴오리진 고딕 Medium" panose="020B0600000101010101" pitchFamily="50" charset="-127"/>
            </a:endParaRPr>
          </a:p>
          <a:p>
            <a:pPr lvl="0"/>
            <a:r>
              <a:rPr lang="en-US" altLang="ko-KR" sz="900" dirty="0">
                <a:solidFill>
                  <a:prstClr val="black"/>
                </a:solidFill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&gt; </a:t>
            </a:r>
            <a:r>
              <a:rPr lang="ko-KR" altLang="en-US" sz="900" dirty="0" err="1">
                <a:solidFill>
                  <a:prstClr val="black"/>
                </a:solidFill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자사몰로</a:t>
            </a:r>
            <a:r>
              <a:rPr lang="en-US" altLang="ko-KR" sz="900" dirty="0">
                <a:solidFill>
                  <a:prstClr val="black"/>
                </a:solidFill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 93.3% </a:t>
            </a:r>
          </a:p>
          <a:p>
            <a:pPr lvl="0"/>
            <a:r>
              <a:rPr lang="en-US" altLang="ko-KR" sz="900" dirty="0">
                <a:solidFill>
                  <a:prstClr val="black"/>
                </a:solidFill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   - </a:t>
            </a:r>
            <a:r>
              <a:rPr lang="ko-KR" altLang="en-US" sz="900" dirty="0">
                <a:solidFill>
                  <a:prstClr val="black"/>
                </a:solidFill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멤버십 최저가 정책</a:t>
            </a:r>
            <a:endParaRPr lang="en-US" altLang="ko-KR" sz="900" dirty="0">
              <a:solidFill>
                <a:prstClr val="black"/>
              </a:solidFill>
              <a:latin typeface="Lucida Sans Typewriter" panose="020B0509030504030204" pitchFamily="49" charset="0"/>
              <a:ea typeface="뉴오리진 고딕 Mediu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1860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CFEFEAB-D9A6-4C2A-878B-9DEBC988D143}"/>
              </a:ext>
            </a:extLst>
          </p:cNvPr>
          <p:cNvSpPr txBox="1"/>
          <p:nvPr/>
        </p:nvSpPr>
        <p:spPr>
          <a:xfrm>
            <a:off x="301981" y="2574920"/>
            <a:ext cx="6132460" cy="817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뉴오리진 고딕 Bold" panose="020B0600000101010101" pitchFamily="50" charset="-127"/>
                <a:ea typeface="뉴오리진 고딕 Bold" panose="020B0600000101010101" pitchFamily="50" charset="-127"/>
              </a:rPr>
              <a:t>감사합니다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뉴오리진 고딕 Bold" panose="020B0600000101010101" pitchFamily="50" charset="-127"/>
                <a:ea typeface="뉴오리진 고딕 Bold" panose="020B0600000101010101" pitchFamily="50" charset="-127"/>
              </a:rPr>
              <a:t>.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뉴오리진 고딕 Bold" panose="020B0600000101010101" pitchFamily="50" charset="-127"/>
              <a:ea typeface="뉴오리진 고딕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7886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41BBC55-2418-4163-B7D2-F2513F3E0829}"/>
              </a:ext>
            </a:extLst>
          </p:cNvPr>
          <p:cNvCxnSpPr>
            <a:cxnSpLocks/>
          </p:cNvCxnSpPr>
          <p:nvPr/>
        </p:nvCxnSpPr>
        <p:spPr>
          <a:xfrm>
            <a:off x="104775" y="683509"/>
            <a:ext cx="1187259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3">
            <a:extLst>
              <a:ext uri="{FF2B5EF4-FFF2-40B4-BE49-F238E27FC236}">
                <a16:creationId xmlns:a16="http://schemas.microsoft.com/office/drawing/2014/main" id="{0EDF0E5C-4D1C-0BEE-8C4D-0518B8A167A5}"/>
              </a:ext>
            </a:extLst>
          </p:cNvPr>
          <p:cNvSpPr txBox="1"/>
          <p:nvPr/>
        </p:nvSpPr>
        <p:spPr>
          <a:xfrm>
            <a:off x="104775" y="146862"/>
            <a:ext cx="3120206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뉴오리진 고딕 Bold" panose="020B0600000101010101" pitchFamily="50" charset="-127"/>
                <a:ea typeface="뉴오리진 고딕 Bold" panose="020B0600000101010101" pitchFamily="50" charset="-127"/>
              </a:rPr>
              <a:t>자사제품 리뷰 키워드 분석　</a:t>
            </a:r>
          </a:p>
        </p:txBody>
      </p:sp>
      <p:sp>
        <p:nvSpPr>
          <p:cNvPr id="2" name="화살표: 왼쪽 1">
            <a:extLst>
              <a:ext uri="{FF2B5EF4-FFF2-40B4-BE49-F238E27FC236}">
                <a16:creationId xmlns:a16="http://schemas.microsoft.com/office/drawing/2014/main" id="{85D358FB-7ACA-BCE1-5553-FF3352E7FDFD}"/>
              </a:ext>
            </a:extLst>
          </p:cNvPr>
          <p:cNvSpPr/>
          <p:nvPr/>
        </p:nvSpPr>
        <p:spPr>
          <a:xfrm>
            <a:off x="7586653" y="2150704"/>
            <a:ext cx="3950563" cy="2980678"/>
          </a:xfrm>
          <a:prstGeom prst="leftArrow">
            <a:avLst>
              <a:gd name="adj1" fmla="val 80852"/>
              <a:gd name="adj2" fmla="val 2841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뉴오리진 고딕 Medium" panose="020B0600000101010101" pitchFamily="50" charset="-127"/>
              <a:ea typeface="뉴오리진 고딕 Medium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CCB051-38C8-C86F-B041-5968FC77D372}"/>
              </a:ext>
            </a:extLst>
          </p:cNvPr>
          <p:cNvSpPr txBox="1"/>
          <p:nvPr/>
        </p:nvSpPr>
        <p:spPr>
          <a:xfrm>
            <a:off x="8609567" y="2150704"/>
            <a:ext cx="31117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전체 리뷰에서 가장 많이 언급된 키워드 </a:t>
            </a:r>
            <a:r>
              <a:rPr lang="en-US" altLang="ko-KR" sz="11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TOP5</a:t>
            </a:r>
            <a:endParaRPr lang="ko-KR" altLang="en-US" sz="1100" dirty="0">
              <a:latin typeface="뉴오리진 고딕 Medium" panose="020B0600000101010101" pitchFamily="50" charset="-127"/>
              <a:ea typeface="뉴오리진 고딕 Medium" panose="020B0600000101010101" pitchFamily="50" charset="-127"/>
            </a:endParaRPr>
          </a:p>
        </p:txBody>
      </p:sp>
      <p:pic>
        <p:nvPicPr>
          <p:cNvPr id="14" name="그림 13" descr="로고이(가) 표시된 사진&#10;&#10;자동 생성된 설명">
            <a:extLst>
              <a:ext uri="{FF2B5EF4-FFF2-40B4-BE49-F238E27FC236}">
                <a16:creationId xmlns:a16="http://schemas.microsoft.com/office/drawing/2014/main" id="{F9D50694-2F92-6DBB-EDA5-54FEC30FC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37" y="1010398"/>
            <a:ext cx="6033958" cy="484364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CD3A4BA-9860-8293-81AA-7CAA45CC4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077" y="2527323"/>
            <a:ext cx="1968391" cy="219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049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41BBC55-2418-4163-B7D2-F2513F3E0829}"/>
              </a:ext>
            </a:extLst>
          </p:cNvPr>
          <p:cNvCxnSpPr>
            <a:cxnSpLocks/>
          </p:cNvCxnSpPr>
          <p:nvPr/>
        </p:nvCxnSpPr>
        <p:spPr>
          <a:xfrm>
            <a:off x="104775" y="683509"/>
            <a:ext cx="1187259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3">
            <a:extLst>
              <a:ext uri="{FF2B5EF4-FFF2-40B4-BE49-F238E27FC236}">
                <a16:creationId xmlns:a16="http://schemas.microsoft.com/office/drawing/2014/main" id="{0EDF0E5C-4D1C-0BEE-8C4D-0518B8A167A5}"/>
              </a:ext>
            </a:extLst>
          </p:cNvPr>
          <p:cNvSpPr txBox="1"/>
          <p:nvPr/>
        </p:nvSpPr>
        <p:spPr>
          <a:xfrm>
            <a:off x="104775" y="146862"/>
            <a:ext cx="3120206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뉴오리진 고딕 Bold" panose="020B0600000101010101" pitchFamily="50" charset="-127"/>
                <a:ea typeface="뉴오리진 고딕 Bold" panose="020B0600000101010101" pitchFamily="50" charset="-127"/>
              </a:rPr>
              <a:t>제품별 리뷰 개수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51D9B86-872E-F4BE-D05E-3C73CB43DD4B}"/>
              </a:ext>
            </a:extLst>
          </p:cNvPr>
          <p:cNvGrpSpPr/>
          <p:nvPr/>
        </p:nvGrpSpPr>
        <p:grpSpPr>
          <a:xfrm>
            <a:off x="375581" y="1098394"/>
            <a:ext cx="7545603" cy="5036998"/>
            <a:chOff x="1299817" y="2259236"/>
            <a:chExt cx="6051738" cy="4084048"/>
          </a:xfrm>
        </p:grpSpPr>
        <p:pic>
          <p:nvPicPr>
            <p:cNvPr id="6" name="그림 5" descr="차트이(가) 표시된 사진&#10;&#10;자동 생성된 설명">
              <a:extLst>
                <a:ext uri="{FF2B5EF4-FFF2-40B4-BE49-F238E27FC236}">
                  <a16:creationId xmlns:a16="http://schemas.microsoft.com/office/drawing/2014/main" id="{282668DE-FD7D-EE1E-67EC-C6A5A69C0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9817" y="2259236"/>
              <a:ext cx="6051738" cy="4084048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5962026-488C-F6E5-B375-3346C0644B8E}"/>
                </a:ext>
              </a:extLst>
            </p:cNvPr>
            <p:cNvSpPr txBox="1"/>
            <p:nvPr/>
          </p:nvSpPr>
          <p:spPr>
            <a:xfrm>
              <a:off x="6578081" y="2366232"/>
              <a:ext cx="371808" cy="2121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  <a:latin typeface="Bahnschrift SemiBold" panose="020B0502040204020203" pitchFamily="34" charset="0"/>
                  <a:ea typeface="뉴오리진 고딕 Medium" panose="020B0600000101010101" pitchFamily="50" charset="-127"/>
                </a:rPr>
                <a:t>1688</a:t>
              </a:r>
              <a:endParaRPr lang="ko-KR" altLang="en-US" sz="1100" dirty="0">
                <a:solidFill>
                  <a:schemeClr val="bg1"/>
                </a:solidFill>
                <a:latin typeface="Bahnschrift SemiBold" panose="020B0502040204020203" pitchFamily="34" charset="0"/>
                <a:ea typeface="뉴오리진 고딕 Medium" panose="020B0600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59C2874-9730-5A6B-FB07-DA30BBE26692}"/>
                </a:ext>
              </a:extLst>
            </p:cNvPr>
            <p:cNvSpPr txBox="1"/>
            <p:nvPr/>
          </p:nvSpPr>
          <p:spPr>
            <a:xfrm>
              <a:off x="6235959" y="2739103"/>
              <a:ext cx="373094" cy="2121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  <a:latin typeface="Bahnschrift SemiBold" panose="020B0502040204020203" pitchFamily="34" charset="0"/>
                  <a:ea typeface="뉴오리진 고딕 Medium" panose="020B0600000101010101" pitchFamily="50" charset="-127"/>
                </a:rPr>
                <a:t>1558</a:t>
              </a:r>
              <a:endParaRPr lang="ko-KR" altLang="en-US" sz="1100" dirty="0">
                <a:solidFill>
                  <a:schemeClr val="bg1"/>
                </a:solidFill>
                <a:latin typeface="Bahnschrift SemiBold" panose="020B0502040204020203" pitchFamily="34" charset="0"/>
                <a:ea typeface="뉴오리진 고딕 Medium" panose="020B0600000101010101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209C97-18AF-3CC5-5002-555335EE4C39}"/>
                </a:ext>
              </a:extLst>
            </p:cNvPr>
            <p:cNvSpPr txBox="1"/>
            <p:nvPr/>
          </p:nvSpPr>
          <p:spPr>
            <a:xfrm>
              <a:off x="3831771" y="3083203"/>
              <a:ext cx="328096" cy="2121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  <a:latin typeface="Bahnschrift SemiBold" panose="020B0502040204020203" pitchFamily="34" charset="0"/>
                  <a:ea typeface="뉴오리진 고딕 Medium" panose="020B0600000101010101" pitchFamily="50" charset="-127"/>
                </a:rPr>
                <a:t>649</a:t>
              </a:r>
              <a:endParaRPr lang="ko-KR" altLang="en-US" sz="1100" dirty="0">
                <a:solidFill>
                  <a:schemeClr val="bg1"/>
                </a:solidFill>
                <a:latin typeface="Bahnschrift SemiBold" panose="020B0502040204020203" pitchFamily="34" charset="0"/>
                <a:ea typeface="뉴오리진 고딕 Medium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34A2E36-DFCC-06BD-DF1C-98A6EFA80364}"/>
                </a:ext>
              </a:extLst>
            </p:cNvPr>
            <p:cNvSpPr txBox="1"/>
            <p:nvPr/>
          </p:nvSpPr>
          <p:spPr>
            <a:xfrm>
              <a:off x="3599175" y="3438369"/>
              <a:ext cx="329382" cy="2121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  <a:latin typeface="Bahnschrift SemiBold" panose="020B0502040204020203" pitchFamily="34" charset="0"/>
                  <a:ea typeface="뉴오리진 고딕 Medium" panose="020B0600000101010101" pitchFamily="50" charset="-127"/>
                </a:rPr>
                <a:t>565</a:t>
              </a:r>
              <a:endParaRPr lang="ko-KR" altLang="en-US" sz="1100" dirty="0">
                <a:solidFill>
                  <a:schemeClr val="bg1"/>
                </a:solidFill>
                <a:latin typeface="Bahnschrift SemiBold" panose="020B0502040204020203" pitchFamily="34" charset="0"/>
                <a:ea typeface="뉴오리진 고딕 Medium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1CD745-A1E4-8189-790E-3D4D97B05B61}"/>
                </a:ext>
              </a:extLst>
            </p:cNvPr>
            <p:cNvSpPr txBox="1"/>
            <p:nvPr/>
          </p:nvSpPr>
          <p:spPr>
            <a:xfrm>
              <a:off x="3421081" y="3766094"/>
              <a:ext cx="328096" cy="2121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  <a:latin typeface="Bahnschrift SemiBold" panose="020B0502040204020203" pitchFamily="34" charset="0"/>
                  <a:ea typeface="뉴오리진 고딕 Medium" panose="020B0600000101010101" pitchFamily="50" charset="-127"/>
                </a:rPr>
                <a:t>496</a:t>
              </a:r>
              <a:endParaRPr lang="ko-KR" altLang="en-US" sz="1100" dirty="0">
                <a:solidFill>
                  <a:schemeClr val="bg1"/>
                </a:solidFill>
                <a:latin typeface="Bahnschrift SemiBold" panose="020B0502040204020203" pitchFamily="34" charset="0"/>
                <a:ea typeface="뉴오리진 고딕 Medium" panose="020B06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1E87A95-DB40-D9FC-1B56-2148BA292B62}"/>
                </a:ext>
              </a:extLst>
            </p:cNvPr>
            <p:cNvSpPr txBox="1"/>
            <p:nvPr/>
          </p:nvSpPr>
          <p:spPr>
            <a:xfrm>
              <a:off x="3238980" y="4142462"/>
              <a:ext cx="310097" cy="2121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  <a:latin typeface="Bahnschrift SemiBold" panose="020B0502040204020203" pitchFamily="34" charset="0"/>
                  <a:ea typeface="뉴오리진 고딕 Medium" panose="020B0600000101010101" pitchFamily="50" charset="-127"/>
                </a:rPr>
                <a:t>431</a:t>
              </a:r>
              <a:endParaRPr lang="ko-KR" altLang="en-US" sz="1100" dirty="0">
                <a:solidFill>
                  <a:schemeClr val="bg1"/>
                </a:solidFill>
                <a:latin typeface="Bahnschrift SemiBold" panose="020B0502040204020203" pitchFamily="34" charset="0"/>
                <a:ea typeface="뉴오리진 고딕 Medium" panose="020B0600000101010101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13AE834-5306-B647-3E0A-A9DFD8DC03A1}"/>
                </a:ext>
              </a:extLst>
            </p:cNvPr>
            <p:cNvSpPr txBox="1"/>
            <p:nvPr/>
          </p:nvSpPr>
          <p:spPr>
            <a:xfrm>
              <a:off x="2547927" y="4495836"/>
              <a:ext cx="307526" cy="2121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  <a:latin typeface="Bahnschrift SemiBold" panose="020B0502040204020203" pitchFamily="34" charset="0"/>
                  <a:ea typeface="뉴오리진 고딕 Medium" panose="020B0600000101010101" pitchFamily="50" charset="-127"/>
                </a:rPr>
                <a:t>153</a:t>
              </a:r>
              <a:endParaRPr lang="ko-KR" altLang="en-US" sz="1100" dirty="0">
                <a:solidFill>
                  <a:schemeClr val="bg1"/>
                </a:solidFill>
                <a:latin typeface="Bahnschrift SemiBold" panose="020B0502040204020203" pitchFamily="34" charset="0"/>
                <a:ea typeface="뉴오리진 고딕 Medium" panose="020B060000010101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35300B-6BE7-BE2A-CD1E-7D23BF247D0D}"/>
                </a:ext>
              </a:extLst>
            </p:cNvPr>
            <p:cNvSpPr txBox="1"/>
            <p:nvPr/>
          </p:nvSpPr>
          <p:spPr>
            <a:xfrm>
              <a:off x="2529265" y="4849591"/>
              <a:ext cx="307526" cy="2121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  <a:latin typeface="Bahnschrift SemiBold" panose="020B0502040204020203" pitchFamily="34" charset="0"/>
                  <a:ea typeface="뉴오리진 고딕 Medium" panose="020B0600000101010101" pitchFamily="50" charset="-127"/>
                </a:rPr>
                <a:t>149</a:t>
              </a:r>
              <a:endParaRPr lang="ko-KR" altLang="en-US" sz="1100" dirty="0">
                <a:solidFill>
                  <a:schemeClr val="bg1"/>
                </a:solidFill>
                <a:latin typeface="Bahnschrift SemiBold" panose="020B0502040204020203" pitchFamily="34" charset="0"/>
                <a:ea typeface="뉴오리진 고딕 Medium" panose="020B0600000101010101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1D01210-FF2D-68B4-6F2B-7E94178554D6}"/>
                </a:ext>
              </a:extLst>
            </p:cNvPr>
            <p:cNvSpPr txBox="1"/>
            <p:nvPr/>
          </p:nvSpPr>
          <p:spPr>
            <a:xfrm>
              <a:off x="2502827" y="5207264"/>
              <a:ext cx="313955" cy="2121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  <a:latin typeface="Bahnschrift SemiBold" panose="020B0502040204020203" pitchFamily="34" charset="0"/>
                  <a:ea typeface="뉴오리진 고딕 Medium" panose="020B0600000101010101" pitchFamily="50" charset="-127"/>
                </a:rPr>
                <a:t>144</a:t>
              </a:r>
              <a:endParaRPr lang="ko-KR" altLang="en-US" sz="1100" dirty="0">
                <a:solidFill>
                  <a:schemeClr val="bg1"/>
                </a:solidFill>
                <a:latin typeface="Bahnschrift SemiBold" panose="020B0502040204020203" pitchFamily="34" charset="0"/>
                <a:ea typeface="뉴오리진 고딕 Medium" panose="020B0600000101010101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FDAE9D-F368-D6A1-F11D-9D42516ACBF8}"/>
                </a:ext>
              </a:extLst>
            </p:cNvPr>
            <p:cNvSpPr txBox="1"/>
            <p:nvPr/>
          </p:nvSpPr>
          <p:spPr>
            <a:xfrm>
              <a:off x="2512158" y="5549782"/>
              <a:ext cx="313955" cy="2121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  <a:latin typeface="Bahnschrift SemiBold" panose="020B0502040204020203" pitchFamily="34" charset="0"/>
                  <a:ea typeface="뉴오리진 고딕 Medium" panose="020B0600000101010101" pitchFamily="50" charset="-127"/>
                </a:rPr>
                <a:t>144</a:t>
              </a:r>
              <a:endParaRPr lang="ko-KR" altLang="en-US" sz="1100" dirty="0">
                <a:solidFill>
                  <a:schemeClr val="bg1"/>
                </a:solidFill>
                <a:latin typeface="Bahnschrift SemiBold" panose="020B0502040204020203" pitchFamily="34" charset="0"/>
                <a:ea typeface="뉴오리진 고딕 Medium" panose="020B0600000101010101" pitchFamily="50" charset="-127"/>
              </a:endParaRPr>
            </a:p>
          </p:txBody>
        </p:sp>
      </p:grpSp>
      <p:pic>
        <p:nvPicPr>
          <p:cNvPr id="22" name="그림 21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AE9949CD-01CB-A546-7C1B-6D6BC9E4E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471" y="3142231"/>
            <a:ext cx="1954713" cy="299261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D892C6E-B635-9B70-1828-AE2F6AC4B0CF}"/>
              </a:ext>
            </a:extLst>
          </p:cNvPr>
          <p:cNvSpPr txBox="1"/>
          <p:nvPr/>
        </p:nvSpPr>
        <p:spPr>
          <a:xfrm>
            <a:off x="9414229" y="2245426"/>
            <a:ext cx="2433955" cy="7398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16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  <a:cs typeface="+mj-cs"/>
              </a:rPr>
              <a:t>리뷰의 </a:t>
            </a:r>
            <a:r>
              <a:rPr lang="en-US" altLang="ko-KR" sz="2000" b="1" dirty="0">
                <a:latin typeface="뉴오리진 고딕 Medium" panose="020B0600000101010101" pitchFamily="50" charset="-127"/>
                <a:ea typeface="뉴오리진 고딕 Medium" panose="020B0600000101010101" pitchFamily="50" charset="-127"/>
                <a:cs typeface="+mj-cs"/>
              </a:rPr>
              <a:t>55%</a:t>
            </a:r>
            <a:r>
              <a:rPr lang="en-US" altLang="ko-KR" sz="16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  <a:cs typeface="+mj-cs"/>
              </a:rPr>
              <a:t> </a:t>
            </a:r>
          </a:p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16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  <a:cs typeface="+mj-cs"/>
              </a:rPr>
              <a:t>“</a:t>
            </a:r>
            <a:r>
              <a:rPr lang="ko-KR" altLang="en-US" sz="1600" dirty="0" err="1">
                <a:latin typeface="뉴오리진 고딕 Medium" panose="020B0600000101010101" pitchFamily="50" charset="-127"/>
                <a:ea typeface="뉴오리진 고딕 Medium" panose="020B0600000101010101" pitchFamily="50" charset="-127"/>
                <a:cs typeface="+mj-cs"/>
              </a:rPr>
              <a:t>이너플로라</a:t>
            </a:r>
            <a:r>
              <a:rPr lang="en-US" altLang="ko-KR" sz="16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  <a:cs typeface="+mj-cs"/>
              </a:rPr>
              <a:t>”   ,    ”a2”</a:t>
            </a:r>
            <a:endParaRPr lang="ko-KR" altLang="en-US" sz="1600" dirty="0">
              <a:latin typeface="뉴오리진 고딕 Medium" panose="020B0600000101010101" pitchFamily="50" charset="-127"/>
              <a:ea typeface="뉴오리진 고딕 Medium" panose="020B0600000101010101" pitchFamily="50" charset="-127"/>
              <a:cs typeface="+mj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E73AF6-35DD-E511-1767-878EEF5730CF}"/>
              </a:ext>
            </a:extLst>
          </p:cNvPr>
          <p:cNvSpPr txBox="1"/>
          <p:nvPr/>
        </p:nvSpPr>
        <p:spPr>
          <a:xfrm>
            <a:off x="7559493" y="722608"/>
            <a:ext cx="425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latin typeface="뉴오리진 고딕 Light" panose="020B0600000101010101" pitchFamily="50" charset="-127"/>
                <a:ea typeface="뉴오리진 고딕 Light" panose="020B0600000101010101" pitchFamily="50" charset="-127"/>
              </a:rPr>
              <a:t>작성기간 </a:t>
            </a:r>
            <a:r>
              <a:rPr lang="en-US" altLang="ko-KR" sz="1200" dirty="0">
                <a:latin typeface="뉴오리진 고딕 Light" panose="020B0600000101010101" pitchFamily="50" charset="-127"/>
                <a:ea typeface="뉴오리진 고딕 Light" panose="020B0600000101010101" pitchFamily="50" charset="-127"/>
              </a:rPr>
              <a:t>: 2021-07-01 ~ 2023-02-07</a:t>
            </a:r>
          </a:p>
          <a:p>
            <a:pPr algn="r"/>
            <a:r>
              <a:rPr lang="ko-KR" altLang="en-US" sz="1200" dirty="0">
                <a:latin typeface="뉴오리진 고딕 Light" panose="020B0600000101010101" pitchFamily="50" charset="-127"/>
                <a:ea typeface="뉴오리진 고딕 Light" panose="020B0600000101010101" pitchFamily="50" charset="-127"/>
              </a:rPr>
              <a:t>총 리뷰 수 </a:t>
            </a:r>
            <a:r>
              <a:rPr lang="en-US" altLang="ko-KR" sz="1200" dirty="0">
                <a:latin typeface="뉴오리진 고딕 Light" panose="020B0600000101010101" pitchFamily="50" charset="-127"/>
                <a:ea typeface="뉴오리진 고딕 Light" panose="020B0600000101010101" pitchFamily="50" charset="-127"/>
              </a:rPr>
              <a:t>: 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뉴오리진 고딕 Light" panose="020B0600000101010101" pitchFamily="50" charset="-127"/>
                <a:ea typeface="뉴오리진 고딕 Light" panose="020B0600000101010101" pitchFamily="50" charset="-127"/>
              </a:rPr>
              <a:t>8963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뉴오리진 고딕 Light" panose="020B0600000101010101" pitchFamily="50" charset="-127"/>
                <a:ea typeface="뉴오리진 고딕 Light" panose="020B0600000101010101" pitchFamily="50" charset="-127"/>
              </a:rPr>
              <a:t>건</a:t>
            </a:r>
            <a:r>
              <a:rPr lang="ko-KR" altLang="en-US" sz="1200" dirty="0">
                <a:latin typeface="뉴오리진 고딕 Light" panose="020B0600000101010101" pitchFamily="50" charset="-127"/>
                <a:ea typeface="뉴오리진 고딕 Light" panose="020B0600000101010101" pitchFamily="50" charset="-127"/>
              </a:rPr>
              <a:t> </a:t>
            </a:r>
            <a:endParaRPr lang="en-US" altLang="ko-KR" sz="1200" dirty="0">
              <a:latin typeface="뉴오리진 고딕 Light" panose="020B0600000101010101" pitchFamily="50" charset="-127"/>
              <a:ea typeface="뉴오리진 고딕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8777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41BBC55-2418-4163-B7D2-F2513F3E0829}"/>
              </a:ext>
            </a:extLst>
          </p:cNvPr>
          <p:cNvCxnSpPr>
            <a:cxnSpLocks/>
          </p:cNvCxnSpPr>
          <p:nvPr/>
        </p:nvCxnSpPr>
        <p:spPr>
          <a:xfrm>
            <a:off x="104775" y="683509"/>
            <a:ext cx="1187259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3">
            <a:extLst>
              <a:ext uri="{FF2B5EF4-FFF2-40B4-BE49-F238E27FC236}">
                <a16:creationId xmlns:a16="http://schemas.microsoft.com/office/drawing/2014/main" id="{0EDF0E5C-4D1C-0BEE-8C4D-0518B8A167A5}"/>
              </a:ext>
            </a:extLst>
          </p:cNvPr>
          <p:cNvSpPr txBox="1"/>
          <p:nvPr/>
        </p:nvSpPr>
        <p:spPr>
          <a:xfrm>
            <a:off x="104775" y="146862"/>
            <a:ext cx="3120206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뉴오리진 고딕 Bold" panose="020B0600000101010101" pitchFamily="50" charset="-127"/>
                <a:ea typeface="뉴오리진 고딕 Bold" panose="020B0600000101010101" pitchFamily="50" charset="-127"/>
              </a:rPr>
              <a:t>a2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뉴오리진 고딕 Bold" panose="020B0600000101010101" pitchFamily="50" charset="-127"/>
                <a:ea typeface="뉴오리진 고딕 Bold" panose="020B0600000101010101" pitchFamily="50" charset="-127"/>
              </a:rPr>
              <a:t>우유</a:t>
            </a:r>
          </a:p>
        </p:txBody>
      </p:sp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CFA61568-9E47-2A9B-776C-2AD436B83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768" y="1256226"/>
            <a:ext cx="6618288" cy="4669602"/>
          </a:xfrm>
          <a:prstGeom prst="rect">
            <a:avLst/>
          </a:prstGeom>
        </p:spPr>
      </p:pic>
      <p:pic>
        <p:nvPicPr>
          <p:cNvPr id="19" name="그림 18" descr="텍스트, 전자제품, 키보드이(가) 표시된 사진&#10;&#10;자동 생성된 설명">
            <a:extLst>
              <a:ext uri="{FF2B5EF4-FFF2-40B4-BE49-F238E27FC236}">
                <a16:creationId xmlns:a16="http://schemas.microsoft.com/office/drawing/2014/main" id="{DD06091B-AFFC-006E-DA2E-EDE54B63C6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90" y="3771902"/>
            <a:ext cx="1506103" cy="2592938"/>
          </a:xfrm>
          <a:prstGeom prst="rect">
            <a:avLst/>
          </a:prstGeom>
        </p:spPr>
      </p:pic>
      <p:pic>
        <p:nvPicPr>
          <p:cNvPr id="24" name="그림 23" descr="텍스트, 전자제품, 키보드이(가) 표시된 사진&#10;&#10;자동 생성된 설명">
            <a:extLst>
              <a:ext uri="{FF2B5EF4-FFF2-40B4-BE49-F238E27FC236}">
                <a16:creationId xmlns:a16="http://schemas.microsoft.com/office/drawing/2014/main" id="{84FB4C36-276C-743B-DDC5-AC8482E878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747" y="3771902"/>
            <a:ext cx="1518861" cy="259293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5EB813A-B400-2F1C-C8D4-0F0283B7B198}"/>
              </a:ext>
            </a:extLst>
          </p:cNvPr>
          <p:cNvSpPr txBox="1"/>
          <p:nvPr/>
        </p:nvSpPr>
        <p:spPr>
          <a:xfrm>
            <a:off x="465944" y="1166643"/>
            <a:ext cx="6094674" cy="3100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300" b="1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제품 </a:t>
            </a:r>
            <a:endParaRPr lang="en-US" altLang="ko-KR" sz="1300" b="1" dirty="0">
              <a:latin typeface="뉴오리진 고딕 Medium" panose="020B0600000101010101" pitchFamily="50" charset="-127"/>
              <a:ea typeface="뉴오리진 고딕 Medium" panose="020B0600000101010101" pitchFamily="50" charset="-127"/>
            </a:endParaRPr>
          </a:p>
          <a:p>
            <a:pPr marL="57150"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  - </a:t>
            </a:r>
            <a:r>
              <a:rPr lang="ko-KR" altLang="en-US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멸균</a:t>
            </a:r>
            <a:r>
              <a:rPr lang="en-US" altLang="ko-KR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,</a:t>
            </a:r>
            <a:r>
              <a:rPr lang="ko-KR" altLang="en-US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 유통기한 </a:t>
            </a:r>
            <a:endParaRPr lang="en-US" altLang="ko-KR" sz="1050" dirty="0">
              <a:latin typeface="뉴오리진 고딕 Medium" panose="020B0600000101010101" pitchFamily="50" charset="-127"/>
              <a:ea typeface="뉴오리진 고딕 Medium" panose="020B0600000101010101" pitchFamily="50" charset="-127"/>
            </a:endParaRPr>
          </a:p>
          <a:p>
            <a:pPr marL="57150"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    : </a:t>
            </a:r>
            <a:r>
              <a:rPr lang="ko-KR" altLang="en-US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멸균이라 보관 걱정이 없고 유통기한 길어서 좋다</a:t>
            </a:r>
            <a:endParaRPr lang="en-US" altLang="ko-KR" sz="1050" dirty="0">
              <a:latin typeface="뉴오리진 고딕 Medium" panose="020B0600000101010101" pitchFamily="50" charset="-127"/>
              <a:ea typeface="뉴오리진 고딕 Medium" panose="020B0600000101010101" pitchFamily="50" charset="-127"/>
            </a:endParaRPr>
          </a:p>
          <a:p>
            <a:pPr marL="57150"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  - </a:t>
            </a:r>
            <a:r>
              <a:rPr lang="ko-KR" altLang="en-US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포장</a:t>
            </a:r>
            <a:r>
              <a:rPr lang="en-US" altLang="ko-KR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, </a:t>
            </a:r>
            <a:r>
              <a:rPr lang="ko-KR" altLang="en-US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팩 </a:t>
            </a:r>
            <a:endParaRPr lang="en-US" altLang="ko-KR" sz="1050" dirty="0">
              <a:latin typeface="뉴오리진 고딕 Medium" panose="020B0600000101010101" pitchFamily="50" charset="-127"/>
              <a:ea typeface="뉴오리진 고딕 Medium" panose="020B0600000101010101" pitchFamily="50" charset="-127"/>
            </a:endParaRPr>
          </a:p>
          <a:p>
            <a:pPr marL="57150"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   : </a:t>
            </a:r>
            <a:r>
              <a:rPr lang="ko-KR" altLang="en-US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포장이 꼼꼼하다</a:t>
            </a:r>
            <a:r>
              <a:rPr lang="en-US" altLang="ko-KR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, </a:t>
            </a:r>
            <a:r>
              <a:rPr lang="ko-KR" altLang="en-US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친환경 팩이라 좋다</a:t>
            </a:r>
            <a:r>
              <a:rPr lang="en-US" altLang="ko-KR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 </a:t>
            </a:r>
          </a:p>
          <a:p>
            <a:pPr marL="57150"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  - </a:t>
            </a:r>
            <a:r>
              <a:rPr lang="ko-KR" altLang="en-US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단백질 </a:t>
            </a:r>
            <a:r>
              <a:rPr lang="en-US" altLang="ko-KR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, </a:t>
            </a:r>
            <a:r>
              <a:rPr lang="ko-KR" altLang="en-US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성분</a:t>
            </a:r>
            <a:endParaRPr lang="en-US" altLang="ko-KR" sz="1050" dirty="0">
              <a:latin typeface="뉴오리진 고딕 Medium" panose="020B0600000101010101" pitchFamily="50" charset="-127"/>
              <a:ea typeface="뉴오리진 고딕 Medium" panose="020B0600000101010101" pitchFamily="50" charset="-127"/>
            </a:endParaRPr>
          </a:p>
          <a:p>
            <a:pPr marL="57150"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   </a:t>
            </a:r>
            <a:r>
              <a:rPr lang="ko-KR" altLang="en-US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 </a:t>
            </a:r>
            <a:r>
              <a:rPr lang="en-US" altLang="ko-KR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: a2</a:t>
            </a:r>
            <a:r>
              <a:rPr lang="ko-KR" altLang="en-US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단백질에 대한 성분 언급  </a:t>
            </a:r>
            <a:endParaRPr lang="en-US" altLang="ko-KR" sz="1050" dirty="0">
              <a:latin typeface="뉴오리진 고딕 Medium" panose="020B0600000101010101" pitchFamily="50" charset="-127"/>
              <a:ea typeface="뉴오리진 고딕 Medium" panose="020B0600000101010101" pitchFamily="50" charset="-127"/>
            </a:endParaRPr>
          </a:p>
          <a:p>
            <a:pPr marL="57150"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  - </a:t>
            </a:r>
            <a:r>
              <a:rPr lang="ko-KR" altLang="en-US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설사</a:t>
            </a:r>
            <a:r>
              <a:rPr lang="en-US" altLang="ko-KR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, </a:t>
            </a:r>
            <a:r>
              <a:rPr lang="ko-KR" altLang="en-US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유당 </a:t>
            </a:r>
            <a:r>
              <a:rPr lang="ko-KR" altLang="en-US" sz="1050" dirty="0" err="1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불내증</a:t>
            </a:r>
            <a:r>
              <a:rPr lang="ko-KR" altLang="en-US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 </a:t>
            </a:r>
            <a:endParaRPr lang="en-US" altLang="ko-KR" sz="1050" dirty="0">
              <a:latin typeface="뉴오리진 고딕 Medium" panose="020B0600000101010101" pitchFamily="50" charset="-127"/>
              <a:ea typeface="뉴오리진 고딕 Medium" panose="020B0600000101010101" pitchFamily="50" charset="-127"/>
            </a:endParaRPr>
          </a:p>
          <a:p>
            <a:pPr marL="57150"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   : </a:t>
            </a:r>
            <a:r>
              <a:rPr lang="ko-KR" altLang="en-US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유당 </a:t>
            </a:r>
            <a:r>
              <a:rPr lang="ko-KR" altLang="en-US" sz="1050" dirty="0" err="1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불내증있어도</a:t>
            </a:r>
            <a:r>
              <a:rPr lang="ko-KR" altLang="en-US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 안심하고 섭취</a:t>
            </a:r>
            <a:endParaRPr lang="en-US" altLang="ko-KR" sz="1050" dirty="0">
              <a:latin typeface="뉴오리진 고딕 Medium" panose="020B0600000101010101" pitchFamily="50" charset="-127"/>
              <a:ea typeface="뉴오리진 고딕 Medium" panose="020B0600000101010101" pitchFamily="50" charset="-127"/>
            </a:endParaRPr>
          </a:p>
          <a:p>
            <a:pPr marL="57150"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    '</a:t>
            </a:r>
            <a:r>
              <a:rPr lang="ko-KR" altLang="en-US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설사</a:t>
            </a:r>
            <a:r>
              <a:rPr lang="en-US" altLang="ko-KR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' </a:t>
            </a:r>
            <a:r>
              <a:rPr lang="ko-KR" altLang="en-US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증상이 줄어들었다</a:t>
            </a:r>
            <a:endParaRPr lang="en-US" altLang="ko-KR" sz="1050" dirty="0">
              <a:latin typeface="뉴오리진 고딕 Medium" panose="020B0600000101010101" pitchFamily="50" charset="-127"/>
              <a:ea typeface="뉴오리진 고딕 Medium" panose="020B0600000101010101" pitchFamily="50" charset="-127"/>
            </a:endParaRPr>
          </a:p>
          <a:p>
            <a:pPr marL="57150" latinLnBrk="0">
              <a:lnSpc>
                <a:spcPct val="90000"/>
              </a:lnSpc>
              <a:spcAft>
                <a:spcPts val="600"/>
              </a:spcAft>
            </a:pPr>
            <a:endParaRPr lang="en-US" altLang="ko-KR" sz="200" dirty="0">
              <a:latin typeface="뉴오리진 고딕 Medium" panose="020B0600000101010101" pitchFamily="50" charset="-127"/>
              <a:ea typeface="뉴오리진 고딕 Medium" panose="020B0600000101010101" pitchFamily="50" charset="-127"/>
            </a:endParaRP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300" b="1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유입  </a:t>
            </a:r>
            <a:r>
              <a:rPr lang="en-US" altLang="ko-KR" sz="1300" b="1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:</a:t>
            </a:r>
            <a:r>
              <a:rPr lang="en-US" altLang="ko-KR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 - </a:t>
            </a:r>
            <a:r>
              <a:rPr lang="ko-KR" altLang="en-US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매장 </a:t>
            </a:r>
            <a:r>
              <a:rPr lang="en-US" altLang="ko-KR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:  </a:t>
            </a:r>
            <a:r>
              <a:rPr lang="ko-KR" altLang="en-US" sz="1050" dirty="0" err="1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뉴오리진</a:t>
            </a:r>
            <a:r>
              <a:rPr lang="ko-KR" altLang="en-US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 매장 시음 후 구매</a:t>
            </a:r>
            <a:endParaRPr lang="en-US" altLang="ko-KR" sz="1050" dirty="0">
              <a:latin typeface="뉴오리진 고딕 Medium" panose="020B0600000101010101" pitchFamily="50" charset="-127"/>
              <a:ea typeface="뉴오리진 고딕 Medium" panose="020B0600000101010101" pitchFamily="50" charset="-127"/>
            </a:endParaRPr>
          </a:p>
          <a:p>
            <a:pPr marL="57150" latinLnBrk="0">
              <a:lnSpc>
                <a:spcPct val="90000"/>
              </a:lnSpc>
              <a:spcAft>
                <a:spcPts val="600"/>
              </a:spcAft>
            </a:pPr>
            <a:endParaRPr lang="en-US" altLang="ko-KR" sz="1050" dirty="0">
              <a:latin typeface="뉴오리진 고딕 Medium" panose="020B0600000101010101" pitchFamily="50" charset="-127"/>
              <a:ea typeface="뉴오리진 고딕 Medium" panose="020B0600000101010101" pitchFamily="50" charset="-127"/>
            </a:endParaRP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altLang="ko-KR" sz="1200" dirty="0">
              <a:latin typeface="뉴오리진 고딕 Medium" panose="020B0600000101010101" pitchFamily="50" charset="-127"/>
              <a:ea typeface="뉴오리진 고딕 Medium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EFF724-1BC2-2B4C-F57C-86944A9ED07E}"/>
              </a:ext>
            </a:extLst>
          </p:cNvPr>
          <p:cNvSpPr txBox="1"/>
          <p:nvPr/>
        </p:nvSpPr>
        <p:spPr>
          <a:xfrm>
            <a:off x="3755657" y="1166643"/>
            <a:ext cx="3273296" cy="18635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300" b="1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타겟</a:t>
            </a:r>
            <a:endParaRPr lang="en-US" altLang="ko-KR" sz="1300" b="1" dirty="0">
              <a:latin typeface="뉴오리진 고딕 Medium" panose="020B0600000101010101" pitchFamily="50" charset="-127"/>
              <a:ea typeface="뉴오리진 고딕 Medium" panose="020B0600000101010101" pitchFamily="50" charset="-127"/>
            </a:endParaRPr>
          </a:p>
          <a:p>
            <a:pPr marL="57150"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0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  - </a:t>
            </a:r>
            <a:r>
              <a:rPr lang="ko-KR" altLang="en-US" sz="10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회사 </a:t>
            </a:r>
            <a:r>
              <a:rPr lang="en-US" altLang="ko-KR" sz="10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:  </a:t>
            </a:r>
            <a:r>
              <a:rPr lang="ko-KR" altLang="en-US" sz="10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회사에서 먹는다</a:t>
            </a:r>
            <a:r>
              <a:rPr lang="en-US" altLang="ko-KR" sz="10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, </a:t>
            </a:r>
            <a:r>
              <a:rPr lang="ko-KR" altLang="en-US" sz="10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회사 갈  때 챙겨간다</a:t>
            </a:r>
            <a:r>
              <a:rPr lang="en-US" altLang="ko-KR" sz="10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. </a:t>
            </a:r>
          </a:p>
          <a:p>
            <a:pPr marL="57150"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0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  - </a:t>
            </a:r>
            <a:r>
              <a:rPr lang="ko-KR" altLang="en-US" sz="10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외출 </a:t>
            </a:r>
            <a:r>
              <a:rPr lang="en-US" altLang="ko-KR" sz="10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: 200ml </a:t>
            </a:r>
            <a:r>
              <a:rPr lang="ko-KR" altLang="en-US" sz="10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아이 외출용으로 유용하다</a:t>
            </a:r>
            <a:r>
              <a:rPr lang="en-US" altLang="ko-KR" sz="10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.</a:t>
            </a:r>
          </a:p>
          <a:p>
            <a:pPr marL="57150"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0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  - </a:t>
            </a:r>
            <a:r>
              <a:rPr lang="ko-KR" altLang="en-US" sz="10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가족 </a:t>
            </a:r>
            <a:r>
              <a:rPr lang="en-US" altLang="ko-KR" sz="10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: </a:t>
            </a:r>
            <a:r>
              <a:rPr lang="ko-KR" altLang="en-US" sz="10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온 가족들이 함께 먹음</a:t>
            </a:r>
            <a:r>
              <a:rPr lang="en-US" altLang="ko-KR" sz="10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.</a:t>
            </a: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altLang="ko-KR" sz="1300" b="1" dirty="0">
              <a:latin typeface="뉴오리진 고딕 Medium" panose="020B0600000101010101" pitchFamily="50" charset="-127"/>
              <a:ea typeface="뉴오리진 고딕 Medium" panose="020B0600000101010101" pitchFamily="50" charset="-127"/>
            </a:endParaRP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300" b="1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레시피</a:t>
            </a:r>
            <a:endParaRPr lang="en-US" altLang="ko-KR" sz="1300" b="1" dirty="0">
              <a:latin typeface="뉴오리진 고딕 Medium" panose="020B0600000101010101" pitchFamily="50" charset="-127"/>
              <a:ea typeface="뉴오리진 고딕 Medium" panose="020B0600000101010101" pitchFamily="50" charset="-127"/>
            </a:endParaRPr>
          </a:p>
          <a:p>
            <a:pPr marL="57150"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0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   - </a:t>
            </a:r>
            <a:r>
              <a:rPr lang="ko-KR" altLang="en-US" sz="1000" dirty="0" err="1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코어리셋</a:t>
            </a:r>
            <a:r>
              <a:rPr lang="ko-KR" altLang="en-US" sz="10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 </a:t>
            </a:r>
            <a:r>
              <a:rPr lang="en-US" altLang="ko-KR" sz="10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: </a:t>
            </a:r>
            <a:r>
              <a:rPr lang="ko-KR" altLang="en-US" sz="1000" dirty="0" err="1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코어리셋을</a:t>
            </a:r>
            <a:r>
              <a:rPr lang="ko-KR" altLang="en-US" sz="10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 타먹는다 </a:t>
            </a:r>
            <a:endParaRPr lang="en-US" altLang="ko-KR" sz="1000" dirty="0">
              <a:latin typeface="뉴오리진 고딕 Medium" panose="020B0600000101010101" pitchFamily="50" charset="-127"/>
              <a:ea typeface="뉴오리진 고딕 Medium" panose="020B0600000101010101" pitchFamily="50" charset="-127"/>
            </a:endParaRPr>
          </a:p>
          <a:p>
            <a:pPr marL="57150"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0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   - </a:t>
            </a:r>
            <a:r>
              <a:rPr lang="ko-KR" altLang="en-US" sz="10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라떼 </a:t>
            </a:r>
            <a:r>
              <a:rPr lang="en-US" altLang="ko-KR" sz="10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: </a:t>
            </a:r>
            <a:r>
              <a:rPr lang="ko-KR" altLang="en-US" sz="1000" dirty="0" err="1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라떼</a:t>
            </a:r>
            <a:r>
              <a:rPr lang="ko-KR" altLang="en-US" sz="10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 제조</a:t>
            </a:r>
            <a:endParaRPr lang="en-US" altLang="ko-KR" sz="1100" dirty="0">
              <a:latin typeface="뉴오리진 고딕 Medium" panose="020B0600000101010101" pitchFamily="50" charset="-127"/>
              <a:ea typeface="뉴오리진 고딕 Medium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9A2AAD7-4279-7256-6C1C-75FF9323A0DA}"/>
              </a:ext>
            </a:extLst>
          </p:cNvPr>
          <p:cNvSpPr txBox="1"/>
          <p:nvPr/>
        </p:nvSpPr>
        <p:spPr>
          <a:xfrm>
            <a:off x="437606" y="789453"/>
            <a:ext cx="2454544" cy="3485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"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8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▶ 리뷰 </a:t>
            </a:r>
            <a:r>
              <a:rPr lang="en-US" altLang="ko-KR" sz="18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1061</a:t>
            </a:r>
            <a:r>
              <a:rPr lang="ko-KR" altLang="en-US" sz="18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건</a:t>
            </a:r>
            <a:endParaRPr lang="en-US" altLang="ko-KR" sz="1800" dirty="0">
              <a:latin typeface="뉴오리진 고딕 Medium" panose="020B0600000101010101" pitchFamily="50" charset="-127"/>
              <a:ea typeface="뉴오리진 고딕 Mediu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5851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41BBC55-2418-4163-B7D2-F2513F3E0829}"/>
              </a:ext>
            </a:extLst>
          </p:cNvPr>
          <p:cNvCxnSpPr>
            <a:cxnSpLocks/>
          </p:cNvCxnSpPr>
          <p:nvPr/>
        </p:nvCxnSpPr>
        <p:spPr>
          <a:xfrm>
            <a:off x="104775" y="683509"/>
            <a:ext cx="1187259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3">
            <a:extLst>
              <a:ext uri="{FF2B5EF4-FFF2-40B4-BE49-F238E27FC236}">
                <a16:creationId xmlns:a16="http://schemas.microsoft.com/office/drawing/2014/main" id="{0EDF0E5C-4D1C-0BEE-8C4D-0518B8A167A5}"/>
              </a:ext>
            </a:extLst>
          </p:cNvPr>
          <p:cNvSpPr txBox="1"/>
          <p:nvPr/>
        </p:nvSpPr>
        <p:spPr>
          <a:xfrm>
            <a:off x="104775" y="146862"/>
            <a:ext cx="3120206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뉴오리진 고딕 Bold" panose="020B0600000101010101" pitchFamily="50" charset="-127"/>
                <a:ea typeface="뉴오리진 고딕 Bold" panose="020B0600000101010101" pitchFamily="50" charset="-127"/>
              </a:rPr>
              <a:t>a2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뉴오리진 고딕 Bold" panose="020B0600000101010101" pitchFamily="50" charset="-127"/>
                <a:ea typeface="뉴오리진 고딕 Bold" panose="020B0600000101010101" pitchFamily="50" charset="-127"/>
              </a:rPr>
              <a:t>플래티넘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34D4A9D7-78C7-330F-C1E4-26C60446B9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" t="5227" r="4053" b="12532"/>
          <a:stretch/>
        </p:blipFill>
        <p:spPr>
          <a:xfrm>
            <a:off x="4664708" y="931087"/>
            <a:ext cx="6867282" cy="5129785"/>
          </a:xfrm>
          <a:prstGeom prst="rect">
            <a:avLst/>
          </a:prstGeom>
        </p:spPr>
      </p:pic>
      <p:pic>
        <p:nvPicPr>
          <p:cNvPr id="4" name="그림 3" descr="텍스트, 전자제품, 키보드, 여러 가지이(가) 표시된 사진&#10;&#10;자동 생성된 설명">
            <a:extLst>
              <a:ext uri="{FF2B5EF4-FFF2-40B4-BE49-F238E27FC236}">
                <a16:creationId xmlns:a16="http://schemas.microsoft.com/office/drawing/2014/main" id="{C3D48C01-2624-1AE2-8441-64F835F633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116" y="4149969"/>
            <a:ext cx="1371462" cy="2245864"/>
          </a:xfrm>
          <a:prstGeom prst="rect">
            <a:avLst/>
          </a:prstGeom>
        </p:spPr>
      </p:pic>
      <p:pic>
        <p:nvPicPr>
          <p:cNvPr id="6" name="그림 5" descr="텍스트, 전자제품, 키보드이(가) 표시된 사진&#10;&#10;자동 생성된 설명">
            <a:extLst>
              <a:ext uri="{FF2B5EF4-FFF2-40B4-BE49-F238E27FC236}">
                <a16:creationId xmlns:a16="http://schemas.microsoft.com/office/drawing/2014/main" id="{2501459A-F2F8-5D85-42F4-90C19D97AF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748" y="4150447"/>
            <a:ext cx="1442675" cy="22776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3FB877-5005-2D78-70C8-E3B2EEFCCD83}"/>
              </a:ext>
            </a:extLst>
          </p:cNvPr>
          <p:cNvSpPr txBox="1"/>
          <p:nvPr/>
        </p:nvSpPr>
        <p:spPr>
          <a:xfrm>
            <a:off x="463564" y="1160405"/>
            <a:ext cx="4578754" cy="3100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300" b="1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제품 </a:t>
            </a:r>
            <a:endParaRPr lang="en-US" altLang="ko-KR" sz="1300" b="1" dirty="0">
              <a:latin typeface="뉴오리진 고딕 Medium" panose="020B0600000101010101" pitchFamily="50" charset="-127"/>
              <a:ea typeface="뉴오리진 고딕 Medium" panose="020B0600000101010101" pitchFamily="50" charset="-127"/>
            </a:endParaRPr>
          </a:p>
          <a:p>
            <a:pPr marL="57150"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0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 - </a:t>
            </a:r>
            <a:r>
              <a:rPr lang="ko-KR" altLang="en-US" sz="10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배앓이</a:t>
            </a:r>
            <a:r>
              <a:rPr lang="en-US" altLang="ko-KR" sz="10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, </a:t>
            </a:r>
            <a:r>
              <a:rPr lang="ko-KR" altLang="en-US" sz="10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소화 </a:t>
            </a:r>
            <a:r>
              <a:rPr lang="en-US" altLang="ko-KR" sz="10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: </a:t>
            </a:r>
            <a:r>
              <a:rPr lang="ko-KR" altLang="en-US" sz="10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배앓이가 없다</a:t>
            </a:r>
            <a:r>
              <a:rPr lang="en-US" altLang="ko-KR" sz="10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, </a:t>
            </a:r>
            <a:r>
              <a:rPr lang="ko-KR" altLang="en-US" sz="10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소화가 잘된다</a:t>
            </a:r>
            <a:r>
              <a:rPr lang="en-US" altLang="ko-KR" sz="10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.</a:t>
            </a:r>
          </a:p>
          <a:p>
            <a:pPr marL="57150"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0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 -  </a:t>
            </a:r>
            <a:r>
              <a:rPr lang="ko-KR" altLang="en-US" sz="10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모유</a:t>
            </a:r>
            <a:r>
              <a:rPr lang="en-US" altLang="ko-KR" sz="10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,</a:t>
            </a:r>
            <a:r>
              <a:rPr lang="ko-KR" altLang="en-US" sz="10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수유</a:t>
            </a:r>
            <a:r>
              <a:rPr lang="en-US" altLang="ko-KR" sz="10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,</a:t>
            </a:r>
            <a:r>
              <a:rPr lang="ko-KR" altLang="en-US" sz="10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성분 </a:t>
            </a:r>
            <a:r>
              <a:rPr lang="en-US" altLang="ko-KR" sz="10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:</a:t>
            </a:r>
            <a:r>
              <a:rPr lang="ko-KR" altLang="en-US" sz="10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 모유 성분과 비슷하다</a:t>
            </a:r>
            <a:r>
              <a:rPr lang="en-US" altLang="ko-KR" sz="10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 </a:t>
            </a:r>
          </a:p>
          <a:p>
            <a:pPr marL="57150"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0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   ( </a:t>
            </a:r>
            <a:r>
              <a:rPr lang="ko-KR" altLang="en-US" sz="10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혼합수유를 하거나 </a:t>
            </a:r>
            <a:r>
              <a:rPr lang="en-US" altLang="ko-KR" sz="10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, </a:t>
            </a:r>
            <a:r>
              <a:rPr lang="ko-KR" altLang="en-US" sz="10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모유수유를 하는 것이 어려운 경우 선택한 </a:t>
            </a:r>
            <a:r>
              <a:rPr lang="ko-KR" altLang="en-US" sz="1000" dirty="0" err="1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고객多</a:t>
            </a:r>
            <a:r>
              <a:rPr lang="ko-KR" altLang="en-US" sz="10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 </a:t>
            </a:r>
            <a:r>
              <a:rPr lang="en-US" altLang="ko-KR" sz="10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)</a:t>
            </a:r>
          </a:p>
          <a:p>
            <a:pPr marL="57150"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0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 </a:t>
            </a:r>
            <a:r>
              <a:rPr lang="en-US" altLang="ko-KR" sz="10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- </a:t>
            </a:r>
            <a:r>
              <a:rPr lang="ko-KR" altLang="en-US" sz="1000" dirty="0" err="1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팜유</a:t>
            </a:r>
            <a:r>
              <a:rPr lang="en-US" altLang="ko-KR" sz="10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, </a:t>
            </a:r>
            <a:r>
              <a:rPr lang="ko-KR" altLang="en-US" sz="10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덱스트린 </a:t>
            </a:r>
            <a:r>
              <a:rPr lang="en-US" altLang="ko-KR" sz="10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:</a:t>
            </a:r>
            <a:r>
              <a:rPr lang="ko-KR" altLang="en-US" sz="10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 함유 되지 않아</a:t>
            </a:r>
            <a:r>
              <a:rPr lang="en-US" altLang="ko-KR" sz="10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 </a:t>
            </a:r>
            <a:r>
              <a:rPr lang="ko-KR" altLang="en-US" sz="10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좋음</a:t>
            </a:r>
            <a:r>
              <a:rPr lang="en-US" altLang="ko-KR" sz="10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 </a:t>
            </a:r>
          </a:p>
          <a:p>
            <a:pPr marL="57150"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0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- </a:t>
            </a:r>
            <a:r>
              <a:rPr lang="ko-KR" altLang="en-US" sz="10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뚜껑 </a:t>
            </a:r>
            <a:r>
              <a:rPr lang="en-US" altLang="ko-KR" sz="10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, </a:t>
            </a:r>
            <a:r>
              <a:rPr lang="ko-KR" altLang="en-US" sz="10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수저 </a:t>
            </a:r>
            <a:r>
              <a:rPr lang="en-US" altLang="ko-KR" sz="10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:</a:t>
            </a:r>
            <a:r>
              <a:rPr lang="ko-KR" altLang="en-US" sz="10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 개선 필요 </a:t>
            </a:r>
            <a:r>
              <a:rPr lang="en-US" altLang="ko-KR" sz="8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(ex. </a:t>
            </a:r>
            <a:r>
              <a:rPr lang="ko-KR" altLang="en-US" sz="8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스푼이 중앙에 위치하면 좋겠다</a:t>
            </a:r>
            <a:r>
              <a:rPr lang="en-US" altLang="ko-KR" sz="8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.)</a:t>
            </a:r>
          </a:p>
          <a:p>
            <a:pPr marL="57150"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0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 </a:t>
            </a:r>
            <a:r>
              <a:rPr lang="en-US" altLang="ko-KR" sz="10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- </a:t>
            </a:r>
            <a:r>
              <a:rPr lang="ko-KR" altLang="en-US" sz="10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거품 </a:t>
            </a:r>
            <a:r>
              <a:rPr lang="en-US" altLang="ko-KR" sz="10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: </a:t>
            </a:r>
            <a:r>
              <a:rPr lang="ko-KR" altLang="en-US" sz="10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거품이 많이 난다</a:t>
            </a:r>
            <a:r>
              <a:rPr lang="en-US" altLang="ko-KR" sz="10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/</a:t>
            </a:r>
            <a:r>
              <a:rPr lang="ko-KR" altLang="en-US" sz="10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적게 난다  </a:t>
            </a:r>
            <a:endParaRPr lang="en-US" altLang="ko-KR" sz="1000" dirty="0">
              <a:latin typeface="뉴오리진 고딕 Medium" panose="020B0600000101010101" pitchFamily="50" charset="-127"/>
              <a:ea typeface="뉴오리진 고딕 Medium" panose="020B0600000101010101" pitchFamily="50" charset="-127"/>
            </a:endParaRPr>
          </a:p>
          <a:p>
            <a:pPr marL="57150"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0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    </a:t>
            </a:r>
            <a:r>
              <a:rPr lang="en-US" altLang="ko-KR" sz="8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(</a:t>
            </a:r>
            <a:r>
              <a:rPr lang="ko-KR" altLang="en-US" sz="800" dirty="0" err="1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조유법에</a:t>
            </a:r>
            <a:r>
              <a:rPr lang="ko-KR" altLang="en-US" sz="8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 따라 차이가 있음 </a:t>
            </a:r>
            <a:r>
              <a:rPr lang="en-US" altLang="ko-KR" sz="8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-&gt;</a:t>
            </a:r>
            <a:r>
              <a:rPr lang="ko-KR" altLang="en-US" sz="8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 </a:t>
            </a:r>
            <a:r>
              <a:rPr lang="ko-KR" altLang="en-US" sz="800" dirty="0" err="1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조유법</a:t>
            </a:r>
            <a:r>
              <a:rPr lang="ko-KR" altLang="en-US" sz="8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 가이드  </a:t>
            </a:r>
            <a:r>
              <a:rPr lang="ko-KR" altLang="en-US" sz="800" dirty="0" err="1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컨텐츠</a:t>
            </a:r>
            <a:r>
              <a:rPr lang="ko-KR" altLang="en-US" sz="8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 제공 제안</a:t>
            </a:r>
            <a:r>
              <a:rPr lang="en-US" altLang="ko-KR" sz="8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)</a:t>
            </a:r>
          </a:p>
          <a:p>
            <a:pPr marL="57150"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7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          </a:t>
            </a:r>
            <a:endParaRPr lang="en-US" altLang="ko-KR" sz="100" dirty="0">
              <a:latin typeface="뉴오리진 고딕 Medium" panose="020B0600000101010101" pitchFamily="50" charset="-127"/>
              <a:ea typeface="뉴오리진 고딕 Medium" panose="020B0600000101010101" pitchFamily="50" charset="-127"/>
            </a:endParaRP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300" b="1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구매 패턴 </a:t>
            </a:r>
            <a:endParaRPr lang="en-US" altLang="ko-KR" sz="1300" b="1" dirty="0">
              <a:latin typeface="뉴오리진 고딕 Medium" panose="020B0600000101010101" pitchFamily="50" charset="-127"/>
              <a:ea typeface="뉴오리진 고딕 Medium" panose="020B0600000101010101" pitchFamily="50" charset="-127"/>
            </a:endParaRPr>
          </a:p>
          <a:p>
            <a:pPr marL="57150"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2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 </a:t>
            </a:r>
            <a:r>
              <a:rPr lang="en-US" altLang="ko-KR" sz="10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- </a:t>
            </a:r>
            <a:r>
              <a:rPr lang="ko-KR" altLang="en-US" sz="10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둘째 </a:t>
            </a:r>
            <a:r>
              <a:rPr lang="en-US" altLang="ko-KR" sz="10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: </a:t>
            </a:r>
            <a:r>
              <a:rPr lang="ko-KR" altLang="en-US" sz="10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첫째에 이어 둘째도 </a:t>
            </a:r>
            <a:r>
              <a:rPr lang="en-US" altLang="ko-KR" sz="10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a2 </a:t>
            </a:r>
            <a:r>
              <a:rPr lang="ko-KR" altLang="en-US" sz="10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복용</a:t>
            </a:r>
            <a:endParaRPr lang="en-US" altLang="ko-KR" sz="1000" dirty="0">
              <a:latin typeface="뉴오리진 고딕 Medium" panose="020B0600000101010101" pitchFamily="50" charset="-127"/>
              <a:ea typeface="뉴오리진 고딕 Medium" panose="020B0600000101010101" pitchFamily="50" charset="-127"/>
            </a:endParaRPr>
          </a:p>
          <a:p>
            <a:pPr marL="57150"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0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 - </a:t>
            </a:r>
            <a:r>
              <a:rPr lang="ko-KR" altLang="en-US" sz="10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정착 </a:t>
            </a:r>
            <a:r>
              <a:rPr lang="en-US" altLang="ko-KR" sz="10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, </a:t>
            </a:r>
            <a:r>
              <a:rPr lang="ko-KR" altLang="en-US" sz="10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선택 </a:t>
            </a:r>
            <a:r>
              <a:rPr lang="en-US" altLang="ko-KR" sz="10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: </a:t>
            </a:r>
            <a:r>
              <a:rPr lang="ko-KR" altLang="en-US" sz="1000" dirty="0" err="1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재구매</a:t>
            </a:r>
            <a:r>
              <a:rPr lang="ko-KR" altLang="en-US" sz="10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 의사 키워드</a:t>
            </a:r>
            <a:endParaRPr lang="en-US" altLang="ko-KR" sz="1000" dirty="0">
              <a:latin typeface="뉴오리진 고딕 Medium" panose="020B0600000101010101" pitchFamily="50" charset="-127"/>
              <a:ea typeface="뉴오리진 고딕 Medium" panose="020B0600000101010101" pitchFamily="50" charset="-127"/>
            </a:endParaRPr>
          </a:p>
          <a:p>
            <a:pPr marL="57150"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0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 </a:t>
            </a:r>
            <a:r>
              <a:rPr lang="en-US" altLang="ko-KR" sz="10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-  </a:t>
            </a:r>
            <a:r>
              <a:rPr lang="ko-KR" altLang="en-US" sz="10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멤버십</a:t>
            </a:r>
            <a:r>
              <a:rPr lang="en-US" altLang="ko-KR" sz="10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, </a:t>
            </a:r>
            <a:r>
              <a:rPr lang="ko-KR" altLang="en-US" sz="10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할인 </a:t>
            </a:r>
            <a:r>
              <a:rPr lang="en-US" altLang="ko-KR" sz="10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: </a:t>
            </a:r>
            <a:r>
              <a:rPr lang="ko-KR" altLang="en-US" sz="10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멤버십 가입해서 할인혜택 받아</a:t>
            </a:r>
            <a:r>
              <a:rPr lang="en-US" altLang="ko-KR" sz="10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 </a:t>
            </a:r>
            <a:r>
              <a:rPr lang="ko-KR" altLang="en-US" sz="10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꾸준히 구매</a:t>
            </a:r>
            <a:endParaRPr lang="en-US" altLang="ko-KR" sz="1000" dirty="0">
              <a:latin typeface="뉴오리진 고딕 Medium" panose="020B0600000101010101" pitchFamily="50" charset="-127"/>
              <a:ea typeface="뉴오리진 고딕 Medium" panose="020B0600000101010101" pitchFamily="50" charset="-127"/>
            </a:endParaRPr>
          </a:p>
          <a:p>
            <a:pPr marL="57150"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0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-  </a:t>
            </a:r>
            <a:r>
              <a:rPr lang="ko-KR" altLang="en-US" sz="1000" dirty="0" err="1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조리원</a:t>
            </a:r>
            <a:r>
              <a:rPr lang="ko-KR" altLang="en-US" sz="10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 </a:t>
            </a:r>
            <a:r>
              <a:rPr lang="en-US" altLang="ko-KR" sz="10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:</a:t>
            </a:r>
            <a:r>
              <a:rPr lang="ko-KR" altLang="en-US" sz="10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 조리원에서부터 </a:t>
            </a:r>
            <a:r>
              <a:rPr lang="en-US" altLang="ko-KR" sz="10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/ </a:t>
            </a:r>
            <a:r>
              <a:rPr lang="ko-KR" altLang="en-US" sz="1000" dirty="0" err="1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조리원</a:t>
            </a:r>
            <a:r>
              <a:rPr lang="ko-KR" altLang="en-US" sz="10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 나오자마자</a:t>
            </a:r>
            <a:r>
              <a:rPr lang="en-US" altLang="ko-KR" sz="10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 </a:t>
            </a:r>
            <a:r>
              <a:rPr lang="ko-KR" altLang="en-US" sz="10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먹였다 </a:t>
            </a:r>
            <a:r>
              <a:rPr lang="en-US" altLang="ko-KR" sz="8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(90</a:t>
            </a:r>
            <a:r>
              <a:rPr lang="ko-KR" altLang="en-US" sz="800" dirty="0" err="1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건이상</a:t>
            </a:r>
            <a:r>
              <a:rPr lang="en-US" altLang="ko-KR" sz="8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D8CAD8-A095-4ED7-3358-B9452A8509CF}"/>
              </a:ext>
            </a:extLst>
          </p:cNvPr>
          <p:cNvSpPr txBox="1"/>
          <p:nvPr/>
        </p:nvSpPr>
        <p:spPr>
          <a:xfrm>
            <a:off x="463564" y="778675"/>
            <a:ext cx="2229819" cy="3485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"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8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▶ 리뷰 </a:t>
            </a:r>
            <a:r>
              <a:rPr lang="en-US" altLang="ko-KR" sz="18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2351</a:t>
            </a:r>
            <a:r>
              <a:rPr lang="ko-KR" altLang="en-US" sz="18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건</a:t>
            </a:r>
            <a:endParaRPr lang="en-US" altLang="ko-KR" sz="1800" dirty="0">
              <a:latin typeface="뉴오리진 고딕 Medium" panose="020B0600000101010101" pitchFamily="50" charset="-127"/>
              <a:ea typeface="뉴오리진 고딕 Mediu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7094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41BBC55-2418-4163-B7D2-F2513F3E0829}"/>
              </a:ext>
            </a:extLst>
          </p:cNvPr>
          <p:cNvCxnSpPr>
            <a:cxnSpLocks/>
          </p:cNvCxnSpPr>
          <p:nvPr/>
        </p:nvCxnSpPr>
        <p:spPr>
          <a:xfrm>
            <a:off x="104775" y="683509"/>
            <a:ext cx="1187259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3">
            <a:extLst>
              <a:ext uri="{FF2B5EF4-FFF2-40B4-BE49-F238E27FC236}">
                <a16:creationId xmlns:a16="http://schemas.microsoft.com/office/drawing/2014/main" id="{0EDF0E5C-4D1C-0BEE-8C4D-0518B8A167A5}"/>
              </a:ext>
            </a:extLst>
          </p:cNvPr>
          <p:cNvSpPr txBox="1"/>
          <p:nvPr/>
        </p:nvSpPr>
        <p:spPr>
          <a:xfrm>
            <a:off x="104775" y="146862"/>
            <a:ext cx="3120206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뉴오리진 고딕 Bold" panose="020B0600000101010101" pitchFamily="50" charset="-127"/>
                <a:ea typeface="뉴오리진 고딕 Bold" panose="020B0600000101010101" pitchFamily="50" charset="-127"/>
              </a:rPr>
              <a:t>이너플로라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뉴오리진 고딕 Bold" panose="020B0600000101010101" pitchFamily="50" charset="-127"/>
              <a:ea typeface="뉴오리진 고딕 Bold" panose="020B0600000101010101" pitchFamily="50" charset="-127"/>
            </a:endParaRPr>
          </a:p>
        </p:txBody>
      </p:sp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787128FC-DB47-4883-EB0F-D483427B6C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927" b="58178"/>
          <a:stretch/>
        </p:blipFill>
        <p:spPr>
          <a:xfrm>
            <a:off x="4961799" y="966150"/>
            <a:ext cx="7015566" cy="5208341"/>
          </a:xfrm>
          <a:prstGeom prst="rect">
            <a:avLst/>
          </a:prstGeom>
        </p:spPr>
      </p:pic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2187FC88-07C6-AD20-8CB3-1A9A9CACE4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3274779" y="4903258"/>
            <a:ext cx="1317187" cy="1307321"/>
          </a:xfrm>
          <a:prstGeom prst="rect">
            <a:avLst/>
          </a:prstGeom>
        </p:spPr>
      </p:pic>
      <p:pic>
        <p:nvPicPr>
          <p:cNvPr id="6" name="그림 5" descr="텍스트, 전자제품, 키보드이(가) 표시된 사진&#10;&#10;자동 생성된 설명">
            <a:extLst>
              <a:ext uri="{FF2B5EF4-FFF2-40B4-BE49-F238E27FC236}">
                <a16:creationId xmlns:a16="http://schemas.microsoft.com/office/drawing/2014/main" id="{196F5803-1C92-8F83-7811-80D5668132C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477783" y="4894464"/>
            <a:ext cx="1387467" cy="13073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1604AC-9F6F-3EFE-3FA1-E7161C92DADB}"/>
              </a:ext>
            </a:extLst>
          </p:cNvPr>
          <p:cNvSpPr txBox="1"/>
          <p:nvPr/>
        </p:nvSpPr>
        <p:spPr>
          <a:xfrm>
            <a:off x="526375" y="1169096"/>
            <a:ext cx="6094674" cy="3657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400" b="1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제품 </a:t>
            </a:r>
            <a:endParaRPr lang="en-US" altLang="ko-KR" sz="1100" b="1" dirty="0">
              <a:latin typeface="뉴오리진 고딕 Medium" panose="020B0600000101010101" pitchFamily="50" charset="-127"/>
              <a:ea typeface="뉴오리진 고딕 Medium" panose="020B0600000101010101" pitchFamily="50" charset="-127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1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  </a:t>
            </a:r>
            <a:r>
              <a:rPr lang="en-US" altLang="ko-KR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- </a:t>
            </a:r>
            <a:r>
              <a:rPr lang="ko-KR" altLang="en-US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 유통기한</a:t>
            </a:r>
            <a:r>
              <a:rPr lang="en-US" altLang="ko-KR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,</a:t>
            </a:r>
            <a:r>
              <a:rPr lang="ko-KR" altLang="en-US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 임박 </a:t>
            </a:r>
            <a:r>
              <a:rPr lang="en-US" altLang="ko-KR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: </a:t>
            </a:r>
            <a:r>
              <a:rPr lang="ko-KR" altLang="en-US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관련 리뷰 多</a:t>
            </a:r>
            <a:endParaRPr lang="en-US" altLang="ko-KR" sz="1050" dirty="0">
              <a:latin typeface="뉴오리진 고딕 Medium" panose="020B0600000101010101" pitchFamily="50" charset="-127"/>
              <a:ea typeface="뉴오리진 고딕 Medium" panose="020B0600000101010101" pitchFamily="50" charset="-127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  -  </a:t>
            </a:r>
            <a:r>
              <a:rPr lang="ko-KR" altLang="en-US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작아서 </a:t>
            </a:r>
            <a:r>
              <a:rPr lang="en-US" altLang="ko-KR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, </a:t>
            </a:r>
            <a:r>
              <a:rPr lang="ko-KR" altLang="en-US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크기</a:t>
            </a:r>
            <a:r>
              <a:rPr lang="en-US" altLang="ko-KR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,</a:t>
            </a:r>
            <a:r>
              <a:rPr lang="ko-KR" altLang="en-US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휴대</a:t>
            </a:r>
            <a:r>
              <a:rPr lang="en-US" altLang="ko-KR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,</a:t>
            </a:r>
            <a:r>
              <a:rPr lang="ko-KR" altLang="en-US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 넘김 </a:t>
            </a:r>
            <a:r>
              <a:rPr lang="en-US" altLang="ko-KR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: </a:t>
            </a:r>
            <a:r>
              <a:rPr lang="ko-KR" altLang="en-US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크기가 작아서 휴대하기 간편</a:t>
            </a:r>
            <a:r>
              <a:rPr lang="en-US" altLang="ko-KR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, </a:t>
            </a:r>
            <a:r>
              <a:rPr lang="ko-KR" altLang="en-US" sz="1050" dirty="0" err="1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목넘김이</a:t>
            </a:r>
            <a:r>
              <a:rPr lang="ko-KR" altLang="en-US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 쉬움</a:t>
            </a:r>
            <a:endParaRPr lang="en-US" altLang="ko-KR" sz="1050" dirty="0">
              <a:latin typeface="뉴오리진 고딕 Medium" panose="020B0600000101010101" pitchFamily="50" charset="-127"/>
              <a:ea typeface="뉴오리진 고딕 Medium" panose="020B0600000101010101" pitchFamily="50" charset="-127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  - </a:t>
            </a:r>
            <a:r>
              <a:rPr lang="ko-KR" altLang="en-US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포장</a:t>
            </a:r>
            <a:r>
              <a:rPr lang="en-US" altLang="ko-KR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: </a:t>
            </a:r>
            <a:r>
              <a:rPr lang="ko-KR" altLang="en-US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포장이 깔끔하고 꼼꼼하다 </a:t>
            </a:r>
            <a:endParaRPr lang="en-US" altLang="ko-KR" sz="1050" dirty="0">
              <a:latin typeface="뉴오리진 고딕 Medium" panose="020B0600000101010101" pitchFamily="50" charset="-127"/>
              <a:ea typeface="뉴오리진 고딕 Medium" panose="020B0600000101010101" pitchFamily="50" charset="-127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  </a:t>
            </a:r>
            <a:r>
              <a:rPr lang="en-US" altLang="ko-KR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- </a:t>
            </a:r>
            <a:r>
              <a:rPr lang="ko-KR" altLang="en-US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질염</a:t>
            </a:r>
            <a:r>
              <a:rPr lang="en-US" altLang="ko-KR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,</a:t>
            </a:r>
            <a:r>
              <a:rPr lang="ko-KR" altLang="en-US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분비물</a:t>
            </a:r>
            <a:r>
              <a:rPr lang="en-US" altLang="ko-KR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,</a:t>
            </a:r>
            <a:r>
              <a:rPr lang="ko-KR" altLang="en-US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화장실</a:t>
            </a:r>
            <a:r>
              <a:rPr lang="en-US" altLang="ko-KR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,</a:t>
            </a:r>
            <a:r>
              <a:rPr lang="ko-KR" altLang="en-US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변비 </a:t>
            </a:r>
            <a:r>
              <a:rPr lang="en-US" altLang="ko-KR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:</a:t>
            </a:r>
            <a:r>
              <a:rPr lang="ko-KR" altLang="en-US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 질염개선 </a:t>
            </a:r>
            <a:r>
              <a:rPr lang="en-US" altLang="ko-KR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,</a:t>
            </a:r>
            <a:r>
              <a:rPr lang="ko-KR" altLang="en-US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분비물감소등 리뷰 多</a:t>
            </a:r>
            <a:endParaRPr lang="en-US" altLang="ko-KR" sz="1050" dirty="0">
              <a:latin typeface="뉴오리진 고딕 Medium" panose="020B0600000101010101" pitchFamily="50" charset="-127"/>
              <a:ea typeface="뉴오리진 고딕 Medium" panose="020B0600000101010101" pitchFamily="50" charset="-127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400" dirty="0">
              <a:latin typeface="뉴오리진 고딕 Medium" panose="020B0600000101010101" pitchFamily="50" charset="-127"/>
              <a:ea typeface="뉴오리진 고딕 Medium" panose="020B0600000101010101" pitchFamily="50" charset="-127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400" b="1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구매패턴 </a:t>
            </a:r>
            <a:endParaRPr lang="en-US" altLang="ko-KR" sz="1100" b="1" dirty="0">
              <a:latin typeface="뉴오리진 고딕 Medium" panose="020B0600000101010101" pitchFamily="50" charset="-127"/>
              <a:ea typeface="뉴오리진 고딕 Medium" panose="020B0600000101010101" pitchFamily="50" charset="-127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1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  </a:t>
            </a:r>
            <a:r>
              <a:rPr lang="en-US" altLang="ko-KR" sz="11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- </a:t>
            </a:r>
            <a:r>
              <a:rPr lang="ko-KR" altLang="en-US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선물</a:t>
            </a:r>
            <a:r>
              <a:rPr lang="en-US" altLang="ko-KR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,</a:t>
            </a:r>
            <a:r>
              <a:rPr lang="ko-KR" altLang="en-US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아내 </a:t>
            </a:r>
            <a:r>
              <a:rPr lang="en-US" altLang="ko-KR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:</a:t>
            </a:r>
            <a:r>
              <a:rPr lang="ko-KR" altLang="en-US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 아내</a:t>
            </a:r>
            <a:r>
              <a:rPr lang="en-US" altLang="ko-KR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,</a:t>
            </a:r>
            <a:r>
              <a:rPr lang="ko-KR" altLang="en-US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딸</a:t>
            </a:r>
            <a:r>
              <a:rPr lang="en-US" altLang="ko-KR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,</a:t>
            </a:r>
            <a:r>
              <a:rPr lang="ko-KR" altLang="en-US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엄마 구매</a:t>
            </a:r>
            <a:endParaRPr lang="en-US" altLang="ko-KR" sz="1050" dirty="0">
              <a:latin typeface="뉴오리진 고딕 Medium" panose="020B0600000101010101" pitchFamily="50" charset="-127"/>
              <a:ea typeface="뉴오리진 고딕 Medium" panose="020B0600000101010101" pitchFamily="50" charset="-127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  </a:t>
            </a:r>
            <a:r>
              <a:rPr lang="en-US" altLang="ko-KR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- </a:t>
            </a:r>
            <a:r>
              <a:rPr lang="ko-KR" altLang="en-US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주변</a:t>
            </a:r>
            <a:r>
              <a:rPr lang="en-US" altLang="ko-KR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, </a:t>
            </a:r>
            <a:r>
              <a:rPr lang="ko-KR" altLang="en-US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지인</a:t>
            </a:r>
            <a:r>
              <a:rPr lang="en-US" altLang="ko-KR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,</a:t>
            </a:r>
            <a:r>
              <a:rPr lang="ko-KR" altLang="en-US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친구 </a:t>
            </a:r>
            <a:r>
              <a:rPr lang="en-US" altLang="ko-KR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:</a:t>
            </a:r>
            <a:r>
              <a:rPr lang="ko-KR" altLang="en-US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 추천 받음</a:t>
            </a:r>
            <a:endParaRPr lang="en-US" altLang="ko-KR" sz="1050" dirty="0">
              <a:latin typeface="뉴오리진 고딕 Medium" panose="020B0600000101010101" pitchFamily="50" charset="-127"/>
              <a:ea typeface="뉴오리진 고딕 Medium" panose="020B0600000101010101" pitchFamily="50" charset="-127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  </a:t>
            </a:r>
            <a:r>
              <a:rPr lang="en-US" altLang="ko-KR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- </a:t>
            </a:r>
            <a:r>
              <a:rPr lang="ko-KR" altLang="en-US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저렴하게 </a:t>
            </a:r>
            <a:r>
              <a:rPr lang="en-US" altLang="ko-KR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, </a:t>
            </a:r>
            <a:r>
              <a:rPr lang="ko-KR" altLang="en-US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할인 </a:t>
            </a:r>
            <a:r>
              <a:rPr lang="en-US" altLang="ko-KR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, </a:t>
            </a:r>
            <a:r>
              <a:rPr lang="ko-KR" altLang="en-US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이벤트</a:t>
            </a:r>
            <a:r>
              <a:rPr lang="en-US" altLang="ko-KR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, </a:t>
            </a:r>
            <a:r>
              <a:rPr lang="ko-KR" altLang="en-US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행사 </a:t>
            </a:r>
            <a:r>
              <a:rPr lang="en-US" altLang="ko-KR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: </a:t>
            </a:r>
            <a:r>
              <a:rPr lang="ko-KR" altLang="en-US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가격 언급 多</a:t>
            </a:r>
            <a:endParaRPr lang="en-US" altLang="ko-KR" sz="1050" dirty="0">
              <a:latin typeface="뉴오리진 고딕 Medium" panose="020B0600000101010101" pitchFamily="50" charset="-127"/>
              <a:ea typeface="뉴오리진 고딕 Medium" panose="020B0600000101010101" pitchFamily="50" charset="-127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9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      -&gt; </a:t>
            </a:r>
            <a:r>
              <a:rPr lang="ko-KR" altLang="en-US" sz="8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생필품인 </a:t>
            </a:r>
            <a:r>
              <a:rPr lang="en-US" altLang="ko-KR" sz="8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a2</a:t>
            </a:r>
            <a:r>
              <a:rPr lang="ko-KR" altLang="en-US" sz="8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에 비해 가격에 구매 영향을 많이 받음</a:t>
            </a:r>
            <a:endParaRPr lang="en-US" altLang="ko-KR" sz="800" dirty="0">
              <a:latin typeface="뉴오리진 고딕 Medium" panose="020B0600000101010101" pitchFamily="50" charset="-127"/>
              <a:ea typeface="뉴오리진 고딕 Medium" panose="020B0600000101010101" pitchFamily="50" charset="-127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800" dirty="0">
              <a:latin typeface="뉴오리진 고딕 Medium" panose="020B0600000101010101" pitchFamily="50" charset="-127"/>
              <a:ea typeface="뉴오리진 고딕 Medium" panose="020B0600000101010101" pitchFamily="50" charset="-127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400" b="1" dirty="0" err="1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타겟</a:t>
            </a:r>
            <a:endParaRPr lang="en-US" altLang="ko-KR" sz="1100" b="1" dirty="0">
              <a:latin typeface="뉴오리진 고딕 Medium" panose="020B0600000101010101" pitchFamily="50" charset="-127"/>
              <a:ea typeface="뉴오리진 고딕 Medium" panose="020B0600000101010101" pitchFamily="50" charset="-127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1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  </a:t>
            </a:r>
            <a:r>
              <a:rPr lang="en-US" altLang="ko-KR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- </a:t>
            </a:r>
            <a:r>
              <a:rPr lang="ko-KR" altLang="en-US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갱년기 </a:t>
            </a:r>
            <a:r>
              <a:rPr lang="en-US" altLang="ko-KR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: </a:t>
            </a:r>
            <a:r>
              <a:rPr lang="ko-KR" altLang="en-US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갱년기에 효과적 </a:t>
            </a:r>
            <a:r>
              <a:rPr lang="en-US" altLang="ko-KR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(</a:t>
            </a:r>
            <a:r>
              <a:rPr lang="ko-KR" altLang="en-US" sz="1050" dirty="0" err="1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질건조증</a:t>
            </a:r>
            <a:r>
              <a:rPr lang="en-US" altLang="ko-KR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)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  </a:t>
            </a:r>
            <a:r>
              <a:rPr lang="en-US" altLang="ko-KR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- </a:t>
            </a:r>
            <a:r>
              <a:rPr lang="ko-KR" altLang="en-US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딸</a:t>
            </a:r>
            <a:r>
              <a:rPr lang="en-US" altLang="ko-KR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, </a:t>
            </a:r>
            <a:r>
              <a:rPr lang="ko-KR" altLang="en-US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엄마 </a:t>
            </a:r>
            <a:r>
              <a:rPr lang="en-US" altLang="ko-KR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: </a:t>
            </a:r>
            <a:r>
              <a:rPr lang="ko-KR" altLang="en-US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함께 복용  </a:t>
            </a:r>
            <a:endParaRPr lang="en-US" altLang="ko-KR" sz="1050" dirty="0">
              <a:latin typeface="뉴오리진 고딕 Medium" panose="020B0600000101010101" pitchFamily="50" charset="-127"/>
              <a:ea typeface="뉴오리진 고딕 Medium" panose="020B0600000101010101" pitchFamily="50" charset="-127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  - </a:t>
            </a:r>
            <a:r>
              <a:rPr lang="ko-KR" altLang="en-US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산부인과</a:t>
            </a:r>
            <a:r>
              <a:rPr lang="en-US" altLang="ko-KR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: </a:t>
            </a:r>
            <a:r>
              <a:rPr lang="ko-KR" altLang="en-US" sz="105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질 유산균 복용 추천</a:t>
            </a:r>
            <a:endParaRPr lang="en-US" altLang="ko-KR" sz="1050" dirty="0">
              <a:latin typeface="뉴오리진 고딕 Medium" panose="020B0600000101010101" pitchFamily="50" charset="-127"/>
              <a:ea typeface="뉴오리진 고딕 Medium" panose="020B0600000101010101" pitchFamily="50" charset="-127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100" dirty="0">
              <a:latin typeface="뉴오리진 고딕 Medium" panose="020B0600000101010101" pitchFamily="50" charset="-127"/>
              <a:ea typeface="뉴오리진 고딕 Medium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DA25CB-3716-5A82-D77F-B5B3B11AA8A3}"/>
              </a:ext>
            </a:extLst>
          </p:cNvPr>
          <p:cNvSpPr txBox="1"/>
          <p:nvPr/>
        </p:nvSpPr>
        <p:spPr>
          <a:xfrm>
            <a:off x="386893" y="750798"/>
            <a:ext cx="2327087" cy="3485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"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8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▶ 리뷰 </a:t>
            </a:r>
            <a:r>
              <a:rPr lang="en-US" altLang="ko-KR" sz="18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1688</a:t>
            </a:r>
            <a:r>
              <a:rPr lang="ko-KR" altLang="en-US" sz="18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건</a:t>
            </a:r>
            <a:endParaRPr lang="en-US" altLang="ko-KR" sz="1800" dirty="0">
              <a:latin typeface="뉴오리진 고딕 Medium" panose="020B0600000101010101" pitchFamily="50" charset="-127"/>
              <a:ea typeface="뉴오리진 고딕 Medium" panose="020B0600000101010101" pitchFamily="50" charset="-127"/>
            </a:endParaRPr>
          </a:p>
        </p:txBody>
      </p:sp>
      <p:pic>
        <p:nvPicPr>
          <p:cNvPr id="11" name="그림 10" descr="텍스트, 전자제품, 키보드이(가) 표시된 사진&#10;&#10;자동 생성된 설명">
            <a:extLst>
              <a:ext uri="{FF2B5EF4-FFF2-40B4-BE49-F238E27FC236}">
                <a16:creationId xmlns:a16="http://schemas.microsoft.com/office/drawing/2014/main" id="{196F5803-1C92-8F83-7811-80D5668132C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1874042" y="4894464"/>
            <a:ext cx="1387467" cy="1307323"/>
          </a:xfrm>
          <a:prstGeom prst="rect">
            <a:avLst/>
          </a:prstGeom>
        </p:spPr>
      </p:pic>
      <p:pic>
        <p:nvPicPr>
          <p:cNvPr id="13" name="그림 12" descr="테이블이(가) 표시된 사진&#10;&#10;자동 생성된 설명">
            <a:extLst>
              <a:ext uri="{FF2B5EF4-FFF2-40B4-BE49-F238E27FC236}">
                <a16:creationId xmlns:a16="http://schemas.microsoft.com/office/drawing/2014/main" id="{2187FC88-07C6-AD20-8CB3-1A9A9CACE4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4627134" y="4885674"/>
            <a:ext cx="1317187" cy="130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791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20587A-3543-7CCF-0596-4A801F314F8E}"/>
              </a:ext>
            </a:extLst>
          </p:cNvPr>
          <p:cNvSpPr txBox="1"/>
          <p:nvPr/>
        </p:nvSpPr>
        <p:spPr>
          <a:xfrm>
            <a:off x="469344" y="2586461"/>
            <a:ext cx="9277971" cy="1264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뉴오리진 고딕 Bold" panose="020B0600000101010101" pitchFamily="50" charset="-127"/>
                <a:ea typeface="뉴오리진 고딕 Bold" panose="020B0600000101010101" pitchFamily="50" charset="-127"/>
              </a:rPr>
              <a:t>뉴오리진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뉴오리진 고딕 Bold" panose="020B0600000101010101" pitchFamily="50" charset="-127"/>
              <a:ea typeface="뉴오리진 고딕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뉴오리진 고딕 Bold" panose="020B0600000101010101" pitchFamily="50" charset="-127"/>
                <a:ea typeface="뉴오리진 고딕 Bold" panose="020B0600000101010101" pitchFamily="50" charset="-127"/>
              </a:rPr>
              <a:t>고객 채널 이동 추이</a:t>
            </a:r>
          </a:p>
        </p:txBody>
      </p:sp>
    </p:spTree>
    <p:extLst>
      <p:ext uri="{BB962C8B-B14F-4D97-AF65-F5344CB8AC3E}">
        <p14:creationId xmlns:p14="http://schemas.microsoft.com/office/powerpoint/2010/main" val="3187276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41BBC55-2418-4163-B7D2-F2513F3E0829}"/>
              </a:ext>
            </a:extLst>
          </p:cNvPr>
          <p:cNvCxnSpPr>
            <a:cxnSpLocks/>
          </p:cNvCxnSpPr>
          <p:nvPr/>
        </p:nvCxnSpPr>
        <p:spPr>
          <a:xfrm>
            <a:off x="104775" y="683509"/>
            <a:ext cx="1187259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3">
            <a:extLst>
              <a:ext uri="{FF2B5EF4-FFF2-40B4-BE49-F238E27FC236}">
                <a16:creationId xmlns:a16="http://schemas.microsoft.com/office/drawing/2014/main" id="{0EDF0E5C-4D1C-0BEE-8C4D-0518B8A167A5}"/>
              </a:ext>
            </a:extLst>
          </p:cNvPr>
          <p:cNvSpPr txBox="1"/>
          <p:nvPr/>
        </p:nvSpPr>
        <p:spPr>
          <a:xfrm>
            <a:off x="104775" y="146862"/>
            <a:ext cx="4042352" cy="467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뉴오리진 고딕 Bold" panose="020B0600000101010101" pitchFamily="50" charset="-127"/>
                <a:ea typeface="뉴오리진 고딕 Bold" panose="020B0600000101010101" pitchFamily="50" charset="-127"/>
              </a:rPr>
              <a:t>품목별 구매 고객의 다음 구매 채널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AD508B-920F-21BB-462E-380192E2FA14}"/>
              </a:ext>
            </a:extLst>
          </p:cNvPr>
          <p:cNvSpPr txBox="1"/>
          <p:nvPr/>
        </p:nvSpPr>
        <p:spPr>
          <a:xfrm>
            <a:off x="1436959" y="5332547"/>
            <a:ext cx="3140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자사몰</a:t>
            </a:r>
            <a:r>
              <a:rPr lang="ko-KR" altLang="en-US" sz="1600" dirty="0"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 고객의 다음 구매 채널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570A3D-B0AF-3314-E14F-389D34C54526}"/>
              </a:ext>
            </a:extLst>
          </p:cNvPr>
          <p:cNvSpPr txBox="1"/>
          <p:nvPr/>
        </p:nvSpPr>
        <p:spPr>
          <a:xfrm>
            <a:off x="7543096" y="5412532"/>
            <a:ext cx="3756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스마트스토어 고객의 다음 구매 채널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8EDB89-0333-94DB-97B1-10F6D3D91BEE}"/>
              </a:ext>
            </a:extLst>
          </p:cNvPr>
          <p:cNvSpPr txBox="1"/>
          <p:nvPr/>
        </p:nvSpPr>
        <p:spPr>
          <a:xfrm>
            <a:off x="268736" y="853195"/>
            <a:ext cx="70200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▶ 고객당 </a:t>
            </a:r>
            <a:r>
              <a:rPr lang="ko-KR" altLang="en-US" sz="1100" dirty="0"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품목별 가장 최근 구매채널과 직전 구매채널 기준</a:t>
            </a:r>
            <a:endParaRPr lang="en-US" altLang="ko-KR" sz="1100" dirty="0">
              <a:latin typeface="Lucida Sans Typewriter" panose="020B0509030504030204" pitchFamily="49" charset="0"/>
              <a:ea typeface="뉴오리진 고딕 Medium" panose="020B0600000101010101" pitchFamily="50" charset="-127"/>
            </a:endParaRPr>
          </a:p>
          <a:p>
            <a:endParaRPr lang="en-US" altLang="ko-KR" sz="400" dirty="0">
              <a:latin typeface="뉴오리진 고딕 Medium" panose="020B0600000101010101" pitchFamily="50" charset="-127"/>
              <a:ea typeface="뉴오리진 고딕 Medium" panose="020B0600000101010101" pitchFamily="50" charset="-127"/>
            </a:endParaRPr>
          </a:p>
          <a:p>
            <a:r>
              <a:rPr lang="ko-KR" altLang="en-US" sz="11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▶ 고객 기준 </a:t>
            </a:r>
            <a:r>
              <a:rPr lang="en-US" altLang="ko-KR" sz="11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rPr>
              <a:t>: </a:t>
            </a:r>
            <a:r>
              <a:rPr lang="ko-KR" altLang="en-US" sz="1100" dirty="0"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외부 온라인몰의 안심 번호 사용으로 인해 제품수령 주소로 집계</a:t>
            </a:r>
            <a:endParaRPr lang="en-US" altLang="ko-KR" sz="1100" dirty="0">
              <a:latin typeface="Lucida Sans Typewriter" panose="020B0509030504030204" pitchFamily="49" charset="0"/>
              <a:ea typeface="뉴오리진 고딕 Medium" panose="020B0600000101010101" pitchFamily="50" charset="-127"/>
            </a:endParaRPr>
          </a:p>
          <a:p>
            <a:endParaRPr lang="en-US" altLang="ko-KR" sz="300" dirty="0">
              <a:latin typeface="Lucida Sans Typewriter" panose="020B0509030504030204" pitchFamily="49" charset="0"/>
              <a:ea typeface="뉴오리진 고딕 Medium" panose="020B0600000101010101" pitchFamily="50" charset="-127"/>
            </a:endParaRPr>
          </a:p>
          <a:p>
            <a:r>
              <a:rPr lang="ko-KR" altLang="en-US" sz="900" dirty="0"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    </a:t>
            </a:r>
            <a:r>
              <a:rPr lang="en-US" altLang="ko-KR" sz="900" dirty="0"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※ </a:t>
            </a:r>
            <a:r>
              <a:rPr lang="ko-KR" altLang="en-US" sz="900" dirty="0" err="1"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외부몰</a:t>
            </a:r>
            <a:r>
              <a:rPr lang="ko-KR" altLang="en-US" sz="900" dirty="0"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 </a:t>
            </a:r>
            <a:r>
              <a:rPr lang="en-US" altLang="ko-KR" sz="900" dirty="0"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/ </a:t>
            </a:r>
            <a:r>
              <a:rPr lang="ko-KR" altLang="en-US" sz="900" dirty="0"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스마트스토어의 고객정보 데이터가 </a:t>
            </a:r>
            <a:r>
              <a:rPr lang="ko-KR" altLang="en-US" sz="900" dirty="0" err="1"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자사몰</a:t>
            </a:r>
            <a:r>
              <a:rPr lang="ko-KR" altLang="en-US" sz="900" dirty="0"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 데이터에 비해 적음</a:t>
            </a:r>
            <a:r>
              <a:rPr lang="en-US" altLang="ko-KR" sz="900" dirty="0"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 </a:t>
            </a:r>
          </a:p>
          <a:p>
            <a:r>
              <a:rPr lang="en-US" altLang="ko-KR" sz="900" dirty="0"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       -&gt; </a:t>
            </a:r>
            <a:r>
              <a:rPr lang="ko-KR" altLang="en-US" sz="900" dirty="0"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전체 품목을 그래프로 비교하기에는 한눈에 파악하기 어려움</a:t>
            </a:r>
            <a:endParaRPr lang="en-US" altLang="ko-KR" sz="900" dirty="0">
              <a:latin typeface="Lucida Sans Typewriter" panose="020B0509030504030204" pitchFamily="49" charset="0"/>
              <a:ea typeface="뉴오리진 고딕 Medium" panose="020B0600000101010101" pitchFamily="50" charset="-127"/>
            </a:endParaRPr>
          </a:p>
          <a:p>
            <a:endParaRPr lang="en-US" altLang="ko-KR" sz="900" dirty="0">
              <a:latin typeface="Lucida Sans Typewriter" panose="020B0509030504030204" pitchFamily="49" charset="0"/>
              <a:ea typeface="뉴오리진 고딕 Medium" panose="020B0600000101010101" pitchFamily="50" charset="-127"/>
            </a:endParaRP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F3E6FB6F-05A7-4771-D159-11063D8ED136}"/>
              </a:ext>
            </a:extLst>
          </p:cNvPr>
          <p:cNvGrpSpPr/>
          <p:nvPr/>
        </p:nvGrpSpPr>
        <p:grpSpPr>
          <a:xfrm>
            <a:off x="236611" y="1902804"/>
            <a:ext cx="5198220" cy="3389619"/>
            <a:chOff x="353085" y="2187268"/>
            <a:chExt cx="5952183" cy="3389619"/>
          </a:xfrm>
        </p:grpSpPr>
        <p:pic>
          <p:nvPicPr>
            <p:cNvPr id="93" name="그림 92" descr="차트이(가) 표시된 사진&#10;&#10;자동 생성된 설명">
              <a:extLst>
                <a:ext uri="{FF2B5EF4-FFF2-40B4-BE49-F238E27FC236}">
                  <a16:creationId xmlns:a16="http://schemas.microsoft.com/office/drawing/2014/main" id="{E3DAF64B-9C81-D21E-8FBE-7ED69FB16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085" y="2222443"/>
              <a:ext cx="5952183" cy="3354444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8C967FB-9BFA-BEB6-62EA-03F1B6D9329A}"/>
                </a:ext>
              </a:extLst>
            </p:cNvPr>
            <p:cNvSpPr txBox="1"/>
            <p:nvPr/>
          </p:nvSpPr>
          <p:spPr>
            <a:xfrm>
              <a:off x="805289" y="4537895"/>
              <a:ext cx="453970" cy="2721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Bahnschrift SemiBold" panose="020B0502040204020203" pitchFamily="34" charset="0"/>
                  <a:ea typeface="뉴오리진 고딕 Medium" panose="020B0600000101010101" pitchFamily="50" charset="-127"/>
                </a:rPr>
                <a:t>2826</a:t>
              </a:r>
              <a:endParaRPr lang="ko-KR" altLang="en-US" sz="1000" dirty="0">
                <a:latin typeface="Bahnschrift SemiBold" panose="020B0502040204020203" pitchFamily="34" charset="0"/>
                <a:ea typeface="뉴오리진 고딕 Medium" panose="020B0600000101010101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D0047B3-43C9-46D3-2E53-CC7F739C5992}"/>
                </a:ext>
              </a:extLst>
            </p:cNvPr>
            <p:cNvSpPr txBox="1"/>
            <p:nvPr/>
          </p:nvSpPr>
          <p:spPr>
            <a:xfrm>
              <a:off x="1077249" y="4942711"/>
              <a:ext cx="316112" cy="2721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Bahnschrift SemiBold" panose="020B0502040204020203" pitchFamily="34" charset="0"/>
                  <a:ea typeface="뉴오리진 고딕 Medium" panose="020B0600000101010101" pitchFamily="50" charset="-127"/>
                </a:rPr>
                <a:t>22</a:t>
              </a:r>
              <a:endParaRPr lang="ko-KR" altLang="en-US" sz="1000" dirty="0">
                <a:latin typeface="Bahnschrift SemiBold" panose="020B0502040204020203" pitchFamily="34" charset="0"/>
                <a:ea typeface="뉴오리진 고딕 Medium" panose="020B0600000101010101" pitchFamily="50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7C07C15-3B67-D2A4-BC96-DB356FF11B10}"/>
                </a:ext>
              </a:extLst>
            </p:cNvPr>
            <p:cNvSpPr txBox="1"/>
            <p:nvPr/>
          </p:nvSpPr>
          <p:spPr>
            <a:xfrm>
              <a:off x="1727733" y="4604931"/>
              <a:ext cx="426720" cy="2721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Bahnschrift SemiBold" panose="020B0502040204020203" pitchFamily="34" charset="0"/>
                  <a:ea typeface="뉴오리진 고딕 Medium" panose="020B0600000101010101" pitchFamily="50" charset="-127"/>
                </a:rPr>
                <a:t>2316</a:t>
              </a:r>
              <a:endParaRPr lang="ko-KR" altLang="en-US" sz="1000" dirty="0">
                <a:latin typeface="Bahnschrift SemiBold" panose="020B0502040204020203" pitchFamily="34" charset="0"/>
                <a:ea typeface="뉴오리진 고딕 Medium" panose="020B0600000101010101" pitchFamily="50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D61F1BD-4632-CD15-9B63-4BACB41BD6ED}"/>
                </a:ext>
              </a:extLst>
            </p:cNvPr>
            <p:cNvSpPr txBox="1"/>
            <p:nvPr/>
          </p:nvSpPr>
          <p:spPr>
            <a:xfrm>
              <a:off x="2053840" y="4981499"/>
              <a:ext cx="251992" cy="2721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Bahnschrift SemiBold" panose="020B0502040204020203" pitchFamily="34" charset="0"/>
                  <a:ea typeface="뉴오리진 고딕 Medium" panose="020B0600000101010101" pitchFamily="50" charset="-127"/>
                </a:rPr>
                <a:t>3</a:t>
              </a:r>
              <a:endParaRPr lang="ko-KR" altLang="en-US" sz="1100" dirty="0">
                <a:latin typeface="Bahnschrift SemiBold" panose="020B0502040204020203" pitchFamily="34" charset="0"/>
                <a:ea typeface="뉴오리진 고딕 Medium" panose="020B0600000101010101" pitchFamily="50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636F504-FA73-9BD7-E582-DE2D20F23693}"/>
                </a:ext>
              </a:extLst>
            </p:cNvPr>
            <p:cNvSpPr txBox="1"/>
            <p:nvPr/>
          </p:nvSpPr>
          <p:spPr>
            <a:xfrm>
              <a:off x="2587744" y="2787218"/>
              <a:ext cx="508473" cy="2721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Bahnschrift SemiBold" panose="020B0502040204020203" pitchFamily="34" charset="0"/>
                  <a:ea typeface="뉴오리진 고딕 Medium" panose="020B0600000101010101" pitchFamily="50" charset="-127"/>
                </a:rPr>
                <a:t>13348</a:t>
              </a:r>
              <a:endParaRPr lang="ko-KR" altLang="en-US" sz="1000" dirty="0">
                <a:latin typeface="Bahnschrift SemiBold" panose="020B0502040204020203" pitchFamily="34" charset="0"/>
                <a:ea typeface="뉴오리진 고딕 Medium" panose="020B0600000101010101" pitchFamily="50" charset="-127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B96E01A-171E-3398-D7FF-FAAE2526017B}"/>
                </a:ext>
              </a:extLst>
            </p:cNvPr>
            <p:cNvSpPr txBox="1"/>
            <p:nvPr/>
          </p:nvSpPr>
          <p:spPr>
            <a:xfrm>
              <a:off x="2900490" y="4901765"/>
              <a:ext cx="391454" cy="2721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Bahnschrift SemiBold" panose="020B0502040204020203" pitchFamily="34" charset="0"/>
                  <a:ea typeface="뉴오리진 고딕 Medium" panose="020B0600000101010101" pitchFamily="50" charset="-127"/>
                </a:rPr>
                <a:t>243</a:t>
              </a:r>
              <a:endParaRPr lang="ko-KR" altLang="en-US" sz="1000" dirty="0">
                <a:latin typeface="Bahnschrift SemiBold" panose="020B0502040204020203" pitchFamily="34" charset="0"/>
                <a:ea typeface="뉴오리진 고딕 Medium" panose="020B0600000101010101" pitchFamily="50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603F5BC-8D5D-B831-375B-CED029ADB5C5}"/>
                </a:ext>
              </a:extLst>
            </p:cNvPr>
            <p:cNvSpPr txBox="1"/>
            <p:nvPr/>
          </p:nvSpPr>
          <p:spPr>
            <a:xfrm>
              <a:off x="3233529" y="4979082"/>
              <a:ext cx="292068" cy="2721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Bahnschrift SemiBold" panose="020B0502040204020203" pitchFamily="34" charset="0"/>
                  <a:ea typeface="뉴오리진 고딕 Medium" panose="020B0600000101010101" pitchFamily="50" charset="-127"/>
                </a:rPr>
                <a:t>17</a:t>
              </a:r>
              <a:endParaRPr lang="ko-KR" altLang="en-US" sz="1100" dirty="0">
                <a:latin typeface="Bahnschrift SemiBold" panose="020B0502040204020203" pitchFamily="34" charset="0"/>
                <a:ea typeface="뉴오리진 고딕 Medium" panose="020B0600000101010101" pitchFamily="50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971609B-2019-31E1-C3DF-2B42A999A180}"/>
                </a:ext>
              </a:extLst>
            </p:cNvPr>
            <p:cNvSpPr txBox="1"/>
            <p:nvPr/>
          </p:nvSpPr>
          <p:spPr>
            <a:xfrm>
              <a:off x="3531018" y="4593997"/>
              <a:ext cx="460382" cy="2721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Bahnschrift SemiBold" panose="020B0502040204020203" pitchFamily="34" charset="0"/>
                  <a:ea typeface="뉴오리진 고딕 Medium" panose="020B0600000101010101" pitchFamily="50" charset="-127"/>
                </a:rPr>
                <a:t>2245</a:t>
              </a:r>
              <a:endParaRPr lang="ko-KR" altLang="en-US" sz="1000" dirty="0">
                <a:latin typeface="Bahnschrift SemiBold" panose="020B0502040204020203" pitchFamily="34" charset="0"/>
                <a:ea typeface="뉴오리진 고딕 Medium" panose="020B0600000101010101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D55EC3A-841A-0C9B-D466-E48F7D53E435}"/>
                </a:ext>
              </a:extLst>
            </p:cNvPr>
            <p:cNvSpPr txBox="1"/>
            <p:nvPr/>
          </p:nvSpPr>
          <p:spPr>
            <a:xfrm>
              <a:off x="3866205" y="4885930"/>
              <a:ext cx="250390" cy="2721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Bahnschrift SemiBold" panose="020B0502040204020203" pitchFamily="34" charset="0"/>
                  <a:ea typeface="뉴오리진 고딕 Medium" panose="020B0600000101010101" pitchFamily="50" charset="-127"/>
                </a:rPr>
                <a:t>6</a:t>
              </a:r>
              <a:endParaRPr lang="ko-KR" altLang="en-US" sz="1000" dirty="0">
                <a:latin typeface="Bahnschrift SemiBold" panose="020B0502040204020203" pitchFamily="34" charset="0"/>
                <a:ea typeface="뉴오리진 고딕 Medium" panose="020B0600000101010101" pitchFamily="50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FEFE793-B77D-77FE-B075-2A46120787A9}"/>
                </a:ext>
              </a:extLst>
            </p:cNvPr>
            <p:cNvSpPr txBox="1"/>
            <p:nvPr/>
          </p:nvSpPr>
          <p:spPr>
            <a:xfrm>
              <a:off x="4473190" y="4468853"/>
              <a:ext cx="425116" cy="2721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Bahnschrift SemiBold" panose="020B0502040204020203" pitchFamily="34" charset="0"/>
                  <a:ea typeface="뉴오리진 고딕 Medium" panose="020B0600000101010101" pitchFamily="50" charset="-127"/>
                </a:rPr>
                <a:t>3179</a:t>
              </a:r>
              <a:endParaRPr lang="ko-KR" altLang="en-US" sz="1000" dirty="0">
                <a:latin typeface="Bahnschrift SemiBold" panose="020B0502040204020203" pitchFamily="34" charset="0"/>
                <a:ea typeface="뉴오리진 고딕 Medium" panose="020B0600000101010101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F63833A-B86E-C8E8-A952-396ECDA5F545}"/>
                </a:ext>
              </a:extLst>
            </p:cNvPr>
            <p:cNvSpPr txBox="1"/>
            <p:nvPr/>
          </p:nvSpPr>
          <p:spPr>
            <a:xfrm>
              <a:off x="4756992" y="4916322"/>
              <a:ext cx="322524" cy="2721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Bahnschrift SemiBold" panose="020B0502040204020203" pitchFamily="34" charset="0"/>
                  <a:ea typeface="뉴오리진 고딕 Medium" panose="020B0600000101010101" pitchFamily="50" charset="-127"/>
                </a:rPr>
                <a:t>89</a:t>
              </a:r>
              <a:endParaRPr lang="ko-KR" altLang="en-US" sz="1000" dirty="0">
                <a:latin typeface="Bahnschrift SemiBold" panose="020B0502040204020203" pitchFamily="34" charset="0"/>
                <a:ea typeface="뉴오리진 고딕 Medium" panose="020B0600000101010101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C001CEE-E888-343E-9E96-4537653BBA1E}"/>
                </a:ext>
              </a:extLst>
            </p:cNvPr>
            <p:cNvSpPr txBox="1"/>
            <p:nvPr/>
          </p:nvSpPr>
          <p:spPr>
            <a:xfrm>
              <a:off x="5667845" y="4951216"/>
              <a:ext cx="322524" cy="2721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Bahnschrift SemiBold" panose="020B0502040204020203" pitchFamily="34" charset="0"/>
                  <a:ea typeface="뉴오리진 고딕 Medium" panose="020B0600000101010101" pitchFamily="50" charset="-127"/>
                </a:rPr>
                <a:t>47</a:t>
              </a:r>
              <a:endParaRPr lang="ko-KR" altLang="en-US" sz="1000" dirty="0">
                <a:latin typeface="Bahnschrift SemiBold" panose="020B0502040204020203" pitchFamily="34" charset="0"/>
                <a:ea typeface="뉴오리진 고딕 Medium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8ACDFDF-BD56-80DD-1A0C-D7C5C27969FB}"/>
                </a:ext>
              </a:extLst>
            </p:cNvPr>
            <p:cNvSpPr txBox="1"/>
            <p:nvPr/>
          </p:nvSpPr>
          <p:spPr>
            <a:xfrm>
              <a:off x="5337068" y="2187268"/>
              <a:ext cx="473206" cy="2721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Bahnschrift SemiBold" panose="020B0502040204020203" pitchFamily="34" charset="0"/>
                  <a:ea typeface="뉴오리진 고딕 Medium" panose="020B0600000101010101" pitchFamily="50" charset="-127"/>
                </a:rPr>
                <a:t>17310</a:t>
              </a:r>
              <a:endParaRPr lang="ko-KR" altLang="en-US" sz="1000" dirty="0">
                <a:latin typeface="Bahnschrift SemiBold" panose="020B0502040204020203" pitchFamily="34" charset="0"/>
                <a:ea typeface="뉴오리진 고딕 Medium" panose="020B0600000101010101" pitchFamily="50" charset="-127"/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9604A0F6-527C-92BB-6E9A-BF80046E939B}"/>
              </a:ext>
            </a:extLst>
          </p:cNvPr>
          <p:cNvGrpSpPr/>
          <p:nvPr/>
        </p:nvGrpSpPr>
        <p:grpSpPr>
          <a:xfrm>
            <a:off x="6089646" y="1885793"/>
            <a:ext cx="5887719" cy="3542475"/>
            <a:chOff x="6206121" y="2170258"/>
            <a:chExt cx="5887719" cy="3415156"/>
          </a:xfrm>
        </p:grpSpPr>
        <p:pic>
          <p:nvPicPr>
            <p:cNvPr id="98" name="그림 97" descr="차트이(가) 표시된 사진&#10;&#10;자동 생성된 설명">
              <a:extLst>
                <a:ext uri="{FF2B5EF4-FFF2-40B4-BE49-F238E27FC236}">
                  <a16:creationId xmlns:a16="http://schemas.microsoft.com/office/drawing/2014/main" id="{F98FB7CF-0AC4-5B65-DA33-0A3B3D1FE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6121" y="2171982"/>
              <a:ext cx="5887719" cy="3413432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51D0190-2E3F-D873-F830-55E3AFAA66A5}"/>
                </a:ext>
              </a:extLst>
            </p:cNvPr>
            <p:cNvSpPr txBox="1"/>
            <p:nvPr/>
          </p:nvSpPr>
          <p:spPr>
            <a:xfrm>
              <a:off x="6669365" y="4962072"/>
              <a:ext cx="256802" cy="289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atin typeface="Bahnschrift SemiBold" panose="020B0502040204020203" pitchFamily="34" charset="0"/>
                  <a:ea typeface="뉴오리진 고딕 Medium" panose="020B0600000101010101" pitchFamily="50" charset="-127"/>
                </a:rPr>
                <a:t>9</a:t>
              </a:r>
              <a:endParaRPr lang="ko-KR" altLang="en-US" sz="1100" dirty="0">
                <a:latin typeface="Bahnschrift SemiBold" panose="020B0502040204020203" pitchFamily="34" charset="0"/>
                <a:ea typeface="뉴오리진 고딕 Medium" panose="020B0600000101010101" pitchFamily="50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9CFB23C-CCAD-1336-A418-E4565CA879E3}"/>
                </a:ext>
              </a:extLst>
            </p:cNvPr>
            <p:cNvSpPr txBox="1"/>
            <p:nvPr/>
          </p:nvSpPr>
          <p:spPr>
            <a:xfrm>
              <a:off x="6833916" y="4730074"/>
              <a:ext cx="380232" cy="289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atin typeface="Bahnschrift SemiBold" panose="020B0502040204020203" pitchFamily="34" charset="0"/>
                  <a:ea typeface="뉴오리진 고딕 Medium" panose="020B0600000101010101" pitchFamily="50" charset="-127"/>
                </a:rPr>
                <a:t>156</a:t>
              </a:r>
              <a:endParaRPr lang="ko-KR" altLang="en-US" sz="1100" dirty="0">
                <a:latin typeface="Bahnschrift SemiBold" panose="020B0502040204020203" pitchFamily="34" charset="0"/>
                <a:ea typeface="뉴오리진 고딕 Medium" panose="020B0600000101010101" pitchFamily="50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DCC05AE-72DB-7323-62AC-E46AC2092756}"/>
                </a:ext>
              </a:extLst>
            </p:cNvPr>
            <p:cNvSpPr txBox="1"/>
            <p:nvPr/>
          </p:nvSpPr>
          <p:spPr>
            <a:xfrm>
              <a:off x="7778144" y="4855672"/>
              <a:ext cx="332142" cy="289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atin typeface="Bahnschrift SemiBold" panose="020B0502040204020203" pitchFamily="34" charset="0"/>
                  <a:ea typeface="뉴오리진 고딕 Medium" panose="020B0600000101010101" pitchFamily="50" charset="-127"/>
                </a:rPr>
                <a:t>63</a:t>
              </a:r>
              <a:endParaRPr lang="ko-KR" altLang="en-US" sz="1100" dirty="0">
                <a:latin typeface="Bahnschrift SemiBold" panose="020B0502040204020203" pitchFamily="34" charset="0"/>
                <a:ea typeface="뉴오리진 고딕 Medium" panose="020B0600000101010101" pitchFamily="50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E1AD5DE-6937-61FB-BE11-EFE9956C33AC}"/>
                </a:ext>
              </a:extLst>
            </p:cNvPr>
            <p:cNvSpPr txBox="1"/>
            <p:nvPr/>
          </p:nvSpPr>
          <p:spPr>
            <a:xfrm>
              <a:off x="8625598" y="2170258"/>
              <a:ext cx="460382" cy="289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atin typeface="Bahnschrift SemiBold" panose="020B0502040204020203" pitchFamily="34" charset="0"/>
                  <a:ea typeface="뉴오리진 고딕 Medium" panose="020B0600000101010101" pitchFamily="50" charset="-127"/>
                </a:rPr>
                <a:t>1985</a:t>
              </a:r>
              <a:endParaRPr lang="ko-KR" altLang="en-US" sz="1100" dirty="0">
                <a:latin typeface="Bahnschrift SemiBold" panose="020B0502040204020203" pitchFamily="34" charset="0"/>
                <a:ea typeface="뉴오리진 고딕 Medium" panose="020B0600000101010101" pitchFamily="50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1B92E65-ABCB-278C-98FA-D8F51B7FC902}"/>
                </a:ext>
              </a:extLst>
            </p:cNvPr>
            <p:cNvSpPr txBox="1"/>
            <p:nvPr/>
          </p:nvSpPr>
          <p:spPr>
            <a:xfrm>
              <a:off x="8426371" y="4677580"/>
              <a:ext cx="375424" cy="289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atin typeface="Bahnschrift SemiBold" panose="020B0502040204020203" pitchFamily="34" charset="0"/>
                  <a:ea typeface="뉴오리진 고딕 Medium" panose="020B0600000101010101" pitchFamily="50" charset="-127"/>
                </a:rPr>
                <a:t>199</a:t>
              </a:r>
              <a:endParaRPr lang="ko-KR" altLang="en-US" sz="1100" dirty="0">
                <a:latin typeface="Bahnschrift SemiBold" panose="020B0502040204020203" pitchFamily="34" charset="0"/>
                <a:ea typeface="뉴오리진 고딕 Medium" panose="020B0600000101010101" pitchFamily="50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3681348-6CD9-219F-2429-42E459A04317}"/>
                </a:ext>
              </a:extLst>
            </p:cNvPr>
            <p:cNvSpPr txBox="1"/>
            <p:nvPr/>
          </p:nvSpPr>
          <p:spPr>
            <a:xfrm>
              <a:off x="8969866" y="4945949"/>
              <a:ext cx="261610" cy="289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atin typeface="Bahnschrift SemiBold" panose="020B0502040204020203" pitchFamily="34" charset="0"/>
                  <a:ea typeface="뉴오리진 고딕 Medium" panose="020B0600000101010101" pitchFamily="50" charset="-127"/>
                </a:rPr>
                <a:t>5</a:t>
              </a:r>
              <a:endParaRPr lang="ko-KR" altLang="en-US" sz="1100" dirty="0">
                <a:latin typeface="Bahnschrift SemiBold" panose="020B0502040204020203" pitchFamily="34" charset="0"/>
                <a:ea typeface="뉴오리진 고딕 Medium" panose="020B0600000101010101" pitchFamily="50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B6E5B46-FA23-EAB8-3840-02890B446B57}"/>
                </a:ext>
              </a:extLst>
            </p:cNvPr>
            <p:cNvSpPr txBox="1"/>
            <p:nvPr/>
          </p:nvSpPr>
          <p:spPr>
            <a:xfrm>
              <a:off x="9365714" y="4989271"/>
              <a:ext cx="255198" cy="289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Bahnschrift SemiBold" panose="020B0502040204020203" pitchFamily="34" charset="0"/>
                  <a:ea typeface="뉴오리진 고딕 Medium" panose="020B0600000101010101" pitchFamily="50" charset="-127"/>
                </a:rPr>
                <a:t>7</a:t>
              </a:r>
              <a:endParaRPr lang="ko-KR" altLang="en-US" sz="1100" dirty="0">
                <a:latin typeface="Bahnschrift SemiBold" panose="020B0502040204020203" pitchFamily="34" charset="0"/>
                <a:ea typeface="뉴오리진 고딕 Medium" panose="020B0600000101010101" pitchFamily="50" charset="-127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6DFD562-6C97-EA53-A730-3715166C2B7E}"/>
                </a:ext>
              </a:extLst>
            </p:cNvPr>
            <p:cNvSpPr txBox="1"/>
            <p:nvPr/>
          </p:nvSpPr>
          <p:spPr>
            <a:xfrm>
              <a:off x="9607127" y="4855673"/>
              <a:ext cx="336952" cy="289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atin typeface="Bahnschrift SemiBold" panose="020B0502040204020203" pitchFamily="34" charset="0"/>
                  <a:ea typeface="뉴오리진 고딕 Medium" panose="020B0600000101010101" pitchFamily="50" charset="-127"/>
                </a:rPr>
                <a:t>46</a:t>
              </a:r>
              <a:endParaRPr lang="ko-KR" altLang="en-US" sz="1100" dirty="0">
                <a:latin typeface="Bahnschrift SemiBold" panose="020B0502040204020203" pitchFamily="34" charset="0"/>
                <a:ea typeface="뉴오리진 고딕 Medium" panose="020B0600000101010101" pitchFamily="50" charset="-127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B8522A6-2B91-6293-D4B7-D923DA756D63}"/>
                </a:ext>
              </a:extLst>
            </p:cNvPr>
            <p:cNvSpPr txBox="1"/>
            <p:nvPr/>
          </p:nvSpPr>
          <p:spPr>
            <a:xfrm>
              <a:off x="11389819" y="4732503"/>
              <a:ext cx="380232" cy="289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atin typeface="Bahnschrift SemiBold" panose="020B0502040204020203" pitchFamily="34" charset="0"/>
                  <a:ea typeface="뉴오리진 고딕 Medium" panose="020B0600000101010101" pitchFamily="50" charset="-127"/>
                </a:rPr>
                <a:t>159</a:t>
              </a:r>
              <a:endParaRPr lang="ko-KR" altLang="en-US" sz="1100" dirty="0">
                <a:latin typeface="Bahnschrift SemiBold" panose="020B0502040204020203" pitchFamily="34" charset="0"/>
                <a:ea typeface="뉴오리진 고딕 Medium" panose="020B0600000101010101" pitchFamily="50" charset="-127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EBE7AF2-EB48-306D-E78B-9753966785F1}"/>
                </a:ext>
              </a:extLst>
            </p:cNvPr>
            <p:cNvSpPr txBox="1"/>
            <p:nvPr/>
          </p:nvSpPr>
          <p:spPr>
            <a:xfrm>
              <a:off x="11179565" y="4934206"/>
              <a:ext cx="335348" cy="289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atin typeface="Bahnschrift SemiBold" panose="020B0502040204020203" pitchFamily="34" charset="0"/>
                  <a:ea typeface="뉴오리진 고딕 Medium" panose="020B0600000101010101" pitchFamily="50" charset="-127"/>
                </a:rPr>
                <a:t>20</a:t>
              </a:r>
              <a:endParaRPr lang="ko-KR" altLang="en-US" sz="1100" dirty="0">
                <a:latin typeface="Bahnschrift SemiBold" panose="020B0502040204020203" pitchFamily="34" charset="0"/>
                <a:ea typeface="뉴오리진 고딕 Medium" panose="020B0600000101010101" pitchFamily="50" charset="-127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CED8F12-9991-38D1-CF17-1F946120BFC4}"/>
                </a:ext>
              </a:extLst>
            </p:cNvPr>
            <p:cNvSpPr txBox="1"/>
            <p:nvPr/>
          </p:nvSpPr>
          <p:spPr>
            <a:xfrm>
              <a:off x="10507652" y="3290331"/>
              <a:ext cx="429926" cy="289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atin typeface="Bahnschrift SemiBold" panose="020B0502040204020203" pitchFamily="34" charset="0"/>
                  <a:ea typeface="뉴오리진 고딕 Medium" panose="020B0600000101010101" pitchFamily="50" charset="-127"/>
                </a:rPr>
                <a:t>1186</a:t>
              </a:r>
              <a:endParaRPr lang="ko-KR" altLang="en-US" sz="1100" dirty="0">
                <a:latin typeface="Bahnschrift SemiBold" panose="020B0502040204020203" pitchFamily="34" charset="0"/>
                <a:ea typeface="뉴오리진 고딕 Medium" panose="020B0600000101010101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F25AD93-B65A-2D0C-2F44-0C5D5E13EEDD}"/>
                </a:ext>
              </a:extLst>
            </p:cNvPr>
            <p:cNvSpPr txBox="1"/>
            <p:nvPr/>
          </p:nvSpPr>
          <p:spPr>
            <a:xfrm>
              <a:off x="10246465" y="4893259"/>
              <a:ext cx="335348" cy="289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atin typeface="Bahnschrift SemiBold" panose="020B0502040204020203" pitchFamily="34" charset="0"/>
                  <a:ea typeface="뉴오리진 고딕 Medium" panose="020B0600000101010101" pitchFamily="50" charset="-127"/>
                </a:rPr>
                <a:t>33</a:t>
              </a:r>
              <a:endParaRPr lang="ko-KR" altLang="en-US" sz="1100" dirty="0">
                <a:latin typeface="Bahnschrift SemiBold" panose="020B0502040204020203" pitchFamily="34" charset="0"/>
                <a:ea typeface="뉴오리진 고딕 Medium" panose="020B0600000101010101" pitchFamily="50" charset="-127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A834F68-43DC-B9BD-4C32-B942FF0EFE9D}"/>
                </a:ext>
              </a:extLst>
            </p:cNvPr>
            <p:cNvSpPr txBox="1"/>
            <p:nvPr/>
          </p:nvSpPr>
          <p:spPr>
            <a:xfrm>
              <a:off x="10756254" y="4942710"/>
              <a:ext cx="335348" cy="289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Bahnschrift SemiBold" panose="020B0502040204020203" pitchFamily="34" charset="0"/>
                  <a:ea typeface="뉴오리진 고딕 Medium" panose="020B0600000101010101" pitchFamily="50" charset="-127"/>
                </a:rPr>
                <a:t>11</a:t>
              </a:r>
              <a:endParaRPr lang="ko-KR" altLang="en-US" sz="1100" dirty="0">
                <a:latin typeface="Bahnschrift SemiBold" panose="020B0502040204020203" pitchFamily="34" charset="0"/>
                <a:ea typeface="뉴오리진 고딕 Medium" panose="020B0600000101010101" pitchFamily="50" charset="-127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A7B3BA8-781B-9908-55BC-B0CCC194A413}"/>
                </a:ext>
              </a:extLst>
            </p:cNvPr>
            <p:cNvSpPr txBox="1"/>
            <p:nvPr/>
          </p:nvSpPr>
          <p:spPr>
            <a:xfrm>
              <a:off x="7531412" y="4979082"/>
              <a:ext cx="261610" cy="289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atin typeface="Bahnschrift SemiBold" panose="020B0502040204020203" pitchFamily="34" charset="0"/>
                  <a:ea typeface="뉴오리진 고딕 Medium" panose="020B0600000101010101" pitchFamily="50" charset="-127"/>
                </a:rPr>
                <a:t>3</a:t>
              </a:r>
              <a:endParaRPr lang="ko-KR" altLang="en-US" sz="1100" dirty="0">
                <a:latin typeface="Bahnschrift SemiBold" panose="020B0502040204020203" pitchFamily="34" charset="0"/>
                <a:ea typeface="뉴오리진 고딕 Medium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9077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41BBC55-2418-4163-B7D2-F2513F3E0829}"/>
              </a:ext>
            </a:extLst>
          </p:cNvPr>
          <p:cNvCxnSpPr>
            <a:cxnSpLocks/>
          </p:cNvCxnSpPr>
          <p:nvPr/>
        </p:nvCxnSpPr>
        <p:spPr>
          <a:xfrm>
            <a:off x="104775" y="683509"/>
            <a:ext cx="1187259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3">
            <a:extLst>
              <a:ext uri="{FF2B5EF4-FFF2-40B4-BE49-F238E27FC236}">
                <a16:creationId xmlns:a16="http://schemas.microsoft.com/office/drawing/2014/main" id="{0EDF0E5C-4D1C-0BEE-8C4D-0518B8A167A5}"/>
              </a:ext>
            </a:extLst>
          </p:cNvPr>
          <p:cNvSpPr txBox="1"/>
          <p:nvPr/>
        </p:nvSpPr>
        <p:spPr>
          <a:xfrm>
            <a:off x="104775" y="146862"/>
            <a:ext cx="3120206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뉴오리진 고딕 Bold" panose="020B0600000101010101" pitchFamily="50" charset="-127"/>
                <a:ea typeface="뉴오리진 고딕 Bold" panose="020B0600000101010101" pitchFamily="50" charset="-127"/>
              </a:rPr>
              <a:t>채널 이동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뉴오리진 고딕 Bold" panose="020B0600000101010101" pitchFamily="50" charset="-127"/>
                <a:ea typeface="뉴오리진 고딕 Bold" panose="020B0600000101010101" pitchFamily="50" charset="-127"/>
              </a:rPr>
              <a:t>: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뉴오리진 고딕 Bold" panose="020B0600000101010101" pitchFamily="50" charset="-127"/>
                <a:ea typeface="뉴오리진 고딕 Bold" panose="020B0600000101010101" pitchFamily="50" charset="-127"/>
              </a:rPr>
              <a:t>자사몰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뉴오리진 고딕 Bold" panose="020B0600000101010101" pitchFamily="50" charset="-127"/>
                <a:ea typeface="뉴오리진 고딕 Bold" panose="020B0600000101010101" pitchFamily="50" charset="-127"/>
              </a:rPr>
              <a:t> </a:t>
            </a: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091B8FF9-BB71-22FB-30D5-D082DAD9C82C}"/>
              </a:ext>
            </a:extLst>
          </p:cNvPr>
          <p:cNvGrpSpPr/>
          <p:nvPr/>
        </p:nvGrpSpPr>
        <p:grpSpPr>
          <a:xfrm>
            <a:off x="4128277" y="1023816"/>
            <a:ext cx="2319503" cy="2346314"/>
            <a:chOff x="616935" y="2010945"/>
            <a:chExt cx="2979919" cy="3188833"/>
          </a:xfrm>
        </p:grpSpPr>
        <p:pic>
          <p:nvPicPr>
            <p:cNvPr id="64" name="그림 63" descr="차트이(가) 표시된 사진&#10;&#10;자동 생성된 설명">
              <a:extLst>
                <a:ext uri="{FF2B5EF4-FFF2-40B4-BE49-F238E27FC236}">
                  <a16:creationId xmlns:a16="http://schemas.microsoft.com/office/drawing/2014/main" id="{248B1FFD-7306-2043-52C5-664E7A43ED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194"/>
            <a:stretch/>
          </p:blipFill>
          <p:spPr>
            <a:xfrm>
              <a:off x="616935" y="2138669"/>
              <a:ext cx="2979919" cy="3061109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91E8E90-E76F-6185-DB5E-1F05589F5438}"/>
                </a:ext>
              </a:extLst>
            </p:cNvPr>
            <p:cNvSpPr txBox="1"/>
            <p:nvPr/>
          </p:nvSpPr>
          <p:spPr>
            <a:xfrm>
              <a:off x="1027502" y="2084291"/>
              <a:ext cx="1266568" cy="255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latin typeface="뉴오리진 고딕 Medium" panose="020B0600000101010101" pitchFamily="50" charset="-127"/>
                  <a:ea typeface="뉴오리진 고딕 Medium" panose="020B0600000101010101" pitchFamily="50" charset="-127"/>
                </a:rPr>
                <a:t>스마트스토어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7ECB0FC-3543-EBF9-C940-776D45AB4C27}"/>
                </a:ext>
              </a:extLst>
            </p:cNvPr>
            <p:cNvSpPr txBox="1"/>
            <p:nvPr/>
          </p:nvSpPr>
          <p:spPr>
            <a:xfrm>
              <a:off x="2346258" y="4202347"/>
              <a:ext cx="81275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뉴오리진 고딕 Medium" panose="020B0600000101010101" pitchFamily="50" charset="-127"/>
                  <a:ea typeface="뉴오리진 고딕 Medium" panose="020B0600000101010101" pitchFamily="50" charset="-127"/>
                </a:rPr>
                <a:t>98%</a:t>
              </a:r>
              <a:endParaRPr lang="ko-KR" altLang="en-US" sz="9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0DB15DE-023B-DD68-F236-5418C0CC4D7E}"/>
                </a:ext>
              </a:extLst>
            </p:cNvPr>
            <p:cNvSpPr txBox="1"/>
            <p:nvPr/>
          </p:nvSpPr>
          <p:spPr>
            <a:xfrm>
              <a:off x="1472911" y="2387907"/>
              <a:ext cx="759031" cy="313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뉴오리진 고딕 Medium" panose="020B0600000101010101" pitchFamily="50" charset="-127"/>
                  <a:ea typeface="뉴오리진 고딕 Medium" panose="020B0600000101010101" pitchFamily="50" charset="-127"/>
                </a:rPr>
                <a:t>1.8%</a:t>
              </a:r>
              <a:endParaRPr lang="ko-KR" altLang="en-US" sz="9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6F761E-6E9D-5FEE-32B4-0972535BE011}"/>
                </a:ext>
              </a:extLst>
            </p:cNvPr>
            <p:cNvSpPr txBox="1"/>
            <p:nvPr/>
          </p:nvSpPr>
          <p:spPr>
            <a:xfrm>
              <a:off x="1904495" y="2010945"/>
              <a:ext cx="1360450" cy="255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>
                  <a:latin typeface="뉴오리진 고딕 Medium" panose="020B0600000101010101" pitchFamily="50" charset="-127"/>
                  <a:ea typeface="뉴오리진 고딕 Medium" panose="020B0600000101010101" pitchFamily="50" charset="-127"/>
                </a:rPr>
                <a:t>외부온라인몰</a:t>
              </a:r>
              <a:endParaRPr lang="ko-KR" altLang="en-US" sz="9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F6E7211-92AC-E934-BFFB-60A1C03FE4FE}"/>
                </a:ext>
              </a:extLst>
            </p:cNvPr>
            <p:cNvSpPr txBox="1"/>
            <p:nvPr/>
          </p:nvSpPr>
          <p:spPr>
            <a:xfrm>
              <a:off x="1985141" y="2272476"/>
              <a:ext cx="912580" cy="255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뉴오리진 고딕 Medium" panose="020B0600000101010101" pitchFamily="50" charset="-127"/>
                  <a:ea typeface="뉴오리진 고딕 Medium" panose="020B0600000101010101" pitchFamily="50" charset="-127"/>
                </a:rPr>
                <a:t>0.12%</a:t>
              </a:r>
              <a:endParaRPr lang="ko-KR" altLang="en-US" sz="9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D86EC878-2532-80A0-3291-5E4E67A28A14}"/>
              </a:ext>
            </a:extLst>
          </p:cNvPr>
          <p:cNvGrpSpPr/>
          <p:nvPr/>
        </p:nvGrpSpPr>
        <p:grpSpPr>
          <a:xfrm>
            <a:off x="6768656" y="1033844"/>
            <a:ext cx="2328207" cy="2341715"/>
            <a:chOff x="3662784" y="2088958"/>
            <a:chExt cx="2313810" cy="2382758"/>
          </a:xfrm>
        </p:grpSpPr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D143D487-C25C-B741-3D7F-E1C82B39BB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5394"/>
            <a:stretch/>
          </p:blipFill>
          <p:spPr>
            <a:xfrm>
              <a:off x="3662784" y="2088958"/>
              <a:ext cx="2313810" cy="2382758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930FB28-6C76-732E-955B-0D491E848425}"/>
                </a:ext>
              </a:extLst>
            </p:cNvPr>
            <p:cNvSpPr txBox="1"/>
            <p:nvPr/>
          </p:nvSpPr>
          <p:spPr>
            <a:xfrm>
              <a:off x="4999563" y="3759058"/>
              <a:ext cx="642104" cy="167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뉴오리진 고딕 Medium" panose="020B0600000101010101" pitchFamily="50" charset="-127"/>
                  <a:ea typeface="뉴오리진 고딕 Medium" panose="020B0600000101010101" pitchFamily="50" charset="-127"/>
                </a:rPr>
                <a:t>96.3%</a:t>
              </a:r>
              <a:endParaRPr lang="ko-KR" altLang="en-US" sz="9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520EE52-BA8D-E21E-8C8F-B41DFD0E54BB}"/>
                </a:ext>
              </a:extLst>
            </p:cNvPr>
            <p:cNvSpPr txBox="1"/>
            <p:nvPr/>
          </p:nvSpPr>
          <p:spPr>
            <a:xfrm rot="21305181">
              <a:off x="4318697" y="2380861"/>
              <a:ext cx="64805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뉴오리진 고딕 Medium" panose="020B0600000101010101" pitchFamily="50" charset="-127"/>
                  <a:ea typeface="뉴오리진 고딕 Medium" panose="020B0600000101010101" pitchFamily="50" charset="-127"/>
                </a:rPr>
                <a:t>2.7 %</a:t>
              </a:r>
              <a:endParaRPr lang="ko-KR" altLang="en-US" sz="9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DB7658C-1621-1D12-D3AC-E63C23F78ADD}"/>
                </a:ext>
              </a:extLst>
            </p:cNvPr>
            <p:cNvSpPr txBox="1"/>
            <p:nvPr/>
          </p:nvSpPr>
          <p:spPr>
            <a:xfrm>
              <a:off x="4762257" y="2336196"/>
              <a:ext cx="515879" cy="161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뉴오리진 고딕 Medium" panose="020B0600000101010101" pitchFamily="50" charset="-127"/>
                  <a:ea typeface="뉴오리진 고딕 Medium" panose="020B0600000101010101" pitchFamily="50" charset="-127"/>
                </a:rPr>
                <a:t>1 %</a:t>
              </a:r>
              <a:endParaRPr lang="ko-KR" altLang="en-US" sz="9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18C22BA9-1DBF-625D-7F08-279FB34B611A}"/>
              </a:ext>
            </a:extLst>
          </p:cNvPr>
          <p:cNvGrpSpPr/>
          <p:nvPr/>
        </p:nvGrpSpPr>
        <p:grpSpPr>
          <a:xfrm>
            <a:off x="9430306" y="1033844"/>
            <a:ext cx="2229043" cy="2341715"/>
            <a:chOff x="8003125" y="2579241"/>
            <a:chExt cx="2385213" cy="2762250"/>
          </a:xfrm>
        </p:grpSpPr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63DA747B-C100-77E2-6DFB-D7D31EF3D0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33400"/>
            <a:stretch/>
          </p:blipFill>
          <p:spPr>
            <a:xfrm>
              <a:off x="8003125" y="2579241"/>
              <a:ext cx="2385213" cy="2762250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286F3CB-D6F9-1153-25FD-96C1422CDA3D}"/>
                </a:ext>
              </a:extLst>
            </p:cNvPr>
            <p:cNvSpPr txBox="1"/>
            <p:nvPr/>
          </p:nvSpPr>
          <p:spPr>
            <a:xfrm>
              <a:off x="9428397" y="4314936"/>
              <a:ext cx="68052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뉴오리진 고딕 Medium" panose="020B0600000101010101" pitchFamily="50" charset="-127"/>
                  <a:ea typeface="뉴오리진 고딕 Medium" panose="020B0600000101010101" pitchFamily="50" charset="-127"/>
                </a:rPr>
                <a:t>99.5%</a:t>
              </a:r>
              <a:endParaRPr lang="ko-KR" altLang="en-US" sz="9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9CBB913-51EF-16BE-5AEB-7AB6AB88410C}"/>
                </a:ext>
              </a:extLst>
            </p:cNvPr>
            <p:cNvSpPr txBox="1"/>
            <p:nvPr/>
          </p:nvSpPr>
          <p:spPr>
            <a:xfrm rot="162309">
              <a:off x="9108236" y="2892245"/>
              <a:ext cx="68052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뉴오리진 고딕 Medium" panose="020B0600000101010101" pitchFamily="50" charset="-127"/>
                  <a:ea typeface="뉴오리진 고딕 Medium" panose="020B0600000101010101" pitchFamily="50" charset="-127"/>
                </a:rPr>
                <a:t>0.22%</a:t>
              </a:r>
              <a:endParaRPr lang="ko-KR" altLang="en-US" sz="9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426A960-CAB3-EDF1-02DF-B10178BB21B1}"/>
                </a:ext>
              </a:extLst>
            </p:cNvPr>
            <p:cNvSpPr txBox="1"/>
            <p:nvPr/>
          </p:nvSpPr>
          <p:spPr>
            <a:xfrm rot="21018359">
              <a:off x="8673385" y="2892246"/>
              <a:ext cx="68052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뉴오리진 고딕 Medium" panose="020B0600000101010101" pitchFamily="50" charset="-127"/>
                  <a:ea typeface="뉴오리진 고딕 Medium" panose="020B0600000101010101" pitchFamily="50" charset="-127"/>
                </a:rPr>
                <a:t>0.27%</a:t>
              </a:r>
              <a:endParaRPr lang="ko-KR" altLang="en-US" sz="9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endParaRPr>
            </a:p>
          </p:txBody>
        </p:sp>
      </p:grpSp>
      <p:pic>
        <p:nvPicPr>
          <p:cNvPr id="84" name="그림 83" descr="차트이(가) 표시된 사진&#10;&#10;자동 생성된 설명">
            <a:extLst>
              <a:ext uri="{FF2B5EF4-FFF2-40B4-BE49-F238E27FC236}">
                <a16:creationId xmlns:a16="http://schemas.microsoft.com/office/drawing/2014/main" id="{DC2D4567-A102-370D-272E-7FC66004FC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50" t="55303" r="3178" b="12883"/>
          <a:stretch/>
        </p:blipFill>
        <p:spPr>
          <a:xfrm>
            <a:off x="527437" y="4517293"/>
            <a:ext cx="1898088" cy="1435272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2BCF195F-DA56-894F-1AFD-DB3268809FB3}"/>
              </a:ext>
            </a:extLst>
          </p:cNvPr>
          <p:cNvSpPr txBox="1"/>
          <p:nvPr/>
        </p:nvSpPr>
        <p:spPr>
          <a:xfrm>
            <a:off x="104775" y="724204"/>
            <a:ext cx="4947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품목별 </a:t>
            </a:r>
            <a:r>
              <a:rPr lang="ko-KR" altLang="en-US" sz="1600" dirty="0" err="1"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자사몰</a:t>
            </a:r>
            <a:r>
              <a:rPr lang="ko-KR" altLang="en-US" sz="1600" dirty="0"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 구매 고객의 다음 구매 채널 추이</a:t>
            </a: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DA234312-EFCF-A6F6-939D-597E83CACCAE}"/>
              </a:ext>
            </a:extLst>
          </p:cNvPr>
          <p:cNvGrpSpPr/>
          <p:nvPr/>
        </p:nvGrpSpPr>
        <p:grpSpPr>
          <a:xfrm>
            <a:off x="4276403" y="3636557"/>
            <a:ext cx="2098721" cy="2342260"/>
            <a:chOff x="1266825" y="2188269"/>
            <a:chExt cx="2284896" cy="2743200"/>
          </a:xfrm>
        </p:grpSpPr>
        <p:pic>
          <p:nvPicPr>
            <p:cNvPr id="109" name="그림 108">
              <a:extLst>
                <a:ext uri="{FF2B5EF4-FFF2-40B4-BE49-F238E27FC236}">
                  <a16:creationId xmlns:a16="http://schemas.microsoft.com/office/drawing/2014/main" id="{DC17C5D5-0FEC-76DE-8CF7-A1B933D503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34458"/>
            <a:stretch/>
          </p:blipFill>
          <p:spPr>
            <a:xfrm>
              <a:off x="1266825" y="2188269"/>
              <a:ext cx="2284896" cy="2743200"/>
            </a:xfrm>
            <a:prstGeom prst="rect">
              <a:avLst/>
            </a:prstGeom>
          </p:spPr>
        </p:pic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E80E6A5-FB5E-37BC-E6F8-ABF34410C513}"/>
                </a:ext>
              </a:extLst>
            </p:cNvPr>
            <p:cNvSpPr txBox="1"/>
            <p:nvPr/>
          </p:nvSpPr>
          <p:spPr>
            <a:xfrm>
              <a:off x="2544460" y="4112182"/>
              <a:ext cx="68052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뉴오리진 고딕 Medium" panose="020B0600000101010101" pitchFamily="50" charset="-127"/>
                  <a:ea typeface="뉴오리진 고딕 Medium" panose="020B0600000101010101" pitchFamily="50" charset="-127"/>
                </a:rPr>
                <a:t>98.9%</a:t>
              </a:r>
              <a:endParaRPr lang="ko-KR" altLang="en-US" sz="9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26852ED-DD67-2B1B-A314-051FEC30744C}"/>
                </a:ext>
              </a:extLst>
            </p:cNvPr>
            <p:cNvSpPr txBox="1"/>
            <p:nvPr/>
          </p:nvSpPr>
          <p:spPr>
            <a:xfrm rot="21053327">
              <a:off x="1892144" y="2496977"/>
              <a:ext cx="68052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뉴오리진 고딕 Medium" panose="020B0600000101010101" pitchFamily="50" charset="-127"/>
                  <a:ea typeface="뉴오리진 고딕 Medium" panose="020B0600000101010101" pitchFamily="50" charset="-127"/>
                </a:rPr>
                <a:t>0.25%</a:t>
              </a:r>
              <a:endParaRPr lang="ko-KR" altLang="en-US" sz="9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236B9FF9-DCD0-8EBF-5679-1BAD69AFBDFF}"/>
                </a:ext>
              </a:extLst>
            </p:cNvPr>
            <p:cNvSpPr txBox="1"/>
            <p:nvPr/>
          </p:nvSpPr>
          <p:spPr>
            <a:xfrm rot="600682">
              <a:off x="2362121" y="2492007"/>
              <a:ext cx="68052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뉴오리진 고딕 Medium" panose="020B0600000101010101" pitchFamily="50" charset="-127"/>
                  <a:ea typeface="뉴오리진 고딕 Medium" panose="020B0600000101010101" pitchFamily="50" charset="-127"/>
                </a:rPr>
                <a:t>0.77%</a:t>
              </a:r>
              <a:endParaRPr lang="ko-KR" altLang="en-US" sz="9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endParaRPr>
            </a:p>
          </p:txBody>
        </p:sp>
      </p:grpSp>
      <p:pic>
        <p:nvPicPr>
          <p:cNvPr id="103" name="그림 102" descr="차트, 도표이(가) 표시된 사진&#10;&#10;자동 생성된 설명">
            <a:extLst>
              <a:ext uri="{FF2B5EF4-FFF2-40B4-BE49-F238E27FC236}">
                <a16:creationId xmlns:a16="http://schemas.microsoft.com/office/drawing/2014/main" id="{7B9254CD-DDB6-5F12-FA64-C91BAEAD357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991"/>
          <a:stretch/>
        </p:blipFill>
        <p:spPr>
          <a:xfrm>
            <a:off x="6968562" y="3591854"/>
            <a:ext cx="2151264" cy="2434815"/>
          </a:xfrm>
          <a:prstGeom prst="rect">
            <a:avLst/>
          </a:prstGeom>
        </p:spPr>
      </p:pic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D1E208B4-6DAC-4663-6112-225AF6CB20B3}"/>
              </a:ext>
            </a:extLst>
          </p:cNvPr>
          <p:cNvGrpSpPr/>
          <p:nvPr/>
        </p:nvGrpSpPr>
        <p:grpSpPr>
          <a:xfrm>
            <a:off x="9409424" y="3598546"/>
            <a:ext cx="2255139" cy="2434808"/>
            <a:chOff x="7439027" y="2114766"/>
            <a:chExt cx="2284896" cy="2743200"/>
          </a:xfrm>
        </p:grpSpPr>
        <p:pic>
          <p:nvPicPr>
            <p:cNvPr id="105" name="그림 104">
              <a:extLst>
                <a:ext uri="{FF2B5EF4-FFF2-40B4-BE49-F238E27FC236}">
                  <a16:creationId xmlns:a16="http://schemas.microsoft.com/office/drawing/2014/main" id="{4F16B811-1695-C700-8DF8-E825E4F190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34458"/>
            <a:stretch/>
          </p:blipFill>
          <p:spPr>
            <a:xfrm>
              <a:off x="7439027" y="2114766"/>
              <a:ext cx="2284896" cy="2743200"/>
            </a:xfrm>
            <a:prstGeom prst="rect">
              <a:avLst/>
            </a:prstGeom>
          </p:spPr>
        </p:pic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FED842A-E37F-FFD8-7D97-ED3DEA68B423}"/>
                </a:ext>
              </a:extLst>
            </p:cNvPr>
            <p:cNvSpPr txBox="1"/>
            <p:nvPr/>
          </p:nvSpPr>
          <p:spPr>
            <a:xfrm rot="21238448">
              <a:off x="8052290" y="2455687"/>
              <a:ext cx="68052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뉴오리진 고딕 Medium" panose="020B0600000101010101" pitchFamily="50" charset="-127"/>
                  <a:ea typeface="뉴오리진 고딕 Medium" panose="020B0600000101010101" pitchFamily="50" charset="-127"/>
                </a:rPr>
                <a:t>0.17%</a:t>
              </a:r>
              <a:endParaRPr lang="ko-KR" altLang="en-US" sz="9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7DF2BC9-3F1F-F97E-E041-7B511E677CA0}"/>
                </a:ext>
              </a:extLst>
            </p:cNvPr>
            <p:cNvSpPr txBox="1"/>
            <p:nvPr/>
          </p:nvSpPr>
          <p:spPr>
            <a:xfrm rot="283617">
              <a:off x="8581948" y="2448252"/>
              <a:ext cx="68052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뉴오리진 고딕 Medium" panose="020B0600000101010101" pitchFamily="50" charset="-127"/>
                  <a:ea typeface="뉴오리진 고딕 Medium" panose="020B0600000101010101" pitchFamily="50" charset="-127"/>
                </a:rPr>
                <a:t>0.27%</a:t>
              </a:r>
              <a:endParaRPr lang="ko-KR" altLang="en-US" sz="9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6DDC150-1336-D5D8-9651-92D144BB2124}"/>
                </a:ext>
              </a:extLst>
            </p:cNvPr>
            <p:cNvSpPr txBox="1"/>
            <p:nvPr/>
          </p:nvSpPr>
          <p:spPr>
            <a:xfrm>
              <a:off x="8716662" y="4038679"/>
              <a:ext cx="68052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뉴오리진 고딕 Medium" panose="020B0600000101010101" pitchFamily="50" charset="-127"/>
                  <a:ea typeface="뉴오리진 고딕 Medium" panose="020B0600000101010101" pitchFamily="50" charset="-127"/>
                </a:rPr>
                <a:t>99.6%</a:t>
              </a:r>
              <a:endParaRPr lang="ko-KR" altLang="en-US" sz="900" dirty="0">
                <a:latin typeface="뉴오리진 고딕 Medium" panose="020B0600000101010101" pitchFamily="50" charset="-127"/>
                <a:ea typeface="뉴오리진 고딕 Medium" panose="020B0600000101010101" pitchFamily="50" charset="-127"/>
              </a:endParaRPr>
            </a:p>
          </p:txBody>
        </p:sp>
      </p:grpSp>
      <p:sp>
        <p:nvSpPr>
          <p:cNvPr id="69" name="TextBox 13">
            <a:extLst>
              <a:ext uri="{FF2B5EF4-FFF2-40B4-BE49-F238E27FC236}">
                <a16:creationId xmlns:a16="http://schemas.microsoft.com/office/drawing/2014/main" id="{B14D40FC-241A-0A64-D0FC-885458282DE4}"/>
              </a:ext>
            </a:extLst>
          </p:cNvPr>
          <p:cNvSpPr txBox="1"/>
          <p:nvPr/>
        </p:nvSpPr>
        <p:spPr>
          <a:xfrm>
            <a:off x="4115126" y="2930689"/>
            <a:ext cx="1112548" cy="318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뉴오리진 고딕 Bold" panose="020B0600000101010101" pitchFamily="50" charset="-127"/>
                <a:ea typeface="뉴오리진 고딕 Bold" panose="020B0600000101010101" pitchFamily="50" charset="-127"/>
              </a:rPr>
              <a:t>이너플로라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뉴오리진 고딕 Bold" panose="020B0600000101010101" pitchFamily="50" charset="-127"/>
              <a:ea typeface="뉴오리진 고딕 Bold" panose="020B0600000101010101" pitchFamily="50" charset="-127"/>
            </a:endParaRPr>
          </a:p>
        </p:txBody>
      </p:sp>
      <p:sp>
        <p:nvSpPr>
          <p:cNvPr id="71" name="TextBox 13">
            <a:extLst>
              <a:ext uri="{FF2B5EF4-FFF2-40B4-BE49-F238E27FC236}">
                <a16:creationId xmlns:a16="http://schemas.microsoft.com/office/drawing/2014/main" id="{DA2EDACD-7A5E-0ECC-18C5-7EB08CB9159E}"/>
              </a:ext>
            </a:extLst>
          </p:cNvPr>
          <p:cNvSpPr txBox="1"/>
          <p:nvPr/>
        </p:nvSpPr>
        <p:spPr>
          <a:xfrm>
            <a:off x="6937234" y="2963121"/>
            <a:ext cx="986986" cy="30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뉴오리진 고딕 Bold" panose="020B0600000101010101" pitchFamily="50" charset="-127"/>
                <a:ea typeface="뉴오리진 고딕 Bold" panose="020B0600000101010101" pitchFamily="50" charset="-127"/>
              </a:rPr>
              <a:t>a2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뉴오리진 고딕 Bold" panose="020B0600000101010101" pitchFamily="50" charset="-127"/>
                <a:ea typeface="뉴오리진 고딕 Bold" panose="020B0600000101010101" pitchFamily="50" charset="-127"/>
              </a:rPr>
              <a:t>우유</a:t>
            </a:r>
          </a:p>
        </p:txBody>
      </p:sp>
      <p:sp>
        <p:nvSpPr>
          <p:cNvPr id="77" name="TextBox 13">
            <a:extLst>
              <a:ext uri="{FF2B5EF4-FFF2-40B4-BE49-F238E27FC236}">
                <a16:creationId xmlns:a16="http://schemas.microsoft.com/office/drawing/2014/main" id="{40821557-EE73-F835-5940-99A9444A60EA}"/>
              </a:ext>
            </a:extLst>
          </p:cNvPr>
          <p:cNvSpPr txBox="1"/>
          <p:nvPr/>
        </p:nvSpPr>
        <p:spPr>
          <a:xfrm>
            <a:off x="9189862" y="2893551"/>
            <a:ext cx="2321334" cy="467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뉴오리진 고딕 Bold" panose="020B0600000101010101" pitchFamily="50" charset="-127"/>
                <a:ea typeface="뉴오리진 고딕 Bold" panose="020B0600000101010101" pitchFamily="50" charset="-127"/>
              </a:rPr>
              <a:t>a2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뉴오리진 고딕 Bold" panose="020B0600000101010101" pitchFamily="50" charset="-127"/>
                <a:ea typeface="뉴오리진 고딕 Bold" panose="020B0600000101010101" pitchFamily="50" charset="-127"/>
              </a:rPr>
              <a:t>플래티넘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E8F3DD2-8126-08E0-464D-6274F177F6CC}"/>
              </a:ext>
            </a:extLst>
          </p:cNvPr>
          <p:cNvSpPr txBox="1"/>
          <p:nvPr/>
        </p:nvSpPr>
        <p:spPr>
          <a:xfrm>
            <a:off x="318925" y="1462710"/>
            <a:ext cx="3564275" cy="2331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050" dirty="0"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대부분의 제품 </a:t>
            </a:r>
            <a:endParaRPr lang="en-US" altLang="ko-KR" sz="1050" dirty="0">
              <a:latin typeface="Lucida Sans Typewriter" panose="020B0509030504030204" pitchFamily="49" charset="0"/>
              <a:ea typeface="뉴오리진 고딕 Medium" panose="020B0600000101010101" pitchFamily="50" charset="-127"/>
            </a:endParaRPr>
          </a:p>
          <a:p>
            <a:r>
              <a:rPr lang="en-US" altLang="ko-KR" sz="900" dirty="0"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  &gt; </a:t>
            </a:r>
            <a:r>
              <a:rPr lang="ko-KR" altLang="en-US" sz="900" dirty="0"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외부채널로 넘어간 비율 </a:t>
            </a:r>
            <a:r>
              <a:rPr lang="en-US" altLang="ko-KR" sz="900" dirty="0"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1%</a:t>
            </a:r>
            <a:r>
              <a:rPr lang="ko-KR" altLang="en-US" sz="900" dirty="0"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대 미만</a:t>
            </a:r>
            <a:endParaRPr lang="en-US" altLang="ko-KR" sz="900" dirty="0">
              <a:latin typeface="Lucida Sans Typewriter" panose="020B0509030504030204" pitchFamily="49" charset="0"/>
              <a:ea typeface="뉴오리진 고딕 Medium" panose="020B0600000101010101" pitchFamily="50" charset="-127"/>
            </a:endParaRPr>
          </a:p>
          <a:p>
            <a:r>
              <a:rPr lang="ko-KR" altLang="en-US" sz="1050" dirty="0"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 </a:t>
            </a:r>
            <a:endParaRPr lang="en-US" altLang="ko-KR" sz="1050" dirty="0">
              <a:latin typeface="Lucida Sans Typewriter" panose="020B0509030504030204" pitchFamily="49" charset="0"/>
              <a:ea typeface="뉴오리진 고딕 Medium" panose="020B0600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050" dirty="0" err="1"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이너플로라</a:t>
            </a:r>
            <a:endParaRPr lang="en-US" altLang="ko-KR" sz="1050" dirty="0">
              <a:latin typeface="Lucida Sans Typewriter" panose="020B0509030504030204" pitchFamily="49" charset="0"/>
              <a:ea typeface="뉴오리진 고딕 Medium" panose="020B0600000101010101" pitchFamily="50" charset="-127"/>
            </a:endParaRPr>
          </a:p>
          <a:p>
            <a:r>
              <a:rPr lang="ko-KR" altLang="en-US" sz="900" dirty="0"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  </a:t>
            </a:r>
            <a:r>
              <a:rPr lang="en-US" altLang="ko-KR" sz="900" dirty="0"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&gt;</a:t>
            </a:r>
            <a:r>
              <a:rPr lang="ko-KR" altLang="en-US" sz="900" dirty="0"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 스마트스토어로 이동</a:t>
            </a:r>
            <a:r>
              <a:rPr lang="en-US" altLang="ko-KR" sz="900" dirty="0"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:</a:t>
            </a:r>
            <a:r>
              <a:rPr lang="ko-KR" altLang="en-US" sz="900" dirty="0"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 </a:t>
            </a:r>
            <a:r>
              <a:rPr lang="en-US" altLang="ko-KR" sz="900" dirty="0"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1.8%</a:t>
            </a:r>
            <a:r>
              <a:rPr lang="ko-KR" altLang="en-US" sz="900" dirty="0"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 </a:t>
            </a:r>
            <a:endParaRPr lang="en-US" altLang="ko-KR" sz="900" dirty="0">
              <a:latin typeface="Lucida Sans Typewriter" panose="020B0509030504030204" pitchFamily="49" charset="0"/>
              <a:ea typeface="뉴오리진 고딕 Medium" panose="020B0600000101010101" pitchFamily="50" charset="-127"/>
            </a:endParaRPr>
          </a:p>
          <a:p>
            <a:r>
              <a:rPr lang="en-US" altLang="ko-KR" sz="900" dirty="0"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    - </a:t>
            </a:r>
            <a:r>
              <a:rPr lang="ko-KR" altLang="en-US" sz="900" dirty="0"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라이브 방송 영향 추측</a:t>
            </a:r>
            <a:endParaRPr lang="en-US" altLang="ko-KR" sz="900" dirty="0">
              <a:latin typeface="Lucida Sans Typewriter" panose="020B0509030504030204" pitchFamily="49" charset="0"/>
              <a:ea typeface="뉴오리진 고딕 Medium" panose="020B0600000101010101" pitchFamily="50" charset="-127"/>
            </a:endParaRPr>
          </a:p>
          <a:p>
            <a:r>
              <a:rPr lang="en-US" altLang="ko-KR" sz="1050" dirty="0"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  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050" dirty="0"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a2</a:t>
            </a:r>
            <a:r>
              <a:rPr lang="ko-KR" altLang="en-US" sz="1050" dirty="0"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 우유 </a:t>
            </a:r>
            <a:endParaRPr lang="en-US" altLang="ko-KR" sz="1050" dirty="0">
              <a:latin typeface="Lucida Sans Typewriter" panose="020B0509030504030204" pitchFamily="49" charset="0"/>
              <a:ea typeface="뉴오리진 고딕 Medium" panose="020B0600000101010101" pitchFamily="50" charset="-127"/>
            </a:endParaRPr>
          </a:p>
          <a:p>
            <a:r>
              <a:rPr lang="en-US" altLang="ko-KR" sz="900" dirty="0"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  &gt; </a:t>
            </a:r>
            <a:r>
              <a:rPr lang="ko-KR" altLang="en-US" sz="900" dirty="0"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스마트스토어로 이동 </a:t>
            </a:r>
            <a:r>
              <a:rPr lang="en-US" altLang="ko-KR" sz="900" dirty="0"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: 2.7% </a:t>
            </a:r>
          </a:p>
          <a:p>
            <a:r>
              <a:rPr lang="en-US" altLang="ko-KR" sz="900" dirty="0"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    - </a:t>
            </a:r>
            <a:r>
              <a:rPr lang="ko-KR" altLang="en-US" sz="900" dirty="0"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라이브</a:t>
            </a:r>
            <a:r>
              <a:rPr lang="en-US" altLang="ko-KR" sz="900" dirty="0"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,</a:t>
            </a:r>
            <a:r>
              <a:rPr lang="ko-KR" altLang="en-US" sz="900" dirty="0"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내일도착보장 시스템 영향 추측</a:t>
            </a:r>
            <a:endParaRPr lang="en-US" altLang="ko-KR" sz="900" dirty="0">
              <a:latin typeface="Lucida Sans Typewriter" panose="020B0509030504030204" pitchFamily="49" charset="0"/>
              <a:ea typeface="뉴오리진 고딕 Medium" panose="020B0600000101010101" pitchFamily="50" charset="-127"/>
            </a:endParaRPr>
          </a:p>
          <a:p>
            <a:endParaRPr lang="en-US" altLang="ko-KR" sz="900" dirty="0">
              <a:latin typeface="Lucida Sans Typewriter" panose="020B0509030504030204" pitchFamily="49" charset="0"/>
              <a:ea typeface="뉴오리진 고딕 Medium" panose="020B0600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050" dirty="0"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a2</a:t>
            </a:r>
            <a:r>
              <a:rPr lang="ko-KR" altLang="en-US" sz="1050" dirty="0"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 플래티넘</a:t>
            </a:r>
            <a:endParaRPr lang="en-US" altLang="ko-KR" sz="1050" dirty="0">
              <a:latin typeface="Lucida Sans Typewriter" panose="020B0509030504030204" pitchFamily="49" charset="0"/>
              <a:ea typeface="뉴오리진 고딕 Medium" panose="020B0600000101010101" pitchFamily="50" charset="-127"/>
            </a:endParaRPr>
          </a:p>
          <a:p>
            <a:r>
              <a:rPr lang="en-US" altLang="ko-KR" sz="900" dirty="0"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  &gt; </a:t>
            </a:r>
            <a:r>
              <a:rPr lang="ko-KR" altLang="en-US" sz="900" dirty="0" err="1"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자사몰</a:t>
            </a:r>
            <a:r>
              <a:rPr lang="ko-KR" altLang="en-US" sz="900" dirty="0"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 재구매 </a:t>
            </a:r>
            <a:r>
              <a:rPr lang="en-US" altLang="ko-KR" sz="900" dirty="0"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99.5 % </a:t>
            </a:r>
          </a:p>
          <a:p>
            <a:r>
              <a:rPr lang="en-US" altLang="ko-KR" sz="900" dirty="0"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    - </a:t>
            </a:r>
            <a:r>
              <a:rPr lang="ko-KR" altLang="en-US" sz="900" dirty="0"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멤버십 최저가 정책 영향</a:t>
            </a:r>
            <a:r>
              <a:rPr lang="en-US" altLang="ko-KR" sz="900" dirty="0"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(</a:t>
            </a:r>
            <a:r>
              <a:rPr lang="ko-KR" altLang="en-US" sz="900" dirty="0"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구매 채널 이동을 억제</a:t>
            </a:r>
            <a:r>
              <a:rPr lang="en-US" altLang="ko-KR" sz="900" dirty="0">
                <a:latin typeface="Lucida Sans Typewriter" panose="020B0509030504030204" pitchFamily="49" charset="0"/>
                <a:ea typeface="뉴오리진 고딕 Medium" panose="020B0600000101010101" pitchFamily="50" charset="-127"/>
              </a:rPr>
              <a:t>)</a:t>
            </a:r>
          </a:p>
          <a:p>
            <a:endParaRPr lang="ko-KR" altLang="en-US" sz="1050" dirty="0">
              <a:latin typeface="Lucida Sans Typewriter" panose="020B0509030504030204" pitchFamily="49" charset="0"/>
              <a:ea typeface="뉴오리진 고딕 Medium" panose="020B0600000101010101" pitchFamily="50" charset="-127"/>
            </a:endParaRPr>
          </a:p>
        </p:txBody>
      </p:sp>
      <p:sp>
        <p:nvSpPr>
          <p:cNvPr id="99" name="TextBox 13">
            <a:extLst>
              <a:ext uri="{FF2B5EF4-FFF2-40B4-BE49-F238E27FC236}">
                <a16:creationId xmlns:a16="http://schemas.microsoft.com/office/drawing/2014/main" id="{1EEFE5A9-0481-DC1D-F868-2F79D9CC4289}"/>
              </a:ext>
            </a:extLst>
          </p:cNvPr>
          <p:cNvSpPr txBox="1"/>
          <p:nvPr/>
        </p:nvSpPr>
        <p:spPr>
          <a:xfrm>
            <a:off x="4346738" y="5584504"/>
            <a:ext cx="1127606" cy="3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뉴오리진 고딕 Bold" panose="020B0600000101010101" pitchFamily="50" charset="-127"/>
                <a:ea typeface="뉴오리진 고딕 Bold" panose="020B0600000101010101" pitchFamily="50" charset="-127"/>
              </a:rPr>
              <a:t>백수오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뉴오리진 고딕 Bold" panose="020B0600000101010101" pitchFamily="50" charset="-127"/>
              <a:ea typeface="뉴오리진 고딕 Bold" panose="020B0600000101010101" pitchFamily="50" charset="-127"/>
            </a:endParaRPr>
          </a:p>
        </p:txBody>
      </p:sp>
      <p:sp>
        <p:nvSpPr>
          <p:cNvPr id="100" name="TextBox 13">
            <a:extLst>
              <a:ext uri="{FF2B5EF4-FFF2-40B4-BE49-F238E27FC236}">
                <a16:creationId xmlns:a16="http://schemas.microsoft.com/office/drawing/2014/main" id="{84982325-AACD-DB47-7DC9-793831CDA701}"/>
              </a:ext>
            </a:extLst>
          </p:cNvPr>
          <p:cNvSpPr txBox="1"/>
          <p:nvPr/>
        </p:nvSpPr>
        <p:spPr>
          <a:xfrm>
            <a:off x="6874626" y="5583267"/>
            <a:ext cx="1000344" cy="331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뉴오리진 고딕 Bold" panose="020B0600000101010101" pitchFamily="50" charset="-127"/>
                <a:ea typeface="뉴오리진 고딕 Bold" panose="020B0600000101010101" pitchFamily="50" charset="-127"/>
              </a:rPr>
              <a:t>순초약방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뉴오리진 고딕 Bold" panose="020B0600000101010101" pitchFamily="50" charset="-127"/>
              <a:ea typeface="뉴오리진 고딕 Bold" panose="020B0600000101010101" pitchFamily="50" charset="-127"/>
            </a:endParaRPr>
          </a:p>
        </p:txBody>
      </p:sp>
      <p:sp>
        <p:nvSpPr>
          <p:cNvPr id="101" name="TextBox 13">
            <a:extLst>
              <a:ext uri="{FF2B5EF4-FFF2-40B4-BE49-F238E27FC236}">
                <a16:creationId xmlns:a16="http://schemas.microsoft.com/office/drawing/2014/main" id="{B24C34DE-71F7-C570-46E6-253B4C8CF7E9}"/>
              </a:ext>
            </a:extLst>
          </p:cNvPr>
          <p:cNvSpPr txBox="1"/>
          <p:nvPr/>
        </p:nvSpPr>
        <p:spPr>
          <a:xfrm>
            <a:off x="9430306" y="5581947"/>
            <a:ext cx="2352751" cy="333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뉴오리진 고딕 Bold" panose="020B0600000101010101" pitchFamily="50" charset="-127"/>
                <a:ea typeface="뉴오리진 고딕 Bold" panose="020B0600000101010101" pitchFamily="50" charset="-127"/>
              </a:rPr>
              <a:t>코어리셋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뉴오리진 고딕 Bold" panose="020B0600000101010101" pitchFamily="50" charset="-127"/>
              <a:ea typeface="뉴오리진 고딕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6591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75364</TotalTime>
  <Words>786</Words>
  <Application>Microsoft Office PowerPoint</Application>
  <PresentationFormat>와이드스크린</PresentationFormat>
  <Paragraphs>195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뉴오리진 고딕 Bold</vt:lpstr>
      <vt:lpstr>뉴오리진 고딕 Light</vt:lpstr>
      <vt:lpstr>뉴오리진 고딕 Medium</vt:lpstr>
      <vt:lpstr>Arial</vt:lpstr>
      <vt:lpstr>Bahnschrift SemiBold</vt:lpstr>
      <vt:lpstr>Lucida Sans Typewriter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박선호</dc:creator>
  <cp:lastModifiedBy>이지은</cp:lastModifiedBy>
  <cp:revision>53</cp:revision>
  <dcterms:created xsi:type="dcterms:W3CDTF">2021-10-14T05:15:55Z</dcterms:created>
  <dcterms:modified xsi:type="dcterms:W3CDTF">2024-06-04T06:05:17Z</dcterms:modified>
</cp:coreProperties>
</file>