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13716000" cx="24384000"/>
  <p:notesSz cx="6858000" cy="9144000"/>
  <p:embeddedFontLs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0" roundtripDataSignature="AMtx7mhmLLWbAgBEVmSJD8FXztVfZLDj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OpenSans-regular.fntdata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7013bde8d_0_3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b7013bde8d_0_3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7013bde8d_0_3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b7013bde8d_0_3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7bf2c76a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b7bf2c76a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7013bde8d_0_1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b7013bde8d_0_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7013bde8d_0_3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b7013bde8d_0_3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7013bde8d_0_3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b7013bde8d_0_3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7013bde8d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gb7013bde8d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7013bde8d_0_4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b7013bde8d_0_4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7013bde8d_0_4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b7013bde8d_0_4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b7013bde8d_0_4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gb7013bde8d_0_4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7bf2c76ab_0_6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gb7bf2c76ab_0_6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7013bde8d_0_4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gb7013bde8d_0_4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7013bde8d_0_4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gb7013bde8d_0_4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7013bde8d_0_4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gb7013bde8d_0_4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b7bf2c76ab_0_12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gb7bf2c76ab_0_12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b7013bde8d_0_4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gb7013bde8d_0_4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b7013bde8d_0_4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gb7013bde8d_0_4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b7bf2c76ab_0_5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gb7bf2c76ab_0_5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b7bf2c76ab_0_9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3" name="Google Shape;333;gb7bf2c76ab_0_9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b7bf2c76ab_0_9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gb7bf2c76ab_0_9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7013bde8d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gb7013bde8d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b7bf2c76ab_0_9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gb7bf2c76ab_0_9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7bf2c76ab_0_9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1" name="Google Shape;391;gb7bf2c76ab_0_9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d282e43780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6" name="Google Shape;426;gd282e43780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b7bf2c76ab_0_5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2" name="Google Shape;432;gb7bf2c76ab_0_5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b7bf2c76ab_0_5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7" name="Google Shape;447;gb7bf2c76ab_0_5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7bf2c76ab_0_6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2" name="Google Shape;462;gb7bf2c76ab_0_6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b7bf2c76ab_0_6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6" name="Google Shape;476;gb7bf2c76ab_0_6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b7bf2c76ab_0_12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2" name="Google Shape;482;gb7bf2c76ab_0_12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b7bf2c76ab_0_12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8" name="Google Shape;488;gb7bf2c76ab_0_12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7bf2c76ab_0_12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5" name="Google Shape;495;gb7bf2c76ab_0_12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7bf2c76ab_0_13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gb7bf2c76ab_0_13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b7bf2c76ab_0_12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1" name="Google Shape;501;gb7bf2c76ab_0_12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d282e43780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Google Shape;508;gd282e43780_0_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7013bde8d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gb7013bde8d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7013bde8d_0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b7013bde8d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7013bde8d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b7013bde8d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7013bde8d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b7013bde8d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7013bde8d_0_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b7013bde8d_0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1016000" y="2757539"/>
            <a:ext cx="22352001" cy="1484389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1016000" y="4695914"/>
            <a:ext cx="22352001" cy="3978496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2" type="body"/>
          </p:nvPr>
        </p:nvSpPr>
        <p:spPr>
          <a:xfrm>
            <a:off x="1016000" y="10879243"/>
            <a:ext cx="5179419" cy="457411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40"/>
              <a:buFont typeface="Arial"/>
              <a:buNone/>
              <a:defRPr sz="184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40"/>
              <a:buFont typeface="Arial"/>
              <a:buNone/>
              <a:defRPr sz="184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40"/>
              <a:buFont typeface="Arial"/>
              <a:buNone/>
              <a:defRPr sz="184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40"/>
              <a:buFont typeface="Arial"/>
              <a:buNone/>
              <a:defRPr sz="184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40"/>
              <a:buFont typeface="Arial"/>
              <a:buNone/>
              <a:defRPr sz="1840"/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3" type="body"/>
          </p:nvPr>
        </p:nvSpPr>
        <p:spPr>
          <a:xfrm>
            <a:off x="1016000" y="11580307"/>
            <a:ext cx="5179419" cy="457411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40"/>
              <a:buFont typeface="Arial"/>
              <a:buNone/>
              <a:defRPr sz="184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40"/>
              <a:buFont typeface="Arial"/>
              <a:buNone/>
              <a:defRPr sz="184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40"/>
              <a:buFont typeface="Arial"/>
              <a:buNone/>
              <a:defRPr sz="184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40"/>
              <a:buFont typeface="Arial"/>
              <a:buNone/>
              <a:defRPr sz="184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40"/>
              <a:buFont typeface="Arial"/>
              <a:buNone/>
              <a:defRPr sz="1840"/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4" type="body"/>
          </p:nvPr>
        </p:nvSpPr>
        <p:spPr>
          <a:xfrm>
            <a:off x="1016000" y="12281371"/>
            <a:ext cx="5179419" cy="457411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40"/>
              <a:buFont typeface="Arial"/>
              <a:buNone/>
              <a:defRPr sz="184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40"/>
              <a:buFont typeface="Arial"/>
              <a:buNone/>
              <a:defRPr sz="184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40"/>
              <a:buFont typeface="Arial"/>
              <a:buNone/>
              <a:defRPr sz="184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40"/>
              <a:buFont typeface="Arial"/>
              <a:buNone/>
              <a:defRPr sz="184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40"/>
              <a:buFont typeface="Arial"/>
              <a:buNone/>
              <a:defRPr sz="1840"/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11887327" y="12347575"/>
            <a:ext cx="4265408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75" lIns="82975" spcFirstLastPara="1" rIns="82975" wrap="square" tIns="8297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목차" showMasterSp="0" type="tx">
  <p:cSld name="TITLE_AND_BODY">
    <p:bg>
      <p:bgPr>
        <a:solidFill>
          <a:srgbClr val="666666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>
            <p:ph type="title"/>
          </p:nvPr>
        </p:nvSpPr>
        <p:spPr>
          <a:xfrm>
            <a:off x="3728738" y="3477627"/>
            <a:ext cx="16958337" cy="1484389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" type="body"/>
          </p:nvPr>
        </p:nvSpPr>
        <p:spPr>
          <a:xfrm>
            <a:off x="3780406" y="5604645"/>
            <a:ext cx="16896634" cy="7089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B3C0CC"/>
              </a:buClr>
              <a:buSzPts val="5000"/>
              <a:buFont typeface="Arial"/>
              <a:buNone/>
              <a:defRPr sz="5000"/>
            </a:lvl1pPr>
            <a:lvl2pPr indent="-228600" lvl="1" marL="91440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B3C0CC"/>
              </a:buClr>
              <a:buSzPts val="5000"/>
              <a:buFont typeface="Arial"/>
              <a:buNone/>
              <a:defRPr sz="5000"/>
            </a:lvl2pPr>
            <a:lvl3pPr indent="-228600" lvl="2" marL="137160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B3C0CC"/>
              </a:buClr>
              <a:buSzPts val="5000"/>
              <a:buFont typeface="Arial"/>
              <a:buNone/>
              <a:defRPr sz="5000"/>
            </a:lvl3pPr>
            <a:lvl4pPr indent="-228600" lvl="3" marL="182880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B3C0CC"/>
              </a:buClr>
              <a:buSzPts val="5000"/>
              <a:buFont typeface="Arial"/>
              <a:buNone/>
              <a:defRPr sz="5000"/>
            </a:lvl4pPr>
            <a:lvl5pPr indent="-228600" lvl="4" marL="228600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B3C0CC"/>
              </a:buClr>
              <a:buSzPts val="5000"/>
              <a:buFont typeface="Arial"/>
              <a:buNone/>
              <a:defRPr sz="5000"/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11887327" y="12347575"/>
            <a:ext cx="4265408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75" lIns="82975" spcFirstLastPara="1" rIns="82975" wrap="square" tIns="8297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지 1 1" showMasterSp="0">
  <p:cSld name="내지 1_1">
    <p:bg>
      <p:bgPr>
        <a:solidFill>
          <a:srgbClr val="FFFFFF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gb21000a9b8_0_53"/>
          <p:cNvCxnSpPr/>
          <p:nvPr/>
        </p:nvCxnSpPr>
        <p:spPr>
          <a:xfrm>
            <a:off x="1016000" y="1183193"/>
            <a:ext cx="22352099" cy="0"/>
          </a:xfrm>
          <a:prstGeom prst="straightConnector1">
            <a:avLst/>
          </a:prstGeom>
          <a:noFill/>
          <a:ln cap="flat" cmpd="sng" w="9525">
            <a:solidFill>
              <a:srgbClr val="778FAE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0" name="Google Shape;30;gb21000a9b8_0_53"/>
          <p:cNvSpPr txBox="1"/>
          <p:nvPr>
            <p:ph idx="1" type="body"/>
          </p:nvPr>
        </p:nvSpPr>
        <p:spPr>
          <a:xfrm>
            <a:off x="1015724" y="2487022"/>
            <a:ext cx="223527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F7F90"/>
              </a:buClr>
              <a:buSzPts val="880"/>
              <a:buFont typeface="Arial"/>
              <a:buNone/>
              <a:defRPr sz="880">
                <a:solidFill>
                  <a:srgbClr val="5F7F9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F7F90"/>
              </a:buClr>
              <a:buSzPts val="880"/>
              <a:buFont typeface="Arial"/>
              <a:buNone/>
              <a:defRPr sz="880">
                <a:solidFill>
                  <a:srgbClr val="5F7F90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F7F90"/>
              </a:buClr>
              <a:buSzPts val="880"/>
              <a:buFont typeface="Arial"/>
              <a:buNone/>
              <a:defRPr sz="880">
                <a:solidFill>
                  <a:srgbClr val="5F7F90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F7F90"/>
              </a:buClr>
              <a:buSzPts val="880"/>
              <a:buFont typeface="Arial"/>
              <a:buNone/>
              <a:defRPr sz="880">
                <a:solidFill>
                  <a:srgbClr val="5F7F90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F7F90"/>
              </a:buClr>
              <a:buSzPts val="880"/>
              <a:buFont typeface="Arial"/>
              <a:buNone/>
              <a:defRPr sz="880">
                <a:solidFill>
                  <a:srgbClr val="5F7F90"/>
                </a:solidFill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gb21000a9b8_0_53"/>
          <p:cNvSpPr txBox="1"/>
          <p:nvPr>
            <p:ph type="title"/>
          </p:nvPr>
        </p:nvSpPr>
        <p:spPr>
          <a:xfrm>
            <a:off x="1015724" y="1614530"/>
            <a:ext cx="223527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B3D"/>
              </a:buClr>
              <a:buSzPts val="3800"/>
              <a:buFont typeface="Arial"/>
              <a:buNone/>
              <a:defRPr sz="3800">
                <a:solidFill>
                  <a:srgbClr val="202B3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gb21000a9b8_0_53"/>
          <p:cNvSpPr txBox="1"/>
          <p:nvPr>
            <p:ph idx="2" type="body"/>
          </p:nvPr>
        </p:nvSpPr>
        <p:spPr>
          <a:xfrm>
            <a:off x="1017138" y="624577"/>
            <a:ext cx="18919199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B3D"/>
              </a:buClr>
              <a:buSzPts val="4200"/>
              <a:buFont typeface="Arial"/>
              <a:buNone/>
              <a:defRPr sz="4200">
                <a:solidFill>
                  <a:srgbClr val="202B3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B3D"/>
              </a:buClr>
              <a:buSzPts val="4200"/>
              <a:buFont typeface="Arial"/>
              <a:buNone/>
              <a:defRPr sz="4200">
                <a:solidFill>
                  <a:srgbClr val="202B3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B3D"/>
              </a:buClr>
              <a:buSzPts val="4200"/>
              <a:buFont typeface="Arial"/>
              <a:buNone/>
              <a:defRPr sz="4200">
                <a:solidFill>
                  <a:srgbClr val="202B3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B3D"/>
              </a:buClr>
              <a:buSzPts val="4200"/>
              <a:buFont typeface="Arial"/>
              <a:buNone/>
              <a:defRPr sz="4200">
                <a:solidFill>
                  <a:srgbClr val="202B3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B3D"/>
              </a:buClr>
              <a:buSzPts val="4200"/>
              <a:buFont typeface="Arial"/>
              <a:buNone/>
              <a:defRPr sz="4200">
                <a:solidFill>
                  <a:srgbClr val="202B3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gb21000a9b8_0_53"/>
          <p:cNvSpPr txBox="1"/>
          <p:nvPr>
            <p:ph idx="12" type="sldNum"/>
          </p:nvPr>
        </p:nvSpPr>
        <p:spPr>
          <a:xfrm>
            <a:off x="23109484" y="659790"/>
            <a:ext cx="238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85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74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85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7485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85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7485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85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7485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85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7485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85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7485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85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7485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85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7485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85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7485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gb21000a9b8_0_53"/>
          <p:cNvSpPr txBox="1"/>
          <p:nvPr>
            <p:ph idx="3" type="body"/>
          </p:nvPr>
        </p:nvSpPr>
        <p:spPr>
          <a:xfrm>
            <a:off x="1015724" y="3690258"/>
            <a:ext cx="22352400" cy="89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Autofit/>
          </a:bodyPr>
          <a:lstStyle>
            <a:lvl1pPr indent="-6350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Noto Sans Symbols"/>
              <a:buChar char="◆"/>
              <a:defRPr>
                <a:solidFill>
                  <a:schemeClr val="dk1"/>
                </a:solidFill>
              </a:defRPr>
            </a:lvl1pPr>
            <a:lvl2pPr indent="-5715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oto Sans Symbols"/>
              <a:buChar char="❖"/>
              <a:defRPr sz="5400">
                <a:solidFill>
                  <a:schemeClr val="dk1"/>
                </a:solidFill>
              </a:defRPr>
            </a:lvl2pPr>
            <a:lvl3pPr indent="-5334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oto Sans Symbols"/>
              <a:buChar char="●"/>
              <a:defRPr sz="4800">
                <a:solidFill>
                  <a:schemeClr val="dk1"/>
                </a:solidFill>
              </a:defRPr>
            </a:lvl3pPr>
            <a:lvl4pPr indent="-5080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oto Sans Symbols"/>
              <a:buChar char="▪"/>
              <a:defRPr sz="4400">
                <a:solidFill>
                  <a:schemeClr val="dk1"/>
                </a:solidFill>
              </a:defRPr>
            </a:lvl4pPr>
            <a:lvl5pPr indent="-482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중간 표지" showMasterSp="0">
  <p:cSld name="중간 표지">
    <p:bg>
      <p:bgPr>
        <a:solidFill>
          <a:srgbClr val="666666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type="title"/>
          </p:nvPr>
        </p:nvSpPr>
        <p:spPr>
          <a:xfrm>
            <a:off x="3728738" y="3477627"/>
            <a:ext cx="16958337" cy="1484389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3780406" y="5604645"/>
            <a:ext cx="16896634" cy="3679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B3C0CC"/>
              </a:buClr>
              <a:buSzPts val="5000"/>
              <a:buFont typeface="Arial"/>
              <a:buNone/>
              <a:defRPr sz="5000"/>
            </a:lvl1pPr>
            <a:lvl2pPr indent="-228600" lvl="1" marL="91440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B3C0CC"/>
              </a:buClr>
              <a:buSzPts val="5000"/>
              <a:buFont typeface="Arial"/>
              <a:buNone/>
              <a:defRPr sz="5000"/>
            </a:lvl2pPr>
            <a:lvl3pPr indent="-228600" lvl="2" marL="137160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B3C0CC"/>
              </a:buClr>
              <a:buSzPts val="5000"/>
              <a:buFont typeface="Arial"/>
              <a:buNone/>
              <a:defRPr sz="5000"/>
            </a:lvl3pPr>
            <a:lvl4pPr indent="-228600" lvl="3" marL="182880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B3C0CC"/>
              </a:buClr>
              <a:buSzPts val="5000"/>
              <a:buFont typeface="Arial"/>
              <a:buNone/>
              <a:defRPr sz="5000"/>
            </a:lvl4pPr>
            <a:lvl5pPr indent="-228600" lvl="4" marL="228600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B3C0CC"/>
              </a:buClr>
              <a:buSzPts val="5000"/>
              <a:buFont typeface="Arial"/>
              <a:buNone/>
              <a:defRPr sz="5000"/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2" type="sldNum"/>
          </p:nvPr>
        </p:nvSpPr>
        <p:spPr>
          <a:xfrm>
            <a:off x="11887327" y="12347575"/>
            <a:ext cx="4265408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75" lIns="82975" spcFirstLastPara="1" rIns="82975" wrap="square" tIns="8297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엔딩" showMasterSp="0">
  <p:cSld name="엔딩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/>
          <p:nvPr>
            <p:ph type="title"/>
          </p:nvPr>
        </p:nvSpPr>
        <p:spPr>
          <a:xfrm>
            <a:off x="1016000" y="2770924"/>
            <a:ext cx="16958337" cy="3210395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9pPr>
          </a:lstStyle>
          <a:p/>
        </p:txBody>
      </p:sp>
      <p:pic>
        <p:nvPicPr>
          <p:cNvPr descr="그림 10" id="41" name="Google Shape;4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745494" y="10726445"/>
            <a:ext cx="615995" cy="65344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19646595" y="11715056"/>
            <a:ext cx="3714894" cy="342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r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rgbClr val="B3C0CC"/>
              </a:buClr>
              <a:buSzPts val="1800"/>
              <a:buFont typeface="Arial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19646595" y="12111634"/>
            <a:ext cx="3714894" cy="342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r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rgbClr val="B3C0CC"/>
              </a:buClr>
              <a:buSzPts val="1800"/>
              <a:buFont typeface="Arial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19646595" y="12644767"/>
            <a:ext cx="37148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r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rgbClr val="838E97"/>
              </a:buClr>
              <a:buSzPts val="1600"/>
              <a:buFont typeface="Arial"/>
              <a:buNone/>
              <a:defRPr sz="1600">
                <a:solidFill>
                  <a:srgbClr val="838E97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11887327" y="12347575"/>
            <a:ext cx="4265408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75" lIns="82975" spcFirstLastPara="1" rIns="82975" wrap="square" tIns="8297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지 1" showMasterSp="0">
  <p:cSld name="내지 1">
    <p:bg>
      <p:bgPr>
        <a:solidFill>
          <a:srgbClr val="FFFFFF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18"/>
          <p:cNvCxnSpPr/>
          <p:nvPr/>
        </p:nvCxnSpPr>
        <p:spPr>
          <a:xfrm>
            <a:off x="1016000" y="1183193"/>
            <a:ext cx="22352001" cy="1"/>
          </a:xfrm>
          <a:prstGeom prst="straightConnector1">
            <a:avLst/>
          </a:prstGeom>
          <a:noFill/>
          <a:ln cap="flat" cmpd="sng" w="9525">
            <a:solidFill>
              <a:srgbClr val="778FAE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8" name="Google Shape;48;p18"/>
          <p:cNvSpPr txBox="1"/>
          <p:nvPr>
            <p:ph idx="1" type="body"/>
          </p:nvPr>
        </p:nvSpPr>
        <p:spPr>
          <a:xfrm>
            <a:off x="1015726" y="3567846"/>
            <a:ext cx="22352550" cy="585076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2" type="body"/>
          </p:nvPr>
        </p:nvSpPr>
        <p:spPr>
          <a:xfrm>
            <a:off x="1015724" y="2487022"/>
            <a:ext cx="22352551" cy="6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F7F90"/>
              </a:buClr>
              <a:buSzPts val="880"/>
              <a:buFont typeface="Arial"/>
              <a:buNone/>
              <a:defRPr sz="880">
                <a:solidFill>
                  <a:srgbClr val="5F7F9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F7F90"/>
              </a:buClr>
              <a:buSzPts val="880"/>
              <a:buFont typeface="Arial"/>
              <a:buNone/>
              <a:defRPr sz="880">
                <a:solidFill>
                  <a:srgbClr val="5F7F90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F7F90"/>
              </a:buClr>
              <a:buSzPts val="880"/>
              <a:buFont typeface="Arial"/>
              <a:buNone/>
              <a:defRPr sz="880">
                <a:solidFill>
                  <a:srgbClr val="5F7F90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F7F90"/>
              </a:buClr>
              <a:buSzPts val="880"/>
              <a:buFont typeface="Arial"/>
              <a:buNone/>
              <a:defRPr sz="880">
                <a:solidFill>
                  <a:srgbClr val="5F7F90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F7F90"/>
              </a:buClr>
              <a:buSzPts val="880"/>
              <a:buFont typeface="Arial"/>
              <a:buNone/>
              <a:defRPr sz="880">
                <a:solidFill>
                  <a:srgbClr val="5F7F90"/>
                </a:solidFill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type="title"/>
          </p:nvPr>
        </p:nvSpPr>
        <p:spPr>
          <a:xfrm>
            <a:off x="1015724" y="1614530"/>
            <a:ext cx="22352551" cy="799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B3D"/>
              </a:buClr>
              <a:buSzPts val="3800"/>
              <a:buFont typeface="Arial"/>
              <a:buNone/>
              <a:defRPr sz="3800">
                <a:solidFill>
                  <a:srgbClr val="202B3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18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3" type="body"/>
          </p:nvPr>
        </p:nvSpPr>
        <p:spPr>
          <a:xfrm>
            <a:off x="1017138" y="624577"/>
            <a:ext cx="18919219" cy="393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B3D"/>
              </a:buClr>
              <a:buSzPts val="4200"/>
              <a:buFont typeface="Arial"/>
              <a:buNone/>
              <a:defRPr sz="4200">
                <a:solidFill>
                  <a:srgbClr val="202B3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B3D"/>
              </a:buClr>
              <a:buSzPts val="4200"/>
              <a:buFont typeface="Arial"/>
              <a:buNone/>
              <a:defRPr sz="4200">
                <a:solidFill>
                  <a:srgbClr val="202B3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B3D"/>
              </a:buClr>
              <a:buSzPts val="4200"/>
              <a:buFont typeface="Arial"/>
              <a:buNone/>
              <a:defRPr sz="4200">
                <a:solidFill>
                  <a:srgbClr val="202B3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B3D"/>
              </a:buClr>
              <a:buSzPts val="4200"/>
              <a:buFont typeface="Arial"/>
              <a:buNone/>
              <a:defRPr sz="4200">
                <a:solidFill>
                  <a:srgbClr val="202B3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B3D"/>
              </a:buClr>
              <a:buSzPts val="4200"/>
              <a:buFont typeface="Arial"/>
              <a:buNone/>
              <a:defRPr sz="4200">
                <a:solidFill>
                  <a:srgbClr val="202B3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23109484" y="659790"/>
            <a:ext cx="238253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85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74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85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7485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85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7485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85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7485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85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7485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85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7485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85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7485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85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7485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85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7485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18"/>
          <p:cNvSpPr/>
          <p:nvPr>
            <p:ph idx="4" type="pic"/>
          </p:nvPr>
        </p:nvSpPr>
        <p:spPr>
          <a:xfrm>
            <a:off x="1016000" y="6378449"/>
            <a:ext cx="10985500" cy="6306295"/>
          </a:xfrm>
          <a:prstGeom prst="rect">
            <a:avLst/>
          </a:prstGeom>
          <a:noFill/>
          <a:ln cap="flat" cmpd="sng" w="9525">
            <a:solidFill>
              <a:srgbClr val="B3C0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B3C0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B3C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B3C0C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B3C0C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B3C0C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6400"/>
              <a:buFont typeface="Arial"/>
              <a:buChar char="•"/>
              <a:defRPr b="0" i="0" sz="6400" u="none" cap="none" strike="noStrike">
                <a:solidFill>
                  <a:srgbClr val="B3C0C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6400"/>
              <a:buFont typeface="Arial"/>
              <a:buChar char="•"/>
              <a:defRPr b="0" i="0" sz="6400" u="none" cap="none" strike="noStrike">
                <a:solidFill>
                  <a:srgbClr val="B3C0C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6400"/>
              <a:buFont typeface="Arial"/>
              <a:buChar char="•"/>
              <a:defRPr b="0" i="0" sz="6400" u="none" cap="none" strike="noStrike">
                <a:solidFill>
                  <a:srgbClr val="B3C0C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6400"/>
              <a:buFont typeface="Arial"/>
              <a:buChar char="•"/>
              <a:defRPr b="0" i="0" sz="6400" u="none" cap="none" strike="noStrike">
                <a:solidFill>
                  <a:srgbClr val="B3C0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8"/>
          <p:cNvSpPr/>
          <p:nvPr>
            <p:ph idx="5" type="pic"/>
          </p:nvPr>
        </p:nvSpPr>
        <p:spPr>
          <a:xfrm>
            <a:off x="12377136" y="6378449"/>
            <a:ext cx="10985501" cy="6306295"/>
          </a:xfrm>
          <a:prstGeom prst="rect">
            <a:avLst/>
          </a:prstGeom>
          <a:noFill/>
          <a:ln cap="flat" cmpd="sng" w="9525">
            <a:solidFill>
              <a:srgbClr val="B3C0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B3C0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B3C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B3C0C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B3C0C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B3C0C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6400"/>
              <a:buFont typeface="Arial"/>
              <a:buChar char="•"/>
              <a:defRPr b="0" i="0" sz="6400" u="none" cap="none" strike="noStrike">
                <a:solidFill>
                  <a:srgbClr val="B3C0C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6400"/>
              <a:buFont typeface="Arial"/>
              <a:buChar char="•"/>
              <a:defRPr b="0" i="0" sz="6400" u="none" cap="none" strike="noStrike">
                <a:solidFill>
                  <a:srgbClr val="B3C0C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6400"/>
              <a:buFont typeface="Arial"/>
              <a:buChar char="•"/>
              <a:defRPr b="0" i="0" sz="6400" u="none" cap="none" strike="noStrike">
                <a:solidFill>
                  <a:srgbClr val="B3C0C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6400"/>
              <a:buFont typeface="Arial"/>
              <a:buChar char="•"/>
              <a:defRPr b="0" i="0" sz="6400" u="none" cap="none" strike="noStrike">
                <a:solidFill>
                  <a:srgbClr val="B3C0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1016000" y="2757539"/>
            <a:ext cx="22352001" cy="1484389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F3F3F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F3F3F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F3F3F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F3F3F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F3F3F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F3F3F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F3F3F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F3F3F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F3F3F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1016000" y="4695914"/>
            <a:ext cx="22352001" cy="3978496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rm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B3C0C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B3C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B3C0C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B3C0C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B3C0C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0" lvl="5" marL="2743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6400"/>
              <a:buFont typeface="Arial"/>
              <a:buChar char="•"/>
              <a:defRPr b="0" i="0" sz="6400" u="none" cap="none" strike="noStrike">
                <a:solidFill>
                  <a:srgbClr val="B3C0C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0" lvl="6" marL="3200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6400"/>
              <a:buFont typeface="Arial"/>
              <a:buChar char="•"/>
              <a:defRPr b="0" i="0" sz="6400" u="none" cap="none" strike="noStrike">
                <a:solidFill>
                  <a:srgbClr val="B3C0C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0" lvl="7" marL="3657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6400"/>
              <a:buFont typeface="Arial"/>
              <a:buChar char="•"/>
              <a:defRPr b="0" i="0" sz="6400" u="none" cap="none" strike="noStrike">
                <a:solidFill>
                  <a:srgbClr val="B3C0C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0" lvl="8" marL="4114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6400"/>
              <a:buFont typeface="Arial"/>
              <a:buChar char="•"/>
              <a:defRPr b="0" i="0" sz="6400" u="none" cap="none" strike="noStrike">
                <a:solidFill>
                  <a:srgbClr val="B3C0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8" name="Google Shape;8;p14"/>
          <p:cNvCxnSpPr/>
          <p:nvPr/>
        </p:nvCxnSpPr>
        <p:spPr>
          <a:xfrm>
            <a:off x="1016000" y="11504584"/>
            <a:ext cx="5076080" cy="1"/>
          </a:xfrm>
          <a:prstGeom prst="straightConnector1">
            <a:avLst/>
          </a:prstGeom>
          <a:noFill/>
          <a:ln cap="flat" cmpd="sng" w="12700">
            <a:solidFill>
              <a:srgbClr val="37485D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" name="Google Shape;9;p14"/>
          <p:cNvCxnSpPr/>
          <p:nvPr/>
        </p:nvCxnSpPr>
        <p:spPr>
          <a:xfrm>
            <a:off x="1016000" y="10803521"/>
            <a:ext cx="5076080" cy="1"/>
          </a:xfrm>
          <a:prstGeom prst="straightConnector1">
            <a:avLst/>
          </a:prstGeom>
          <a:noFill/>
          <a:ln cap="flat" cmpd="sng" w="12700">
            <a:solidFill>
              <a:srgbClr val="37485D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" name="Google Shape;10;p14"/>
          <p:cNvCxnSpPr/>
          <p:nvPr/>
        </p:nvCxnSpPr>
        <p:spPr>
          <a:xfrm>
            <a:off x="1016000" y="12205648"/>
            <a:ext cx="5076080" cy="1"/>
          </a:xfrm>
          <a:prstGeom prst="straightConnector1">
            <a:avLst/>
          </a:prstGeom>
          <a:noFill/>
          <a:ln cap="flat" cmpd="sng" w="12700">
            <a:solidFill>
              <a:srgbClr val="37485D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" name="Google Shape;11;p14"/>
          <p:cNvCxnSpPr/>
          <p:nvPr/>
        </p:nvCxnSpPr>
        <p:spPr>
          <a:xfrm>
            <a:off x="1016000" y="12906712"/>
            <a:ext cx="5076080" cy="1"/>
          </a:xfrm>
          <a:prstGeom prst="straightConnector1">
            <a:avLst/>
          </a:prstGeom>
          <a:noFill/>
          <a:ln cap="flat" cmpd="sng" w="12700">
            <a:solidFill>
              <a:srgbClr val="37485D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" name="Google Shape;12;p14"/>
          <p:cNvCxnSpPr/>
          <p:nvPr/>
        </p:nvCxnSpPr>
        <p:spPr>
          <a:xfrm>
            <a:off x="1016000" y="11504584"/>
            <a:ext cx="5076080" cy="1"/>
          </a:xfrm>
          <a:prstGeom prst="straightConnector1">
            <a:avLst/>
          </a:prstGeom>
          <a:noFill/>
          <a:ln cap="flat" cmpd="sng" w="12700">
            <a:solidFill>
              <a:srgbClr val="37485D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3" name="Google Shape;13;p14"/>
          <p:cNvCxnSpPr/>
          <p:nvPr/>
        </p:nvCxnSpPr>
        <p:spPr>
          <a:xfrm>
            <a:off x="1016000" y="10803521"/>
            <a:ext cx="5076080" cy="1"/>
          </a:xfrm>
          <a:prstGeom prst="straightConnector1">
            <a:avLst/>
          </a:prstGeom>
          <a:noFill/>
          <a:ln cap="flat" cmpd="sng" w="12700">
            <a:solidFill>
              <a:srgbClr val="37485D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" name="Google Shape;14;p14"/>
          <p:cNvCxnSpPr/>
          <p:nvPr/>
        </p:nvCxnSpPr>
        <p:spPr>
          <a:xfrm>
            <a:off x="1016000" y="12205648"/>
            <a:ext cx="5076080" cy="1"/>
          </a:xfrm>
          <a:prstGeom prst="straightConnector1">
            <a:avLst/>
          </a:prstGeom>
          <a:noFill/>
          <a:ln cap="flat" cmpd="sng" w="12700">
            <a:solidFill>
              <a:srgbClr val="37485D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" name="Google Shape;15;p14"/>
          <p:cNvCxnSpPr/>
          <p:nvPr/>
        </p:nvCxnSpPr>
        <p:spPr>
          <a:xfrm>
            <a:off x="1016000" y="12906712"/>
            <a:ext cx="5076080" cy="1"/>
          </a:xfrm>
          <a:prstGeom prst="straightConnector1">
            <a:avLst/>
          </a:prstGeom>
          <a:noFill/>
          <a:ln cap="flat" cmpd="sng" w="12700">
            <a:solidFill>
              <a:srgbClr val="37485D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11887327" y="12347575"/>
            <a:ext cx="4265408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75" lIns="82975" spcFirstLastPara="1" rIns="82975" wrap="square" tIns="829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20.png"/><Relationship Id="rId7" Type="http://schemas.openxmlformats.org/officeDocument/2006/relationships/image" Target="../media/image14.png"/><Relationship Id="rId8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6.jpg"/><Relationship Id="rId5" Type="http://schemas.openxmlformats.org/officeDocument/2006/relationships/image" Target="../media/image3.png"/><Relationship Id="rId6" Type="http://schemas.openxmlformats.org/officeDocument/2006/relationships/image" Target="../media/image16.png"/><Relationship Id="rId7" Type="http://schemas.openxmlformats.org/officeDocument/2006/relationships/image" Target="../media/image12.jpg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idx="4294967295" type="ctrTitle"/>
          </p:nvPr>
        </p:nvSpPr>
        <p:spPr>
          <a:xfrm>
            <a:off x="1016000" y="2757539"/>
            <a:ext cx="22352001" cy="1484389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rmAutofit/>
          </a:bodyPr>
          <a:lstStyle/>
          <a:p>
            <a:pPr indent="-9018" lvl="0" marL="901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8400"/>
              <a:buFont typeface="Arial"/>
              <a:buNone/>
            </a:pPr>
            <a:r>
              <a:rPr b="0" i="0" lang="en-US" sz="8400" u="none" cap="none" strike="noStrike">
                <a:solidFill>
                  <a:srgbClr val="F3F3F8"/>
                </a:solidFill>
                <a:latin typeface="Arial"/>
                <a:ea typeface="Arial"/>
                <a:cs typeface="Arial"/>
                <a:sym typeface="Arial"/>
              </a:rPr>
              <a:t>데이터 팀 소개</a:t>
            </a:r>
            <a:endParaRPr b="0" i="0" sz="8400" u="none" cap="none" strike="noStrike">
              <a:solidFill>
                <a:srgbClr val="F3F3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>
            <p:ph idx="4294967295" type="subTitle"/>
          </p:nvPr>
        </p:nvSpPr>
        <p:spPr>
          <a:xfrm>
            <a:off x="1016000" y="4695914"/>
            <a:ext cx="22352001" cy="3978496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rmAutofit fontScale="77500" lnSpcReduction="20000"/>
          </a:bodyPr>
          <a:lstStyle/>
          <a:p>
            <a:pPr indent="-10863" lvl="0" marL="1086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ct val="100000"/>
              <a:buFont typeface="Arial"/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데이터 팀의 역할과 구성원은 누구인가?</a:t>
            </a:r>
            <a:endParaRPr b="0" i="0" sz="6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863" lvl="0" marL="1086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ct val="100000"/>
              <a:buFont typeface="Arial"/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데이터 팀 조직 구조</a:t>
            </a:r>
            <a:endParaRPr b="0" i="0" sz="6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863" lvl="0" marL="1086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ct val="100000"/>
              <a:buFont typeface="Arial"/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모델 개발시 고려할 점</a:t>
            </a:r>
            <a:endParaRPr b="0" i="0" sz="6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863" lvl="0" marL="1086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ct val="100000"/>
              <a:buFont typeface="Arial"/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데이터 일 관련 교훈</a:t>
            </a:r>
            <a:endParaRPr b="0" i="0" sz="6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865" lvl="0" marL="1086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ct val="100000"/>
              <a:buFont typeface="Arial"/>
              <a:buNone/>
            </a:pPr>
            <a:r>
              <a:t/>
            </a:r>
            <a:endParaRPr b="0" i="0" sz="6400" u="none" cap="none" strike="noStrike">
              <a:solidFill>
                <a:srgbClr val="B3C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>
            <p:ph idx="3" type="body"/>
          </p:nvPr>
        </p:nvSpPr>
        <p:spPr>
          <a:xfrm>
            <a:off x="1016000" y="11657797"/>
            <a:ext cx="5179419" cy="457411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rmAutofit/>
          </a:bodyPr>
          <a:lstStyle/>
          <a:p>
            <a:pPr indent="-4346" lvl="0" marL="43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4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한기용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" name="Google Shape;62;p1"/>
          <p:cNvSpPr txBox="1"/>
          <p:nvPr>
            <p:ph idx="4" type="body"/>
          </p:nvPr>
        </p:nvSpPr>
        <p:spPr>
          <a:xfrm>
            <a:off x="1016000" y="12358861"/>
            <a:ext cx="5179419" cy="457411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rmAutofit/>
          </a:bodyPr>
          <a:lstStyle/>
          <a:p>
            <a:pPr indent="-4346" lvl="0" marL="43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C0CC"/>
              </a:buClr>
              <a:buSzPts val="184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keeyonghan@hotmail.com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7013bde8d_0_326"/>
          <p:cNvSpPr txBox="1"/>
          <p:nvPr>
            <p:ph idx="2" type="body"/>
          </p:nvPr>
        </p:nvSpPr>
        <p:spPr>
          <a:xfrm>
            <a:off x="1017138" y="624577"/>
            <a:ext cx="18919199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5"/>
              <a:buFont typeface="Arial"/>
              <a:buNone/>
            </a:pPr>
            <a:r>
              <a:rPr lang="en-US" sz="3255">
                <a:solidFill>
                  <a:schemeClr val="lt1"/>
                </a:solidFill>
              </a:rPr>
              <a:t>데이터팀 소개</a:t>
            </a:r>
            <a:endParaRPr/>
          </a:p>
        </p:txBody>
      </p:sp>
      <p:sp>
        <p:nvSpPr>
          <p:cNvPr id="161" name="Google Shape;161;gb7013bde8d_0_326"/>
          <p:cNvSpPr txBox="1"/>
          <p:nvPr>
            <p:ph idx="3" type="body"/>
          </p:nvPr>
        </p:nvSpPr>
        <p:spPr>
          <a:xfrm>
            <a:off x="1015800" y="1344101"/>
            <a:ext cx="22352400" cy="11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Char char="◆"/>
            </a:pPr>
            <a:r>
              <a:rPr lang="en-US">
                <a:solidFill>
                  <a:srgbClr val="000000"/>
                </a:solidFill>
              </a:rPr>
              <a:t>데이터 웨어하우스란?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Char char="❖"/>
            </a:pPr>
            <a:r>
              <a:rPr lang="en-US">
                <a:solidFill>
                  <a:srgbClr val="000000"/>
                </a:solidFill>
              </a:rPr>
              <a:t>회사에 필요한 모든 데이터를 모아놓은 중앙 데이터베이스 (SQL)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lang="en-US">
                <a:solidFill>
                  <a:srgbClr val="000000"/>
                </a:solidFill>
              </a:rPr>
              <a:t>데이터의 크기에 맞게 어떤 데이터베이스를 사용할지 선택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lang="en-US">
                <a:solidFill>
                  <a:srgbClr val="000000"/>
                </a:solidFill>
              </a:rPr>
              <a:t>크기가 커진다면 AWS의 Redshift, 구글 클라우드의 BigQuery, 스노우플레이크(Snowflake)나 오픈소스 기반의 하둡/스팍을 사용하는 것을 추천: 이 모두 SQL을 지원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Char char="❖"/>
            </a:pPr>
            <a:r>
              <a:rPr lang="en-US">
                <a:solidFill>
                  <a:srgbClr val="000000"/>
                </a:solidFill>
              </a:rPr>
              <a:t>중요 포인트는 프로덕션용 데이터베이스와 별개의 데이터베이스라는 점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Char char="❖"/>
            </a:pPr>
            <a:r>
              <a:rPr lang="en-US" sz="5400">
                <a:solidFill>
                  <a:srgbClr val="000000"/>
                </a:solidFill>
              </a:rPr>
              <a:t>데이터 웨어하우스 구축</a:t>
            </a:r>
            <a:r>
              <a:rPr lang="en-US">
                <a:solidFill>
                  <a:srgbClr val="000000"/>
                </a:solidFill>
              </a:rPr>
              <a:t>은</a:t>
            </a:r>
            <a:r>
              <a:rPr lang="en-US" sz="5400">
                <a:solidFill>
                  <a:srgbClr val="000000"/>
                </a:solidFill>
              </a:rPr>
              <a:t> 진정한 데이터 조직이 되는 첫번째 스텝</a:t>
            </a:r>
            <a:endParaRPr sz="5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7013bde8d_0_345"/>
          <p:cNvSpPr txBox="1"/>
          <p:nvPr>
            <p:ph idx="2" type="body"/>
          </p:nvPr>
        </p:nvSpPr>
        <p:spPr>
          <a:xfrm>
            <a:off x="1017138" y="624577"/>
            <a:ext cx="18919199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5"/>
              <a:buFont typeface="Arial"/>
              <a:buNone/>
            </a:pPr>
            <a:r>
              <a:rPr lang="en-US" sz="3255">
                <a:solidFill>
                  <a:schemeClr val="lt1"/>
                </a:solidFill>
              </a:rPr>
              <a:t>데이터팀 소개</a:t>
            </a:r>
            <a:endParaRPr/>
          </a:p>
        </p:txBody>
      </p:sp>
      <p:sp>
        <p:nvSpPr>
          <p:cNvPr id="167" name="Google Shape;167;gb7013bde8d_0_345"/>
          <p:cNvSpPr txBox="1"/>
          <p:nvPr>
            <p:ph idx="3" type="body"/>
          </p:nvPr>
        </p:nvSpPr>
        <p:spPr>
          <a:xfrm>
            <a:off x="1015800" y="1344101"/>
            <a:ext cx="22352400" cy="11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Char char="◆"/>
            </a:pPr>
            <a:r>
              <a:rPr lang="en-US">
                <a:solidFill>
                  <a:srgbClr val="000000"/>
                </a:solidFill>
              </a:rPr>
              <a:t>ETL(Extract, Transform, Load)이란? (1)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Char char="❖"/>
            </a:pPr>
            <a:r>
              <a:rPr lang="en-US">
                <a:solidFill>
                  <a:srgbClr val="000000"/>
                </a:solidFill>
              </a:rPr>
              <a:t>다른 곳에 존재하는 데이터를 가져다가 데이터 웨어하우스에 로드하는 작업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lang="en-US">
                <a:solidFill>
                  <a:srgbClr val="000000"/>
                </a:solidFill>
              </a:rPr>
              <a:t>Extract: 외부 데이터 소스에서 데이터를 추출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lang="en-US">
                <a:solidFill>
                  <a:srgbClr val="000000"/>
                </a:solidFill>
              </a:rPr>
              <a:t>Transform: 데이터의 포맷을 원하는 형태로 변환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lang="en-US">
                <a:solidFill>
                  <a:srgbClr val="000000"/>
                </a:solidFill>
              </a:rPr>
              <a:t>Load: 변환된 데이터를 최종적으로 데이터 웨어하우스로 적재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7bf2c76ab_0_0"/>
          <p:cNvSpPr txBox="1"/>
          <p:nvPr>
            <p:ph idx="2" type="body"/>
          </p:nvPr>
        </p:nvSpPr>
        <p:spPr>
          <a:xfrm>
            <a:off x="1017138" y="624577"/>
            <a:ext cx="18919199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5"/>
              <a:buFont typeface="Arial"/>
              <a:buNone/>
            </a:pPr>
            <a:r>
              <a:rPr lang="en-US" sz="3255">
                <a:solidFill>
                  <a:schemeClr val="lt1"/>
                </a:solidFill>
              </a:rPr>
              <a:t>데이터팀 소개</a:t>
            </a:r>
            <a:endParaRPr/>
          </a:p>
        </p:txBody>
      </p:sp>
      <p:sp>
        <p:nvSpPr>
          <p:cNvPr id="173" name="Google Shape;173;gb7bf2c76ab_0_0"/>
          <p:cNvSpPr txBox="1"/>
          <p:nvPr>
            <p:ph idx="3" type="body"/>
          </p:nvPr>
        </p:nvSpPr>
        <p:spPr>
          <a:xfrm>
            <a:off x="1015800" y="1344101"/>
            <a:ext cx="22352400" cy="11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Char char="◆"/>
            </a:pPr>
            <a:r>
              <a:rPr lang="en-US">
                <a:solidFill>
                  <a:srgbClr val="000000"/>
                </a:solidFill>
              </a:rPr>
              <a:t>ETL(Extract, Transform, Load)이란? (2)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Char char="❖"/>
            </a:pPr>
            <a:r>
              <a:rPr lang="en-US">
                <a:solidFill>
                  <a:srgbClr val="000000"/>
                </a:solidFill>
              </a:rPr>
              <a:t>이는 코딩을 필요로 하며 가장 많이 쓰이는 프레임웍은 Airflow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lang="en-US">
                <a:solidFill>
                  <a:srgbClr val="000000"/>
                </a:solidFill>
              </a:rPr>
              <a:t>Airflow는 오픈소스 프로젝트로 파이썬 3 기반</a:t>
            </a:r>
            <a:endParaRPr>
              <a:solidFill>
                <a:srgbClr val="000000"/>
              </a:solidFill>
            </a:endParaRPr>
          </a:p>
          <a:p>
            <a:pPr indent="-508000" lvl="3" marL="1828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Char char="▪"/>
            </a:pPr>
            <a:r>
              <a:rPr lang="en-US">
                <a:solidFill>
                  <a:srgbClr val="000000"/>
                </a:solidFill>
              </a:rPr>
              <a:t>에어비앤비, 우버, 리프트, 쿠팡 등에서 사용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lang="en-US">
                <a:solidFill>
                  <a:srgbClr val="000000"/>
                </a:solidFill>
              </a:rPr>
              <a:t>AWS와 구글클라우드에서도 지원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lang="en-US">
                <a:solidFill>
                  <a:srgbClr val="000000"/>
                </a:solidFill>
              </a:rPr>
              <a:t>흔한 데이터 소스의 경우 SaaS(Software as a Service) 사용 가능</a:t>
            </a:r>
            <a:endParaRPr>
              <a:solidFill>
                <a:srgbClr val="000000"/>
              </a:solidFill>
            </a:endParaRPr>
          </a:p>
          <a:p>
            <a:pPr indent="-508000" lvl="3" marL="1828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Char char="▪"/>
            </a:pPr>
            <a:r>
              <a:rPr lang="en-US">
                <a:solidFill>
                  <a:srgbClr val="000000"/>
                </a:solidFill>
              </a:rPr>
              <a:t>FiveTran, Stitch Data, ...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7013bde8d_0_105"/>
          <p:cNvSpPr txBox="1"/>
          <p:nvPr>
            <p:ph idx="2" type="body"/>
          </p:nvPr>
        </p:nvSpPr>
        <p:spPr>
          <a:xfrm>
            <a:off x="1017138" y="624577"/>
            <a:ext cx="18919199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5"/>
              <a:buFont typeface="Arial"/>
              <a:buNone/>
            </a:pPr>
            <a:r>
              <a:rPr lang="en-US" sz="3255">
                <a:solidFill>
                  <a:schemeClr val="lt1"/>
                </a:solidFill>
              </a:rPr>
              <a:t>데이터팀 소개</a:t>
            </a:r>
            <a:endParaRPr/>
          </a:p>
        </p:txBody>
      </p:sp>
      <p:sp>
        <p:nvSpPr>
          <p:cNvPr id="179" name="Google Shape;179;gb7013bde8d_0_105"/>
          <p:cNvSpPr txBox="1"/>
          <p:nvPr>
            <p:ph idx="3" type="body"/>
          </p:nvPr>
        </p:nvSpPr>
        <p:spPr>
          <a:xfrm>
            <a:off x="1015800" y="1344101"/>
            <a:ext cx="22352400" cy="11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Char char="◆"/>
            </a:pPr>
            <a:r>
              <a:rPr lang="en-US">
                <a:solidFill>
                  <a:srgbClr val="000000"/>
                </a:solidFill>
              </a:rPr>
              <a:t>데이터 팀의 발전 - 2. 데이터 분석 수행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Char char="❖"/>
            </a:pPr>
            <a:r>
              <a:rPr lang="en-US">
                <a:solidFill>
                  <a:srgbClr val="000000"/>
                </a:solidFill>
              </a:rPr>
              <a:t>데이터 분석이란?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lang="en-US">
                <a:solidFill>
                  <a:srgbClr val="000000"/>
                </a:solidFill>
              </a:rPr>
              <a:t>회사와 팀별 중요 지표(metrics) 정의하고 대시보드 형태로 시각화(visualization)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lang="en-US">
                <a:solidFill>
                  <a:srgbClr val="000000"/>
                </a:solidFill>
              </a:rPr>
              <a:t>이외에도 데이터와 관련한 다양한 분석/리포팅 업무 수행</a:t>
            </a:r>
            <a:endParaRPr>
              <a:solidFill>
                <a:srgbClr val="000000"/>
              </a:solidFill>
            </a:endParaRPr>
          </a:p>
          <a:p>
            <a:pPr indent="-508000" lvl="3" marL="1828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Char char="▪"/>
            </a:pPr>
            <a:r>
              <a:rPr lang="en-US">
                <a:solidFill>
                  <a:srgbClr val="000000"/>
                </a:solidFill>
              </a:rPr>
              <a:t>중요 지표의 예: 매출액, 월간/주간 액티브 사용자수, ... 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Char char="❖"/>
            </a:pPr>
            <a:r>
              <a:rPr lang="en-US">
                <a:solidFill>
                  <a:srgbClr val="000000"/>
                </a:solidFill>
              </a:rPr>
              <a:t>이는 데이터 분석가 (Data Analyst)가 맡는 일임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6400"/>
              <a:buNone/>
            </a:pPr>
            <a:r>
              <a:t/>
            </a:r>
            <a:endParaRPr sz="5400">
              <a:solidFill>
                <a:srgbClr val="595959"/>
              </a:solidFill>
            </a:endParaRPr>
          </a:p>
        </p:txBody>
      </p:sp>
      <p:sp>
        <p:nvSpPr>
          <p:cNvPr id="180" name="Google Shape;180;gb7013bde8d_0_105"/>
          <p:cNvSpPr txBox="1"/>
          <p:nvPr/>
        </p:nvSpPr>
        <p:spPr>
          <a:xfrm>
            <a:off x="1000975" y="11077150"/>
            <a:ext cx="6998100" cy="1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서비스에서 직접 생기는 데이터와 써드파티를 통해 생기는 간접 데이터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b7013bde8d_0_105"/>
          <p:cNvSpPr/>
          <p:nvPr/>
        </p:nvSpPr>
        <p:spPr>
          <a:xfrm>
            <a:off x="8777170" y="8203545"/>
            <a:ext cx="7599600" cy="4680600"/>
          </a:xfrm>
          <a:prstGeom prst="ellipse">
            <a:avLst/>
          </a:prstGeom>
          <a:solidFill>
            <a:srgbClr val="EEEEEE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b7013bde8d_0_105"/>
          <p:cNvSpPr txBox="1"/>
          <p:nvPr/>
        </p:nvSpPr>
        <p:spPr>
          <a:xfrm>
            <a:off x="9691918" y="11582645"/>
            <a:ext cx="59226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인프라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b7013bde8d_0_105"/>
          <p:cNvSpPr txBox="1"/>
          <p:nvPr/>
        </p:nvSpPr>
        <p:spPr>
          <a:xfrm>
            <a:off x="12200225" y="10384750"/>
            <a:ext cx="34794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웨어하우스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gb7013bde8d_0_105"/>
          <p:cNvCxnSpPr>
            <a:stCxn id="180" idx="3"/>
            <a:endCxn id="185" idx="1"/>
          </p:cNvCxnSpPr>
          <p:nvPr/>
        </p:nvCxnSpPr>
        <p:spPr>
          <a:xfrm flipH="1" rot="10800000">
            <a:off x="7999075" y="10072900"/>
            <a:ext cx="1882500" cy="1685100"/>
          </a:xfrm>
          <a:prstGeom prst="curvedConnector3">
            <a:avLst>
              <a:gd fmla="val 49990" name="adj1"/>
            </a:avLst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6" name="Google Shape;186;gb7013bde8d_0_105"/>
          <p:cNvCxnSpPr/>
          <p:nvPr/>
        </p:nvCxnSpPr>
        <p:spPr>
          <a:xfrm flipH="1" rot="10800000">
            <a:off x="11800176" y="9654471"/>
            <a:ext cx="1032000" cy="365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7" name="Google Shape;187;gb7013bde8d_0_105"/>
          <p:cNvSpPr txBox="1"/>
          <p:nvPr/>
        </p:nvSpPr>
        <p:spPr>
          <a:xfrm>
            <a:off x="9329790" y="7495825"/>
            <a:ext cx="13842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b7013bde8d_0_105"/>
          <p:cNvSpPr txBox="1"/>
          <p:nvPr/>
        </p:nvSpPr>
        <p:spPr>
          <a:xfrm>
            <a:off x="10211994" y="10921250"/>
            <a:ext cx="13842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ETL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b7013bde8d_0_105"/>
          <p:cNvSpPr/>
          <p:nvPr/>
        </p:nvSpPr>
        <p:spPr>
          <a:xfrm>
            <a:off x="12917125" y="8807305"/>
            <a:ext cx="1686300" cy="15774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gb7013bde8d_0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3123" y="8368710"/>
            <a:ext cx="4582510" cy="3329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b7013bde8d_0_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81484" y="9284108"/>
            <a:ext cx="1890607" cy="157739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b7013bde8d_0_105"/>
          <p:cNvSpPr txBox="1"/>
          <p:nvPr/>
        </p:nvSpPr>
        <p:spPr>
          <a:xfrm>
            <a:off x="17538500" y="11343325"/>
            <a:ext cx="62229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데이터 분석 (지표 정의, 시각화, …)</a:t>
            </a:r>
            <a:endParaRPr b="1" i="0" sz="4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b7013bde8d_0_105"/>
          <p:cNvSpPr txBox="1"/>
          <p:nvPr/>
        </p:nvSpPr>
        <p:spPr>
          <a:xfrm>
            <a:off x="17638975" y="7438873"/>
            <a:ext cx="12513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4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gb7013bde8d_0_10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38500" y="8366346"/>
            <a:ext cx="5829701" cy="2842803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94" name="Google Shape;194;gb7013bde8d_0_105"/>
          <p:cNvCxnSpPr>
            <a:endCxn id="193" idx="1"/>
          </p:cNvCxnSpPr>
          <p:nvPr/>
        </p:nvCxnSpPr>
        <p:spPr>
          <a:xfrm flipH="1" rot="10800000">
            <a:off x="16394900" y="9787748"/>
            <a:ext cx="1143600" cy="732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7013bde8d_0_377"/>
          <p:cNvSpPr txBox="1"/>
          <p:nvPr>
            <p:ph idx="2" type="body"/>
          </p:nvPr>
        </p:nvSpPr>
        <p:spPr>
          <a:xfrm>
            <a:off x="1017138" y="624577"/>
            <a:ext cx="18919199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5"/>
              <a:buFont typeface="Arial"/>
              <a:buNone/>
            </a:pPr>
            <a:r>
              <a:rPr lang="en-US" sz="3255">
                <a:solidFill>
                  <a:schemeClr val="lt1"/>
                </a:solidFill>
              </a:rPr>
              <a:t>데이터팀 소개</a:t>
            </a:r>
            <a:endParaRPr/>
          </a:p>
        </p:txBody>
      </p:sp>
      <p:sp>
        <p:nvSpPr>
          <p:cNvPr id="200" name="Google Shape;200;gb7013bde8d_0_377"/>
          <p:cNvSpPr txBox="1"/>
          <p:nvPr>
            <p:ph idx="3" type="body"/>
          </p:nvPr>
        </p:nvSpPr>
        <p:spPr>
          <a:xfrm>
            <a:off x="1015800" y="1344101"/>
            <a:ext cx="22352400" cy="11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Char char="◆"/>
            </a:pPr>
            <a:r>
              <a:rPr lang="en-US">
                <a:solidFill>
                  <a:srgbClr val="000000"/>
                </a:solidFill>
              </a:rPr>
              <a:t>시각화 대시보드란?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Char char="❖"/>
            </a:pPr>
            <a:r>
              <a:rPr lang="en-US">
                <a:solidFill>
                  <a:srgbClr val="000000"/>
                </a:solidFill>
              </a:rPr>
              <a:t>보통 중요한 지표를 시간의 흐름과 함께 보여주는 것이 일반적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lang="en-US">
                <a:solidFill>
                  <a:srgbClr val="000000"/>
                </a:solidFill>
              </a:rPr>
              <a:t>지표의 경우 3A(Accessible, Actionable, Auditable)가 중요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Char char="❖"/>
            </a:pPr>
            <a:r>
              <a:rPr lang="en-US">
                <a:solidFill>
                  <a:srgbClr val="000000"/>
                </a:solidFill>
              </a:rPr>
              <a:t>가장 널리 사용되는 대시보드: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</a:pPr>
            <a:r>
              <a:rPr lang="en-US">
                <a:solidFill>
                  <a:srgbClr val="000000"/>
                </a:solidFill>
              </a:rPr>
              <a:t>구글 클라우드의 룩커(Looker)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</a:pPr>
            <a:r>
              <a:rPr lang="en-US">
                <a:solidFill>
                  <a:srgbClr val="000000"/>
                </a:solidFill>
              </a:rPr>
              <a:t>세일즈포스의 태블로 (Tableau)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</a:pPr>
            <a:r>
              <a:rPr lang="en-US">
                <a:solidFill>
                  <a:srgbClr val="000000"/>
                </a:solidFill>
              </a:rPr>
              <a:t>마이크로소프트의 파워 BI(Power BI)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</a:pPr>
            <a:r>
              <a:rPr lang="en-US">
                <a:solidFill>
                  <a:srgbClr val="000000"/>
                </a:solidFill>
              </a:rPr>
              <a:t>오픈소스 아파치 수퍼셋(Superset)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6400"/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pic>
        <p:nvPicPr>
          <p:cNvPr id="201" name="Google Shape;201;gb7013bde8d_0_3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20150" y="5163875"/>
            <a:ext cx="6228426" cy="783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7013bde8d_0_354"/>
          <p:cNvSpPr/>
          <p:nvPr/>
        </p:nvSpPr>
        <p:spPr>
          <a:xfrm>
            <a:off x="8213467" y="3648047"/>
            <a:ext cx="6999732" cy="4710405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b7013bde8d_0_354"/>
          <p:cNvSpPr txBox="1"/>
          <p:nvPr>
            <p:ph idx="2" type="body"/>
          </p:nvPr>
        </p:nvSpPr>
        <p:spPr>
          <a:xfrm>
            <a:off x="1017138" y="624577"/>
            <a:ext cx="18919199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5"/>
              <a:buFont typeface="Arial"/>
              <a:buNone/>
            </a:pPr>
            <a:r>
              <a:rPr lang="en-US" sz="3255">
                <a:solidFill>
                  <a:schemeClr val="lt1"/>
                </a:solidFill>
              </a:rPr>
              <a:t>데이터팀 소개</a:t>
            </a:r>
            <a:endParaRPr/>
          </a:p>
        </p:txBody>
      </p:sp>
      <p:sp>
        <p:nvSpPr>
          <p:cNvPr id="208" name="Google Shape;208;gb7013bde8d_0_354"/>
          <p:cNvSpPr txBox="1"/>
          <p:nvPr>
            <p:ph idx="3" type="body"/>
          </p:nvPr>
        </p:nvSpPr>
        <p:spPr>
          <a:xfrm>
            <a:off x="1015800" y="1344101"/>
            <a:ext cx="22352400" cy="11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Char char="◆"/>
            </a:pPr>
            <a:r>
              <a:rPr lang="en-US">
                <a:solidFill>
                  <a:srgbClr val="000000"/>
                </a:solidFill>
              </a:rPr>
              <a:t>데이터 팀의 발전 - 3. 머신러닝/인공지능 적용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6400"/>
              <a:buNone/>
            </a:pPr>
            <a:r>
              <a:t/>
            </a:r>
            <a:endParaRPr sz="5400">
              <a:solidFill>
                <a:srgbClr val="595959"/>
              </a:solidFill>
            </a:endParaRPr>
          </a:p>
        </p:txBody>
      </p:sp>
      <p:sp>
        <p:nvSpPr>
          <p:cNvPr id="209" name="Google Shape;209;gb7013bde8d_0_354"/>
          <p:cNvSpPr/>
          <p:nvPr/>
        </p:nvSpPr>
        <p:spPr>
          <a:xfrm>
            <a:off x="5479594" y="9605135"/>
            <a:ext cx="8238300" cy="3661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b7013bde8d_0_354"/>
          <p:cNvSpPr txBox="1"/>
          <p:nvPr/>
        </p:nvSpPr>
        <p:spPr>
          <a:xfrm>
            <a:off x="6398916" y="9605143"/>
            <a:ext cx="58908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데이터 과학 적용</a:t>
            </a:r>
            <a:endParaRPr b="1" i="0" sz="36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gb7013bde8d_0_354"/>
          <p:cNvCxnSpPr>
            <a:stCxn id="206" idx="4"/>
            <a:endCxn id="210" idx="0"/>
          </p:cNvCxnSpPr>
          <p:nvPr/>
        </p:nvCxnSpPr>
        <p:spPr>
          <a:xfrm flipH="1">
            <a:off x="9344233" y="8358452"/>
            <a:ext cx="2369100" cy="124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2" name="Google Shape;212;gb7013bde8d_0_354"/>
          <p:cNvCxnSpPr>
            <a:stCxn id="209" idx="1"/>
          </p:cNvCxnSpPr>
          <p:nvPr/>
        </p:nvCxnSpPr>
        <p:spPr>
          <a:xfrm rot="10800000">
            <a:off x="4411594" y="7416335"/>
            <a:ext cx="1068000" cy="4019400"/>
          </a:xfrm>
          <a:prstGeom prst="curvedConnector2">
            <a:avLst/>
          </a:prstGeom>
          <a:noFill/>
          <a:ln cap="flat" cmpd="sng" w="38100">
            <a:solidFill>
              <a:srgbClr val="595959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213" name="Google Shape;213;gb7013bde8d_0_354"/>
          <p:cNvCxnSpPr>
            <a:stCxn id="214" idx="2"/>
          </p:cNvCxnSpPr>
          <p:nvPr/>
        </p:nvCxnSpPr>
        <p:spPr>
          <a:xfrm rot="5400000">
            <a:off x="14180515" y="6930406"/>
            <a:ext cx="4534500" cy="6844800"/>
          </a:xfrm>
          <a:prstGeom prst="curvedConnector2">
            <a:avLst/>
          </a:prstGeom>
          <a:noFill/>
          <a:ln cap="flat" cmpd="sng" w="38100">
            <a:solidFill>
              <a:srgbClr val="B7B7B7"/>
            </a:solidFill>
            <a:prstDash val="dot"/>
            <a:round/>
            <a:headEnd len="med" w="med" type="triangle"/>
            <a:tailEnd len="med" w="med" type="triangle"/>
          </a:ln>
        </p:spPr>
      </p:cxnSp>
      <p:sp>
        <p:nvSpPr>
          <p:cNvPr id="215" name="Google Shape;215;gb7013bde8d_0_354"/>
          <p:cNvSpPr txBox="1"/>
          <p:nvPr/>
        </p:nvSpPr>
        <p:spPr>
          <a:xfrm>
            <a:off x="5782975" y="12296225"/>
            <a:ext cx="8079900" cy="9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사용자 경험 개선 (추천, 검색 등의 개인화)</a:t>
            </a:r>
            <a:endParaRPr b="0" i="0" sz="36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b7013bde8d_0_354"/>
          <p:cNvSpPr txBox="1"/>
          <p:nvPr/>
        </p:nvSpPr>
        <p:spPr>
          <a:xfrm>
            <a:off x="5352068" y="8358549"/>
            <a:ext cx="13161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4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b7013bde8d_0_354"/>
          <p:cNvSpPr txBox="1"/>
          <p:nvPr/>
        </p:nvSpPr>
        <p:spPr>
          <a:xfrm>
            <a:off x="1355450" y="3214723"/>
            <a:ext cx="62634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서비스에서 직접 생기는 데이터와 써드파티를 통해 생기는 데이터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b7013bde8d_0_354"/>
          <p:cNvSpPr txBox="1"/>
          <p:nvPr/>
        </p:nvSpPr>
        <p:spPr>
          <a:xfrm>
            <a:off x="16370300" y="3232975"/>
            <a:ext cx="66321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분석 (지표 정의, 시각화, …)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gb7013bde8d_0_354"/>
          <p:cNvCxnSpPr>
            <a:stCxn id="206" idx="6"/>
          </p:cNvCxnSpPr>
          <p:nvPr/>
        </p:nvCxnSpPr>
        <p:spPr>
          <a:xfrm flipH="1" rot="10800000">
            <a:off x="15213199" y="5141950"/>
            <a:ext cx="1051200" cy="8613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0" name="Google Shape;220;gb7013bde8d_0_354"/>
          <p:cNvSpPr txBox="1"/>
          <p:nvPr/>
        </p:nvSpPr>
        <p:spPr>
          <a:xfrm>
            <a:off x="11467626" y="5918200"/>
            <a:ext cx="37455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웨어하우스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gb7013bde8d_0_354"/>
          <p:cNvCxnSpPr/>
          <p:nvPr/>
        </p:nvCxnSpPr>
        <p:spPr>
          <a:xfrm flipH="1" rot="10800000">
            <a:off x="6665269" y="5512386"/>
            <a:ext cx="2529300" cy="9051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2" name="Google Shape;222;gb7013bde8d_0_354"/>
          <p:cNvCxnSpPr/>
          <p:nvPr/>
        </p:nvCxnSpPr>
        <p:spPr>
          <a:xfrm flipH="1" rot="10800000">
            <a:off x="11087281" y="5106822"/>
            <a:ext cx="981300" cy="4056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3" name="Google Shape;223;gb7013bde8d_0_354"/>
          <p:cNvSpPr txBox="1"/>
          <p:nvPr/>
        </p:nvSpPr>
        <p:spPr>
          <a:xfrm>
            <a:off x="8364606" y="3072791"/>
            <a:ext cx="13161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b7013bde8d_0_354"/>
          <p:cNvSpPr txBox="1"/>
          <p:nvPr/>
        </p:nvSpPr>
        <p:spPr>
          <a:xfrm>
            <a:off x="16061814" y="2834025"/>
            <a:ext cx="13161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b7013bde8d_0_354"/>
          <p:cNvSpPr txBox="1"/>
          <p:nvPr/>
        </p:nvSpPr>
        <p:spPr>
          <a:xfrm>
            <a:off x="14828755" y="8468542"/>
            <a:ext cx="8079900" cy="46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인프라에 저장된 데이터를 기반(훈련용 데이터)으로 지도기계학습 (supervised machine learning)을 통해 머신러닝 모델들을 개발하여 추천, 검색등을 개인화하는 것이 일반적인 패턴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이때 데이터의 크기에 따라 Spark과 같은 대용량 분산처리 시스템이 필요해짐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b7013bde8d_0_354"/>
          <p:cNvSpPr/>
          <p:nvPr/>
        </p:nvSpPr>
        <p:spPr>
          <a:xfrm>
            <a:off x="12161745" y="4240965"/>
            <a:ext cx="1603200" cy="17526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gb7013bde8d_0_3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70302" y="4612699"/>
            <a:ext cx="6999726" cy="347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b7013bde8d_0_3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5960" y="4407300"/>
            <a:ext cx="4356868" cy="3699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b7013bde8d_0_3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96571" y="4664775"/>
            <a:ext cx="1797518" cy="17527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" name="Google Shape;229;gb7013bde8d_0_354"/>
          <p:cNvGrpSpPr/>
          <p:nvPr/>
        </p:nvGrpSpPr>
        <p:grpSpPr>
          <a:xfrm>
            <a:off x="7190970" y="10487577"/>
            <a:ext cx="5035095" cy="1752673"/>
            <a:chOff x="2286000" y="3899550"/>
            <a:chExt cx="2052125" cy="732600"/>
          </a:xfrm>
        </p:grpSpPr>
        <p:pic>
          <p:nvPicPr>
            <p:cNvPr id="230" name="Google Shape;230;gb7013bde8d_0_35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286000" y="3975750"/>
              <a:ext cx="653400" cy="65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gb7013bde8d_0_35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931350" y="3899550"/>
              <a:ext cx="732600" cy="73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gb7013bde8d_0_35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605525" y="3968225"/>
              <a:ext cx="732600" cy="6323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3" name="Google Shape;233;gb7013bde8d_0_354"/>
          <p:cNvSpPr txBox="1"/>
          <p:nvPr/>
        </p:nvSpPr>
        <p:spPr>
          <a:xfrm>
            <a:off x="8985820" y="6836944"/>
            <a:ext cx="5455290" cy="9392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인프라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7013bde8d_0_6"/>
          <p:cNvSpPr txBox="1"/>
          <p:nvPr>
            <p:ph type="title"/>
          </p:nvPr>
        </p:nvSpPr>
        <p:spPr>
          <a:xfrm>
            <a:off x="3728738" y="3477627"/>
            <a:ext cx="16958400" cy="14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데이터 팀의 구성원</a:t>
            </a:r>
            <a:endParaRPr/>
          </a:p>
        </p:txBody>
      </p:sp>
      <p:sp>
        <p:nvSpPr>
          <p:cNvPr id="239" name="Google Shape;239;gb7013bde8d_0_6"/>
          <p:cNvSpPr txBox="1"/>
          <p:nvPr>
            <p:ph idx="1" type="body"/>
          </p:nvPr>
        </p:nvSpPr>
        <p:spPr>
          <a:xfrm>
            <a:off x="3780406" y="5604645"/>
            <a:ext cx="16896599" cy="3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5000"/>
              <a:buNone/>
            </a:pPr>
            <a:r>
              <a:rPr lang="en-US"/>
              <a:t>데이터 팀을 구성하는 사람들은 누구인가?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7013bde8d_0_414"/>
          <p:cNvSpPr txBox="1"/>
          <p:nvPr>
            <p:ph idx="2" type="body"/>
          </p:nvPr>
        </p:nvSpPr>
        <p:spPr>
          <a:xfrm>
            <a:off x="1017138" y="624577"/>
            <a:ext cx="18919199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5"/>
              <a:buFont typeface="Arial"/>
              <a:buNone/>
            </a:pPr>
            <a:r>
              <a:rPr lang="en-US" sz="3255">
                <a:solidFill>
                  <a:schemeClr val="lt1"/>
                </a:solidFill>
              </a:rPr>
              <a:t>데이터팀 소개</a:t>
            </a:r>
            <a:endParaRPr/>
          </a:p>
        </p:txBody>
      </p:sp>
      <p:sp>
        <p:nvSpPr>
          <p:cNvPr id="245" name="Google Shape;245;gb7013bde8d_0_414"/>
          <p:cNvSpPr txBox="1"/>
          <p:nvPr>
            <p:ph idx="3" type="body"/>
          </p:nvPr>
        </p:nvSpPr>
        <p:spPr>
          <a:xfrm>
            <a:off x="1015800" y="1344101"/>
            <a:ext cx="22352400" cy="11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Char char="◆"/>
            </a:pPr>
            <a:r>
              <a:rPr lang="en-US">
                <a:solidFill>
                  <a:srgbClr val="000000"/>
                </a:solidFill>
              </a:rPr>
              <a:t>데이터 팀에는 누가 있는가?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Char char="❖"/>
            </a:pPr>
            <a:r>
              <a:rPr lang="en-US">
                <a:solidFill>
                  <a:srgbClr val="000000"/>
                </a:solidFill>
              </a:rPr>
              <a:t>데이터 엔지니어 (Data Engineer)</a:t>
            </a:r>
            <a:endParaRPr>
              <a:solidFill>
                <a:srgbClr val="000000"/>
              </a:solidFill>
            </a:endParaRPr>
          </a:p>
          <a:p>
            <a:pPr indent="-533400" lvl="3" marL="1828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▪"/>
            </a:pPr>
            <a:r>
              <a:rPr lang="en-US" sz="4800">
                <a:solidFill>
                  <a:srgbClr val="000000"/>
                </a:solidFill>
              </a:rPr>
              <a:t>데이터 인프라 (데이터 웨어하우스와 ETL) 구축</a:t>
            </a:r>
            <a:endParaRPr sz="4800"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Char char="❖"/>
            </a:pPr>
            <a:r>
              <a:rPr lang="en-US">
                <a:solidFill>
                  <a:srgbClr val="000000"/>
                </a:solidFill>
              </a:rPr>
              <a:t>데이터 분석가 (Data Analyst)</a:t>
            </a:r>
            <a:endParaRPr>
              <a:solidFill>
                <a:srgbClr val="000000"/>
              </a:solidFill>
            </a:endParaRPr>
          </a:p>
          <a:p>
            <a:pPr indent="-533400" lvl="3" marL="1828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▪"/>
            </a:pPr>
            <a:r>
              <a:rPr lang="en-US" sz="4800">
                <a:solidFill>
                  <a:srgbClr val="000000"/>
                </a:solidFill>
              </a:rPr>
              <a:t>데이터 웨어하우스의 데이터를 기반으로 지표를 만들고 시각화 (대시보드)</a:t>
            </a:r>
            <a:endParaRPr sz="4800">
              <a:solidFill>
                <a:srgbClr val="000000"/>
              </a:solidFill>
            </a:endParaRPr>
          </a:p>
          <a:p>
            <a:pPr indent="-533400" lvl="3" marL="1828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▪"/>
            </a:pPr>
            <a:r>
              <a:rPr lang="en-US" sz="4800">
                <a:solidFill>
                  <a:srgbClr val="000000"/>
                </a:solidFill>
              </a:rPr>
              <a:t>내부 직원들의 데이터 관련 질문 응답</a:t>
            </a:r>
            <a:endParaRPr sz="4800"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Char char="❖"/>
            </a:pPr>
            <a:r>
              <a:rPr lang="en-US">
                <a:solidFill>
                  <a:srgbClr val="000000"/>
                </a:solidFill>
              </a:rPr>
              <a:t>데이터 과학자 (Data Scientist)</a:t>
            </a:r>
            <a:endParaRPr>
              <a:solidFill>
                <a:srgbClr val="000000"/>
              </a:solidFill>
            </a:endParaRPr>
          </a:p>
          <a:p>
            <a:pPr indent="-533400" lvl="3" marL="1828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▪"/>
            </a:pPr>
            <a:r>
              <a:rPr lang="en-US" sz="4800">
                <a:solidFill>
                  <a:srgbClr val="000000"/>
                </a:solidFill>
              </a:rPr>
              <a:t>과거 데이터를 기반으로 미래를 예측하는 머신러닝 모델을 만들어 고객들의 서비스 경험을 개선 (개인화 혹은 자동화 혹은 최적화)</a:t>
            </a:r>
            <a:endParaRPr sz="4800"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Char char="❖"/>
            </a:pPr>
            <a:r>
              <a:rPr lang="en-US">
                <a:solidFill>
                  <a:srgbClr val="000000"/>
                </a:solidFill>
              </a:rPr>
              <a:t>작은 회사에서는 한 사람이 몇개의 역할을 동시에 수행하기도 함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7013bde8d_0_419"/>
          <p:cNvSpPr txBox="1"/>
          <p:nvPr>
            <p:ph idx="2" type="body"/>
          </p:nvPr>
        </p:nvSpPr>
        <p:spPr>
          <a:xfrm>
            <a:off x="1017138" y="624577"/>
            <a:ext cx="18919199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5"/>
              <a:buFont typeface="Arial"/>
              <a:buNone/>
            </a:pPr>
            <a:r>
              <a:rPr lang="en-US" sz="3255">
                <a:solidFill>
                  <a:schemeClr val="lt1"/>
                </a:solidFill>
              </a:rPr>
              <a:t>데이터팀 소개</a:t>
            </a:r>
            <a:endParaRPr/>
          </a:p>
        </p:txBody>
      </p:sp>
      <p:sp>
        <p:nvSpPr>
          <p:cNvPr id="251" name="Google Shape;251;gb7013bde8d_0_419"/>
          <p:cNvSpPr txBox="1"/>
          <p:nvPr>
            <p:ph idx="3" type="body"/>
          </p:nvPr>
        </p:nvSpPr>
        <p:spPr>
          <a:xfrm>
            <a:off x="1015800" y="1344101"/>
            <a:ext cx="22352400" cy="11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Char char="◆"/>
            </a:pPr>
            <a:r>
              <a:rPr lang="en-US">
                <a:solidFill>
                  <a:srgbClr val="000000"/>
                </a:solidFill>
              </a:rPr>
              <a:t>데이터 엔지니어의 역할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Char char="❖"/>
            </a:pPr>
            <a:r>
              <a:rPr lang="en-US">
                <a:solidFill>
                  <a:srgbClr val="000000"/>
                </a:solidFill>
              </a:rPr>
              <a:t>기본적으로는 소프트웨어 엔지니어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</a:pPr>
            <a:r>
              <a:rPr lang="en-US">
                <a:solidFill>
                  <a:srgbClr val="000000"/>
                </a:solidFill>
              </a:rPr>
              <a:t>파이썬이 대세. 자바 혹은 스칼라와 같은 언어도 아는 것이 좋음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Char char="❖"/>
            </a:pPr>
            <a:r>
              <a:rPr lang="en-US">
                <a:solidFill>
                  <a:srgbClr val="000000"/>
                </a:solidFill>
              </a:rPr>
              <a:t>데이터 웨어하우스 구축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</a:pPr>
            <a:r>
              <a:rPr lang="en-US">
                <a:solidFill>
                  <a:srgbClr val="000000"/>
                </a:solidFill>
              </a:rPr>
              <a:t>데이터 웨어하우스를 만들고 이를 관리. 클라우드로 가는 것이 추세</a:t>
            </a:r>
            <a:endParaRPr>
              <a:solidFill>
                <a:srgbClr val="000000"/>
              </a:solidFill>
            </a:endParaRPr>
          </a:p>
          <a:p>
            <a:pPr indent="-508000" lvl="3" marL="1828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▪"/>
            </a:pPr>
            <a:r>
              <a:rPr lang="en-US">
                <a:solidFill>
                  <a:srgbClr val="000000"/>
                </a:solidFill>
              </a:rPr>
              <a:t>AWS의 Redshift, 구글클라우드의 BigQuery, 스노우플레이크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</a:pPr>
            <a:r>
              <a:rPr lang="en-US">
                <a:solidFill>
                  <a:srgbClr val="000000"/>
                </a:solidFill>
              </a:rPr>
              <a:t>관련해서 중요한 작업중의 하나는 ETL 코드를 작성하고 주기적으로 실행해주는 것 </a:t>
            </a:r>
            <a:endParaRPr>
              <a:solidFill>
                <a:srgbClr val="000000"/>
              </a:solidFill>
            </a:endParaRPr>
          </a:p>
          <a:p>
            <a:pPr indent="-508000" lvl="3" marL="1828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▪"/>
            </a:pPr>
            <a:r>
              <a:rPr lang="en-US">
                <a:solidFill>
                  <a:srgbClr val="000000"/>
                </a:solidFill>
              </a:rPr>
              <a:t>ETL 스케줄러 혹은 프레임웍이 필요 (Airflow라는 오픈소스가 대세)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Char char="❖"/>
            </a:pPr>
            <a:r>
              <a:rPr lang="en-US">
                <a:solidFill>
                  <a:srgbClr val="000000"/>
                </a:solidFill>
              </a:rPr>
              <a:t>데이터 분석가와 과학자 지원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</a:pPr>
            <a:r>
              <a:rPr lang="en-US">
                <a:solidFill>
                  <a:srgbClr val="000000"/>
                </a:solidFill>
              </a:rPr>
              <a:t>데이터 분석가, 데이터 과학자들과의 협업을 통해 필요한 툴이나 데이터를 제공해주는 것이 데이터 엔지니어의 중요한 역할 중의 하나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7013bde8d_0_424"/>
          <p:cNvSpPr txBox="1"/>
          <p:nvPr>
            <p:ph idx="2" type="body"/>
          </p:nvPr>
        </p:nvSpPr>
        <p:spPr>
          <a:xfrm>
            <a:off x="1017138" y="624577"/>
            <a:ext cx="18919199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5"/>
              <a:buFont typeface="Arial"/>
              <a:buNone/>
            </a:pPr>
            <a:r>
              <a:rPr lang="en-US" sz="3255">
                <a:solidFill>
                  <a:schemeClr val="lt1"/>
                </a:solidFill>
              </a:rPr>
              <a:t>데이터팀 소개</a:t>
            </a:r>
            <a:endParaRPr/>
          </a:p>
        </p:txBody>
      </p:sp>
      <p:sp>
        <p:nvSpPr>
          <p:cNvPr id="257" name="Google Shape;257;gb7013bde8d_0_424"/>
          <p:cNvSpPr txBox="1"/>
          <p:nvPr>
            <p:ph idx="3" type="body"/>
          </p:nvPr>
        </p:nvSpPr>
        <p:spPr>
          <a:xfrm>
            <a:off x="1015800" y="1344101"/>
            <a:ext cx="22352400" cy="11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Char char="◆"/>
            </a:pPr>
            <a:r>
              <a:rPr lang="en-US"/>
              <a:t>데이터 분석가의 역할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Char char="❖"/>
            </a:pPr>
            <a:r>
              <a:rPr lang="en-US">
                <a:solidFill>
                  <a:srgbClr val="000000"/>
                </a:solidFill>
              </a:rPr>
              <a:t>비지니스 인텔리전스를 책임짐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</a:pPr>
            <a:r>
              <a:rPr lang="en-US">
                <a:solidFill>
                  <a:srgbClr val="000000"/>
                </a:solidFill>
              </a:rPr>
              <a:t>중요 지표를 정의하고 이를 대시보드 형태로 시각화</a:t>
            </a:r>
            <a:endParaRPr>
              <a:solidFill>
                <a:srgbClr val="000000"/>
              </a:solidFill>
            </a:endParaRPr>
          </a:p>
          <a:p>
            <a:pPr indent="-5080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▪"/>
            </a:pPr>
            <a:r>
              <a:rPr lang="en-US">
                <a:solidFill>
                  <a:srgbClr val="000000"/>
                </a:solidFill>
              </a:rPr>
              <a:t>대시보드로는 태블로(Tableau)와 룩커(Looker)등의 툴이 가장 흔히 사용됨</a:t>
            </a:r>
            <a:endParaRPr>
              <a:solidFill>
                <a:srgbClr val="000000"/>
              </a:solidFill>
            </a:endParaRPr>
          </a:p>
          <a:p>
            <a:pPr indent="-5080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▪"/>
            </a:pPr>
            <a:r>
              <a:rPr lang="en-US">
                <a:solidFill>
                  <a:srgbClr val="000000"/>
                </a:solidFill>
              </a:rPr>
              <a:t>오픈소스로는 수퍼셋(Superset)이 많이 사용됨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</a:pPr>
            <a:r>
              <a:rPr lang="en-US">
                <a:solidFill>
                  <a:srgbClr val="000000"/>
                </a:solidFill>
              </a:rPr>
              <a:t>이런 일을 수행하려면 비지니스 도메인에 대한 깊은 지식이 필요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Char char="❖"/>
            </a:pPr>
            <a:r>
              <a:rPr lang="en-US">
                <a:solidFill>
                  <a:srgbClr val="000000"/>
                </a:solidFill>
              </a:rPr>
              <a:t>회사내 다른 팀들의 데이터 관련 질문 대답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</a:pPr>
            <a:r>
              <a:rPr lang="en-US">
                <a:solidFill>
                  <a:srgbClr val="000000"/>
                </a:solidFill>
              </a:rPr>
              <a:t>임원들이나 팀 리드들이 데이터 기반 결정을 내릴 수 있도록 도와줌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</a:pPr>
            <a:r>
              <a:rPr lang="en-US">
                <a:solidFill>
                  <a:srgbClr val="000000"/>
                </a:solidFill>
              </a:rPr>
              <a:t>질문들이 굉장히 많고 반복적이기에 어떻게 셀프서비스로 만들 수 있느냐가 관건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Char char="❖"/>
            </a:pPr>
            <a:r>
              <a:rPr lang="en-US">
                <a:solidFill>
                  <a:srgbClr val="000000"/>
                </a:solidFill>
              </a:rPr>
              <a:t>필요한 스킬셋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</a:pPr>
            <a:r>
              <a:rPr lang="en-US">
                <a:solidFill>
                  <a:srgbClr val="000000"/>
                </a:solidFill>
              </a:rPr>
              <a:t>SQL, 통계적 지식 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</a:pPr>
            <a:r>
              <a:rPr lang="en-US">
                <a:solidFill>
                  <a:srgbClr val="000000"/>
                </a:solidFill>
              </a:rPr>
              <a:t>비지니스 도메인에 관한 깊은 지식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</a:pPr>
            <a:r>
              <a:rPr lang="en-US">
                <a:solidFill>
                  <a:srgbClr val="000000"/>
                </a:solidFill>
              </a:rPr>
              <a:t>보통 코딩을 하지는 않음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>
            <p:ph type="title"/>
          </p:nvPr>
        </p:nvSpPr>
        <p:spPr>
          <a:xfrm>
            <a:off x="3728738" y="3477627"/>
            <a:ext cx="16958337" cy="1484389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rmAutofit/>
          </a:bodyPr>
          <a:lstStyle/>
          <a:p>
            <a:pPr indent="-9018" lvl="0" marL="901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8"/>
              </a:buClr>
              <a:buSzPts val="6900"/>
              <a:buFont typeface="Arial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68" name="Google Shape;68;p2"/>
          <p:cNvSpPr txBox="1"/>
          <p:nvPr>
            <p:ph idx="1" type="body"/>
          </p:nvPr>
        </p:nvSpPr>
        <p:spPr>
          <a:xfrm>
            <a:off x="3780406" y="5604645"/>
            <a:ext cx="16896634" cy="7089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AutoNum type="arabicPeriod"/>
            </a:pPr>
            <a:r>
              <a:rPr lang="en-US">
                <a:solidFill>
                  <a:srgbClr val="FFFFFF"/>
                </a:solidFill>
              </a:rPr>
              <a:t>강사 소개</a:t>
            </a:r>
            <a:endParaRPr>
              <a:solidFill>
                <a:srgbClr val="FFFFFF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AutoNum type="arabicPeriod"/>
            </a:pPr>
            <a:r>
              <a:rPr lang="en-US">
                <a:solidFill>
                  <a:srgbClr val="FFFFFF"/>
                </a:solidFill>
              </a:rPr>
              <a:t>데이터 팀의 역할</a:t>
            </a:r>
            <a:endParaRPr>
              <a:solidFill>
                <a:srgbClr val="FFFFFF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AutoNum type="arabicPeriod"/>
            </a:pPr>
            <a:r>
              <a:rPr lang="en-US">
                <a:solidFill>
                  <a:srgbClr val="FFFFFF"/>
                </a:solidFill>
              </a:rPr>
              <a:t>데이터 팀의 구성원</a:t>
            </a:r>
            <a:endParaRPr>
              <a:solidFill>
                <a:srgbClr val="FFFFFF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AutoNum type="arabicPeriod"/>
            </a:pPr>
            <a:r>
              <a:rPr lang="en-US">
                <a:solidFill>
                  <a:srgbClr val="FFFFFF"/>
                </a:solidFill>
              </a:rPr>
              <a:t>데이터 팀의 조직구조</a:t>
            </a:r>
            <a:endParaRPr>
              <a:solidFill>
                <a:srgbClr val="FFFFFF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AutoNum type="arabicPeriod"/>
            </a:pPr>
            <a:r>
              <a:rPr lang="en-US">
                <a:solidFill>
                  <a:srgbClr val="FFFFFF"/>
                </a:solidFill>
              </a:rPr>
              <a:t>모델 개발시 고려할 점</a:t>
            </a:r>
            <a:endParaRPr>
              <a:solidFill>
                <a:srgbClr val="FFFFFF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AutoNum type="arabicPeriod"/>
            </a:pPr>
            <a:r>
              <a:rPr lang="en-US">
                <a:solidFill>
                  <a:srgbClr val="FFFFFF"/>
                </a:solidFill>
              </a:rPr>
              <a:t>데이터 관련 교훈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b7bf2c76ab_0_612"/>
          <p:cNvSpPr txBox="1"/>
          <p:nvPr>
            <p:ph idx="2" type="body"/>
          </p:nvPr>
        </p:nvSpPr>
        <p:spPr>
          <a:xfrm>
            <a:off x="1017138" y="624577"/>
            <a:ext cx="18919199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5"/>
              <a:buFont typeface="Arial"/>
              <a:buNone/>
            </a:pPr>
            <a:r>
              <a:rPr lang="en-US" sz="3255">
                <a:solidFill>
                  <a:schemeClr val="lt1"/>
                </a:solidFill>
              </a:rPr>
              <a:t>데이터팀 소개</a:t>
            </a:r>
            <a:endParaRPr/>
          </a:p>
        </p:txBody>
      </p:sp>
      <p:sp>
        <p:nvSpPr>
          <p:cNvPr id="263" name="Google Shape;263;gb7bf2c76ab_0_612"/>
          <p:cNvSpPr txBox="1"/>
          <p:nvPr>
            <p:ph idx="3" type="body"/>
          </p:nvPr>
        </p:nvSpPr>
        <p:spPr>
          <a:xfrm>
            <a:off x="1015800" y="1344101"/>
            <a:ext cx="22352400" cy="11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Char char="◆"/>
            </a:pPr>
            <a:r>
              <a:rPr lang="en-US"/>
              <a:t>데이터 분석가의 딜레마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Char char="❖"/>
            </a:pPr>
            <a:r>
              <a:rPr lang="en-US">
                <a:solidFill>
                  <a:srgbClr val="000000"/>
                </a:solidFill>
              </a:rPr>
              <a:t>보통 많은 수의 긴급한 데이터 관련 질문들에 시달림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Char char="❖"/>
            </a:pPr>
            <a:r>
              <a:rPr lang="en-US">
                <a:solidFill>
                  <a:srgbClr val="000000"/>
                </a:solidFill>
              </a:rPr>
              <a:t>많은 경우 현업팀에 소속되기도 함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lang="en-US">
                <a:solidFill>
                  <a:srgbClr val="000000"/>
                </a:solidFill>
              </a:rPr>
              <a:t>내 커리어에서 다음은 무엇인가?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lang="en-US">
                <a:solidFill>
                  <a:srgbClr val="000000"/>
                </a:solidFill>
              </a:rPr>
              <a:t>소속감이 불분명하고 내 고과 기준이 불명확해짐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Char char="❖"/>
            </a:pPr>
            <a:r>
              <a:rPr lang="en-US">
                <a:solidFill>
                  <a:srgbClr val="000000"/>
                </a:solidFill>
              </a:rPr>
              <a:t>데이터 분석가의 경우 조직구조가 더 중요함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lang="en-US">
                <a:solidFill>
                  <a:srgbClr val="000000"/>
                </a:solidFill>
              </a:rPr>
              <a:t>다음 장에서 보충 설명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64" name="Google Shape;264;gb7bf2c76ab_0_6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31200" y="4426967"/>
            <a:ext cx="7061200" cy="45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b7013bde8d_0_429"/>
          <p:cNvSpPr txBox="1"/>
          <p:nvPr>
            <p:ph idx="2" type="body"/>
          </p:nvPr>
        </p:nvSpPr>
        <p:spPr>
          <a:xfrm>
            <a:off x="1017138" y="624577"/>
            <a:ext cx="18919199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5"/>
              <a:buFont typeface="Arial"/>
              <a:buNone/>
            </a:pPr>
            <a:r>
              <a:rPr lang="en-US" sz="3255">
                <a:solidFill>
                  <a:schemeClr val="lt1"/>
                </a:solidFill>
              </a:rPr>
              <a:t>데이터팀 소개</a:t>
            </a:r>
            <a:endParaRPr/>
          </a:p>
        </p:txBody>
      </p:sp>
      <p:sp>
        <p:nvSpPr>
          <p:cNvPr id="270" name="Google Shape;270;gb7013bde8d_0_429"/>
          <p:cNvSpPr txBox="1"/>
          <p:nvPr>
            <p:ph idx="3" type="body"/>
          </p:nvPr>
        </p:nvSpPr>
        <p:spPr>
          <a:xfrm>
            <a:off x="1015800" y="1344101"/>
            <a:ext cx="22352400" cy="11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Char char="◆"/>
            </a:pPr>
            <a:r>
              <a:rPr lang="en-US"/>
              <a:t>데이터 과학자의 역할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Char char="❖"/>
            </a:pPr>
            <a:r>
              <a:rPr lang="en-US">
                <a:solidFill>
                  <a:srgbClr val="000000"/>
                </a:solidFill>
              </a:rPr>
              <a:t>머신러닝의 형태로 사용자들의 경험을 개선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</a:pPr>
            <a:r>
              <a:rPr lang="en-US">
                <a:solidFill>
                  <a:srgbClr val="000000"/>
                </a:solidFill>
              </a:rPr>
              <a:t>문제에 맞춰 가설을 세우고 데이터를 수집한 후에 예측 모델을 만들고 이를 테스트</a:t>
            </a:r>
            <a:endParaRPr>
              <a:solidFill>
                <a:srgbClr val="000000"/>
              </a:solidFill>
            </a:endParaRPr>
          </a:p>
          <a:p>
            <a:pPr indent="-5080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▪"/>
            </a:pPr>
            <a:r>
              <a:rPr lang="en-US">
                <a:solidFill>
                  <a:srgbClr val="000000"/>
                </a:solidFill>
              </a:rPr>
              <a:t>장시간이 필요하지만 이를 짧은 사이클로 단순하게 시작해서 고도화하는 것이 좋음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</a:pPr>
            <a:r>
              <a:rPr lang="en-US">
                <a:solidFill>
                  <a:srgbClr val="000000"/>
                </a:solidFill>
              </a:rPr>
              <a:t>테스트는 가능하면 A/B 테스트를 수행하는 것이 더 좋음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Char char="❖"/>
            </a:pPr>
            <a:r>
              <a:rPr lang="en-US">
                <a:solidFill>
                  <a:srgbClr val="000000"/>
                </a:solidFill>
              </a:rPr>
              <a:t>데이터 과학자에게 필요한 스킬셋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</a:pPr>
            <a:r>
              <a:rPr lang="en-US">
                <a:solidFill>
                  <a:srgbClr val="000000"/>
                </a:solidFill>
              </a:rPr>
              <a:t>머신러닝/인공지능에 대한 깊은 지식과 경험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</a:pPr>
            <a:r>
              <a:rPr lang="en-US">
                <a:solidFill>
                  <a:srgbClr val="000000"/>
                </a:solidFill>
              </a:rPr>
              <a:t>코딩 능력 (파이썬과 SQL)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</a:pPr>
            <a:r>
              <a:rPr lang="en-US">
                <a:solidFill>
                  <a:srgbClr val="000000"/>
                </a:solidFill>
              </a:rPr>
              <a:t>통계 지식, 수학 지식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</a:pPr>
            <a:r>
              <a:rPr lang="en-US">
                <a:solidFill>
                  <a:srgbClr val="000000"/>
                </a:solidFill>
              </a:rPr>
              <a:t>끈기와 열정. 박사 학위가 도움이 되는 이유 중의 하나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b7013bde8d_0_489"/>
          <p:cNvSpPr txBox="1"/>
          <p:nvPr>
            <p:ph idx="2" type="body"/>
          </p:nvPr>
        </p:nvSpPr>
        <p:spPr>
          <a:xfrm>
            <a:off x="1017138" y="624577"/>
            <a:ext cx="18919199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5"/>
              <a:buFont typeface="Arial"/>
              <a:buNone/>
            </a:pPr>
            <a:r>
              <a:rPr lang="en-US" sz="3255">
                <a:solidFill>
                  <a:schemeClr val="lt1"/>
                </a:solidFill>
              </a:rPr>
              <a:t>데이터팀 소개</a:t>
            </a:r>
            <a:endParaRPr/>
          </a:p>
        </p:txBody>
      </p:sp>
      <p:sp>
        <p:nvSpPr>
          <p:cNvPr id="276" name="Google Shape;276;gb7013bde8d_0_489"/>
          <p:cNvSpPr txBox="1"/>
          <p:nvPr>
            <p:ph idx="3" type="body"/>
          </p:nvPr>
        </p:nvSpPr>
        <p:spPr>
          <a:xfrm>
            <a:off x="1015800" y="1344101"/>
            <a:ext cx="22352400" cy="11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Char char="◆"/>
            </a:pPr>
            <a:r>
              <a:rPr lang="en-US"/>
              <a:t>훌륭한 데이터 과학자란?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Char char="❖"/>
            </a:pPr>
            <a:r>
              <a:rPr lang="en-US">
                <a:solidFill>
                  <a:srgbClr val="000000"/>
                </a:solidFill>
              </a:rPr>
              <a:t>열정과 끈기?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Char char="❖"/>
            </a:pPr>
            <a:r>
              <a:rPr lang="en-US">
                <a:solidFill>
                  <a:srgbClr val="000000"/>
                </a:solidFill>
              </a:rPr>
              <a:t>다양한 경험?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Char char="❖"/>
            </a:pPr>
            <a:r>
              <a:rPr lang="en-US">
                <a:solidFill>
                  <a:srgbClr val="000000"/>
                </a:solidFill>
              </a:rPr>
              <a:t>코딩 능력?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Char char="❖"/>
            </a:pPr>
            <a:r>
              <a:rPr lang="en-US">
                <a:solidFill>
                  <a:srgbClr val="000000"/>
                </a:solidFill>
              </a:rPr>
              <a:t>현실적인 접근 방법?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lang="en-US">
                <a:solidFill>
                  <a:srgbClr val="000000"/>
                </a:solidFill>
              </a:rPr>
              <a:t>애자일 기반의 모델링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lang="en-US">
                <a:solidFill>
                  <a:srgbClr val="000000"/>
                </a:solidFill>
              </a:rPr>
              <a:t>딥러닝이 모든 문제의 해답은 아님을 명심 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Char char="❖"/>
            </a:pPr>
            <a:r>
              <a:rPr lang="en-US">
                <a:solidFill>
                  <a:srgbClr val="000000"/>
                </a:solidFill>
              </a:rPr>
              <a:t>과학적인 접근 방법?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</a:pPr>
            <a:r>
              <a:rPr lang="en-US">
                <a:solidFill>
                  <a:srgbClr val="000000"/>
                </a:solidFill>
              </a:rPr>
              <a:t>지표기반 접근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</a:pPr>
            <a:r>
              <a:rPr lang="en-US">
                <a:solidFill>
                  <a:srgbClr val="000000"/>
                </a:solidFill>
              </a:rPr>
              <a:t>내가 만드는 모델이 목표는 무엇이고 그걸 어떻게 측정할 것인가?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7" name="Google Shape;277;gb7013bde8d_0_489"/>
          <p:cNvSpPr txBox="1"/>
          <p:nvPr/>
        </p:nvSpPr>
        <p:spPr>
          <a:xfrm>
            <a:off x="13278250" y="3039900"/>
            <a:ext cx="8973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제일 중요한 것은 모델링을 위한 데이터의 존재 여부</a:t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7013bde8d_0_434"/>
          <p:cNvSpPr txBox="1"/>
          <p:nvPr>
            <p:ph idx="2" type="body"/>
          </p:nvPr>
        </p:nvSpPr>
        <p:spPr>
          <a:xfrm>
            <a:off x="1017138" y="624577"/>
            <a:ext cx="18919199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5"/>
              <a:buFont typeface="Arial"/>
              <a:buNone/>
            </a:pPr>
            <a:r>
              <a:rPr lang="en-US" sz="3255">
                <a:solidFill>
                  <a:schemeClr val="lt1"/>
                </a:solidFill>
              </a:rPr>
              <a:t>데이터팀 소개</a:t>
            </a:r>
            <a:endParaRPr/>
          </a:p>
        </p:txBody>
      </p:sp>
      <p:sp>
        <p:nvSpPr>
          <p:cNvPr id="283" name="Google Shape;283;gb7013bde8d_0_434"/>
          <p:cNvSpPr txBox="1"/>
          <p:nvPr>
            <p:ph idx="3" type="body"/>
          </p:nvPr>
        </p:nvSpPr>
        <p:spPr>
          <a:xfrm>
            <a:off x="1015800" y="1344101"/>
            <a:ext cx="22352400" cy="11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Char char="◆"/>
            </a:pPr>
            <a:r>
              <a:rPr lang="en-US"/>
              <a:t>머신러닝 모델링 사이클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84" name="Google Shape;284;gb7013bde8d_0_434"/>
          <p:cNvSpPr/>
          <p:nvPr/>
        </p:nvSpPr>
        <p:spPr>
          <a:xfrm>
            <a:off x="6921993" y="3199444"/>
            <a:ext cx="10689300" cy="9720900"/>
          </a:xfrm>
          <a:prstGeom prst="ellipse">
            <a:avLst/>
          </a:prstGeom>
          <a:solidFill>
            <a:srgbClr val="263743">
              <a:alpha val="54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b7013bde8d_0_434"/>
          <p:cNvSpPr/>
          <p:nvPr/>
        </p:nvSpPr>
        <p:spPr>
          <a:xfrm rot="-9321250">
            <a:off x="8911461" y="5080650"/>
            <a:ext cx="789193" cy="817086"/>
          </a:xfrm>
          <a:prstGeom prst="rtTriangle">
            <a:avLst/>
          </a:prstGeom>
          <a:gradFill>
            <a:gsLst>
              <a:gs pos="0">
                <a:srgbClr val="BFBFBF"/>
              </a:gs>
              <a:gs pos="50000">
                <a:srgbClr val="BFBFBF">
                  <a:alpha val="0"/>
                </a:srgbClr>
              </a:gs>
              <a:gs pos="100000">
                <a:srgbClr val="BFBFBF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6" name="Google Shape;286;gb7013bde8d_0_434"/>
          <p:cNvSpPr/>
          <p:nvPr/>
        </p:nvSpPr>
        <p:spPr>
          <a:xfrm rot="2788081">
            <a:off x="11638755" y="10920795"/>
            <a:ext cx="803183" cy="803183"/>
          </a:xfrm>
          <a:prstGeom prst="rtTriangle">
            <a:avLst/>
          </a:prstGeom>
          <a:gradFill>
            <a:gsLst>
              <a:gs pos="0">
                <a:srgbClr val="BFBFBF"/>
              </a:gs>
              <a:gs pos="50000">
                <a:srgbClr val="BFBFBF">
                  <a:alpha val="0"/>
                </a:srgbClr>
              </a:gs>
              <a:gs pos="100000">
                <a:srgbClr val="BFBFBF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7" name="Google Shape;287;gb7013bde8d_0_434"/>
          <p:cNvSpPr/>
          <p:nvPr/>
        </p:nvSpPr>
        <p:spPr>
          <a:xfrm rot="-6682084">
            <a:off x="13616024" y="4909124"/>
            <a:ext cx="817603" cy="788474"/>
          </a:xfrm>
          <a:prstGeom prst="rtTriangle">
            <a:avLst/>
          </a:prstGeom>
          <a:gradFill>
            <a:gsLst>
              <a:gs pos="0">
                <a:srgbClr val="BFBFBF"/>
              </a:gs>
              <a:gs pos="50000">
                <a:srgbClr val="BFBFBF">
                  <a:alpha val="0"/>
                </a:srgbClr>
              </a:gs>
              <a:gs pos="100000">
                <a:srgbClr val="BFBFBF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8" name="Google Shape;288;gb7013bde8d_0_434"/>
          <p:cNvSpPr/>
          <p:nvPr/>
        </p:nvSpPr>
        <p:spPr>
          <a:xfrm rot="-560598">
            <a:off x="15218312" y="8287218"/>
            <a:ext cx="783494" cy="822237"/>
          </a:xfrm>
          <a:prstGeom prst="rtTriangle">
            <a:avLst/>
          </a:prstGeom>
          <a:gradFill>
            <a:gsLst>
              <a:gs pos="0">
                <a:srgbClr val="BFBFBF"/>
              </a:gs>
              <a:gs pos="50000">
                <a:srgbClr val="BFBFBF">
                  <a:alpha val="0"/>
                </a:srgbClr>
              </a:gs>
              <a:gs pos="100000">
                <a:srgbClr val="BFBFBF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9" name="Google Shape;289;gb7013bde8d_0_434"/>
          <p:cNvSpPr/>
          <p:nvPr/>
        </p:nvSpPr>
        <p:spPr>
          <a:xfrm rot="6240956">
            <a:off x="7885385" y="8793164"/>
            <a:ext cx="821250" cy="785621"/>
          </a:xfrm>
          <a:prstGeom prst="rtTriangle">
            <a:avLst/>
          </a:prstGeom>
          <a:gradFill>
            <a:gsLst>
              <a:gs pos="0">
                <a:srgbClr val="BFBFBF"/>
              </a:gs>
              <a:gs pos="50000">
                <a:srgbClr val="BFBFBF">
                  <a:alpha val="0"/>
                </a:srgbClr>
              </a:gs>
              <a:gs pos="100000">
                <a:srgbClr val="BFBFBF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0" name="Google Shape;290;gb7013bde8d_0_434"/>
          <p:cNvSpPr txBox="1"/>
          <p:nvPr/>
        </p:nvSpPr>
        <p:spPr>
          <a:xfrm>
            <a:off x="10807718" y="7089485"/>
            <a:ext cx="3111300" cy="2111100"/>
          </a:xfrm>
          <a:prstGeom prst="rect">
            <a:avLst/>
          </a:prstGeom>
          <a:solidFill>
            <a:srgbClr val="FFFF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다수의 짧은 사이클을 통해 점진적 개선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1" name="Google Shape;291;gb7013bde8d_0_434"/>
          <p:cNvGrpSpPr/>
          <p:nvPr/>
        </p:nvGrpSpPr>
        <p:grpSpPr>
          <a:xfrm>
            <a:off x="7999480" y="9088503"/>
            <a:ext cx="8533530" cy="3907964"/>
            <a:chOff x="2964179" y="3044309"/>
            <a:chExt cx="3215589" cy="1399500"/>
          </a:xfrm>
        </p:grpSpPr>
        <p:sp>
          <p:nvSpPr>
            <p:cNvPr id="292" name="Google Shape;292;gb7013bde8d_0_434"/>
            <p:cNvSpPr/>
            <p:nvPr/>
          </p:nvSpPr>
          <p:spPr>
            <a:xfrm>
              <a:off x="4780268" y="3044309"/>
              <a:ext cx="1399500" cy="1399500"/>
            </a:xfrm>
            <a:prstGeom prst="ellipse">
              <a:avLst/>
            </a:prstGeom>
            <a:gradFill>
              <a:gsLst>
                <a:gs pos="0">
                  <a:srgbClr val="FFAB40"/>
                </a:gs>
                <a:gs pos="60000">
                  <a:srgbClr val="FFAB40"/>
                </a:gs>
                <a:gs pos="100000">
                  <a:srgbClr val="540768">
                    <a:alpha val="60000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88900" sx="98000" rotWithShape="0" algn="tl" dir="4260000" dist="50800" sy="98000">
                <a:srgbClr val="000000">
                  <a:alpha val="44705"/>
                </a:srgbClr>
              </a:outerShdw>
            </a:effectLst>
          </p:spPr>
          <p:txBody>
            <a:bodyPr anchorCtr="0" anchor="ctr" bIns="457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Open Sans"/>
                <a:buNone/>
              </a:pPr>
              <a:r>
                <a:rPr b="0" i="0" lang="en-US" sz="40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모델 론치</a:t>
              </a:r>
              <a:endParaRPr b="0" i="0" sz="4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3" name="Google Shape;293;gb7013bde8d_0_434"/>
            <p:cNvSpPr/>
            <p:nvPr/>
          </p:nvSpPr>
          <p:spPr>
            <a:xfrm>
              <a:off x="2964179" y="3044309"/>
              <a:ext cx="1399500" cy="1399500"/>
            </a:xfrm>
            <a:prstGeom prst="ellipse">
              <a:avLst/>
            </a:prstGeom>
            <a:gradFill>
              <a:gsLst>
                <a:gs pos="0">
                  <a:srgbClr val="FFAB40"/>
                </a:gs>
                <a:gs pos="60000">
                  <a:srgbClr val="FFAB40"/>
                </a:gs>
                <a:gs pos="100000">
                  <a:srgbClr val="17AA1C">
                    <a:alpha val="60000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88900" sx="98000" rotWithShape="0" algn="tl" dir="4260000" dist="50800" sy="98000">
                <a:srgbClr val="000000">
                  <a:alpha val="44705"/>
                </a:srgbClr>
              </a:outerShdw>
            </a:effectLst>
          </p:spPr>
          <p:txBody>
            <a:bodyPr anchorCtr="0" anchor="ctr" bIns="4570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Open Sans"/>
                <a:buNone/>
              </a:pPr>
              <a:r>
                <a:rPr b="0" i="0" lang="en-US" sz="40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테스트 시작</a:t>
              </a:r>
              <a:endParaRPr b="0" i="0" sz="4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94" name="Google Shape;294;gb7013bde8d_0_434"/>
          <p:cNvSpPr/>
          <p:nvPr/>
        </p:nvSpPr>
        <p:spPr>
          <a:xfrm>
            <a:off x="10409439" y="2775616"/>
            <a:ext cx="3714000" cy="3907800"/>
          </a:xfrm>
          <a:prstGeom prst="ellipse">
            <a:avLst/>
          </a:prstGeom>
          <a:gradFill>
            <a:gsLst>
              <a:gs pos="0">
                <a:srgbClr val="78909C"/>
              </a:gs>
              <a:gs pos="60000">
                <a:srgbClr val="78909C"/>
              </a:gs>
              <a:gs pos="100000">
                <a:srgbClr val="006B9C">
                  <a:alpha val="60000"/>
                </a:srgbClr>
              </a:gs>
            </a:gsLst>
            <a:lin ang="5400012" scaled="0"/>
          </a:gradFill>
          <a:ln>
            <a:noFill/>
          </a:ln>
          <a:effectLst>
            <a:outerShdw blurRad="88900" sx="98000" rotWithShape="0" algn="tl" dir="4260000" dist="50800" sy="98000">
              <a:srgbClr val="000000">
                <a:alpha val="44705"/>
              </a:srgbClr>
            </a:outerShdw>
          </a:effectLst>
        </p:spPr>
        <p:txBody>
          <a:bodyPr anchorCtr="0" anchor="ctr" bIns="457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Open Sans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분석</a:t>
            </a:r>
            <a:endParaRPr b="0" i="0" sz="4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gb7013bde8d_0_434"/>
          <p:cNvSpPr/>
          <p:nvPr/>
        </p:nvSpPr>
        <p:spPr>
          <a:xfrm>
            <a:off x="5922898" y="4665951"/>
            <a:ext cx="3714000" cy="3907800"/>
          </a:xfrm>
          <a:prstGeom prst="ellipse">
            <a:avLst/>
          </a:prstGeom>
          <a:gradFill>
            <a:gsLst>
              <a:gs pos="0">
                <a:srgbClr val="212121"/>
              </a:gs>
              <a:gs pos="60000">
                <a:srgbClr val="212121"/>
              </a:gs>
              <a:gs pos="100000">
                <a:srgbClr val="02A1A5">
                  <a:alpha val="60000"/>
                </a:srgbClr>
              </a:gs>
            </a:gsLst>
            <a:lin ang="5400012" scaled="0"/>
          </a:gradFill>
          <a:ln>
            <a:noFill/>
          </a:ln>
          <a:effectLst>
            <a:outerShdw blurRad="88900" sx="98000" rotWithShape="0" algn="tl" dir="4260000" dist="50800" sy="98000">
              <a:srgbClr val="000000">
                <a:alpha val="44705"/>
              </a:srgbClr>
            </a:outerShdw>
          </a:effectLst>
        </p:spPr>
        <p:txBody>
          <a:bodyPr anchorCtr="0" anchor="ctr" bIns="457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Open Sans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데이터 수집</a:t>
            </a:r>
            <a:endParaRPr b="0" i="0" sz="4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gb7013bde8d_0_434"/>
          <p:cNvSpPr/>
          <p:nvPr/>
        </p:nvSpPr>
        <p:spPr>
          <a:xfrm>
            <a:off x="14895978" y="4665951"/>
            <a:ext cx="3714000" cy="3907800"/>
          </a:xfrm>
          <a:prstGeom prst="ellipse">
            <a:avLst/>
          </a:prstGeom>
          <a:gradFill>
            <a:gsLst>
              <a:gs pos="0">
                <a:srgbClr val="0097A7"/>
              </a:gs>
              <a:gs pos="60000">
                <a:srgbClr val="0097A7"/>
              </a:gs>
              <a:gs pos="100000">
                <a:srgbClr val="960075">
                  <a:alpha val="60000"/>
                </a:srgbClr>
              </a:gs>
            </a:gsLst>
            <a:lin ang="5400012" scaled="0"/>
          </a:gradFill>
          <a:ln>
            <a:noFill/>
          </a:ln>
          <a:effectLst>
            <a:outerShdw blurRad="88900" sx="98000" rotWithShape="0" algn="tl" dir="4260000" dist="50800" sy="98000">
              <a:srgbClr val="000000">
                <a:alpha val="44705"/>
              </a:srgbClr>
            </a:outerShdw>
          </a:effectLst>
        </p:spPr>
        <p:txBody>
          <a:bodyPr anchorCtr="0" anchor="ctr" bIns="457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Open Sans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모델 개발</a:t>
            </a:r>
            <a:endParaRPr b="0" i="0" sz="4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7" name="Google Shape;297;gb7013bde8d_0_434"/>
          <p:cNvSpPr txBox="1"/>
          <p:nvPr/>
        </p:nvSpPr>
        <p:spPr>
          <a:xfrm>
            <a:off x="647325" y="7006551"/>
            <a:ext cx="3382200" cy="2277000"/>
          </a:xfrm>
          <a:prstGeom prst="rect">
            <a:avLst/>
          </a:prstGeom>
          <a:solidFill>
            <a:srgbClr val="FFFF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가설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b7013bde8d_0_434"/>
          <p:cNvSpPr txBox="1"/>
          <p:nvPr/>
        </p:nvSpPr>
        <p:spPr>
          <a:xfrm>
            <a:off x="19984728" y="7006551"/>
            <a:ext cx="3111300" cy="2277000"/>
          </a:xfrm>
          <a:prstGeom prst="rect">
            <a:avLst/>
          </a:prstGeom>
          <a:solidFill>
            <a:srgbClr val="FFFF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비지니스 개선 (매출증대, 경비절약, ..)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9" name="Google Shape;299;gb7013bde8d_0_434"/>
          <p:cNvCxnSpPr>
            <a:stCxn id="297" idx="3"/>
          </p:cNvCxnSpPr>
          <p:nvPr/>
        </p:nvCxnSpPr>
        <p:spPr>
          <a:xfrm flipH="1" rot="10800000">
            <a:off x="4029525" y="8128251"/>
            <a:ext cx="1623300" cy="16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0" name="Google Shape;300;gb7013bde8d_0_434"/>
          <p:cNvCxnSpPr/>
          <p:nvPr/>
        </p:nvCxnSpPr>
        <p:spPr>
          <a:xfrm flipH="1" rot="10800000">
            <a:off x="18361369" y="8136583"/>
            <a:ext cx="1623300" cy="16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1" name="Google Shape;301;gb7013bde8d_0_434"/>
          <p:cNvSpPr txBox="1"/>
          <p:nvPr/>
        </p:nvSpPr>
        <p:spPr>
          <a:xfrm>
            <a:off x="14570450" y="2383425"/>
            <a:ext cx="7892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보통 A/B 테스트를 통해 이뤄짐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7bf2c76ab_0_1211"/>
          <p:cNvSpPr txBox="1"/>
          <p:nvPr>
            <p:ph idx="2" type="body"/>
          </p:nvPr>
        </p:nvSpPr>
        <p:spPr>
          <a:xfrm>
            <a:off x="1017138" y="624577"/>
            <a:ext cx="18919199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5"/>
              <a:buFont typeface="Arial"/>
              <a:buNone/>
            </a:pPr>
            <a:r>
              <a:rPr lang="en-US" sz="3255">
                <a:solidFill>
                  <a:schemeClr val="lt1"/>
                </a:solidFill>
              </a:rPr>
              <a:t>데이터팀 소개</a:t>
            </a:r>
            <a:endParaRPr/>
          </a:p>
        </p:txBody>
      </p:sp>
      <p:sp>
        <p:nvSpPr>
          <p:cNvPr id="307" name="Google Shape;307;gb7bf2c76ab_0_1211"/>
          <p:cNvSpPr txBox="1"/>
          <p:nvPr>
            <p:ph idx="3" type="body"/>
          </p:nvPr>
        </p:nvSpPr>
        <p:spPr>
          <a:xfrm>
            <a:off x="1015800" y="1344101"/>
            <a:ext cx="22352400" cy="11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Char char="◆"/>
            </a:pPr>
            <a:r>
              <a:rPr lang="en-US">
                <a:solidFill>
                  <a:srgbClr val="000000"/>
                </a:solidFill>
              </a:rPr>
              <a:t>데이터를 통해 매출이 생겨야 한다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Char char="❖"/>
            </a:pPr>
            <a:r>
              <a:rPr lang="en-US">
                <a:solidFill>
                  <a:srgbClr val="000000"/>
                </a:solidFill>
              </a:rPr>
              <a:t> 어느 조직이건 회사에서의 존재 이유는 매출 창조 혹은 경비 절감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lang="en-US">
                <a:solidFill>
                  <a:srgbClr val="000000"/>
                </a:solidFill>
              </a:rPr>
              <a:t>데이터 인프라와 데이터 팀원(데이터 과학자)의 몸값은 상대적으로 높음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lang="en-US">
                <a:solidFill>
                  <a:srgbClr val="000000"/>
                </a:solidFill>
              </a:rPr>
              <a:t>직접적이건 간접적이건 데이터를 통해 회사 수익에 긍정적인 영향을 끼쳐야함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Char char="❖"/>
            </a:pPr>
            <a:r>
              <a:rPr lang="en-US">
                <a:solidFill>
                  <a:srgbClr val="000000"/>
                </a:solidFill>
              </a:rPr>
              <a:t>데이터 조직의 수장의 역할이 아주 중요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lang="en-US">
                <a:solidFill>
                  <a:srgbClr val="000000"/>
                </a:solidFill>
              </a:rPr>
              <a:t>위와 옆으로 잘 매니지를 해야함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lang="en-US">
                <a:solidFill>
                  <a:srgbClr val="000000"/>
                </a:solidFill>
              </a:rPr>
              <a:t>다시 한번 데이터 인프라의 구성이 첫 번째라는 점을 명심하되 단기적으로 좋은 결과를 낼 방법을 찾아야함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7013bde8d_0_462"/>
          <p:cNvSpPr txBox="1"/>
          <p:nvPr>
            <p:ph idx="2" type="body"/>
          </p:nvPr>
        </p:nvSpPr>
        <p:spPr>
          <a:xfrm>
            <a:off x="1017138" y="624577"/>
            <a:ext cx="18919199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5"/>
              <a:buFont typeface="Arial"/>
              <a:buNone/>
            </a:pPr>
            <a:r>
              <a:rPr lang="en-US" sz="3255">
                <a:solidFill>
                  <a:schemeClr val="lt1"/>
                </a:solidFill>
              </a:rPr>
              <a:t>데이터팀 소개</a:t>
            </a:r>
            <a:endParaRPr/>
          </a:p>
        </p:txBody>
      </p:sp>
      <p:sp>
        <p:nvSpPr>
          <p:cNvPr id="313" name="Google Shape;313;gb7013bde8d_0_462"/>
          <p:cNvSpPr txBox="1"/>
          <p:nvPr>
            <p:ph idx="3" type="body"/>
          </p:nvPr>
        </p:nvSpPr>
        <p:spPr>
          <a:xfrm>
            <a:off x="1015800" y="1344101"/>
            <a:ext cx="22352400" cy="11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Char char="◆"/>
            </a:pPr>
            <a:r>
              <a:rPr lang="en-US"/>
              <a:t>폭포수 개발방법론 vs. 애자일 개발방법론</a:t>
            </a:r>
            <a:endParaRPr>
              <a:solidFill>
                <a:srgbClr val="595959"/>
              </a:solidFill>
            </a:endParaRPr>
          </a:p>
        </p:txBody>
      </p:sp>
      <p:pic>
        <p:nvPicPr>
          <p:cNvPr id="314" name="Google Shape;314;gb7013bde8d_0_4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968374"/>
            <a:ext cx="10509242" cy="9393996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b7013bde8d_0_462"/>
          <p:cNvSpPr txBox="1"/>
          <p:nvPr/>
        </p:nvSpPr>
        <p:spPr>
          <a:xfrm>
            <a:off x="1687691" y="12362370"/>
            <a:ext cx="933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https://en.wikipedia.org/wiki/Waterfall_model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gb7013bde8d_0_4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49624" y="2968383"/>
            <a:ext cx="10511416" cy="9195992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b7013bde8d_0_462"/>
          <p:cNvSpPr txBox="1"/>
          <p:nvPr/>
        </p:nvSpPr>
        <p:spPr>
          <a:xfrm>
            <a:off x="13945963" y="12362370"/>
            <a:ext cx="933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https://www.wearemarketing.com/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7013bde8d_0_457"/>
          <p:cNvSpPr txBox="1"/>
          <p:nvPr>
            <p:ph idx="2" type="body"/>
          </p:nvPr>
        </p:nvSpPr>
        <p:spPr>
          <a:xfrm>
            <a:off x="1017138" y="624577"/>
            <a:ext cx="18919199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5"/>
              <a:buFont typeface="Arial"/>
              <a:buNone/>
            </a:pPr>
            <a:r>
              <a:rPr lang="en-US" sz="3255">
                <a:solidFill>
                  <a:schemeClr val="lt1"/>
                </a:solidFill>
              </a:rPr>
              <a:t>데이터팀 소개</a:t>
            </a:r>
            <a:endParaRPr/>
          </a:p>
        </p:txBody>
      </p:sp>
      <p:sp>
        <p:nvSpPr>
          <p:cNvPr id="323" name="Google Shape;323;gb7013bde8d_0_457"/>
          <p:cNvSpPr txBox="1"/>
          <p:nvPr>
            <p:ph idx="3" type="body"/>
          </p:nvPr>
        </p:nvSpPr>
        <p:spPr>
          <a:xfrm>
            <a:off x="1015800" y="1344101"/>
            <a:ext cx="22352400" cy="11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Char char="◆"/>
            </a:pPr>
            <a:r>
              <a:rPr lang="en-US"/>
              <a:t>A/B 테스트란? (1)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Char char="❖"/>
            </a:pPr>
            <a:r>
              <a:rPr lang="en-US">
                <a:solidFill>
                  <a:srgbClr val="000000"/>
                </a:solidFill>
              </a:rPr>
              <a:t>온라인 서비스에서 새 기능의 임팩트를 객관적으로 측정하는 방법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</a:pPr>
            <a:r>
              <a:rPr lang="en-US">
                <a:solidFill>
                  <a:srgbClr val="000000"/>
                </a:solidFill>
              </a:rPr>
              <a:t>의료쪽에서 무작위 대조 시험(Randomized Controlled Trial)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Char char="❖"/>
            </a:pPr>
            <a:r>
              <a:rPr lang="en-US">
                <a:solidFill>
                  <a:srgbClr val="000000"/>
                </a:solidFill>
              </a:rPr>
              <a:t>새로운 기능을 론치함으로 생기는 위험부담을 줄이는 방법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</a:pPr>
            <a:r>
              <a:rPr lang="en-US">
                <a:solidFill>
                  <a:srgbClr val="000000"/>
                </a:solidFill>
              </a:rPr>
              <a:t>100%의 사용자에게 론치하는 것이 아니라 작게 시작하고 관찰 후 결정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lang="en-US">
                <a:solidFill>
                  <a:srgbClr val="000000"/>
                </a:solidFill>
              </a:rPr>
              <a:t>실제 예제: </a:t>
            </a:r>
            <a:r>
              <a:rPr lang="en-US"/>
              <a:t>추천을 기계학습기반으로 바꾼 경우</a:t>
            </a:r>
            <a:endParaRPr>
              <a:solidFill>
                <a:srgbClr val="000000"/>
              </a:solidFill>
            </a:endParaRPr>
          </a:p>
          <a:p>
            <a:pPr indent="-5080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Char char="▪"/>
            </a:pPr>
            <a:r>
              <a:rPr lang="en-US">
                <a:solidFill>
                  <a:srgbClr val="000000"/>
                </a:solidFill>
              </a:rPr>
              <a:t>먼저 5%의 사용자에게만 론치하고 나머지 95%의 사용자와 매출액과 같은 중요 지표를 가지고 비교</a:t>
            </a:r>
            <a:endParaRPr sz="5400">
              <a:solidFill>
                <a:srgbClr val="000000"/>
              </a:solidFill>
            </a:endParaRPr>
          </a:p>
          <a:p>
            <a:pPr indent="-5080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Char char="▪"/>
            </a:pPr>
            <a:r>
              <a:rPr lang="en-US">
                <a:solidFill>
                  <a:srgbClr val="000000"/>
                </a:solidFill>
              </a:rPr>
              <a:t>5% 대상으로 별문제 없으면 10%, 20% 이런 식으로 점진적으로 키우고 최종적으로 100%로 론치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6400"/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b7bf2c76ab_0_555"/>
          <p:cNvSpPr txBox="1"/>
          <p:nvPr>
            <p:ph idx="2" type="body"/>
          </p:nvPr>
        </p:nvSpPr>
        <p:spPr>
          <a:xfrm>
            <a:off x="1017138" y="624577"/>
            <a:ext cx="18919199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5"/>
              <a:buFont typeface="Arial"/>
              <a:buNone/>
            </a:pPr>
            <a:r>
              <a:rPr lang="en-US" sz="3255">
                <a:solidFill>
                  <a:schemeClr val="lt1"/>
                </a:solidFill>
              </a:rPr>
              <a:t>데이터팀 소개</a:t>
            </a:r>
            <a:endParaRPr/>
          </a:p>
        </p:txBody>
      </p:sp>
      <p:sp>
        <p:nvSpPr>
          <p:cNvPr id="329" name="Google Shape;329;gb7bf2c76ab_0_555"/>
          <p:cNvSpPr txBox="1"/>
          <p:nvPr>
            <p:ph idx="3" type="body"/>
          </p:nvPr>
        </p:nvSpPr>
        <p:spPr>
          <a:xfrm>
            <a:off x="1015800" y="1344101"/>
            <a:ext cx="22352400" cy="11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Char char="◆"/>
            </a:pPr>
            <a:r>
              <a:rPr lang="en-US"/>
              <a:t>A/B 테스트란? (2)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Char char="❖"/>
            </a:pPr>
            <a:r>
              <a:rPr lang="en-US">
                <a:solidFill>
                  <a:srgbClr val="000000"/>
                </a:solidFill>
              </a:rPr>
              <a:t>보통 사용자들을 2개의 그룹으로 나누고 시간을 두고 관련 지표를 비교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</a:pPr>
            <a:r>
              <a:rPr lang="en-US">
                <a:solidFill>
                  <a:srgbClr val="000000"/>
                </a:solidFill>
              </a:rPr>
              <a:t>한 그룹은 기존 기능에 그대로 노출 (control)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</a:pPr>
            <a:r>
              <a:rPr lang="en-US">
                <a:solidFill>
                  <a:srgbClr val="000000"/>
                </a:solidFill>
              </a:rPr>
              <a:t>다른 그룹은 새로운 기능에 노출 (test)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Char char="❖"/>
            </a:pPr>
            <a:r>
              <a:rPr lang="en-US">
                <a:solidFill>
                  <a:srgbClr val="000000"/>
                </a:solidFill>
              </a:rPr>
              <a:t>가설과 영향받는 지표를 미리 정하고 시작하는 것이 일반적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</a:pPr>
            <a:r>
              <a:rPr lang="en-US">
                <a:solidFill>
                  <a:srgbClr val="000000"/>
                </a:solidFill>
              </a:rPr>
              <a:t>지표의 경우 성공/실패 기준까지 생각해보는 것이 필요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6400"/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30" name="Google Shape;330;gb7bf2c76ab_0_555"/>
          <p:cNvSpPr txBox="1"/>
          <p:nvPr/>
        </p:nvSpPr>
        <p:spPr>
          <a:xfrm>
            <a:off x="2549267" y="9210267"/>
            <a:ext cx="18740700" cy="29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“If you can’t measure it, you can’t improve it”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William Thomson, Lord Kelvin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b7bf2c76ab_0_920"/>
          <p:cNvSpPr txBox="1"/>
          <p:nvPr>
            <p:ph type="title"/>
          </p:nvPr>
        </p:nvSpPr>
        <p:spPr>
          <a:xfrm>
            <a:off x="3728738" y="3477627"/>
            <a:ext cx="16958400" cy="14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데이터 팀의 조직구조</a:t>
            </a:r>
            <a:endParaRPr/>
          </a:p>
        </p:txBody>
      </p:sp>
      <p:sp>
        <p:nvSpPr>
          <p:cNvPr id="336" name="Google Shape;336;gb7bf2c76ab_0_920"/>
          <p:cNvSpPr txBox="1"/>
          <p:nvPr>
            <p:ph idx="1" type="body"/>
          </p:nvPr>
        </p:nvSpPr>
        <p:spPr>
          <a:xfrm>
            <a:off x="3780406" y="5604645"/>
            <a:ext cx="16896599" cy="3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5000"/>
              <a:buNone/>
            </a:pPr>
            <a:r>
              <a:rPr lang="en-US"/>
              <a:t>현업에서 데이터 팀은 어떻게 다른 팀들과 협업하는가?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b7bf2c76ab_0_925"/>
          <p:cNvSpPr txBox="1"/>
          <p:nvPr>
            <p:ph idx="2" type="body"/>
          </p:nvPr>
        </p:nvSpPr>
        <p:spPr>
          <a:xfrm>
            <a:off x="1017138" y="624577"/>
            <a:ext cx="18919199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5"/>
              <a:buFont typeface="Arial"/>
              <a:buNone/>
            </a:pPr>
            <a:r>
              <a:rPr lang="en-US" sz="3255">
                <a:solidFill>
                  <a:schemeClr val="lt1"/>
                </a:solidFill>
              </a:rPr>
              <a:t>데이터팀 소개</a:t>
            </a:r>
            <a:endParaRPr/>
          </a:p>
        </p:txBody>
      </p:sp>
      <p:sp>
        <p:nvSpPr>
          <p:cNvPr id="342" name="Google Shape;342;gb7bf2c76ab_0_925"/>
          <p:cNvSpPr txBox="1"/>
          <p:nvPr>
            <p:ph idx="3" type="body"/>
          </p:nvPr>
        </p:nvSpPr>
        <p:spPr>
          <a:xfrm>
            <a:off x="1015800" y="1344101"/>
            <a:ext cx="22352400" cy="11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Char char="◆"/>
            </a:pPr>
            <a:r>
              <a:rPr lang="en-US">
                <a:solidFill>
                  <a:srgbClr val="000000"/>
                </a:solidFill>
              </a:rPr>
              <a:t>중앙집중 구조: 모든 데이터 팀원들이 하나의 팀으로 존재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43" name="Google Shape;343;gb7bf2c76ab_0_925"/>
          <p:cNvSpPr/>
          <p:nvPr/>
        </p:nvSpPr>
        <p:spPr>
          <a:xfrm>
            <a:off x="6998331" y="6214400"/>
            <a:ext cx="4507200" cy="3428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b7bf2c76ab_0_925"/>
          <p:cNvSpPr/>
          <p:nvPr/>
        </p:nvSpPr>
        <p:spPr>
          <a:xfrm>
            <a:off x="3804200" y="3609800"/>
            <a:ext cx="2399100" cy="2276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b7bf2c76ab_0_925"/>
          <p:cNvSpPr/>
          <p:nvPr/>
        </p:nvSpPr>
        <p:spPr>
          <a:xfrm>
            <a:off x="10649533" y="2786800"/>
            <a:ext cx="2399100" cy="2276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b7bf2c76ab_0_925"/>
          <p:cNvSpPr/>
          <p:nvPr/>
        </p:nvSpPr>
        <p:spPr>
          <a:xfrm>
            <a:off x="3089533" y="8937733"/>
            <a:ext cx="2399100" cy="2276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b7bf2c76ab_0_925"/>
          <p:cNvSpPr/>
          <p:nvPr/>
        </p:nvSpPr>
        <p:spPr>
          <a:xfrm>
            <a:off x="8357800" y="11215748"/>
            <a:ext cx="2399100" cy="2276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b7bf2c76ab_0_925"/>
          <p:cNvSpPr/>
          <p:nvPr/>
        </p:nvSpPr>
        <p:spPr>
          <a:xfrm>
            <a:off x="13348933" y="7365333"/>
            <a:ext cx="2399100" cy="2276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b7bf2c76ab_0_925"/>
          <p:cNvSpPr/>
          <p:nvPr/>
        </p:nvSpPr>
        <p:spPr>
          <a:xfrm rot="2538537">
            <a:off x="5860471" y="5900355"/>
            <a:ext cx="1278657" cy="81037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b7bf2c76ab_0_925"/>
          <p:cNvSpPr/>
          <p:nvPr/>
        </p:nvSpPr>
        <p:spPr>
          <a:xfrm rot="-2203806">
            <a:off x="5604201" y="8842818"/>
            <a:ext cx="1278664" cy="81048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b7bf2c76ab_0_925"/>
          <p:cNvSpPr/>
          <p:nvPr/>
        </p:nvSpPr>
        <p:spPr>
          <a:xfrm rot="10800000">
            <a:off x="11729284" y="8004935"/>
            <a:ext cx="1278300" cy="8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b7bf2c76ab_0_925"/>
          <p:cNvSpPr/>
          <p:nvPr/>
        </p:nvSpPr>
        <p:spPr>
          <a:xfrm rot="7457213">
            <a:off x="9829560" y="5263367"/>
            <a:ext cx="1278099" cy="81063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b7bf2c76ab_0_925"/>
          <p:cNvSpPr/>
          <p:nvPr/>
        </p:nvSpPr>
        <p:spPr>
          <a:xfrm rot="-5400000">
            <a:off x="8823929" y="10023148"/>
            <a:ext cx="1278300" cy="8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b7bf2c76ab_0_925"/>
          <p:cNvSpPr txBox="1"/>
          <p:nvPr/>
        </p:nvSpPr>
        <p:spPr>
          <a:xfrm>
            <a:off x="2041067" y="5584733"/>
            <a:ext cx="3324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마케팅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b7bf2c76ab_0_925"/>
          <p:cNvSpPr txBox="1"/>
          <p:nvPr/>
        </p:nvSpPr>
        <p:spPr>
          <a:xfrm>
            <a:off x="11666267" y="5073600"/>
            <a:ext cx="3324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세일즈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b7bf2c76ab_0_925"/>
          <p:cNvSpPr txBox="1"/>
          <p:nvPr/>
        </p:nvSpPr>
        <p:spPr>
          <a:xfrm>
            <a:off x="2951200" y="11285000"/>
            <a:ext cx="27072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 서포트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b7bf2c76ab_0_925"/>
          <p:cNvSpPr txBox="1"/>
          <p:nvPr/>
        </p:nvSpPr>
        <p:spPr>
          <a:xfrm>
            <a:off x="13553533" y="9585867"/>
            <a:ext cx="27072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프러덕트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b7bf2c76ab_0_925"/>
          <p:cNvSpPr txBox="1"/>
          <p:nvPr/>
        </p:nvSpPr>
        <p:spPr>
          <a:xfrm>
            <a:off x="7781336" y="6691133"/>
            <a:ext cx="3324900" cy="22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👦      👧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👦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👦         👧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b7bf2c76ab_0_925"/>
          <p:cNvSpPr txBox="1"/>
          <p:nvPr/>
        </p:nvSpPr>
        <p:spPr>
          <a:xfrm>
            <a:off x="11163408" y="12058892"/>
            <a:ext cx="27072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재무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b7bf2c76ab_0_925"/>
          <p:cNvSpPr txBox="1"/>
          <p:nvPr>
            <p:ph idx="1" type="body"/>
          </p:nvPr>
        </p:nvSpPr>
        <p:spPr>
          <a:xfrm>
            <a:off x="16089375" y="3041904"/>
            <a:ext cx="8044800" cy="58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4400"/>
              <a:buChar char="●"/>
            </a:pPr>
            <a:r>
              <a:rPr lang="en-US" sz="4400">
                <a:solidFill>
                  <a:srgbClr val="000000"/>
                </a:solidFill>
              </a:rPr>
              <a:t>일의 우선 순위는 중앙 데이터팀이 최종 결정</a:t>
            </a:r>
            <a:endParaRPr sz="4400">
              <a:solidFill>
                <a:srgbClr val="000000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Char char="●"/>
            </a:pPr>
            <a:r>
              <a:rPr lang="en-US" sz="4400">
                <a:solidFill>
                  <a:srgbClr val="000000"/>
                </a:solidFill>
              </a:rPr>
              <a:t>데이터 팀원들간의 지식과 경험의 공유가 쉬워지고 커리어 경로가 더 잘 보임</a:t>
            </a:r>
            <a:endParaRPr sz="4400">
              <a:solidFill>
                <a:srgbClr val="000000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Char char="●"/>
            </a:pPr>
            <a:r>
              <a:rPr lang="en-US" sz="4400">
                <a:solidFill>
                  <a:srgbClr val="000000"/>
                </a:solidFill>
              </a:rPr>
              <a:t>하지만 현업부서들의 만족도는 상대적으로 떨어짐</a:t>
            </a:r>
            <a:endParaRPr sz="4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7013bde8d_0_1"/>
          <p:cNvSpPr txBox="1"/>
          <p:nvPr>
            <p:ph type="title"/>
          </p:nvPr>
        </p:nvSpPr>
        <p:spPr>
          <a:xfrm>
            <a:off x="3728738" y="3477627"/>
            <a:ext cx="16958400" cy="14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데이터 팀의 역할</a:t>
            </a:r>
            <a:endParaRPr/>
          </a:p>
        </p:txBody>
      </p:sp>
      <p:sp>
        <p:nvSpPr>
          <p:cNvPr id="74" name="Google Shape;74;gb7013bde8d_0_1"/>
          <p:cNvSpPr txBox="1"/>
          <p:nvPr>
            <p:ph idx="1" type="body"/>
          </p:nvPr>
        </p:nvSpPr>
        <p:spPr>
          <a:xfrm>
            <a:off x="3780406" y="5604645"/>
            <a:ext cx="16896599" cy="3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5000"/>
              <a:buNone/>
            </a:pPr>
            <a:r>
              <a:rPr lang="en-US">
                <a:solidFill>
                  <a:srgbClr val="FFFFFF"/>
                </a:solidFill>
              </a:rPr>
              <a:t>데이터 팀은 어떤 역할을 수행하는가?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7bf2c76ab_0_949"/>
          <p:cNvSpPr txBox="1"/>
          <p:nvPr>
            <p:ph idx="2" type="body"/>
          </p:nvPr>
        </p:nvSpPr>
        <p:spPr>
          <a:xfrm>
            <a:off x="1017138" y="624577"/>
            <a:ext cx="18919199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5"/>
              <a:buFont typeface="Arial"/>
              <a:buNone/>
            </a:pPr>
            <a:r>
              <a:rPr lang="en-US" sz="3255">
                <a:solidFill>
                  <a:schemeClr val="lt1"/>
                </a:solidFill>
              </a:rPr>
              <a:t>데이터팀 소개</a:t>
            </a:r>
            <a:endParaRPr/>
          </a:p>
        </p:txBody>
      </p:sp>
      <p:sp>
        <p:nvSpPr>
          <p:cNvPr id="366" name="Google Shape;366;gb7bf2c76ab_0_949"/>
          <p:cNvSpPr txBox="1"/>
          <p:nvPr>
            <p:ph idx="3" type="body"/>
          </p:nvPr>
        </p:nvSpPr>
        <p:spPr>
          <a:xfrm>
            <a:off x="1015800" y="1344101"/>
            <a:ext cx="22352400" cy="11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Char char="◆"/>
            </a:pPr>
            <a:r>
              <a:rPr lang="en-US">
                <a:solidFill>
                  <a:srgbClr val="000000"/>
                </a:solidFill>
              </a:rPr>
              <a:t>분산 구조: 데이터 팀이 현업 부서별로 존재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7" name="Google Shape;367;gb7bf2c76ab_0_949"/>
          <p:cNvSpPr/>
          <p:nvPr/>
        </p:nvSpPr>
        <p:spPr>
          <a:xfrm>
            <a:off x="6998331" y="6214400"/>
            <a:ext cx="4507200" cy="3428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b7bf2c76ab_0_949"/>
          <p:cNvSpPr/>
          <p:nvPr/>
        </p:nvSpPr>
        <p:spPr>
          <a:xfrm>
            <a:off x="3804200" y="3609800"/>
            <a:ext cx="2399100" cy="2276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b7bf2c76ab_0_949"/>
          <p:cNvSpPr/>
          <p:nvPr/>
        </p:nvSpPr>
        <p:spPr>
          <a:xfrm>
            <a:off x="10649533" y="2786800"/>
            <a:ext cx="2399100" cy="2276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b7bf2c76ab_0_949"/>
          <p:cNvSpPr/>
          <p:nvPr/>
        </p:nvSpPr>
        <p:spPr>
          <a:xfrm>
            <a:off x="3089533" y="8937733"/>
            <a:ext cx="2399100" cy="2276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👧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b7bf2c76ab_0_949"/>
          <p:cNvSpPr/>
          <p:nvPr/>
        </p:nvSpPr>
        <p:spPr>
          <a:xfrm>
            <a:off x="8357800" y="11215748"/>
            <a:ext cx="2399100" cy="2276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b7bf2c76ab_0_949"/>
          <p:cNvSpPr/>
          <p:nvPr/>
        </p:nvSpPr>
        <p:spPr>
          <a:xfrm>
            <a:off x="13348933" y="7365333"/>
            <a:ext cx="2399100" cy="2276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b7bf2c76ab_0_949"/>
          <p:cNvSpPr/>
          <p:nvPr/>
        </p:nvSpPr>
        <p:spPr>
          <a:xfrm rot="-8261463">
            <a:off x="5860571" y="5900555"/>
            <a:ext cx="1278657" cy="81037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b7bf2c76ab_0_949"/>
          <p:cNvSpPr/>
          <p:nvPr/>
        </p:nvSpPr>
        <p:spPr>
          <a:xfrm rot="8596194">
            <a:off x="5604201" y="8842818"/>
            <a:ext cx="1278664" cy="81048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b7bf2c76ab_0_949"/>
          <p:cNvSpPr/>
          <p:nvPr/>
        </p:nvSpPr>
        <p:spPr>
          <a:xfrm flipH="1" rot="10800000">
            <a:off x="11729184" y="8004935"/>
            <a:ext cx="1278300" cy="8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b7bf2c76ab_0_949"/>
          <p:cNvSpPr/>
          <p:nvPr/>
        </p:nvSpPr>
        <p:spPr>
          <a:xfrm rot="-3342787">
            <a:off x="9829560" y="5263467"/>
            <a:ext cx="1278099" cy="81063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b7bf2c76ab_0_949"/>
          <p:cNvSpPr/>
          <p:nvPr/>
        </p:nvSpPr>
        <p:spPr>
          <a:xfrm flipH="1" rot="-5400000">
            <a:off x="8823929" y="10023048"/>
            <a:ext cx="1278300" cy="8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b7bf2c76ab_0_949"/>
          <p:cNvSpPr txBox="1"/>
          <p:nvPr/>
        </p:nvSpPr>
        <p:spPr>
          <a:xfrm>
            <a:off x="2041067" y="5584733"/>
            <a:ext cx="3324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마케팅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b7bf2c76ab_0_949"/>
          <p:cNvSpPr txBox="1"/>
          <p:nvPr/>
        </p:nvSpPr>
        <p:spPr>
          <a:xfrm>
            <a:off x="11666267" y="5073600"/>
            <a:ext cx="3324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세일즈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b7bf2c76ab_0_949"/>
          <p:cNvSpPr txBox="1"/>
          <p:nvPr/>
        </p:nvSpPr>
        <p:spPr>
          <a:xfrm>
            <a:off x="2875000" y="11285000"/>
            <a:ext cx="4344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 서포트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b7bf2c76ab_0_949"/>
          <p:cNvSpPr txBox="1"/>
          <p:nvPr/>
        </p:nvSpPr>
        <p:spPr>
          <a:xfrm>
            <a:off x="13553533" y="9585867"/>
            <a:ext cx="27072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프로덕트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b7bf2c76ab_0_949"/>
          <p:cNvSpPr txBox="1"/>
          <p:nvPr/>
        </p:nvSpPr>
        <p:spPr>
          <a:xfrm>
            <a:off x="13915869" y="7831733"/>
            <a:ext cx="12783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👦      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b7bf2c76ab_0_949"/>
          <p:cNvSpPr txBox="1"/>
          <p:nvPr/>
        </p:nvSpPr>
        <p:spPr>
          <a:xfrm>
            <a:off x="11302333" y="3389200"/>
            <a:ext cx="10767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👧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b7bf2c76ab_0_949"/>
          <p:cNvSpPr txBox="1"/>
          <p:nvPr/>
        </p:nvSpPr>
        <p:spPr>
          <a:xfrm>
            <a:off x="4413534" y="4281467"/>
            <a:ext cx="1076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👦      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b7bf2c76ab_0_949"/>
          <p:cNvSpPr txBox="1"/>
          <p:nvPr/>
        </p:nvSpPr>
        <p:spPr>
          <a:xfrm>
            <a:off x="8924734" y="11285000"/>
            <a:ext cx="1076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👦      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b7bf2c76ab_0_949"/>
          <p:cNvSpPr txBox="1"/>
          <p:nvPr/>
        </p:nvSpPr>
        <p:spPr>
          <a:xfrm>
            <a:off x="9214933" y="11981968"/>
            <a:ext cx="10767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👧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b7bf2c76ab_0_949"/>
          <p:cNvSpPr txBox="1"/>
          <p:nvPr/>
        </p:nvSpPr>
        <p:spPr>
          <a:xfrm>
            <a:off x="11302333" y="11756642"/>
            <a:ext cx="27072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재무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b7bf2c76ab_0_949"/>
          <p:cNvSpPr txBox="1"/>
          <p:nvPr>
            <p:ph idx="1" type="body"/>
          </p:nvPr>
        </p:nvSpPr>
        <p:spPr>
          <a:xfrm>
            <a:off x="16089375" y="3041904"/>
            <a:ext cx="8044800" cy="58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4400"/>
              <a:buChar char="●"/>
            </a:pPr>
            <a:r>
              <a:rPr lang="en-US" sz="4400">
                <a:solidFill>
                  <a:srgbClr val="000000"/>
                </a:solidFill>
              </a:rPr>
              <a:t>일의 우선 순위는 각 팀별로 결정</a:t>
            </a:r>
            <a:endParaRPr sz="4400">
              <a:solidFill>
                <a:srgbClr val="000000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Char char="●"/>
            </a:pPr>
            <a:r>
              <a:rPr lang="en-US" sz="4400">
                <a:solidFill>
                  <a:srgbClr val="000000"/>
                </a:solidFill>
              </a:rPr>
              <a:t>데이터 일을 하는 사람들간의 지식/경험의 공유가 힘들고 데이터 인프라나 데이터의 공유가 힘들어짐 </a:t>
            </a:r>
            <a:endParaRPr sz="4400">
              <a:solidFill>
                <a:srgbClr val="000000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Char char="●"/>
            </a:pPr>
            <a:r>
              <a:rPr lang="en-US" sz="4400">
                <a:solidFill>
                  <a:srgbClr val="000000"/>
                </a:solidFill>
              </a:rPr>
              <a:t>현업부서들의 만족도는 처음에는 좋지만 많은 수의 데이터 팀원들이 회사를 그만두게 됨</a:t>
            </a:r>
            <a:endParaRPr sz="4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b7bf2c76ab_0_955"/>
          <p:cNvSpPr txBox="1"/>
          <p:nvPr>
            <p:ph idx="2" type="body"/>
          </p:nvPr>
        </p:nvSpPr>
        <p:spPr>
          <a:xfrm>
            <a:off x="1017138" y="624577"/>
            <a:ext cx="18919199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5"/>
              <a:buFont typeface="Arial"/>
              <a:buNone/>
            </a:pPr>
            <a:r>
              <a:rPr lang="en-US" sz="3255">
                <a:solidFill>
                  <a:schemeClr val="lt1"/>
                </a:solidFill>
              </a:rPr>
              <a:t>데이터팀 소개</a:t>
            </a:r>
            <a:endParaRPr/>
          </a:p>
        </p:txBody>
      </p:sp>
      <p:sp>
        <p:nvSpPr>
          <p:cNvPr id="394" name="Google Shape;394;gb7bf2c76ab_0_955"/>
          <p:cNvSpPr txBox="1"/>
          <p:nvPr>
            <p:ph idx="3" type="body"/>
          </p:nvPr>
        </p:nvSpPr>
        <p:spPr>
          <a:xfrm>
            <a:off x="1015800" y="1344101"/>
            <a:ext cx="22352400" cy="11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Char char="◆"/>
            </a:pPr>
            <a:r>
              <a:rPr lang="en-US">
                <a:solidFill>
                  <a:srgbClr val="000000"/>
                </a:solidFill>
              </a:rPr>
              <a:t>중앙집중과 분산의 하이브리드 모델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95" name="Google Shape;395;gb7bf2c76ab_0_955"/>
          <p:cNvSpPr/>
          <p:nvPr/>
        </p:nvSpPr>
        <p:spPr>
          <a:xfrm>
            <a:off x="10597900" y="9446400"/>
            <a:ext cx="2067300" cy="20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b7bf2c76ab_0_955"/>
          <p:cNvSpPr/>
          <p:nvPr/>
        </p:nvSpPr>
        <p:spPr>
          <a:xfrm>
            <a:off x="7069633" y="3616333"/>
            <a:ext cx="2067300" cy="20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b7bf2c76ab_0_955"/>
          <p:cNvSpPr txBox="1"/>
          <p:nvPr>
            <p:ph idx="1" type="body"/>
          </p:nvPr>
        </p:nvSpPr>
        <p:spPr>
          <a:xfrm>
            <a:off x="16204875" y="3073270"/>
            <a:ext cx="7892100" cy="3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4400"/>
              <a:buChar char="●"/>
            </a:pPr>
            <a:r>
              <a:rPr lang="en-US" sz="4400">
                <a:solidFill>
                  <a:srgbClr val="000000"/>
                </a:solidFill>
              </a:rPr>
              <a:t>가장 이상적인 조직 구조</a:t>
            </a:r>
            <a:endParaRPr sz="4400">
              <a:solidFill>
                <a:srgbClr val="000000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Char char="●"/>
            </a:pPr>
            <a:r>
              <a:rPr lang="en-US" sz="4400">
                <a:solidFill>
                  <a:srgbClr val="000000"/>
                </a:solidFill>
              </a:rPr>
              <a:t>데이터 팀원들은 일부는 중앙에서 인프라적인 일을 수행하고 일부는 현업팀으로 파견식으로 일하되 주기적으로 일을 변경</a:t>
            </a:r>
            <a:endParaRPr sz="4400">
              <a:solidFill>
                <a:srgbClr val="000000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Char char="●"/>
            </a:pPr>
            <a:r>
              <a:rPr lang="en-US" sz="4400">
                <a:solidFill>
                  <a:srgbClr val="000000"/>
                </a:solidFill>
              </a:rPr>
              <a:t>데이터팀 안에서 커리어 경로가 만들어짐</a:t>
            </a:r>
            <a:endParaRPr sz="4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880"/>
              <a:buNone/>
            </a:pPr>
            <a:r>
              <a:t/>
            </a:r>
            <a:endParaRPr sz="4400">
              <a:solidFill>
                <a:srgbClr val="000000"/>
              </a:solidFill>
            </a:endParaRPr>
          </a:p>
        </p:txBody>
      </p:sp>
      <p:sp>
        <p:nvSpPr>
          <p:cNvPr id="398" name="Google Shape;398;gb7bf2c76ab_0_955"/>
          <p:cNvSpPr/>
          <p:nvPr/>
        </p:nvSpPr>
        <p:spPr>
          <a:xfrm>
            <a:off x="5079650" y="6920675"/>
            <a:ext cx="4344000" cy="36522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b7bf2c76ab_0_955"/>
          <p:cNvSpPr/>
          <p:nvPr/>
        </p:nvSpPr>
        <p:spPr>
          <a:xfrm>
            <a:off x="2991400" y="3609800"/>
            <a:ext cx="2399100" cy="2276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b7bf2c76ab_0_955"/>
          <p:cNvSpPr/>
          <p:nvPr/>
        </p:nvSpPr>
        <p:spPr>
          <a:xfrm>
            <a:off x="10992400" y="3581067"/>
            <a:ext cx="2399100" cy="2276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b7bf2c76ab_0_955"/>
          <p:cNvSpPr/>
          <p:nvPr/>
        </p:nvSpPr>
        <p:spPr>
          <a:xfrm>
            <a:off x="7553933" y="11308533"/>
            <a:ext cx="2399100" cy="2276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b7bf2c76ab_0_955"/>
          <p:cNvSpPr/>
          <p:nvPr/>
        </p:nvSpPr>
        <p:spPr>
          <a:xfrm>
            <a:off x="13503967" y="10878482"/>
            <a:ext cx="2399100" cy="2276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b7bf2c76ab_0_955"/>
          <p:cNvSpPr/>
          <p:nvPr/>
        </p:nvSpPr>
        <p:spPr>
          <a:xfrm>
            <a:off x="13391600" y="6920667"/>
            <a:ext cx="2399100" cy="2276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b7bf2c76ab_0_955"/>
          <p:cNvSpPr/>
          <p:nvPr/>
        </p:nvSpPr>
        <p:spPr>
          <a:xfrm>
            <a:off x="5669040" y="4316189"/>
            <a:ext cx="1278300" cy="8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b7bf2c76ab_0_955"/>
          <p:cNvSpPr/>
          <p:nvPr/>
        </p:nvSpPr>
        <p:spPr>
          <a:xfrm rot="559653">
            <a:off x="9431701" y="9246459"/>
            <a:ext cx="1279011" cy="81052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b7bf2c76ab_0_955"/>
          <p:cNvSpPr/>
          <p:nvPr/>
        </p:nvSpPr>
        <p:spPr>
          <a:xfrm rot="-8518171">
            <a:off x="12568245" y="10620547"/>
            <a:ext cx="959777" cy="81040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b7bf2c76ab_0_955"/>
          <p:cNvSpPr/>
          <p:nvPr/>
        </p:nvSpPr>
        <p:spPr>
          <a:xfrm rot="10800000">
            <a:off x="9423367" y="4246742"/>
            <a:ext cx="1277700" cy="81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b7bf2c76ab_0_955"/>
          <p:cNvSpPr/>
          <p:nvPr/>
        </p:nvSpPr>
        <p:spPr>
          <a:xfrm rot="-4482684">
            <a:off x="7333840" y="5880368"/>
            <a:ext cx="945460" cy="81016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b7bf2c76ab_0_955"/>
          <p:cNvSpPr/>
          <p:nvPr/>
        </p:nvSpPr>
        <p:spPr>
          <a:xfrm rot="9119721">
            <a:off x="12549879" y="8778231"/>
            <a:ext cx="998630" cy="81100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b7bf2c76ab_0_955"/>
          <p:cNvSpPr/>
          <p:nvPr/>
        </p:nvSpPr>
        <p:spPr>
          <a:xfrm rot="-3023167">
            <a:off x="9722868" y="10864459"/>
            <a:ext cx="998885" cy="81097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b7bf2c76ab_0_955"/>
          <p:cNvSpPr txBox="1"/>
          <p:nvPr/>
        </p:nvSpPr>
        <p:spPr>
          <a:xfrm>
            <a:off x="2041067" y="5787933"/>
            <a:ext cx="3324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마케팅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b7bf2c76ab_0_955"/>
          <p:cNvSpPr txBox="1"/>
          <p:nvPr/>
        </p:nvSpPr>
        <p:spPr>
          <a:xfrm>
            <a:off x="10853467" y="5708600"/>
            <a:ext cx="3324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세일즈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b7bf2c76ab_0_955"/>
          <p:cNvSpPr txBox="1"/>
          <p:nvPr/>
        </p:nvSpPr>
        <p:spPr>
          <a:xfrm>
            <a:off x="4807600" y="11258067"/>
            <a:ext cx="4344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 서포트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b7bf2c76ab_0_955"/>
          <p:cNvSpPr txBox="1"/>
          <p:nvPr/>
        </p:nvSpPr>
        <p:spPr>
          <a:xfrm>
            <a:off x="13553533" y="9070089"/>
            <a:ext cx="27072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프러덕트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b7bf2c76ab_0_955"/>
          <p:cNvSpPr txBox="1"/>
          <p:nvPr/>
        </p:nvSpPr>
        <p:spPr>
          <a:xfrm>
            <a:off x="7501967" y="3660500"/>
            <a:ext cx="1076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👦      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b7bf2c76ab_0_955"/>
          <p:cNvSpPr txBox="1"/>
          <p:nvPr/>
        </p:nvSpPr>
        <p:spPr>
          <a:xfrm>
            <a:off x="7792200" y="4357467"/>
            <a:ext cx="10767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👧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b7bf2c76ab_0_955"/>
          <p:cNvSpPr txBox="1"/>
          <p:nvPr/>
        </p:nvSpPr>
        <p:spPr>
          <a:xfrm>
            <a:off x="6185467" y="7780767"/>
            <a:ext cx="1076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👦      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b7bf2c76ab_0_955"/>
          <p:cNvSpPr txBox="1"/>
          <p:nvPr/>
        </p:nvSpPr>
        <p:spPr>
          <a:xfrm>
            <a:off x="6856667" y="8401535"/>
            <a:ext cx="10767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👧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b7bf2c76ab_0_955"/>
          <p:cNvSpPr txBox="1"/>
          <p:nvPr/>
        </p:nvSpPr>
        <p:spPr>
          <a:xfrm>
            <a:off x="7263067" y="7588735"/>
            <a:ext cx="10767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👧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b7bf2c76ab_0_955"/>
          <p:cNvSpPr txBox="1"/>
          <p:nvPr/>
        </p:nvSpPr>
        <p:spPr>
          <a:xfrm>
            <a:off x="11135200" y="9422735"/>
            <a:ext cx="10767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👧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gb7bf2c76ab_0_955"/>
          <p:cNvSpPr txBox="1"/>
          <p:nvPr/>
        </p:nvSpPr>
        <p:spPr>
          <a:xfrm>
            <a:off x="11136434" y="10419833"/>
            <a:ext cx="1076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👦      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b7bf2c76ab_0_955"/>
          <p:cNvSpPr txBox="1"/>
          <p:nvPr/>
        </p:nvSpPr>
        <p:spPr>
          <a:xfrm>
            <a:off x="15903200" y="11901955"/>
            <a:ext cx="27072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재무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b7bf2c76ab_0_955"/>
          <p:cNvSpPr txBox="1"/>
          <p:nvPr/>
        </p:nvSpPr>
        <p:spPr>
          <a:xfrm>
            <a:off x="2016275" y="8573367"/>
            <a:ext cx="4344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중앙 데이터팀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d282e43780_0_75"/>
          <p:cNvSpPr txBox="1"/>
          <p:nvPr>
            <p:ph type="title"/>
          </p:nvPr>
        </p:nvSpPr>
        <p:spPr>
          <a:xfrm>
            <a:off x="3728738" y="3477627"/>
            <a:ext cx="16958400" cy="14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모델 개발시 고려할 점</a:t>
            </a:r>
            <a:endParaRPr/>
          </a:p>
        </p:txBody>
      </p:sp>
      <p:sp>
        <p:nvSpPr>
          <p:cNvPr id="429" name="Google Shape;429;gd282e43780_0_75"/>
          <p:cNvSpPr txBox="1"/>
          <p:nvPr>
            <p:ph idx="1" type="body"/>
          </p:nvPr>
        </p:nvSpPr>
        <p:spPr>
          <a:xfrm>
            <a:off x="3780406" y="5604645"/>
            <a:ext cx="16896600" cy="3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5000"/>
              <a:buNone/>
            </a:pPr>
            <a:r>
              <a:rPr lang="en-US"/>
              <a:t>현업에서 모델 개발시 알아야할 점들은?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b7bf2c76ab_0_565"/>
          <p:cNvSpPr txBox="1"/>
          <p:nvPr>
            <p:ph idx="2" type="body"/>
          </p:nvPr>
        </p:nvSpPr>
        <p:spPr>
          <a:xfrm>
            <a:off x="1017138" y="624577"/>
            <a:ext cx="18919199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5"/>
              <a:buFont typeface="Arial"/>
              <a:buNone/>
            </a:pPr>
            <a:r>
              <a:rPr lang="en-US" sz="3255">
                <a:solidFill>
                  <a:schemeClr val="lt1"/>
                </a:solidFill>
              </a:rPr>
              <a:t>데이터팀 소개</a:t>
            </a:r>
            <a:endParaRPr/>
          </a:p>
        </p:txBody>
      </p:sp>
      <p:sp>
        <p:nvSpPr>
          <p:cNvPr id="435" name="Google Shape;435;gb7bf2c76ab_0_565"/>
          <p:cNvSpPr txBox="1"/>
          <p:nvPr>
            <p:ph idx="3" type="body"/>
          </p:nvPr>
        </p:nvSpPr>
        <p:spPr>
          <a:xfrm>
            <a:off x="1015800" y="1344101"/>
            <a:ext cx="22352400" cy="11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Char char="◆"/>
            </a:pPr>
            <a:r>
              <a:rPr lang="en-US"/>
              <a:t>모델 개발시 데이터 과학자들의 일반적인 생각</a:t>
            </a:r>
            <a:endParaRPr/>
          </a:p>
          <a:p>
            <a:pPr indent="-571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400"/>
              <a:buChar char="❖"/>
            </a:pPr>
            <a:r>
              <a:rPr lang="en-US"/>
              <a:t>데이터 과학자: 아주 좋은 머신러닝 모델을 만들고 말겠어!</a:t>
            </a:r>
            <a:endParaRPr/>
          </a:p>
          <a:p>
            <a:pPr indent="-571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400"/>
              <a:buChar char="❖"/>
            </a:pPr>
            <a:r>
              <a:rPr lang="en-US"/>
              <a:t>엔지니어: 모델 만들고 나서 다음 스텝은 뭐야?</a:t>
            </a:r>
            <a:endParaRPr/>
          </a:p>
          <a:p>
            <a:pPr indent="-571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400"/>
              <a:buChar char="❖"/>
            </a:pPr>
            <a:r>
              <a:rPr lang="en-US"/>
              <a:t>데이터 과학자: ???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SzPts val="6400"/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pic>
        <p:nvPicPr>
          <p:cNvPr id="436" name="Google Shape;436;gb7bf2c76ab_0_5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3" y="7662333"/>
            <a:ext cx="6562399" cy="4555066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7" name="Google Shape;437;gb7bf2c76ab_0_5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35827" y="10244610"/>
            <a:ext cx="1686679" cy="1807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gb7bf2c76ab_0_5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01600" y="10259874"/>
            <a:ext cx="1706067" cy="1686660"/>
          </a:xfrm>
          <a:prstGeom prst="rect">
            <a:avLst/>
          </a:prstGeom>
          <a:noFill/>
          <a:ln cap="flat" cmpd="sng" w="1143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9" name="Google Shape;439;gb7bf2c76ab_0_565"/>
          <p:cNvSpPr txBox="1"/>
          <p:nvPr/>
        </p:nvSpPr>
        <p:spPr>
          <a:xfrm>
            <a:off x="5461000" y="12187800"/>
            <a:ext cx="67311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과학자</a:t>
            </a:r>
            <a:endParaRPr b="1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0" name="Google Shape;440;gb7bf2c76ab_0_56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852200" y="6518467"/>
            <a:ext cx="2096667" cy="5669333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gb7bf2c76ab_0_565"/>
          <p:cNvSpPr/>
          <p:nvPr/>
        </p:nvSpPr>
        <p:spPr>
          <a:xfrm>
            <a:off x="11408867" y="4847200"/>
            <a:ext cx="2920800" cy="1686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 Model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2" name="Google Shape;442;gb7bf2c76ab_0_565"/>
          <p:cNvCxnSpPr/>
          <p:nvPr/>
        </p:nvCxnSpPr>
        <p:spPr>
          <a:xfrm flipH="1" rot="10800000">
            <a:off x="8369133" y="5747467"/>
            <a:ext cx="2942400" cy="41943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3" name="Google Shape;443;gb7bf2c76ab_0_565"/>
          <p:cNvCxnSpPr/>
          <p:nvPr/>
        </p:nvCxnSpPr>
        <p:spPr>
          <a:xfrm>
            <a:off x="14427000" y="5762100"/>
            <a:ext cx="4453500" cy="3974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4" name="Google Shape;444;gb7bf2c76ab_0_565"/>
          <p:cNvSpPr txBox="1"/>
          <p:nvPr/>
        </p:nvSpPr>
        <p:spPr>
          <a:xfrm>
            <a:off x="14401800" y="12187800"/>
            <a:ext cx="85503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엔지니어 (데브옵스, 백엔드, …)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b7bf2c76ab_0_579"/>
          <p:cNvSpPr txBox="1"/>
          <p:nvPr>
            <p:ph idx="2" type="body"/>
          </p:nvPr>
        </p:nvSpPr>
        <p:spPr>
          <a:xfrm>
            <a:off x="1017138" y="624577"/>
            <a:ext cx="18919199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5"/>
              <a:buFont typeface="Arial"/>
              <a:buNone/>
            </a:pPr>
            <a:r>
              <a:rPr lang="en-US" sz="3255">
                <a:solidFill>
                  <a:schemeClr val="lt1"/>
                </a:solidFill>
              </a:rPr>
              <a:t>데이터팀 소개</a:t>
            </a:r>
            <a:endParaRPr/>
          </a:p>
        </p:txBody>
      </p:sp>
      <p:sp>
        <p:nvSpPr>
          <p:cNvPr id="450" name="Google Shape;450;gb7bf2c76ab_0_579"/>
          <p:cNvSpPr txBox="1"/>
          <p:nvPr>
            <p:ph idx="3" type="body"/>
          </p:nvPr>
        </p:nvSpPr>
        <p:spPr>
          <a:xfrm>
            <a:off x="1015800" y="1344101"/>
            <a:ext cx="22352400" cy="11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Char char="◆"/>
            </a:pPr>
            <a:r>
              <a:rPr lang="en-US"/>
              <a:t>모델 개발시 엔지니어들의 일반적인 생각</a:t>
            </a:r>
            <a:endParaRPr/>
          </a:p>
          <a:p>
            <a:pPr indent="-571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400"/>
              <a:buChar char="❖"/>
            </a:pPr>
            <a:r>
              <a:rPr lang="en-US"/>
              <a:t>엔지니어: 머신러닝 모델을 어떻게 론치하지? 아몰랑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en-US" sz="5400"/>
              <a:t> (시간이 지난 후)</a:t>
            </a:r>
            <a:endParaRPr/>
          </a:p>
          <a:p>
            <a:pPr indent="-571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400"/>
              <a:buChar char="❖"/>
            </a:pPr>
            <a:r>
              <a:rPr lang="en-US"/>
              <a:t>데이터 과학자: 모델 잘 론치되었어?</a:t>
            </a:r>
            <a:endParaRPr/>
          </a:p>
          <a:p>
            <a:pPr indent="-571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400"/>
              <a:buChar char="❖"/>
            </a:pPr>
            <a:r>
              <a:rPr lang="en-US"/>
              <a:t>엔지니어: 아마도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SzPts val="6400"/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pic>
        <p:nvPicPr>
          <p:cNvPr id="451" name="Google Shape;451;gb7bf2c76ab_0_5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3" y="7662333"/>
            <a:ext cx="6562399" cy="4555066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2" name="Google Shape;452;gb7bf2c76ab_0_5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1600" y="10259874"/>
            <a:ext cx="1706067" cy="1686660"/>
          </a:xfrm>
          <a:prstGeom prst="rect">
            <a:avLst/>
          </a:prstGeom>
          <a:noFill/>
          <a:ln cap="flat" cmpd="sng" w="1143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53" name="Google Shape;453;gb7bf2c76ab_0_579"/>
          <p:cNvSpPr txBox="1"/>
          <p:nvPr/>
        </p:nvSpPr>
        <p:spPr>
          <a:xfrm>
            <a:off x="5461000" y="12187800"/>
            <a:ext cx="67311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과학자</a:t>
            </a:r>
            <a:endParaRPr b="1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gb7bf2c76ab_0_5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852200" y="7280467"/>
            <a:ext cx="2096667" cy="5669333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gb7bf2c76ab_0_579"/>
          <p:cNvSpPr/>
          <p:nvPr/>
        </p:nvSpPr>
        <p:spPr>
          <a:xfrm>
            <a:off x="11408867" y="5609200"/>
            <a:ext cx="2920800" cy="1686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 Model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6" name="Google Shape;456;gb7bf2c76ab_0_579"/>
          <p:cNvCxnSpPr>
            <a:endCxn id="455" idx="1"/>
          </p:cNvCxnSpPr>
          <p:nvPr/>
        </p:nvCxnSpPr>
        <p:spPr>
          <a:xfrm flipH="1" rot="10800000">
            <a:off x="8369267" y="6452350"/>
            <a:ext cx="3039600" cy="34893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7" name="Google Shape;457;gb7bf2c76ab_0_579"/>
          <p:cNvCxnSpPr>
            <a:stCxn id="455" idx="3"/>
          </p:cNvCxnSpPr>
          <p:nvPr/>
        </p:nvCxnSpPr>
        <p:spPr>
          <a:xfrm>
            <a:off x="14329667" y="6452350"/>
            <a:ext cx="4550700" cy="32841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8" name="Google Shape;458;gb7bf2c76ab_0_579"/>
          <p:cNvSpPr txBox="1"/>
          <p:nvPr/>
        </p:nvSpPr>
        <p:spPr>
          <a:xfrm>
            <a:off x="14401800" y="12187800"/>
            <a:ext cx="85503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엔지니어 (데브옵스, 백엔드, …)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9" name="Google Shape;459;gb7bf2c76ab_0_57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977527" y="9941785"/>
            <a:ext cx="1686679" cy="1807780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b7bf2c76ab_0_617"/>
          <p:cNvSpPr txBox="1"/>
          <p:nvPr>
            <p:ph idx="2" type="body"/>
          </p:nvPr>
        </p:nvSpPr>
        <p:spPr>
          <a:xfrm>
            <a:off x="1017138" y="624577"/>
            <a:ext cx="18919199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5"/>
              <a:buFont typeface="Arial"/>
              <a:buNone/>
            </a:pPr>
            <a:r>
              <a:rPr lang="en-US" sz="3255">
                <a:solidFill>
                  <a:schemeClr val="lt1"/>
                </a:solidFill>
              </a:rPr>
              <a:t>데이터팀 소개</a:t>
            </a:r>
            <a:endParaRPr/>
          </a:p>
        </p:txBody>
      </p:sp>
      <p:sp>
        <p:nvSpPr>
          <p:cNvPr id="465" name="Google Shape;465;gb7bf2c76ab_0_617"/>
          <p:cNvSpPr txBox="1"/>
          <p:nvPr>
            <p:ph idx="3" type="body"/>
          </p:nvPr>
        </p:nvSpPr>
        <p:spPr>
          <a:xfrm>
            <a:off x="1015800" y="1344101"/>
            <a:ext cx="22352400" cy="11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Char char="◆"/>
            </a:pPr>
            <a:r>
              <a:rPr lang="en-US">
                <a:solidFill>
                  <a:srgbClr val="000000"/>
                </a:solidFill>
              </a:rPr>
              <a:t>마찰이 생기는 지점 - 개발된 모델의 이양 관련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Char char="❖"/>
            </a:pPr>
            <a:r>
              <a:rPr lang="en-US">
                <a:solidFill>
                  <a:srgbClr val="000000"/>
                </a:solidFill>
              </a:rPr>
              <a:t>많은 수의 데이터 과학자들은 R을 비롯한 다양한 툴로 모델 개발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Char char="❖"/>
            </a:pPr>
            <a:r>
              <a:rPr lang="en-US">
                <a:solidFill>
                  <a:srgbClr val="000000"/>
                </a:solidFill>
              </a:rPr>
              <a:t>하지만 실제 프로덕션 환경은 다양한 모델들을 지원하지 못함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</a:pPr>
            <a:r>
              <a:rPr lang="en-US">
                <a:solidFill>
                  <a:srgbClr val="000000"/>
                </a:solidFill>
              </a:rPr>
              <a:t>개발/검증된 모델의 프로덕션 환경 론치시 시간이 걸리고 오류 가능성이 존재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</a:pPr>
            <a:r>
              <a:rPr lang="en-US">
                <a:solidFill>
                  <a:srgbClr val="000000"/>
                </a:solidFill>
              </a:rPr>
              <a:t>심한 경우 모델 관련 개발을 다시 해야함 (피쳐 계산과 모델 실행 관련)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SzPts val="6400"/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pic>
        <p:nvPicPr>
          <p:cNvPr id="466" name="Google Shape;466;gb7bf2c76ab_0_6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4800" y="8829007"/>
            <a:ext cx="1706067" cy="168666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gb7bf2c76ab_0_617"/>
          <p:cNvSpPr/>
          <p:nvPr/>
        </p:nvSpPr>
        <p:spPr>
          <a:xfrm>
            <a:off x="6828400" y="7895200"/>
            <a:ext cx="3936900" cy="3528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R로 개발된 머신 러닝 모델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8" name="Google Shape;468;gb7bf2c76ab_0_6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31559" y="8755310"/>
            <a:ext cx="1686679" cy="18077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9" name="Google Shape;469;gb7bf2c76ab_0_617"/>
          <p:cNvCxnSpPr>
            <a:stCxn id="466" idx="3"/>
            <a:endCxn id="467" idx="1"/>
          </p:cNvCxnSpPr>
          <p:nvPr/>
        </p:nvCxnSpPr>
        <p:spPr>
          <a:xfrm flipH="1" rot="10800000">
            <a:off x="3950867" y="9659137"/>
            <a:ext cx="2877600" cy="13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0" name="Google Shape;470;gb7bf2c76ab_0_617"/>
          <p:cNvCxnSpPr/>
          <p:nvPr/>
        </p:nvCxnSpPr>
        <p:spPr>
          <a:xfrm flipH="1" rot="10800000">
            <a:off x="10859567" y="9557837"/>
            <a:ext cx="2877600" cy="129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1" name="Google Shape;471;gb7bf2c76ab_0_617"/>
          <p:cNvSpPr/>
          <p:nvPr/>
        </p:nvSpPr>
        <p:spPr>
          <a:xfrm>
            <a:off x="16594400" y="6933200"/>
            <a:ext cx="6434400" cy="5776800"/>
          </a:xfrm>
          <a:prstGeom prst="cloudCallout">
            <a:avLst>
              <a:gd fmla="val -62181" name="adj1"/>
              <a:gd fmla="val 2351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이게 뭐지? 바쁜데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이걸 어떻게 실행하지?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피쳐를 계산해주어야 하는데 이 코드가 맞나? 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...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gb7bf2c76ab_0_617"/>
          <p:cNvSpPr txBox="1"/>
          <p:nvPr/>
        </p:nvSpPr>
        <p:spPr>
          <a:xfrm>
            <a:off x="419900" y="11423200"/>
            <a:ext cx="56184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과학자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gb7bf2c76ab_0_617"/>
          <p:cNvSpPr txBox="1"/>
          <p:nvPr/>
        </p:nvSpPr>
        <p:spPr>
          <a:xfrm>
            <a:off x="9772000" y="11423200"/>
            <a:ext cx="85503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엔지니어 (데브옵스, 백엔드, …)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b7bf2c76ab_0_645"/>
          <p:cNvSpPr txBox="1"/>
          <p:nvPr>
            <p:ph type="title"/>
          </p:nvPr>
        </p:nvSpPr>
        <p:spPr>
          <a:xfrm>
            <a:off x="3728738" y="3477627"/>
            <a:ext cx="16958400" cy="14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데이터 관련 교훈</a:t>
            </a:r>
            <a:endParaRPr/>
          </a:p>
        </p:txBody>
      </p:sp>
      <p:sp>
        <p:nvSpPr>
          <p:cNvPr id="479" name="Google Shape;479;gb7bf2c76ab_0_645"/>
          <p:cNvSpPr txBox="1"/>
          <p:nvPr>
            <p:ph idx="1" type="body"/>
          </p:nvPr>
        </p:nvSpPr>
        <p:spPr>
          <a:xfrm>
            <a:off x="3780406" y="5604645"/>
            <a:ext cx="16896599" cy="3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5000"/>
              <a:buNone/>
            </a:pPr>
            <a:r>
              <a:rPr lang="en-US"/>
              <a:t>데이터 관련해서 꼭 기억해야할 점들을 공유한다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b7bf2c76ab_0_1216"/>
          <p:cNvSpPr txBox="1"/>
          <p:nvPr>
            <p:ph idx="2" type="body"/>
          </p:nvPr>
        </p:nvSpPr>
        <p:spPr>
          <a:xfrm>
            <a:off x="1017138" y="624577"/>
            <a:ext cx="18919199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5"/>
              <a:buFont typeface="Arial"/>
              <a:buNone/>
            </a:pPr>
            <a:r>
              <a:rPr lang="en-US" sz="3255">
                <a:solidFill>
                  <a:schemeClr val="lt1"/>
                </a:solidFill>
              </a:rPr>
              <a:t>데이터팀 소개</a:t>
            </a:r>
            <a:endParaRPr/>
          </a:p>
        </p:txBody>
      </p:sp>
      <p:sp>
        <p:nvSpPr>
          <p:cNvPr id="485" name="Google Shape;485;gb7bf2c76ab_0_1216"/>
          <p:cNvSpPr txBox="1"/>
          <p:nvPr>
            <p:ph idx="3" type="body"/>
          </p:nvPr>
        </p:nvSpPr>
        <p:spPr>
          <a:xfrm>
            <a:off x="1015800" y="1344101"/>
            <a:ext cx="22352400" cy="11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Char char="◆"/>
            </a:pPr>
            <a:r>
              <a:rPr lang="en-US">
                <a:solidFill>
                  <a:srgbClr val="000000"/>
                </a:solidFill>
              </a:rPr>
              <a:t>데이터 인프라가 첫 번째 스텝!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Char char="❖"/>
            </a:pPr>
            <a:r>
              <a:rPr lang="en-US">
                <a:solidFill>
                  <a:srgbClr val="000000"/>
                </a:solidFill>
              </a:rPr>
              <a:t> 데이터 인프라 없이는 데이터 분석이나 모델링은 불가능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lang="en-US">
                <a:solidFill>
                  <a:srgbClr val="000000"/>
                </a:solidFill>
              </a:rPr>
              <a:t>하지만 아주 작은 회사에서 생존이 더 중요한 문제라 데이터 인프라는 조금더 성장한 뒤에 걱정해도 됨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lang="en-US">
                <a:solidFill>
                  <a:srgbClr val="000000"/>
                </a:solidFill>
              </a:rPr>
              <a:t>첫 번째 팀원은 인프라 구축 이외에도 약간의 분석/모델링 스킬이 있는 사람이 최적 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Char char="❖"/>
            </a:pPr>
            <a:r>
              <a:rPr lang="en-US">
                <a:solidFill>
                  <a:srgbClr val="000000"/>
                </a:solidFill>
              </a:rPr>
              <a:t>고려점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lang="en-US">
                <a:solidFill>
                  <a:srgbClr val="000000"/>
                </a:solidFill>
              </a:rPr>
              <a:t>클라우드 vs. 직접 구성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lang="en-US">
                <a:solidFill>
                  <a:srgbClr val="000000"/>
                </a:solidFill>
              </a:rPr>
              <a:t>배치 vs. 실시간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b7bf2c76ab_0_1221"/>
          <p:cNvSpPr txBox="1"/>
          <p:nvPr>
            <p:ph idx="2" type="body"/>
          </p:nvPr>
        </p:nvSpPr>
        <p:spPr>
          <a:xfrm>
            <a:off x="1017138" y="624577"/>
            <a:ext cx="18919199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5"/>
              <a:buFont typeface="Arial"/>
              <a:buNone/>
            </a:pPr>
            <a:r>
              <a:rPr lang="en-US" sz="3255">
                <a:solidFill>
                  <a:schemeClr val="lt1"/>
                </a:solidFill>
              </a:rPr>
              <a:t>데이터팀 소개</a:t>
            </a:r>
            <a:endParaRPr/>
          </a:p>
        </p:txBody>
      </p:sp>
      <p:sp>
        <p:nvSpPr>
          <p:cNvPr id="491" name="Google Shape;491;gb7bf2c76ab_0_1221"/>
          <p:cNvSpPr txBox="1"/>
          <p:nvPr>
            <p:ph idx="3" type="body"/>
          </p:nvPr>
        </p:nvSpPr>
        <p:spPr>
          <a:xfrm>
            <a:off x="1015800" y="1344101"/>
            <a:ext cx="22352400" cy="11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Char char="◆"/>
            </a:pPr>
            <a:r>
              <a:rPr lang="en-US">
                <a:solidFill>
                  <a:srgbClr val="000000"/>
                </a:solidFill>
              </a:rPr>
              <a:t>데이터의 품질이 아주 중요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Char char="❖"/>
            </a:pPr>
            <a:r>
              <a:rPr lang="en-US">
                <a:solidFill>
                  <a:srgbClr val="000000"/>
                </a:solidFill>
              </a:rPr>
              <a:t>Garbage In Garbage Out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Char char="❖"/>
            </a:pPr>
            <a:r>
              <a:rPr lang="en-US">
                <a:solidFill>
                  <a:srgbClr val="000000"/>
                </a:solidFill>
              </a:rPr>
              <a:t>데이터 과학자가 가장 많은 시간을 쏟는 분야는?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lang="en-US">
                <a:solidFill>
                  <a:srgbClr val="000000"/>
                </a:solidFill>
              </a:rPr>
              <a:t>데이터 청소 작업!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lang="en-US">
                <a:solidFill>
                  <a:srgbClr val="000000"/>
                </a:solidFill>
              </a:rPr>
              <a:t>모델링에 드는 시간을 100이라고 하면 그중 70은 데이터 클린업에 들어감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Char char="❖"/>
            </a:pPr>
            <a:r>
              <a:rPr lang="en-US">
                <a:solidFill>
                  <a:srgbClr val="000000"/>
                </a:solidFill>
              </a:rPr>
              <a:t>중요 데이터의 경우 좀더 품질 유지에 노력이 필요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lang="en-US">
                <a:solidFill>
                  <a:srgbClr val="000000"/>
                </a:solidFill>
              </a:rPr>
              <a:t>어디에 데이터가 있는지?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lang="en-US">
                <a:solidFill>
                  <a:srgbClr val="000000"/>
                </a:solidFill>
              </a:rPr>
              <a:t>이 데이터의 품질에 혹시 문제가 있는지 계속적으로 모니터링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92" name="Google Shape;492;gb7bf2c76ab_0_1221"/>
          <p:cNvSpPr txBox="1"/>
          <p:nvPr/>
        </p:nvSpPr>
        <p:spPr>
          <a:xfrm>
            <a:off x="1838067" y="10160667"/>
            <a:ext cx="20358300" cy="3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“If you are not thinking about how to keep your data clean from the very beginning, you are fucked. I guarantee it.”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DJ Patil, The first US Chief Data Scientist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b7bf2c76ab_0_1232"/>
          <p:cNvSpPr txBox="1"/>
          <p:nvPr>
            <p:ph idx="2" type="body"/>
          </p:nvPr>
        </p:nvSpPr>
        <p:spPr>
          <a:xfrm>
            <a:off x="1017138" y="624577"/>
            <a:ext cx="18919199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5"/>
              <a:buFont typeface="Arial"/>
              <a:buNone/>
            </a:pPr>
            <a:r>
              <a:rPr lang="en-US" sz="3255">
                <a:solidFill>
                  <a:schemeClr val="lt1"/>
                </a:solidFill>
              </a:rPr>
              <a:t>데이터팀 소개</a:t>
            </a:r>
            <a:endParaRPr/>
          </a:p>
        </p:txBody>
      </p:sp>
      <p:sp>
        <p:nvSpPr>
          <p:cNvPr id="498" name="Google Shape;498;gb7bf2c76ab_0_1232"/>
          <p:cNvSpPr txBox="1"/>
          <p:nvPr>
            <p:ph idx="3" type="body"/>
          </p:nvPr>
        </p:nvSpPr>
        <p:spPr>
          <a:xfrm>
            <a:off x="1015800" y="1344101"/>
            <a:ext cx="22352400" cy="11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Char char="◆"/>
            </a:pPr>
            <a:r>
              <a:rPr lang="en-US">
                <a:solidFill>
                  <a:srgbClr val="000000"/>
                </a:solidFill>
              </a:rPr>
              <a:t>항상 지표부터 생각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Char char="❖"/>
            </a:pPr>
            <a:r>
              <a:rPr lang="en-US">
                <a:solidFill>
                  <a:srgbClr val="000000"/>
                </a:solidFill>
              </a:rPr>
              <a:t>무슨 일을 하건 그 일의 성공 척도(지표)를 처음부터 생각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lang="en-US">
                <a:solidFill>
                  <a:srgbClr val="000000"/>
                </a:solidFill>
              </a:rPr>
              <a:t>또한 나름대로 가설을 세우는 것이 인사이트를 키우는데 큰 도움이 됨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Char char="❖"/>
            </a:pPr>
            <a:r>
              <a:rPr lang="en-US">
                <a:solidFill>
                  <a:srgbClr val="000000"/>
                </a:solidFill>
              </a:rPr>
              <a:t>지표의 계산에 있어서 객관성이 중요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lang="en-US">
                <a:solidFill>
                  <a:srgbClr val="000000"/>
                </a:solidFill>
              </a:rPr>
              <a:t>계산된 지표를 아무도 못 믿는다면 큰 문제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lang="en-US"/>
              <a:t>지표를 어떻게 계산할 것인지 그리고 이걸 다른 사람들에게 어떻게 설명할지 고려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7bf2c76ab_0_1355"/>
          <p:cNvSpPr txBox="1"/>
          <p:nvPr>
            <p:ph idx="2" type="body"/>
          </p:nvPr>
        </p:nvSpPr>
        <p:spPr>
          <a:xfrm>
            <a:off x="1017138" y="624577"/>
            <a:ext cx="18919199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02B3D"/>
              </a:buClr>
              <a:buSzPts val="3255"/>
              <a:buFont typeface="Arial"/>
              <a:buNone/>
            </a:pPr>
            <a:r>
              <a:rPr lang="en-US" sz="3255"/>
              <a:t>데이터팀 소개</a:t>
            </a:r>
            <a:endParaRPr/>
          </a:p>
        </p:txBody>
      </p:sp>
      <p:sp>
        <p:nvSpPr>
          <p:cNvPr id="80" name="Google Shape;80;gb7bf2c76ab_0_1355"/>
          <p:cNvSpPr txBox="1"/>
          <p:nvPr>
            <p:ph idx="3" type="body"/>
          </p:nvPr>
        </p:nvSpPr>
        <p:spPr>
          <a:xfrm>
            <a:off x="1015800" y="1344101"/>
            <a:ext cx="22352400" cy="11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Char char="◆"/>
            </a:pPr>
            <a:r>
              <a:rPr lang="en-US">
                <a:solidFill>
                  <a:srgbClr val="000000"/>
                </a:solidFill>
              </a:rPr>
              <a:t>강사 소개 - 한기용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Char char="❖"/>
            </a:pPr>
            <a:r>
              <a:rPr lang="en-US">
                <a:solidFill>
                  <a:srgbClr val="000000"/>
                </a:solidFill>
              </a:rPr>
              <a:t>2021년 현재 Harmonize Health 데이터 팀 디렉터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Char char="❖"/>
            </a:pPr>
            <a:r>
              <a:rPr lang="en-US">
                <a:solidFill>
                  <a:srgbClr val="000000"/>
                </a:solidFill>
              </a:rPr>
              <a:t>2018-2020년 데이터 관련 컨설턴트/어드바이저/엔젤투자자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Char char="❖"/>
            </a:pPr>
            <a:r>
              <a:rPr lang="en-US">
                <a:solidFill>
                  <a:srgbClr val="000000"/>
                </a:solidFill>
              </a:rPr>
              <a:t>2014-2018년 Udemy 데이터 팀 시니어 디렉터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Char char="❖"/>
            </a:pPr>
            <a:r>
              <a:rPr lang="en-US">
                <a:solidFill>
                  <a:srgbClr val="000000"/>
                </a:solidFill>
              </a:rPr>
              <a:t>2012-2014년 Polyvore 데이터 팀 시니어 매니저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Char char="❖"/>
            </a:pPr>
            <a:r>
              <a:rPr lang="en-US">
                <a:solidFill>
                  <a:srgbClr val="000000"/>
                </a:solidFill>
              </a:rPr>
              <a:t>2004-2011년 Yahoo Search 엔지니어링 디렉터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Char char="❖"/>
            </a:pPr>
            <a:r>
              <a:rPr lang="en-US">
                <a:solidFill>
                  <a:srgbClr val="000000"/>
                </a:solidFill>
              </a:rPr>
              <a:t>2000년에 미국 실리콘밸리로 이주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Char char="❖"/>
            </a:pPr>
            <a:r>
              <a:rPr lang="en-US">
                <a:solidFill>
                  <a:srgbClr val="000000"/>
                </a:solidFill>
              </a:rPr>
              <a:t>1995-2000년 삼성전자 소프트웨어 개발자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Char char="❖"/>
            </a:pPr>
            <a:r>
              <a:rPr lang="en-US">
                <a:solidFill>
                  <a:srgbClr val="000000"/>
                </a:solidFill>
              </a:rPr>
              <a:t>서울대학교 컴퓨터 공학과 학사/석사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b7bf2c76ab_0_1237"/>
          <p:cNvSpPr txBox="1"/>
          <p:nvPr>
            <p:ph idx="2" type="body"/>
          </p:nvPr>
        </p:nvSpPr>
        <p:spPr>
          <a:xfrm>
            <a:off x="1017138" y="624577"/>
            <a:ext cx="18919199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5"/>
              <a:buFont typeface="Arial"/>
              <a:buNone/>
            </a:pPr>
            <a:r>
              <a:rPr lang="en-US" sz="3255">
                <a:solidFill>
                  <a:schemeClr val="lt1"/>
                </a:solidFill>
              </a:rPr>
              <a:t>데이터팀 소개</a:t>
            </a:r>
            <a:endParaRPr/>
          </a:p>
        </p:txBody>
      </p:sp>
      <p:sp>
        <p:nvSpPr>
          <p:cNvPr id="504" name="Google Shape;504;gb7bf2c76ab_0_1237"/>
          <p:cNvSpPr txBox="1"/>
          <p:nvPr>
            <p:ph idx="3" type="body"/>
          </p:nvPr>
        </p:nvSpPr>
        <p:spPr>
          <a:xfrm>
            <a:off x="1015800" y="1344101"/>
            <a:ext cx="22352400" cy="11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Char char="◆"/>
            </a:pPr>
            <a:r>
              <a:rPr lang="en-US">
                <a:solidFill>
                  <a:srgbClr val="000000"/>
                </a:solidFill>
              </a:rPr>
              <a:t>가능하면 간단한 솔루션으로 시작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Char char="❖"/>
            </a:pPr>
            <a:r>
              <a:rPr lang="en-US">
                <a:solidFill>
                  <a:srgbClr val="000000"/>
                </a:solidFill>
              </a:rPr>
              <a:t>모든 문제를 딥러닝으로 해결해야 하나?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lang="en-US">
                <a:solidFill>
                  <a:srgbClr val="000000"/>
                </a:solidFill>
              </a:rPr>
              <a:t>IF문 몇개의 간단한 논리로 해결할 수 있는지 부터 고민! 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lang="en-US"/>
              <a:t>실제 회사에서 딥러닝으로 문제를 해결하는 경우는 드뭄. 왜 동작하는지 설명도 힘들고 개발과 론치 모두 시간이 걸림</a:t>
            </a:r>
            <a:endParaRPr/>
          </a:p>
          <a:p>
            <a:pPr indent="-571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400"/>
              <a:buChar char="❖"/>
            </a:pPr>
            <a:r>
              <a:rPr lang="en-US"/>
              <a:t>반복 기반의 점진적인 개발방식 vs. 한 큐에 모델 만들기</a:t>
            </a:r>
            <a:endParaRPr/>
          </a:p>
          <a:p>
            <a:pPr indent="-5334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en-US"/>
              <a:t>후자는 시간만 오래 걸리고 최종 성과는 안 좋을 확률이 높음</a:t>
            </a:r>
            <a:endParaRPr/>
          </a:p>
          <a:p>
            <a:pPr indent="-5334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en-US"/>
              <a:t>전자로 가면서 원하는 결과가 나오면 그 때 중단. 더 개선할 필요 없음</a:t>
            </a:r>
            <a:endParaRPr/>
          </a:p>
        </p:txBody>
      </p:sp>
      <p:pic>
        <p:nvPicPr>
          <p:cNvPr id="505" name="Google Shape;505;gb7bf2c76ab_0_1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1425" y="9749717"/>
            <a:ext cx="6894200" cy="3030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d282e43780_0_70"/>
          <p:cNvSpPr txBox="1"/>
          <p:nvPr>
            <p:ph type="title"/>
          </p:nvPr>
        </p:nvSpPr>
        <p:spPr>
          <a:xfrm>
            <a:off x="3728738" y="3477627"/>
            <a:ext cx="16958400" cy="14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요약</a:t>
            </a:r>
            <a:endParaRPr/>
          </a:p>
        </p:txBody>
      </p:sp>
      <p:sp>
        <p:nvSpPr>
          <p:cNvPr id="511" name="Google Shape;511;gd282e43780_0_70"/>
          <p:cNvSpPr txBox="1"/>
          <p:nvPr>
            <p:ph idx="1" type="body"/>
          </p:nvPr>
        </p:nvSpPr>
        <p:spPr>
          <a:xfrm>
            <a:off x="1909075" y="5604650"/>
            <a:ext cx="20618100" cy="58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spcBef>
                <a:spcPts val="1900"/>
              </a:spcBef>
              <a:spcAft>
                <a:spcPts val="0"/>
              </a:spcAft>
              <a:buClr>
                <a:srgbClr val="FFFFFF"/>
              </a:buClr>
              <a:buSzPts val="5000"/>
              <a:buChar char="●"/>
            </a:pPr>
            <a:r>
              <a:rPr lang="en-US">
                <a:solidFill>
                  <a:srgbClr val="FFFFFF"/>
                </a:solidFill>
              </a:rPr>
              <a:t>데이팀의 목표는 신뢰할 수 있는 데이터를 바탕으로 부가가치 생성</a:t>
            </a:r>
            <a:endParaRPr>
              <a:solidFill>
                <a:srgbClr val="FFFFFF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Char char="●"/>
            </a:pPr>
            <a:r>
              <a:rPr lang="en-US">
                <a:solidFill>
                  <a:srgbClr val="FFFFFF"/>
                </a:solidFill>
              </a:rPr>
              <a:t>데이터 직군에는 엔지니어, 분석가, 과학자 이렇게 세 종류가 존재 </a:t>
            </a:r>
            <a:endParaRPr>
              <a:solidFill>
                <a:srgbClr val="FFFFFF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Char char="●"/>
            </a:pPr>
            <a:r>
              <a:rPr lang="en-US">
                <a:solidFill>
                  <a:srgbClr val="FFFFFF"/>
                </a:solidFill>
              </a:rPr>
              <a:t>데이터 팀 조직 구조에는 중앙집중, 분산, 하이브리드의 세 종류가 존재</a:t>
            </a:r>
            <a:endParaRPr>
              <a:solidFill>
                <a:srgbClr val="FFFFFF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Char char="●"/>
            </a:pPr>
            <a:r>
              <a:rPr lang="en-US">
                <a:solidFill>
                  <a:srgbClr val="FFFFFF"/>
                </a:solidFill>
              </a:rPr>
              <a:t>모델 개발은 론치와 운영에 초점을 맞춰야 함</a:t>
            </a:r>
            <a:endParaRPr>
              <a:solidFill>
                <a:srgbClr val="FFFFFF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Char char="●"/>
            </a:pPr>
            <a:r>
              <a:rPr lang="en-US">
                <a:solidFill>
                  <a:srgbClr val="FFFFFF"/>
                </a:solidFill>
              </a:rPr>
              <a:t>데이터 팀의 존재 여부는 여타 팀과 마찬가지로 수익증대라는 점 명심</a:t>
            </a:r>
            <a:endParaRPr>
              <a:solidFill>
                <a:srgbClr val="FFFFFF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Char char="●"/>
            </a:pPr>
            <a:r>
              <a:rPr lang="en-US">
                <a:solidFill>
                  <a:srgbClr val="FFFFFF"/>
                </a:solidFill>
              </a:rPr>
              <a:t>단순한 솔루션이 제일 좋은 솔루션 (모든 문제에 딥러닝을 쓰지는 말자)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7013bde8d_0_11"/>
          <p:cNvSpPr txBox="1"/>
          <p:nvPr>
            <p:ph idx="2" type="body"/>
          </p:nvPr>
        </p:nvSpPr>
        <p:spPr>
          <a:xfrm>
            <a:off x="1017138" y="624577"/>
            <a:ext cx="18919199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02B3D"/>
              </a:buClr>
              <a:buSzPts val="3255"/>
              <a:buFont typeface="Arial"/>
              <a:buNone/>
            </a:pPr>
            <a:r>
              <a:rPr lang="en-US" sz="3255"/>
              <a:t>데이터팀 소개</a:t>
            </a:r>
            <a:endParaRPr/>
          </a:p>
        </p:txBody>
      </p:sp>
      <p:sp>
        <p:nvSpPr>
          <p:cNvPr id="86" name="Google Shape;86;gb7013bde8d_0_11"/>
          <p:cNvSpPr txBox="1"/>
          <p:nvPr>
            <p:ph idx="3" type="body"/>
          </p:nvPr>
        </p:nvSpPr>
        <p:spPr>
          <a:xfrm>
            <a:off x="1015725" y="2843124"/>
            <a:ext cx="22352400" cy="83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75" lIns="82975" spcFirstLastPara="1" rIns="82975" wrap="square" tIns="829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신뢰할 수 있는 데이터를 바탕으로 부가가치 생성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7" name="Google Shape;87;gb7013bde8d_0_11"/>
          <p:cNvSpPr txBox="1"/>
          <p:nvPr>
            <p:ph idx="3" type="body"/>
          </p:nvPr>
        </p:nvSpPr>
        <p:spPr>
          <a:xfrm>
            <a:off x="1015800" y="1344100"/>
            <a:ext cx="22352400" cy="17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75" lIns="82975" spcFirstLastPara="1" rIns="82975" wrap="square" tIns="8297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Char char="◆"/>
            </a:pPr>
            <a:r>
              <a:rPr lang="en-US">
                <a:solidFill>
                  <a:srgbClr val="000000"/>
                </a:solidFill>
              </a:rPr>
              <a:t>데이터 팀의 미션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7013bde8d_0_69"/>
          <p:cNvSpPr txBox="1"/>
          <p:nvPr>
            <p:ph idx="2" type="body"/>
          </p:nvPr>
        </p:nvSpPr>
        <p:spPr>
          <a:xfrm>
            <a:off x="1017138" y="624577"/>
            <a:ext cx="18919199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5"/>
              <a:buFont typeface="Arial"/>
              <a:buNone/>
            </a:pPr>
            <a:r>
              <a:rPr lang="en-US" sz="3255">
                <a:solidFill>
                  <a:schemeClr val="lt1"/>
                </a:solidFill>
              </a:rPr>
              <a:t>데이터팀 소개</a:t>
            </a:r>
            <a:endParaRPr/>
          </a:p>
        </p:txBody>
      </p:sp>
      <p:sp>
        <p:nvSpPr>
          <p:cNvPr id="93" name="Google Shape;93;gb7013bde8d_0_69"/>
          <p:cNvSpPr txBox="1"/>
          <p:nvPr>
            <p:ph idx="3" type="body"/>
          </p:nvPr>
        </p:nvSpPr>
        <p:spPr>
          <a:xfrm>
            <a:off x="1015800" y="1344101"/>
            <a:ext cx="22352400" cy="11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Char char="◆"/>
            </a:pPr>
            <a:r>
              <a:rPr lang="en-US">
                <a:solidFill>
                  <a:srgbClr val="000000"/>
                </a:solidFill>
              </a:rPr>
              <a:t>데이터 팀의 목표 1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Char char="❖"/>
            </a:pPr>
            <a:r>
              <a:rPr lang="en-US" sz="5400">
                <a:solidFill>
                  <a:srgbClr val="000000"/>
                </a:solidFill>
              </a:rPr>
              <a:t>고품질의 데이터를 제공하여 정책 결정에 사용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Char char="❖"/>
            </a:pPr>
            <a:r>
              <a:rPr lang="en-US">
                <a:solidFill>
                  <a:srgbClr val="000000"/>
                </a:solidFill>
              </a:rPr>
              <a:t>결정과학 (Decision Science)라고 부르기도 함 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b="1" lang="en-US">
                <a:solidFill>
                  <a:srgbClr val="000000"/>
                </a:solidFill>
              </a:rPr>
              <a:t>데이터 참고 결정(data informed</a:t>
            </a:r>
            <a:r>
              <a:rPr lang="en-US">
                <a:solidFill>
                  <a:srgbClr val="000000"/>
                </a:solidFill>
              </a:rPr>
              <a:t> decisions)을 가능하게 함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lang="en-US">
                <a:solidFill>
                  <a:srgbClr val="000000"/>
                </a:solidFill>
              </a:rPr>
              <a:t>vs. 데이터 기반 결정(data driven decisions)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4" name="Google Shape;94;gb7013bde8d_0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9450" y="6681325"/>
            <a:ext cx="7242176" cy="5696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b7013bde8d_0_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9781" y="7007697"/>
            <a:ext cx="5307243" cy="5696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7013bde8d_0_77"/>
          <p:cNvSpPr txBox="1"/>
          <p:nvPr>
            <p:ph idx="2" type="body"/>
          </p:nvPr>
        </p:nvSpPr>
        <p:spPr>
          <a:xfrm>
            <a:off x="1017138" y="624577"/>
            <a:ext cx="18919199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5"/>
              <a:buFont typeface="Arial"/>
              <a:buNone/>
            </a:pPr>
            <a:r>
              <a:rPr lang="en-US" sz="3255">
                <a:solidFill>
                  <a:schemeClr val="lt1"/>
                </a:solidFill>
              </a:rPr>
              <a:t>데이터팀 소개</a:t>
            </a:r>
            <a:endParaRPr/>
          </a:p>
        </p:txBody>
      </p:sp>
      <p:sp>
        <p:nvSpPr>
          <p:cNvPr id="101" name="Google Shape;101;gb7013bde8d_0_77"/>
          <p:cNvSpPr txBox="1"/>
          <p:nvPr>
            <p:ph idx="3" type="body"/>
          </p:nvPr>
        </p:nvSpPr>
        <p:spPr>
          <a:xfrm>
            <a:off x="1015800" y="1344101"/>
            <a:ext cx="22352400" cy="11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Char char="◆"/>
            </a:pPr>
            <a:r>
              <a:rPr lang="en-US">
                <a:solidFill>
                  <a:srgbClr val="000000"/>
                </a:solidFill>
              </a:rPr>
              <a:t>데이터 팀의 목표 2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Char char="❖"/>
            </a:pPr>
            <a:r>
              <a:rPr lang="en-US">
                <a:solidFill>
                  <a:srgbClr val="000000"/>
                </a:solidFill>
              </a:rPr>
              <a:t>고품질 데이터를 필요할 때 제공하여 사용자의 서비스 경험 개선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lang="en-US">
                <a:solidFill>
                  <a:srgbClr val="000000"/>
                </a:solidFill>
              </a:rPr>
              <a:t>머신 러닝과 같은 데이터 기반 알고리즘을 통해 개선</a:t>
            </a:r>
            <a:endParaRPr>
              <a:solidFill>
                <a:srgbClr val="000000"/>
              </a:solidFill>
            </a:endParaRPr>
          </a:p>
          <a:p>
            <a:pPr indent="-508000" lvl="3" marL="1828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Char char="▪"/>
            </a:pPr>
            <a:r>
              <a:rPr lang="en-US">
                <a:solidFill>
                  <a:srgbClr val="000000"/>
                </a:solidFill>
              </a:rPr>
              <a:t>예) 개인화를 바탕으로한 추천(Recommendation)과 검색 기능 제공</a:t>
            </a:r>
            <a:endParaRPr>
              <a:solidFill>
                <a:srgbClr val="000000"/>
              </a:solidFill>
            </a:endParaRPr>
          </a:p>
          <a:p>
            <a:pPr indent="-508000" lvl="3" marL="1828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Char char="▪"/>
            </a:pPr>
            <a:r>
              <a:rPr lang="en-US">
                <a:solidFill>
                  <a:srgbClr val="000000"/>
                </a:solidFill>
              </a:rPr>
              <a:t>하지만 사람의 개입/도움이 반드시 필요 (</a:t>
            </a:r>
            <a:r>
              <a:rPr b="1" lang="en-US">
                <a:solidFill>
                  <a:srgbClr val="000000"/>
                </a:solidFill>
              </a:rPr>
              <a:t>human-in-the-loop)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6400"/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pic>
        <p:nvPicPr>
          <p:cNvPr id="102" name="Google Shape;102;gb7013bde8d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9600" y="6539450"/>
            <a:ext cx="10046275" cy="62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gb7013bde8d_0_17"/>
          <p:cNvGrpSpPr/>
          <p:nvPr/>
        </p:nvGrpSpPr>
        <p:grpSpPr>
          <a:xfrm>
            <a:off x="8906039" y="1851971"/>
            <a:ext cx="7480643" cy="5368505"/>
            <a:chOff x="3320425" y="495500"/>
            <a:chExt cx="2174100" cy="2174100"/>
          </a:xfrm>
        </p:grpSpPr>
        <p:grpSp>
          <p:nvGrpSpPr>
            <p:cNvPr id="108" name="Google Shape;108;gb7013bde8d_0_17"/>
            <p:cNvGrpSpPr/>
            <p:nvPr/>
          </p:nvGrpSpPr>
          <p:grpSpPr>
            <a:xfrm>
              <a:off x="3320425" y="495500"/>
              <a:ext cx="2174100" cy="2174100"/>
              <a:chOff x="3244225" y="495500"/>
              <a:chExt cx="2174100" cy="2174100"/>
            </a:xfrm>
          </p:grpSpPr>
          <p:sp>
            <p:nvSpPr>
              <p:cNvPr id="109" name="Google Shape;109;gb7013bde8d_0_17"/>
              <p:cNvSpPr/>
              <p:nvPr/>
            </p:nvSpPr>
            <p:spPr>
              <a:xfrm>
                <a:off x="3244225" y="495500"/>
                <a:ext cx="2174100" cy="2174100"/>
              </a:xfrm>
              <a:prstGeom prst="ellipse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gb7013bde8d_0_17"/>
              <p:cNvSpPr txBox="1"/>
              <p:nvPr/>
            </p:nvSpPr>
            <p:spPr>
              <a:xfrm>
                <a:off x="3484116" y="1967344"/>
                <a:ext cx="1694400" cy="4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b="0" i="0" lang="en-US" sz="3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데이터 팀</a:t>
                </a:r>
                <a:endParaRPr b="0" i="0" sz="3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1" name="Google Shape;111;gb7013bde8d_0_17"/>
            <p:cNvSpPr/>
            <p:nvPr/>
          </p:nvSpPr>
          <p:spPr>
            <a:xfrm>
              <a:off x="4663900" y="611450"/>
              <a:ext cx="515700" cy="5514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gb7013bde8d_0_17"/>
          <p:cNvSpPr txBox="1"/>
          <p:nvPr>
            <p:ph idx="2" type="body"/>
          </p:nvPr>
        </p:nvSpPr>
        <p:spPr>
          <a:xfrm>
            <a:off x="1017138" y="624577"/>
            <a:ext cx="18919199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5"/>
              <a:buFont typeface="Arial"/>
              <a:buNone/>
            </a:pPr>
            <a:r>
              <a:rPr lang="en-US" sz="3255">
                <a:solidFill>
                  <a:schemeClr val="lt1"/>
                </a:solidFill>
              </a:rPr>
              <a:t>데이터팀 소개</a:t>
            </a:r>
            <a:endParaRPr/>
          </a:p>
        </p:txBody>
      </p:sp>
      <p:sp>
        <p:nvSpPr>
          <p:cNvPr id="113" name="Google Shape;113;gb7013bde8d_0_17"/>
          <p:cNvSpPr txBox="1"/>
          <p:nvPr/>
        </p:nvSpPr>
        <p:spPr>
          <a:xfrm>
            <a:off x="2810650" y="5231000"/>
            <a:ext cx="5103900" cy="15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사이트 방문 트래픽과 외부 데이터 (이메일, 마케팅 등등)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gb7013bde8d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19759" y="2952086"/>
            <a:ext cx="4982079" cy="273733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b7013bde8d_0_17"/>
          <p:cNvSpPr txBox="1"/>
          <p:nvPr/>
        </p:nvSpPr>
        <p:spPr>
          <a:xfrm>
            <a:off x="18119759" y="6143789"/>
            <a:ext cx="49827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비지니스 인사이트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gb7013bde8d_0_17"/>
          <p:cNvGrpSpPr/>
          <p:nvPr/>
        </p:nvGrpSpPr>
        <p:grpSpPr>
          <a:xfrm>
            <a:off x="9443968" y="9040472"/>
            <a:ext cx="6693351" cy="2527011"/>
            <a:chOff x="1701950" y="2616675"/>
            <a:chExt cx="3132125" cy="1227300"/>
          </a:xfrm>
        </p:grpSpPr>
        <p:grpSp>
          <p:nvGrpSpPr>
            <p:cNvPr id="117" name="Google Shape;117;gb7013bde8d_0_17"/>
            <p:cNvGrpSpPr/>
            <p:nvPr/>
          </p:nvGrpSpPr>
          <p:grpSpPr>
            <a:xfrm>
              <a:off x="1701950" y="2677875"/>
              <a:ext cx="3132125" cy="1104900"/>
              <a:chOff x="152400" y="3352950"/>
              <a:chExt cx="3132125" cy="1104900"/>
            </a:xfrm>
          </p:grpSpPr>
          <p:sp>
            <p:nvSpPr>
              <p:cNvPr id="118" name="Google Shape;118;gb7013bde8d_0_17"/>
              <p:cNvSpPr/>
              <p:nvPr/>
            </p:nvSpPr>
            <p:spPr>
              <a:xfrm>
                <a:off x="2141525" y="3391050"/>
                <a:ext cx="1143000" cy="1028700"/>
              </a:xfrm>
              <a:prstGeom prst="rect">
                <a:avLst/>
              </a:prstGeom>
              <a:solidFill>
                <a:srgbClr val="BFBFB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19" name="Google Shape;119;gb7013bde8d_0_1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52400" y="3391050"/>
                <a:ext cx="1143000" cy="1028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gb7013bde8d_0_1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198550" y="3352950"/>
                <a:ext cx="971550" cy="11049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gb7013bde8d_0_17"/>
              <p:cNvPicPr preferRelativeResize="0"/>
              <p:nvPr/>
            </p:nvPicPr>
            <p:blipFill rotWithShape="1">
              <a:blip r:embed="rId6">
                <a:alphaModFix amt="67000"/>
              </a:blip>
              <a:srcRect b="0" l="0" r="0" t="0"/>
              <a:stretch/>
            </p:blipFill>
            <p:spPr>
              <a:xfrm>
                <a:off x="2170100" y="3400575"/>
                <a:ext cx="1085850" cy="10096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2" name="Google Shape;122;gb7013bde8d_0_17"/>
            <p:cNvSpPr/>
            <p:nvPr/>
          </p:nvSpPr>
          <p:spPr>
            <a:xfrm>
              <a:off x="1702013" y="2616675"/>
              <a:ext cx="3132000" cy="1227300"/>
            </a:xfrm>
            <a:prstGeom prst="rect">
              <a:avLst/>
            </a:prstGeom>
            <a:noFill/>
            <a:ln cap="flat" cmpd="sng" w="2286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gb7013bde8d_0_17"/>
          <p:cNvSpPr txBox="1"/>
          <p:nvPr/>
        </p:nvSpPr>
        <p:spPr>
          <a:xfrm>
            <a:off x="9564216" y="8290550"/>
            <a:ext cx="6295500" cy="12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Site Services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gb7013bde8d_0_17"/>
          <p:cNvCxnSpPr>
            <a:stCxn id="109" idx="6"/>
            <a:endCxn id="115" idx="1"/>
          </p:cNvCxnSpPr>
          <p:nvPr/>
        </p:nvCxnSpPr>
        <p:spPr>
          <a:xfrm>
            <a:off x="16386683" y="4536224"/>
            <a:ext cx="1733100" cy="21753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" name="Google Shape;125;gb7013bde8d_0_17"/>
          <p:cNvCxnSpPr>
            <a:stCxn id="109" idx="4"/>
            <a:endCxn id="123" idx="0"/>
          </p:cNvCxnSpPr>
          <p:nvPr/>
        </p:nvCxnSpPr>
        <p:spPr>
          <a:xfrm>
            <a:off x="12646361" y="7220476"/>
            <a:ext cx="65700" cy="1070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" name="Google Shape;126;gb7013bde8d_0_17"/>
          <p:cNvCxnSpPr>
            <a:endCxn id="113" idx="2"/>
          </p:cNvCxnSpPr>
          <p:nvPr/>
        </p:nvCxnSpPr>
        <p:spPr>
          <a:xfrm rot="10800000">
            <a:off x="5362600" y="6828800"/>
            <a:ext cx="4036200" cy="3605400"/>
          </a:xfrm>
          <a:prstGeom prst="curvedConnector2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" name="Google Shape;127;gb7013bde8d_0_17"/>
          <p:cNvCxnSpPr>
            <a:endCxn id="122" idx="3"/>
          </p:cNvCxnSpPr>
          <p:nvPr/>
        </p:nvCxnSpPr>
        <p:spPr>
          <a:xfrm flipH="1">
            <a:off x="16137186" y="7080477"/>
            <a:ext cx="4172400" cy="32235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595959"/>
            </a:solidFill>
            <a:prstDash val="dot"/>
            <a:round/>
            <a:headEnd len="sm" w="sm" type="none"/>
            <a:tailEnd len="med" w="med" type="triangle"/>
          </a:ln>
        </p:spPr>
      </p:cxnSp>
      <p:pic>
        <p:nvPicPr>
          <p:cNvPr id="128" name="Google Shape;128;gb7013bde8d_0_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27550" y="2235064"/>
            <a:ext cx="5830277" cy="299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b7013bde8d_0_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025622" y="2587252"/>
            <a:ext cx="2022850" cy="194900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b7013bde8d_0_17"/>
          <p:cNvSpPr txBox="1"/>
          <p:nvPr/>
        </p:nvSpPr>
        <p:spPr>
          <a:xfrm>
            <a:off x="12535989" y="4647184"/>
            <a:ext cx="34761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웨어하우스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gb7013bde8d_0_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954274" y="3015591"/>
            <a:ext cx="2022851" cy="19490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gb7013bde8d_0_17"/>
          <p:cNvCxnSpPr>
            <a:stCxn id="113" idx="3"/>
            <a:endCxn id="131" idx="1"/>
          </p:cNvCxnSpPr>
          <p:nvPr/>
        </p:nvCxnSpPr>
        <p:spPr>
          <a:xfrm flipH="1" rot="10800000">
            <a:off x="7914550" y="3990200"/>
            <a:ext cx="2039700" cy="2039700"/>
          </a:xfrm>
          <a:prstGeom prst="curvedConnector3">
            <a:avLst>
              <a:gd fmla="val 50001" name="adj1"/>
            </a:avLst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" name="Google Shape;133;gb7013bde8d_0_17"/>
          <p:cNvCxnSpPr>
            <a:stCxn id="131" idx="3"/>
            <a:endCxn id="129" idx="1"/>
          </p:cNvCxnSpPr>
          <p:nvPr/>
        </p:nvCxnSpPr>
        <p:spPr>
          <a:xfrm flipH="1" rot="10800000">
            <a:off x="11977125" y="3561694"/>
            <a:ext cx="1048500" cy="4284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4" name="Google Shape;134;gb7013bde8d_0_17"/>
          <p:cNvSpPr/>
          <p:nvPr/>
        </p:nvSpPr>
        <p:spPr>
          <a:xfrm>
            <a:off x="8591307" y="8053980"/>
            <a:ext cx="9147000" cy="4723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b7013bde8d_0_17"/>
          <p:cNvSpPr txBox="1"/>
          <p:nvPr/>
        </p:nvSpPr>
        <p:spPr>
          <a:xfrm>
            <a:off x="9534190" y="11560264"/>
            <a:ext cx="70680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(개인화등을 통한)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제품 서비스 개선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b7013bde8d_0_17"/>
          <p:cNvSpPr txBox="1"/>
          <p:nvPr/>
        </p:nvSpPr>
        <p:spPr>
          <a:xfrm>
            <a:off x="8231323" y="2235075"/>
            <a:ext cx="14064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b7013bde8d_0_17"/>
          <p:cNvSpPr txBox="1"/>
          <p:nvPr/>
        </p:nvSpPr>
        <p:spPr>
          <a:xfrm>
            <a:off x="8084822" y="7765650"/>
            <a:ext cx="6681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b7013bde8d_0_17"/>
          <p:cNvSpPr txBox="1"/>
          <p:nvPr/>
        </p:nvSpPr>
        <p:spPr>
          <a:xfrm>
            <a:off x="17722247" y="2274100"/>
            <a:ext cx="6681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7013bde8d_0_85"/>
          <p:cNvSpPr txBox="1"/>
          <p:nvPr>
            <p:ph idx="2" type="body"/>
          </p:nvPr>
        </p:nvSpPr>
        <p:spPr>
          <a:xfrm>
            <a:off x="1017138" y="624577"/>
            <a:ext cx="18919199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5"/>
              <a:buFont typeface="Arial"/>
              <a:buNone/>
            </a:pPr>
            <a:r>
              <a:rPr lang="en-US" sz="3255">
                <a:solidFill>
                  <a:schemeClr val="lt1"/>
                </a:solidFill>
              </a:rPr>
              <a:t>데이터팀 소개</a:t>
            </a:r>
            <a:endParaRPr/>
          </a:p>
        </p:txBody>
      </p:sp>
      <p:sp>
        <p:nvSpPr>
          <p:cNvPr id="144" name="Google Shape;144;gb7013bde8d_0_85"/>
          <p:cNvSpPr txBox="1"/>
          <p:nvPr>
            <p:ph idx="3" type="body"/>
          </p:nvPr>
        </p:nvSpPr>
        <p:spPr>
          <a:xfrm>
            <a:off x="1015800" y="1344101"/>
            <a:ext cx="22352400" cy="11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75" lIns="82975" spcFirstLastPara="1" rIns="82975" wrap="square" tIns="82975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Char char="◆"/>
            </a:pPr>
            <a:r>
              <a:rPr lang="en-US">
                <a:solidFill>
                  <a:srgbClr val="000000"/>
                </a:solidFill>
              </a:rPr>
              <a:t>데이터 팀의 발전 - 1. 데이터 인프라 구축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Char char="❖"/>
            </a:pPr>
            <a:r>
              <a:rPr lang="en-US">
                <a:solidFill>
                  <a:srgbClr val="000000"/>
                </a:solidFill>
              </a:rPr>
              <a:t>데이터 인프라: 데이터 웨어하우스와 ETL (Extract, Transform, Load)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lang="en-US">
                <a:solidFill>
                  <a:srgbClr val="000000"/>
                </a:solidFill>
              </a:rPr>
              <a:t>데이터 웨어하우스: 회사에 필요한 모든 데이터들을 저장하는 </a:t>
            </a:r>
            <a:r>
              <a:rPr b="1" lang="en-US">
                <a:solidFill>
                  <a:srgbClr val="000000"/>
                </a:solidFill>
              </a:rPr>
              <a:t>중앙</a:t>
            </a:r>
            <a:r>
              <a:rPr lang="en-US">
                <a:solidFill>
                  <a:srgbClr val="000000"/>
                </a:solidFill>
              </a:rPr>
              <a:t> 데이터베이스</a:t>
            </a:r>
            <a:endParaRPr>
              <a:solidFill>
                <a:srgbClr val="000000"/>
              </a:solidFill>
            </a:endParaRPr>
          </a:p>
          <a:p>
            <a:pPr indent="-5334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lang="en-US">
                <a:solidFill>
                  <a:srgbClr val="000000"/>
                </a:solidFill>
              </a:rPr>
              <a:t>ETL (Extract, Transform, Load): 소스에 존재하는 데이터들을 데이터 웨어하우스로 복사해오는 코드를 지칭. 보통 파이썬으로 작성</a:t>
            </a:r>
            <a:endParaRPr>
              <a:solidFill>
                <a:srgbClr val="000000"/>
              </a:solidFill>
            </a:endParaRPr>
          </a:p>
          <a:p>
            <a:pPr indent="-571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Char char="❖"/>
            </a:pPr>
            <a:r>
              <a:rPr lang="en-US">
                <a:solidFill>
                  <a:srgbClr val="000000"/>
                </a:solidFill>
              </a:rPr>
              <a:t>데이터 인프라의 구축은 데이터 엔지니어가 수행함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6400"/>
              <a:buNone/>
            </a:pPr>
            <a:r>
              <a:t/>
            </a:r>
            <a:endParaRPr sz="5400">
              <a:solidFill>
                <a:srgbClr val="595959"/>
              </a:solidFill>
            </a:endParaRPr>
          </a:p>
        </p:txBody>
      </p:sp>
      <p:sp>
        <p:nvSpPr>
          <p:cNvPr id="145" name="Google Shape;145;gb7013bde8d_0_85"/>
          <p:cNvSpPr txBox="1"/>
          <p:nvPr/>
        </p:nvSpPr>
        <p:spPr>
          <a:xfrm>
            <a:off x="3286975" y="11077150"/>
            <a:ext cx="6998100" cy="1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서비스에서 직접 생기는 데이터와 써드파티를 통해 생기는 간접 데이터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b7013bde8d_0_85"/>
          <p:cNvSpPr/>
          <p:nvPr/>
        </p:nvSpPr>
        <p:spPr>
          <a:xfrm>
            <a:off x="11063170" y="8203545"/>
            <a:ext cx="7599600" cy="4680600"/>
          </a:xfrm>
          <a:prstGeom prst="ellipse">
            <a:avLst/>
          </a:prstGeom>
          <a:solidFill>
            <a:srgbClr val="EEEEEE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b7013bde8d_0_85"/>
          <p:cNvSpPr txBox="1"/>
          <p:nvPr/>
        </p:nvSpPr>
        <p:spPr>
          <a:xfrm>
            <a:off x="11977918" y="11582645"/>
            <a:ext cx="59226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데이터 인프라</a:t>
            </a:r>
            <a:endParaRPr b="1" i="0" sz="4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b7013bde8d_0_85"/>
          <p:cNvSpPr txBox="1"/>
          <p:nvPr/>
        </p:nvSpPr>
        <p:spPr>
          <a:xfrm>
            <a:off x="14486225" y="10384750"/>
            <a:ext cx="34794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웨어하우스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gb7013bde8d_0_85"/>
          <p:cNvCxnSpPr>
            <a:stCxn id="145" idx="3"/>
            <a:endCxn id="150" idx="1"/>
          </p:cNvCxnSpPr>
          <p:nvPr/>
        </p:nvCxnSpPr>
        <p:spPr>
          <a:xfrm flipH="1" rot="10800000">
            <a:off x="10285075" y="10072900"/>
            <a:ext cx="1882500" cy="1685100"/>
          </a:xfrm>
          <a:prstGeom prst="curvedConnector3">
            <a:avLst>
              <a:gd fmla="val 49990" name="adj1"/>
            </a:avLst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" name="Google Shape;151;gb7013bde8d_0_85"/>
          <p:cNvCxnSpPr/>
          <p:nvPr/>
        </p:nvCxnSpPr>
        <p:spPr>
          <a:xfrm flipH="1" rot="10800000">
            <a:off x="14086177" y="9654471"/>
            <a:ext cx="1032000" cy="365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2" name="Google Shape;152;gb7013bde8d_0_85"/>
          <p:cNvSpPr txBox="1"/>
          <p:nvPr/>
        </p:nvSpPr>
        <p:spPr>
          <a:xfrm>
            <a:off x="11615790" y="7495825"/>
            <a:ext cx="13842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4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b7013bde8d_0_85"/>
          <p:cNvSpPr txBox="1"/>
          <p:nvPr/>
        </p:nvSpPr>
        <p:spPr>
          <a:xfrm>
            <a:off x="12497994" y="10921250"/>
            <a:ext cx="13842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ETL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b7013bde8d_0_85"/>
          <p:cNvSpPr/>
          <p:nvPr/>
        </p:nvSpPr>
        <p:spPr>
          <a:xfrm>
            <a:off x="15203125" y="8807305"/>
            <a:ext cx="1686300" cy="15774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gb7013bde8d_0_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9123" y="8368710"/>
            <a:ext cx="4582510" cy="3329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b7013bde8d_0_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67484" y="9284108"/>
            <a:ext cx="1890607" cy="1577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ers-theme-1">
  <a:themeElements>
    <a:clrScheme name="programmers-theme-1">
      <a:dk1>
        <a:srgbClr val="000000"/>
      </a:dk1>
      <a:lt1>
        <a:srgbClr val="202B3D"/>
      </a:lt1>
      <a:dk2>
        <a:srgbClr val="A7A7A7"/>
      </a:dk2>
      <a:lt2>
        <a:srgbClr val="535353"/>
      </a:lt2>
      <a:accent1>
        <a:srgbClr val="0078FF"/>
      </a:accent1>
      <a:accent2>
        <a:srgbClr val="FF9800"/>
      </a:accent2>
      <a:accent3>
        <a:srgbClr val="4BAF4F"/>
      </a:accent3>
      <a:accent4>
        <a:srgbClr val="F34336"/>
      </a:accent4>
      <a:accent5>
        <a:srgbClr val="673AB6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ers-theme-1">
  <a:themeElements>
    <a:clrScheme name="programmers-theme-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8FF"/>
      </a:accent1>
      <a:accent2>
        <a:srgbClr val="FF9800"/>
      </a:accent2>
      <a:accent3>
        <a:srgbClr val="4BAF4F"/>
      </a:accent3>
      <a:accent4>
        <a:srgbClr val="F34336"/>
      </a:accent4>
      <a:accent5>
        <a:srgbClr val="673AB6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</cp:coreProperties>
</file>