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759" r:id="rId2"/>
    <p:sldId id="377" r:id="rId3"/>
    <p:sldId id="379" r:id="rId4"/>
    <p:sldId id="258" r:id="rId5"/>
    <p:sldId id="259" r:id="rId6"/>
    <p:sldId id="1121" r:id="rId7"/>
    <p:sldId id="1124" r:id="rId8"/>
    <p:sldId id="1127" r:id="rId9"/>
    <p:sldId id="1123" r:id="rId10"/>
    <p:sldId id="1122" r:id="rId11"/>
    <p:sldId id="390" r:id="rId12"/>
    <p:sldId id="1141" r:id="rId13"/>
    <p:sldId id="392" r:id="rId14"/>
    <p:sldId id="400" r:id="rId15"/>
    <p:sldId id="393" r:id="rId16"/>
    <p:sldId id="1128" r:id="rId17"/>
    <p:sldId id="970" r:id="rId18"/>
    <p:sldId id="1132" r:id="rId19"/>
    <p:sldId id="401" r:id="rId20"/>
    <p:sldId id="1129" r:id="rId21"/>
    <p:sldId id="1133" r:id="rId22"/>
    <p:sldId id="880" r:id="rId23"/>
    <p:sldId id="882" r:id="rId24"/>
    <p:sldId id="415" r:id="rId25"/>
    <p:sldId id="971" r:id="rId26"/>
    <p:sldId id="972" r:id="rId27"/>
    <p:sldId id="1134" r:id="rId28"/>
    <p:sldId id="263" r:id="rId29"/>
    <p:sldId id="267" r:id="rId30"/>
    <p:sldId id="1136" r:id="rId31"/>
    <p:sldId id="1140" r:id="rId32"/>
    <p:sldId id="1137" r:id="rId33"/>
    <p:sldId id="113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8"/>
    <p:restoredTop sz="91994"/>
  </p:normalViewPr>
  <p:slideViewPr>
    <p:cSldViewPr snapToGrid="0" snapToObjects="1">
      <p:cViewPr>
        <p:scale>
          <a:sx n="71" d="100"/>
          <a:sy n="71" d="100"/>
        </p:scale>
        <p:origin x="68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194BB-E3F1-0842-88EF-FBFDE8ED7F67}" type="datetimeFigureOut">
              <a:rPr lang="en-US" smtClean="0"/>
              <a:t>3/19/19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FF5B5-F3AF-B84D-8B5B-BA990A96532A}" type="slidenum">
              <a:rPr lang="en-US" smtClean="0"/>
              <a:t>‹#›</a:t>
            </a:fld>
            <a:endParaRPr lang="en-US"/>
          </a:p>
        </p:txBody>
      </p:sp>
    </p:spTree>
    <p:extLst>
      <p:ext uri="{BB962C8B-B14F-4D97-AF65-F5344CB8AC3E}">
        <p14:creationId xmlns:p14="http://schemas.microsoft.com/office/powerpoint/2010/main" val="93030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D6762530-7160-1947-AAD9-7463699DB5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1363" indent="-284163">
              <a:spcBef>
                <a:spcPct val="30000"/>
              </a:spcBef>
              <a:defRPr sz="1200">
                <a:solidFill>
                  <a:schemeClr val="tx1"/>
                </a:solidFill>
                <a:latin typeface="Arial" panose="020B0604020202020204" pitchFamily="34" charset="0"/>
                <a:cs typeface="Arial" panose="020B0604020202020204" pitchFamily="34" charset="0"/>
              </a:defRPr>
            </a:lvl2pPr>
            <a:lvl3pPr marL="1141413" indent="-227013">
              <a:spcBef>
                <a:spcPct val="30000"/>
              </a:spcBef>
              <a:defRPr sz="1200">
                <a:solidFill>
                  <a:schemeClr val="tx1"/>
                </a:solidFill>
                <a:latin typeface="Arial" panose="020B0604020202020204" pitchFamily="34" charset="0"/>
                <a:cs typeface="Arial" panose="020B0604020202020204" pitchFamily="34" charset="0"/>
              </a:defRPr>
            </a:lvl3pPr>
            <a:lvl4pPr marL="1598613" indent="-227013">
              <a:spcBef>
                <a:spcPct val="30000"/>
              </a:spcBef>
              <a:defRPr sz="1200">
                <a:solidFill>
                  <a:schemeClr val="tx1"/>
                </a:solidFill>
                <a:latin typeface="Arial" panose="020B0604020202020204" pitchFamily="34" charset="0"/>
                <a:cs typeface="Arial" panose="020B0604020202020204" pitchFamily="34" charset="0"/>
              </a:defRPr>
            </a:lvl4pPr>
            <a:lvl5pPr marL="2055813" indent="-227013">
              <a:spcBef>
                <a:spcPct val="30000"/>
              </a:spcBef>
              <a:defRPr sz="1200">
                <a:solidFill>
                  <a:schemeClr val="tx1"/>
                </a:solidFill>
                <a:latin typeface="Arial" panose="020B0604020202020204" pitchFamily="34" charset="0"/>
                <a:cs typeface="Arial" panose="020B0604020202020204" pitchFamily="34" charset="0"/>
              </a:defRPr>
            </a:lvl5pPr>
            <a:lvl6pPr marL="25130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20B1D52-70E0-3D44-B149-74E70E8EF608}" type="slidenum">
              <a:rPr lang="en-US" altLang="en-US" smtClean="0">
                <a:latin typeface="Times New Roman" panose="02020603050405020304" pitchFamily="18" charset="0"/>
              </a:rPr>
              <a:pPr>
                <a:spcBef>
                  <a:spcPct val="0"/>
                </a:spcBef>
              </a:pPr>
              <a:t>1</a:t>
            </a:fld>
            <a:endParaRPr lang="en-US" altLang="en-US">
              <a:latin typeface="Times New Roman" panose="02020603050405020304" pitchFamily="18" charset="0"/>
            </a:endParaRPr>
          </a:p>
        </p:txBody>
      </p:sp>
      <p:sp>
        <p:nvSpPr>
          <p:cNvPr id="19458" name="Rectangle 2">
            <a:extLst>
              <a:ext uri="{FF2B5EF4-FFF2-40B4-BE49-F238E27FC236}">
                <a16:creationId xmlns:a16="http://schemas.microsoft.com/office/drawing/2014/main" id="{2B4CB745-0028-F743-8E26-AE2A5A92A966}"/>
              </a:ext>
            </a:extLst>
          </p:cNvPr>
          <p:cNvSpPr>
            <a:spLocks noGrp="1" noRot="1" noChangeAspect="1" noChangeArrowheads="1" noTextEdit="1"/>
          </p:cNvSpPr>
          <p:nvPr>
            <p:ph type="sldImg"/>
          </p:nvPr>
        </p:nvSpPr>
        <p:spPr>
          <a:ln cap="flat"/>
        </p:spPr>
      </p:sp>
      <p:sp>
        <p:nvSpPr>
          <p:cNvPr id="19459" name="Rectangle 3">
            <a:extLst>
              <a:ext uri="{FF2B5EF4-FFF2-40B4-BE49-F238E27FC236}">
                <a16:creationId xmlns:a16="http://schemas.microsoft.com/office/drawing/2014/main" id="{78FD71D7-FB7E-EC43-842D-771A24C1C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90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Image Placeholder 1">
            <a:extLst>
              <a:ext uri="{FF2B5EF4-FFF2-40B4-BE49-F238E27FC236}">
                <a16:creationId xmlns:a16="http://schemas.microsoft.com/office/drawing/2014/main" id="{010BE7C8-F163-D244-9A71-A40FFE62F5FE}"/>
              </a:ext>
            </a:extLst>
          </p:cNvPr>
          <p:cNvSpPr>
            <a:spLocks noGrp="1" noRot="1" noChangeAspect="1" noTextEdit="1"/>
          </p:cNvSpPr>
          <p:nvPr>
            <p:ph type="sldImg"/>
          </p:nvPr>
        </p:nvSpPr>
        <p:spPr>
          <a:xfrm>
            <a:off x="400050" y="693738"/>
            <a:ext cx="6149975" cy="3460750"/>
          </a:xfrm>
          <a:ln/>
        </p:spPr>
      </p:sp>
      <p:sp>
        <p:nvSpPr>
          <p:cNvPr id="403459" name="Notes Placeholder 2">
            <a:extLst>
              <a:ext uri="{FF2B5EF4-FFF2-40B4-BE49-F238E27FC236}">
                <a16:creationId xmlns:a16="http://schemas.microsoft.com/office/drawing/2014/main" id="{D4A71A30-0F44-254A-9CB6-05142DC19EC4}"/>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403460" name="Slide Number Placeholder 3">
            <a:extLst>
              <a:ext uri="{FF2B5EF4-FFF2-40B4-BE49-F238E27FC236}">
                <a16:creationId xmlns:a16="http://schemas.microsoft.com/office/drawing/2014/main" id="{32D1CCDC-6654-F54A-B0EA-190A754D595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8E233B50-60E7-514A-8F2C-B15A01933178}" type="slidenum">
              <a:rPr lang="en-US" altLang="en-US">
                <a:latin typeface="Times New Roman" panose="02020603050405020304" pitchFamily="18" charset="0"/>
              </a:rPr>
              <a:pPr algn="r">
                <a:spcBef>
                  <a:spcPct val="0"/>
                </a:spcBef>
              </a:pPr>
              <a:t>24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80437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Expensive and often seemingly “wasteful” behavioral signals are designed to convey honest information benefiting both signalers and observers (</a:t>
            </a:r>
            <a:r>
              <a:rPr lang="en-US" dirty="0" err="1"/>
              <a:t>Zahavi</a:t>
            </a:r>
            <a:r>
              <a:rPr lang="en-US" dirty="0"/>
              <a:t> 1975). These signals reveal information about underlying qualities of the signaling individuals (or groups). By “qualities” we mean characteristics of the signaler that are of importance to observers, but that are directly observable with difficulty. </a:t>
            </a:r>
          </a:p>
        </p:txBody>
      </p:sp>
      <p:sp>
        <p:nvSpPr>
          <p:cNvPr id="4" name="Slide Number Placeholder 3"/>
          <p:cNvSpPr>
            <a:spLocks noGrp="1"/>
          </p:cNvSpPr>
          <p:nvPr>
            <p:ph type="sldNum" sz="quarter" idx="5"/>
          </p:nvPr>
        </p:nvSpPr>
        <p:spPr/>
        <p:txBody>
          <a:bodyPr/>
          <a:lstStyle/>
          <a:p>
            <a:fld id="{E4BFF5B5-F3AF-B84D-8B5B-BA990A96532A}" type="slidenum">
              <a:rPr lang="en-US" smtClean="0"/>
              <a:t>27</a:t>
            </a:fld>
            <a:endParaRPr lang="en-US"/>
          </a:p>
        </p:txBody>
      </p:sp>
    </p:spTree>
    <p:extLst>
      <p:ext uri="{BB962C8B-B14F-4D97-AF65-F5344CB8AC3E}">
        <p14:creationId xmlns:p14="http://schemas.microsoft.com/office/powerpoint/2010/main" val="23245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a:extLst>
              <a:ext uri="{FF2B5EF4-FFF2-40B4-BE49-F238E27FC236}">
                <a16:creationId xmlns:a16="http://schemas.microsoft.com/office/drawing/2014/main" id="{0228BB40-24A0-7B4E-8447-5116C3E2956A}"/>
              </a:ext>
            </a:extLst>
          </p:cNvPr>
          <p:cNvSpPr>
            <a:spLocks noGrp="1" noRot="1" noChangeAspect="1" noTextEdit="1"/>
          </p:cNvSpPr>
          <p:nvPr>
            <p:ph type="sldImg"/>
          </p:nvPr>
        </p:nvSpPr>
        <p:spPr>
          <a:xfrm>
            <a:off x="400050" y="693738"/>
            <a:ext cx="6149975" cy="3460750"/>
          </a:xfrm>
          <a:ln/>
        </p:spPr>
      </p:sp>
      <p:sp>
        <p:nvSpPr>
          <p:cNvPr id="372739" name="Notes Placeholder 2">
            <a:extLst>
              <a:ext uri="{FF2B5EF4-FFF2-40B4-BE49-F238E27FC236}">
                <a16:creationId xmlns:a16="http://schemas.microsoft.com/office/drawing/2014/main" id="{38C3E3AB-4CDF-F046-9CDB-A0A3C29819DE}"/>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72740" name="Slide Number Placeholder 3">
            <a:extLst>
              <a:ext uri="{FF2B5EF4-FFF2-40B4-BE49-F238E27FC236}">
                <a16:creationId xmlns:a16="http://schemas.microsoft.com/office/drawing/2014/main" id="{AE83E3B6-9597-E346-AF26-F3485669465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D1EB9224-A72C-F540-B02D-EDF515586019}" type="slidenum">
              <a:rPr lang="en-US" altLang="en-US">
                <a:latin typeface="Times New Roman" panose="02020603050405020304" pitchFamily="18" charset="0"/>
              </a:rPr>
              <a:pPr algn="r">
                <a:spcBef>
                  <a:spcPct val="0"/>
                </a:spcBef>
              </a:pPr>
              <a:t>10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41246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Image Placeholder 1">
            <a:extLst>
              <a:ext uri="{FF2B5EF4-FFF2-40B4-BE49-F238E27FC236}">
                <a16:creationId xmlns:a16="http://schemas.microsoft.com/office/drawing/2014/main" id="{284653E5-0DF8-7F4F-AC12-EB2AEA12F50F}"/>
              </a:ext>
            </a:extLst>
          </p:cNvPr>
          <p:cNvSpPr>
            <a:spLocks noGrp="1" noRot="1" noChangeAspect="1" noTextEdit="1"/>
          </p:cNvSpPr>
          <p:nvPr>
            <p:ph type="sldImg"/>
          </p:nvPr>
        </p:nvSpPr>
        <p:spPr>
          <a:xfrm>
            <a:off x="400050" y="693738"/>
            <a:ext cx="6149975" cy="3460750"/>
          </a:xfrm>
          <a:ln/>
        </p:spPr>
      </p:sp>
      <p:sp>
        <p:nvSpPr>
          <p:cNvPr id="376835" name="Notes Placeholder 2">
            <a:extLst>
              <a:ext uri="{FF2B5EF4-FFF2-40B4-BE49-F238E27FC236}">
                <a16:creationId xmlns:a16="http://schemas.microsoft.com/office/drawing/2014/main" id="{73826E7E-2175-F24F-9D2F-4518CB07D79A}"/>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dirty="0">
              <a:latin typeface="Arial" panose="020B0604020202020204" pitchFamily="34" charset="0"/>
              <a:cs typeface="Arial" panose="020B0604020202020204" pitchFamily="34" charset="0"/>
            </a:endParaRPr>
          </a:p>
        </p:txBody>
      </p:sp>
      <p:sp>
        <p:nvSpPr>
          <p:cNvPr id="376836" name="Slide Number Placeholder 3">
            <a:extLst>
              <a:ext uri="{FF2B5EF4-FFF2-40B4-BE49-F238E27FC236}">
                <a16:creationId xmlns:a16="http://schemas.microsoft.com/office/drawing/2014/main" id="{9678642C-8FCB-4447-9F3C-B34306FE851E}"/>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CF87303E-9A36-EC44-946E-418F4D4EC4EB}" type="slidenum">
              <a:rPr lang="en-US" altLang="en-US">
                <a:latin typeface="Times New Roman" panose="02020603050405020304" pitchFamily="18" charset="0"/>
              </a:rPr>
              <a:pPr algn="r">
                <a:spcBef>
                  <a:spcPct val="0"/>
                </a:spcBef>
              </a:pPr>
              <a:t>11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06535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a:extLst>
              <a:ext uri="{FF2B5EF4-FFF2-40B4-BE49-F238E27FC236}">
                <a16:creationId xmlns:a16="http://schemas.microsoft.com/office/drawing/2014/main" id="{0421569C-602B-4840-B7DD-56BE615A30B0}"/>
              </a:ext>
            </a:extLst>
          </p:cNvPr>
          <p:cNvSpPr>
            <a:spLocks noGrp="1" noRot="1" noChangeAspect="1" noTextEdit="1"/>
          </p:cNvSpPr>
          <p:nvPr>
            <p:ph type="sldImg"/>
          </p:nvPr>
        </p:nvSpPr>
        <p:spPr>
          <a:xfrm>
            <a:off x="400050" y="693738"/>
            <a:ext cx="6149975" cy="3460750"/>
          </a:xfrm>
          <a:ln/>
        </p:spPr>
      </p:sp>
      <p:sp>
        <p:nvSpPr>
          <p:cNvPr id="377859" name="Notes Placeholder 2">
            <a:extLst>
              <a:ext uri="{FF2B5EF4-FFF2-40B4-BE49-F238E27FC236}">
                <a16:creationId xmlns:a16="http://schemas.microsoft.com/office/drawing/2014/main" id="{8E0B27FF-644C-E347-B5C5-25A33A3003D8}"/>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77860" name="Slide Number Placeholder 3">
            <a:extLst>
              <a:ext uri="{FF2B5EF4-FFF2-40B4-BE49-F238E27FC236}">
                <a16:creationId xmlns:a16="http://schemas.microsoft.com/office/drawing/2014/main" id="{C4D14E13-EEA9-A44B-B96E-0A17CA01C334}"/>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C93E8B7-D669-0A49-B6E9-8BB2CD0D79D2}" type="slidenum">
              <a:rPr lang="en-US" altLang="en-US">
                <a:latin typeface="Times New Roman" panose="02020603050405020304" pitchFamily="18" charset="0"/>
              </a:rPr>
              <a:pPr algn="r">
                <a:spcBef>
                  <a:spcPct val="0"/>
                </a:spcBef>
              </a:pPr>
              <a:t>13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86815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a:extLst>
              <a:ext uri="{FF2B5EF4-FFF2-40B4-BE49-F238E27FC236}">
                <a16:creationId xmlns:a16="http://schemas.microsoft.com/office/drawing/2014/main" id="{6027DC18-9C66-D140-A8F2-6801D63CC474}"/>
              </a:ext>
            </a:extLst>
          </p:cNvPr>
          <p:cNvSpPr>
            <a:spLocks noGrp="1" noRot="1" noChangeAspect="1" noTextEdit="1"/>
          </p:cNvSpPr>
          <p:nvPr>
            <p:ph type="sldImg"/>
          </p:nvPr>
        </p:nvSpPr>
        <p:spPr>
          <a:xfrm>
            <a:off x="400050" y="693738"/>
            <a:ext cx="6149975" cy="3460750"/>
          </a:xfrm>
          <a:ln/>
        </p:spPr>
      </p:sp>
      <p:sp>
        <p:nvSpPr>
          <p:cNvPr id="386051" name="Notes Placeholder 2">
            <a:extLst>
              <a:ext uri="{FF2B5EF4-FFF2-40B4-BE49-F238E27FC236}">
                <a16:creationId xmlns:a16="http://schemas.microsoft.com/office/drawing/2014/main" id="{A687620C-9511-034D-85A2-206FF9033BC8}"/>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86052" name="Slide Number Placeholder 3">
            <a:extLst>
              <a:ext uri="{FF2B5EF4-FFF2-40B4-BE49-F238E27FC236}">
                <a16:creationId xmlns:a16="http://schemas.microsoft.com/office/drawing/2014/main" id="{AC4941CA-7A2C-6E4E-A25D-A0E2C6C5643D}"/>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EA17A86-93A2-314D-8362-58BC52EA212A}" type="slidenum">
              <a:rPr lang="en-US" altLang="en-US">
                <a:latin typeface="Times New Roman" panose="02020603050405020304" pitchFamily="18" charset="0"/>
              </a:rPr>
              <a:pPr algn="r">
                <a:spcBef>
                  <a:spcPct val="0"/>
                </a:spcBef>
              </a:pPr>
              <a:t>14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419718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Image Placeholder 1">
            <a:extLst>
              <a:ext uri="{FF2B5EF4-FFF2-40B4-BE49-F238E27FC236}">
                <a16:creationId xmlns:a16="http://schemas.microsoft.com/office/drawing/2014/main" id="{3ED75575-D3A3-2148-8A7B-1E563BF58FE1}"/>
              </a:ext>
            </a:extLst>
          </p:cNvPr>
          <p:cNvSpPr>
            <a:spLocks noGrp="1" noRot="1" noChangeAspect="1" noTextEdit="1"/>
          </p:cNvSpPr>
          <p:nvPr>
            <p:ph type="sldImg"/>
          </p:nvPr>
        </p:nvSpPr>
        <p:spPr>
          <a:xfrm>
            <a:off x="400050" y="693738"/>
            <a:ext cx="6149975" cy="3460750"/>
          </a:xfrm>
          <a:ln/>
        </p:spPr>
      </p:sp>
      <p:sp>
        <p:nvSpPr>
          <p:cNvPr id="378883" name="Notes Placeholder 2">
            <a:extLst>
              <a:ext uri="{FF2B5EF4-FFF2-40B4-BE49-F238E27FC236}">
                <a16:creationId xmlns:a16="http://schemas.microsoft.com/office/drawing/2014/main" id="{B5CAF7B4-9138-304C-983E-FA82B3540781}"/>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dirty="0"/>
              <a:t>Once critical mass is activated, the remainder of the population subsequently activates as well</a:t>
            </a:r>
            <a:endParaRPr lang="en-US" altLang="en-US" dirty="0">
              <a:latin typeface="Arial" panose="020B0604020202020204" pitchFamily="34" charset="0"/>
              <a:cs typeface="Arial" panose="020B0604020202020204" pitchFamily="34" charset="0"/>
            </a:endParaRPr>
          </a:p>
        </p:txBody>
      </p:sp>
      <p:sp>
        <p:nvSpPr>
          <p:cNvPr id="378884" name="Slide Number Placeholder 3">
            <a:extLst>
              <a:ext uri="{FF2B5EF4-FFF2-40B4-BE49-F238E27FC236}">
                <a16:creationId xmlns:a16="http://schemas.microsoft.com/office/drawing/2014/main" id="{1CEA27A5-A7E6-7646-8F7C-0BC889C6C08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859F65F5-B0D8-9F4E-B63D-9EFF27CC000F}" type="slidenum">
              <a:rPr lang="en-US" altLang="en-US">
                <a:latin typeface="Times New Roman" panose="02020603050405020304" pitchFamily="18" charset="0"/>
              </a:rPr>
              <a:pPr algn="r">
                <a:spcBef>
                  <a:spcPct val="0"/>
                </a:spcBef>
              </a:pPr>
              <a:t>15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6283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Slide Image Placeholder 1">
            <a:extLst>
              <a:ext uri="{FF2B5EF4-FFF2-40B4-BE49-F238E27FC236}">
                <a16:creationId xmlns:a16="http://schemas.microsoft.com/office/drawing/2014/main" id="{93B36D71-F869-2B44-9FE5-56A9E94AE1EA}"/>
              </a:ext>
            </a:extLst>
          </p:cNvPr>
          <p:cNvSpPr>
            <a:spLocks noGrp="1" noRot="1" noChangeAspect="1" noTextEdit="1"/>
          </p:cNvSpPr>
          <p:nvPr>
            <p:ph type="sldImg"/>
          </p:nvPr>
        </p:nvSpPr>
        <p:spPr>
          <a:ln/>
        </p:spPr>
      </p:sp>
      <p:sp>
        <p:nvSpPr>
          <p:cNvPr id="457731" name="Notes Placeholder 2">
            <a:extLst>
              <a:ext uri="{FF2B5EF4-FFF2-40B4-BE49-F238E27FC236}">
                <a16:creationId xmlns:a16="http://schemas.microsoft.com/office/drawing/2014/main" id="{BB02791D-F88D-5A4D-A773-6153C84A47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57732" name="Slide Number Placeholder 3">
            <a:extLst>
              <a:ext uri="{FF2B5EF4-FFF2-40B4-BE49-F238E27FC236}">
                <a16:creationId xmlns:a16="http://schemas.microsoft.com/office/drawing/2014/main" id="{4880F9DE-87EF-C942-A98C-F196C5BF07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6FDAC5A6-A01E-1E42-A872-789682584FBD}" type="slidenum">
              <a:rPr lang="en-US" altLang="en-US"/>
              <a:pPr eaLnBrk="1" hangingPunct="1">
                <a:spcBef>
                  <a:spcPct val="0"/>
                </a:spcBef>
              </a:pPr>
              <a:t>17</a:t>
            </a:fld>
            <a:endParaRPr lang="en-US" altLang="en-US"/>
          </a:p>
        </p:txBody>
      </p:sp>
    </p:spTree>
    <p:extLst>
      <p:ext uri="{BB962C8B-B14F-4D97-AF65-F5344CB8AC3E}">
        <p14:creationId xmlns:p14="http://schemas.microsoft.com/office/powerpoint/2010/main" val="106634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a:extLst>
              <a:ext uri="{FF2B5EF4-FFF2-40B4-BE49-F238E27FC236}">
                <a16:creationId xmlns:a16="http://schemas.microsoft.com/office/drawing/2014/main" id="{E81F7A3D-1FF7-1045-A385-D60A5FABEC81}"/>
              </a:ext>
            </a:extLst>
          </p:cNvPr>
          <p:cNvSpPr>
            <a:spLocks noGrp="1" noRot="1" noChangeAspect="1" noTextEdit="1"/>
          </p:cNvSpPr>
          <p:nvPr>
            <p:ph type="sldImg"/>
          </p:nvPr>
        </p:nvSpPr>
        <p:spPr>
          <a:xfrm>
            <a:off x="400050" y="693738"/>
            <a:ext cx="6149975" cy="3460750"/>
          </a:xfrm>
          <a:ln/>
        </p:spPr>
      </p:sp>
      <p:sp>
        <p:nvSpPr>
          <p:cNvPr id="387075" name="Notes Placeholder 2">
            <a:extLst>
              <a:ext uri="{FF2B5EF4-FFF2-40B4-BE49-F238E27FC236}">
                <a16:creationId xmlns:a16="http://schemas.microsoft.com/office/drawing/2014/main" id="{26FB4C43-E9FF-1C47-AF7C-FA4752A8BF5E}"/>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87076" name="Slide Number Placeholder 3">
            <a:extLst>
              <a:ext uri="{FF2B5EF4-FFF2-40B4-BE49-F238E27FC236}">
                <a16:creationId xmlns:a16="http://schemas.microsoft.com/office/drawing/2014/main" id="{724A66A2-85A5-8943-97CC-E273AEB0AC9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A8B14E-0FBF-824E-B9FA-335A3F381E62}" type="slidenum">
              <a:rPr lang="en-US" altLang="en-US">
                <a:latin typeface="Times New Roman" panose="02020603050405020304" pitchFamily="18" charset="0"/>
              </a:rPr>
              <a:pPr algn="r">
                <a:spcBef>
                  <a:spcPct val="0"/>
                </a:spcBef>
              </a:pPr>
              <a:t>19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29439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a:extLst>
              <a:ext uri="{FF2B5EF4-FFF2-40B4-BE49-F238E27FC236}">
                <a16:creationId xmlns:a16="http://schemas.microsoft.com/office/drawing/2014/main" id="{0DDE959F-76E6-9C48-9128-89A35ECFDF5B}"/>
              </a:ext>
            </a:extLst>
          </p:cNvPr>
          <p:cNvSpPr>
            <a:spLocks noGrp="1" noRot="1" noChangeAspect="1" noTextEdit="1"/>
          </p:cNvSpPr>
          <p:nvPr>
            <p:ph type="sldImg"/>
          </p:nvPr>
        </p:nvSpPr>
        <p:spPr>
          <a:xfrm>
            <a:off x="400050" y="693738"/>
            <a:ext cx="6149975" cy="3460750"/>
          </a:xfrm>
          <a:ln/>
        </p:spPr>
      </p:sp>
      <p:sp>
        <p:nvSpPr>
          <p:cNvPr id="390147" name="Notes Placeholder 2">
            <a:extLst>
              <a:ext uri="{FF2B5EF4-FFF2-40B4-BE49-F238E27FC236}">
                <a16:creationId xmlns:a16="http://schemas.microsoft.com/office/drawing/2014/main" id="{7C13E807-F235-694C-918E-FB897394F62B}"/>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90148" name="Slide Number Placeholder 3">
            <a:extLst>
              <a:ext uri="{FF2B5EF4-FFF2-40B4-BE49-F238E27FC236}">
                <a16:creationId xmlns:a16="http://schemas.microsoft.com/office/drawing/2014/main" id="{E2B5FC1C-929C-4E44-AF89-47DE6662C78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F528DAF7-4523-5340-A60E-0455EB3C9AD4}" type="slidenum">
              <a:rPr lang="en-US" altLang="en-US">
                <a:latin typeface="Times New Roman" panose="02020603050405020304" pitchFamily="18" charset="0"/>
              </a:rPr>
              <a:pPr algn="r">
                <a:spcBef>
                  <a:spcPct val="0"/>
                </a:spcBef>
              </a:pPr>
              <a:t>22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70381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8E35-0F82-4247-9A65-5AB5E9D5D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01E8B8-326B-D844-8BD8-1C46530A7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8E5D3-E6B2-5A4A-AB50-646B234BE4AF}"/>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148DB3AF-19E4-C644-BA15-EEB5FEF1C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57ADB-14CD-DD4A-8E74-278167E9DCD7}"/>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80737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35FB-6B54-EF4B-A989-A6BCE61168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434F6-27D5-C046-8DBD-F60CB74D20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3C1D2-73BA-6D48-9FF3-C63FE96A00CB}"/>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FED1BCE9-ADBA-8F47-A9FC-C561E2EEC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FB7E4-EC78-DA41-B44E-A1E313B2CA49}"/>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218096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743F3-FBEF-564B-AA5F-9AFB682CD9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6D8787-8AF5-0147-801A-DD980A3B6C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E9336-A6BE-B94B-936D-0088EE51517E}"/>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F5528B9F-B2C3-5F4B-8099-F87E77470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9EA6-FEFB-E446-8000-97EB54D69A3B}"/>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130623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DFBB-97FC-884E-A9DE-9375D39F9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3DA1E-4205-694F-844F-EFDB66A9CC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ED9F5-7881-4A4B-8BF2-10E2A3575F8E}"/>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A290EA56-79BD-BD47-8A14-70E5D38FD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1FC0-29B9-6B43-BF95-1911FF2E96FF}"/>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14157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2FDC-3E8A-004B-9442-2B8FC5754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29721-20AE-0A4B-B39E-04C96035CA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4FD11A-6BCE-1846-A30E-03242DC8F2DB}"/>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6116F051-101E-B145-BFD1-8514155D2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E3FF1-6D71-E34D-8DCE-BE608F7234E1}"/>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28018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E40A-B6FA-7D46-880F-36320EBE1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6BFCD-D3E6-9A49-A583-706B2AABB7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DF10-5557-204C-8BB5-211F03F7EC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200FC-197D-A642-AE22-23D4E4FC7E85}"/>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6" name="Footer Placeholder 5">
            <a:extLst>
              <a:ext uri="{FF2B5EF4-FFF2-40B4-BE49-F238E27FC236}">
                <a16:creationId xmlns:a16="http://schemas.microsoft.com/office/drawing/2014/main" id="{DD470A18-76D4-494A-8968-908CFA554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A1DF-325E-CE44-B8FC-3ACF12D295EA}"/>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63367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BF6A-653F-714F-8C14-9D259FE5A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022CF8-1349-1543-BBE5-B9F589782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23CD5B-6A13-344A-ABBC-15E46873D6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6161D6-E7F4-F442-9736-983F68B51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CC3BF8-5494-BF46-9796-D549874C91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B40FD-2E18-FC4F-9E69-C9F7DDE8720A}"/>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8" name="Footer Placeholder 7">
            <a:extLst>
              <a:ext uri="{FF2B5EF4-FFF2-40B4-BE49-F238E27FC236}">
                <a16:creationId xmlns:a16="http://schemas.microsoft.com/office/drawing/2014/main" id="{C563D459-F038-3042-8204-04AD5579B6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9104A-5CDD-AA48-AE74-B8D1A206C55A}"/>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0097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966C-2841-F24E-A005-B85DD3099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437C5-48E3-E94E-8F77-E39EB575369A}"/>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4" name="Footer Placeholder 3">
            <a:extLst>
              <a:ext uri="{FF2B5EF4-FFF2-40B4-BE49-F238E27FC236}">
                <a16:creationId xmlns:a16="http://schemas.microsoft.com/office/drawing/2014/main" id="{179CBB88-8BCA-CB4E-865F-D32FE11422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19DCBC-D2B4-A74D-A5DA-4F98A4914D4A}"/>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16387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395FEB-4276-084D-BDD2-0E3ECC8600FF}"/>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3" name="Footer Placeholder 2">
            <a:extLst>
              <a:ext uri="{FF2B5EF4-FFF2-40B4-BE49-F238E27FC236}">
                <a16:creationId xmlns:a16="http://schemas.microsoft.com/office/drawing/2014/main" id="{9E937931-60DC-5247-BA6F-7B15F2FCE3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16701-4042-2A41-B9C2-F1E760BC5506}"/>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271604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4DC7-E7AB-A549-864F-EA9132AC3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56DF83-ACD1-3D43-97B6-3D25545E8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91770-E56D-BD45-8D4A-60178866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8B37F5-D99F-4242-9483-3D2521108B03}"/>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6" name="Footer Placeholder 5">
            <a:extLst>
              <a:ext uri="{FF2B5EF4-FFF2-40B4-BE49-F238E27FC236}">
                <a16:creationId xmlns:a16="http://schemas.microsoft.com/office/drawing/2014/main" id="{658C48F7-9B9D-2C4A-8521-3A89B78C2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522AF-B62F-AD4F-91CC-4BF1E24DD84C}"/>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647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259C-B770-004E-8CAB-FF16E27DD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A6223E-9B8A-094F-A661-8EDAF6C2E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C2CC5-DF94-BF4F-9584-0398D42E0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C24DE1-B7D7-884B-9F26-3E3D2941BE64}"/>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6" name="Footer Placeholder 5">
            <a:extLst>
              <a:ext uri="{FF2B5EF4-FFF2-40B4-BE49-F238E27FC236}">
                <a16:creationId xmlns:a16="http://schemas.microsoft.com/office/drawing/2014/main" id="{491CBDD8-E942-3E4D-B554-8F2F533C2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0011A-F2DC-7D4C-9DD3-23CF1BC1BDA0}"/>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03286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7BCA3-33F2-D647-9F93-4B8BB024E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DAA59-AF22-514E-86C1-1078C2FDD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DA49D-8217-404F-9F93-BB0E4CF78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05B1AF86-F798-F644-A29B-645C52BB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5DC28E-8F40-1C47-94C6-8C0D7E0A8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E6075-F23E-7D4A-B572-BEF5E68195CF}" type="slidenum">
              <a:rPr lang="en-US" smtClean="0"/>
              <a:t>‹#›</a:t>
            </a:fld>
            <a:endParaRPr lang="en-US"/>
          </a:p>
        </p:txBody>
      </p:sp>
    </p:spTree>
    <p:extLst>
      <p:ext uri="{BB962C8B-B14F-4D97-AF65-F5344CB8AC3E}">
        <p14:creationId xmlns:p14="http://schemas.microsoft.com/office/powerpoint/2010/main" val="23648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6.xml"/><Relationship Id="rId16" Type="http://schemas.openxmlformats.org/officeDocument/2006/relationships/image" Target="../media/image7.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236D7CA4-A5C7-C948-8763-DC728D6CE3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38622B7-1367-9E4E-BC7E-BA167CD01A43}" type="slidenum">
              <a:rPr lang="en-US" altLang="en-US" sz="1400">
                <a:solidFill>
                  <a:srgbClr val="000000"/>
                </a:solidFill>
                <a:latin typeface="Times New Roman" panose="02020603050405020304" pitchFamily="18" charset="0"/>
              </a:rPr>
              <a:pPr>
                <a:spcBef>
                  <a:spcPct val="0"/>
                </a:spcBef>
                <a:buFontTx/>
                <a:buNone/>
              </a:pPr>
              <a:t>1</a:t>
            </a:fld>
            <a:endParaRPr lang="en-US" altLang="en-US" sz="1400">
              <a:solidFill>
                <a:srgbClr val="000000"/>
              </a:solidFill>
              <a:latin typeface="Times New Roman" panose="02020603050405020304" pitchFamily="18" charset="0"/>
            </a:endParaRPr>
          </a:p>
        </p:txBody>
      </p:sp>
      <p:sp>
        <p:nvSpPr>
          <p:cNvPr id="18434" name="Rectangle 2">
            <a:extLst>
              <a:ext uri="{FF2B5EF4-FFF2-40B4-BE49-F238E27FC236}">
                <a16:creationId xmlns:a16="http://schemas.microsoft.com/office/drawing/2014/main" id="{260E806E-826B-A346-8CA1-00E60B1D8808}"/>
              </a:ext>
            </a:extLst>
          </p:cNvPr>
          <p:cNvSpPr>
            <a:spLocks noGrp="1" noChangeArrowheads="1"/>
          </p:cNvSpPr>
          <p:nvPr>
            <p:ph type="title"/>
          </p:nvPr>
        </p:nvSpPr>
        <p:spPr>
          <a:xfrm>
            <a:off x="1752600" y="0"/>
            <a:ext cx="8686800" cy="1143000"/>
          </a:xfrm>
          <a:ln>
            <a:solidFill>
              <a:schemeClr val="accent2"/>
            </a:solidFill>
            <a:miter lim="800000"/>
            <a:headEnd/>
            <a:tailEnd/>
          </a:ln>
        </p:spPr>
        <p:txBody>
          <a:bodyPr/>
          <a:lstStyle/>
          <a:p>
            <a:r>
              <a:rPr lang="en-US" altLang="en-US" sz="2400"/>
              <a:t>Social Network Analysis Class (Spring 2019) </a:t>
            </a:r>
            <a:br>
              <a:rPr lang="en-US" altLang="en-US" sz="2400"/>
            </a:br>
            <a:r>
              <a:rPr lang="en-US" altLang="en-US" sz="2400"/>
              <a:t> Jieun Shin </a:t>
            </a:r>
            <a:br>
              <a:rPr lang="en-US" altLang="en-US" sz="2400"/>
            </a:br>
            <a:endParaRPr lang="en-US" altLang="en-US" sz="2400"/>
          </a:p>
        </p:txBody>
      </p:sp>
      <p:sp>
        <p:nvSpPr>
          <p:cNvPr id="18435" name="Rectangle 3">
            <a:extLst>
              <a:ext uri="{FF2B5EF4-FFF2-40B4-BE49-F238E27FC236}">
                <a16:creationId xmlns:a16="http://schemas.microsoft.com/office/drawing/2014/main" id="{C0B39211-E379-DA4C-A52C-13FDDA17C349}"/>
              </a:ext>
            </a:extLst>
          </p:cNvPr>
          <p:cNvSpPr>
            <a:spLocks noGrp="1" noChangeArrowheads="1"/>
          </p:cNvSpPr>
          <p:nvPr>
            <p:ph type="body" idx="1"/>
          </p:nvPr>
        </p:nvSpPr>
        <p:spPr>
          <a:xfrm>
            <a:off x="2057400" y="1295400"/>
            <a:ext cx="7772400" cy="4800600"/>
          </a:xfrm>
          <a:ln>
            <a:solidFill>
              <a:srgbClr val="FF9300"/>
            </a:solidFill>
            <a:miter lim="800000"/>
            <a:headEnd/>
            <a:tailEnd/>
          </a:ln>
        </p:spPr>
        <p:txBody>
          <a:bodyPr>
            <a:normAutofit fontScale="92500" lnSpcReduction="20000"/>
          </a:bodyPr>
          <a:lstStyle/>
          <a:p>
            <a:pPr>
              <a:lnSpc>
                <a:spcPct val="80000"/>
              </a:lnSpc>
              <a:buFontTx/>
              <a:buNone/>
            </a:pPr>
            <a:r>
              <a:rPr lang="en-US" altLang="en-US" sz="1800" b="1" dirty="0"/>
              <a:t>Introduction</a:t>
            </a:r>
          </a:p>
          <a:p>
            <a:pPr>
              <a:lnSpc>
                <a:spcPct val="80000"/>
              </a:lnSpc>
              <a:buFontTx/>
              <a:buNone/>
            </a:pPr>
            <a:r>
              <a:rPr lang="en-US" altLang="en-US" sz="1800" dirty="0"/>
              <a:t>1) Introduction </a:t>
            </a:r>
          </a:p>
          <a:p>
            <a:pPr>
              <a:lnSpc>
                <a:spcPct val="80000"/>
              </a:lnSpc>
              <a:buFontTx/>
              <a:buNone/>
            </a:pPr>
            <a:r>
              <a:rPr lang="en-US" altLang="en-US" sz="1800" dirty="0"/>
              <a:t>2) Overview of Social Network Analysis </a:t>
            </a:r>
          </a:p>
          <a:p>
            <a:pPr>
              <a:lnSpc>
                <a:spcPct val="80000"/>
              </a:lnSpc>
              <a:buFontTx/>
              <a:buNone/>
            </a:pPr>
            <a:r>
              <a:rPr lang="en-US" altLang="en-US" sz="1800" dirty="0"/>
              <a:t>3) Network Data Collection &amp; Basic Measures</a:t>
            </a:r>
          </a:p>
          <a:p>
            <a:pPr>
              <a:lnSpc>
                <a:spcPct val="80000"/>
              </a:lnSpc>
              <a:buFontTx/>
              <a:buNone/>
            </a:pPr>
            <a:r>
              <a:rPr lang="en-US" altLang="en-US" sz="1800" dirty="0"/>
              <a:t>4) Personal/Ego-centric Methods </a:t>
            </a:r>
          </a:p>
          <a:p>
            <a:pPr>
              <a:lnSpc>
                <a:spcPct val="80000"/>
              </a:lnSpc>
              <a:buFontTx/>
              <a:buNone/>
            </a:pPr>
            <a:r>
              <a:rPr lang="en-US" altLang="en-US" sz="1800" b="1" dirty="0"/>
              <a:t>Measures &amp; Methods</a:t>
            </a:r>
          </a:p>
          <a:p>
            <a:pPr>
              <a:lnSpc>
                <a:spcPct val="80000"/>
              </a:lnSpc>
              <a:buFontTx/>
              <a:buNone/>
            </a:pPr>
            <a:r>
              <a:rPr lang="en-US" altLang="en-US" sz="1800" dirty="0"/>
              <a:t>5) Fundamental Network Concepts 1 (Centrality)</a:t>
            </a:r>
          </a:p>
          <a:p>
            <a:pPr>
              <a:lnSpc>
                <a:spcPct val="80000"/>
              </a:lnSpc>
              <a:buFontTx/>
              <a:buNone/>
            </a:pPr>
            <a:r>
              <a:rPr lang="en-US" altLang="en-US" sz="1800" dirty="0"/>
              <a:t>6) Fundamental Network Concepts 2 (Groups) </a:t>
            </a:r>
          </a:p>
          <a:p>
            <a:pPr>
              <a:lnSpc>
                <a:spcPct val="80000"/>
              </a:lnSpc>
              <a:buFontTx/>
              <a:buNone/>
            </a:pPr>
            <a:r>
              <a:rPr lang="en-US" altLang="en-US" sz="1800" dirty="0"/>
              <a:t>7) Fundamental Network Concepts 3 (Positions) </a:t>
            </a:r>
          </a:p>
          <a:p>
            <a:pPr>
              <a:lnSpc>
                <a:spcPct val="80000"/>
              </a:lnSpc>
              <a:buFontTx/>
              <a:buNone/>
            </a:pPr>
            <a:r>
              <a:rPr lang="en-US" altLang="en-US" sz="1800" dirty="0"/>
              <a:t>8) Network Level Measures (Reciprocity &amp; Transitivity)</a:t>
            </a:r>
          </a:p>
          <a:p>
            <a:pPr>
              <a:lnSpc>
                <a:spcPct val="80000"/>
              </a:lnSpc>
              <a:buFontTx/>
              <a:buNone/>
            </a:pPr>
            <a:r>
              <a:rPr lang="en-US" altLang="en-US" sz="1800" dirty="0"/>
              <a:t>9) Hypothesis Testing (ERGM) </a:t>
            </a:r>
          </a:p>
          <a:p>
            <a:pPr>
              <a:lnSpc>
                <a:spcPct val="80000"/>
              </a:lnSpc>
              <a:buFontTx/>
              <a:buNone/>
            </a:pPr>
            <a:r>
              <a:rPr lang="en-US" altLang="en-US" sz="1800" b="1" dirty="0"/>
              <a:t>Applications</a:t>
            </a:r>
          </a:p>
          <a:p>
            <a:pPr>
              <a:lnSpc>
                <a:spcPct val="80000"/>
              </a:lnSpc>
              <a:buFontTx/>
              <a:buNone/>
            </a:pPr>
            <a:r>
              <a:rPr lang="en-US" altLang="en-US" sz="1800" u="sng" dirty="0"/>
              <a:t>10) Diffusion &amp; Innovations </a:t>
            </a:r>
          </a:p>
          <a:p>
            <a:pPr>
              <a:lnSpc>
                <a:spcPct val="80000"/>
              </a:lnSpc>
              <a:buFontTx/>
              <a:buNone/>
            </a:pPr>
            <a:r>
              <a:rPr lang="en-US" altLang="en-US" sz="1800" dirty="0"/>
              <a:t>11) Digital Media &amp; Network </a:t>
            </a:r>
          </a:p>
          <a:p>
            <a:pPr>
              <a:lnSpc>
                <a:spcPct val="80000"/>
              </a:lnSpc>
              <a:buFontTx/>
              <a:buNone/>
            </a:pPr>
            <a:r>
              <a:rPr lang="en-US" altLang="en-US" sz="1800" dirty="0"/>
              <a:t>12) Presentation </a:t>
            </a:r>
          </a:p>
          <a:p>
            <a:pPr>
              <a:lnSpc>
                <a:spcPct val="80000"/>
              </a:lnSpc>
              <a:buFontTx/>
              <a:buNone/>
            </a:pPr>
            <a:r>
              <a:rPr lang="en-US" altLang="en-US" sz="1800" dirty="0"/>
              <a:t>13) Presentation </a:t>
            </a:r>
          </a:p>
          <a:p>
            <a:pPr>
              <a:lnSpc>
                <a:spcPct val="80000"/>
              </a:lnSpc>
              <a:buFontTx/>
              <a:buNone/>
            </a:pPr>
            <a:r>
              <a:rPr lang="en-US" altLang="en-US" sz="1800" dirty="0"/>
              <a:t>14) Final Project </a:t>
            </a:r>
          </a:p>
        </p:txBody>
      </p:sp>
    </p:spTree>
    <p:extLst>
      <p:ext uri="{BB962C8B-B14F-4D97-AF65-F5344CB8AC3E}">
        <p14:creationId xmlns:p14="http://schemas.microsoft.com/office/powerpoint/2010/main" val="232295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62037BF6-604C-E840-A89B-E50F98229654}"/>
              </a:ext>
            </a:extLst>
          </p:cNvPr>
          <p:cNvSpPr>
            <a:spLocks noGrp="1"/>
          </p:cNvSpPr>
          <p:nvPr>
            <p:ph type="title" idx="4294967295"/>
          </p:nvPr>
        </p:nvSpPr>
        <p:spPr/>
        <p:txBody>
          <a:bodyPr vert="horz" lIns="92075" tIns="46038" rIns="92075" bIns="46038" rtlCol="0" anchor="ctr">
            <a:normAutofit/>
          </a:bodyPr>
          <a:lstStyle/>
          <a:p>
            <a:r>
              <a:rPr lang="en-US" altLang="en-US" dirty="0"/>
              <a:t>Elements of the diffusion of innovation</a:t>
            </a:r>
          </a:p>
        </p:txBody>
      </p:sp>
      <p:sp>
        <p:nvSpPr>
          <p:cNvPr id="75779" name="Content Placeholder 2">
            <a:extLst>
              <a:ext uri="{FF2B5EF4-FFF2-40B4-BE49-F238E27FC236}">
                <a16:creationId xmlns:a16="http://schemas.microsoft.com/office/drawing/2014/main" id="{518BE93A-33D3-554B-90AB-31F52D7A8DC7}"/>
              </a:ext>
            </a:extLst>
          </p:cNvPr>
          <p:cNvSpPr>
            <a:spLocks noGrp="1"/>
          </p:cNvSpPr>
          <p:nvPr>
            <p:ph idx="4294967295"/>
          </p:nvPr>
        </p:nvSpPr>
        <p:spPr>
          <a:xfrm>
            <a:off x="621632" y="1690688"/>
            <a:ext cx="10515600" cy="4351338"/>
          </a:xfrm>
        </p:spPr>
        <p:txBody>
          <a:bodyPr vert="horz" lIns="92075" tIns="46038" rIns="92075" bIns="46038" rtlCol="0">
            <a:normAutofit/>
          </a:bodyPr>
          <a:lstStyle/>
          <a:p>
            <a:pPr marL="514350" indent="-514350">
              <a:buAutoNum type="arabicParenR"/>
            </a:pPr>
            <a:r>
              <a:rPr lang="en-US" altLang="en-US" dirty="0"/>
              <a:t>The rate of diffusion is influenced by the </a:t>
            </a:r>
            <a:r>
              <a:rPr lang="en-US" altLang="en-US" u="sng" dirty="0"/>
              <a:t>perceived characteristics</a:t>
            </a:r>
            <a:r>
              <a:rPr lang="en-US" altLang="en-US" dirty="0"/>
              <a:t> of the innovation such as its relative advantage, compatibility, observability, trialability and complexity</a:t>
            </a:r>
          </a:p>
          <a:p>
            <a:pPr marL="514350" indent="-514350">
              <a:buAutoNum type="arabicParenR"/>
            </a:pPr>
            <a:r>
              <a:rPr lang="en-US" altLang="en-US" dirty="0"/>
              <a:t>Diffusion occurs over </a:t>
            </a:r>
            <a:r>
              <a:rPr lang="en-US" altLang="en-US" u="sng" dirty="0"/>
              <a:t>time</a:t>
            </a:r>
            <a:r>
              <a:rPr lang="en-US" altLang="en-US" dirty="0"/>
              <a:t> such that the rate of adoption often yields a cumulative adoption S-shaped pattern. </a:t>
            </a:r>
          </a:p>
          <a:p>
            <a:pPr>
              <a:buNone/>
            </a:pPr>
            <a:r>
              <a:rPr lang="en-US" altLang="en-US" dirty="0"/>
              <a:t>3)  Individuals can be classified as early or late adopters.</a:t>
            </a:r>
          </a:p>
          <a:p>
            <a:pPr>
              <a:buNone/>
            </a:pPr>
            <a:r>
              <a:rPr lang="en-US" altLang="en-US" dirty="0"/>
              <a:t>4)  Individuals pass through </a:t>
            </a:r>
            <a:r>
              <a:rPr lang="en-US" altLang="en-US" u="sng" dirty="0"/>
              <a:t>stages</a:t>
            </a:r>
            <a:r>
              <a:rPr lang="en-US" altLang="en-US" dirty="0"/>
              <a:t> during the adoption process typically classified as (1) knowledge, (2) persuasion, (3) decision, (4) implementation or trial, and (5) confirmation.</a:t>
            </a:r>
          </a:p>
        </p:txBody>
      </p:sp>
      <p:sp>
        <p:nvSpPr>
          <p:cNvPr id="75780" name="Slide Number Placeholder 3">
            <a:extLst>
              <a:ext uri="{FF2B5EF4-FFF2-40B4-BE49-F238E27FC236}">
                <a16:creationId xmlns:a16="http://schemas.microsoft.com/office/drawing/2014/main" id="{765B5C6D-0048-A246-B1A8-D757109A3197}"/>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CAC0E518-51D6-F04A-85E2-AEE7CD285DCB}" type="slidenum">
              <a:rPr lang="en-US" altLang="en-US" sz="1400">
                <a:solidFill>
                  <a:srgbClr val="000000"/>
                </a:solidFill>
                <a:latin typeface="Times New Roman" panose="02020603050405020304" pitchFamily="18" charset="0"/>
              </a:rPr>
              <a:pPr algn="r">
                <a:spcBef>
                  <a:spcPct val="0"/>
                </a:spcBef>
                <a:buFontTx/>
                <a:buNone/>
              </a:pPr>
              <a:t>10</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5944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D748116-ECC7-064C-9A90-C5B74E25621C}"/>
              </a:ext>
            </a:extLst>
          </p:cNvPr>
          <p:cNvSpPr>
            <a:spLocks noGrp="1" noChangeArrowheads="1"/>
          </p:cNvSpPr>
          <p:nvPr>
            <p:ph type="title" idx="4294967295"/>
          </p:nvPr>
        </p:nvSpPr>
        <p:spPr/>
        <p:txBody>
          <a:bodyPr vert="horz" lIns="92075" tIns="46038" rIns="92075" bIns="46038" rtlCol="0" anchor="ctr">
            <a:normAutofit/>
          </a:bodyPr>
          <a:lstStyle/>
          <a:p>
            <a:r>
              <a:rPr lang="en-US" altLang="en-US" dirty="0"/>
              <a:t>Characteristics of an Innovation</a:t>
            </a:r>
          </a:p>
        </p:txBody>
      </p:sp>
      <p:sp>
        <p:nvSpPr>
          <p:cNvPr id="79875" name="Rectangle 3">
            <a:extLst>
              <a:ext uri="{FF2B5EF4-FFF2-40B4-BE49-F238E27FC236}">
                <a16:creationId xmlns:a16="http://schemas.microsoft.com/office/drawing/2014/main" id="{9ABA63F7-801B-8047-949C-B8F3ABCAC4D5}"/>
              </a:ext>
            </a:extLst>
          </p:cNvPr>
          <p:cNvSpPr>
            <a:spLocks noGrp="1" noChangeArrowheads="1"/>
          </p:cNvSpPr>
          <p:nvPr>
            <p:ph idx="4294967295"/>
          </p:nvPr>
        </p:nvSpPr>
        <p:spPr>
          <a:xfrm>
            <a:off x="657225" y="1690688"/>
            <a:ext cx="9858375" cy="4225927"/>
          </a:xfrm>
        </p:spPr>
        <p:txBody>
          <a:bodyPr vert="horz" lIns="92075" tIns="46038" rIns="92075" bIns="46038" rtlCol="0">
            <a:noAutofit/>
          </a:bodyPr>
          <a:lstStyle/>
          <a:p>
            <a:pPr>
              <a:lnSpc>
                <a:spcPct val="90000"/>
              </a:lnSpc>
            </a:pPr>
            <a:r>
              <a:rPr lang="en-US" altLang="en-US" dirty="0">
                <a:latin typeface="Calibri" panose="020F0502020204030204" pitchFamily="34" charset="0"/>
                <a:cs typeface="Calibri" panose="020F0502020204030204" pitchFamily="34" charset="0"/>
              </a:rPr>
              <a:t>Relative advantage: Is it better than what is used currently ? (e.g., Android vs. iOS) </a:t>
            </a:r>
          </a:p>
          <a:p>
            <a:pPr>
              <a:lnSpc>
                <a:spcPct val="90000"/>
              </a:lnSpc>
            </a:pPr>
            <a:r>
              <a:rPr lang="en-US" altLang="en-US" dirty="0">
                <a:latin typeface="Calibri" panose="020F0502020204030204" pitchFamily="34" charset="0"/>
                <a:cs typeface="Calibri" panose="020F0502020204030204" pitchFamily="34" charset="0"/>
              </a:rPr>
              <a:t>Compatibility :  Does it fit with values and needs of potential adopters ? (e.g., use of condom) </a:t>
            </a:r>
          </a:p>
          <a:p>
            <a:pPr>
              <a:lnSpc>
                <a:spcPct val="90000"/>
              </a:lnSpc>
            </a:pPr>
            <a:r>
              <a:rPr lang="en-US" altLang="en-US" dirty="0">
                <a:latin typeface="Calibri" panose="020F0502020204030204" pitchFamily="34" charset="0"/>
                <a:cs typeface="Calibri" panose="020F0502020204030204" pitchFamily="34" charset="0"/>
              </a:rPr>
              <a:t>Complexity:  How difficult is it to understand and use? (e.g., programming language)  </a:t>
            </a:r>
          </a:p>
          <a:p>
            <a:pPr>
              <a:lnSpc>
                <a:spcPct val="90000"/>
              </a:lnSpc>
            </a:pPr>
            <a:r>
              <a:rPr lang="en-US" altLang="en-US" dirty="0">
                <a:latin typeface="Calibri" panose="020F0502020204030204" pitchFamily="34" charset="0"/>
                <a:cs typeface="Calibri" panose="020F0502020204030204" pitchFamily="34" charset="0"/>
              </a:rPr>
              <a:t>Trialability: Can people try it out before deciding to adopt it? (e.g., perfume) </a:t>
            </a:r>
          </a:p>
          <a:p>
            <a:pPr>
              <a:lnSpc>
                <a:spcPct val="90000"/>
              </a:lnSpc>
            </a:pPr>
            <a:r>
              <a:rPr lang="en-US" altLang="en-US" dirty="0">
                <a:latin typeface="Calibri" panose="020F0502020204030204" pitchFamily="34" charset="0"/>
                <a:cs typeface="Calibri" panose="020F0502020204030204" pitchFamily="34" charset="0"/>
              </a:rPr>
              <a:t>Observability: Can the benefits be readily observed? (e.g., bike helmets) </a:t>
            </a:r>
          </a:p>
        </p:txBody>
      </p:sp>
      <p:sp>
        <p:nvSpPr>
          <p:cNvPr id="79876" name="Slide Number Placeholder 5">
            <a:extLst>
              <a:ext uri="{FF2B5EF4-FFF2-40B4-BE49-F238E27FC236}">
                <a16:creationId xmlns:a16="http://schemas.microsoft.com/office/drawing/2014/main" id="{BC47FCA5-CA18-4046-A27D-1E2897315174}"/>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4175A84E-A900-8945-8B2C-C2BCCBD30E0B}" type="slidenum">
              <a:rPr lang="en-US" altLang="en-US" sz="1400">
                <a:solidFill>
                  <a:srgbClr val="000000"/>
                </a:solidFill>
                <a:latin typeface="Times New Roman" panose="02020603050405020304" pitchFamily="18" charset="0"/>
              </a:rPr>
              <a:pPr algn="r">
                <a:spcBef>
                  <a:spcPct val="0"/>
                </a:spcBef>
                <a:buFontTx/>
                <a:buNone/>
              </a:pPr>
              <a:t>11</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9711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2D1E-438B-0845-9196-531CF7152637}"/>
              </a:ext>
            </a:extLst>
          </p:cNvPr>
          <p:cNvSpPr>
            <a:spLocks noGrp="1"/>
          </p:cNvSpPr>
          <p:nvPr>
            <p:ph type="title"/>
          </p:nvPr>
        </p:nvSpPr>
        <p:spPr/>
        <p:txBody>
          <a:bodyPr/>
          <a:lstStyle/>
          <a:p>
            <a:r>
              <a:rPr lang="en-US" dirty="0"/>
              <a:t>A nutritional intervention </a:t>
            </a:r>
            <a:br>
              <a:rPr lang="en-US" dirty="0"/>
            </a:br>
            <a:r>
              <a:rPr lang="en-US" dirty="0"/>
              <a:t>that diffused slowly </a:t>
            </a:r>
          </a:p>
        </p:txBody>
      </p:sp>
      <p:sp>
        <p:nvSpPr>
          <p:cNvPr id="3" name="Content Placeholder 2">
            <a:extLst>
              <a:ext uri="{FF2B5EF4-FFF2-40B4-BE49-F238E27FC236}">
                <a16:creationId xmlns:a16="http://schemas.microsoft.com/office/drawing/2014/main" id="{789D2C3F-6141-864F-9E8A-F79B0EBAC4AC}"/>
              </a:ext>
            </a:extLst>
          </p:cNvPr>
          <p:cNvSpPr>
            <a:spLocks noGrp="1"/>
          </p:cNvSpPr>
          <p:nvPr>
            <p:ph idx="1"/>
          </p:nvPr>
        </p:nvSpPr>
        <p:spPr>
          <a:xfrm>
            <a:off x="838200" y="2205317"/>
            <a:ext cx="10515600" cy="3971645"/>
          </a:xfrm>
        </p:spPr>
        <p:txBody>
          <a:bodyPr/>
          <a:lstStyle/>
          <a:p>
            <a:r>
              <a:rPr lang="en-US" dirty="0"/>
              <a:t>1601 : Captain Lancaster tests lemon juice (Vitamin C) as treatment for scurvy in sailors </a:t>
            </a:r>
          </a:p>
          <a:p>
            <a:pPr marL="0" indent="0">
              <a:buNone/>
            </a:pPr>
            <a:r>
              <a:rPr lang="en-US" dirty="0"/>
              <a:t>     - 1 intervention and 3 comparison ships sailing from England to India </a:t>
            </a:r>
          </a:p>
          <a:p>
            <a:pPr marL="0" indent="0">
              <a:buNone/>
            </a:pPr>
            <a:r>
              <a:rPr lang="en-US" dirty="0"/>
              <a:t>     - 100 deaths of 278 sailors vs 0 deaths on intervention ships </a:t>
            </a:r>
          </a:p>
          <a:p>
            <a:r>
              <a:rPr lang="en-US" dirty="0"/>
              <a:t>1865 : British board of Trade adopts lemon juice for the merchant marine </a:t>
            </a:r>
          </a:p>
        </p:txBody>
      </p:sp>
      <p:pic>
        <p:nvPicPr>
          <p:cNvPr id="5" name="Picture 4">
            <a:extLst>
              <a:ext uri="{FF2B5EF4-FFF2-40B4-BE49-F238E27FC236}">
                <a16:creationId xmlns:a16="http://schemas.microsoft.com/office/drawing/2014/main" id="{7AADD445-BD24-9349-9C89-1D35FE6A4EA3}"/>
              </a:ext>
            </a:extLst>
          </p:cNvPr>
          <p:cNvPicPr>
            <a:picLocks noChangeAspect="1"/>
          </p:cNvPicPr>
          <p:nvPr/>
        </p:nvPicPr>
        <p:blipFill>
          <a:blip r:embed="rId2"/>
          <a:stretch>
            <a:fillRect/>
          </a:stretch>
        </p:blipFill>
        <p:spPr>
          <a:xfrm>
            <a:off x="8516471" y="494506"/>
            <a:ext cx="1905000" cy="1066800"/>
          </a:xfrm>
          <a:prstGeom prst="rect">
            <a:avLst/>
          </a:prstGeom>
        </p:spPr>
      </p:pic>
    </p:spTree>
    <p:extLst>
      <p:ext uri="{BB962C8B-B14F-4D97-AF65-F5344CB8AC3E}">
        <p14:creationId xmlns:p14="http://schemas.microsoft.com/office/powerpoint/2010/main" val="419763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24773F1-1860-5740-9650-AF34AD08A29B}"/>
              </a:ext>
            </a:extLst>
          </p:cNvPr>
          <p:cNvSpPr>
            <a:spLocks noGrp="1" noChangeArrowheads="1"/>
          </p:cNvSpPr>
          <p:nvPr>
            <p:ph type="title" idx="4294967295"/>
          </p:nvPr>
        </p:nvSpPr>
        <p:spPr>
          <a:xfrm>
            <a:off x="571499" y="528637"/>
            <a:ext cx="10372725" cy="1143000"/>
          </a:xfrm>
        </p:spPr>
        <p:txBody>
          <a:bodyPr vert="horz" lIns="92075" tIns="46038" rIns="92075" bIns="46038" rtlCol="0" anchor="ctr">
            <a:noAutofit/>
          </a:bodyPr>
          <a:lstStyle/>
          <a:p>
            <a:r>
              <a:rPr lang="en-US" altLang="en-US" sz="2800" dirty="0"/>
              <a:t>Hypothetical Cumulative and Incidence Adoption Curves for Diffusion Homogenous Mixing</a:t>
            </a:r>
          </a:p>
        </p:txBody>
      </p:sp>
      <p:graphicFrame>
        <p:nvGraphicFramePr>
          <p:cNvPr id="80899" name="Object 3">
            <a:extLst>
              <a:ext uri="{FF2B5EF4-FFF2-40B4-BE49-F238E27FC236}">
                <a16:creationId xmlns:a16="http://schemas.microsoft.com/office/drawing/2014/main" id="{59AECBEA-E514-674C-AC2D-F34B9FBD9F14}"/>
              </a:ext>
            </a:extLst>
          </p:cNvPr>
          <p:cNvGraphicFramePr>
            <a:graphicFrameLocks noGrp="1" noChangeAspect="1"/>
          </p:cNvGraphicFramePr>
          <p:nvPr>
            <p:ph sz="half" idx="4294967295"/>
            <p:extLst>
              <p:ext uri="{D42A27DB-BD31-4B8C-83A1-F6EECF244321}">
                <p14:modId xmlns:p14="http://schemas.microsoft.com/office/powerpoint/2010/main" val="87199914"/>
              </p:ext>
            </p:extLst>
          </p:nvPr>
        </p:nvGraphicFramePr>
        <p:xfrm>
          <a:off x="849312" y="1982787"/>
          <a:ext cx="7227888" cy="4265613"/>
        </p:xfrm>
        <a:graphic>
          <a:graphicData uri="http://schemas.openxmlformats.org/presentationml/2006/ole">
            <mc:AlternateContent xmlns:mc="http://schemas.openxmlformats.org/markup-compatibility/2006">
              <mc:Choice xmlns:v="urn:schemas-microsoft-com:vml" Requires="v">
                <p:oleObj spid="_x0000_s15385" name="Chart" r:id="rId4" imgW="5283200" imgH="3124200" progId="Excel.Chart.8">
                  <p:embed/>
                </p:oleObj>
              </mc:Choice>
              <mc:Fallback>
                <p:oleObj name="Chart" r:id="rId4" imgW="5283200" imgH="3124200" progId="Excel.Chart.8">
                  <p:embed/>
                  <p:pic>
                    <p:nvPicPr>
                      <p:cNvPr id="80899" name="Object 3">
                        <a:extLst>
                          <a:ext uri="{FF2B5EF4-FFF2-40B4-BE49-F238E27FC236}">
                            <a16:creationId xmlns:a16="http://schemas.microsoft.com/office/drawing/2014/main" id="{59AECBEA-E514-674C-AC2D-F34B9FBD9F14}"/>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2" y="1982787"/>
                        <a:ext cx="7227888" cy="426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Slide Number Placeholder 6">
            <a:extLst>
              <a:ext uri="{FF2B5EF4-FFF2-40B4-BE49-F238E27FC236}">
                <a16:creationId xmlns:a16="http://schemas.microsoft.com/office/drawing/2014/main" id="{421F9559-5C74-8E4B-A8D6-BCF3A5100102}"/>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A8238C92-0450-4F4B-B3AC-8F5A439F2F11}" type="slidenum">
              <a:rPr lang="en-US" altLang="en-US" sz="1400">
                <a:solidFill>
                  <a:srgbClr val="000000"/>
                </a:solidFill>
                <a:latin typeface="Times New Roman" panose="02020603050405020304" pitchFamily="18" charset="0"/>
              </a:rPr>
              <a:pPr algn="r">
                <a:spcBef>
                  <a:spcPct val="0"/>
                </a:spcBef>
                <a:buFontTx/>
                <a:buNone/>
              </a:pPr>
              <a:t>13</a:t>
            </a:fld>
            <a:endParaRPr lang="en-US" altLang="en-US" sz="1400">
              <a:solidFill>
                <a:srgbClr val="000000"/>
              </a:solidFill>
              <a:latin typeface="Times New Roman" panose="02020603050405020304" pitchFamily="18" charset="0"/>
            </a:endParaRPr>
          </a:p>
        </p:txBody>
      </p:sp>
      <p:sp>
        <p:nvSpPr>
          <p:cNvPr id="2" name="TextBox 1">
            <a:extLst>
              <a:ext uri="{FF2B5EF4-FFF2-40B4-BE49-F238E27FC236}">
                <a16:creationId xmlns:a16="http://schemas.microsoft.com/office/drawing/2014/main" id="{151FBCFA-2E30-4B49-9E03-22A98A62325F}"/>
              </a:ext>
            </a:extLst>
          </p:cNvPr>
          <p:cNvSpPr txBox="1"/>
          <p:nvPr/>
        </p:nvSpPr>
        <p:spPr>
          <a:xfrm>
            <a:off x="7934012" y="2386052"/>
            <a:ext cx="3715376" cy="369332"/>
          </a:xfrm>
          <a:prstGeom prst="rect">
            <a:avLst/>
          </a:prstGeom>
          <a:noFill/>
        </p:spPr>
        <p:txBody>
          <a:bodyPr wrap="none" rtlCol="0">
            <a:spAutoFit/>
          </a:bodyPr>
          <a:lstStyle/>
          <a:p>
            <a:r>
              <a:rPr lang="en-US" dirty="0"/>
              <a:t>The S-shaped of the cumulative curve</a:t>
            </a:r>
          </a:p>
        </p:txBody>
      </p:sp>
      <p:sp>
        <p:nvSpPr>
          <p:cNvPr id="3" name="TextBox 2">
            <a:extLst>
              <a:ext uri="{FF2B5EF4-FFF2-40B4-BE49-F238E27FC236}">
                <a16:creationId xmlns:a16="http://schemas.microsoft.com/office/drawing/2014/main" id="{9B74645D-F1BA-D74B-AB13-54DEC789F4C9}"/>
              </a:ext>
            </a:extLst>
          </p:cNvPr>
          <p:cNvSpPr txBox="1"/>
          <p:nvPr/>
        </p:nvSpPr>
        <p:spPr>
          <a:xfrm>
            <a:off x="8233107" y="4931846"/>
            <a:ext cx="2866362" cy="369332"/>
          </a:xfrm>
          <a:prstGeom prst="rect">
            <a:avLst/>
          </a:prstGeom>
          <a:noFill/>
        </p:spPr>
        <p:txBody>
          <a:bodyPr wrap="none" rtlCol="0">
            <a:spAutoFit/>
          </a:bodyPr>
          <a:lstStyle/>
          <a:p>
            <a:r>
              <a:rPr lang="en-US" dirty="0"/>
              <a:t>The bell-shaped of the curve</a:t>
            </a:r>
          </a:p>
        </p:txBody>
      </p:sp>
      <p:cxnSp>
        <p:nvCxnSpPr>
          <p:cNvPr id="5" name="Straight Arrow Connector 4">
            <a:extLst>
              <a:ext uri="{FF2B5EF4-FFF2-40B4-BE49-F238E27FC236}">
                <a16:creationId xmlns:a16="http://schemas.microsoft.com/office/drawing/2014/main" id="{71D74D46-3665-9143-9957-36FFE52E8C06}"/>
              </a:ext>
            </a:extLst>
          </p:cNvPr>
          <p:cNvCxnSpPr>
            <a:cxnSpLocks/>
          </p:cNvCxnSpPr>
          <p:nvPr/>
        </p:nvCxnSpPr>
        <p:spPr>
          <a:xfrm flipH="1">
            <a:off x="5991226" y="5116512"/>
            <a:ext cx="19427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E0F053-FB6C-AA4A-A51D-9200A9AE71FC}"/>
              </a:ext>
            </a:extLst>
          </p:cNvPr>
          <p:cNvCxnSpPr>
            <a:cxnSpLocks/>
          </p:cNvCxnSpPr>
          <p:nvPr/>
        </p:nvCxnSpPr>
        <p:spPr>
          <a:xfrm flipH="1">
            <a:off x="6219825" y="2570718"/>
            <a:ext cx="14855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3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D864FCA-372C-494A-A7ED-03E21FFC18F6}"/>
              </a:ext>
            </a:extLst>
          </p:cNvPr>
          <p:cNvSpPr>
            <a:spLocks noGrp="1" noChangeArrowheads="1"/>
          </p:cNvSpPr>
          <p:nvPr>
            <p:ph type="title" idx="4294967295"/>
          </p:nvPr>
        </p:nvSpPr>
        <p:spPr>
          <a:xfrm>
            <a:off x="2133600" y="152400"/>
            <a:ext cx="7772400" cy="1143000"/>
          </a:xfrm>
        </p:spPr>
        <p:txBody>
          <a:bodyPr vert="horz" lIns="92075" tIns="46038" rIns="92075" bIns="46038" rtlCol="0" anchor="ctr">
            <a:normAutofit/>
          </a:bodyPr>
          <a:lstStyle/>
          <a:p>
            <a:r>
              <a:rPr lang="en-US" altLang="en-US" sz="3600"/>
              <a:t>The Diffusion of Knowledge, Attitudes and Practices (KAP)</a:t>
            </a:r>
          </a:p>
        </p:txBody>
      </p:sp>
      <p:sp>
        <p:nvSpPr>
          <p:cNvPr id="89091" name="Slide Number Placeholder 5">
            <a:extLst>
              <a:ext uri="{FF2B5EF4-FFF2-40B4-BE49-F238E27FC236}">
                <a16:creationId xmlns:a16="http://schemas.microsoft.com/office/drawing/2014/main" id="{D2FC7EAF-3680-F546-8F99-11E5D0D6961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1998B507-61D2-D145-95D9-E262C2D6CE12}" type="slidenum">
              <a:rPr lang="en-US" altLang="en-US" sz="1400">
                <a:solidFill>
                  <a:srgbClr val="000000"/>
                </a:solidFill>
                <a:latin typeface="Times New Roman" panose="02020603050405020304" pitchFamily="18" charset="0"/>
              </a:rPr>
              <a:pPr algn="r">
                <a:spcBef>
                  <a:spcPct val="0"/>
                </a:spcBef>
                <a:buFontTx/>
                <a:buNone/>
              </a:pPr>
              <a:t>14</a:t>
            </a:fld>
            <a:endParaRPr lang="en-US" altLang="en-US" sz="1400">
              <a:solidFill>
                <a:srgbClr val="000000"/>
              </a:solidFill>
              <a:latin typeface="Times New Roman" panose="02020603050405020304" pitchFamily="18" charset="0"/>
            </a:endParaRPr>
          </a:p>
        </p:txBody>
      </p:sp>
      <p:graphicFrame>
        <p:nvGraphicFramePr>
          <p:cNvPr id="89092" name="Object 3">
            <a:extLst>
              <a:ext uri="{FF2B5EF4-FFF2-40B4-BE49-F238E27FC236}">
                <a16:creationId xmlns:a16="http://schemas.microsoft.com/office/drawing/2014/main" id="{EED82250-3002-AC45-8586-C6892E337FA5}"/>
              </a:ext>
            </a:extLst>
          </p:cNvPr>
          <p:cNvGraphicFramePr>
            <a:graphicFrameLocks noChangeAspect="1"/>
          </p:cNvGraphicFramePr>
          <p:nvPr/>
        </p:nvGraphicFramePr>
        <p:xfrm>
          <a:off x="1981200" y="1676400"/>
          <a:ext cx="8153400" cy="4502150"/>
        </p:xfrm>
        <a:graphic>
          <a:graphicData uri="http://schemas.openxmlformats.org/presentationml/2006/ole">
            <mc:AlternateContent xmlns:mc="http://schemas.openxmlformats.org/markup-compatibility/2006">
              <mc:Choice xmlns:v="urn:schemas-microsoft-com:vml" Requires="v">
                <p:oleObj spid="_x0000_s31768" name="Chart" r:id="rId4" imgW="4775200" imgH="3086100" progId="Excel.Chart.8">
                  <p:embed/>
                </p:oleObj>
              </mc:Choice>
              <mc:Fallback>
                <p:oleObj name="Chart" r:id="rId4" imgW="4775200" imgH="3086100" progId="Excel.Chart.8">
                  <p:embed/>
                  <p:pic>
                    <p:nvPicPr>
                      <p:cNvPr id="89092" name="Object 3">
                        <a:extLst>
                          <a:ext uri="{FF2B5EF4-FFF2-40B4-BE49-F238E27FC236}">
                            <a16:creationId xmlns:a16="http://schemas.microsoft.com/office/drawing/2014/main" id="{EED82250-3002-AC45-8586-C6892E337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76400"/>
                        <a:ext cx="81534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5772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2D87FF03-CAAA-7D41-AB6D-F0187E70C4C8}"/>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344FAF90-18FA-5E41-9BB9-854AE39DB5B9}" type="slidenum">
              <a:rPr lang="en-US" altLang="en-US" sz="1400">
                <a:solidFill>
                  <a:srgbClr val="000000"/>
                </a:solidFill>
                <a:latin typeface="Times New Roman" panose="02020603050405020304" pitchFamily="18" charset="0"/>
              </a:rPr>
              <a:pPr algn="r">
                <a:spcBef>
                  <a:spcPct val="0"/>
                </a:spcBef>
                <a:buFontTx/>
                <a:buNone/>
              </a:pPr>
              <a:t>15</a:t>
            </a:fld>
            <a:endParaRPr lang="en-US" altLang="en-US" sz="1400">
              <a:solidFill>
                <a:srgbClr val="000000"/>
              </a:solidFill>
              <a:latin typeface="Times New Roman" panose="02020603050405020304" pitchFamily="18" charset="0"/>
            </a:endParaRPr>
          </a:p>
        </p:txBody>
      </p:sp>
      <p:graphicFrame>
        <p:nvGraphicFramePr>
          <p:cNvPr id="81923" name="Object 2">
            <a:extLst>
              <a:ext uri="{FF2B5EF4-FFF2-40B4-BE49-F238E27FC236}">
                <a16:creationId xmlns:a16="http://schemas.microsoft.com/office/drawing/2014/main" id="{E268144F-FC0E-F349-A913-C385E0792D34}"/>
              </a:ext>
            </a:extLst>
          </p:cNvPr>
          <p:cNvGraphicFramePr>
            <a:graphicFrameLocks noChangeAspect="1"/>
          </p:cNvGraphicFramePr>
          <p:nvPr>
            <p:extLst>
              <p:ext uri="{D42A27DB-BD31-4B8C-83A1-F6EECF244321}">
                <p14:modId xmlns:p14="http://schemas.microsoft.com/office/powerpoint/2010/main" val="2059727736"/>
              </p:ext>
            </p:extLst>
          </p:nvPr>
        </p:nvGraphicFramePr>
        <p:xfrm>
          <a:off x="1476374" y="1336328"/>
          <a:ext cx="8982075" cy="4912072"/>
        </p:xfrm>
        <a:graphic>
          <a:graphicData uri="http://schemas.openxmlformats.org/presentationml/2006/ole">
            <mc:AlternateContent xmlns:mc="http://schemas.openxmlformats.org/markup-compatibility/2006">
              <mc:Choice xmlns:v="urn:schemas-microsoft-com:vml" Requires="v">
                <p:oleObj spid="_x0000_s17433" name="Photo Editor Photo" r:id="rId4" imgW="18338800" imgH="9080500" progId="MSPhotoEd.3">
                  <p:embed/>
                </p:oleObj>
              </mc:Choice>
              <mc:Fallback>
                <p:oleObj name="Photo Editor Photo" r:id="rId4" imgW="18338800" imgH="9080500" progId="MSPhotoEd.3">
                  <p:embed/>
                  <p:pic>
                    <p:nvPicPr>
                      <p:cNvPr id="81923" name="Object 2">
                        <a:extLst>
                          <a:ext uri="{FF2B5EF4-FFF2-40B4-BE49-F238E27FC236}">
                            <a16:creationId xmlns:a16="http://schemas.microsoft.com/office/drawing/2014/main" id="{E268144F-FC0E-F349-A913-C385E0792D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4" y="1336328"/>
                        <a:ext cx="8982075" cy="4912072"/>
                      </a:xfrm>
                      <a:prstGeom prst="rect">
                        <a:avLst/>
                      </a:prstGeom>
                      <a:noFill/>
                      <a:ln>
                        <a:noFill/>
                      </a:ln>
                      <a:effectLst/>
                    </p:spPr>
                  </p:pic>
                </p:oleObj>
              </mc:Fallback>
            </mc:AlternateContent>
          </a:graphicData>
        </a:graphic>
      </p:graphicFrame>
      <p:sp>
        <p:nvSpPr>
          <p:cNvPr id="2" name="Title 1">
            <a:extLst>
              <a:ext uri="{FF2B5EF4-FFF2-40B4-BE49-F238E27FC236}">
                <a16:creationId xmlns:a16="http://schemas.microsoft.com/office/drawing/2014/main" id="{E7957E41-23A5-D04A-8D44-B104E0C571E2}"/>
              </a:ext>
            </a:extLst>
          </p:cNvPr>
          <p:cNvSpPr>
            <a:spLocks noGrp="1"/>
          </p:cNvSpPr>
          <p:nvPr>
            <p:ph type="title"/>
          </p:nvPr>
        </p:nvSpPr>
        <p:spPr/>
        <p:txBody>
          <a:bodyPr/>
          <a:lstStyle/>
          <a:p>
            <a:r>
              <a:rPr lang="en-US" dirty="0"/>
              <a:t>Adoption Profile</a:t>
            </a:r>
          </a:p>
        </p:txBody>
      </p:sp>
      <p:cxnSp>
        <p:nvCxnSpPr>
          <p:cNvPr id="5" name="Straight Arrow Connector 4">
            <a:extLst>
              <a:ext uri="{FF2B5EF4-FFF2-40B4-BE49-F238E27FC236}">
                <a16:creationId xmlns:a16="http://schemas.microsoft.com/office/drawing/2014/main" id="{5FEB21C4-3401-3242-8280-6CC804056AC8}"/>
              </a:ext>
            </a:extLst>
          </p:cNvPr>
          <p:cNvCxnSpPr>
            <a:cxnSpLocks/>
          </p:cNvCxnSpPr>
          <p:nvPr/>
        </p:nvCxnSpPr>
        <p:spPr>
          <a:xfrm>
            <a:off x="4129088" y="3023503"/>
            <a:ext cx="0" cy="5714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350DD8E-1352-9C46-B5FE-D7242F755A04}"/>
              </a:ext>
            </a:extLst>
          </p:cNvPr>
          <p:cNvSpPr txBox="1"/>
          <p:nvPr/>
        </p:nvSpPr>
        <p:spPr>
          <a:xfrm>
            <a:off x="3405332" y="2104638"/>
            <a:ext cx="1447512" cy="923330"/>
          </a:xfrm>
          <a:prstGeom prst="rect">
            <a:avLst/>
          </a:prstGeom>
          <a:noFill/>
        </p:spPr>
        <p:txBody>
          <a:bodyPr wrap="none" rtlCol="0">
            <a:spAutoFit/>
          </a:bodyPr>
          <a:lstStyle/>
          <a:p>
            <a:r>
              <a:rPr lang="en-US" dirty="0"/>
              <a:t>Tipping point</a:t>
            </a:r>
          </a:p>
          <a:p>
            <a:r>
              <a:rPr lang="en-US" dirty="0"/>
              <a:t>; critical mass</a:t>
            </a:r>
          </a:p>
          <a:p>
            <a:r>
              <a:rPr lang="en-US" dirty="0"/>
              <a:t>; chasm </a:t>
            </a:r>
          </a:p>
        </p:txBody>
      </p:sp>
      <p:sp>
        <p:nvSpPr>
          <p:cNvPr id="9" name="TextBox 8">
            <a:extLst>
              <a:ext uri="{FF2B5EF4-FFF2-40B4-BE49-F238E27FC236}">
                <a16:creationId xmlns:a16="http://schemas.microsoft.com/office/drawing/2014/main" id="{12AE7733-192B-674D-BE00-38EC875AFEED}"/>
              </a:ext>
            </a:extLst>
          </p:cNvPr>
          <p:cNvSpPr txBox="1"/>
          <p:nvPr/>
        </p:nvSpPr>
        <p:spPr>
          <a:xfrm>
            <a:off x="1232716" y="6063734"/>
            <a:ext cx="1424429" cy="369332"/>
          </a:xfrm>
          <a:prstGeom prst="rect">
            <a:avLst/>
          </a:prstGeom>
          <a:noFill/>
        </p:spPr>
        <p:txBody>
          <a:bodyPr wrap="none" rtlCol="0">
            <a:spAutoFit/>
          </a:bodyPr>
          <a:lstStyle/>
          <a:p>
            <a:r>
              <a:rPr lang="en-US" dirty="0"/>
              <a:t>venturesome</a:t>
            </a:r>
          </a:p>
        </p:txBody>
      </p:sp>
      <p:sp>
        <p:nvSpPr>
          <p:cNvPr id="11" name="TextBox 10">
            <a:extLst>
              <a:ext uri="{FF2B5EF4-FFF2-40B4-BE49-F238E27FC236}">
                <a16:creationId xmlns:a16="http://schemas.microsoft.com/office/drawing/2014/main" id="{00020907-0A56-5841-A425-4AF75752B49E}"/>
              </a:ext>
            </a:extLst>
          </p:cNvPr>
          <p:cNvSpPr txBox="1"/>
          <p:nvPr/>
        </p:nvSpPr>
        <p:spPr>
          <a:xfrm>
            <a:off x="3138700" y="6149575"/>
            <a:ext cx="878959" cy="369332"/>
          </a:xfrm>
          <a:prstGeom prst="rect">
            <a:avLst/>
          </a:prstGeom>
          <a:noFill/>
        </p:spPr>
        <p:txBody>
          <a:bodyPr wrap="none" rtlCol="0">
            <a:spAutoFit/>
          </a:bodyPr>
          <a:lstStyle/>
          <a:p>
            <a:r>
              <a:rPr lang="en-US" dirty="0"/>
              <a:t>respect</a:t>
            </a:r>
          </a:p>
        </p:txBody>
      </p:sp>
      <p:sp>
        <p:nvSpPr>
          <p:cNvPr id="12" name="TextBox 11">
            <a:extLst>
              <a:ext uri="{FF2B5EF4-FFF2-40B4-BE49-F238E27FC236}">
                <a16:creationId xmlns:a16="http://schemas.microsoft.com/office/drawing/2014/main" id="{40F893FB-2B60-EE46-B781-AB07EA84FC14}"/>
              </a:ext>
            </a:extLst>
          </p:cNvPr>
          <p:cNvSpPr txBox="1"/>
          <p:nvPr/>
        </p:nvSpPr>
        <p:spPr>
          <a:xfrm>
            <a:off x="4469322" y="6085158"/>
            <a:ext cx="1138710" cy="369332"/>
          </a:xfrm>
          <a:prstGeom prst="rect">
            <a:avLst/>
          </a:prstGeom>
          <a:noFill/>
        </p:spPr>
        <p:txBody>
          <a:bodyPr wrap="none" rtlCol="0">
            <a:spAutoFit/>
          </a:bodyPr>
          <a:lstStyle/>
          <a:p>
            <a:r>
              <a:rPr lang="en-US" dirty="0"/>
              <a:t>deliberate</a:t>
            </a:r>
          </a:p>
        </p:txBody>
      </p:sp>
      <p:sp>
        <p:nvSpPr>
          <p:cNvPr id="15" name="TextBox 14">
            <a:extLst>
              <a:ext uri="{FF2B5EF4-FFF2-40B4-BE49-F238E27FC236}">
                <a16:creationId xmlns:a16="http://schemas.microsoft.com/office/drawing/2014/main" id="{E92C3CFD-1AB6-2B4A-9B4B-078E4C001BB1}"/>
              </a:ext>
            </a:extLst>
          </p:cNvPr>
          <p:cNvSpPr txBox="1"/>
          <p:nvPr/>
        </p:nvSpPr>
        <p:spPr>
          <a:xfrm>
            <a:off x="6355659" y="6100104"/>
            <a:ext cx="996619" cy="369332"/>
          </a:xfrm>
          <a:prstGeom prst="rect">
            <a:avLst/>
          </a:prstGeom>
          <a:noFill/>
        </p:spPr>
        <p:txBody>
          <a:bodyPr wrap="none" rtlCol="0">
            <a:spAutoFit/>
          </a:bodyPr>
          <a:lstStyle/>
          <a:p>
            <a:r>
              <a:rPr lang="en-US" dirty="0"/>
              <a:t>skeptical</a:t>
            </a:r>
          </a:p>
        </p:txBody>
      </p:sp>
      <p:sp>
        <p:nvSpPr>
          <p:cNvPr id="13" name="TextBox 12">
            <a:extLst>
              <a:ext uri="{FF2B5EF4-FFF2-40B4-BE49-F238E27FC236}">
                <a16:creationId xmlns:a16="http://schemas.microsoft.com/office/drawing/2014/main" id="{7113B4C2-D2C7-544B-9619-B30132CCFCC5}"/>
              </a:ext>
            </a:extLst>
          </p:cNvPr>
          <p:cNvSpPr txBox="1"/>
          <p:nvPr/>
        </p:nvSpPr>
        <p:spPr>
          <a:xfrm>
            <a:off x="8240471" y="6063734"/>
            <a:ext cx="1159356" cy="369332"/>
          </a:xfrm>
          <a:prstGeom prst="rect">
            <a:avLst/>
          </a:prstGeom>
          <a:noFill/>
        </p:spPr>
        <p:txBody>
          <a:bodyPr wrap="none" rtlCol="0">
            <a:spAutoFit/>
          </a:bodyPr>
          <a:lstStyle/>
          <a:p>
            <a:r>
              <a:rPr lang="en-US" dirty="0"/>
              <a:t>traditional</a:t>
            </a:r>
          </a:p>
        </p:txBody>
      </p:sp>
    </p:spTree>
    <p:extLst>
      <p:ext uri="{BB962C8B-B14F-4D97-AF65-F5344CB8AC3E}">
        <p14:creationId xmlns:p14="http://schemas.microsoft.com/office/powerpoint/2010/main" val="241711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C548-D38D-B04B-973D-8CCD02DCA962}"/>
              </a:ext>
            </a:extLst>
          </p:cNvPr>
          <p:cNvSpPr>
            <a:spLocks noGrp="1"/>
          </p:cNvSpPr>
          <p:nvPr>
            <p:ph type="title"/>
          </p:nvPr>
        </p:nvSpPr>
        <p:spPr/>
        <p:txBody>
          <a:bodyPr/>
          <a:lstStyle/>
          <a:p>
            <a:r>
              <a:rPr lang="en-US" dirty="0"/>
              <a:t>Characteristics of Opinion Leaders (OL)</a:t>
            </a:r>
          </a:p>
        </p:txBody>
      </p:sp>
      <p:pic>
        <p:nvPicPr>
          <p:cNvPr id="5" name="Content Placeholder 4">
            <a:extLst>
              <a:ext uri="{FF2B5EF4-FFF2-40B4-BE49-F238E27FC236}">
                <a16:creationId xmlns:a16="http://schemas.microsoft.com/office/drawing/2014/main" id="{80BF5C4A-C0B5-5842-8C5F-325276ECA7A2}"/>
              </a:ext>
            </a:extLst>
          </p:cNvPr>
          <p:cNvPicPr>
            <a:picLocks noGrp="1" noChangeAspect="1"/>
          </p:cNvPicPr>
          <p:nvPr>
            <p:ph sz="half" idx="1"/>
          </p:nvPr>
        </p:nvPicPr>
        <p:blipFill rotWithShape="1">
          <a:blip r:embed="rId2"/>
          <a:srcRect r="28178"/>
          <a:stretch/>
        </p:blipFill>
        <p:spPr>
          <a:xfrm>
            <a:off x="8215313" y="1650609"/>
            <a:ext cx="2700338" cy="2577211"/>
          </a:xfrm>
        </p:spPr>
      </p:pic>
      <p:sp>
        <p:nvSpPr>
          <p:cNvPr id="6" name="Content Placeholder 5">
            <a:extLst>
              <a:ext uri="{FF2B5EF4-FFF2-40B4-BE49-F238E27FC236}">
                <a16:creationId xmlns:a16="http://schemas.microsoft.com/office/drawing/2014/main" id="{FC487D40-986D-714C-84E6-E512D1F7F892}"/>
              </a:ext>
            </a:extLst>
          </p:cNvPr>
          <p:cNvSpPr>
            <a:spLocks noGrp="1"/>
          </p:cNvSpPr>
          <p:nvPr>
            <p:ph sz="half" idx="2"/>
          </p:nvPr>
        </p:nvSpPr>
        <p:spPr>
          <a:xfrm>
            <a:off x="838199" y="1690687"/>
            <a:ext cx="10234614" cy="5724525"/>
          </a:xfrm>
        </p:spPr>
        <p:txBody>
          <a:bodyPr>
            <a:normAutofit fontScale="77500" lnSpcReduction="20000"/>
          </a:bodyPr>
          <a:lstStyle/>
          <a:p>
            <a:r>
              <a:rPr lang="en-US" sz="3400" dirty="0"/>
              <a:t>External communication</a:t>
            </a:r>
          </a:p>
          <a:p>
            <a:pPr marL="0" indent="0">
              <a:buNone/>
            </a:pPr>
            <a:r>
              <a:rPr lang="en-US" sz="3400" dirty="0"/>
              <a:t>   - greater exposure to mass media</a:t>
            </a:r>
          </a:p>
          <a:p>
            <a:pPr marL="0" indent="0">
              <a:buNone/>
            </a:pPr>
            <a:r>
              <a:rPr lang="en-US" sz="3400" dirty="0"/>
              <a:t>   - two step flow hypothesis  </a:t>
            </a:r>
          </a:p>
          <a:p>
            <a:r>
              <a:rPr lang="en-US" sz="3400" dirty="0"/>
              <a:t> Accessibility</a:t>
            </a:r>
          </a:p>
          <a:p>
            <a:pPr marL="0" indent="0">
              <a:buNone/>
            </a:pPr>
            <a:r>
              <a:rPr lang="en-US" sz="3400" dirty="0"/>
              <a:t>   - extensive interpersonal network links</a:t>
            </a:r>
          </a:p>
          <a:p>
            <a:pPr marL="0" indent="0">
              <a:buNone/>
            </a:pPr>
            <a:r>
              <a:rPr lang="en-US" sz="3400" dirty="0"/>
              <a:t>   - socially accessible </a:t>
            </a:r>
          </a:p>
          <a:p>
            <a:r>
              <a:rPr lang="en-US" sz="3400" dirty="0"/>
              <a:t>Socio-economic status</a:t>
            </a:r>
          </a:p>
          <a:p>
            <a:pPr marL="0" indent="0">
              <a:buNone/>
            </a:pPr>
            <a:r>
              <a:rPr lang="en-US" sz="3400" dirty="0"/>
              <a:t>   -  A follower typically seeks an opinion leader of somewhat higher status</a:t>
            </a:r>
          </a:p>
          <a:p>
            <a:r>
              <a:rPr lang="en-US" sz="3400" dirty="0"/>
              <a:t>Innovativeness</a:t>
            </a:r>
          </a:p>
          <a:p>
            <a:pPr marL="0" indent="0">
              <a:buNone/>
            </a:pPr>
            <a:r>
              <a:rPr lang="en-US" sz="3400" dirty="0"/>
              <a:t>  - tend to be more innovative than their followers .. ? </a:t>
            </a:r>
          </a:p>
          <a:p>
            <a:endParaRPr lang="en-US" dirty="0"/>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74625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Group 2">
            <a:extLst>
              <a:ext uri="{FF2B5EF4-FFF2-40B4-BE49-F238E27FC236}">
                <a16:creationId xmlns:a16="http://schemas.microsoft.com/office/drawing/2014/main" id="{54A98832-E240-894F-ADD9-A0EBC4AC8C83}"/>
              </a:ext>
            </a:extLst>
          </p:cNvPr>
          <p:cNvGraphicFramePr>
            <a:graphicFrameLocks noGrp="1"/>
          </p:cNvGraphicFramePr>
          <p:nvPr>
            <p:extLst>
              <p:ext uri="{D42A27DB-BD31-4B8C-83A1-F6EECF244321}">
                <p14:modId xmlns:p14="http://schemas.microsoft.com/office/powerpoint/2010/main" val="2024253980"/>
              </p:ext>
            </p:extLst>
          </p:nvPr>
        </p:nvGraphicFramePr>
        <p:xfrm>
          <a:off x="1739153" y="827128"/>
          <a:ext cx="8090647" cy="5608597"/>
        </p:xfrm>
        <a:graphic>
          <a:graphicData uri="http://schemas.openxmlformats.org/drawingml/2006/table">
            <a:tbl>
              <a:tblPr/>
              <a:tblGrid>
                <a:gridCol w="2538242">
                  <a:extLst>
                    <a:ext uri="{9D8B030D-6E8A-4147-A177-3AD203B41FA5}">
                      <a16:colId xmlns:a16="http://schemas.microsoft.com/office/drawing/2014/main" val="20000"/>
                    </a:ext>
                  </a:extLst>
                </a:gridCol>
                <a:gridCol w="5552405">
                  <a:extLst>
                    <a:ext uri="{9D8B030D-6E8A-4147-A177-3AD203B41FA5}">
                      <a16:colId xmlns:a16="http://schemas.microsoft.com/office/drawing/2014/main" val="20001"/>
                    </a:ext>
                  </a:extLst>
                </a:gridCol>
              </a:tblGrid>
              <a:tr h="340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Method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Technique</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0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1. Celebrities</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Program recruits well-known people to promote behavior.</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2. Self-selection</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Staff requests volunteers in-person or via mass media and those who volunteer are selected.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5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3. Self-identification</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Surveys are administered to the sample, and questions measuring leadership are included.  Those scoring highest on leadership scales are selected.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4. Staff selected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Program implementers select leaders from those whom they know.</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5. Positional Approach</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Persons who occupy leadership positions such as clergy, elected officials, media and business elites, and so on are selected.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6. Judge’s Ratings</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Persons who are knowledgeable identify leaders to be selected.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0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7. Expert Identification</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Trained ethnographers study communities to select leaders.</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8. Snowball method </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Index cases provide nominations of leaders or are in turn interviewed until no new leaders are identified.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9. Sample Sociometric</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Randomly selected respondents nominate leaders and those receiving frequent nominations are selected.</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Times New Roman" pitchFamily="18" charset="0"/>
                        </a:rPr>
                        <a:t>10. Sociometric</a:t>
                      </a:r>
                      <a:endParaRPr kumimoji="0" lang="en-US" sz="1400" b="0" i="0" u="none" strike="noStrike" cap="none" normalizeH="0" baseline="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Times New Roman" pitchFamily="18" charset="0"/>
                        </a:rPr>
                        <a:t>All (or most) respondents are interviewed and those receiving frequent nominations are selected.</a:t>
                      </a:r>
                      <a:endParaRPr kumimoji="0" lang="en-US" sz="1400" b="0" i="0" u="none" strike="noStrike" cap="none" normalizeH="0" baseline="0" dirty="0">
                        <a:ln>
                          <a:noFill/>
                        </a:ln>
                        <a:solidFill>
                          <a:schemeClr val="tx1"/>
                        </a:solidFill>
                        <a:effectLst/>
                        <a:latin typeface="Arial" charset="0"/>
                      </a:endParaRPr>
                    </a:p>
                  </a:txBody>
                  <a:tcPr marL="99634" marR="99634" marT="49817" marB="498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17128" name="Text Box 40">
            <a:extLst>
              <a:ext uri="{FF2B5EF4-FFF2-40B4-BE49-F238E27FC236}">
                <a16:creationId xmlns:a16="http://schemas.microsoft.com/office/drawing/2014/main" id="{83AFC18F-D75C-9243-98DD-D52A7A4FDFE6}"/>
              </a:ext>
            </a:extLst>
          </p:cNvPr>
          <p:cNvSpPr txBox="1">
            <a:spLocks noChangeArrowheads="1"/>
          </p:cNvSpPr>
          <p:nvPr/>
        </p:nvSpPr>
        <p:spPr bwMode="auto">
          <a:xfrm>
            <a:off x="2206605" y="195824"/>
            <a:ext cx="6872143" cy="4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634" tIns="49817" rIns="99634" bIns="49817">
            <a:spAutoFit/>
          </a:bodyPr>
          <a:lstStyle>
            <a:lvl1pPr defTabSz="998538"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998538"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998538"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998538"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998538"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998538"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998538"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998538"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998538"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400" b="1">
                <a:latin typeface="Times New Roman" panose="02020603050405020304" pitchFamily="18" charset="0"/>
              </a:rPr>
              <a:t>10 Methods Used to Identify Peer Opinion Leaders</a:t>
            </a:r>
          </a:p>
        </p:txBody>
      </p:sp>
    </p:spTree>
    <p:extLst>
      <p:ext uri="{BB962C8B-B14F-4D97-AF65-F5344CB8AC3E}">
        <p14:creationId xmlns:p14="http://schemas.microsoft.com/office/powerpoint/2010/main" val="184342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69F7FD0-96D6-6A4D-B5C6-9214FCC00362}"/>
              </a:ext>
            </a:extLst>
          </p:cNvPr>
          <p:cNvSpPr>
            <a:spLocks noGrp="1" noChangeArrowheads="1"/>
          </p:cNvSpPr>
          <p:nvPr>
            <p:ph type="title"/>
          </p:nvPr>
        </p:nvSpPr>
        <p:spPr/>
        <p:txBody>
          <a:bodyPr/>
          <a:lstStyle/>
          <a:p>
            <a:r>
              <a:rPr lang="en-US" altLang="en-US" dirty="0"/>
              <a:t>Sociometric v. Self Reported OL</a:t>
            </a:r>
          </a:p>
        </p:txBody>
      </p:sp>
      <p:sp>
        <p:nvSpPr>
          <p:cNvPr id="142339" name="Rectangle 3">
            <a:extLst>
              <a:ext uri="{FF2B5EF4-FFF2-40B4-BE49-F238E27FC236}">
                <a16:creationId xmlns:a16="http://schemas.microsoft.com/office/drawing/2014/main" id="{B8A573BB-CEEB-A143-BADA-ACC0DD4EC94E}"/>
              </a:ext>
            </a:extLst>
          </p:cNvPr>
          <p:cNvSpPr>
            <a:spLocks noGrp="1" noChangeArrowheads="1"/>
          </p:cNvSpPr>
          <p:nvPr>
            <p:ph type="body" idx="1"/>
          </p:nvPr>
        </p:nvSpPr>
        <p:spPr/>
        <p:txBody>
          <a:bodyPr/>
          <a:lstStyle/>
          <a:p>
            <a:r>
              <a:rPr lang="en-US" altLang="en-US" dirty="0"/>
              <a:t>Correlated at approximately 0.43 (p&lt;0.01)</a:t>
            </a:r>
          </a:p>
          <a:p>
            <a:r>
              <a:rPr lang="en-US" altLang="en-US" dirty="0"/>
              <a:t>Self reported OLs less susceptible to peer influence</a:t>
            </a:r>
          </a:p>
          <a:p>
            <a:r>
              <a:rPr lang="en-US" altLang="en-US" dirty="0"/>
              <a:t>Sociometric OLs no more or less susceptible</a:t>
            </a:r>
          </a:p>
        </p:txBody>
      </p:sp>
    </p:spTree>
    <p:extLst>
      <p:ext uri="{BB962C8B-B14F-4D97-AF65-F5344CB8AC3E}">
        <p14:creationId xmlns:p14="http://schemas.microsoft.com/office/powerpoint/2010/main" val="168284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F78C692-4D30-F646-954C-E4E79AFD85CE}"/>
              </a:ext>
            </a:extLst>
          </p:cNvPr>
          <p:cNvSpPr>
            <a:spLocks noGrp="1" noChangeArrowheads="1"/>
          </p:cNvSpPr>
          <p:nvPr>
            <p:ph type="title" idx="4294967295"/>
          </p:nvPr>
        </p:nvSpPr>
        <p:spPr>
          <a:xfrm>
            <a:off x="2959100" y="274638"/>
            <a:ext cx="7499350" cy="1143000"/>
          </a:xfrm>
        </p:spPr>
        <p:txBody>
          <a:bodyPr vert="horz" lIns="92075" tIns="46038" rIns="92075" bIns="46038" rtlCol="0" anchor="ctr">
            <a:normAutofit/>
          </a:bodyPr>
          <a:lstStyle/>
          <a:p>
            <a:r>
              <a:rPr lang="en-US" altLang="en-US"/>
              <a:t>Example of Diffusion</a:t>
            </a:r>
          </a:p>
        </p:txBody>
      </p:sp>
      <p:sp>
        <p:nvSpPr>
          <p:cNvPr id="90115" name="Slide Number Placeholder 4">
            <a:extLst>
              <a:ext uri="{FF2B5EF4-FFF2-40B4-BE49-F238E27FC236}">
                <a16:creationId xmlns:a16="http://schemas.microsoft.com/office/drawing/2014/main" id="{51126C38-7EAC-A848-A46E-1AB15F713A7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F4668443-772D-324F-84C1-285A937015F9}" type="slidenum">
              <a:rPr lang="en-US" altLang="en-US" sz="1400">
                <a:solidFill>
                  <a:srgbClr val="000000"/>
                </a:solidFill>
                <a:latin typeface="Times New Roman" panose="02020603050405020304" pitchFamily="18" charset="0"/>
              </a:rPr>
              <a:pPr algn="r">
                <a:spcBef>
                  <a:spcPct val="0"/>
                </a:spcBef>
                <a:buFontTx/>
                <a:buNone/>
              </a:pPr>
              <a:t>19</a:t>
            </a:fld>
            <a:endParaRPr lang="en-US" altLang="en-US" sz="1400">
              <a:solidFill>
                <a:srgbClr val="000000"/>
              </a:solidFill>
              <a:latin typeface="Times New Roman" panose="02020603050405020304" pitchFamily="18" charset="0"/>
            </a:endParaRPr>
          </a:p>
        </p:txBody>
      </p:sp>
      <p:pic>
        <p:nvPicPr>
          <p:cNvPr id="90116" name="Picture 3">
            <a:extLst>
              <a:ext uri="{FF2B5EF4-FFF2-40B4-BE49-F238E27FC236}">
                <a16:creationId xmlns:a16="http://schemas.microsoft.com/office/drawing/2014/main" id="{5F1B8982-98DC-C048-A32C-58566BB780F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7620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Line 4">
            <a:extLst>
              <a:ext uri="{FF2B5EF4-FFF2-40B4-BE49-F238E27FC236}">
                <a16:creationId xmlns:a16="http://schemas.microsoft.com/office/drawing/2014/main" id="{D66893A7-45BE-1B4A-B386-C43D19EA9A08}"/>
              </a:ext>
            </a:extLst>
          </p:cNvPr>
          <p:cNvSpPr>
            <a:spLocks noChangeShapeType="1"/>
          </p:cNvSpPr>
          <p:nvPr/>
        </p:nvSpPr>
        <p:spPr bwMode="auto">
          <a:xfrm flipH="1">
            <a:off x="6934200" y="2057400"/>
            <a:ext cx="838200" cy="609600"/>
          </a:xfrm>
          <a:prstGeom prst="line">
            <a:avLst/>
          </a:prstGeom>
          <a:noFill/>
          <a:ln w="57150">
            <a:solidFill>
              <a:srgbClr val="80008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8" name="Line 5">
            <a:extLst>
              <a:ext uri="{FF2B5EF4-FFF2-40B4-BE49-F238E27FC236}">
                <a16:creationId xmlns:a16="http://schemas.microsoft.com/office/drawing/2014/main" id="{BDD02385-3B8E-884B-81F1-F0655EA99951}"/>
              </a:ext>
            </a:extLst>
          </p:cNvPr>
          <p:cNvSpPr>
            <a:spLocks noChangeShapeType="1"/>
          </p:cNvSpPr>
          <p:nvPr/>
        </p:nvSpPr>
        <p:spPr bwMode="auto">
          <a:xfrm flipH="1" flipV="1">
            <a:off x="5334000" y="2514600"/>
            <a:ext cx="1371600" cy="76200"/>
          </a:xfrm>
          <a:prstGeom prst="line">
            <a:avLst/>
          </a:prstGeom>
          <a:noFill/>
          <a:ln w="57150">
            <a:solidFill>
              <a:srgbClr val="008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9" name="Line 6">
            <a:extLst>
              <a:ext uri="{FF2B5EF4-FFF2-40B4-BE49-F238E27FC236}">
                <a16:creationId xmlns:a16="http://schemas.microsoft.com/office/drawing/2014/main" id="{AB971183-C26C-DB49-A1D2-64193CE646D9}"/>
              </a:ext>
            </a:extLst>
          </p:cNvPr>
          <p:cNvSpPr>
            <a:spLocks noChangeShapeType="1"/>
          </p:cNvSpPr>
          <p:nvPr/>
        </p:nvSpPr>
        <p:spPr bwMode="auto">
          <a:xfrm flipH="1">
            <a:off x="6324600" y="2819400"/>
            <a:ext cx="685800" cy="762000"/>
          </a:xfrm>
          <a:prstGeom prst="line">
            <a:avLst/>
          </a:prstGeom>
          <a:noFill/>
          <a:ln w="57150">
            <a:solidFill>
              <a:srgbClr val="008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0" name="Line 7">
            <a:extLst>
              <a:ext uri="{FF2B5EF4-FFF2-40B4-BE49-F238E27FC236}">
                <a16:creationId xmlns:a16="http://schemas.microsoft.com/office/drawing/2014/main" id="{6286040E-89F9-3E4A-95D7-52B209A0E64C}"/>
              </a:ext>
            </a:extLst>
          </p:cNvPr>
          <p:cNvSpPr>
            <a:spLocks noChangeShapeType="1"/>
          </p:cNvSpPr>
          <p:nvPr/>
        </p:nvSpPr>
        <p:spPr bwMode="auto">
          <a:xfrm flipV="1">
            <a:off x="5029200" y="1981200"/>
            <a:ext cx="762000" cy="4572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1" name="Line 8">
            <a:extLst>
              <a:ext uri="{FF2B5EF4-FFF2-40B4-BE49-F238E27FC236}">
                <a16:creationId xmlns:a16="http://schemas.microsoft.com/office/drawing/2014/main" id="{B3B677AC-36DF-AC40-B831-F160341CAA06}"/>
              </a:ext>
            </a:extLst>
          </p:cNvPr>
          <p:cNvSpPr>
            <a:spLocks noChangeShapeType="1"/>
          </p:cNvSpPr>
          <p:nvPr/>
        </p:nvSpPr>
        <p:spPr bwMode="auto">
          <a:xfrm flipH="1" flipV="1">
            <a:off x="4191000" y="1905000"/>
            <a:ext cx="685800" cy="4572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2" name="Line 9">
            <a:extLst>
              <a:ext uri="{FF2B5EF4-FFF2-40B4-BE49-F238E27FC236}">
                <a16:creationId xmlns:a16="http://schemas.microsoft.com/office/drawing/2014/main" id="{DFA9F5FF-EA64-674C-8C33-790F3807EF9F}"/>
              </a:ext>
            </a:extLst>
          </p:cNvPr>
          <p:cNvSpPr>
            <a:spLocks noChangeShapeType="1"/>
          </p:cNvSpPr>
          <p:nvPr/>
        </p:nvSpPr>
        <p:spPr bwMode="auto">
          <a:xfrm>
            <a:off x="4953000" y="2743200"/>
            <a:ext cx="1066800" cy="7620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3" name="Line 10">
            <a:extLst>
              <a:ext uri="{FF2B5EF4-FFF2-40B4-BE49-F238E27FC236}">
                <a16:creationId xmlns:a16="http://schemas.microsoft.com/office/drawing/2014/main" id="{FC0F0CB6-2737-C44D-A5E2-5DC1B2F8EEC0}"/>
              </a:ext>
            </a:extLst>
          </p:cNvPr>
          <p:cNvSpPr>
            <a:spLocks noChangeShapeType="1"/>
          </p:cNvSpPr>
          <p:nvPr/>
        </p:nvSpPr>
        <p:spPr bwMode="auto">
          <a:xfrm flipH="1">
            <a:off x="4114800" y="2667000"/>
            <a:ext cx="533400" cy="3048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4" name="Line 11">
            <a:extLst>
              <a:ext uri="{FF2B5EF4-FFF2-40B4-BE49-F238E27FC236}">
                <a16:creationId xmlns:a16="http://schemas.microsoft.com/office/drawing/2014/main" id="{55809475-6B5D-6144-A840-47CBE2A0351C}"/>
              </a:ext>
            </a:extLst>
          </p:cNvPr>
          <p:cNvSpPr>
            <a:spLocks noChangeShapeType="1"/>
          </p:cNvSpPr>
          <p:nvPr/>
        </p:nvSpPr>
        <p:spPr bwMode="auto">
          <a:xfrm>
            <a:off x="6477000" y="3733800"/>
            <a:ext cx="228600" cy="15240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5" name="Line 12">
            <a:extLst>
              <a:ext uri="{FF2B5EF4-FFF2-40B4-BE49-F238E27FC236}">
                <a16:creationId xmlns:a16="http://schemas.microsoft.com/office/drawing/2014/main" id="{5247CB6E-3305-FB4A-8549-AE743A39C3D3}"/>
              </a:ext>
            </a:extLst>
          </p:cNvPr>
          <p:cNvSpPr>
            <a:spLocks noChangeShapeType="1"/>
          </p:cNvSpPr>
          <p:nvPr/>
        </p:nvSpPr>
        <p:spPr bwMode="auto">
          <a:xfrm flipH="1" flipV="1">
            <a:off x="3657600" y="2286000"/>
            <a:ext cx="838200" cy="1524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7611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a:extLst>
              <a:ext uri="{FF2B5EF4-FFF2-40B4-BE49-F238E27FC236}">
                <a16:creationId xmlns:a16="http://schemas.microsoft.com/office/drawing/2014/main" id="{1A11D6EB-FBEE-BD4B-8513-CDF2EE03EEA2}"/>
              </a:ext>
            </a:extLst>
          </p:cNvPr>
          <p:cNvSpPr>
            <a:spLocks noGrp="1" noChangeArrowheads="1"/>
          </p:cNvSpPr>
          <p:nvPr>
            <p:ph type="title"/>
          </p:nvPr>
        </p:nvSpPr>
        <p:spPr>
          <a:xfrm>
            <a:off x="1981200" y="1"/>
            <a:ext cx="8229600" cy="639763"/>
          </a:xfrm>
        </p:spPr>
        <p:txBody>
          <a:bodyPr/>
          <a:lstStyle/>
          <a:p>
            <a:r>
              <a:rPr lang="en-US" altLang="en-US" sz="3200" dirty="0"/>
              <a:t>ERGM : standard parameter settings</a:t>
            </a:r>
          </a:p>
        </p:txBody>
      </p:sp>
      <p:graphicFrame>
        <p:nvGraphicFramePr>
          <p:cNvPr id="68610" name="Object 12">
            <a:extLst>
              <a:ext uri="{FF2B5EF4-FFF2-40B4-BE49-F238E27FC236}">
                <a16:creationId xmlns:a16="http://schemas.microsoft.com/office/drawing/2014/main" id="{8B511CF5-CCF1-FB4D-A679-6A7A9FB20D04}"/>
              </a:ext>
            </a:extLst>
          </p:cNvPr>
          <p:cNvGraphicFramePr>
            <a:graphicFrameLocks noChangeAspect="1"/>
          </p:cNvGraphicFramePr>
          <p:nvPr/>
        </p:nvGraphicFramePr>
        <p:xfrm>
          <a:off x="3962401" y="1447801"/>
          <a:ext cx="581025" cy="180975"/>
        </p:xfrm>
        <a:graphic>
          <a:graphicData uri="http://schemas.openxmlformats.org/presentationml/2006/ole">
            <mc:AlternateContent xmlns:mc="http://schemas.openxmlformats.org/markup-compatibility/2006">
              <mc:Choice xmlns:v="urn:schemas-microsoft-com:vml" Requires="v">
                <p:oleObj spid="_x0000_s183385" r:id="rId3" imgW="2654300" imgH="825500" progId="Visio.Drawing.11">
                  <p:embed/>
                </p:oleObj>
              </mc:Choice>
              <mc:Fallback>
                <p:oleObj r:id="rId3" imgW="2654300" imgH="825500" progId="Visio.Drawing.11">
                  <p:embed/>
                  <p:pic>
                    <p:nvPicPr>
                      <p:cNvPr id="68610" name="Object 12">
                        <a:extLst>
                          <a:ext uri="{FF2B5EF4-FFF2-40B4-BE49-F238E27FC236}">
                            <a16:creationId xmlns:a16="http://schemas.microsoft.com/office/drawing/2014/main" id="{8B511CF5-CCF1-FB4D-A679-6A7A9FB20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1" y="1447801"/>
                        <a:ext cx="5810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1" name="Object 11">
            <a:extLst>
              <a:ext uri="{FF2B5EF4-FFF2-40B4-BE49-F238E27FC236}">
                <a16:creationId xmlns:a16="http://schemas.microsoft.com/office/drawing/2014/main" id="{E5EFAB29-DD6C-5841-8941-32E01F7B756B}"/>
              </a:ext>
            </a:extLst>
          </p:cNvPr>
          <p:cNvGraphicFramePr>
            <a:graphicFrameLocks noChangeAspect="1"/>
          </p:cNvGraphicFramePr>
          <p:nvPr/>
        </p:nvGraphicFramePr>
        <p:xfrm>
          <a:off x="3886201" y="1828800"/>
          <a:ext cx="714375" cy="476250"/>
        </p:xfrm>
        <a:graphic>
          <a:graphicData uri="http://schemas.openxmlformats.org/presentationml/2006/ole">
            <mc:AlternateContent xmlns:mc="http://schemas.openxmlformats.org/markup-compatibility/2006">
              <mc:Choice xmlns:v="urn:schemas-microsoft-com:vml" Requires="v">
                <p:oleObj spid="_x0000_s183386" r:id="rId5" imgW="3378200" imgH="2260600" progId="Visio.Drawing.11">
                  <p:embed/>
                </p:oleObj>
              </mc:Choice>
              <mc:Fallback>
                <p:oleObj r:id="rId5" imgW="3378200" imgH="2260600" progId="Visio.Drawing.11">
                  <p:embed/>
                  <p:pic>
                    <p:nvPicPr>
                      <p:cNvPr id="68611" name="Object 11">
                        <a:extLst>
                          <a:ext uri="{FF2B5EF4-FFF2-40B4-BE49-F238E27FC236}">
                            <a16:creationId xmlns:a16="http://schemas.microsoft.com/office/drawing/2014/main" id="{E5EFAB29-DD6C-5841-8941-32E01F7B7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1" y="1828800"/>
                        <a:ext cx="714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10">
            <a:extLst>
              <a:ext uri="{FF2B5EF4-FFF2-40B4-BE49-F238E27FC236}">
                <a16:creationId xmlns:a16="http://schemas.microsoft.com/office/drawing/2014/main" id="{A0D9108D-F627-464C-BBCF-B11757AA66DB}"/>
              </a:ext>
            </a:extLst>
          </p:cNvPr>
          <p:cNvGraphicFramePr>
            <a:graphicFrameLocks noChangeAspect="1"/>
          </p:cNvGraphicFramePr>
          <p:nvPr/>
        </p:nvGraphicFramePr>
        <p:xfrm>
          <a:off x="3886201" y="2438400"/>
          <a:ext cx="714375" cy="476250"/>
        </p:xfrm>
        <a:graphic>
          <a:graphicData uri="http://schemas.openxmlformats.org/presentationml/2006/ole">
            <mc:AlternateContent xmlns:mc="http://schemas.openxmlformats.org/markup-compatibility/2006">
              <mc:Choice xmlns:v="urn:schemas-microsoft-com:vml" Requires="v">
                <p:oleObj spid="_x0000_s183387" r:id="rId7" imgW="3378200" imgH="2260600" progId="Visio.Drawing.11">
                  <p:embed/>
                </p:oleObj>
              </mc:Choice>
              <mc:Fallback>
                <p:oleObj r:id="rId7" imgW="3378200" imgH="2260600" progId="Visio.Drawing.11">
                  <p:embed/>
                  <p:pic>
                    <p:nvPicPr>
                      <p:cNvPr id="68612" name="Object 10">
                        <a:extLst>
                          <a:ext uri="{FF2B5EF4-FFF2-40B4-BE49-F238E27FC236}">
                            <a16:creationId xmlns:a16="http://schemas.microsoft.com/office/drawing/2014/main" id="{A0D9108D-F627-464C-BBCF-B11757AA66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1" y="2438400"/>
                        <a:ext cx="714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Object 9">
            <a:extLst>
              <a:ext uri="{FF2B5EF4-FFF2-40B4-BE49-F238E27FC236}">
                <a16:creationId xmlns:a16="http://schemas.microsoft.com/office/drawing/2014/main" id="{E6DD0521-15D6-8C4D-8B50-2774EB70E380}"/>
              </a:ext>
            </a:extLst>
          </p:cNvPr>
          <p:cNvGraphicFramePr>
            <a:graphicFrameLocks noChangeAspect="1"/>
          </p:cNvGraphicFramePr>
          <p:nvPr/>
        </p:nvGraphicFramePr>
        <p:xfrm>
          <a:off x="3886201" y="3048001"/>
          <a:ext cx="828675" cy="504825"/>
        </p:xfrm>
        <a:graphic>
          <a:graphicData uri="http://schemas.openxmlformats.org/presentationml/2006/ole">
            <mc:AlternateContent xmlns:mc="http://schemas.openxmlformats.org/markup-compatibility/2006">
              <mc:Choice xmlns:v="urn:schemas-microsoft-com:vml" Requires="v">
                <p:oleObj spid="_x0000_s183388" r:id="rId9" imgW="3657600" imgH="2260600" progId="Visio.Drawing.11">
                  <p:embed/>
                </p:oleObj>
              </mc:Choice>
              <mc:Fallback>
                <p:oleObj r:id="rId9" imgW="3657600" imgH="2260600" progId="Visio.Drawing.11">
                  <p:embed/>
                  <p:pic>
                    <p:nvPicPr>
                      <p:cNvPr id="68613" name="Object 9">
                        <a:extLst>
                          <a:ext uri="{FF2B5EF4-FFF2-40B4-BE49-F238E27FC236}">
                            <a16:creationId xmlns:a16="http://schemas.microsoft.com/office/drawing/2014/main" id="{E6DD0521-15D6-8C4D-8B50-2774EB70E3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1" y="3048001"/>
                        <a:ext cx="828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4" name="Object 8">
            <a:extLst>
              <a:ext uri="{FF2B5EF4-FFF2-40B4-BE49-F238E27FC236}">
                <a16:creationId xmlns:a16="http://schemas.microsoft.com/office/drawing/2014/main" id="{3235F2E0-19EB-CA45-A4BD-F27E76F98744}"/>
              </a:ext>
            </a:extLst>
          </p:cNvPr>
          <p:cNvGraphicFramePr>
            <a:graphicFrameLocks noChangeAspect="1"/>
          </p:cNvGraphicFramePr>
          <p:nvPr/>
        </p:nvGraphicFramePr>
        <p:xfrm>
          <a:off x="3810001" y="3886200"/>
          <a:ext cx="828675" cy="533400"/>
        </p:xfrm>
        <a:graphic>
          <a:graphicData uri="http://schemas.openxmlformats.org/presentationml/2006/ole">
            <mc:AlternateContent xmlns:mc="http://schemas.openxmlformats.org/markup-compatibility/2006">
              <mc:Choice xmlns:v="urn:schemas-microsoft-com:vml" Requires="v">
                <p:oleObj spid="_x0000_s183389" r:id="rId11" imgW="3479800" imgH="2260600" progId="Visio.Drawing.11">
                  <p:embed/>
                </p:oleObj>
              </mc:Choice>
              <mc:Fallback>
                <p:oleObj r:id="rId11" imgW="3479800" imgH="2260600" progId="Visio.Drawing.11">
                  <p:embed/>
                  <p:pic>
                    <p:nvPicPr>
                      <p:cNvPr id="68614" name="Object 8">
                        <a:extLst>
                          <a:ext uri="{FF2B5EF4-FFF2-40B4-BE49-F238E27FC236}">
                            <a16:creationId xmlns:a16="http://schemas.microsoft.com/office/drawing/2014/main" id="{3235F2E0-19EB-CA45-A4BD-F27E76F987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1" y="3886200"/>
                        <a:ext cx="828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5" name="Object 7">
            <a:extLst>
              <a:ext uri="{FF2B5EF4-FFF2-40B4-BE49-F238E27FC236}">
                <a16:creationId xmlns:a16="http://schemas.microsoft.com/office/drawing/2014/main" id="{60A5CF0C-79A5-B34C-B905-E0ACAE0A8543}"/>
              </a:ext>
            </a:extLst>
          </p:cNvPr>
          <p:cNvGraphicFramePr>
            <a:graphicFrameLocks noChangeAspect="1"/>
          </p:cNvGraphicFramePr>
          <p:nvPr/>
        </p:nvGraphicFramePr>
        <p:xfrm>
          <a:off x="3962401" y="4724401"/>
          <a:ext cx="600075" cy="180975"/>
        </p:xfrm>
        <a:graphic>
          <a:graphicData uri="http://schemas.openxmlformats.org/presentationml/2006/ole">
            <mc:AlternateContent xmlns:mc="http://schemas.openxmlformats.org/markup-compatibility/2006">
              <mc:Choice xmlns:v="urn:schemas-microsoft-com:vml" Requires="v">
                <p:oleObj spid="_x0000_s183390" r:id="rId13" imgW="2654300" imgH="825500" progId="Visio.Drawing.11">
                  <p:embed/>
                </p:oleObj>
              </mc:Choice>
              <mc:Fallback>
                <p:oleObj r:id="rId13" imgW="2654300" imgH="825500" progId="Visio.Drawing.11">
                  <p:embed/>
                  <p:pic>
                    <p:nvPicPr>
                      <p:cNvPr id="68615" name="Object 7">
                        <a:extLst>
                          <a:ext uri="{FF2B5EF4-FFF2-40B4-BE49-F238E27FC236}">
                            <a16:creationId xmlns:a16="http://schemas.microsoft.com/office/drawing/2014/main" id="{60A5CF0C-79A5-B34C-B905-E0ACAE0A85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1" y="4724401"/>
                        <a:ext cx="600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6" name="Object 6">
            <a:extLst>
              <a:ext uri="{FF2B5EF4-FFF2-40B4-BE49-F238E27FC236}">
                <a16:creationId xmlns:a16="http://schemas.microsoft.com/office/drawing/2014/main" id="{DE12D9B3-C16E-6F47-A684-E1037931099F}"/>
              </a:ext>
            </a:extLst>
          </p:cNvPr>
          <p:cNvGraphicFramePr>
            <a:graphicFrameLocks noChangeAspect="1"/>
          </p:cNvGraphicFramePr>
          <p:nvPr/>
        </p:nvGraphicFramePr>
        <p:xfrm>
          <a:off x="3886201" y="5257800"/>
          <a:ext cx="600075" cy="190500"/>
        </p:xfrm>
        <a:graphic>
          <a:graphicData uri="http://schemas.openxmlformats.org/presentationml/2006/ole">
            <mc:AlternateContent xmlns:mc="http://schemas.openxmlformats.org/markup-compatibility/2006">
              <mc:Choice xmlns:v="urn:schemas-microsoft-com:vml" Requires="v">
                <p:oleObj spid="_x0000_s183391" r:id="rId15" imgW="2654300" imgH="825500" progId="Visio.Drawing.11">
                  <p:embed/>
                </p:oleObj>
              </mc:Choice>
              <mc:Fallback>
                <p:oleObj r:id="rId15" imgW="2654300" imgH="825500" progId="Visio.Drawing.11">
                  <p:embed/>
                  <p:pic>
                    <p:nvPicPr>
                      <p:cNvPr id="68616" name="Object 6">
                        <a:extLst>
                          <a:ext uri="{FF2B5EF4-FFF2-40B4-BE49-F238E27FC236}">
                            <a16:creationId xmlns:a16="http://schemas.microsoft.com/office/drawing/2014/main" id="{DE12D9B3-C16E-6F47-A684-E103793109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1" y="5257800"/>
                        <a:ext cx="600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7" name="Object 5">
            <a:extLst>
              <a:ext uri="{FF2B5EF4-FFF2-40B4-BE49-F238E27FC236}">
                <a16:creationId xmlns:a16="http://schemas.microsoft.com/office/drawing/2014/main" id="{3FA377EC-2195-5F4F-BC3A-BAAABEF0FA29}"/>
              </a:ext>
            </a:extLst>
          </p:cNvPr>
          <p:cNvGraphicFramePr>
            <a:graphicFrameLocks noChangeAspect="1"/>
          </p:cNvGraphicFramePr>
          <p:nvPr/>
        </p:nvGraphicFramePr>
        <p:xfrm>
          <a:off x="3886201" y="5791200"/>
          <a:ext cx="600075" cy="190500"/>
        </p:xfrm>
        <a:graphic>
          <a:graphicData uri="http://schemas.openxmlformats.org/presentationml/2006/ole">
            <mc:AlternateContent xmlns:mc="http://schemas.openxmlformats.org/markup-compatibility/2006">
              <mc:Choice xmlns:v="urn:schemas-microsoft-com:vml" Requires="v">
                <p:oleObj spid="_x0000_s183392" r:id="rId17" imgW="2654300" imgH="825500" progId="Visio.Drawing.11">
                  <p:embed/>
                </p:oleObj>
              </mc:Choice>
              <mc:Fallback>
                <p:oleObj r:id="rId17" imgW="2654300" imgH="825500" progId="Visio.Drawing.11">
                  <p:embed/>
                  <p:pic>
                    <p:nvPicPr>
                      <p:cNvPr id="68617" name="Object 5">
                        <a:extLst>
                          <a:ext uri="{FF2B5EF4-FFF2-40B4-BE49-F238E27FC236}">
                            <a16:creationId xmlns:a16="http://schemas.microsoft.com/office/drawing/2014/main" id="{3FA377EC-2195-5F4F-BC3A-BAAABEF0FA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1" y="5791200"/>
                        <a:ext cx="600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8" name="Rectangle 20">
            <a:extLst>
              <a:ext uri="{FF2B5EF4-FFF2-40B4-BE49-F238E27FC236}">
                <a16:creationId xmlns:a16="http://schemas.microsoft.com/office/drawing/2014/main" id="{9DD25479-F1B4-A547-B8FB-079DA03A3EE3}"/>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19" name="Rectangle 25">
            <a:extLst>
              <a:ext uri="{FF2B5EF4-FFF2-40B4-BE49-F238E27FC236}">
                <a16:creationId xmlns:a16="http://schemas.microsoft.com/office/drawing/2014/main" id="{8D831716-606D-464B-9579-6ED454EBD920}"/>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0" name="Rectangle 30">
            <a:extLst>
              <a:ext uri="{FF2B5EF4-FFF2-40B4-BE49-F238E27FC236}">
                <a16:creationId xmlns:a16="http://schemas.microsoft.com/office/drawing/2014/main" id="{6FC1FD31-55E9-BC4A-9A22-6FD0D37DA103}"/>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1" name="Rectangle 35">
            <a:extLst>
              <a:ext uri="{FF2B5EF4-FFF2-40B4-BE49-F238E27FC236}">
                <a16:creationId xmlns:a16="http://schemas.microsoft.com/office/drawing/2014/main" id="{B9030BAE-FCD7-8A48-BDE9-220D428137E2}"/>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2" name="Rectangle 40">
            <a:extLst>
              <a:ext uri="{FF2B5EF4-FFF2-40B4-BE49-F238E27FC236}">
                <a16:creationId xmlns:a16="http://schemas.microsoft.com/office/drawing/2014/main" id="{8B0594A4-4B3D-E241-BC80-1A1489DE9B96}"/>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3" name="Rectangle 45">
            <a:extLst>
              <a:ext uri="{FF2B5EF4-FFF2-40B4-BE49-F238E27FC236}">
                <a16:creationId xmlns:a16="http://schemas.microsoft.com/office/drawing/2014/main" id="{2568C2C9-1262-3445-9480-63EBD0FE265B}"/>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4" name="Rectangle 50">
            <a:extLst>
              <a:ext uri="{FF2B5EF4-FFF2-40B4-BE49-F238E27FC236}">
                <a16:creationId xmlns:a16="http://schemas.microsoft.com/office/drawing/2014/main" id="{BA5A288B-47F8-594F-86DA-B7474037731C}"/>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5" name="Rectangle 55">
            <a:extLst>
              <a:ext uri="{FF2B5EF4-FFF2-40B4-BE49-F238E27FC236}">
                <a16:creationId xmlns:a16="http://schemas.microsoft.com/office/drawing/2014/main" id="{5819039F-4C7E-6942-8518-5FB1C4A00109}"/>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258302" name="Group 254">
            <a:extLst>
              <a:ext uri="{FF2B5EF4-FFF2-40B4-BE49-F238E27FC236}">
                <a16:creationId xmlns:a16="http://schemas.microsoft.com/office/drawing/2014/main" id="{F32DBF31-2161-6A41-8E9C-710A6C5D37ED}"/>
              </a:ext>
            </a:extLst>
          </p:cNvPr>
          <p:cNvGraphicFramePr>
            <a:graphicFrameLocks noGrp="1"/>
          </p:cNvGraphicFramePr>
          <p:nvPr/>
        </p:nvGraphicFramePr>
        <p:xfrm>
          <a:off x="1957388" y="790575"/>
          <a:ext cx="5537200" cy="5456238"/>
        </p:xfrm>
        <a:graphic>
          <a:graphicData uri="http://schemas.openxmlformats.org/drawingml/2006/table">
            <a:tbl>
              <a:tblPr/>
              <a:tblGrid>
                <a:gridCol w="29686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2611438">
                  <a:extLst>
                    <a:ext uri="{9D8B030D-6E8A-4147-A177-3AD203B41FA5}">
                      <a16:colId xmlns:a16="http://schemas.microsoft.com/office/drawing/2014/main" val="20003"/>
                    </a:ext>
                  </a:extLst>
                </a:gridCol>
              </a:tblGrid>
              <a:tr h="5181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cs typeface="Times New Roman" pitchFamily="18" charset="0"/>
                        </a:rPr>
                        <a:t>Parameter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cs typeface="Times New Roman" pitchFamily="18" charset="0"/>
                        </a:rPr>
                        <a:t>Tie configuration</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cs typeface="Times New Roman" pitchFamily="18" charset="0"/>
                        </a:rPr>
                        <a:t>Description</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Reciprocity</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tendency for ties to be reciprocated.</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Popularity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-instar)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in-degree distribution and tendency for popularity.</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Expansiveness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-outstar)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out-degree distribution and reflects social activity or expansiveness.</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Transitive closure                  (directed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-triangles: AKT-T)</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tendency for 2-paths to close, meaning for ‘a friend of a friend to become a friend’ (i.e. shared friendship).</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Multiple connectivity (directed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2paths: A2P-T)</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nodes that are connected by many 2-paths; a pre-cursor to transitivity.</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6</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Sender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Times New Roman" pitchFamily="18" charset="0"/>
                        </a:rPr>
                        <a:t>Models the tendency for ties to be sent from nodes with a particular attribute (black node) to any node (white node).</a:t>
                      </a:r>
                      <a:endParaRPr kumimoji="0" lang="en-US" sz="1800" b="0" i="0" u="none" strike="noStrike" cap="none" normalizeH="0" baseline="0" dirty="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7</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Receiver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tendency for ties to be sent from any node (white node) to nodes with a particular attribute (black node).</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8</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Absolute difference</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Times New Roman" pitchFamily="18" charset="0"/>
                        </a:rPr>
                        <a:t>Models the tendency for ties to be sent to nodes with similar or different scores on a continuous attribute.</a:t>
                      </a:r>
                      <a:endParaRPr kumimoji="0" lang="en-US" sz="1800" b="0" i="0" u="none" strike="noStrike" cap="none" normalizeH="0" baseline="0" dirty="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8678" name="Rectangle 255">
            <a:extLst>
              <a:ext uri="{FF2B5EF4-FFF2-40B4-BE49-F238E27FC236}">
                <a16:creationId xmlns:a16="http://schemas.microsoft.com/office/drawing/2014/main" id="{19B7B63C-F916-FC40-A919-66BAF19E651F}"/>
              </a:ext>
            </a:extLst>
          </p:cNvPr>
          <p:cNvSpPr>
            <a:spLocks noChangeArrowheads="1"/>
          </p:cNvSpPr>
          <p:nvPr/>
        </p:nvSpPr>
        <p:spPr bwMode="auto">
          <a:xfrm>
            <a:off x="1717676" y="6249988"/>
            <a:ext cx="895667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i="1">
                <a:cs typeface="Times New Roman" panose="02020603050405020304" pitchFamily="18" charset="0"/>
              </a:rPr>
              <a:t>Note</a:t>
            </a:r>
            <a:r>
              <a:rPr lang="en-US" altLang="en-US" sz="1200">
                <a:cs typeface="Times New Roman" panose="02020603050405020304" pitchFamily="18" charset="0"/>
              </a:rPr>
              <a:t>. See Snijders et al. (2006) and Robins, Pattison, Wang &amp; Handcock (2007) for additional information on model parameters.</a:t>
            </a:r>
            <a:endParaRPr lang="en-US" altLang="en-US" sz="1800"/>
          </a:p>
        </p:txBody>
      </p:sp>
      <p:sp>
        <p:nvSpPr>
          <p:cNvPr id="68679" name="TextBox 1">
            <a:extLst>
              <a:ext uri="{FF2B5EF4-FFF2-40B4-BE49-F238E27FC236}">
                <a16:creationId xmlns:a16="http://schemas.microsoft.com/office/drawing/2014/main" id="{D6E74937-D113-3D4E-81AB-A61CEBA1E9AF}"/>
              </a:ext>
            </a:extLst>
          </p:cNvPr>
          <p:cNvSpPr txBox="1">
            <a:spLocks noChangeArrowheads="1"/>
          </p:cNvSpPr>
          <p:nvPr/>
        </p:nvSpPr>
        <p:spPr bwMode="auto">
          <a:xfrm>
            <a:off x="7910514" y="1277938"/>
            <a:ext cx="2300287"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Edge</a:t>
            </a:r>
          </a:p>
          <a:p>
            <a:pPr>
              <a:spcBef>
                <a:spcPct val="0"/>
              </a:spcBef>
              <a:buFontTx/>
              <a:buNone/>
            </a:pPr>
            <a:r>
              <a:rPr lang="en-US" altLang="en-US" sz="1400"/>
              <a:t>- The underlying propensity to form times </a:t>
            </a:r>
          </a:p>
          <a:p>
            <a:pPr>
              <a:spcBef>
                <a:spcPct val="0"/>
              </a:spcBef>
              <a:buFontTx/>
              <a:buNone/>
            </a:pPr>
            <a:r>
              <a:rPr lang="en-US" altLang="en-US" sz="1400"/>
              <a:t>- Analogous to an intercept in regression </a:t>
            </a:r>
          </a:p>
        </p:txBody>
      </p:sp>
    </p:spTree>
    <p:extLst>
      <p:ext uri="{BB962C8B-B14F-4D97-AF65-F5344CB8AC3E}">
        <p14:creationId xmlns:p14="http://schemas.microsoft.com/office/powerpoint/2010/main" val="1509576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AAFFF0-E047-3D4C-BB96-02E7626474ED}"/>
              </a:ext>
            </a:extLst>
          </p:cNvPr>
          <p:cNvSpPr>
            <a:spLocks noGrp="1"/>
          </p:cNvSpPr>
          <p:nvPr>
            <p:ph type="title"/>
          </p:nvPr>
        </p:nvSpPr>
        <p:spPr/>
        <p:txBody>
          <a:bodyPr/>
          <a:lstStyle/>
          <a:p>
            <a:r>
              <a:rPr lang="en-US" dirty="0"/>
              <a:t>The two-step flow of communication</a:t>
            </a:r>
            <a:br>
              <a:rPr lang="en-US" dirty="0"/>
            </a:br>
            <a:r>
              <a:rPr lang="en-US" dirty="0"/>
              <a:t>(Katz &amp; </a:t>
            </a:r>
            <a:r>
              <a:rPr lang="en-US" dirty="0" err="1"/>
              <a:t>Lazarsfeld</a:t>
            </a:r>
            <a:r>
              <a:rPr lang="en-US" dirty="0"/>
              <a:t>, 1955)</a:t>
            </a:r>
          </a:p>
        </p:txBody>
      </p:sp>
      <p:pic>
        <p:nvPicPr>
          <p:cNvPr id="8" name="Content Placeholder 7">
            <a:extLst>
              <a:ext uri="{FF2B5EF4-FFF2-40B4-BE49-F238E27FC236}">
                <a16:creationId xmlns:a16="http://schemas.microsoft.com/office/drawing/2014/main" id="{9893B8B3-8F40-014C-BA35-B80472D0C499}"/>
              </a:ext>
            </a:extLst>
          </p:cNvPr>
          <p:cNvPicPr>
            <a:picLocks noGrp="1" noChangeAspect="1"/>
          </p:cNvPicPr>
          <p:nvPr>
            <p:ph idx="1"/>
          </p:nvPr>
        </p:nvPicPr>
        <p:blipFill>
          <a:blip r:embed="rId2"/>
          <a:stretch>
            <a:fillRect/>
          </a:stretch>
        </p:blipFill>
        <p:spPr>
          <a:xfrm>
            <a:off x="3546453" y="1811337"/>
            <a:ext cx="4550256" cy="4351338"/>
          </a:xfrm>
        </p:spPr>
      </p:pic>
      <p:cxnSp>
        <p:nvCxnSpPr>
          <p:cNvPr id="10" name="Straight Arrow Connector 9">
            <a:extLst>
              <a:ext uri="{FF2B5EF4-FFF2-40B4-BE49-F238E27FC236}">
                <a16:creationId xmlns:a16="http://schemas.microsoft.com/office/drawing/2014/main" id="{F5E30D3C-D9DC-E94C-B8B7-101F6BECD34F}"/>
              </a:ext>
            </a:extLst>
          </p:cNvPr>
          <p:cNvCxnSpPr>
            <a:cxnSpLocks/>
          </p:cNvCxnSpPr>
          <p:nvPr/>
        </p:nvCxnSpPr>
        <p:spPr>
          <a:xfrm flipH="1" flipV="1">
            <a:off x="7486652" y="4158457"/>
            <a:ext cx="1057273" cy="7993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478E645-B02C-B24D-A375-4399F5155BD1}"/>
              </a:ext>
            </a:extLst>
          </p:cNvPr>
          <p:cNvSpPr txBox="1"/>
          <p:nvPr/>
        </p:nvSpPr>
        <p:spPr>
          <a:xfrm>
            <a:off x="8543925" y="4957763"/>
            <a:ext cx="1665071" cy="646331"/>
          </a:xfrm>
          <a:prstGeom prst="rect">
            <a:avLst/>
          </a:prstGeom>
          <a:noFill/>
        </p:spPr>
        <p:txBody>
          <a:bodyPr wrap="none" rtlCol="0">
            <a:spAutoFit/>
          </a:bodyPr>
          <a:lstStyle/>
          <a:p>
            <a:r>
              <a:rPr lang="en-US" dirty="0"/>
              <a:t>Opinion leaders</a:t>
            </a:r>
          </a:p>
          <a:p>
            <a:r>
              <a:rPr lang="en-US" dirty="0"/>
              <a:t>(</a:t>
            </a:r>
            <a:r>
              <a:rPr lang="en-US" dirty="0" err="1"/>
              <a:t>influentials</a:t>
            </a:r>
            <a:r>
              <a:rPr lang="en-US" dirty="0"/>
              <a:t>)</a:t>
            </a:r>
          </a:p>
        </p:txBody>
      </p:sp>
    </p:spTree>
    <p:extLst>
      <p:ext uri="{BB962C8B-B14F-4D97-AF65-F5344CB8AC3E}">
        <p14:creationId xmlns:p14="http://schemas.microsoft.com/office/powerpoint/2010/main" val="271147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0EB8-1508-794A-8E7B-ADBD9031FA92}"/>
              </a:ext>
            </a:extLst>
          </p:cNvPr>
          <p:cNvSpPr>
            <a:spLocks noGrp="1"/>
          </p:cNvSpPr>
          <p:nvPr>
            <p:ph type="title"/>
          </p:nvPr>
        </p:nvSpPr>
        <p:spPr/>
        <p:txBody>
          <a:bodyPr/>
          <a:lstStyle/>
          <a:p>
            <a:r>
              <a:rPr lang="en-US" dirty="0"/>
              <a:t>Threshold models of social influence </a:t>
            </a:r>
            <a:br>
              <a:rPr lang="en-US" dirty="0"/>
            </a:br>
            <a:r>
              <a:rPr lang="en-US" dirty="0"/>
              <a:t>(Watts &amp; </a:t>
            </a:r>
            <a:r>
              <a:rPr lang="en-US" dirty="0" err="1"/>
              <a:t>Dodds</a:t>
            </a:r>
            <a:r>
              <a:rPr lang="en-US" dirty="0"/>
              <a:t>, 2009)</a:t>
            </a:r>
          </a:p>
        </p:txBody>
      </p:sp>
      <p:pic>
        <p:nvPicPr>
          <p:cNvPr id="5" name="Content Placeholder 4">
            <a:extLst>
              <a:ext uri="{FF2B5EF4-FFF2-40B4-BE49-F238E27FC236}">
                <a16:creationId xmlns:a16="http://schemas.microsoft.com/office/drawing/2014/main" id="{1EE09D40-1750-3246-8C22-058FCDF6525A}"/>
              </a:ext>
            </a:extLst>
          </p:cNvPr>
          <p:cNvPicPr>
            <a:picLocks noGrp="1" noChangeAspect="1"/>
          </p:cNvPicPr>
          <p:nvPr>
            <p:ph idx="1"/>
          </p:nvPr>
        </p:nvPicPr>
        <p:blipFill>
          <a:blip r:embed="rId2"/>
          <a:stretch>
            <a:fillRect/>
          </a:stretch>
        </p:blipFill>
        <p:spPr>
          <a:xfrm>
            <a:off x="838200" y="2182813"/>
            <a:ext cx="4902605" cy="4351338"/>
          </a:xfrm>
        </p:spPr>
      </p:pic>
      <p:sp>
        <p:nvSpPr>
          <p:cNvPr id="6" name="TextBox 5">
            <a:extLst>
              <a:ext uri="{FF2B5EF4-FFF2-40B4-BE49-F238E27FC236}">
                <a16:creationId xmlns:a16="http://schemas.microsoft.com/office/drawing/2014/main" id="{5BF87488-630B-4649-92AD-AF079ECC1893}"/>
              </a:ext>
            </a:extLst>
          </p:cNvPr>
          <p:cNvSpPr txBox="1"/>
          <p:nvPr/>
        </p:nvSpPr>
        <p:spPr>
          <a:xfrm>
            <a:off x="5938837" y="3017511"/>
            <a:ext cx="5272088" cy="1938992"/>
          </a:xfrm>
          <a:prstGeom prst="rect">
            <a:avLst/>
          </a:prstGeom>
          <a:noFill/>
        </p:spPr>
        <p:txBody>
          <a:bodyPr wrap="square" rtlCol="0">
            <a:spAutoFit/>
          </a:bodyPr>
          <a:lstStyle/>
          <a:p>
            <a:r>
              <a:rPr lang="en-US" sz="2400" dirty="0"/>
              <a:t>Large-scale changes in public opinion are not driven by highly influential people but rather by easily influenced people influencing other easily influenced people</a:t>
            </a:r>
          </a:p>
        </p:txBody>
      </p:sp>
      <p:sp>
        <p:nvSpPr>
          <p:cNvPr id="3" name="TextBox 2">
            <a:extLst>
              <a:ext uri="{FF2B5EF4-FFF2-40B4-BE49-F238E27FC236}">
                <a16:creationId xmlns:a16="http://schemas.microsoft.com/office/drawing/2014/main" id="{D093B0C5-EA46-BE43-ACA5-41FD0061CB7F}"/>
              </a:ext>
            </a:extLst>
          </p:cNvPr>
          <p:cNvSpPr txBox="1"/>
          <p:nvPr/>
        </p:nvSpPr>
        <p:spPr>
          <a:xfrm>
            <a:off x="5938837" y="2182813"/>
            <a:ext cx="4104072" cy="461665"/>
          </a:xfrm>
          <a:prstGeom prst="rect">
            <a:avLst/>
          </a:prstGeom>
          <a:noFill/>
        </p:spPr>
        <p:txBody>
          <a:bodyPr wrap="none" rtlCol="0">
            <a:spAutoFit/>
          </a:bodyPr>
          <a:lstStyle/>
          <a:p>
            <a:r>
              <a:rPr lang="en-US" sz="2400" dirty="0"/>
              <a:t>Opinion leaders vs. susceptible </a:t>
            </a:r>
          </a:p>
        </p:txBody>
      </p:sp>
    </p:spTree>
    <p:extLst>
      <p:ext uri="{BB962C8B-B14F-4D97-AF65-F5344CB8AC3E}">
        <p14:creationId xmlns:p14="http://schemas.microsoft.com/office/powerpoint/2010/main" val="80419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DC31EEC-530B-3644-BB5E-FECAE3B08AAB}"/>
              </a:ext>
            </a:extLst>
          </p:cNvPr>
          <p:cNvSpPr>
            <a:spLocks noGrp="1" noChangeArrowheads="1"/>
          </p:cNvSpPr>
          <p:nvPr>
            <p:ph type="title" idx="4294967295"/>
          </p:nvPr>
        </p:nvSpPr>
        <p:spPr>
          <a:xfrm>
            <a:off x="866775" y="381000"/>
            <a:ext cx="7772400" cy="1143000"/>
          </a:xfrm>
        </p:spPr>
        <p:txBody>
          <a:bodyPr vert="horz" lIns="92075" tIns="46038" rIns="92075" bIns="46038" rtlCol="0" anchor="ctr">
            <a:normAutofit/>
          </a:bodyPr>
          <a:lstStyle/>
          <a:p>
            <a:r>
              <a:rPr lang="en-US" altLang="en-US" dirty="0"/>
              <a:t>History of diffusion research</a:t>
            </a:r>
          </a:p>
        </p:txBody>
      </p:sp>
      <p:sp>
        <p:nvSpPr>
          <p:cNvPr id="93187" name="Rectangle 3">
            <a:extLst>
              <a:ext uri="{FF2B5EF4-FFF2-40B4-BE49-F238E27FC236}">
                <a16:creationId xmlns:a16="http://schemas.microsoft.com/office/drawing/2014/main" id="{B955E67C-981C-AB4D-9AC5-E94B3B731697}"/>
              </a:ext>
            </a:extLst>
          </p:cNvPr>
          <p:cNvSpPr>
            <a:spLocks noGrp="1" noChangeArrowheads="1"/>
          </p:cNvSpPr>
          <p:nvPr>
            <p:ph idx="4294967295"/>
          </p:nvPr>
        </p:nvSpPr>
        <p:spPr>
          <a:xfrm>
            <a:off x="742950" y="1524000"/>
            <a:ext cx="10687050" cy="4114800"/>
          </a:xfrm>
        </p:spPr>
        <p:txBody>
          <a:bodyPr vert="horz" lIns="92075" tIns="46038" rIns="92075" bIns="46038" rtlCol="0">
            <a:normAutofit/>
          </a:bodyPr>
          <a:lstStyle/>
          <a:p>
            <a:pPr marL="0" indent="0">
              <a:buNone/>
            </a:pPr>
            <a:r>
              <a:rPr lang="en-US" altLang="en-US" dirty="0"/>
              <a:t>In 1943, Ryan &amp; Gross published a study on farmers’ adoption of hybrid seed corn retrospectively 1928-1941 </a:t>
            </a:r>
          </a:p>
          <a:p>
            <a:pPr lvl="1"/>
            <a:r>
              <a:rPr lang="en-US" altLang="en-US" sz="2800" dirty="0"/>
              <a:t>2 communities in Iowa, 255 of 257 farmers adopted </a:t>
            </a:r>
          </a:p>
          <a:p>
            <a:pPr lvl="1"/>
            <a:r>
              <a:rPr lang="en-US" altLang="en-US" sz="2800" dirty="0"/>
              <a:t>Compared Social &amp; Economic Variables</a:t>
            </a:r>
          </a:p>
          <a:p>
            <a:pPr lvl="1"/>
            <a:r>
              <a:rPr lang="en-US" altLang="en-US" sz="2800" dirty="0"/>
              <a:t>Measured Time of Adoption</a:t>
            </a:r>
          </a:p>
          <a:p>
            <a:pPr lvl="1"/>
            <a:r>
              <a:rPr lang="en-US" sz="2800" dirty="0"/>
              <a:t>Social factors rather than economic ones were important influences on adoption</a:t>
            </a:r>
            <a:endParaRPr lang="en-US" altLang="en-US" sz="2800" dirty="0"/>
          </a:p>
        </p:txBody>
      </p:sp>
      <p:sp>
        <p:nvSpPr>
          <p:cNvPr id="93188" name="Slide Number Placeholder 5">
            <a:extLst>
              <a:ext uri="{FF2B5EF4-FFF2-40B4-BE49-F238E27FC236}">
                <a16:creationId xmlns:a16="http://schemas.microsoft.com/office/drawing/2014/main" id="{3993D502-65E1-6D45-8766-9547AE90D21F}"/>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6BBECD2E-CE38-9944-B8E0-CDAB258D6C7A}" type="slidenum">
              <a:rPr lang="en-US" altLang="en-US" sz="1400">
                <a:solidFill>
                  <a:srgbClr val="000000"/>
                </a:solidFill>
                <a:latin typeface="Times New Roman" panose="02020603050405020304" pitchFamily="18" charset="0"/>
              </a:rPr>
              <a:pPr algn="r">
                <a:spcBef>
                  <a:spcPct val="0"/>
                </a:spcBef>
                <a:buFontTx/>
                <a:buNone/>
              </a:pPr>
              <a:t>22</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8498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483689F0-0F64-E44D-9826-8A8D565508DC}"/>
              </a:ext>
            </a:extLst>
          </p:cNvPr>
          <p:cNvSpPr>
            <a:spLocks noGrp="1"/>
          </p:cNvSpPr>
          <p:nvPr>
            <p:ph type="title"/>
          </p:nvPr>
        </p:nvSpPr>
        <p:spPr/>
        <p:txBody>
          <a:bodyPr/>
          <a:lstStyle/>
          <a:p>
            <a:r>
              <a:rPr lang="en-US" altLang="en-US" dirty="0"/>
              <a:t>Diffusion History </a:t>
            </a:r>
          </a:p>
        </p:txBody>
      </p:sp>
      <p:sp>
        <p:nvSpPr>
          <p:cNvPr id="95235" name="Content Placeholder 2">
            <a:extLst>
              <a:ext uri="{FF2B5EF4-FFF2-40B4-BE49-F238E27FC236}">
                <a16:creationId xmlns:a16="http://schemas.microsoft.com/office/drawing/2014/main" id="{570A0142-1EC4-2346-B8F8-D8DBDC96F091}"/>
              </a:ext>
            </a:extLst>
          </p:cNvPr>
          <p:cNvSpPr>
            <a:spLocks noGrp="1"/>
          </p:cNvSpPr>
          <p:nvPr>
            <p:ph idx="1"/>
          </p:nvPr>
        </p:nvSpPr>
        <p:spPr>
          <a:xfrm>
            <a:off x="838200" y="1690688"/>
            <a:ext cx="10877550" cy="4351338"/>
          </a:xfrm>
        </p:spPr>
        <p:txBody>
          <a:bodyPr>
            <a:normAutofit/>
          </a:bodyPr>
          <a:lstStyle/>
          <a:p>
            <a:pPr marL="0" indent="0">
              <a:buNone/>
            </a:pPr>
            <a:r>
              <a:rPr lang="en-US" altLang="en-US" dirty="0"/>
              <a:t>Coleman, Katz &amp; Menzel’s (1966) study of Medical Innovation solidified the theory on diffusion networks</a:t>
            </a:r>
          </a:p>
          <a:p>
            <a:pPr lvl="1"/>
            <a:r>
              <a:rPr lang="en-US" altLang="en-US" sz="2800" dirty="0"/>
              <a:t>Argued for contagion model</a:t>
            </a:r>
          </a:p>
          <a:p>
            <a:pPr lvl="1"/>
            <a:r>
              <a:rPr lang="en-US" altLang="en-US" sz="2800" dirty="0"/>
              <a:t>First published sociometric diffusion study</a:t>
            </a:r>
          </a:p>
          <a:p>
            <a:pPr lvl="1"/>
            <a:r>
              <a:rPr lang="en-US" altLang="en-US" sz="2800" dirty="0"/>
              <a:t>Data collected 1955-1956</a:t>
            </a:r>
          </a:p>
          <a:p>
            <a:pPr lvl="1"/>
            <a:r>
              <a:rPr lang="en-US" altLang="en-US" sz="2800" dirty="0"/>
              <a:t>Interviewed all MDs in 4 Illinois cities: Peoria, Bloomington, Galesburg, &amp; Quincy</a:t>
            </a:r>
          </a:p>
          <a:p>
            <a:pPr lvl="1"/>
            <a:r>
              <a:rPr lang="en-US" altLang="en-US" sz="2800" dirty="0"/>
              <a:t>Sampled prescription records first 3 days of each month to measure Time of Tetracycline Adoption</a:t>
            </a:r>
          </a:p>
          <a:p>
            <a:pPr lvl="1"/>
            <a:r>
              <a:rPr lang="en-US" altLang="en-US" sz="2800" dirty="0"/>
              <a:t>Showed that well-connected individuals adopted early </a:t>
            </a:r>
          </a:p>
          <a:p>
            <a:endParaRPr lang="en-US" altLang="en-US" dirty="0"/>
          </a:p>
        </p:txBody>
      </p:sp>
    </p:spTree>
    <p:extLst>
      <p:ext uri="{BB962C8B-B14F-4D97-AF65-F5344CB8AC3E}">
        <p14:creationId xmlns:p14="http://schemas.microsoft.com/office/powerpoint/2010/main" val="127257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F7B0E55F-BD2E-2E46-A905-41EBFB0EBE4D}"/>
              </a:ext>
            </a:extLst>
          </p:cNvPr>
          <p:cNvSpPr>
            <a:spLocks noGrp="1" noChangeArrowheads="1"/>
          </p:cNvSpPr>
          <p:nvPr>
            <p:ph type="title" idx="4294967295"/>
          </p:nvPr>
        </p:nvSpPr>
        <p:spPr>
          <a:xfrm>
            <a:off x="642938" y="157162"/>
            <a:ext cx="9444037" cy="1143000"/>
          </a:xfrm>
        </p:spPr>
        <p:txBody>
          <a:bodyPr vert="horz" lIns="92075" tIns="46038" rIns="92075" bIns="46038" rtlCol="0" anchor="ctr">
            <a:normAutofit/>
          </a:bodyPr>
          <a:lstStyle/>
          <a:p>
            <a:r>
              <a:rPr lang="en-US" altLang="en-US" sz="3600" dirty="0"/>
              <a:t>Diffusion of Tetracycline for Marginal versus Integrated Doctors</a:t>
            </a:r>
          </a:p>
        </p:txBody>
      </p:sp>
      <p:sp>
        <p:nvSpPr>
          <p:cNvPr id="107523" name="Slide Number Placeholder 5">
            <a:extLst>
              <a:ext uri="{FF2B5EF4-FFF2-40B4-BE49-F238E27FC236}">
                <a16:creationId xmlns:a16="http://schemas.microsoft.com/office/drawing/2014/main" id="{9D6C32ED-FF7A-3443-A514-FDFABF6DA8D4}"/>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F297AA08-8499-AF43-9642-645D6C225509}" type="slidenum">
              <a:rPr lang="en-US" altLang="en-US" sz="1400">
                <a:solidFill>
                  <a:srgbClr val="000000"/>
                </a:solidFill>
                <a:latin typeface="Times New Roman" panose="02020603050405020304" pitchFamily="18" charset="0"/>
              </a:rPr>
              <a:pPr algn="r">
                <a:spcBef>
                  <a:spcPct val="0"/>
                </a:spcBef>
                <a:buFontTx/>
                <a:buNone/>
              </a:pPr>
              <a:t>24</a:t>
            </a:fld>
            <a:endParaRPr lang="en-US" altLang="en-US" sz="1400">
              <a:solidFill>
                <a:srgbClr val="000000"/>
              </a:solidFill>
              <a:latin typeface="Times New Roman" panose="02020603050405020304" pitchFamily="18" charset="0"/>
            </a:endParaRPr>
          </a:p>
        </p:txBody>
      </p:sp>
      <p:graphicFrame>
        <p:nvGraphicFramePr>
          <p:cNvPr id="107524" name="Object 2">
            <a:extLst>
              <a:ext uri="{FF2B5EF4-FFF2-40B4-BE49-F238E27FC236}">
                <a16:creationId xmlns:a16="http://schemas.microsoft.com/office/drawing/2014/main" id="{A501A1A5-9907-1142-9A27-B78ECBD9A7D5}"/>
              </a:ext>
            </a:extLst>
          </p:cNvPr>
          <p:cNvGraphicFramePr>
            <a:graphicFrameLocks noChangeAspect="1"/>
          </p:cNvGraphicFramePr>
          <p:nvPr>
            <p:extLst>
              <p:ext uri="{D42A27DB-BD31-4B8C-83A1-F6EECF244321}">
                <p14:modId xmlns:p14="http://schemas.microsoft.com/office/powerpoint/2010/main" val="67951090"/>
              </p:ext>
            </p:extLst>
          </p:nvPr>
        </p:nvGraphicFramePr>
        <p:xfrm>
          <a:off x="1905000" y="1268413"/>
          <a:ext cx="7848600" cy="5589587"/>
        </p:xfrm>
        <a:graphic>
          <a:graphicData uri="http://schemas.openxmlformats.org/presentationml/2006/ole">
            <mc:AlternateContent xmlns:mc="http://schemas.openxmlformats.org/markup-compatibility/2006">
              <mc:Choice xmlns:v="urn:schemas-microsoft-com:vml" Requires="v">
                <p:oleObj spid="_x0000_s67608" name="Chart" r:id="rId4" imgW="6235700" imgH="4737100" progId="Excel.Chart.8">
                  <p:embed/>
                </p:oleObj>
              </mc:Choice>
              <mc:Fallback>
                <p:oleObj name="Chart" r:id="rId4" imgW="6235700" imgH="4737100" progId="Excel.Chart.8">
                  <p:embed/>
                  <p:pic>
                    <p:nvPicPr>
                      <p:cNvPr id="107524" name="Object 2">
                        <a:extLst>
                          <a:ext uri="{FF2B5EF4-FFF2-40B4-BE49-F238E27FC236}">
                            <a16:creationId xmlns:a16="http://schemas.microsoft.com/office/drawing/2014/main" id="{A501A1A5-9907-1142-9A27-B78ECBD9A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268413"/>
                        <a:ext cx="784860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113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2">
            <a:extLst>
              <a:ext uri="{FF2B5EF4-FFF2-40B4-BE49-F238E27FC236}">
                <a16:creationId xmlns:a16="http://schemas.microsoft.com/office/drawing/2014/main" id="{3D80553F-0E14-6A49-9861-32463E9A8B6B}"/>
              </a:ext>
            </a:extLst>
          </p:cNvPr>
          <p:cNvSpPr>
            <a:spLocks noGrp="1"/>
          </p:cNvSpPr>
          <p:nvPr>
            <p:ph type="title"/>
          </p:nvPr>
        </p:nvSpPr>
        <p:spPr>
          <a:xfrm>
            <a:off x="519953" y="381000"/>
            <a:ext cx="9919447" cy="1143000"/>
          </a:xfrm>
        </p:spPr>
        <p:txBody>
          <a:bodyPr>
            <a:noAutofit/>
          </a:bodyPr>
          <a:lstStyle/>
          <a:p>
            <a:r>
              <a:rPr lang="en-US" altLang="en-US" sz="4000" dirty="0"/>
              <a:t>Opinion leadership and contagion in new product diffusion. (</a:t>
            </a:r>
            <a:r>
              <a:rPr lang="en-US" altLang="en-US" sz="4000" dirty="0" err="1"/>
              <a:t>Iyengar</a:t>
            </a:r>
            <a:r>
              <a:rPr lang="en-US" altLang="en-US" sz="4000" dirty="0"/>
              <a:t> et al., 2011)</a:t>
            </a:r>
          </a:p>
        </p:txBody>
      </p:sp>
      <p:sp>
        <p:nvSpPr>
          <p:cNvPr id="218115" name="Content Placeholder 3">
            <a:extLst>
              <a:ext uri="{FF2B5EF4-FFF2-40B4-BE49-F238E27FC236}">
                <a16:creationId xmlns:a16="http://schemas.microsoft.com/office/drawing/2014/main" id="{6669C351-5AA7-464A-8F91-A3A55BC68A65}"/>
              </a:ext>
            </a:extLst>
          </p:cNvPr>
          <p:cNvSpPr>
            <a:spLocks noGrp="1"/>
          </p:cNvSpPr>
          <p:nvPr>
            <p:ph idx="1"/>
          </p:nvPr>
        </p:nvSpPr>
        <p:spPr>
          <a:xfrm>
            <a:off x="519953" y="1905001"/>
            <a:ext cx="10833847" cy="4525963"/>
          </a:xfrm>
        </p:spPr>
        <p:txBody>
          <a:bodyPr/>
          <a:lstStyle/>
          <a:p>
            <a:r>
              <a:rPr lang="es-MX" altLang="en-US" dirty="0"/>
              <a:t>Iyengar, R., Van den Bulte, C.</a:t>
            </a:r>
            <a:r>
              <a:rPr lang="es-MX" altLang="en-US" b="1" dirty="0"/>
              <a:t> </a:t>
            </a:r>
            <a:r>
              <a:rPr lang="es-MX" altLang="en-US" dirty="0"/>
              <a:t>&amp; Valente, T. W.</a:t>
            </a:r>
            <a:r>
              <a:rPr lang="es-MX" altLang="en-US" b="1" dirty="0"/>
              <a:t> </a:t>
            </a:r>
            <a:r>
              <a:rPr lang="es-MX" altLang="en-US" dirty="0"/>
              <a:t>(</a:t>
            </a:r>
            <a:r>
              <a:rPr lang="en-US" altLang="en-US" dirty="0"/>
              <a:t>2011). Marketing Science </a:t>
            </a:r>
          </a:p>
          <a:p>
            <a:r>
              <a:rPr lang="en-US" altLang="en-US" dirty="0"/>
              <a:t>Data on discussion and referral ties in 3 cities: SF, LA &amp; NY</a:t>
            </a:r>
          </a:p>
          <a:p>
            <a:r>
              <a:rPr lang="en-US" altLang="en-US" dirty="0"/>
              <a:t>Prescribing data from product launch out 3 years</a:t>
            </a:r>
          </a:p>
        </p:txBody>
      </p:sp>
      <p:sp>
        <p:nvSpPr>
          <p:cNvPr id="218116" name="Slide Number Placeholder 1">
            <a:extLst>
              <a:ext uri="{FF2B5EF4-FFF2-40B4-BE49-F238E27FC236}">
                <a16:creationId xmlns:a16="http://schemas.microsoft.com/office/drawing/2014/main" id="{EFC71FED-F2B8-3A49-BE6B-4F96DC64C3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B3DD651-3E26-2147-B0BA-B4CBD38FF9EE}" type="slidenum">
              <a:rPr lang="en-US" altLang="en-US" sz="1400"/>
              <a:pPr eaLnBrk="1" hangingPunct="1">
                <a:spcBef>
                  <a:spcPct val="0"/>
                </a:spcBef>
                <a:buFontTx/>
                <a:buNone/>
              </a:pPr>
              <a:t>25</a:t>
            </a:fld>
            <a:endParaRPr lang="en-US" altLang="en-US" sz="1400"/>
          </a:p>
        </p:txBody>
      </p:sp>
    </p:spTree>
    <p:extLst>
      <p:ext uri="{BB962C8B-B14F-4D97-AF65-F5344CB8AC3E}">
        <p14:creationId xmlns:p14="http://schemas.microsoft.com/office/powerpoint/2010/main" val="96669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a:extLst>
              <a:ext uri="{FF2B5EF4-FFF2-40B4-BE49-F238E27FC236}">
                <a16:creationId xmlns:a16="http://schemas.microsoft.com/office/drawing/2014/main" id="{0BE5F9C2-B781-674F-AFF4-E8A1A289E771}"/>
              </a:ext>
            </a:extLst>
          </p:cNvPr>
          <p:cNvSpPr>
            <a:spLocks noGrp="1"/>
          </p:cNvSpPr>
          <p:nvPr>
            <p:ph type="title"/>
          </p:nvPr>
        </p:nvSpPr>
        <p:spPr>
          <a:xfrm>
            <a:off x="2133600" y="0"/>
            <a:ext cx="7772400" cy="1143000"/>
          </a:xfrm>
        </p:spPr>
        <p:txBody>
          <a:bodyPr/>
          <a:lstStyle/>
          <a:p>
            <a:r>
              <a:rPr lang="en-US" altLang="en-US"/>
              <a:t>Discussion Network for SF</a:t>
            </a:r>
          </a:p>
        </p:txBody>
      </p:sp>
      <p:sp>
        <p:nvSpPr>
          <p:cNvPr id="219139" name="Slide Number Placeholder 3">
            <a:extLst>
              <a:ext uri="{FF2B5EF4-FFF2-40B4-BE49-F238E27FC236}">
                <a16:creationId xmlns:a16="http://schemas.microsoft.com/office/drawing/2014/main" id="{89768B69-04B3-CE48-B353-05A37B1B0C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9470C1E-5B9C-0240-9475-755769753CEE}" type="slidenum">
              <a:rPr lang="en-US" altLang="en-US" sz="1400"/>
              <a:pPr eaLnBrk="1" hangingPunct="1">
                <a:spcBef>
                  <a:spcPct val="0"/>
                </a:spcBef>
                <a:buFontTx/>
                <a:buNone/>
              </a:pPr>
              <a:t>26</a:t>
            </a:fld>
            <a:endParaRPr lang="en-US" altLang="en-US" sz="1400"/>
          </a:p>
        </p:txBody>
      </p:sp>
      <p:pic>
        <p:nvPicPr>
          <p:cNvPr id="219140" name="Object 4">
            <a:extLst>
              <a:ext uri="{FF2B5EF4-FFF2-40B4-BE49-F238E27FC236}">
                <a16:creationId xmlns:a16="http://schemas.microsoft.com/office/drawing/2014/main" id="{BA5FD82E-C0DF-524C-A1C8-45901DC26950}"/>
              </a:ext>
            </a:extLst>
          </p:cNvPr>
          <p:cNvPicPr>
            <a:picLocks noChangeArrowheads="1"/>
          </p:cNvPicPr>
          <p:nvPr/>
        </p:nvPicPr>
        <p:blipFill>
          <a:blip r:embed="rId2">
            <a:extLst>
              <a:ext uri="{28A0092B-C50C-407E-A947-70E740481C1C}">
                <a14:useLocalDpi xmlns:a14="http://schemas.microsoft.com/office/drawing/2010/main" val="0"/>
              </a:ext>
            </a:extLst>
          </a:blip>
          <a:srcRect r="-41" b="-232"/>
          <a:stretch>
            <a:fillRect/>
          </a:stretch>
        </p:blipFill>
        <p:spPr bwMode="auto">
          <a:xfrm>
            <a:off x="1905000" y="1219200"/>
            <a:ext cx="8458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126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238C8C-92EA-924E-AB85-05EA0C832C17}"/>
              </a:ext>
            </a:extLst>
          </p:cNvPr>
          <p:cNvSpPr>
            <a:spLocks noGrp="1"/>
          </p:cNvSpPr>
          <p:nvPr>
            <p:ph type="title"/>
          </p:nvPr>
        </p:nvSpPr>
        <p:spPr/>
        <p:txBody>
          <a:bodyPr/>
          <a:lstStyle/>
          <a:p>
            <a:r>
              <a:rPr lang="en-US" dirty="0"/>
              <a:t>Costly signaling theory &amp; Networks </a:t>
            </a:r>
          </a:p>
        </p:txBody>
      </p:sp>
      <p:sp>
        <p:nvSpPr>
          <p:cNvPr id="9" name="TextBox 8">
            <a:extLst>
              <a:ext uri="{FF2B5EF4-FFF2-40B4-BE49-F238E27FC236}">
                <a16:creationId xmlns:a16="http://schemas.microsoft.com/office/drawing/2014/main" id="{638AA10B-EF03-2A43-BC39-D3307AE5500F}"/>
              </a:ext>
            </a:extLst>
          </p:cNvPr>
          <p:cNvSpPr txBox="1"/>
          <p:nvPr/>
        </p:nvSpPr>
        <p:spPr>
          <a:xfrm>
            <a:off x="1185819" y="1568413"/>
            <a:ext cx="2057444" cy="461665"/>
          </a:xfrm>
          <a:prstGeom prst="rect">
            <a:avLst/>
          </a:prstGeom>
          <a:noFill/>
        </p:spPr>
        <p:txBody>
          <a:bodyPr wrap="square" rtlCol="0">
            <a:spAutoFit/>
          </a:bodyPr>
          <a:lstStyle/>
          <a:p>
            <a:r>
              <a:rPr lang="en-US" sz="2400" dirty="0" err="1"/>
              <a:t>Zahavi</a:t>
            </a:r>
            <a:r>
              <a:rPr lang="en-US" sz="2400" dirty="0"/>
              <a:t> (1975)</a:t>
            </a:r>
          </a:p>
        </p:txBody>
      </p:sp>
      <p:pic>
        <p:nvPicPr>
          <p:cNvPr id="11" name="Picture 10" descr="Spotting.jpg">
            <a:extLst>
              <a:ext uri="{FF2B5EF4-FFF2-40B4-BE49-F238E27FC236}">
                <a16:creationId xmlns:a16="http://schemas.microsoft.com/office/drawing/2014/main" id="{713EC5EA-A263-A542-BDEF-429A3185D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5" y="2622549"/>
            <a:ext cx="3540807" cy="2388268"/>
          </a:xfrm>
          <a:prstGeom prst="rect">
            <a:avLst/>
          </a:prstGeom>
        </p:spPr>
      </p:pic>
      <p:sp>
        <p:nvSpPr>
          <p:cNvPr id="12" name="TextBox 11">
            <a:extLst>
              <a:ext uri="{FF2B5EF4-FFF2-40B4-BE49-F238E27FC236}">
                <a16:creationId xmlns:a16="http://schemas.microsoft.com/office/drawing/2014/main" id="{793C62C2-EA74-AC44-8FDC-1D1FBB25E44D}"/>
              </a:ext>
            </a:extLst>
          </p:cNvPr>
          <p:cNvSpPr txBox="1"/>
          <p:nvPr/>
        </p:nvSpPr>
        <p:spPr>
          <a:xfrm>
            <a:off x="7744845" y="1568412"/>
            <a:ext cx="3029997" cy="461665"/>
          </a:xfrm>
          <a:prstGeom prst="rect">
            <a:avLst/>
          </a:prstGeom>
          <a:noFill/>
        </p:spPr>
        <p:txBody>
          <a:bodyPr wrap="none" rtlCol="0">
            <a:spAutoFit/>
          </a:bodyPr>
          <a:lstStyle/>
          <a:p>
            <a:r>
              <a:rPr lang="en-US" sz="2400" dirty="0"/>
              <a:t>Michael Spence (1974)</a:t>
            </a:r>
          </a:p>
        </p:txBody>
      </p:sp>
      <p:pic>
        <p:nvPicPr>
          <p:cNvPr id="15" name="Picture 14">
            <a:extLst>
              <a:ext uri="{FF2B5EF4-FFF2-40B4-BE49-F238E27FC236}">
                <a16:creationId xmlns:a16="http://schemas.microsoft.com/office/drawing/2014/main" id="{3C66B6B9-DD04-AD4E-86F4-F009A14D9EAB}"/>
              </a:ext>
            </a:extLst>
          </p:cNvPr>
          <p:cNvPicPr>
            <a:picLocks noChangeAspect="1"/>
          </p:cNvPicPr>
          <p:nvPr/>
        </p:nvPicPr>
        <p:blipFill>
          <a:blip r:embed="rId4"/>
          <a:stretch>
            <a:fillRect/>
          </a:stretch>
        </p:blipFill>
        <p:spPr>
          <a:xfrm>
            <a:off x="7553675" y="2437822"/>
            <a:ext cx="3873629" cy="2572995"/>
          </a:xfrm>
          <a:prstGeom prst="rect">
            <a:avLst/>
          </a:prstGeom>
        </p:spPr>
      </p:pic>
      <p:pic>
        <p:nvPicPr>
          <p:cNvPr id="7" name="Picture 6" descr="tattoo.jpg">
            <a:extLst>
              <a:ext uri="{FF2B5EF4-FFF2-40B4-BE49-F238E27FC236}">
                <a16:creationId xmlns:a16="http://schemas.microsoft.com/office/drawing/2014/main" id="{5895B141-7526-E145-9760-FDDEB30F8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3750" y="2437822"/>
            <a:ext cx="6386739" cy="3863977"/>
          </a:xfrm>
          <a:prstGeom prst="rect">
            <a:avLst/>
          </a:prstGeom>
        </p:spPr>
      </p:pic>
    </p:spTree>
    <p:extLst>
      <p:ext uri="{BB962C8B-B14F-4D97-AF65-F5344CB8AC3E}">
        <p14:creationId xmlns:p14="http://schemas.microsoft.com/office/powerpoint/2010/main" val="64055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365125"/>
            <a:ext cx="10271760" cy="1325563"/>
          </a:xfrm>
        </p:spPr>
        <p:txBody>
          <a:bodyPr/>
          <a:lstStyle/>
          <a:p>
            <a:r>
              <a:rPr lang="en-US" dirty="0"/>
              <a:t>Warranty as a Signal of Quality</a:t>
            </a:r>
          </a:p>
        </p:txBody>
      </p:sp>
      <p:pic>
        <p:nvPicPr>
          <p:cNvPr id="6" name="Picture 5" descr="hyundai_exc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26" y="2476149"/>
            <a:ext cx="4005207" cy="3003905"/>
          </a:xfrm>
          <a:prstGeom prst="rect">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pic>
      <p:pic>
        <p:nvPicPr>
          <p:cNvPr id="7" name="Content Placeholder 3" descr="Hyundai_Warranty_web.jpg">
            <a:extLst>
              <a:ext uri="{FF2B5EF4-FFF2-40B4-BE49-F238E27FC236}">
                <a16:creationId xmlns:a16="http://schemas.microsoft.com/office/drawing/2014/main" id="{BD68E8F9-9B82-CD47-B315-6E49B0CB2D5A}"/>
              </a:ext>
            </a:extLst>
          </p:cNvPr>
          <p:cNvPicPr>
            <a:picLocks noChangeAspect="1"/>
          </p:cNvPicPr>
          <p:nvPr/>
        </p:nvPicPr>
        <p:blipFill>
          <a:blip r:embed="rId3">
            <a:extLst>
              <a:ext uri="{28A0092B-C50C-407E-A947-70E740481C1C}">
                <a14:useLocalDpi xmlns:a14="http://schemas.microsoft.com/office/drawing/2010/main" val="0"/>
              </a:ext>
            </a:extLst>
          </a:blip>
          <a:srcRect t="-8940" b="-8940"/>
          <a:stretch>
            <a:fillRect/>
          </a:stretch>
        </p:blipFill>
        <p:spPr>
          <a:xfrm>
            <a:off x="5568115" y="2323875"/>
            <a:ext cx="6015789" cy="3308452"/>
          </a:xfrm>
          <a:prstGeom prst="rect">
            <a:avLst/>
          </a:prstGeom>
        </p:spPr>
      </p:pic>
      <p:sp>
        <p:nvSpPr>
          <p:cNvPr id="8" name="TextBox 7">
            <a:extLst>
              <a:ext uri="{FF2B5EF4-FFF2-40B4-BE49-F238E27FC236}">
                <a16:creationId xmlns:a16="http://schemas.microsoft.com/office/drawing/2014/main" id="{224BBF5F-E01C-7D4B-9832-1548856B59B3}"/>
              </a:ext>
            </a:extLst>
          </p:cNvPr>
          <p:cNvSpPr txBox="1"/>
          <p:nvPr/>
        </p:nvSpPr>
        <p:spPr>
          <a:xfrm>
            <a:off x="1266826" y="1714086"/>
            <a:ext cx="3934475" cy="461665"/>
          </a:xfrm>
          <a:prstGeom prst="rect">
            <a:avLst/>
          </a:prstGeom>
          <a:noFill/>
        </p:spPr>
        <p:txBody>
          <a:bodyPr wrap="none" rtlCol="0">
            <a:spAutoFit/>
          </a:bodyPr>
          <a:lstStyle/>
          <a:p>
            <a:r>
              <a:rPr lang="en-US" sz="2400" dirty="0"/>
              <a:t>The First Hyundai Excel (1986)</a:t>
            </a:r>
          </a:p>
        </p:txBody>
      </p:sp>
    </p:spTree>
    <p:extLst>
      <p:ext uri="{BB962C8B-B14F-4D97-AF65-F5344CB8AC3E}">
        <p14:creationId xmlns:p14="http://schemas.microsoft.com/office/powerpoint/2010/main" val="1543591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13811" cy="1143000"/>
          </a:xfrm>
        </p:spPr>
        <p:txBody>
          <a:bodyPr>
            <a:noAutofit/>
          </a:bodyPr>
          <a:lstStyle/>
          <a:p>
            <a:r>
              <a:rPr lang="en-US" sz="3200" dirty="0"/>
              <a:t>Corporate Social Responsibility (CSR) as Signaling</a:t>
            </a:r>
          </a:p>
        </p:txBody>
      </p:sp>
      <p:pic>
        <p:nvPicPr>
          <p:cNvPr id="4" name="Content Placeholder 3" descr="Screen Shot 2016-02-05 at 2.04.35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58" r="1509"/>
          <a:stretch/>
        </p:blipFill>
        <p:spPr>
          <a:xfrm>
            <a:off x="3209164" y="1289051"/>
            <a:ext cx="6057881" cy="4754561"/>
          </a:xfrm>
        </p:spPr>
      </p:pic>
    </p:spTree>
    <p:extLst>
      <p:ext uri="{BB962C8B-B14F-4D97-AF65-F5344CB8AC3E}">
        <p14:creationId xmlns:p14="http://schemas.microsoft.com/office/powerpoint/2010/main" val="108499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36EF28C7-AA6B-EA4D-9015-89178A2D8135}"/>
              </a:ext>
            </a:extLst>
          </p:cNvPr>
          <p:cNvSpPr>
            <a:spLocks noGrp="1" noChangeArrowheads="1"/>
          </p:cNvSpPr>
          <p:nvPr>
            <p:ph type="title"/>
          </p:nvPr>
        </p:nvSpPr>
        <p:spPr/>
        <p:txBody>
          <a:bodyPr/>
          <a:lstStyle/>
          <a:p>
            <a:r>
              <a:rPr lang="en-US" altLang="en-US" dirty="0">
                <a:latin typeface="Calibri" panose="020F0502020204030204" pitchFamily="34" charset="0"/>
                <a:cs typeface="Calibri" panose="020F0502020204030204" pitchFamily="34" charset="0"/>
              </a:rPr>
              <a:t>MCMC</a:t>
            </a:r>
          </a:p>
        </p:txBody>
      </p:sp>
      <p:sp>
        <p:nvSpPr>
          <p:cNvPr id="70658" name="Rectangle 3">
            <a:extLst>
              <a:ext uri="{FF2B5EF4-FFF2-40B4-BE49-F238E27FC236}">
                <a16:creationId xmlns:a16="http://schemas.microsoft.com/office/drawing/2014/main" id="{C7C8C88B-7D16-C041-9BCD-30C1D4936E95}"/>
              </a:ext>
            </a:extLst>
          </p:cNvPr>
          <p:cNvSpPr>
            <a:spLocks noGrp="1" noChangeArrowheads="1"/>
          </p:cNvSpPr>
          <p:nvPr>
            <p:ph type="body" idx="1"/>
          </p:nvPr>
        </p:nvSpPr>
        <p:spPr>
          <a:xfrm>
            <a:off x="666750" y="1690688"/>
            <a:ext cx="10515600" cy="4351338"/>
          </a:xfrm>
        </p:spPr>
        <p:txBody>
          <a:bodyPr/>
          <a:lstStyle/>
          <a:p>
            <a:r>
              <a:rPr lang="en-US" altLang="en-US" dirty="0">
                <a:latin typeface="Calibri" panose="020F0502020204030204" pitchFamily="34" charset="0"/>
                <a:cs typeface="Calibri" panose="020F0502020204030204" pitchFamily="34" charset="0"/>
              </a:rPr>
              <a:t>To model network dynamics, ERGMs use Markov Chain Monte Carlo (MCMC) approaches</a:t>
            </a:r>
          </a:p>
          <a:p>
            <a:r>
              <a:rPr lang="en-US" altLang="en-US" dirty="0">
                <a:latin typeface="Calibri" panose="020F0502020204030204" pitchFamily="34" charset="0"/>
                <a:cs typeface="Calibri" panose="020F0502020204030204" pitchFamily="34" charset="0"/>
              </a:rPr>
              <a:t>The Markov model states that a particular network configuration is a function of that network at the prior time period.</a:t>
            </a:r>
          </a:p>
          <a:p>
            <a:r>
              <a:rPr lang="en-US" altLang="en-US" dirty="0">
                <a:latin typeface="Calibri" panose="020F0502020204030204" pitchFamily="34" charset="0"/>
                <a:cs typeface="Calibri" panose="020F0502020204030204" pitchFamily="34" charset="0"/>
              </a:rPr>
              <a:t>We can generate a series of micro-steps which are small changes in the network and behavior to mimic how the data evolved from time 1 to time 2</a:t>
            </a:r>
          </a:p>
        </p:txBody>
      </p:sp>
    </p:spTree>
    <p:extLst>
      <p:ext uri="{BB962C8B-B14F-4D97-AF65-F5344CB8AC3E}">
        <p14:creationId xmlns:p14="http://schemas.microsoft.com/office/powerpoint/2010/main" val="339932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F68B-B72C-FF47-9752-C1BF0B3D46FA}"/>
              </a:ext>
            </a:extLst>
          </p:cNvPr>
          <p:cNvSpPr>
            <a:spLocks noGrp="1"/>
          </p:cNvSpPr>
          <p:nvPr>
            <p:ph type="title"/>
          </p:nvPr>
        </p:nvSpPr>
        <p:spPr/>
        <p:txBody>
          <a:bodyPr>
            <a:normAutofit/>
          </a:bodyPr>
          <a:lstStyle/>
          <a:p>
            <a:r>
              <a:rPr lang="en-US" sz="4000" dirty="0"/>
              <a:t>Social connections as signaling of “status”</a:t>
            </a:r>
          </a:p>
        </p:txBody>
      </p:sp>
      <p:pic>
        <p:nvPicPr>
          <p:cNvPr id="5" name="Content Placeholder 4">
            <a:extLst>
              <a:ext uri="{FF2B5EF4-FFF2-40B4-BE49-F238E27FC236}">
                <a16:creationId xmlns:a16="http://schemas.microsoft.com/office/drawing/2014/main" id="{DD709081-A219-9642-906A-908192C348E3}"/>
              </a:ext>
            </a:extLst>
          </p:cNvPr>
          <p:cNvPicPr>
            <a:picLocks noGrp="1" noChangeAspect="1"/>
          </p:cNvPicPr>
          <p:nvPr>
            <p:ph idx="1"/>
          </p:nvPr>
        </p:nvPicPr>
        <p:blipFill>
          <a:blip r:embed="rId2"/>
          <a:stretch>
            <a:fillRect/>
          </a:stretch>
        </p:blipFill>
        <p:spPr>
          <a:xfrm>
            <a:off x="2366282" y="1825625"/>
            <a:ext cx="7459436" cy="4351338"/>
          </a:xfrm>
        </p:spPr>
      </p:pic>
    </p:spTree>
    <p:extLst>
      <p:ext uri="{BB962C8B-B14F-4D97-AF65-F5344CB8AC3E}">
        <p14:creationId xmlns:p14="http://schemas.microsoft.com/office/powerpoint/2010/main" val="48065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EE9D-E8A3-4B45-A513-C5B24552CA30}"/>
              </a:ext>
            </a:extLst>
          </p:cNvPr>
          <p:cNvSpPr>
            <a:spLocks noGrp="1"/>
          </p:cNvSpPr>
          <p:nvPr>
            <p:ph type="title"/>
          </p:nvPr>
        </p:nvSpPr>
        <p:spPr/>
        <p:txBody>
          <a:bodyPr/>
          <a:lstStyle/>
          <a:p>
            <a:r>
              <a:rPr lang="en-US" dirty="0"/>
              <a:t>Signals in social </a:t>
            </a:r>
            <a:r>
              <a:rPr lang="en-US" dirty="0" err="1"/>
              <a:t>supernets</a:t>
            </a:r>
            <a:r>
              <a:rPr lang="en-US" dirty="0"/>
              <a:t> (Judith Donath)</a:t>
            </a:r>
          </a:p>
        </p:txBody>
      </p:sp>
      <p:sp>
        <p:nvSpPr>
          <p:cNvPr id="3" name="Content Placeholder 2">
            <a:extLst>
              <a:ext uri="{FF2B5EF4-FFF2-40B4-BE49-F238E27FC236}">
                <a16:creationId xmlns:a16="http://schemas.microsoft.com/office/drawing/2014/main" id="{22A633AD-5CEC-A54F-913F-5A3C564ABE29}"/>
              </a:ext>
            </a:extLst>
          </p:cNvPr>
          <p:cNvSpPr>
            <a:spLocks noGrp="1"/>
          </p:cNvSpPr>
          <p:nvPr>
            <p:ph idx="1"/>
          </p:nvPr>
        </p:nvSpPr>
        <p:spPr/>
        <p:txBody>
          <a:bodyPr/>
          <a:lstStyle/>
          <a:p>
            <a:r>
              <a:rPr lang="en-US" dirty="0"/>
              <a:t>Once having many friends on social media (SNSs) became a signal of status and popularity, users invented fake friends and bots </a:t>
            </a:r>
          </a:p>
          <a:p>
            <a:r>
              <a:rPr lang="en-US" dirty="0"/>
              <a:t>One of the most valuable contributions of SNSs is their potential to add trust to weak ties (distance acquaintances) </a:t>
            </a:r>
          </a:p>
          <a:p>
            <a:endParaRPr lang="en-US" dirty="0"/>
          </a:p>
        </p:txBody>
      </p:sp>
    </p:spTree>
    <p:extLst>
      <p:ext uri="{BB962C8B-B14F-4D97-AF65-F5344CB8AC3E}">
        <p14:creationId xmlns:p14="http://schemas.microsoft.com/office/powerpoint/2010/main" val="2386781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0D08-53E3-4949-8D22-9C9878BBB51A}"/>
              </a:ext>
            </a:extLst>
          </p:cNvPr>
          <p:cNvSpPr>
            <a:spLocks noGrp="1"/>
          </p:cNvSpPr>
          <p:nvPr>
            <p:ph type="title"/>
          </p:nvPr>
        </p:nvSpPr>
        <p:spPr/>
        <p:txBody>
          <a:bodyPr/>
          <a:lstStyle/>
          <a:p>
            <a:r>
              <a:rPr lang="en-US" dirty="0"/>
              <a:t>NODEXL </a:t>
            </a:r>
          </a:p>
        </p:txBody>
      </p:sp>
      <p:sp>
        <p:nvSpPr>
          <p:cNvPr id="3" name="Content Placeholder 2">
            <a:extLst>
              <a:ext uri="{FF2B5EF4-FFF2-40B4-BE49-F238E27FC236}">
                <a16:creationId xmlns:a16="http://schemas.microsoft.com/office/drawing/2014/main" id="{2B8D39FF-B6C4-0944-B2C0-10CDCAFB02D8}"/>
              </a:ext>
            </a:extLst>
          </p:cNvPr>
          <p:cNvSpPr>
            <a:spLocks noGrp="1"/>
          </p:cNvSpPr>
          <p:nvPr>
            <p:ph idx="1"/>
          </p:nvPr>
        </p:nvSpPr>
        <p:spPr/>
        <p:txBody>
          <a:bodyPr>
            <a:normAutofit lnSpcReduction="10000"/>
          </a:bodyPr>
          <a:lstStyle/>
          <a:p>
            <a:r>
              <a:rPr lang="en-US" dirty="0"/>
              <a:t>a data scraping, visualization, and analysis tool created by researchers at Microsoft as an add-on to Excel </a:t>
            </a:r>
          </a:p>
          <a:p>
            <a:r>
              <a:rPr lang="en-US" dirty="0"/>
              <a:t>Maintained by the Social Media Research Foundation </a:t>
            </a:r>
          </a:p>
          <a:p>
            <a:r>
              <a:rPr lang="en-US" dirty="0"/>
              <a:t>graphing social media communities, it has built-in features for grabbing the data for you</a:t>
            </a:r>
          </a:p>
          <a:p>
            <a:r>
              <a:rPr lang="en-US" dirty="0"/>
              <a:t>Uses APIs (application programming interface) to interact with social media platform databases </a:t>
            </a:r>
          </a:p>
          <a:p>
            <a:r>
              <a:rPr lang="en-US" dirty="0"/>
              <a:t>Limited datasets (API – rate limited, 3200 tweets, limited amount per 15 minutes) </a:t>
            </a:r>
          </a:p>
          <a:p>
            <a:r>
              <a:rPr lang="en-US" dirty="0"/>
              <a:t>Recent data only </a:t>
            </a:r>
          </a:p>
          <a:p>
            <a:pPr marL="0" indent="0">
              <a:buNone/>
            </a:pPr>
            <a:endParaRPr lang="en-US" dirty="0"/>
          </a:p>
        </p:txBody>
      </p:sp>
    </p:spTree>
    <p:extLst>
      <p:ext uri="{BB962C8B-B14F-4D97-AF65-F5344CB8AC3E}">
        <p14:creationId xmlns:p14="http://schemas.microsoft.com/office/powerpoint/2010/main" val="3180119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DC97-30F1-DF46-9F23-9CD954F9E768}"/>
              </a:ext>
            </a:extLst>
          </p:cNvPr>
          <p:cNvSpPr>
            <a:spLocks noGrp="1"/>
          </p:cNvSpPr>
          <p:nvPr>
            <p:ph type="title"/>
          </p:nvPr>
        </p:nvSpPr>
        <p:spPr/>
        <p:txBody>
          <a:bodyPr/>
          <a:lstStyle/>
          <a:p>
            <a:r>
              <a:rPr lang="en-US" dirty="0"/>
              <a:t>Available Social Media</a:t>
            </a:r>
          </a:p>
        </p:txBody>
      </p:sp>
      <p:sp>
        <p:nvSpPr>
          <p:cNvPr id="3" name="Content Placeholder 2">
            <a:extLst>
              <a:ext uri="{FF2B5EF4-FFF2-40B4-BE49-F238E27FC236}">
                <a16:creationId xmlns:a16="http://schemas.microsoft.com/office/drawing/2014/main" id="{EE521A47-25EB-BB4D-8A4A-0533DB38A283}"/>
              </a:ext>
            </a:extLst>
          </p:cNvPr>
          <p:cNvSpPr>
            <a:spLocks noGrp="1"/>
          </p:cNvSpPr>
          <p:nvPr>
            <p:ph idx="1"/>
          </p:nvPr>
        </p:nvSpPr>
        <p:spPr/>
        <p:txBody>
          <a:bodyPr/>
          <a:lstStyle/>
          <a:p>
            <a:r>
              <a:rPr lang="en-US" dirty="0"/>
              <a:t>Facebook Fan page network</a:t>
            </a:r>
          </a:p>
          <a:p>
            <a:r>
              <a:rPr lang="en-US" dirty="0"/>
              <a:t>Facebook personal network</a:t>
            </a:r>
          </a:p>
          <a:p>
            <a:r>
              <a:rPr lang="en-US" dirty="0"/>
              <a:t>Flicker </a:t>
            </a:r>
          </a:p>
          <a:p>
            <a:r>
              <a:rPr lang="en-US" dirty="0"/>
              <a:t>Media wiki page network</a:t>
            </a:r>
          </a:p>
          <a:p>
            <a:r>
              <a:rPr lang="en-US" dirty="0"/>
              <a:t>Twitter Search Network (#hashtag, keyword, other)</a:t>
            </a:r>
          </a:p>
          <a:p>
            <a:r>
              <a:rPr lang="en-US" dirty="0"/>
              <a:t>Twitter user’s network </a:t>
            </a:r>
          </a:p>
          <a:p>
            <a:r>
              <a:rPr lang="en-US" dirty="0"/>
              <a:t>YouTube user’s network </a:t>
            </a:r>
          </a:p>
          <a:p>
            <a:r>
              <a:rPr lang="en-US" dirty="0"/>
              <a:t>YouTube video network </a:t>
            </a:r>
          </a:p>
        </p:txBody>
      </p:sp>
    </p:spTree>
    <p:extLst>
      <p:ext uri="{BB962C8B-B14F-4D97-AF65-F5344CB8AC3E}">
        <p14:creationId xmlns:p14="http://schemas.microsoft.com/office/powerpoint/2010/main" val="427729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A373-89B8-2646-BEBE-32509D29F5C4}"/>
              </a:ext>
            </a:extLst>
          </p:cNvPr>
          <p:cNvSpPr>
            <a:spLocks noGrp="1"/>
          </p:cNvSpPr>
          <p:nvPr>
            <p:ph type="title"/>
          </p:nvPr>
        </p:nvSpPr>
        <p:spPr/>
        <p:txBody>
          <a:bodyPr>
            <a:normAutofit/>
          </a:bodyPr>
          <a:lstStyle/>
          <a:p>
            <a:r>
              <a:rPr lang="en-US" sz="4000" dirty="0"/>
              <a:t>Weakness of social network analysis </a:t>
            </a:r>
            <a:br>
              <a:rPr lang="en-US" sz="4000" dirty="0"/>
            </a:br>
            <a:r>
              <a:rPr lang="en-US" sz="4000" dirty="0"/>
              <a:t> (Winch, 2012)</a:t>
            </a:r>
          </a:p>
        </p:txBody>
      </p:sp>
      <p:sp>
        <p:nvSpPr>
          <p:cNvPr id="3" name="Content Placeholder 2">
            <a:extLst>
              <a:ext uri="{FF2B5EF4-FFF2-40B4-BE49-F238E27FC236}">
                <a16:creationId xmlns:a16="http://schemas.microsoft.com/office/drawing/2014/main" id="{2FF35DC2-B764-ED4B-B4BA-CF38DD5616A7}"/>
              </a:ext>
            </a:extLst>
          </p:cNvPr>
          <p:cNvSpPr>
            <a:spLocks noGrp="1"/>
          </p:cNvSpPr>
          <p:nvPr>
            <p:ph idx="1"/>
          </p:nvPr>
        </p:nvSpPr>
        <p:spPr>
          <a:xfrm>
            <a:off x="717884" y="2114383"/>
            <a:ext cx="10515600" cy="4351338"/>
          </a:xfrm>
        </p:spPr>
        <p:txBody>
          <a:bodyPr>
            <a:normAutofit/>
          </a:bodyPr>
          <a:lstStyle/>
          <a:p>
            <a:r>
              <a:rPr lang="en-US" dirty="0"/>
              <a:t>Tendency to conduct studies in atypical, bounded groups for practical reasons (e.g., specialized occupational groups) </a:t>
            </a:r>
          </a:p>
          <a:p>
            <a:r>
              <a:rPr lang="en-US" dirty="0"/>
              <a:t>Difficult (but possible) to perform on large sample</a:t>
            </a:r>
          </a:p>
          <a:p>
            <a:r>
              <a:rPr lang="en-US" dirty="0"/>
              <a:t>Losing one person out of the sample can make a big difference</a:t>
            </a:r>
          </a:p>
          <a:p>
            <a:endParaRPr lang="en-US" dirty="0"/>
          </a:p>
        </p:txBody>
      </p:sp>
    </p:spTree>
    <p:extLst>
      <p:ext uri="{BB962C8B-B14F-4D97-AF65-F5344CB8AC3E}">
        <p14:creationId xmlns:p14="http://schemas.microsoft.com/office/powerpoint/2010/main" val="24379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D103-9F71-1A42-B382-3737C07B6F8A}"/>
              </a:ext>
            </a:extLst>
          </p:cNvPr>
          <p:cNvSpPr>
            <a:spLocks noGrp="1"/>
          </p:cNvSpPr>
          <p:nvPr>
            <p:ph type="title"/>
          </p:nvPr>
        </p:nvSpPr>
        <p:spPr>
          <a:xfrm>
            <a:off x="838200" y="565483"/>
            <a:ext cx="10515600" cy="1515980"/>
          </a:xfrm>
        </p:spPr>
        <p:txBody>
          <a:bodyPr>
            <a:normAutofit fontScale="90000"/>
          </a:bodyPr>
          <a:lstStyle/>
          <a:p>
            <a:r>
              <a:rPr lang="en-US" dirty="0"/>
              <a:t>Weakness of social network analysis </a:t>
            </a:r>
            <a:br>
              <a:rPr lang="en-US" dirty="0"/>
            </a:br>
            <a:r>
              <a:rPr lang="en-US" dirty="0"/>
              <a:t> (Winch, 2012)</a:t>
            </a:r>
            <a:br>
              <a:rPr lang="en-US" dirty="0"/>
            </a:br>
            <a:endParaRPr lang="en-US" dirty="0"/>
          </a:p>
        </p:txBody>
      </p:sp>
      <p:sp>
        <p:nvSpPr>
          <p:cNvPr id="3" name="Content Placeholder 2">
            <a:extLst>
              <a:ext uri="{FF2B5EF4-FFF2-40B4-BE49-F238E27FC236}">
                <a16:creationId xmlns:a16="http://schemas.microsoft.com/office/drawing/2014/main" id="{5D59E8D0-D4A2-F64E-9793-EE379DFCC872}"/>
              </a:ext>
            </a:extLst>
          </p:cNvPr>
          <p:cNvSpPr>
            <a:spLocks noGrp="1"/>
          </p:cNvSpPr>
          <p:nvPr>
            <p:ph idx="1"/>
          </p:nvPr>
        </p:nvSpPr>
        <p:spPr>
          <a:xfrm>
            <a:off x="838200" y="1897815"/>
            <a:ext cx="10515600" cy="4351338"/>
          </a:xfrm>
        </p:spPr>
        <p:txBody>
          <a:bodyPr>
            <a:normAutofit/>
          </a:bodyPr>
          <a:lstStyle/>
          <a:p>
            <a:r>
              <a:rPr lang="en-US" dirty="0"/>
              <a:t>Difficult to determine direction of causality</a:t>
            </a:r>
          </a:p>
          <a:p>
            <a:r>
              <a:rPr lang="en-US" dirty="0"/>
              <a:t>May be difficult to interpret/give meaning to results without additional ethnographic/qualitative research</a:t>
            </a:r>
          </a:p>
          <a:p>
            <a:r>
              <a:rPr lang="en-US" dirty="0"/>
              <a:t>Often produces unsurprising findings</a:t>
            </a:r>
          </a:p>
          <a:p>
            <a:pPr marL="0" indent="0">
              <a:buNone/>
            </a:pPr>
            <a:r>
              <a:rPr lang="en-US" dirty="0"/>
              <a:t>   “People who have many sexual partners are at higher risk of HIV”</a:t>
            </a:r>
          </a:p>
          <a:p>
            <a:r>
              <a:rPr lang="en-US" dirty="0"/>
              <a:t>Can be difficult to share findings with larger audience due to terminology, matrix algebra, etc.</a:t>
            </a:r>
          </a:p>
          <a:p>
            <a:r>
              <a:rPr lang="en-US" dirty="0"/>
              <a:t>Can be a way to maintain control over communities, rather than empower them - “Mystification of the obvious”</a:t>
            </a:r>
          </a:p>
          <a:p>
            <a:endParaRPr lang="en-US" dirty="0"/>
          </a:p>
        </p:txBody>
      </p:sp>
    </p:spTree>
    <p:extLst>
      <p:ext uri="{BB962C8B-B14F-4D97-AF65-F5344CB8AC3E}">
        <p14:creationId xmlns:p14="http://schemas.microsoft.com/office/powerpoint/2010/main" val="110059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F39F2FA7-4813-D34D-A25E-DD46F15DAF4D}"/>
              </a:ext>
            </a:extLst>
          </p:cNvPr>
          <p:cNvSpPr>
            <a:spLocks noGrp="1"/>
          </p:cNvSpPr>
          <p:nvPr>
            <p:ph type="title"/>
          </p:nvPr>
        </p:nvSpPr>
        <p:spPr/>
        <p:txBody>
          <a:bodyPr/>
          <a:lstStyle/>
          <a:p>
            <a:r>
              <a:rPr lang="en-US" altLang="en-US" dirty="0"/>
              <a:t>Diffusion of Innovations (</a:t>
            </a:r>
            <a:r>
              <a:rPr lang="en-US" altLang="en-US" dirty="0" err="1"/>
              <a:t>DoI</a:t>
            </a:r>
            <a:r>
              <a:rPr lang="en-US" altLang="en-US" dirty="0"/>
              <a:t>) </a:t>
            </a:r>
          </a:p>
        </p:txBody>
      </p:sp>
      <p:sp>
        <p:nvSpPr>
          <p:cNvPr id="74755" name="Content Placeholder 2">
            <a:extLst>
              <a:ext uri="{FF2B5EF4-FFF2-40B4-BE49-F238E27FC236}">
                <a16:creationId xmlns:a16="http://schemas.microsoft.com/office/drawing/2014/main" id="{95D2D311-572D-A542-86EF-E4FD59949CB9}"/>
              </a:ext>
            </a:extLst>
          </p:cNvPr>
          <p:cNvSpPr>
            <a:spLocks noGrp="1"/>
          </p:cNvSpPr>
          <p:nvPr>
            <p:ph idx="1"/>
          </p:nvPr>
        </p:nvSpPr>
        <p:spPr>
          <a:xfrm>
            <a:off x="838200" y="1876926"/>
            <a:ext cx="10515600" cy="4165100"/>
          </a:xfrm>
        </p:spPr>
        <p:txBody>
          <a:bodyPr>
            <a:normAutofit/>
          </a:bodyPr>
          <a:lstStyle/>
          <a:p>
            <a:r>
              <a:rPr lang="en-US" altLang="en-US" dirty="0"/>
              <a:t>Possibly the oldest social science theory</a:t>
            </a:r>
          </a:p>
          <a:p>
            <a:r>
              <a:rPr lang="en-US" altLang="en-US" dirty="0"/>
              <a:t>One of the most frequently used theories in Public Health, Communication, Marketing, Sociology, etc.</a:t>
            </a:r>
          </a:p>
          <a:p>
            <a:r>
              <a:rPr lang="en-US" altLang="en-US" dirty="0"/>
              <a:t>The study of how new ideas and practices spread within and between communities (Rogers, 1962, 2003) </a:t>
            </a:r>
          </a:p>
          <a:p>
            <a:r>
              <a:rPr lang="en-US" altLang="en-US" dirty="0"/>
              <a:t>Diffusion networks has been historically the branch of networks focused on behavior change</a:t>
            </a:r>
          </a:p>
          <a:p>
            <a:endParaRPr lang="en-US" altLang="en-US" dirty="0"/>
          </a:p>
        </p:txBody>
      </p:sp>
      <p:pic>
        <p:nvPicPr>
          <p:cNvPr id="3" name="Picture 2">
            <a:extLst>
              <a:ext uri="{FF2B5EF4-FFF2-40B4-BE49-F238E27FC236}">
                <a16:creationId xmlns:a16="http://schemas.microsoft.com/office/drawing/2014/main" id="{9F864126-C745-D146-838B-08E76E0F5469}"/>
              </a:ext>
            </a:extLst>
          </p:cNvPr>
          <p:cNvPicPr>
            <a:picLocks noChangeAspect="1"/>
          </p:cNvPicPr>
          <p:nvPr/>
        </p:nvPicPr>
        <p:blipFill>
          <a:blip r:embed="rId2"/>
          <a:stretch>
            <a:fillRect/>
          </a:stretch>
        </p:blipFill>
        <p:spPr>
          <a:xfrm>
            <a:off x="9650413" y="610067"/>
            <a:ext cx="1462016" cy="2161241"/>
          </a:xfrm>
          <a:prstGeom prst="rect">
            <a:avLst/>
          </a:prstGeom>
        </p:spPr>
      </p:pic>
    </p:spTree>
    <p:extLst>
      <p:ext uri="{BB962C8B-B14F-4D97-AF65-F5344CB8AC3E}">
        <p14:creationId xmlns:p14="http://schemas.microsoft.com/office/powerpoint/2010/main" val="171686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AE710-796B-2F41-A62C-4A59CB12F78B}"/>
              </a:ext>
            </a:extLst>
          </p:cNvPr>
          <p:cNvSpPr txBox="1"/>
          <p:nvPr/>
        </p:nvSpPr>
        <p:spPr>
          <a:xfrm>
            <a:off x="1828800" y="2300288"/>
            <a:ext cx="2027735" cy="584775"/>
          </a:xfrm>
          <a:prstGeom prst="rect">
            <a:avLst/>
          </a:prstGeom>
          <a:noFill/>
        </p:spPr>
        <p:txBody>
          <a:bodyPr wrap="none" rtlCol="0">
            <a:spAutoFit/>
          </a:bodyPr>
          <a:lstStyle/>
          <a:p>
            <a:r>
              <a:rPr lang="en-US" sz="3200" dirty="0"/>
              <a:t>Innovation</a:t>
            </a:r>
            <a:r>
              <a:rPr lang="en-US" dirty="0"/>
              <a:t> </a:t>
            </a:r>
          </a:p>
        </p:txBody>
      </p:sp>
      <p:sp>
        <p:nvSpPr>
          <p:cNvPr id="3" name="TextBox 2">
            <a:extLst>
              <a:ext uri="{FF2B5EF4-FFF2-40B4-BE49-F238E27FC236}">
                <a16:creationId xmlns:a16="http://schemas.microsoft.com/office/drawing/2014/main" id="{32EE91CB-72B3-0348-9539-438BB640DBED}"/>
              </a:ext>
            </a:extLst>
          </p:cNvPr>
          <p:cNvSpPr txBox="1"/>
          <p:nvPr/>
        </p:nvSpPr>
        <p:spPr>
          <a:xfrm>
            <a:off x="8143876" y="2300288"/>
            <a:ext cx="1682640" cy="584775"/>
          </a:xfrm>
          <a:prstGeom prst="rect">
            <a:avLst/>
          </a:prstGeom>
          <a:noFill/>
        </p:spPr>
        <p:txBody>
          <a:bodyPr wrap="none" rtlCol="0">
            <a:spAutoFit/>
          </a:bodyPr>
          <a:lstStyle/>
          <a:p>
            <a:r>
              <a:rPr lang="en-US" sz="3200" dirty="0"/>
              <a:t>Diffusion</a:t>
            </a:r>
          </a:p>
        </p:txBody>
      </p:sp>
      <p:sp>
        <p:nvSpPr>
          <p:cNvPr id="4" name="Cross 3">
            <a:extLst>
              <a:ext uri="{FF2B5EF4-FFF2-40B4-BE49-F238E27FC236}">
                <a16:creationId xmlns:a16="http://schemas.microsoft.com/office/drawing/2014/main" id="{50B1314E-F81C-F64D-BE67-4C9AEC8FDA3E}"/>
              </a:ext>
            </a:extLst>
          </p:cNvPr>
          <p:cNvSpPr/>
          <p:nvPr/>
        </p:nvSpPr>
        <p:spPr>
          <a:xfrm>
            <a:off x="5257800" y="1970663"/>
            <a:ext cx="914400" cy="914400"/>
          </a:xfrm>
          <a:prstGeom prst="plus">
            <a:avLst>
              <a:gd name="adj" fmla="val 39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CBD5ED-956D-F94F-B618-F0431D101F74}"/>
              </a:ext>
            </a:extLst>
          </p:cNvPr>
          <p:cNvSpPr txBox="1"/>
          <p:nvPr/>
        </p:nvSpPr>
        <p:spPr>
          <a:xfrm>
            <a:off x="1172956" y="3521333"/>
            <a:ext cx="4284869" cy="1015663"/>
          </a:xfrm>
          <a:prstGeom prst="rect">
            <a:avLst/>
          </a:prstGeom>
          <a:noFill/>
        </p:spPr>
        <p:txBody>
          <a:bodyPr wrap="square" rtlCol="0">
            <a:spAutoFit/>
          </a:bodyPr>
          <a:lstStyle/>
          <a:p>
            <a:r>
              <a:rPr lang="en-US" sz="2000" dirty="0">
                <a:effectLst/>
              </a:rPr>
              <a:t>An idea, practice, or object that is perceived as new by an individual or other unit of adoption</a:t>
            </a:r>
            <a:endParaRPr lang="en-US" sz="2000" dirty="0"/>
          </a:p>
        </p:txBody>
      </p:sp>
      <p:sp>
        <p:nvSpPr>
          <p:cNvPr id="6" name="TextBox 5">
            <a:extLst>
              <a:ext uri="{FF2B5EF4-FFF2-40B4-BE49-F238E27FC236}">
                <a16:creationId xmlns:a16="http://schemas.microsoft.com/office/drawing/2014/main" id="{4253CFEF-3ABB-A14C-83F4-A656B178A129}"/>
              </a:ext>
            </a:extLst>
          </p:cNvPr>
          <p:cNvSpPr txBox="1"/>
          <p:nvPr/>
        </p:nvSpPr>
        <p:spPr>
          <a:xfrm>
            <a:off x="6500814" y="3343275"/>
            <a:ext cx="4618110" cy="1600438"/>
          </a:xfrm>
          <a:prstGeom prst="rect">
            <a:avLst/>
          </a:prstGeom>
          <a:noFill/>
        </p:spPr>
        <p:txBody>
          <a:bodyPr wrap="square" rtlCol="0">
            <a:spAutoFit/>
          </a:bodyPr>
          <a:lstStyle/>
          <a:p>
            <a:r>
              <a:rPr lang="en-US" altLang="en-US" sz="2000" dirty="0"/>
              <a:t>The process by which an </a:t>
            </a:r>
            <a:r>
              <a:rPr lang="en-US" altLang="en-US" sz="2000" dirty="0">
                <a:solidFill>
                  <a:srgbClr val="FF0000"/>
                </a:solidFill>
              </a:rPr>
              <a:t>innovation</a:t>
            </a:r>
            <a:r>
              <a:rPr lang="en-US" altLang="en-US" sz="2000" dirty="0"/>
              <a:t> is </a:t>
            </a:r>
            <a:r>
              <a:rPr lang="en-US" altLang="en-US" sz="2000" dirty="0">
                <a:solidFill>
                  <a:srgbClr val="0070C0"/>
                </a:solidFill>
              </a:rPr>
              <a:t>communicated through certain channels </a:t>
            </a:r>
            <a:r>
              <a:rPr lang="en-US" altLang="en-US" sz="2000" dirty="0"/>
              <a:t>over </a:t>
            </a:r>
            <a:r>
              <a:rPr lang="en-US" altLang="en-US" sz="2000" dirty="0">
                <a:solidFill>
                  <a:srgbClr val="00B050"/>
                </a:solidFill>
              </a:rPr>
              <a:t>time</a:t>
            </a:r>
            <a:r>
              <a:rPr lang="en-US" altLang="en-US" sz="2000" dirty="0"/>
              <a:t> among the members of a </a:t>
            </a:r>
            <a:r>
              <a:rPr lang="en-US" altLang="en-US" sz="2000" dirty="0">
                <a:solidFill>
                  <a:srgbClr val="FF9300"/>
                </a:solidFill>
              </a:rPr>
              <a:t>social system</a:t>
            </a:r>
          </a:p>
          <a:p>
            <a:endParaRPr lang="en-US" dirty="0"/>
          </a:p>
        </p:txBody>
      </p:sp>
    </p:spTree>
    <p:extLst>
      <p:ext uri="{BB962C8B-B14F-4D97-AF65-F5344CB8AC3E}">
        <p14:creationId xmlns:p14="http://schemas.microsoft.com/office/powerpoint/2010/main" val="28281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EC74-077A-4648-91DF-F9169D9C49AC}"/>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68F6059D-EBBD-1A4F-8E45-AE4BC919D20A}"/>
              </a:ext>
            </a:extLst>
          </p:cNvPr>
          <p:cNvSpPr>
            <a:spLocks noGrp="1"/>
          </p:cNvSpPr>
          <p:nvPr>
            <p:ph idx="1"/>
          </p:nvPr>
        </p:nvSpPr>
        <p:spPr/>
        <p:txBody>
          <a:bodyPr/>
          <a:lstStyle/>
          <a:p>
            <a:r>
              <a:rPr lang="en-US" dirty="0"/>
              <a:t> Why some innovations diffuse and others do not</a:t>
            </a:r>
          </a:p>
          <a:p>
            <a:r>
              <a:rPr lang="en-US" dirty="0"/>
              <a:t> Factors that affect how quickly innovations are adopted </a:t>
            </a:r>
          </a:p>
          <a:p>
            <a:pPr marL="0" indent="0">
              <a:buNone/>
            </a:pPr>
            <a:r>
              <a:rPr lang="en-US" dirty="0"/>
              <a:t>      - individual, group, social level </a:t>
            </a:r>
          </a:p>
          <a:p>
            <a:r>
              <a:rPr lang="en-US" dirty="0"/>
              <a:t> Who is likely to adopt quickly or slowly</a:t>
            </a:r>
          </a:p>
          <a:p>
            <a:endParaRPr lang="en-US" dirty="0"/>
          </a:p>
        </p:txBody>
      </p:sp>
    </p:spTree>
    <p:extLst>
      <p:ext uri="{BB962C8B-B14F-4D97-AF65-F5344CB8AC3E}">
        <p14:creationId xmlns:p14="http://schemas.microsoft.com/office/powerpoint/2010/main" val="148732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F39F2FA7-4813-D34D-A25E-DD46F15DAF4D}"/>
              </a:ext>
            </a:extLst>
          </p:cNvPr>
          <p:cNvSpPr>
            <a:spLocks noGrp="1"/>
          </p:cNvSpPr>
          <p:nvPr>
            <p:ph type="title"/>
          </p:nvPr>
        </p:nvSpPr>
        <p:spPr/>
        <p:txBody>
          <a:bodyPr/>
          <a:lstStyle/>
          <a:p>
            <a:r>
              <a:rPr lang="en-US" altLang="en-US" dirty="0"/>
              <a:t>Diffusion of Innovations</a:t>
            </a:r>
          </a:p>
        </p:txBody>
      </p:sp>
      <p:sp>
        <p:nvSpPr>
          <p:cNvPr id="74755" name="Content Placeholder 2">
            <a:extLst>
              <a:ext uri="{FF2B5EF4-FFF2-40B4-BE49-F238E27FC236}">
                <a16:creationId xmlns:a16="http://schemas.microsoft.com/office/drawing/2014/main" id="{95D2D311-572D-A542-86EF-E4FD59949CB9}"/>
              </a:ext>
            </a:extLst>
          </p:cNvPr>
          <p:cNvSpPr>
            <a:spLocks noGrp="1"/>
          </p:cNvSpPr>
          <p:nvPr>
            <p:ph idx="1"/>
          </p:nvPr>
        </p:nvSpPr>
        <p:spPr>
          <a:xfrm>
            <a:off x="838200" y="1690688"/>
            <a:ext cx="10515600" cy="4351338"/>
          </a:xfrm>
        </p:spPr>
        <p:txBody>
          <a:bodyPr>
            <a:normAutofit/>
          </a:bodyPr>
          <a:lstStyle/>
          <a:p>
            <a:pPr marL="0" indent="0">
              <a:buNone/>
            </a:pPr>
            <a:r>
              <a:rPr lang="en-US" altLang="en-US" dirty="0"/>
              <a:t>External sources + Internal sources </a:t>
            </a:r>
          </a:p>
          <a:p>
            <a:r>
              <a:rPr lang="en-US" altLang="en-US" dirty="0"/>
              <a:t> New ideas and practices originate or enter communities from some external source (e.g., mass media, cosmopolitan contact, technical shifts). </a:t>
            </a:r>
          </a:p>
          <a:p>
            <a:r>
              <a:rPr lang="en-US" altLang="en-US" dirty="0"/>
              <a:t> Adoption of the new idea or practice then flows through interpersonal contact networks.</a:t>
            </a:r>
          </a:p>
          <a:p>
            <a:pPr marL="0" indent="0">
              <a:buNone/>
            </a:pPr>
            <a:endParaRPr lang="en-US" altLang="en-US" dirty="0"/>
          </a:p>
        </p:txBody>
      </p:sp>
    </p:spTree>
    <p:extLst>
      <p:ext uri="{BB962C8B-B14F-4D97-AF65-F5344CB8AC3E}">
        <p14:creationId xmlns:p14="http://schemas.microsoft.com/office/powerpoint/2010/main" val="20327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6282</TotalTime>
  <Words>1867</Words>
  <Application>Microsoft Macintosh PowerPoint</Application>
  <PresentationFormat>Widescreen</PresentationFormat>
  <Paragraphs>231</Paragraphs>
  <Slides>33</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41" baseType="lpstr">
      <vt:lpstr>Arial</vt:lpstr>
      <vt:lpstr>Calibri</vt:lpstr>
      <vt:lpstr>Calibri Light</vt:lpstr>
      <vt:lpstr>Times New Roman</vt:lpstr>
      <vt:lpstr>Office Theme</vt:lpstr>
      <vt:lpstr>Chart</vt:lpstr>
      <vt:lpstr>Photo Editor Photo</vt:lpstr>
      <vt:lpstr>Visio.Drawing.11</vt:lpstr>
      <vt:lpstr>Social Network Analysis Class (Spring 2019)   Jieun Shin  </vt:lpstr>
      <vt:lpstr>ERGM : standard parameter settings</vt:lpstr>
      <vt:lpstr>MCMC</vt:lpstr>
      <vt:lpstr>Weakness of social network analysis   (Winch, 2012)</vt:lpstr>
      <vt:lpstr>Weakness of social network analysis   (Winch, 2012) </vt:lpstr>
      <vt:lpstr>Diffusion of Innovations (DoI) </vt:lpstr>
      <vt:lpstr>PowerPoint Presentation</vt:lpstr>
      <vt:lpstr>Research questions </vt:lpstr>
      <vt:lpstr>Diffusion of Innovations</vt:lpstr>
      <vt:lpstr>Elements of the diffusion of innovation</vt:lpstr>
      <vt:lpstr>Characteristics of an Innovation</vt:lpstr>
      <vt:lpstr>A nutritional intervention  that diffused slowly </vt:lpstr>
      <vt:lpstr>Hypothetical Cumulative and Incidence Adoption Curves for Diffusion Homogenous Mixing</vt:lpstr>
      <vt:lpstr>The Diffusion of Knowledge, Attitudes and Practices (KAP)</vt:lpstr>
      <vt:lpstr>Adoption Profile</vt:lpstr>
      <vt:lpstr>Characteristics of Opinion Leaders (OL)</vt:lpstr>
      <vt:lpstr>PowerPoint Presentation</vt:lpstr>
      <vt:lpstr>Sociometric v. Self Reported OL</vt:lpstr>
      <vt:lpstr>Example of Diffusion</vt:lpstr>
      <vt:lpstr>The two-step flow of communication (Katz &amp; Lazarsfeld, 1955)</vt:lpstr>
      <vt:lpstr>Threshold models of social influence  (Watts &amp; Dodds, 2009)</vt:lpstr>
      <vt:lpstr>History of diffusion research</vt:lpstr>
      <vt:lpstr>Diffusion History </vt:lpstr>
      <vt:lpstr>Diffusion of Tetracycline for Marginal versus Integrated Doctors</vt:lpstr>
      <vt:lpstr>Opinion leadership and contagion in new product diffusion. (Iyengar et al., 2011)</vt:lpstr>
      <vt:lpstr>Discussion Network for SF</vt:lpstr>
      <vt:lpstr>Costly signaling theory &amp; Networks </vt:lpstr>
      <vt:lpstr>Warranty as a Signal of Quality</vt:lpstr>
      <vt:lpstr>Corporate Social Responsibility (CSR) as Signaling</vt:lpstr>
      <vt:lpstr>Social connections as signaling of “status”</vt:lpstr>
      <vt:lpstr>Signals in social supernets (Judith Donath)</vt:lpstr>
      <vt:lpstr>NODEXL </vt:lpstr>
      <vt:lpstr>Available Social Media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40</cp:revision>
  <dcterms:created xsi:type="dcterms:W3CDTF">2019-03-19T18:55:28Z</dcterms:created>
  <dcterms:modified xsi:type="dcterms:W3CDTF">2019-03-24T03:38:14Z</dcterms:modified>
</cp:coreProperties>
</file>