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759" r:id="rId2"/>
    <p:sldId id="583" r:id="rId3"/>
    <p:sldId id="621" r:id="rId4"/>
    <p:sldId id="603" r:id="rId5"/>
    <p:sldId id="761" r:id="rId6"/>
    <p:sldId id="750" r:id="rId7"/>
    <p:sldId id="693" r:id="rId8"/>
    <p:sldId id="763" r:id="rId9"/>
    <p:sldId id="622" r:id="rId10"/>
    <p:sldId id="624" r:id="rId11"/>
    <p:sldId id="688" r:id="rId12"/>
    <p:sldId id="716" r:id="rId13"/>
    <p:sldId id="762" r:id="rId14"/>
    <p:sldId id="746" r:id="rId15"/>
    <p:sldId id="748" r:id="rId16"/>
    <p:sldId id="760" r:id="rId17"/>
    <p:sldId id="749" r:id="rId18"/>
    <p:sldId id="632" r:id="rId19"/>
    <p:sldId id="633" r:id="rId20"/>
    <p:sldId id="673" r:id="rId21"/>
    <p:sldId id="634" r:id="rId22"/>
    <p:sldId id="644" r:id="rId23"/>
    <p:sldId id="652" r:id="rId24"/>
    <p:sldId id="745" r:id="rId25"/>
    <p:sldId id="742" r:id="rId26"/>
    <p:sldId id="741" r:id="rId27"/>
    <p:sldId id="744" r:id="rId28"/>
    <p:sldId id="653" r:id="rId29"/>
    <p:sldId id="654" r:id="rId30"/>
    <p:sldId id="656" r:id="rId31"/>
    <p:sldId id="664" r:id="rId32"/>
    <p:sldId id="734" r:id="rId33"/>
    <p:sldId id="735" r:id="rId34"/>
    <p:sldId id="665" r:id="rId35"/>
    <p:sldId id="6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F878-3B94-F449-AE4E-5B25A070B0F9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2E19D-E062-F045-A8D4-9A7DEBE1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0783F812-C027-E044-B893-779ECD2FD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3B6FEA-384B-2741-B66D-1794271BE4F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8A465C6-652F-F347-9438-B3B537FC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E60EFEA-DEFD-8948-9282-FCF1A901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4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Image Placeholder 1">
            <a:extLst>
              <a:ext uri="{FF2B5EF4-FFF2-40B4-BE49-F238E27FC236}">
                <a16:creationId xmlns:a16="http://schemas.microsoft.com/office/drawing/2014/main" id="{00ECF248-E9EC-DA41-8E9F-40656C9B3B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Notes Placeholder 2">
            <a:extLst>
              <a:ext uri="{FF2B5EF4-FFF2-40B4-BE49-F238E27FC236}">
                <a16:creationId xmlns:a16="http://schemas.microsoft.com/office/drawing/2014/main" id="{2C263361-0BF4-F041-9AFD-B15B026FA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5700" name="Slide Number Placeholder 3">
            <a:extLst>
              <a:ext uri="{FF2B5EF4-FFF2-40B4-BE49-F238E27FC236}">
                <a16:creationId xmlns:a16="http://schemas.microsoft.com/office/drawing/2014/main" id="{E01E4348-D480-7D43-97EE-58D2E0326EC6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5A5CDF6-1B77-9B49-B03C-F7422CE18636}" type="slidenum">
              <a:rPr lang="en-US" altLang="en-US"/>
              <a:pPr algn="r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3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Image Placeholder 1">
            <a:extLst>
              <a:ext uri="{FF2B5EF4-FFF2-40B4-BE49-F238E27FC236}">
                <a16:creationId xmlns:a16="http://schemas.microsoft.com/office/drawing/2014/main" id="{74883E8E-3244-784C-8033-46DD7ABCD0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Notes Placeholder 2">
            <a:extLst>
              <a:ext uri="{FF2B5EF4-FFF2-40B4-BE49-F238E27FC236}">
                <a16:creationId xmlns:a16="http://schemas.microsoft.com/office/drawing/2014/main" id="{6C2B7948-0289-6040-A8CE-3279A1FF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24" name="Slide Number Placeholder 3">
            <a:extLst>
              <a:ext uri="{FF2B5EF4-FFF2-40B4-BE49-F238E27FC236}">
                <a16:creationId xmlns:a16="http://schemas.microsoft.com/office/drawing/2014/main" id="{7093D3B5-7574-8349-8736-47570AC1C83D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5EC872E-C00B-684E-8E61-49997803BE5C}" type="slidenum">
              <a:rPr lang="en-US" altLang="en-US"/>
              <a:pPr algn="r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52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Slide Image Placeholder 1">
            <a:extLst>
              <a:ext uri="{FF2B5EF4-FFF2-40B4-BE49-F238E27FC236}">
                <a16:creationId xmlns:a16="http://schemas.microsoft.com/office/drawing/2014/main" id="{4E74D0B1-0C3C-5345-9082-CF39D562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9" name="Notes Placeholder 2">
            <a:extLst>
              <a:ext uri="{FF2B5EF4-FFF2-40B4-BE49-F238E27FC236}">
                <a16:creationId xmlns:a16="http://schemas.microsoft.com/office/drawing/2014/main" id="{AA6C45BB-F7D9-1048-A808-6B7F3FD3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0820" name="Slide Number Placeholder 3">
            <a:extLst>
              <a:ext uri="{FF2B5EF4-FFF2-40B4-BE49-F238E27FC236}">
                <a16:creationId xmlns:a16="http://schemas.microsoft.com/office/drawing/2014/main" id="{BC860375-9B75-2443-A7D7-D8CC9BB548CC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54BF6D-B0B2-544C-97F3-E5777F3F2026}" type="slidenum">
              <a:rPr lang="en-US" altLang="en-US"/>
              <a:pPr algn="r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6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Slide Image Placeholder 1">
            <a:extLst>
              <a:ext uri="{FF2B5EF4-FFF2-40B4-BE49-F238E27FC236}">
                <a16:creationId xmlns:a16="http://schemas.microsoft.com/office/drawing/2014/main" id="{B604AA3A-C099-7D47-8D06-4AA9EFF028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Notes Placeholder 2">
            <a:extLst>
              <a:ext uri="{FF2B5EF4-FFF2-40B4-BE49-F238E27FC236}">
                <a16:creationId xmlns:a16="http://schemas.microsoft.com/office/drawing/2014/main" id="{AAE119D7-AAE8-AB42-B76A-60D7CD57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2868" name="Slide Number Placeholder 3">
            <a:extLst>
              <a:ext uri="{FF2B5EF4-FFF2-40B4-BE49-F238E27FC236}">
                <a16:creationId xmlns:a16="http://schemas.microsoft.com/office/drawing/2014/main" id="{BB3BA632-37B2-D449-A0AA-01746F75BCB9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99FFBFA-ACAF-5F46-94C4-D47593054F3C}" type="slidenum">
              <a:rPr lang="en-US" altLang="en-US"/>
              <a:pPr algn="r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31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Image Placeholder 1">
            <a:extLst>
              <a:ext uri="{FF2B5EF4-FFF2-40B4-BE49-F238E27FC236}">
                <a16:creationId xmlns:a16="http://schemas.microsoft.com/office/drawing/2014/main" id="{733CAB98-1322-D44B-9A5C-1FCB637406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3891" name="Notes Placeholder 2">
            <a:extLst>
              <a:ext uri="{FF2B5EF4-FFF2-40B4-BE49-F238E27FC236}">
                <a16:creationId xmlns:a16="http://schemas.microsoft.com/office/drawing/2014/main" id="{83C93D66-3ADE-684D-B77A-6D554623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3892" name="Slide Number Placeholder 3">
            <a:extLst>
              <a:ext uri="{FF2B5EF4-FFF2-40B4-BE49-F238E27FC236}">
                <a16:creationId xmlns:a16="http://schemas.microsoft.com/office/drawing/2014/main" id="{E1801741-A9B3-FB43-8A7A-F91698DAD1BA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A93FD3-62DE-8A4F-B444-ED08BFF2C875}" type="slidenum">
              <a:rPr lang="en-US" altLang="en-US"/>
              <a:pPr algn="r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3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>
            <a:extLst>
              <a:ext uri="{FF2B5EF4-FFF2-40B4-BE49-F238E27FC236}">
                <a16:creationId xmlns:a16="http://schemas.microsoft.com/office/drawing/2014/main" id="{CB270098-0774-CB47-9185-020B03FAED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6DF6E5B-48DE-8445-A819-9F4029778904}" type="slidenum">
              <a:rPr lang="en-US" altLang="en-US"/>
              <a:pPr algn="r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294915" name="Rectangle 2">
            <a:extLst>
              <a:ext uri="{FF2B5EF4-FFF2-40B4-BE49-F238E27FC236}">
                <a16:creationId xmlns:a16="http://schemas.microsoft.com/office/drawing/2014/main" id="{1433E3C1-AF92-F24C-82A2-20B1C3736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30925" cy="3449638"/>
          </a:xfrm>
          <a:ln cap="flat">
            <a:solidFill>
              <a:schemeClr val="tx1"/>
            </a:solidFill>
          </a:ln>
        </p:spPr>
      </p:sp>
      <p:sp>
        <p:nvSpPr>
          <p:cNvPr id="294916" name="Rectangle 3">
            <a:extLst>
              <a:ext uri="{FF2B5EF4-FFF2-40B4-BE49-F238E27FC236}">
                <a16:creationId xmlns:a16="http://schemas.microsoft.com/office/drawing/2014/main" id="{4B23BEA0-8314-244D-AD22-26ABEE503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660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>
            <a:extLst>
              <a:ext uri="{FF2B5EF4-FFF2-40B4-BE49-F238E27FC236}">
                <a16:creationId xmlns:a16="http://schemas.microsoft.com/office/drawing/2014/main" id="{8821B26F-6998-B14E-B68D-30527E07A7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B78B3F3-D5D9-4342-BB9B-F59FB4600B05}" type="slidenum">
              <a:rPr lang="en-US" altLang="en-US"/>
              <a:pPr algn="r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295939" name="Rectangle 2">
            <a:extLst>
              <a:ext uri="{FF2B5EF4-FFF2-40B4-BE49-F238E27FC236}">
                <a16:creationId xmlns:a16="http://schemas.microsoft.com/office/drawing/2014/main" id="{BB83B34A-AB84-F44D-B614-E5EEEA547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0088"/>
            <a:ext cx="6129337" cy="3448050"/>
          </a:xfrm>
          <a:ln cap="flat">
            <a:solidFill>
              <a:schemeClr val="tx1"/>
            </a:solidFill>
          </a:ln>
        </p:spPr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3F905486-A644-A648-81BE-65EA7A6F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15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>
            <a:extLst>
              <a:ext uri="{FF2B5EF4-FFF2-40B4-BE49-F238E27FC236}">
                <a16:creationId xmlns:a16="http://schemas.microsoft.com/office/drawing/2014/main" id="{7A406085-EAB1-0844-BC9A-CABAA0913B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00BEA39-B39A-3C46-B26B-93F187C35604}" type="slidenum">
              <a:rPr lang="en-US" altLang="en-US"/>
              <a:pPr algn="r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297987" name="Rectangle 2">
            <a:extLst>
              <a:ext uri="{FF2B5EF4-FFF2-40B4-BE49-F238E27FC236}">
                <a16:creationId xmlns:a16="http://schemas.microsoft.com/office/drawing/2014/main" id="{71E9B292-9B1E-6D48-AEEC-6555F7931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30925" cy="3449638"/>
          </a:xfrm>
          <a:ln cap="flat">
            <a:solidFill>
              <a:schemeClr val="tx1"/>
            </a:solidFill>
          </a:ln>
        </p:spPr>
      </p:sp>
      <p:sp>
        <p:nvSpPr>
          <p:cNvPr id="297988" name="Rectangle 3">
            <a:extLst>
              <a:ext uri="{FF2B5EF4-FFF2-40B4-BE49-F238E27FC236}">
                <a16:creationId xmlns:a16="http://schemas.microsoft.com/office/drawing/2014/main" id="{74CB9D3C-BD1F-1841-8688-EE9B53BC9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806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Image Placeholder 1">
            <a:extLst>
              <a:ext uri="{FF2B5EF4-FFF2-40B4-BE49-F238E27FC236}">
                <a16:creationId xmlns:a16="http://schemas.microsoft.com/office/drawing/2014/main" id="{D3734EB3-587B-E249-84A7-E2B72CE466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5155" name="Notes Placeholder 2">
            <a:extLst>
              <a:ext uri="{FF2B5EF4-FFF2-40B4-BE49-F238E27FC236}">
                <a16:creationId xmlns:a16="http://schemas.microsoft.com/office/drawing/2014/main" id="{E771D3FD-B78E-8848-B1C5-550977FE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5156" name="Slide Number Placeholder 3">
            <a:extLst>
              <a:ext uri="{FF2B5EF4-FFF2-40B4-BE49-F238E27FC236}">
                <a16:creationId xmlns:a16="http://schemas.microsoft.com/office/drawing/2014/main" id="{3087EE30-044D-8142-9E0F-F5F0FD17E682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314BF9E-B971-214E-BFC4-0DDE35F243EF}" type="slidenum">
              <a:rPr lang="en-US" altLang="en-US"/>
              <a:pPr algn="r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689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Image Placeholder 1">
            <a:extLst>
              <a:ext uri="{FF2B5EF4-FFF2-40B4-BE49-F238E27FC236}">
                <a16:creationId xmlns:a16="http://schemas.microsoft.com/office/drawing/2014/main" id="{72BE029B-A3EC-B242-8727-BAF7E23B06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Notes Placeholder 2">
            <a:extLst>
              <a:ext uri="{FF2B5EF4-FFF2-40B4-BE49-F238E27FC236}">
                <a16:creationId xmlns:a16="http://schemas.microsoft.com/office/drawing/2014/main" id="{BED730B0-A601-4C42-A31F-96804ACB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6180" name="Slide Number Placeholder 3">
            <a:extLst>
              <a:ext uri="{FF2B5EF4-FFF2-40B4-BE49-F238E27FC236}">
                <a16:creationId xmlns:a16="http://schemas.microsoft.com/office/drawing/2014/main" id="{5E813FB6-F8C0-7A47-9C0F-D9F611015CBA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5936AB-EC9D-604F-8F2B-35EDE69AE813}" type="slidenum">
              <a:rPr lang="en-US" altLang="en-US"/>
              <a:pPr algn="r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45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F7DE0C26-73F7-AB4A-A858-6F3339C87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2B216A-23AA-0B48-8CD5-646B356E7C8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B1ECB5E-4B53-0244-AB0A-94AE690F4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01BB25D-717C-7445-9522-6970DFCDC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2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Image Placeholder 1">
            <a:extLst>
              <a:ext uri="{FF2B5EF4-FFF2-40B4-BE49-F238E27FC236}">
                <a16:creationId xmlns:a16="http://schemas.microsoft.com/office/drawing/2014/main" id="{1C9C3DE0-986A-9842-8B3A-8EAEC37C2E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7267" name="Notes Placeholder 2">
            <a:extLst>
              <a:ext uri="{FF2B5EF4-FFF2-40B4-BE49-F238E27FC236}">
                <a16:creationId xmlns:a16="http://schemas.microsoft.com/office/drawing/2014/main" id="{820AFE3C-F407-1C4E-BC8E-479EC75E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7268" name="Slide Number Placeholder 3">
            <a:extLst>
              <a:ext uri="{FF2B5EF4-FFF2-40B4-BE49-F238E27FC236}">
                <a16:creationId xmlns:a16="http://schemas.microsoft.com/office/drawing/2014/main" id="{0FB130A5-8B2F-EB4B-8EDB-CD6F7F7C82B0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FE40AD6-C7C9-014C-9941-632D06C990B8}" type="slidenum">
              <a:rPr lang="en-US" altLang="en-US"/>
              <a:pPr algn="r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949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0D7EEBD4-96FB-E64A-85A8-C5CD34B36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DB2D6078-92E4-A14D-ABF3-3478779F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5DFA4B3-4C9D-D542-B2A5-D368BF546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6B5439-CA61-BC42-9FF2-F3215A9C7942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 the </a:t>
            </a:r>
            <a:r>
              <a:rPr lang="en-US" i="1" dirty="0"/>
              <a:t>people </a:t>
            </a:r>
            <a:r>
              <a:rPr lang="en-US" dirty="0"/>
              <a:t>with whom you discussed matters important to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2E19D-E062-F045-A8D4-9A7DEBE1B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>
            <a:extLst>
              <a:ext uri="{FF2B5EF4-FFF2-40B4-BE49-F238E27FC236}">
                <a16:creationId xmlns:a16="http://schemas.microsoft.com/office/drawing/2014/main" id="{C37E3DB0-00E3-4442-A011-E053212FF2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55D40E1-A02A-264F-9E48-175EE5CA59DA}" type="slidenum">
              <a:rPr lang="en-US" altLang="en-US"/>
              <a:pPr algn="r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70339" name="Rectangle 2">
            <a:extLst>
              <a:ext uri="{FF2B5EF4-FFF2-40B4-BE49-F238E27FC236}">
                <a16:creationId xmlns:a16="http://schemas.microsoft.com/office/drawing/2014/main" id="{F6A56E6F-C8BF-3446-A632-18D870B96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0340" name="Rectangle 3">
            <a:extLst>
              <a:ext uri="{FF2B5EF4-FFF2-40B4-BE49-F238E27FC236}">
                <a16:creationId xmlns:a16="http://schemas.microsoft.com/office/drawing/2014/main" id="{CA09A5DF-408E-DD41-922F-7BDC07352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20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Image Placeholder 1">
            <a:extLst>
              <a:ext uri="{FF2B5EF4-FFF2-40B4-BE49-F238E27FC236}">
                <a16:creationId xmlns:a16="http://schemas.microsoft.com/office/drawing/2014/main" id="{E1FA23E5-021C-4140-8275-08813130F9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Notes Placeholder 2">
            <a:extLst>
              <a:ext uri="{FF2B5EF4-FFF2-40B4-BE49-F238E27FC236}">
                <a16:creationId xmlns:a16="http://schemas.microsoft.com/office/drawing/2014/main" id="{627C9516-4192-CB46-AC25-A72E5743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8292" name="Slide Number Placeholder 3">
            <a:extLst>
              <a:ext uri="{FF2B5EF4-FFF2-40B4-BE49-F238E27FC236}">
                <a16:creationId xmlns:a16="http://schemas.microsoft.com/office/drawing/2014/main" id="{BF4D1F7E-858F-D845-AC0A-C7631418459B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CEDAF70-19B8-3340-BC9C-65675C0FA68D}" type="slidenum">
              <a:rPr lang="en-US" altLang="en-US"/>
              <a:pPr algn="r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48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>
            <a:extLst>
              <a:ext uri="{FF2B5EF4-FFF2-40B4-BE49-F238E27FC236}">
                <a16:creationId xmlns:a16="http://schemas.microsoft.com/office/drawing/2014/main" id="{14323FA5-1494-FF4B-99C1-118A46D6F6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>
            <a:extLst>
              <a:ext uri="{FF2B5EF4-FFF2-40B4-BE49-F238E27FC236}">
                <a16:creationId xmlns:a16="http://schemas.microsoft.com/office/drawing/2014/main" id="{BD8FC85F-2411-924B-B2CD-FAE7DF48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9316" name="Slide Number Placeholder 3">
            <a:extLst>
              <a:ext uri="{FF2B5EF4-FFF2-40B4-BE49-F238E27FC236}">
                <a16:creationId xmlns:a16="http://schemas.microsoft.com/office/drawing/2014/main" id="{5A35C0AF-59EE-8B43-A740-0C587F926518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B4ABB09-1D77-004D-A604-CEF8C0B05181}" type="slidenum">
              <a:rPr lang="en-US" altLang="en-US"/>
              <a:pPr algn="r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3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>
            <a:extLst>
              <a:ext uri="{FF2B5EF4-FFF2-40B4-BE49-F238E27FC236}">
                <a16:creationId xmlns:a16="http://schemas.microsoft.com/office/drawing/2014/main" id="{6B4E9D7F-9F78-8E4D-B543-56DD5A39C3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Notes Placeholder 2">
            <a:extLst>
              <a:ext uri="{FF2B5EF4-FFF2-40B4-BE49-F238E27FC236}">
                <a16:creationId xmlns:a16="http://schemas.microsoft.com/office/drawing/2014/main" id="{832073D4-9DA5-3748-9948-3664566D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4676" name="Slide Number Placeholder 3">
            <a:extLst>
              <a:ext uri="{FF2B5EF4-FFF2-40B4-BE49-F238E27FC236}">
                <a16:creationId xmlns:a16="http://schemas.microsoft.com/office/drawing/2014/main" id="{3F9598A8-F5C5-264E-9682-E47885F356EE}"/>
              </a:ext>
            </a:extLst>
          </p:cNvPr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01A4CDA-F3BF-664A-BABC-0D609CB68DE9}" type="slidenum">
              <a:rPr lang="en-US" altLang="en-US"/>
              <a:pPr algn="r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50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9B3C-1979-3E41-BFC8-DF306ECD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1136-7BEE-2E40-9496-6CB90850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9D1C8-9121-1048-AD95-DED8C1E3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23AD0-582E-0A43-92B5-62EF480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C7C-4B52-414D-8EC7-E0C9D007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0B95-F2C3-A54D-AF53-30D4AAB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AB2C3-75A5-5B4A-A91A-2E12AF5FA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52FB-B265-4444-9670-297FA79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A9EE-35B5-EA4A-8397-22B3AB61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2C0-8270-3644-856B-1ADC9960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27104-4C83-F34E-A424-DDD2BB8D1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8B854-5B0F-044C-BE47-D1D4ED98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F45C-B1F8-154F-80FA-CBAEDFF1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19AC-438F-E140-BDD5-FC1EDA84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78D7-5746-AB4A-A1E8-0F0281E2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73D4D1-74E1-E04B-AF64-7F88935A3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E3C1E3-D74B-1341-8AE7-83703B816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7C9500-9C0A-1540-ACE9-046E51380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8705C-5879-9344-B47C-73895324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9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0D2-2316-CF40-834B-A7CF9A91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6C4D-2AFB-0445-8453-357C929F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1DA8-0454-B64E-B2D3-6B1E30C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83-133D-7A4C-B7A2-F5040F8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B71-0F42-5840-82D5-716D4AA1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586A-A3F2-0D4C-A67A-F6DE6461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B81D-484F-B645-9F22-E2F93EAA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79AB-949A-9145-9352-D3F5C600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794C-92F6-394E-A6E6-FDCC5073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FBA8-2D49-2349-8A92-3A5EF576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AB1-4B5A-AE41-B0A6-6F1E826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2C2-F3D4-EB4E-BFE9-329899AEF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1C95B-B7CD-D947-AE4A-E6B5C8D6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4CED3-D658-1E47-B849-229999E6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C19F-D458-3743-8752-85057B52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2882-2E7E-9140-A99B-15BDF06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6FD9-760D-C041-B04C-4307A50C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1ABC-97B3-6A41-88CD-DF187517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BA8E-2753-B24C-A735-CD8ECD07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B224D-A95A-EE43-84D3-E09B545F4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E54F9-BBC7-984F-B9FE-529BA1D1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EEA49-7B72-9D4E-834E-6694F075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331FE-BCBA-A341-8346-067CBBC9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0EAD7-9BED-F84A-92AD-94FDDBCE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A448-A94D-4244-BB8B-68C164BF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DE90A-D64C-AD4A-8482-7239B53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055A3-F77D-6042-81F5-235D223B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8CFE6-59DC-044E-BB2E-7F34B736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C6E28-96A4-C442-A654-71C81CA6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BBEEA-8432-A540-87DD-91C619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861AE-4296-904A-A064-F06F572C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95DD-230C-5247-B795-C947FE86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D325-086E-584C-8A23-E6F66779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D8334-FEF9-D646-8154-9DFF2551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0A03B-BEB2-2C48-965B-708EE5D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65411-CD40-A84F-90A5-C770676F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5DE5A-A33B-BA4B-9B6B-C5CF210A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F8AE-75B0-F04A-A8A3-7F17B594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49324-39A5-9E40-833B-0FFE313D3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F8C5-7F99-D54C-8928-49482D83D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8E01-BA51-C941-B7AB-24E041C9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98CB7-B221-1548-B763-D75BBA64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5607-4DE5-4E4B-9FDC-A0CDD698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56C2B-0412-DD46-A454-0E6D2FEB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A0D64-11B2-DB45-8A47-80049B33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526D-3347-1E4A-BFEF-2D1300464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0322-1C79-E64D-93BC-051CEAFCCD99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50EF-1883-1F41-8667-09C3D71F3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EE63-AD05-5C4D-8187-CD354CD6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61E0-2056-C349-9A59-18A04DAD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4D00B0CF-6DB9-DC45-86D9-0896803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3745A-F399-2647-B0A7-861A2A6AE8A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54FDCA-0085-B040-98A5-F4A8CCB08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11430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Social Network Analysis Class (Spring 2019) </a:t>
            </a:r>
            <a:br>
              <a:rPr lang="en-US" altLang="en-US" sz="2400"/>
            </a:br>
            <a:r>
              <a:rPr lang="en-US" altLang="en-US" sz="2400"/>
              <a:t> Jieun Shin 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0B4E0E8-67C6-FE40-9AA2-6F0D54BC8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800600"/>
          </a:xfrm>
          <a:ln>
            <a:solidFill>
              <a:srgbClr val="FF9300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Introduction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1) Introduction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2) Overview of Social Network Analysis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3) Network Data Collection &amp; Basic Measures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u="sng" dirty="0"/>
              <a:t>4) Personal/Ego-centric Methods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Measures &amp; Methods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5) Fundamental Network Concepts 1 (Centrality)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6) Fundamental Network Concepts 2 (Groups)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7) Fundamental Network Concepts 3 (Positions)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8) Network Level Measures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9) Exponential Random Graph Models (ERGM)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Applications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10) Diffusion &amp; Innovations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11) Digital Media &amp; Network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12) Presentation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13) Presentation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14) Final Project </a:t>
            </a:r>
          </a:p>
        </p:txBody>
      </p:sp>
    </p:spTree>
    <p:extLst>
      <p:ext uri="{BB962C8B-B14F-4D97-AF65-F5344CB8AC3E}">
        <p14:creationId xmlns:p14="http://schemas.microsoft.com/office/powerpoint/2010/main" val="393234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B459EF6-F68B-3C43-A7D9-CCFACE1A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Graphs of Ego-centric</a:t>
            </a:r>
          </a:p>
        </p:txBody>
      </p:sp>
      <p:sp>
        <p:nvSpPr>
          <p:cNvPr id="104451" name="Oval 3">
            <a:extLst>
              <a:ext uri="{FF2B5EF4-FFF2-40B4-BE49-F238E27FC236}">
                <a16:creationId xmlns:a16="http://schemas.microsoft.com/office/drawing/2014/main" id="{624D6B36-604F-4D4A-B67B-7F7847B2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6EA67109-CB0D-364C-AFF5-62A13AD1B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09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3" name="Oval 5">
            <a:extLst>
              <a:ext uri="{FF2B5EF4-FFF2-40B4-BE49-F238E27FC236}">
                <a16:creationId xmlns:a16="http://schemas.microsoft.com/office/drawing/2014/main" id="{B9EF391F-3CD3-EC48-AA09-4B4F9D00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54" name="Oval 6">
            <a:extLst>
              <a:ext uri="{FF2B5EF4-FFF2-40B4-BE49-F238E27FC236}">
                <a16:creationId xmlns:a16="http://schemas.microsoft.com/office/drawing/2014/main" id="{5BB02497-4037-6647-A260-7B87E141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55" name="Oval 7">
            <a:extLst>
              <a:ext uri="{FF2B5EF4-FFF2-40B4-BE49-F238E27FC236}">
                <a16:creationId xmlns:a16="http://schemas.microsoft.com/office/drawing/2014/main" id="{2C6C2010-637D-2841-B1E8-2F22F6827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371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56" name="Oval 8">
            <a:extLst>
              <a:ext uri="{FF2B5EF4-FFF2-40B4-BE49-F238E27FC236}">
                <a16:creationId xmlns:a16="http://schemas.microsoft.com/office/drawing/2014/main" id="{486F4F99-345C-5D4B-A6F8-39700E8B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64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57" name="Oval 9">
            <a:extLst>
              <a:ext uri="{FF2B5EF4-FFF2-40B4-BE49-F238E27FC236}">
                <a16:creationId xmlns:a16="http://schemas.microsoft.com/office/drawing/2014/main" id="{F6D3F48F-6862-514D-89C9-66DB9EBF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2556B815-B27F-8645-979F-59D338680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" name="Line 11">
            <a:extLst>
              <a:ext uri="{FF2B5EF4-FFF2-40B4-BE49-F238E27FC236}">
                <a16:creationId xmlns:a16="http://schemas.microsoft.com/office/drawing/2014/main" id="{C95A09DA-F111-FD4A-8F14-17C81405C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57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" name="Line 12">
            <a:extLst>
              <a:ext uri="{FF2B5EF4-FFF2-40B4-BE49-F238E27FC236}">
                <a16:creationId xmlns:a16="http://schemas.microsoft.com/office/drawing/2014/main" id="{5A9DF65F-9E60-6048-A4CC-12304ED1CD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7526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" name="Oval 13">
            <a:extLst>
              <a:ext uri="{FF2B5EF4-FFF2-40B4-BE49-F238E27FC236}">
                <a16:creationId xmlns:a16="http://schemas.microsoft.com/office/drawing/2014/main" id="{5869C60E-BDC9-A147-929D-C6C0F266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62" name="Line 14">
            <a:extLst>
              <a:ext uri="{FF2B5EF4-FFF2-40B4-BE49-F238E27FC236}">
                <a16:creationId xmlns:a16="http://schemas.microsoft.com/office/drawing/2014/main" id="{AA012D72-2357-7447-9BBE-0F1FB68A8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3" name="Line 15">
            <a:extLst>
              <a:ext uri="{FF2B5EF4-FFF2-40B4-BE49-F238E27FC236}">
                <a16:creationId xmlns:a16="http://schemas.microsoft.com/office/drawing/2014/main" id="{9457E653-FF84-864C-8546-EFF1EDCED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6670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4" name="Oval 16">
            <a:extLst>
              <a:ext uri="{FF2B5EF4-FFF2-40B4-BE49-F238E27FC236}">
                <a16:creationId xmlns:a16="http://schemas.microsoft.com/office/drawing/2014/main" id="{A5432837-4D2F-7D44-BF08-1D00DAD3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65" name="Oval 17">
            <a:extLst>
              <a:ext uri="{FF2B5EF4-FFF2-40B4-BE49-F238E27FC236}">
                <a16:creationId xmlns:a16="http://schemas.microsoft.com/office/drawing/2014/main" id="{51B22386-D819-2F40-A0EC-F7E0A223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3622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66" name="Oval 18">
            <a:extLst>
              <a:ext uri="{FF2B5EF4-FFF2-40B4-BE49-F238E27FC236}">
                <a16:creationId xmlns:a16="http://schemas.microsoft.com/office/drawing/2014/main" id="{5C087C61-A4E1-C040-883E-9E8F030D4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447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67" name="Oval 19">
            <a:extLst>
              <a:ext uri="{FF2B5EF4-FFF2-40B4-BE49-F238E27FC236}">
                <a16:creationId xmlns:a16="http://schemas.microsoft.com/office/drawing/2014/main" id="{2AE75D93-FD14-A843-8AFB-0A258BFB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68" name="Oval 20">
            <a:extLst>
              <a:ext uri="{FF2B5EF4-FFF2-40B4-BE49-F238E27FC236}">
                <a16:creationId xmlns:a16="http://schemas.microsoft.com/office/drawing/2014/main" id="{1C9FFC5E-255D-BF49-BB4C-C5C5E7A9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2286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66947F74-E96E-E04B-A72E-8CF90B5B4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514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0" name="Line 22">
            <a:extLst>
              <a:ext uri="{FF2B5EF4-FFF2-40B4-BE49-F238E27FC236}">
                <a16:creationId xmlns:a16="http://schemas.microsoft.com/office/drawing/2014/main" id="{7CB3CFE4-EA8D-BA4B-B905-B4E509CD9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2860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1" name="Line 23">
            <a:extLst>
              <a:ext uri="{FF2B5EF4-FFF2-40B4-BE49-F238E27FC236}">
                <a16:creationId xmlns:a16="http://schemas.microsoft.com/office/drawing/2014/main" id="{FE708B24-EA8C-834F-9D49-00F660218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19050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2" name="Oval 24">
            <a:extLst>
              <a:ext uri="{FF2B5EF4-FFF2-40B4-BE49-F238E27FC236}">
                <a16:creationId xmlns:a16="http://schemas.microsoft.com/office/drawing/2014/main" id="{6D06A3CB-DF7B-3B47-B393-96366A16A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276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73" name="Line 25">
            <a:extLst>
              <a:ext uri="{FF2B5EF4-FFF2-40B4-BE49-F238E27FC236}">
                <a16:creationId xmlns:a16="http://schemas.microsoft.com/office/drawing/2014/main" id="{A18D53FA-2596-AE4B-886D-856B2F5B3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4" name="Oval 26">
            <a:extLst>
              <a:ext uri="{FF2B5EF4-FFF2-40B4-BE49-F238E27FC236}">
                <a16:creationId xmlns:a16="http://schemas.microsoft.com/office/drawing/2014/main" id="{F3C298DE-8A8F-C64C-8722-D0845C21D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244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75" name="Oval 27">
            <a:extLst>
              <a:ext uri="{FF2B5EF4-FFF2-40B4-BE49-F238E27FC236}">
                <a16:creationId xmlns:a16="http://schemas.microsoft.com/office/drawing/2014/main" id="{B9487F87-B394-ED41-B921-56E466BB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76" name="Oval 28">
            <a:extLst>
              <a:ext uri="{FF2B5EF4-FFF2-40B4-BE49-F238E27FC236}">
                <a16:creationId xmlns:a16="http://schemas.microsoft.com/office/drawing/2014/main" id="{BD1E603D-C761-434B-AAB2-ED183473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8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77" name="Oval 29">
            <a:extLst>
              <a:ext uri="{FF2B5EF4-FFF2-40B4-BE49-F238E27FC236}">
                <a16:creationId xmlns:a16="http://schemas.microsoft.com/office/drawing/2014/main" id="{ED94DD0C-2AE7-8D4F-AFF0-A27028CD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78" name="Line 30">
            <a:extLst>
              <a:ext uri="{FF2B5EF4-FFF2-40B4-BE49-F238E27FC236}">
                <a16:creationId xmlns:a16="http://schemas.microsoft.com/office/drawing/2014/main" id="{EF81064B-48FB-C643-A7A3-0BF11E4B8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9" name="Line 31">
            <a:extLst>
              <a:ext uri="{FF2B5EF4-FFF2-40B4-BE49-F238E27FC236}">
                <a16:creationId xmlns:a16="http://schemas.microsoft.com/office/drawing/2014/main" id="{770FE14E-460A-CA45-84ED-7C88711F4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19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0" name="Line 32">
            <a:extLst>
              <a:ext uri="{FF2B5EF4-FFF2-40B4-BE49-F238E27FC236}">
                <a16:creationId xmlns:a16="http://schemas.microsoft.com/office/drawing/2014/main" id="{C547691A-9FD7-1A47-8662-15F1784748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267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1" name="Oval 33">
            <a:extLst>
              <a:ext uri="{FF2B5EF4-FFF2-40B4-BE49-F238E27FC236}">
                <a16:creationId xmlns:a16="http://schemas.microsoft.com/office/drawing/2014/main" id="{6A999555-5F37-294E-B364-9105FCA4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638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82" name="Line 34">
            <a:extLst>
              <a:ext uri="{FF2B5EF4-FFF2-40B4-BE49-F238E27FC236}">
                <a16:creationId xmlns:a16="http://schemas.microsoft.com/office/drawing/2014/main" id="{7C2736CB-A9E0-0E47-ABB4-F7A4DBBF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3" name="Line 35">
            <a:extLst>
              <a:ext uri="{FF2B5EF4-FFF2-40B4-BE49-F238E27FC236}">
                <a16:creationId xmlns:a16="http://schemas.microsoft.com/office/drawing/2014/main" id="{774C8624-843A-5246-977E-BC33CDD81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029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4" name="Oval 36">
            <a:extLst>
              <a:ext uri="{FF2B5EF4-FFF2-40B4-BE49-F238E27FC236}">
                <a16:creationId xmlns:a16="http://schemas.microsoft.com/office/drawing/2014/main" id="{8A026A92-B6F8-834F-97A5-7889AFF2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57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85" name="Oval 37">
            <a:extLst>
              <a:ext uri="{FF2B5EF4-FFF2-40B4-BE49-F238E27FC236}">
                <a16:creationId xmlns:a16="http://schemas.microsoft.com/office/drawing/2014/main" id="{01791344-0ABC-0046-A687-2BB98C44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6482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86" name="Oval 38">
            <a:extLst>
              <a:ext uri="{FF2B5EF4-FFF2-40B4-BE49-F238E27FC236}">
                <a16:creationId xmlns:a16="http://schemas.microsoft.com/office/drawing/2014/main" id="{5E4B15E3-9082-B74E-B641-E1264D93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87" name="Oval 39">
            <a:extLst>
              <a:ext uri="{FF2B5EF4-FFF2-40B4-BE49-F238E27FC236}">
                <a16:creationId xmlns:a16="http://schemas.microsoft.com/office/drawing/2014/main" id="{97EB050C-69CA-7646-861C-D95ADB83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572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88" name="Line 40">
            <a:extLst>
              <a:ext uri="{FF2B5EF4-FFF2-40B4-BE49-F238E27FC236}">
                <a16:creationId xmlns:a16="http://schemas.microsoft.com/office/drawing/2014/main" id="{CB08ADC9-D1B0-CB47-95DB-2C7D2B362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800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9" name="Line 41">
            <a:extLst>
              <a:ext uri="{FF2B5EF4-FFF2-40B4-BE49-F238E27FC236}">
                <a16:creationId xmlns:a16="http://schemas.microsoft.com/office/drawing/2014/main" id="{4382047F-09BE-5A4A-8486-A3254B619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267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0" name="Line 42">
            <a:extLst>
              <a:ext uri="{FF2B5EF4-FFF2-40B4-BE49-F238E27FC236}">
                <a16:creationId xmlns:a16="http://schemas.microsoft.com/office/drawing/2014/main" id="{8FF92D20-CC82-184B-B2A7-1928F634C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9530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1" name="Oval 43">
            <a:extLst>
              <a:ext uri="{FF2B5EF4-FFF2-40B4-BE49-F238E27FC236}">
                <a16:creationId xmlns:a16="http://schemas.microsoft.com/office/drawing/2014/main" id="{04788B9B-96B8-4C4B-9405-0ACAA687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4492" name="Text Box 44">
            <a:extLst>
              <a:ext uri="{FF2B5EF4-FFF2-40B4-BE49-F238E27FC236}">
                <a16:creationId xmlns:a16="http://schemas.microsoft.com/office/drawing/2014/main" id="{B1B3B013-EA06-654D-9ED6-7649E263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1946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4493" name="Text Box 45">
            <a:extLst>
              <a:ext uri="{FF2B5EF4-FFF2-40B4-BE49-F238E27FC236}">
                <a16:creationId xmlns:a16="http://schemas.microsoft.com/office/drawing/2014/main" id="{D86F1D7B-931B-5D40-8E8F-85E72287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4494" name="Text Box 46">
            <a:extLst>
              <a:ext uri="{FF2B5EF4-FFF2-40B4-BE49-F238E27FC236}">
                <a16:creationId xmlns:a16="http://schemas.microsoft.com/office/drawing/2014/main" id="{44C96C63-1398-BF4C-95DA-91038575F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4495" name="Text Box 47">
            <a:extLst>
              <a:ext uri="{FF2B5EF4-FFF2-40B4-BE49-F238E27FC236}">
                <a16:creationId xmlns:a16="http://schemas.microsoft.com/office/drawing/2014/main" id="{1E7897DC-2C39-2943-82AB-3E9E67781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23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04496" name="Text Box 48">
            <a:extLst>
              <a:ext uri="{FF2B5EF4-FFF2-40B4-BE49-F238E27FC236}">
                <a16:creationId xmlns:a16="http://schemas.microsoft.com/office/drawing/2014/main" id="{00356A6F-3906-B44D-B63B-0C42BB36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23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259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1BDE458-DA87-1948-BF75-080012E51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Graphs of Ego-centric</a:t>
            </a:r>
          </a:p>
        </p:txBody>
      </p:sp>
      <p:sp>
        <p:nvSpPr>
          <p:cNvPr id="106499" name="Oval 3">
            <a:extLst>
              <a:ext uri="{FF2B5EF4-FFF2-40B4-BE49-F238E27FC236}">
                <a16:creationId xmlns:a16="http://schemas.microsoft.com/office/drawing/2014/main" id="{16C25281-EF71-2C41-B7D2-CB951443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0C5EC532-6FF8-864E-A455-BADC8A9C6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09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Oval 5">
            <a:extLst>
              <a:ext uri="{FF2B5EF4-FFF2-40B4-BE49-F238E27FC236}">
                <a16:creationId xmlns:a16="http://schemas.microsoft.com/office/drawing/2014/main" id="{4622048D-40D8-3340-8C14-ED26FABD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02" name="Oval 6">
            <a:extLst>
              <a:ext uri="{FF2B5EF4-FFF2-40B4-BE49-F238E27FC236}">
                <a16:creationId xmlns:a16="http://schemas.microsoft.com/office/drawing/2014/main" id="{5222AC76-EA7B-7742-B66F-2ED19963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03" name="Oval 7">
            <a:extLst>
              <a:ext uri="{FF2B5EF4-FFF2-40B4-BE49-F238E27FC236}">
                <a16:creationId xmlns:a16="http://schemas.microsoft.com/office/drawing/2014/main" id="{E0A3434A-940C-8F4E-87F2-EAF8F3FE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371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04" name="Oval 8">
            <a:extLst>
              <a:ext uri="{FF2B5EF4-FFF2-40B4-BE49-F238E27FC236}">
                <a16:creationId xmlns:a16="http://schemas.microsoft.com/office/drawing/2014/main" id="{61B1AD0C-D2DA-9746-95F2-73F0D431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64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05" name="Oval 9">
            <a:extLst>
              <a:ext uri="{FF2B5EF4-FFF2-40B4-BE49-F238E27FC236}">
                <a16:creationId xmlns:a16="http://schemas.microsoft.com/office/drawing/2014/main" id="{E9C82689-444E-C640-8788-2FD06333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06" name="Line 10">
            <a:extLst>
              <a:ext uri="{FF2B5EF4-FFF2-40B4-BE49-F238E27FC236}">
                <a16:creationId xmlns:a16="http://schemas.microsoft.com/office/drawing/2014/main" id="{15848A51-13F5-6145-9367-4A53DAF29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14C8432B-E147-074C-B52C-86DD0D565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57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ABDB95B7-F228-C94D-B789-0A82A3A2AF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7526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9" name="Oval 13">
            <a:extLst>
              <a:ext uri="{FF2B5EF4-FFF2-40B4-BE49-F238E27FC236}">
                <a16:creationId xmlns:a16="http://schemas.microsoft.com/office/drawing/2014/main" id="{AE6E18F2-8A51-3441-BBF7-CA15D483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10" name="Line 14">
            <a:extLst>
              <a:ext uri="{FF2B5EF4-FFF2-40B4-BE49-F238E27FC236}">
                <a16:creationId xmlns:a16="http://schemas.microsoft.com/office/drawing/2014/main" id="{A853D42C-99A1-9745-B692-A2F560636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1" name="Line 15">
            <a:extLst>
              <a:ext uri="{FF2B5EF4-FFF2-40B4-BE49-F238E27FC236}">
                <a16:creationId xmlns:a16="http://schemas.microsoft.com/office/drawing/2014/main" id="{4FCF049B-FE86-B747-94ED-D700CDFAE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6670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2" name="Oval 16">
            <a:extLst>
              <a:ext uri="{FF2B5EF4-FFF2-40B4-BE49-F238E27FC236}">
                <a16:creationId xmlns:a16="http://schemas.microsoft.com/office/drawing/2014/main" id="{2F3C8045-6944-B84C-9C0B-FAE1DFE2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13" name="Oval 17">
            <a:extLst>
              <a:ext uri="{FF2B5EF4-FFF2-40B4-BE49-F238E27FC236}">
                <a16:creationId xmlns:a16="http://schemas.microsoft.com/office/drawing/2014/main" id="{DDD0C3BB-A10F-E645-90E2-4AA31655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3622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14" name="Oval 18">
            <a:extLst>
              <a:ext uri="{FF2B5EF4-FFF2-40B4-BE49-F238E27FC236}">
                <a16:creationId xmlns:a16="http://schemas.microsoft.com/office/drawing/2014/main" id="{98DC3D28-A1D3-744A-9A43-58D87311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447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15" name="Oval 19">
            <a:extLst>
              <a:ext uri="{FF2B5EF4-FFF2-40B4-BE49-F238E27FC236}">
                <a16:creationId xmlns:a16="http://schemas.microsoft.com/office/drawing/2014/main" id="{0CE52A15-07BC-0847-9CDD-BA23071A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16" name="Oval 20">
            <a:extLst>
              <a:ext uri="{FF2B5EF4-FFF2-40B4-BE49-F238E27FC236}">
                <a16:creationId xmlns:a16="http://schemas.microsoft.com/office/drawing/2014/main" id="{C4803C62-8C1D-0745-AF22-D8EAA424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2286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17" name="Line 21">
            <a:extLst>
              <a:ext uri="{FF2B5EF4-FFF2-40B4-BE49-F238E27FC236}">
                <a16:creationId xmlns:a16="http://schemas.microsoft.com/office/drawing/2014/main" id="{A739EF85-4A11-F548-AF8D-ACD045C38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514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8" name="Line 22">
            <a:extLst>
              <a:ext uri="{FF2B5EF4-FFF2-40B4-BE49-F238E27FC236}">
                <a16:creationId xmlns:a16="http://schemas.microsoft.com/office/drawing/2014/main" id="{4DBF380E-1101-6A4D-85C4-D4DB1A0F5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2860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9" name="Line 23">
            <a:extLst>
              <a:ext uri="{FF2B5EF4-FFF2-40B4-BE49-F238E27FC236}">
                <a16:creationId xmlns:a16="http://schemas.microsoft.com/office/drawing/2014/main" id="{D6677CC8-0EEA-5F4A-B4EE-BD76754C4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19050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0" name="Oval 24">
            <a:extLst>
              <a:ext uri="{FF2B5EF4-FFF2-40B4-BE49-F238E27FC236}">
                <a16:creationId xmlns:a16="http://schemas.microsoft.com/office/drawing/2014/main" id="{9789E90B-1795-CB47-BC44-FAB666B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276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21" name="Line 25">
            <a:extLst>
              <a:ext uri="{FF2B5EF4-FFF2-40B4-BE49-F238E27FC236}">
                <a16:creationId xmlns:a16="http://schemas.microsoft.com/office/drawing/2014/main" id="{149844A9-A572-5443-98FA-8F59E5294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2" name="Oval 26">
            <a:extLst>
              <a:ext uri="{FF2B5EF4-FFF2-40B4-BE49-F238E27FC236}">
                <a16:creationId xmlns:a16="http://schemas.microsoft.com/office/drawing/2014/main" id="{7ED6F811-0C21-B540-A6C5-050F3B5C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244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23" name="Oval 27">
            <a:extLst>
              <a:ext uri="{FF2B5EF4-FFF2-40B4-BE49-F238E27FC236}">
                <a16:creationId xmlns:a16="http://schemas.microsoft.com/office/drawing/2014/main" id="{F87C16F4-1A69-E345-B687-3309554A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24" name="Oval 28">
            <a:extLst>
              <a:ext uri="{FF2B5EF4-FFF2-40B4-BE49-F238E27FC236}">
                <a16:creationId xmlns:a16="http://schemas.microsoft.com/office/drawing/2014/main" id="{FC1230E9-C795-AA49-B75F-F93751CF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8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25" name="Oval 29">
            <a:extLst>
              <a:ext uri="{FF2B5EF4-FFF2-40B4-BE49-F238E27FC236}">
                <a16:creationId xmlns:a16="http://schemas.microsoft.com/office/drawing/2014/main" id="{753BC99F-774C-CF4A-8D10-DBA66199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26" name="Line 30">
            <a:extLst>
              <a:ext uri="{FF2B5EF4-FFF2-40B4-BE49-F238E27FC236}">
                <a16:creationId xmlns:a16="http://schemas.microsoft.com/office/drawing/2014/main" id="{FDA54F1E-3565-6B41-9113-DBACB990C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7" name="Line 31">
            <a:extLst>
              <a:ext uri="{FF2B5EF4-FFF2-40B4-BE49-F238E27FC236}">
                <a16:creationId xmlns:a16="http://schemas.microsoft.com/office/drawing/2014/main" id="{73AAF89B-F451-B340-8970-FF08E84F3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19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8" name="Line 32">
            <a:extLst>
              <a:ext uri="{FF2B5EF4-FFF2-40B4-BE49-F238E27FC236}">
                <a16:creationId xmlns:a16="http://schemas.microsoft.com/office/drawing/2014/main" id="{93EB33E8-7E69-0C44-90ED-986CC88293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267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9" name="Oval 33">
            <a:extLst>
              <a:ext uri="{FF2B5EF4-FFF2-40B4-BE49-F238E27FC236}">
                <a16:creationId xmlns:a16="http://schemas.microsoft.com/office/drawing/2014/main" id="{7EEB7329-7EE6-1F4A-8914-8893EB65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638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30" name="Line 34">
            <a:extLst>
              <a:ext uri="{FF2B5EF4-FFF2-40B4-BE49-F238E27FC236}">
                <a16:creationId xmlns:a16="http://schemas.microsoft.com/office/drawing/2014/main" id="{5608F1AA-07F8-7349-974E-FBA7A36B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1" name="Line 35">
            <a:extLst>
              <a:ext uri="{FF2B5EF4-FFF2-40B4-BE49-F238E27FC236}">
                <a16:creationId xmlns:a16="http://schemas.microsoft.com/office/drawing/2014/main" id="{6D2EBE42-1D58-664A-A48C-C282159554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029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2" name="Oval 36">
            <a:extLst>
              <a:ext uri="{FF2B5EF4-FFF2-40B4-BE49-F238E27FC236}">
                <a16:creationId xmlns:a16="http://schemas.microsoft.com/office/drawing/2014/main" id="{08CAF950-8087-0D49-9CF9-0A296098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57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33" name="Oval 37">
            <a:extLst>
              <a:ext uri="{FF2B5EF4-FFF2-40B4-BE49-F238E27FC236}">
                <a16:creationId xmlns:a16="http://schemas.microsoft.com/office/drawing/2014/main" id="{6BCF6D71-E68E-094C-8610-420759D9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6482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34" name="Oval 38">
            <a:extLst>
              <a:ext uri="{FF2B5EF4-FFF2-40B4-BE49-F238E27FC236}">
                <a16:creationId xmlns:a16="http://schemas.microsoft.com/office/drawing/2014/main" id="{5ACC2198-D73E-164F-821D-431C177D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35" name="Oval 39">
            <a:extLst>
              <a:ext uri="{FF2B5EF4-FFF2-40B4-BE49-F238E27FC236}">
                <a16:creationId xmlns:a16="http://schemas.microsoft.com/office/drawing/2014/main" id="{D976BEC1-CDFB-D74D-8B78-276594CCF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572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36" name="Line 40">
            <a:extLst>
              <a:ext uri="{FF2B5EF4-FFF2-40B4-BE49-F238E27FC236}">
                <a16:creationId xmlns:a16="http://schemas.microsoft.com/office/drawing/2014/main" id="{8C2F3671-1F5A-C149-A900-D919A203F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800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Line 41">
            <a:extLst>
              <a:ext uri="{FF2B5EF4-FFF2-40B4-BE49-F238E27FC236}">
                <a16:creationId xmlns:a16="http://schemas.microsoft.com/office/drawing/2014/main" id="{187D1187-E273-2648-B943-8C1B102EA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267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Line 42">
            <a:extLst>
              <a:ext uri="{FF2B5EF4-FFF2-40B4-BE49-F238E27FC236}">
                <a16:creationId xmlns:a16="http://schemas.microsoft.com/office/drawing/2014/main" id="{D98EA577-41C6-E14F-BC66-FC42074C6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9530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9" name="Oval 43">
            <a:extLst>
              <a:ext uri="{FF2B5EF4-FFF2-40B4-BE49-F238E27FC236}">
                <a16:creationId xmlns:a16="http://schemas.microsoft.com/office/drawing/2014/main" id="{E36F9902-5E12-3248-815C-CA76EBEF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6540" name="Text Box 44">
            <a:extLst>
              <a:ext uri="{FF2B5EF4-FFF2-40B4-BE49-F238E27FC236}">
                <a16:creationId xmlns:a16="http://schemas.microsoft.com/office/drawing/2014/main" id="{74CF0D12-561E-4B4E-B886-74016403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1946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6541" name="Text Box 45">
            <a:extLst>
              <a:ext uri="{FF2B5EF4-FFF2-40B4-BE49-F238E27FC236}">
                <a16:creationId xmlns:a16="http://schemas.microsoft.com/office/drawing/2014/main" id="{9F285CB7-DADF-9A45-8A61-BD2EC094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6542" name="Text Box 46">
            <a:extLst>
              <a:ext uri="{FF2B5EF4-FFF2-40B4-BE49-F238E27FC236}">
                <a16:creationId xmlns:a16="http://schemas.microsoft.com/office/drawing/2014/main" id="{24EC5811-C867-B942-B461-3CD5F0B8C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6543" name="Text Box 47">
            <a:extLst>
              <a:ext uri="{FF2B5EF4-FFF2-40B4-BE49-F238E27FC236}">
                <a16:creationId xmlns:a16="http://schemas.microsoft.com/office/drawing/2014/main" id="{6B0CCFD7-8C6C-D141-A7C7-7B1BE2F3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23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06544" name="Text Box 48">
            <a:extLst>
              <a:ext uri="{FF2B5EF4-FFF2-40B4-BE49-F238E27FC236}">
                <a16:creationId xmlns:a16="http://schemas.microsoft.com/office/drawing/2014/main" id="{0753531D-4C33-864B-BF8A-FE539E1AF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23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6545" name="Line 49">
            <a:extLst>
              <a:ext uri="{FF2B5EF4-FFF2-40B4-BE49-F238E27FC236}">
                <a16:creationId xmlns:a16="http://schemas.microsoft.com/office/drawing/2014/main" id="{97F23424-7181-8E48-A784-F9272AE0B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676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46" name="Line 50">
            <a:extLst>
              <a:ext uri="{FF2B5EF4-FFF2-40B4-BE49-F238E27FC236}">
                <a16:creationId xmlns:a16="http://schemas.microsoft.com/office/drawing/2014/main" id="{6AF0C1A7-0017-9A4B-91CE-B1D162C7F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002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47" name="Line 51">
            <a:extLst>
              <a:ext uri="{FF2B5EF4-FFF2-40B4-BE49-F238E27FC236}">
                <a16:creationId xmlns:a16="http://schemas.microsoft.com/office/drawing/2014/main" id="{576B681F-5A6A-CD4B-9D4E-511B8A2B4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1600200"/>
            <a:ext cx="990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48" name="Line 52">
            <a:extLst>
              <a:ext uri="{FF2B5EF4-FFF2-40B4-BE49-F238E27FC236}">
                <a16:creationId xmlns:a16="http://schemas.microsoft.com/office/drawing/2014/main" id="{CE55D8FB-A761-E943-9380-ABC4979AE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1752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49" name="Line 53">
            <a:extLst>
              <a:ext uri="{FF2B5EF4-FFF2-40B4-BE49-F238E27FC236}">
                <a16:creationId xmlns:a16="http://schemas.microsoft.com/office/drawing/2014/main" id="{6742F8F2-D8D8-104D-93F1-F9F77619E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1676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50" name="Line 54">
            <a:extLst>
              <a:ext uri="{FF2B5EF4-FFF2-40B4-BE49-F238E27FC236}">
                <a16:creationId xmlns:a16="http://schemas.microsoft.com/office/drawing/2014/main" id="{CDAEA142-C872-9748-A81D-1803AB9F3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743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51" name="Line 55">
            <a:extLst>
              <a:ext uri="{FF2B5EF4-FFF2-40B4-BE49-F238E27FC236}">
                <a16:creationId xmlns:a16="http://schemas.microsoft.com/office/drawing/2014/main" id="{6FC23904-AB5C-1A47-94A7-C0016A8FD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038600"/>
            <a:ext cx="1066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52" name="Line 56">
            <a:extLst>
              <a:ext uri="{FF2B5EF4-FFF2-40B4-BE49-F238E27FC236}">
                <a16:creationId xmlns:a16="http://schemas.microsoft.com/office/drawing/2014/main" id="{AF2374C8-34B7-1E4D-B732-3E6C2A054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106553" name="Line 57">
            <a:extLst>
              <a:ext uri="{FF2B5EF4-FFF2-40B4-BE49-F238E27FC236}">
                <a16:creationId xmlns:a16="http://schemas.microsoft.com/office/drawing/2014/main" id="{C621D77A-1426-7D46-A4C3-D219317BD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95300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B26B2685-43DD-B043-9FE8-EDD8E1E6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egocentric variables: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963BD2CC-D165-B641-808F-C38139B8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Compositional (e.g., mean, percentage)</a:t>
            </a:r>
          </a:p>
          <a:p>
            <a:r>
              <a:rPr lang="en-US" altLang="en-US" dirty="0"/>
              <a:t>Heterogeneity (variance)</a:t>
            </a:r>
          </a:p>
          <a:p>
            <a:r>
              <a:rPr lang="en-US" altLang="en-US" dirty="0"/>
              <a:t>Size- number of alters</a:t>
            </a:r>
          </a:p>
          <a:p>
            <a:r>
              <a:rPr lang="en-US" altLang="en-US" dirty="0"/>
              <a:t>Density – connectedness of alters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86B0B-EBE6-9C47-BC04-B8F93FFF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D20169E-5BD9-9E40-BEC4-1A4C3E4B1B9B}" type="slidenum">
              <a:rPr lang="en-US" altLang="en-US" sz="1400">
                <a:solidFill>
                  <a:srgbClr val="000000"/>
                </a:solidFill>
              </a:rPr>
              <a:pPr/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8D2B5-7EF4-D340-9119-7E1DC3F94D96}"/>
              </a:ext>
            </a:extLst>
          </p:cNvPr>
          <p:cNvSpPr txBox="1"/>
          <p:nvPr/>
        </p:nvSpPr>
        <p:spPr>
          <a:xfrm>
            <a:off x="8153391" y="1908413"/>
            <a:ext cx="25503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Income ?</a:t>
            </a:r>
          </a:p>
          <a:p>
            <a:r>
              <a:rPr lang="en-US" sz="2400" dirty="0"/>
              <a:t>Gender? </a:t>
            </a:r>
          </a:p>
          <a:p>
            <a:r>
              <a:rPr lang="en-US" sz="2400" dirty="0"/>
              <a:t>Stress? </a:t>
            </a:r>
          </a:p>
          <a:p>
            <a:r>
              <a:rPr lang="en-US" sz="2400" dirty="0"/>
              <a:t>Political tolerance?</a:t>
            </a:r>
          </a:p>
          <a:p>
            <a:r>
              <a:rPr lang="en-US" sz="2400" dirty="0"/>
              <a:t>Social norms?</a:t>
            </a:r>
          </a:p>
          <a:p>
            <a:endParaRPr lang="en-US" dirty="0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F1D71D38-D9C1-9A47-918D-E159BFFA9105}"/>
              </a:ext>
            </a:extLst>
          </p:cNvPr>
          <p:cNvSpPr/>
          <p:nvPr/>
        </p:nvSpPr>
        <p:spPr>
          <a:xfrm>
            <a:off x="7372349" y="1825625"/>
            <a:ext cx="523875" cy="2089150"/>
          </a:xfrm>
          <a:prstGeom prst="rightBracke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F733F98-7E8E-A444-A3E3-9302358FBD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/>
              <a:t>Burt, 1984 GSS Egocentric Survey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9E91A36-8552-8A42-99FE-D940D93F2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Network questions were included in the GSS for the first time (1985), due largely to the efforts of Burt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DD9A4-BEA1-0D4F-A72A-A62E7A6EB207}"/>
              </a:ext>
            </a:extLst>
          </p:cNvPr>
          <p:cNvSpPr txBox="1"/>
          <p:nvPr/>
        </p:nvSpPr>
        <p:spPr>
          <a:xfrm>
            <a:off x="1057275" y="3014664"/>
            <a:ext cx="393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 Video :   https://</a:t>
            </a:r>
            <a:r>
              <a:rPr lang="en-US" dirty="0" err="1"/>
              <a:t>bit.ly</a:t>
            </a:r>
            <a:r>
              <a:rPr lang="en-US" dirty="0"/>
              <a:t>/2G3nJg6</a:t>
            </a:r>
          </a:p>
        </p:txBody>
      </p:sp>
    </p:spTree>
    <p:extLst>
      <p:ext uri="{BB962C8B-B14F-4D97-AF65-F5344CB8AC3E}">
        <p14:creationId xmlns:p14="http://schemas.microsoft.com/office/powerpoint/2010/main" val="26901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467-77B3-0645-A41A-B67498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Marsden (1987) “Core Discussion Networks”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2C1E-C640-A449-99C5-AD072980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show remarkably high tendency of homogeneity- and may be underestimated because of presence of kin </a:t>
            </a:r>
          </a:p>
          <a:p>
            <a:r>
              <a:rPr lang="en-US" altLang="en-US" dirty="0"/>
              <a:t>These are “core” networks, they are small, centered on kin, relatively dense, and homogenous by comparison to the R population.</a:t>
            </a:r>
          </a:p>
          <a:p>
            <a:r>
              <a:rPr lang="en-US" altLang="en-US" dirty="0"/>
              <a:t>Network range (a diverse set of other actors) is greatest among the young, the highly educated, and metropolitan residents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6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FCA-2F13-2B46-A436-C6F09255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McPherson, Smith-</a:t>
            </a:r>
            <a:r>
              <a:rPr lang="en-US" altLang="en-US" sz="4000" dirty="0" err="1"/>
              <a:t>Lovin</a:t>
            </a:r>
            <a:r>
              <a:rPr lang="en-US" altLang="en-US" sz="4000" dirty="0"/>
              <a:t>, &amp; </a:t>
            </a:r>
            <a:r>
              <a:rPr lang="en-US" altLang="en-US" sz="4000" dirty="0" err="1"/>
              <a:t>Brashears</a:t>
            </a:r>
            <a:r>
              <a:rPr lang="en-US" altLang="en-US" sz="4000" dirty="0"/>
              <a:t> (2006)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6CD5-99B3-0D41-A10F-4F741B6B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They replicated the 1985 network questions in the 2004 GSS </a:t>
            </a:r>
          </a:p>
          <a:p>
            <a:pPr>
              <a:defRPr/>
            </a:pPr>
            <a:r>
              <a:rPr lang="en-US" dirty="0"/>
              <a:t>Discussion networks were smaller in 2004 than in 1985. </a:t>
            </a:r>
          </a:p>
          <a:p>
            <a:pPr>
              <a:defRPr/>
            </a:pPr>
            <a:r>
              <a:rPr lang="en-US" dirty="0"/>
              <a:t> # of people saying there is no one with whom they discuss important matters nearly tripled. </a:t>
            </a:r>
          </a:p>
          <a:p>
            <a:pPr>
              <a:defRPr/>
            </a:pPr>
            <a:r>
              <a:rPr lang="en-US" dirty="0"/>
              <a:t> Size decreased by about a 1/3 (one confidant), from 2.94 in 1985 to 2.08 in 2004.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1911-F18A-4944-93F4-140D1A88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Bowling Alone (Robert D. Putnam, 2000)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EE2DD-E9E2-2649-A38B-173CA3C25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7011" y="1690688"/>
            <a:ext cx="2968625" cy="45018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98D74-2FB4-1444-B526-70FCF82DBEAB}"/>
              </a:ext>
            </a:extLst>
          </p:cNvPr>
          <p:cNvSpPr txBox="1"/>
          <p:nvPr/>
        </p:nvSpPr>
        <p:spPr>
          <a:xfrm>
            <a:off x="838201" y="2021383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decline of social capital in the US since 1950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reduction in all the forms of in-person social interaction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undermines the active civil engagement </a:t>
            </a:r>
          </a:p>
        </p:txBody>
      </p:sp>
    </p:spTree>
    <p:extLst>
      <p:ext uri="{BB962C8B-B14F-4D97-AF65-F5344CB8AC3E}">
        <p14:creationId xmlns:p14="http://schemas.microsoft.com/office/powerpoint/2010/main" val="121375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B5B3-E710-0842-8C65-6C5FBC84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GSS Controversy : Fisher (2006)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791A-8EF8-1843-A811-FC0EAC63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 with the survey instruments : A block of taxing questions were placed in prior to the network questions. Respondents knew that more names would lead to more questions </a:t>
            </a:r>
          </a:p>
          <a:p>
            <a:r>
              <a:rPr lang="en-US" dirty="0"/>
              <a:t>A random technical error : some respondents who declined to answer the network question were misclassified in a way that lumped them in with those that said they don’t have any discussion partners </a:t>
            </a:r>
          </a:p>
          <a:p>
            <a:r>
              <a:rPr lang="en-US" dirty="0"/>
              <a:t>Problem with the question wording : Some people may have not considered online communication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5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EEE8BB6-2EFA-CA43-B794-87D0686B2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Ego Centric Data Used to Study 5 Behavioral Hypotheses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F09643A-273B-214D-8AEA-696C153FC0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2133600"/>
            <a:ext cx="7772400" cy="3962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Degree/Size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Personal Network Exposure 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Ties Strength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Concurrency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Density/Constraint</a:t>
            </a:r>
          </a:p>
        </p:txBody>
      </p:sp>
    </p:spTree>
    <p:extLst>
      <p:ext uri="{BB962C8B-B14F-4D97-AF65-F5344CB8AC3E}">
        <p14:creationId xmlns:p14="http://schemas.microsoft.com/office/powerpoint/2010/main" val="308164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4EE2ABD-B1FE-BA4B-8202-D1C9E2E5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</a:rPr>
              <a:t>1. Ego-centric – degree/size</a:t>
            </a:r>
          </a:p>
        </p:txBody>
      </p:sp>
      <p:sp>
        <p:nvSpPr>
          <p:cNvPr id="131075" name="Oval 3">
            <a:extLst>
              <a:ext uri="{FF2B5EF4-FFF2-40B4-BE49-F238E27FC236}">
                <a16:creationId xmlns:a16="http://schemas.microsoft.com/office/drawing/2014/main" id="{4C9AF5A5-A3B3-1049-A790-FC80A016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1076" name="Line 4">
            <a:extLst>
              <a:ext uri="{FF2B5EF4-FFF2-40B4-BE49-F238E27FC236}">
                <a16:creationId xmlns:a16="http://schemas.microsoft.com/office/drawing/2014/main" id="{7ED98727-7DCA-614D-A861-E421B44A3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E3D5D4E8-8E6E-2A49-9594-D921B4AC0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60EAC2F9-BEFB-2642-AA82-56969C23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814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472B82E4-3125-DC49-88D6-8ACDDCC8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A51305BF-79D2-B749-83FE-5A181173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48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7E83183E-C881-6B41-98EC-65E3D7F0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8C5E7409-73E9-B749-964B-3574B3913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886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49C725DA-3CC3-7945-9083-B63CBF58D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429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E7E96794-1A9F-154A-A1AB-54C57D792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3276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Rectangle 13">
            <a:extLst>
              <a:ext uri="{FF2B5EF4-FFF2-40B4-BE49-F238E27FC236}">
                <a16:creationId xmlns:a16="http://schemas.microsoft.com/office/drawing/2014/main" id="{76187D54-6BAA-C846-8D05-010E9B27C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465" y="1752601"/>
            <a:ext cx="155318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Lower Risk</a:t>
            </a:r>
          </a:p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Isolated</a:t>
            </a: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ABE9A711-202D-204E-A9D1-C668A195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763" y="1600201"/>
            <a:ext cx="3594189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Higher Risk</a:t>
            </a:r>
          </a:p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More Privileged Position</a:t>
            </a: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E2349995-5F51-FC44-923F-99E37FB3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720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1088" name="Line 16">
            <a:extLst>
              <a:ext uri="{FF2B5EF4-FFF2-40B4-BE49-F238E27FC236}">
                <a16:creationId xmlns:a16="http://schemas.microsoft.com/office/drawing/2014/main" id="{7487D1E1-67DF-A940-BFC1-6CAACB9C1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Line 17">
            <a:extLst>
              <a:ext uri="{FF2B5EF4-FFF2-40B4-BE49-F238E27FC236}">
                <a16:creationId xmlns:a16="http://schemas.microsoft.com/office/drawing/2014/main" id="{0FE4F51C-829D-D646-A72D-9615F5527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A9C15AEF-09C3-2644-ACB3-DC91D876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0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406B6CBD-992A-2B45-A5FA-736C8838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F5127-9AF1-D94C-8203-875CB839D96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A2138DE-22B0-3E4F-A032-17D17DD6E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81492"/>
            <a:ext cx="7772400" cy="1061507"/>
          </a:xfrm>
        </p:spPr>
        <p:txBody>
          <a:bodyPr/>
          <a:lstStyle/>
          <a:p>
            <a:r>
              <a:rPr lang="en-US" altLang="en-US" sz="3200" dirty="0"/>
              <a:t>Network Analysis Data Types</a:t>
            </a:r>
          </a:p>
        </p:txBody>
      </p:sp>
      <p:graphicFrame>
        <p:nvGraphicFramePr>
          <p:cNvPr id="681987" name="Group 3">
            <a:extLst>
              <a:ext uri="{FF2B5EF4-FFF2-40B4-BE49-F238E27FC236}">
                <a16:creationId xmlns:a16="http://schemas.microsoft.com/office/drawing/2014/main" id="{57EF498D-D0C9-1945-BD05-8CE972DAE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54001"/>
              </p:ext>
            </p:extLst>
          </p:nvPr>
        </p:nvGraphicFramePr>
        <p:xfrm>
          <a:off x="2040467" y="1230489"/>
          <a:ext cx="6781800" cy="3976865"/>
        </p:xfrm>
        <a:graphic>
          <a:graphicData uri="http://schemas.openxmlformats.org/drawingml/2006/table">
            <a:tbl>
              <a:tblPr/>
              <a:tblGrid>
                <a:gridCol w="167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 General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B. Specific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 Egocentric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Roles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pre-determined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generator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 Sequenced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Random selection of alters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Snowball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82016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 Census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Nominations w/n bounded community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2-mode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Nominations of events/orgs.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Membership lists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9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F282DB07-C402-2745-BEF9-907CD1D3C4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Size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3C24670-6B4F-4142-A4B3-67D2E7811F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Basic and critical variable in analysis</a:t>
            </a:r>
          </a:p>
          <a:p>
            <a:r>
              <a:rPr lang="en-US" altLang="en-US" dirty="0"/>
              <a:t>Often restricted to name up to 5 or 7 alters so the variable is censored.</a:t>
            </a:r>
          </a:p>
          <a:p>
            <a:r>
              <a:rPr lang="en-US" altLang="en-US" dirty="0"/>
              <a:t>5 names is the cost effective number of alters to record (</a:t>
            </a:r>
            <a:r>
              <a:rPr lang="en-US" altLang="en-US" dirty="0" err="1"/>
              <a:t>Merluzzi</a:t>
            </a:r>
            <a:r>
              <a:rPr lang="en-US" altLang="en-US" dirty="0"/>
              <a:t> &amp; Burt, 2013)</a:t>
            </a:r>
          </a:p>
        </p:txBody>
      </p:sp>
    </p:spTree>
    <p:extLst>
      <p:ext uri="{BB962C8B-B14F-4D97-AF65-F5344CB8AC3E}">
        <p14:creationId xmlns:p14="http://schemas.microsoft.com/office/powerpoint/2010/main" val="65013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4">
            <a:extLst>
              <a:ext uri="{FF2B5EF4-FFF2-40B4-BE49-F238E27FC236}">
                <a16:creationId xmlns:a16="http://schemas.microsoft.com/office/drawing/2014/main" id="{039EDF90-B3E8-FB43-A2EC-B2BB64D5F0A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091EDDE-7712-8346-843C-9BD26EC80EB8}" type="slidenum">
              <a:rPr lang="en-US" altLang="en-US" sz="140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F62DA73B-BFE5-734D-B108-E8824C5BC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Personal Network Exposure</a:t>
            </a:r>
          </a:p>
        </p:txBody>
      </p:sp>
      <p:sp>
        <p:nvSpPr>
          <p:cNvPr id="133124" name="Oval 3">
            <a:extLst>
              <a:ext uri="{FF2B5EF4-FFF2-40B4-BE49-F238E27FC236}">
                <a16:creationId xmlns:a16="http://schemas.microsoft.com/office/drawing/2014/main" id="{1A914573-CF94-2B47-9F2D-9061C9A0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5877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25" name="Line 4">
            <a:extLst>
              <a:ext uri="{FF2B5EF4-FFF2-40B4-BE49-F238E27FC236}">
                <a16:creationId xmlns:a16="http://schemas.microsoft.com/office/drawing/2014/main" id="{BA35987A-3DBE-F442-8DC2-D843780ABA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352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6" name="Oval 5">
            <a:extLst>
              <a:ext uri="{FF2B5EF4-FFF2-40B4-BE49-F238E27FC236}">
                <a16:creationId xmlns:a16="http://schemas.microsoft.com/office/drawing/2014/main" id="{68F0B032-EC52-F54F-BD07-F8FCBB30D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9781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27" name="Oval 6">
            <a:extLst>
              <a:ext uri="{FF2B5EF4-FFF2-40B4-BE49-F238E27FC236}">
                <a16:creationId xmlns:a16="http://schemas.microsoft.com/office/drawing/2014/main" id="{8427F195-D8AE-5642-A2A0-7ADDFDED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9781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28" name="Oval 7">
            <a:extLst>
              <a:ext uri="{FF2B5EF4-FFF2-40B4-BE49-F238E27FC236}">
                <a16:creationId xmlns:a16="http://schemas.microsoft.com/office/drawing/2014/main" id="{ACA308D0-69CA-1246-9F67-1FCB7B5B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44259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29" name="Line 8">
            <a:extLst>
              <a:ext uri="{FF2B5EF4-FFF2-40B4-BE49-F238E27FC236}">
                <a16:creationId xmlns:a16="http://schemas.microsoft.com/office/drawing/2014/main" id="{1035BD44-8DB7-C44D-8FAB-F22D2A2929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3232" y="395446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0" name="Line 9">
            <a:extLst>
              <a:ext uri="{FF2B5EF4-FFF2-40B4-BE49-F238E27FC236}">
                <a16:creationId xmlns:a16="http://schemas.microsoft.com/office/drawing/2014/main" id="{65591CDF-0DB4-0B4B-9300-D163B7479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3283127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1" name="Oval 10">
            <a:extLst>
              <a:ext uri="{FF2B5EF4-FFF2-40B4-BE49-F238E27FC236}">
                <a16:creationId xmlns:a16="http://schemas.microsoft.com/office/drawing/2014/main" id="{84016C82-572C-9B41-9283-5E6FD55E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7401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32" name="Oval 11">
            <a:extLst>
              <a:ext uri="{FF2B5EF4-FFF2-40B4-BE49-F238E27FC236}">
                <a16:creationId xmlns:a16="http://schemas.microsoft.com/office/drawing/2014/main" id="{F641B635-A7FC-7642-BFDA-9AEFD8F2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31305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33" name="Oval 12">
            <a:extLst>
              <a:ext uri="{FF2B5EF4-FFF2-40B4-BE49-F238E27FC236}">
                <a16:creationId xmlns:a16="http://schemas.microsoft.com/office/drawing/2014/main" id="{6770896D-D991-CD4A-81C8-85B8A561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1305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34" name="Oval 13">
            <a:extLst>
              <a:ext uri="{FF2B5EF4-FFF2-40B4-BE49-F238E27FC236}">
                <a16:creationId xmlns:a16="http://schemas.microsoft.com/office/drawing/2014/main" id="{7CBA6F48-193A-D34F-BF8A-2D1607FA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5783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35" name="Line 14">
            <a:extLst>
              <a:ext uri="{FF2B5EF4-FFF2-40B4-BE49-F238E27FC236}">
                <a16:creationId xmlns:a16="http://schemas.microsoft.com/office/drawing/2014/main" id="{9BA6A122-A3DB-2146-8B93-9C7860AF7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1529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6" name="Line 15">
            <a:extLst>
              <a:ext uri="{FF2B5EF4-FFF2-40B4-BE49-F238E27FC236}">
                <a16:creationId xmlns:a16="http://schemas.microsoft.com/office/drawing/2014/main" id="{D912089D-C42A-FC4F-BB71-CA92D9EC7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34226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7" name="Oval 16">
            <a:extLst>
              <a:ext uri="{FF2B5EF4-FFF2-40B4-BE49-F238E27FC236}">
                <a16:creationId xmlns:a16="http://schemas.microsoft.com/office/drawing/2014/main" id="{75239E46-E178-F648-AD52-1EE56F39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3908072"/>
            <a:ext cx="368300" cy="3683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38" name="Oval 17">
            <a:extLst>
              <a:ext uri="{FF2B5EF4-FFF2-40B4-BE49-F238E27FC236}">
                <a16:creationId xmlns:a16="http://schemas.microsoft.com/office/drawing/2014/main" id="{2A6918FE-6304-E744-A247-5C9905DF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096" y="316230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39" name="Oval 18">
            <a:extLst>
              <a:ext uri="{FF2B5EF4-FFF2-40B4-BE49-F238E27FC236}">
                <a16:creationId xmlns:a16="http://schemas.microsoft.com/office/drawing/2014/main" id="{60EC2432-C7A6-034D-857F-819C3D30D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32067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40" name="Oval 19">
            <a:extLst>
              <a:ext uri="{FF2B5EF4-FFF2-40B4-BE49-F238E27FC236}">
                <a16:creationId xmlns:a16="http://schemas.microsoft.com/office/drawing/2014/main" id="{5AD20B8B-0EA9-1346-9DED-6C87D105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72440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41" name="Line 20">
            <a:extLst>
              <a:ext uri="{FF2B5EF4-FFF2-40B4-BE49-F238E27FC236}">
                <a16:creationId xmlns:a16="http://schemas.microsoft.com/office/drawing/2014/main" id="{28E294DC-B0BB-FB46-BFB7-5C54BE96D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267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2" name="Line 21">
            <a:extLst>
              <a:ext uri="{FF2B5EF4-FFF2-40B4-BE49-F238E27FC236}">
                <a16:creationId xmlns:a16="http://schemas.microsoft.com/office/drawing/2014/main" id="{600C6054-DD0F-EA48-A03D-47F1DAD11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581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3" name="Line 22">
            <a:extLst>
              <a:ext uri="{FF2B5EF4-FFF2-40B4-BE49-F238E27FC236}">
                <a16:creationId xmlns:a16="http://schemas.microsoft.com/office/drawing/2014/main" id="{D8267F5B-9980-A542-A9FF-9779D4C7C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429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4" name="Line 23">
            <a:extLst>
              <a:ext uri="{FF2B5EF4-FFF2-40B4-BE49-F238E27FC236}">
                <a16:creationId xmlns:a16="http://schemas.microsoft.com/office/drawing/2014/main" id="{F98279A2-BD6C-8142-893D-BC60CBB161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0750" y="3505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4" name="Rectangle 24">
            <a:extLst>
              <a:ext uri="{FF2B5EF4-FFF2-40B4-BE49-F238E27FC236}">
                <a16:creationId xmlns:a16="http://schemas.microsoft.com/office/drawing/2014/main" id="{9B819011-49E3-674D-AEEB-3B114D8F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5484989"/>
            <a:ext cx="17403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Exposure=33%</a:t>
            </a:r>
          </a:p>
        </p:txBody>
      </p:sp>
      <p:sp>
        <p:nvSpPr>
          <p:cNvPr id="138265" name="Rectangle 25">
            <a:extLst>
              <a:ext uri="{FF2B5EF4-FFF2-40B4-BE49-F238E27FC236}">
                <a16:creationId xmlns:a16="http://schemas.microsoft.com/office/drawing/2014/main" id="{040F8F89-8DF4-5C48-BC89-919C63706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178" y="5470525"/>
            <a:ext cx="139942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Exposure=66%</a:t>
            </a:r>
          </a:p>
        </p:txBody>
      </p:sp>
      <p:sp>
        <p:nvSpPr>
          <p:cNvPr id="138266" name="Rectangle 26">
            <a:extLst>
              <a:ext uri="{FF2B5EF4-FFF2-40B4-BE49-F238E27FC236}">
                <a16:creationId xmlns:a16="http://schemas.microsoft.com/office/drawing/2014/main" id="{E345EAEF-AEF9-944E-8C53-D4AC77DA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1" y="5437716"/>
            <a:ext cx="150361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Exposure=100%</a:t>
            </a:r>
          </a:p>
        </p:txBody>
      </p:sp>
      <p:sp>
        <p:nvSpPr>
          <p:cNvPr id="133148" name="Oval 27">
            <a:extLst>
              <a:ext uri="{FF2B5EF4-FFF2-40B4-BE49-F238E27FC236}">
                <a16:creationId xmlns:a16="http://schemas.microsoft.com/office/drawing/2014/main" id="{0F4EF1FF-2560-284D-8C95-96F216D5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17589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8268" name="Rectangle 28">
            <a:extLst>
              <a:ext uri="{FF2B5EF4-FFF2-40B4-BE49-F238E27FC236}">
                <a16:creationId xmlns:a16="http://schemas.microsoft.com/office/drawing/2014/main" id="{0B08C163-243D-A345-904F-66D38877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485" y="1736726"/>
            <a:ext cx="159018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Non-User</a:t>
            </a:r>
          </a:p>
        </p:txBody>
      </p:sp>
      <p:sp>
        <p:nvSpPr>
          <p:cNvPr id="133150" name="Oval 29">
            <a:extLst>
              <a:ext uri="{FF2B5EF4-FFF2-40B4-BE49-F238E27FC236}">
                <a16:creationId xmlns:a16="http://schemas.microsoft.com/office/drawing/2014/main" id="{DB7CF421-68BD-E246-A52F-00651A84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17589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8270" name="Rectangle 30">
            <a:extLst>
              <a:ext uri="{FF2B5EF4-FFF2-40B4-BE49-F238E27FC236}">
                <a16:creationId xmlns:a16="http://schemas.microsoft.com/office/drawing/2014/main" id="{85560658-0783-EE4A-BBA5-27D395F9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632" y="1736726"/>
            <a:ext cx="97943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User</a:t>
            </a:r>
          </a:p>
        </p:txBody>
      </p:sp>
    </p:spTree>
    <p:extLst>
      <p:ext uri="{BB962C8B-B14F-4D97-AF65-F5344CB8AC3E}">
        <p14:creationId xmlns:p14="http://schemas.microsoft.com/office/powerpoint/2010/main" val="181198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4">
            <a:extLst>
              <a:ext uri="{FF2B5EF4-FFF2-40B4-BE49-F238E27FC236}">
                <a16:creationId xmlns:a16="http://schemas.microsoft.com/office/drawing/2014/main" id="{5DC1ED68-0B24-3345-86C4-D8A210F35EE6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20CF40D-75C1-354B-A9A8-1A494E378DFF}" type="slidenum">
              <a:rPr lang="en-US" altLang="en-US" sz="140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FA541FA8-462A-A14E-B533-ACE9CEF916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Personal Network Thresholds</a:t>
            </a:r>
          </a:p>
        </p:txBody>
      </p:sp>
      <p:sp>
        <p:nvSpPr>
          <p:cNvPr id="142340" name="Oval 3">
            <a:extLst>
              <a:ext uri="{FF2B5EF4-FFF2-40B4-BE49-F238E27FC236}">
                <a16:creationId xmlns:a16="http://schemas.microsoft.com/office/drawing/2014/main" id="{76D5170E-09D4-C046-81DD-C3DFE6D9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587750"/>
            <a:ext cx="3683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41" name="Line 4">
            <a:extLst>
              <a:ext uri="{FF2B5EF4-FFF2-40B4-BE49-F238E27FC236}">
                <a16:creationId xmlns:a16="http://schemas.microsoft.com/office/drawing/2014/main" id="{6286B570-1E7B-FE4D-9490-58BC064B1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352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2" name="Oval 5">
            <a:extLst>
              <a:ext uri="{FF2B5EF4-FFF2-40B4-BE49-F238E27FC236}">
                <a16:creationId xmlns:a16="http://schemas.microsoft.com/office/drawing/2014/main" id="{22AFA8A5-0113-524F-9F94-A7A51745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9781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43" name="Oval 6">
            <a:extLst>
              <a:ext uri="{FF2B5EF4-FFF2-40B4-BE49-F238E27FC236}">
                <a16:creationId xmlns:a16="http://schemas.microsoft.com/office/drawing/2014/main" id="{763838E0-5589-A647-873F-B2AF30F2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9781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44" name="Oval 7">
            <a:extLst>
              <a:ext uri="{FF2B5EF4-FFF2-40B4-BE49-F238E27FC236}">
                <a16:creationId xmlns:a16="http://schemas.microsoft.com/office/drawing/2014/main" id="{597CC6F5-3C6A-CE4A-82B8-F4FFD23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44259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45" name="Line 8">
            <a:extLst>
              <a:ext uri="{FF2B5EF4-FFF2-40B4-BE49-F238E27FC236}">
                <a16:creationId xmlns:a16="http://schemas.microsoft.com/office/drawing/2014/main" id="{B45E47CD-CD8F-F243-A467-5DEABEEC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8775" y="395446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6" name="Line 9">
            <a:extLst>
              <a:ext uri="{FF2B5EF4-FFF2-40B4-BE49-F238E27FC236}">
                <a16:creationId xmlns:a16="http://schemas.microsoft.com/office/drawing/2014/main" id="{E2A33F2A-7A89-B248-BF02-3F369F609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7" name="Oval 10">
            <a:extLst>
              <a:ext uri="{FF2B5EF4-FFF2-40B4-BE49-F238E27FC236}">
                <a16:creationId xmlns:a16="http://schemas.microsoft.com/office/drawing/2014/main" id="{61A0478C-AD59-4544-AD38-403F9A30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740150"/>
            <a:ext cx="3683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48" name="Oval 11">
            <a:extLst>
              <a:ext uri="{FF2B5EF4-FFF2-40B4-BE49-F238E27FC236}">
                <a16:creationId xmlns:a16="http://schemas.microsoft.com/office/drawing/2014/main" id="{1D366445-1CC5-F546-BE1A-7073D5F3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31305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49" name="Oval 12">
            <a:extLst>
              <a:ext uri="{FF2B5EF4-FFF2-40B4-BE49-F238E27FC236}">
                <a16:creationId xmlns:a16="http://schemas.microsoft.com/office/drawing/2014/main" id="{229F9020-03D8-FF41-B3E7-BC5C045F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114503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50" name="Oval 13">
            <a:extLst>
              <a:ext uri="{FF2B5EF4-FFF2-40B4-BE49-F238E27FC236}">
                <a16:creationId xmlns:a16="http://schemas.microsoft.com/office/drawing/2014/main" id="{1EB433AA-1202-B043-B11D-04C104BA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5783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51" name="Line 14">
            <a:extLst>
              <a:ext uri="{FF2B5EF4-FFF2-40B4-BE49-F238E27FC236}">
                <a16:creationId xmlns:a16="http://schemas.microsoft.com/office/drawing/2014/main" id="{BD586354-F5EC-EF4D-8AA4-C786D6750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2750" y="4091781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2" name="Line 15">
            <a:extLst>
              <a:ext uri="{FF2B5EF4-FFF2-40B4-BE49-F238E27FC236}">
                <a16:creationId xmlns:a16="http://schemas.microsoft.com/office/drawing/2014/main" id="{271D4766-80EE-ED47-95EA-0EB1FE308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3420666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3" name="Oval 16">
            <a:extLst>
              <a:ext uri="{FF2B5EF4-FFF2-40B4-BE49-F238E27FC236}">
                <a16:creationId xmlns:a16="http://schemas.microsoft.com/office/drawing/2014/main" id="{D0C6B612-2260-AF42-825B-74D9DC7E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3851275"/>
            <a:ext cx="3683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54" name="Oval 17">
            <a:extLst>
              <a:ext uri="{FF2B5EF4-FFF2-40B4-BE49-F238E27FC236}">
                <a16:creationId xmlns:a16="http://schemas.microsoft.com/office/drawing/2014/main" id="{6B12264E-8D48-C74D-B70B-8CB45571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0" y="32067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55" name="Oval 18">
            <a:extLst>
              <a:ext uri="{FF2B5EF4-FFF2-40B4-BE49-F238E27FC236}">
                <a16:creationId xmlns:a16="http://schemas.microsoft.com/office/drawing/2014/main" id="{DC8F3D33-5FF5-C445-A261-D031EB4C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32067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56" name="Oval 19">
            <a:extLst>
              <a:ext uri="{FF2B5EF4-FFF2-40B4-BE49-F238E27FC236}">
                <a16:creationId xmlns:a16="http://schemas.microsoft.com/office/drawing/2014/main" id="{CB0C9EEF-12CF-5741-868C-1214ADC2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46545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2357" name="Line 20">
            <a:extLst>
              <a:ext uri="{FF2B5EF4-FFF2-40B4-BE49-F238E27FC236}">
                <a16:creationId xmlns:a16="http://schemas.microsoft.com/office/drawing/2014/main" id="{217288DC-D908-9748-BE20-82A1D5B16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1326" y="415475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8" name="Line 21">
            <a:extLst>
              <a:ext uri="{FF2B5EF4-FFF2-40B4-BE49-F238E27FC236}">
                <a16:creationId xmlns:a16="http://schemas.microsoft.com/office/drawing/2014/main" id="{B07717FB-FBE7-044C-BB65-2C1F15D15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581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9" name="Line 22">
            <a:extLst>
              <a:ext uri="{FF2B5EF4-FFF2-40B4-BE49-F238E27FC236}">
                <a16:creationId xmlns:a16="http://schemas.microsoft.com/office/drawing/2014/main" id="{23DC977A-9907-524E-9943-41CB9A838A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429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0" name="Line 23">
            <a:extLst>
              <a:ext uri="{FF2B5EF4-FFF2-40B4-BE49-F238E27FC236}">
                <a16:creationId xmlns:a16="http://schemas.microsoft.com/office/drawing/2014/main" id="{ECE15525-C839-D94F-9F0A-C73D41C5C3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3505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8" name="Rectangle 24">
            <a:extLst>
              <a:ext uri="{FF2B5EF4-FFF2-40B4-BE49-F238E27FC236}">
                <a16:creationId xmlns:a16="http://schemas.microsoft.com/office/drawing/2014/main" id="{94D6231B-56B6-CC4C-904F-5B2DF82B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254" y="5484813"/>
            <a:ext cx="168475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PN Exposure=33%</a:t>
            </a:r>
          </a:p>
        </p:txBody>
      </p:sp>
      <p:sp>
        <p:nvSpPr>
          <p:cNvPr id="144409" name="Rectangle 25">
            <a:extLst>
              <a:ext uri="{FF2B5EF4-FFF2-40B4-BE49-F238E27FC236}">
                <a16:creationId xmlns:a16="http://schemas.microsoft.com/office/drawing/2014/main" id="{558B197C-A3B0-1746-BFF4-AFB0D127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15" y="5408613"/>
            <a:ext cx="17472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PN Threshold=33%</a:t>
            </a:r>
          </a:p>
        </p:txBody>
      </p:sp>
      <p:sp>
        <p:nvSpPr>
          <p:cNvPr id="144410" name="Rectangle 26">
            <a:extLst>
              <a:ext uri="{FF2B5EF4-FFF2-40B4-BE49-F238E27FC236}">
                <a16:creationId xmlns:a16="http://schemas.microsoft.com/office/drawing/2014/main" id="{609AC2D9-26C2-8347-891C-E382E7ED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590" y="5408613"/>
            <a:ext cx="17472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PN Threshold=66%</a:t>
            </a:r>
          </a:p>
        </p:txBody>
      </p:sp>
      <p:sp>
        <p:nvSpPr>
          <p:cNvPr id="142364" name="Oval 27">
            <a:extLst>
              <a:ext uri="{FF2B5EF4-FFF2-40B4-BE49-F238E27FC236}">
                <a16:creationId xmlns:a16="http://schemas.microsoft.com/office/drawing/2014/main" id="{75EA1678-B439-234C-A92B-9DEE6180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1758950"/>
            <a:ext cx="3683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4412" name="Rectangle 28">
            <a:extLst>
              <a:ext uri="{FF2B5EF4-FFF2-40B4-BE49-F238E27FC236}">
                <a16:creationId xmlns:a16="http://schemas.microsoft.com/office/drawing/2014/main" id="{994623D1-B8F6-9D47-A3FA-62C54DEE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309" y="1736726"/>
            <a:ext cx="156453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Non User</a:t>
            </a:r>
          </a:p>
        </p:txBody>
      </p:sp>
      <p:sp>
        <p:nvSpPr>
          <p:cNvPr id="142366" name="Oval 29">
            <a:extLst>
              <a:ext uri="{FF2B5EF4-FFF2-40B4-BE49-F238E27FC236}">
                <a16:creationId xmlns:a16="http://schemas.microsoft.com/office/drawing/2014/main" id="{A5304BB5-B087-764E-BCFE-03EBF05EF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1758950"/>
            <a:ext cx="368300" cy="368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4414" name="Rectangle 30">
            <a:extLst>
              <a:ext uri="{FF2B5EF4-FFF2-40B4-BE49-F238E27FC236}">
                <a16:creationId xmlns:a16="http://schemas.microsoft.com/office/drawing/2014/main" id="{34F7D1A5-8B64-EE45-BBA0-58F8A35A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632" y="1736726"/>
            <a:ext cx="9794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User</a:t>
            </a:r>
          </a:p>
        </p:txBody>
      </p:sp>
      <p:sp>
        <p:nvSpPr>
          <p:cNvPr id="144415" name="Rectangle 31">
            <a:extLst>
              <a:ext uri="{FF2B5EF4-FFF2-40B4-BE49-F238E27FC236}">
                <a16:creationId xmlns:a16="http://schemas.microsoft.com/office/drawing/2014/main" id="{B1A443E3-BD83-E94A-97CA-3A8D08013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826" y="5856552"/>
            <a:ext cx="210544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Low Threshold Adopter</a:t>
            </a:r>
          </a:p>
        </p:txBody>
      </p:sp>
      <p:sp>
        <p:nvSpPr>
          <p:cNvPr id="144416" name="Rectangle 32">
            <a:extLst>
              <a:ext uri="{FF2B5EF4-FFF2-40B4-BE49-F238E27FC236}">
                <a16:creationId xmlns:a16="http://schemas.microsoft.com/office/drawing/2014/main" id="{E6CE2B87-75B3-EE48-B221-86424F42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519" y="5824009"/>
            <a:ext cx="215296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High Threshold Adopter</a:t>
            </a:r>
          </a:p>
        </p:txBody>
      </p:sp>
    </p:spTree>
    <p:extLst>
      <p:ext uri="{BB962C8B-B14F-4D97-AF65-F5344CB8AC3E}">
        <p14:creationId xmlns:p14="http://schemas.microsoft.com/office/powerpoint/2010/main" val="9846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527CD9EF-F3E0-5740-88E6-5E4660B4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3. Ego-centric –Tie Strength</a:t>
            </a:r>
          </a:p>
        </p:txBody>
      </p:sp>
      <p:sp>
        <p:nvSpPr>
          <p:cNvPr id="145411" name="Oval 3">
            <a:extLst>
              <a:ext uri="{FF2B5EF4-FFF2-40B4-BE49-F238E27FC236}">
                <a16:creationId xmlns:a16="http://schemas.microsoft.com/office/drawing/2014/main" id="{266B10A2-D550-2842-AD3A-5FBF2D32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92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5412" name="Line 4">
            <a:extLst>
              <a:ext uri="{FF2B5EF4-FFF2-40B4-BE49-F238E27FC236}">
                <a16:creationId xmlns:a16="http://schemas.microsoft.com/office/drawing/2014/main" id="{47E7F3DB-3573-4947-9617-7BEE1A97A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3460750"/>
            <a:ext cx="622300" cy="730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3" name="Oval 5">
            <a:extLst>
              <a:ext uri="{FF2B5EF4-FFF2-40B4-BE49-F238E27FC236}">
                <a16:creationId xmlns:a16="http://schemas.microsoft.com/office/drawing/2014/main" id="{98387F2B-8773-7346-82C7-E222AC2C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88211324-B954-6642-9E98-BFA28141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397317"/>
            <a:ext cx="10415588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dirty="0"/>
              <a:t> Weak ties are strong for communicating information,  strong ties necessary for behavior change.  The more complex the behavior, the more tie strength matters.</a:t>
            </a:r>
          </a:p>
        </p:txBody>
      </p:sp>
      <p:sp>
        <p:nvSpPr>
          <p:cNvPr id="145415" name="Oval 7">
            <a:extLst>
              <a:ext uri="{FF2B5EF4-FFF2-40B4-BE49-F238E27FC236}">
                <a16:creationId xmlns:a16="http://schemas.microsoft.com/office/drawing/2014/main" id="{4AFFC001-08BF-244A-834D-CFDE3E2E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92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5416" name="Oval 8">
            <a:extLst>
              <a:ext uri="{FF2B5EF4-FFF2-40B4-BE49-F238E27FC236}">
                <a16:creationId xmlns:a16="http://schemas.microsoft.com/office/drawing/2014/main" id="{91C3CA80-C69B-724C-8E06-BD624E8AF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5417" name="Line 9">
            <a:extLst>
              <a:ext uri="{FF2B5EF4-FFF2-40B4-BE49-F238E27FC236}">
                <a16:creationId xmlns:a16="http://schemas.microsoft.com/office/drawing/2014/main" id="{C1F92B95-A9AC-0347-AC34-D92BC2A78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460750"/>
            <a:ext cx="533400" cy="654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8" name="Line 10">
            <a:extLst>
              <a:ext uri="{FF2B5EF4-FFF2-40B4-BE49-F238E27FC236}">
                <a16:creationId xmlns:a16="http://schemas.microsoft.com/office/drawing/2014/main" id="{56BD4FBE-0745-6C41-90E7-397DECCE35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4495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9" name="Oval 11">
            <a:extLst>
              <a:ext uri="{FF2B5EF4-FFF2-40B4-BE49-F238E27FC236}">
                <a16:creationId xmlns:a16="http://schemas.microsoft.com/office/drawing/2014/main" id="{1FAE8B91-86DA-2E40-9BEF-1F8B8C6B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02920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5420" name="Line 12">
            <a:extLst>
              <a:ext uri="{FF2B5EF4-FFF2-40B4-BE49-F238E27FC236}">
                <a16:creationId xmlns:a16="http://schemas.microsoft.com/office/drawing/2014/main" id="{7A1B5012-6B70-944A-B2D6-BA6890D87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572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4">
            <a:extLst>
              <a:ext uri="{FF2B5EF4-FFF2-40B4-BE49-F238E27FC236}">
                <a16:creationId xmlns:a16="http://schemas.microsoft.com/office/drawing/2014/main" id="{E96F834A-6B6E-D74F-B699-FAB44F6A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0960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Ways to Incorporate Tie Strength</a:t>
            </a:r>
          </a:p>
        </p:txBody>
      </p:sp>
      <p:sp>
        <p:nvSpPr>
          <p:cNvPr id="146435" name="Content Placeholder 5">
            <a:extLst>
              <a:ext uri="{FF2B5EF4-FFF2-40B4-BE49-F238E27FC236}">
                <a16:creationId xmlns:a16="http://schemas.microsoft.com/office/drawing/2014/main" id="{1621CEA1-B799-9B4A-BC07-A2E13161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dirty="0"/>
              <a:t>Take the average of any tie strength measure you have such as closeness or frequency of communication.</a:t>
            </a:r>
          </a:p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dirty="0"/>
              <a:t>Convert the data to dyadic and test whether stronger ties are more strongly associated with behavioral homophily than weak 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EC1D-7AC6-D945-901F-DF5B14B4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7984A8A-BCD5-2F4B-8EF5-62147B8D15E4}" type="slidenum">
              <a:rPr lang="en-US" altLang="en-US" sz="1400">
                <a:solidFill>
                  <a:srgbClr val="000000"/>
                </a:solidFill>
              </a:rPr>
              <a:pPr/>
              <a:t>24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4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233FAECA-EE60-5840-BC99-B41277D673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Dyadic Format</a:t>
            </a:r>
          </a:p>
        </p:txBody>
      </p:sp>
      <p:graphicFrame>
        <p:nvGraphicFramePr>
          <p:cNvPr id="155796" name="Group 148">
            <a:extLst>
              <a:ext uri="{FF2B5EF4-FFF2-40B4-BE49-F238E27FC236}">
                <a16:creationId xmlns:a16="http://schemas.microsoft.com/office/drawing/2014/main" id="{6E35C6EE-827D-F449-9479-3F917E61FBF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981200" y="1600201"/>
          <a:ext cx="8305800" cy="3108348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0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Normal Data (wide)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Dyadic (long)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Jim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Amy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Ken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Jim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Ken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5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D2AACD3-E89B-C140-9F05-12BACC6F49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Dyadic Data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E34277B-D37A-404B-A63A-D5DECA16E1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Ego-centric data are converted to dyadic in which case is the person-alter relationships.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100 respondents name an overage of 3.1 alters, the dyadic data has 310 cases.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Makes testing some hypotheses easier (e.g., association between behavior and gender homophily).</a:t>
            </a:r>
          </a:p>
        </p:txBody>
      </p:sp>
    </p:spTree>
    <p:extLst>
      <p:ext uri="{BB962C8B-B14F-4D97-AF65-F5344CB8AC3E}">
        <p14:creationId xmlns:p14="http://schemas.microsoft.com/office/powerpoint/2010/main" val="196102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362C8B4-6CBE-384D-98FA-44C4C0F15F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Testing Relational Hypotheses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1D589F53-B187-9B4C-8C9F-82C6255EC6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Is behavioral correspondence more likely among homogeneous pairs than among heterogeneous ones.</a:t>
            </a:r>
          </a:p>
          <a:p>
            <a:r>
              <a:rPr lang="en-US" altLang="en-US" dirty="0"/>
              <a:t>E.g., Smoking similarity greater among same sex pairs than among different sex pairs.</a:t>
            </a:r>
          </a:p>
        </p:txBody>
      </p:sp>
    </p:spTree>
    <p:extLst>
      <p:ext uri="{BB962C8B-B14F-4D97-AF65-F5344CB8AC3E}">
        <p14:creationId xmlns:p14="http://schemas.microsoft.com/office/powerpoint/2010/main" val="47972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273A5C2-5B19-8F47-A6F6-484D55030A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229600" cy="1144587"/>
          </a:xfrm>
        </p:spPr>
        <p:txBody>
          <a:bodyPr>
            <a:normAutofit fontScale="90000"/>
          </a:bodyPr>
          <a:lstStyle/>
          <a:p>
            <a:pPr defTabSz="998538"/>
            <a:r>
              <a:rPr lang="en-US" altLang="en-US" dirty="0"/>
              <a:t>Valente &amp; </a:t>
            </a:r>
            <a:r>
              <a:rPr lang="en-US" altLang="en-US" dirty="0" err="1"/>
              <a:t>Vlahov</a:t>
            </a:r>
            <a:r>
              <a:rPr lang="en-US" altLang="en-US" dirty="0"/>
              <a:t> (2001) Baltimore NEP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68BC21A-E70D-E146-9F0B-9984A86982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Time Period: August 12, 1994 - February 12, 1997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Repeated interviews with 1,184 respondents at baseline, 2-week, 6-month, 1-year, 18-month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Included ego-centric questions on survey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“Provide the initials or nicknames of up to 5 your closest friends”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Asked whether the respondent shared syringes with each friend named  </a:t>
            </a:r>
          </a:p>
        </p:txBody>
      </p:sp>
    </p:spTree>
    <p:extLst>
      <p:ext uri="{BB962C8B-B14F-4D97-AF65-F5344CB8AC3E}">
        <p14:creationId xmlns:p14="http://schemas.microsoft.com/office/powerpoint/2010/main" val="422460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4">
            <a:extLst>
              <a:ext uri="{FF2B5EF4-FFF2-40B4-BE49-F238E27FC236}">
                <a16:creationId xmlns:a16="http://schemas.microsoft.com/office/drawing/2014/main" id="{542F8716-091A-2E41-A5F8-1E122D84A07D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999010E-567B-224C-AF96-13ADD2246034}" type="slidenum">
              <a:rPr lang="en-US" altLang="en-US" sz="140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CBB718D4-A2F2-4D42-A0A8-66BDC37D4E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Schematic of Needle Network Study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24270458-5FBA-FA42-89B8-22F94446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063750"/>
            <a:ext cx="1816100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52581" name="Rectangle 4">
            <a:extLst>
              <a:ext uri="{FF2B5EF4-FFF2-40B4-BE49-F238E27FC236}">
                <a16:creationId xmlns:a16="http://schemas.microsoft.com/office/drawing/2014/main" id="{57DFCE52-36BE-2D49-9D57-5369495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1" y="2117726"/>
            <a:ext cx="168796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Registration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N=3,500</a:t>
            </a:r>
          </a:p>
        </p:txBody>
      </p:sp>
      <p:sp>
        <p:nvSpPr>
          <p:cNvPr id="152582" name="Line 5">
            <a:extLst>
              <a:ext uri="{FF2B5EF4-FFF2-40B4-BE49-F238E27FC236}">
                <a16:creationId xmlns:a16="http://schemas.microsoft.com/office/drawing/2014/main" id="{08812EAB-44A7-4E4B-A6A0-B287C5076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3" name="Rectangle 6">
            <a:extLst>
              <a:ext uri="{FF2B5EF4-FFF2-40B4-BE49-F238E27FC236}">
                <a16:creationId xmlns:a16="http://schemas.microsoft.com/office/drawing/2014/main" id="{149C89A8-82C1-C14B-B4BC-DDB4A5DE3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830" y="3489326"/>
            <a:ext cx="1176604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Every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Seventh</a:t>
            </a:r>
          </a:p>
        </p:txBody>
      </p:sp>
      <p:sp>
        <p:nvSpPr>
          <p:cNvPr id="152584" name="Rectangle 7">
            <a:extLst>
              <a:ext uri="{FF2B5EF4-FFF2-40B4-BE49-F238E27FC236}">
                <a16:creationId xmlns:a16="http://schemas.microsoft.com/office/drawing/2014/main" id="{AC22EF28-8ACC-9347-84FE-83819E4D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425950"/>
            <a:ext cx="2882900" cy="1435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52585" name="Rectangle 8">
            <a:extLst>
              <a:ext uri="{FF2B5EF4-FFF2-40B4-BE49-F238E27FC236}">
                <a16:creationId xmlns:a16="http://schemas.microsoft.com/office/drawing/2014/main" id="{634118C6-88E6-5A48-AB50-0B906D5A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822" y="4479926"/>
            <a:ext cx="204543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Participated in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Evaluation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Study N=448</a:t>
            </a:r>
          </a:p>
        </p:txBody>
      </p:sp>
      <p:sp>
        <p:nvSpPr>
          <p:cNvPr id="152586" name="Line 9">
            <a:extLst>
              <a:ext uri="{FF2B5EF4-FFF2-40B4-BE49-F238E27FC236}">
                <a16:creationId xmlns:a16="http://schemas.microsoft.com/office/drawing/2014/main" id="{EB4D1A14-D0CD-0A4F-9870-5F37A1D5F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02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7" name="Rectangle 10">
            <a:extLst>
              <a:ext uri="{FF2B5EF4-FFF2-40B4-BE49-F238E27FC236}">
                <a16:creationId xmlns:a16="http://schemas.microsoft.com/office/drawing/2014/main" id="{509B1209-6528-0C46-BFE5-1BBB16C4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349750"/>
            <a:ext cx="3492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52588" name="Rectangle 11">
            <a:extLst>
              <a:ext uri="{FF2B5EF4-FFF2-40B4-BE49-F238E27FC236}">
                <a16:creationId xmlns:a16="http://schemas.microsoft.com/office/drawing/2014/main" id="{D6B186F6-6960-9942-83B1-D2786743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977" y="4479926"/>
            <a:ext cx="3087384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Interviewed at Baseline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2-weeks (364),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6 mos. (308),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1 year (175),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18 mos. (88).</a:t>
            </a:r>
          </a:p>
        </p:txBody>
      </p:sp>
      <p:sp>
        <p:nvSpPr>
          <p:cNvPr id="152589" name="Line 12">
            <a:extLst>
              <a:ext uri="{FF2B5EF4-FFF2-40B4-BE49-F238E27FC236}">
                <a16:creationId xmlns:a16="http://schemas.microsoft.com/office/drawing/2014/main" id="{E4EC3304-3B3A-244D-912B-B35EF8084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90" name="Rectangle 13">
            <a:extLst>
              <a:ext uri="{FF2B5EF4-FFF2-40B4-BE49-F238E27FC236}">
                <a16:creationId xmlns:a16="http://schemas.microsoft.com/office/drawing/2014/main" id="{E540C6F8-F9A5-804E-B6E6-AC2336A6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1911350"/>
            <a:ext cx="3797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52591" name="Rectangle 14">
            <a:extLst>
              <a:ext uri="{FF2B5EF4-FFF2-40B4-BE49-F238E27FC236}">
                <a16:creationId xmlns:a16="http://schemas.microsoft.com/office/drawing/2014/main" id="{A8F32E74-33A0-7847-BB24-185C96B7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11" y="1812926"/>
            <a:ext cx="2090316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Get Needles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Return Needles</a:t>
            </a:r>
          </a:p>
        </p:txBody>
      </p:sp>
      <p:sp>
        <p:nvSpPr>
          <p:cNvPr id="152592" name="Rectangle 15">
            <a:extLst>
              <a:ext uri="{FF2B5EF4-FFF2-40B4-BE49-F238E27FC236}">
                <a16:creationId xmlns:a16="http://schemas.microsoft.com/office/drawing/2014/main" id="{6280D7A3-0502-4A49-8C2D-BC7D5555F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851" y="2041526"/>
            <a:ext cx="3403175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Return to van periodically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and continue about their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business </a:t>
            </a:r>
          </a:p>
        </p:txBody>
      </p:sp>
    </p:spTree>
    <p:extLst>
      <p:ext uri="{BB962C8B-B14F-4D97-AF65-F5344CB8AC3E}">
        <p14:creationId xmlns:p14="http://schemas.microsoft.com/office/powerpoint/2010/main" val="40466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B0B96AA-FAF2-3041-8F9A-70D026DEA0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Egocentric Data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9E4B91C-646E-654F-8768-8591EDB342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Ego-centric network analysis is about relations surrounding individuals or social contexts of an individual 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Egocentric network data are collected from independently sampled units (people).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Respondents are asked a “name generator” question and then respondents provide data on these alters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Ego centric data provide some estimate of a person’s immediate close ties</a:t>
            </a:r>
          </a:p>
        </p:txBody>
      </p:sp>
    </p:spTree>
    <p:extLst>
      <p:ext uri="{BB962C8B-B14F-4D97-AF65-F5344CB8AC3E}">
        <p14:creationId xmlns:p14="http://schemas.microsoft.com/office/powerpoint/2010/main" val="1908919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9FCDA3BB-F296-1540-A2DF-96AC86B764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29407" y="762000"/>
            <a:ext cx="8839200" cy="914400"/>
          </a:xfrm>
        </p:spPr>
        <p:txBody>
          <a:bodyPr>
            <a:noAutofit/>
          </a:bodyPr>
          <a:lstStyle/>
          <a:p>
            <a:pPr defTabSz="998538"/>
            <a:r>
              <a:rPr lang="en-US" altLang="en-US" sz="3200" dirty="0"/>
              <a:t>Graph of reported syringe sharing by friendship rank and survey wave : sharing decreases </a:t>
            </a:r>
          </a:p>
        </p:txBody>
      </p:sp>
      <p:graphicFrame>
        <p:nvGraphicFramePr>
          <p:cNvPr id="154627" name="Object 2">
            <a:extLst>
              <a:ext uri="{FF2B5EF4-FFF2-40B4-BE49-F238E27FC236}">
                <a16:creationId xmlns:a16="http://schemas.microsoft.com/office/drawing/2014/main" id="{D02E7782-C12F-5040-A274-6B6D4C978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99929"/>
              </p:ext>
            </p:extLst>
          </p:nvPr>
        </p:nvGraphicFramePr>
        <p:xfrm>
          <a:off x="1741311" y="1676400"/>
          <a:ext cx="8802864" cy="508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Chart" r:id="rId4" imgW="12700000" imgH="5588000" progId="Excel.Chart.8">
                  <p:embed followColorScheme="full"/>
                </p:oleObj>
              </mc:Choice>
              <mc:Fallback>
                <p:oleObj name="Chart" r:id="rId4" imgW="12700000" imgH="5588000" progId="Excel.Chart.8">
                  <p:embed followColorScheme="full"/>
                  <p:pic>
                    <p:nvPicPr>
                      <p:cNvPr id="154627" name="Object 2">
                        <a:extLst>
                          <a:ext uri="{FF2B5EF4-FFF2-40B4-BE49-F238E27FC236}">
                            <a16:creationId xmlns:a16="http://schemas.microsoft.com/office/drawing/2014/main" id="{D02E7782-C12F-5040-A274-6B6D4C978D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311" y="1676400"/>
                        <a:ext cx="8802864" cy="508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191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4E4B50EB-9B43-9F44-B595-B21B5B3A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4. Ego-centric -Concurrent</a:t>
            </a:r>
          </a:p>
        </p:txBody>
      </p:sp>
      <p:sp>
        <p:nvSpPr>
          <p:cNvPr id="162819" name="Oval 3">
            <a:extLst>
              <a:ext uri="{FF2B5EF4-FFF2-40B4-BE49-F238E27FC236}">
                <a16:creationId xmlns:a16="http://schemas.microsoft.com/office/drawing/2014/main" id="{B1684BC3-C164-1049-8B09-B1E5FFE2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11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20" name="Line 4">
            <a:extLst>
              <a:ext uri="{FF2B5EF4-FFF2-40B4-BE49-F238E27FC236}">
                <a16:creationId xmlns:a16="http://schemas.microsoft.com/office/drawing/2014/main" id="{DCE75AC3-AE8F-9A4D-AF72-8F068D082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686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1" name="Oval 5">
            <a:extLst>
              <a:ext uri="{FF2B5EF4-FFF2-40B4-BE49-F238E27FC236}">
                <a16:creationId xmlns:a16="http://schemas.microsoft.com/office/drawing/2014/main" id="{BD091630-E1EF-BE44-A707-53E505E7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0205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53606" name="Rectangle 6">
            <a:extLst>
              <a:ext uri="{FF2B5EF4-FFF2-40B4-BE49-F238E27FC236}">
                <a16:creationId xmlns:a16="http://schemas.microsoft.com/office/drawing/2014/main" id="{67286D25-7228-6247-B3D2-3E61AE49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1447801"/>
            <a:ext cx="12192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</a:t>
            </a:r>
          </a:p>
        </p:txBody>
      </p:sp>
      <p:sp>
        <p:nvSpPr>
          <p:cNvPr id="153607" name="Rectangle 7">
            <a:extLst>
              <a:ext uri="{FF2B5EF4-FFF2-40B4-BE49-F238E27FC236}">
                <a16:creationId xmlns:a16="http://schemas.microsoft.com/office/drawing/2014/main" id="{7C739AF8-CE88-BD42-B942-F398A6A7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35" y="1447801"/>
            <a:ext cx="156793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</a:t>
            </a:r>
          </a:p>
        </p:txBody>
      </p:sp>
      <p:sp>
        <p:nvSpPr>
          <p:cNvPr id="162824" name="Line 8">
            <a:extLst>
              <a:ext uri="{FF2B5EF4-FFF2-40B4-BE49-F238E27FC236}">
                <a16:creationId xmlns:a16="http://schemas.microsoft.com/office/drawing/2014/main" id="{F4D40C7C-31E7-AD45-BC32-CF144026A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638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4258047C-2F48-8B43-812F-40EEE1CA1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>
            <a:extLst>
              <a:ext uri="{FF2B5EF4-FFF2-40B4-BE49-F238E27FC236}">
                <a16:creationId xmlns:a16="http://schemas.microsoft.com/office/drawing/2014/main" id="{3481DF70-32B2-8149-A858-0B517DC2A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7" name="Oval 11">
            <a:extLst>
              <a:ext uri="{FF2B5EF4-FFF2-40B4-BE49-F238E27FC236}">
                <a16:creationId xmlns:a16="http://schemas.microsoft.com/office/drawing/2014/main" id="{58AD9157-01E3-4E43-89A7-E35BE19A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711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id="{35AF626A-9609-DD4A-9E7A-DE357625F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638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9" name="Line 13">
            <a:extLst>
              <a:ext uri="{FF2B5EF4-FFF2-40B4-BE49-F238E27FC236}">
                <a16:creationId xmlns:a16="http://schemas.microsoft.com/office/drawing/2014/main" id="{367BDBED-E79F-1045-AF44-9E772A8B6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0" name="Line 14">
            <a:extLst>
              <a:ext uri="{FF2B5EF4-FFF2-40B4-BE49-F238E27FC236}">
                <a16:creationId xmlns:a16="http://schemas.microsoft.com/office/drawing/2014/main" id="{7EE70ABB-9212-D14C-845D-686038EDC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1" name="Oval 15">
            <a:extLst>
              <a:ext uri="{FF2B5EF4-FFF2-40B4-BE49-F238E27FC236}">
                <a16:creationId xmlns:a16="http://schemas.microsoft.com/office/drawing/2014/main" id="{8862AABB-6B54-E746-9E4F-7821D5F0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11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32" name="Line 16">
            <a:extLst>
              <a:ext uri="{FF2B5EF4-FFF2-40B4-BE49-F238E27FC236}">
                <a16:creationId xmlns:a16="http://schemas.microsoft.com/office/drawing/2014/main" id="{180DA28F-4DAE-B348-9093-E40EAAB05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638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id="{B89C27FB-E3C6-DA47-A0F8-42FD9B035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id="{7A586007-89EB-D848-8319-919C993D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5" name="Oval 19">
            <a:extLst>
              <a:ext uri="{FF2B5EF4-FFF2-40B4-BE49-F238E27FC236}">
                <a16:creationId xmlns:a16="http://schemas.microsoft.com/office/drawing/2014/main" id="{F73854FB-EA6D-FC4C-9844-5DAFE337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11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36" name="Line 20">
            <a:extLst>
              <a:ext uri="{FF2B5EF4-FFF2-40B4-BE49-F238E27FC236}">
                <a16:creationId xmlns:a16="http://schemas.microsoft.com/office/drawing/2014/main" id="{900345F0-647B-1748-8897-62EF85AB7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16865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7" name="Oval 21">
            <a:extLst>
              <a:ext uri="{FF2B5EF4-FFF2-40B4-BE49-F238E27FC236}">
                <a16:creationId xmlns:a16="http://schemas.microsoft.com/office/drawing/2014/main" id="{0DFD9407-4220-1848-82D7-ED0AAF5FB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2585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38" name="Line 22">
            <a:extLst>
              <a:ext uri="{FF2B5EF4-FFF2-40B4-BE49-F238E27FC236}">
                <a16:creationId xmlns:a16="http://schemas.microsoft.com/office/drawing/2014/main" id="{9A2A66DE-BEFC-384D-96BF-2E47DE5F2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638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9" name="Line 23">
            <a:extLst>
              <a:ext uri="{FF2B5EF4-FFF2-40B4-BE49-F238E27FC236}">
                <a16:creationId xmlns:a16="http://schemas.microsoft.com/office/drawing/2014/main" id="{1B95D0E0-F41E-8649-A1E3-E4A1D3212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0" name="Line 24">
            <a:extLst>
              <a:ext uri="{FF2B5EF4-FFF2-40B4-BE49-F238E27FC236}">
                <a16:creationId xmlns:a16="http://schemas.microsoft.com/office/drawing/2014/main" id="{828CA402-0CCE-C544-8942-BF42E61F4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11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1" name="Oval 25">
            <a:extLst>
              <a:ext uri="{FF2B5EF4-FFF2-40B4-BE49-F238E27FC236}">
                <a16:creationId xmlns:a16="http://schemas.microsoft.com/office/drawing/2014/main" id="{FCF33DA7-CEC3-D04C-8044-44EC0C90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330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id="{0A2D0795-6FB1-CE4B-81B0-674C668BB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828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id="{49992C34-74AC-264B-9728-96C878471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330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id="{7C9CCF93-97DE-BA49-A341-1AD978E0F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3304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5" name="Oval 29">
            <a:extLst>
              <a:ext uri="{FF2B5EF4-FFF2-40B4-BE49-F238E27FC236}">
                <a16:creationId xmlns:a16="http://schemas.microsoft.com/office/drawing/2014/main" id="{E8936121-3B3C-BB4E-B10E-DDBBDBEE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11450"/>
            <a:ext cx="3683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46" name="Line 30">
            <a:extLst>
              <a:ext uri="{FF2B5EF4-FFF2-40B4-BE49-F238E27FC236}">
                <a16:creationId xmlns:a16="http://schemas.microsoft.com/office/drawing/2014/main" id="{126F4219-B428-7748-93A5-78E1D1F46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6385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7" name="Line 31">
            <a:extLst>
              <a:ext uri="{FF2B5EF4-FFF2-40B4-BE49-F238E27FC236}">
                <a16:creationId xmlns:a16="http://schemas.microsoft.com/office/drawing/2014/main" id="{4AF55EC3-94D7-0A40-B64A-CCD130228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71145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8" name="Line 32">
            <a:extLst>
              <a:ext uri="{FF2B5EF4-FFF2-40B4-BE49-F238E27FC236}">
                <a16:creationId xmlns:a16="http://schemas.microsoft.com/office/drawing/2014/main" id="{7C9E50D8-24BD-304C-9EC8-6986C2C6A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1145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9" name="Line 33">
            <a:extLst>
              <a:ext uri="{FF2B5EF4-FFF2-40B4-BE49-F238E27FC236}">
                <a16:creationId xmlns:a16="http://schemas.microsoft.com/office/drawing/2014/main" id="{35A53753-67C1-0B43-A94C-B67242C7C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1686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0" name="Line 34">
            <a:extLst>
              <a:ext uri="{FF2B5EF4-FFF2-40B4-BE49-F238E27FC236}">
                <a16:creationId xmlns:a16="http://schemas.microsoft.com/office/drawing/2014/main" id="{BD55F933-C30E-CE41-B3AF-289C845102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16865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1" name="Line 35">
            <a:extLst>
              <a:ext uri="{FF2B5EF4-FFF2-40B4-BE49-F238E27FC236}">
                <a16:creationId xmlns:a16="http://schemas.microsoft.com/office/drawing/2014/main" id="{26FEC495-C132-464C-9188-3578553CF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78765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2" name="Line 36">
            <a:extLst>
              <a:ext uri="{FF2B5EF4-FFF2-40B4-BE49-F238E27FC236}">
                <a16:creationId xmlns:a16="http://schemas.microsoft.com/office/drawing/2014/main" id="{8FE8EA1E-A95F-614D-BEC8-7FBC5DA2C3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16865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3" name="Oval 5">
            <a:extLst>
              <a:ext uri="{FF2B5EF4-FFF2-40B4-BE49-F238E27FC236}">
                <a16:creationId xmlns:a16="http://schemas.microsoft.com/office/drawing/2014/main" id="{E9F103B2-26AB-094E-AE41-2710B632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5446713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54" name="Oval 5">
            <a:extLst>
              <a:ext uri="{FF2B5EF4-FFF2-40B4-BE49-F238E27FC236}">
                <a16:creationId xmlns:a16="http://schemas.microsoft.com/office/drawing/2014/main" id="{DEB0F7AE-5B8C-6548-9575-30AD6115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50165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55" name="Oval 5">
            <a:extLst>
              <a:ext uri="{FF2B5EF4-FFF2-40B4-BE49-F238E27FC236}">
                <a16:creationId xmlns:a16="http://schemas.microsoft.com/office/drawing/2014/main" id="{BB6221D2-3213-ED47-9D86-006D65F9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4729163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56" name="Oval 5">
            <a:extLst>
              <a:ext uri="{FF2B5EF4-FFF2-40B4-BE49-F238E27FC236}">
                <a16:creationId xmlns:a16="http://schemas.microsoft.com/office/drawing/2014/main" id="{888EA341-B358-8B41-9851-4581633BE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5037138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57" name="Line 34">
            <a:extLst>
              <a:ext uri="{FF2B5EF4-FFF2-40B4-BE49-F238E27FC236}">
                <a16:creationId xmlns:a16="http://schemas.microsoft.com/office/drawing/2014/main" id="{7D5F85CA-B77B-644E-805C-7522977217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1" y="5332414"/>
            <a:ext cx="423863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8" name="Line 34">
            <a:extLst>
              <a:ext uri="{FF2B5EF4-FFF2-40B4-BE49-F238E27FC236}">
                <a16:creationId xmlns:a16="http://schemas.microsoft.com/office/drawing/2014/main" id="{6B16E7DD-7190-4F43-BD04-DDDAD3A8C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6013" y="5148263"/>
            <a:ext cx="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9" name="Line 34">
            <a:extLst>
              <a:ext uri="{FF2B5EF4-FFF2-40B4-BE49-F238E27FC236}">
                <a16:creationId xmlns:a16="http://schemas.microsoft.com/office/drawing/2014/main" id="{487BFAF4-BC88-C342-BAEB-74D9F0A10D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5332414"/>
            <a:ext cx="533400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60" name="Oval 5">
            <a:extLst>
              <a:ext uri="{FF2B5EF4-FFF2-40B4-BE49-F238E27FC236}">
                <a16:creationId xmlns:a16="http://schemas.microsoft.com/office/drawing/2014/main" id="{CE04F78B-5DC2-3847-8142-BED4C24F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5484813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61" name="Oval 5">
            <a:extLst>
              <a:ext uri="{FF2B5EF4-FFF2-40B4-BE49-F238E27FC236}">
                <a16:creationId xmlns:a16="http://schemas.microsoft.com/office/drawing/2014/main" id="{A6B2FF27-BED2-244A-9A56-7BD9B4E2D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5054600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62" name="Oval 5">
            <a:extLst>
              <a:ext uri="{FF2B5EF4-FFF2-40B4-BE49-F238E27FC236}">
                <a16:creationId xmlns:a16="http://schemas.microsoft.com/office/drawing/2014/main" id="{11793E6D-A6EF-C44C-9E54-36EC94A9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4765675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63" name="Oval 5">
            <a:extLst>
              <a:ext uri="{FF2B5EF4-FFF2-40B4-BE49-F238E27FC236}">
                <a16:creationId xmlns:a16="http://schemas.microsoft.com/office/drawing/2014/main" id="{0448329F-8483-9246-9BA0-B8A7FF89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88" y="5075238"/>
            <a:ext cx="3683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2864" name="Line 34">
            <a:extLst>
              <a:ext uri="{FF2B5EF4-FFF2-40B4-BE49-F238E27FC236}">
                <a16:creationId xmlns:a16="http://schemas.microsoft.com/office/drawing/2014/main" id="{673B252E-39D5-5143-9BEC-68F93A1B4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2564" y="5368926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65" name="Line 34">
            <a:extLst>
              <a:ext uri="{FF2B5EF4-FFF2-40B4-BE49-F238E27FC236}">
                <a16:creationId xmlns:a16="http://schemas.microsoft.com/office/drawing/2014/main" id="{6FB5ED9B-BD46-C442-B4E2-CCD2342D1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0788" y="5184775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66" name="Line 34">
            <a:extLst>
              <a:ext uri="{FF2B5EF4-FFF2-40B4-BE49-F238E27FC236}">
                <a16:creationId xmlns:a16="http://schemas.microsoft.com/office/drawing/2014/main" id="{2B2F3544-7932-B04D-93F0-36FB7ADDE3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1963" y="5368926"/>
            <a:ext cx="53340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67" name="Line 34">
            <a:extLst>
              <a:ext uri="{FF2B5EF4-FFF2-40B4-BE49-F238E27FC236}">
                <a16:creationId xmlns:a16="http://schemas.microsoft.com/office/drawing/2014/main" id="{1F203E08-EAA8-254C-8B89-B11BA95128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2564" y="5014913"/>
            <a:ext cx="422275" cy="119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68" name="Line 34">
            <a:extLst>
              <a:ext uri="{FF2B5EF4-FFF2-40B4-BE49-F238E27FC236}">
                <a16:creationId xmlns:a16="http://schemas.microsoft.com/office/drawing/2014/main" id="{DC5C60AA-C343-9444-A09F-3EC5E6C2F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9900" y="4949825"/>
            <a:ext cx="469900" cy="198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>
            <a:extLst>
              <a:ext uri="{FF2B5EF4-FFF2-40B4-BE49-F238E27FC236}">
                <a16:creationId xmlns:a16="http://schemas.microsoft.com/office/drawing/2014/main" id="{752F2B2E-DCB5-F140-93D6-B2E9F0C8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</a:t>
            </a:r>
          </a:p>
        </p:txBody>
      </p:sp>
      <p:sp>
        <p:nvSpPr>
          <p:cNvPr id="163843" name="Content Placeholder 2">
            <a:extLst>
              <a:ext uri="{FF2B5EF4-FFF2-40B4-BE49-F238E27FC236}">
                <a16:creationId xmlns:a16="http://schemas.microsoft.com/office/drawing/2014/main" id="{656C4656-DC56-BA44-B4A1-6FEE3D1D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Changes the sexual contact network</a:t>
            </a:r>
          </a:p>
          <a:p>
            <a:r>
              <a:rPr lang="en-US" altLang="en-US" dirty="0"/>
              <a:t>Simulation studies show that HIV spreads more rapidly when concurrency is common.</a:t>
            </a:r>
          </a:p>
          <a:p>
            <a:r>
              <a:rPr lang="en-US" altLang="en-US" dirty="0"/>
              <a:t>Data driven simulation show that concurrency may be responsible for the HIV epidemic in South Africa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7539-A7E2-1D45-9E48-AE97007B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E48EDB2-354A-B44F-8CD9-3205F9803774}" type="slidenum">
              <a:rPr lang="en-US" altLang="en-US" sz="1400">
                <a:solidFill>
                  <a:srgbClr val="000000"/>
                </a:solidFill>
              </a:rPr>
              <a:pPr/>
              <a:t>32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12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>
            <a:extLst>
              <a:ext uri="{FF2B5EF4-FFF2-40B4-BE49-F238E27FC236}">
                <a16:creationId xmlns:a16="http://schemas.microsoft.com/office/drawing/2014/main" id="{73E4BC5C-47CC-FF44-9CFA-42F70FFA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(cont.)</a:t>
            </a:r>
          </a:p>
        </p:txBody>
      </p:sp>
      <p:sp>
        <p:nvSpPr>
          <p:cNvPr id="164867" name="Content Placeholder 2">
            <a:extLst>
              <a:ext uri="{FF2B5EF4-FFF2-40B4-BE49-F238E27FC236}">
                <a16:creationId xmlns:a16="http://schemas.microsoft.com/office/drawing/2014/main" id="{9E414018-F6C8-E443-85D0-A8B6A24A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Difficult to measure concurrency accurately since it requires enrolling indexes and their partners who might not want to be identified</a:t>
            </a:r>
          </a:p>
          <a:p>
            <a:r>
              <a:rPr lang="en-US" altLang="en-US"/>
              <a:t>Also challenging because disease spread depends significantly on the type and duration of the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5714-C9D0-E040-B542-8E7D3D4E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5895FB-6808-9A46-A648-A8F43099048F}" type="slidenum">
              <a:rPr lang="en-US" altLang="en-US" sz="1400">
                <a:solidFill>
                  <a:srgbClr val="000000"/>
                </a:solidFill>
              </a:rPr>
              <a:pPr/>
              <a:t>33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91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Oval 2">
            <a:extLst>
              <a:ext uri="{FF2B5EF4-FFF2-40B4-BE49-F238E27FC236}">
                <a16:creationId xmlns:a16="http://schemas.microsoft.com/office/drawing/2014/main" id="{06B3F15D-2D01-6C43-8409-DFAD558A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3206750"/>
            <a:ext cx="368300" cy="3683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891" name="Line 3">
            <a:extLst>
              <a:ext uri="{FF2B5EF4-FFF2-40B4-BE49-F238E27FC236}">
                <a16:creationId xmlns:a16="http://schemas.microsoft.com/office/drawing/2014/main" id="{8D29C272-D0A0-EF4E-80B8-2FC7753362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033EEC3E-F3D4-794B-9454-A8EF75E40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05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>
            <a:extLst>
              <a:ext uri="{FF2B5EF4-FFF2-40B4-BE49-F238E27FC236}">
                <a16:creationId xmlns:a16="http://schemas.microsoft.com/office/drawing/2014/main" id="{1511C9AF-079B-C140-B96E-1CE6D043D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5052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Line 6">
            <a:extLst>
              <a:ext uri="{FF2B5EF4-FFF2-40B4-BE49-F238E27FC236}">
                <a16:creationId xmlns:a16="http://schemas.microsoft.com/office/drawing/2014/main" id="{9146DABF-3F07-2D49-AFF5-DE3C15132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43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5" name="Oval 7">
            <a:extLst>
              <a:ext uri="{FF2B5EF4-FFF2-40B4-BE49-F238E27FC236}">
                <a16:creationId xmlns:a16="http://schemas.microsoft.com/office/drawing/2014/main" id="{3C742B15-88B7-0B41-AC9A-FBF7E2BDD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25209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896" name="Oval 8">
            <a:extLst>
              <a:ext uri="{FF2B5EF4-FFF2-40B4-BE49-F238E27FC236}">
                <a16:creationId xmlns:a16="http://schemas.microsoft.com/office/drawing/2014/main" id="{975E5A83-DA6D-374A-9E7E-E8915FED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38925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897" name="Oval 9">
            <a:extLst>
              <a:ext uri="{FF2B5EF4-FFF2-40B4-BE49-F238E27FC236}">
                <a16:creationId xmlns:a16="http://schemas.microsoft.com/office/drawing/2014/main" id="{8FBC8615-01A3-334B-99B4-85570A8B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38163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898" name="Oval 10">
            <a:extLst>
              <a:ext uri="{FF2B5EF4-FFF2-40B4-BE49-F238E27FC236}">
                <a16:creationId xmlns:a16="http://schemas.microsoft.com/office/drawing/2014/main" id="{BF8486C0-00EA-4648-9440-BBC4AE67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24447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899" name="Rectangle 11">
            <a:extLst>
              <a:ext uri="{FF2B5EF4-FFF2-40B4-BE49-F238E27FC236}">
                <a16:creationId xmlns:a16="http://schemas.microsoft.com/office/drawing/2014/main" id="{B6ABDB31-D898-B74A-9E79-D3135FA8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38750"/>
            <a:ext cx="2693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Integrated/Dense/ Constrained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 Personal Network</a:t>
            </a:r>
          </a:p>
        </p:txBody>
      </p:sp>
      <p:sp>
        <p:nvSpPr>
          <p:cNvPr id="165900" name="Arc 12">
            <a:extLst>
              <a:ext uri="{FF2B5EF4-FFF2-40B4-BE49-F238E27FC236}">
                <a16:creationId xmlns:a16="http://schemas.microsoft.com/office/drawing/2014/main" id="{E43508B5-FDFB-034E-A5D4-53DF35CA85BB}"/>
              </a:ext>
            </a:extLst>
          </p:cNvPr>
          <p:cNvSpPr>
            <a:spLocks/>
          </p:cNvSpPr>
          <p:nvPr/>
        </p:nvSpPr>
        <p:spPr bwMode="auto">
          <a:xfrm>
            <a:off x="4681538" y="2743200"/>
            <a:ext cx="271462" cy="1143000"/>
          </a:xfrm>
          <a:custGeom>
            <a:avLst/>
            <a:gdLst>
              <a:gd name="T0" fmla="*/ 2147483647 w 25830"/>
              <a:gd name="T1" fmla="*/ 2147483647 h 43200"/>
              <a:gd name="T2" fmla="*/ 0 w 25830"/>
              <a:gd name="T3" fmla="*/ 2147483647 h 43200"/>
              <a:gd name="T4" fmla="*/ 2147483647 w 25830"/>
              <a:gd name="T5" fmla="*/ 2147483647 h 43200"/>
              <a:gd name="T6" fmla="*/ 0 60000 65536"/>
              <a:gd name="T7" fmla="*/ 0 60000 65536"/>
              <a:gd name="T8" fmla="*/ 0 60000 65536"/>
              <a:gd name="T9" fmla="*/ 0 w 25830"/>
              <a:gd name="T10" fmla="*/ 0 h 43200"/>
              <a:gd name="T11" fmla="*/ 25830 w 2583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30" h="43200" fill="none" extrusionOk="0">
                <a:moveTo>
                  <a:pt x="4078" y="0"/>
                </a:moveTo>
                <a:cubicBezTo>
                  <a:pt x="4129" y="0"/>
                  <a:pt x="4179" y="-1"/>
                  <a:pt x="4230" y="0"/>
                </a:cubicBezTo>
                <a:cubicBezTo>
                  <a:pt x="16159" y="0"/>
                  <a:pt x="25830" y="9670"/>
                  <a:pt x="25830" y="21600"/>
                </a:cubicBezTo>
                <a:cubicBezTo>
                  <a:pt x="25830" y="33529"/>
                  <a:pt x="16159" y="43200"/>
                  <a:pt x="4230" y="43200"/>
                </a:cubicBezTo>
                <a:cubicBezTo>
                  <a:pt x="2809" y="43200"/>
                  <a:pt x="1392" y="43059"/>
                  <a:pt x="0" y="42781"/>
                </a:cubicBezTo>
              </a:path>
              <a:path w="25830" h="43200" stroke="0" extrusionOk="0">
                <a:moveTo>
                  <a:pt x="4078" y="0"/>
                </a:moveTo>
                <a:cubicBezTo>
                  <a:pt x="4129" y="0"/>
                  <a:pt x="4179" y="-1"/>
                  <a:pt x="4230" y="0"/>
                </a:cubicBezTo>
                <a:cubicBezTo>
                  <a:pt x="16159" y="0"/>
                  <a:pt x="25830" y="9670"/>
                  <a:pt x="25830" y="21600"/>
                </a:cubicBezTo>
                <a:cubicBezTo>
                  <a:pt x="25830" y="33529"/>
                  <a:pt x="16159" y="43200"/>
                  <a:pt x="4230" y="43200"/>
                </a:cubicBezTo>
                <a:cubicBezTo>
                  <a:pt x="2809" y="43200"/>
                  <a:pt x="1392" y="43059"/>
                  <a:pt x="0" y="42781"/>
                </a:cubicBezTo>
                <a:lnTo>
                  <a:pt x="4230" y="21600"/>
                </a:lnTo>
                <a:lnTo>
                  <a:pt x="4078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1" name="Arc 13">
            <a:extLst>
              <a:ext uri="{FF2B5EF4-FFF2-40B4-BE49-F238E27FC236}">
                <a16:creationId xmlns:a16="http://schemas.microsoft.com/office/drawing/2014/main" id="{9FECBC43-6D80-DC44-81F6-522EAF611460}"/>
              </a:ext>
            </a:extLst>
          </p:cNvPr>
          <p:cNvSpPr>
            <a:spLocks/>
          </p:cNvSpPr>
          <p:nvPr/>
        </p:nvSpPr>
        <p:spPr bwMode="auto">
          <a:xfrm>
            <a:off x="3427414" y="2514600"/>
            <a:ext cx="992187" cy="12192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2" name="Arc 14">
            <a:extLst>
              <a:ext uri="{FF2B5EF4-FFF2-40B4-BE49-F238E27FC236}">
                <a16:creationId xmlns:a16="http://schemas.microsoft.com/office/drawing/2014/main" id="{93798DCB-8AEA-A14A-A4B3-A2CFBA39B927}"/>
              </a:ext>
            </a:extLst>
          </p:cNvPr>
          <p:cNvSpPr>
            <a:spLocks/>
          </p:cNvSpPr>
          <p:nvPr/>
        </p:nvSpPr>
        <p:spPr bwMode="auto">
          <a:xfrm>
            <a:off x="3352800" y="2895600"/>
            <a:ext cx="1143000" cy="1066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3" name="Line 15">
            <a:extLst>
              <a:ext uri="{FF2B5EF4-FFF2-40B4-BE49-F238E27FC236}">
                <a16:creationId xmlns:a16="http://schemas.microsoft.com/office/drawing/2014/main" id="{46343B68-CA5A-5041-9148-502F72B20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4" name="Rectangle 16">
            <a:extLst>
              <a:ext uri="{FF2B5EF4-FFF2-40B4-BE49-F238E27FC236}">
                <a16:creationId xmlns:a16="http://schemas.microsoft.com/office/drawing/2014/main" id="{719119D1-0D84-5648-AC09-BC558AA3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225" y="3246439"/>
            <a:ext cx="43441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Ego</a:t>
            </a:r>
          </a:p>
        </p:txBody>
      </p:sp>
      <p:sp>
        <p:nvSpPr>
          <p:cNvPr id="165905" name="Oval 17">
            <a:extLst>
              <a:ext uri="{FF2B5EF4-FFF2-40B4-BE49-F238E27FC236}">
                <a16:creationId xmlns:a16="http://schemas.microsoft.com/office/drawing/2014/main" id="{57D81B06-DF08-4544-AE0F-84E3C48B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3282950"/>
            <a:ext cx="368300" cy="3683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906" name="Line 18">
            <a:extLst>
              <a:ext uri="{FF2B5EF4-FFF2-40B4-BE49-F238E27FC236}">
                <a16:creationId xmlns:a16="http://schemas.microsoft.com/office/drawing/2014/main" id="{5A096BD4-E516-E54B-A756-BD83A87D6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895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7" name="Line 19">
            <a:extLst>
              <a:ext uri="{FF2B5EF4-FFF2-40B4-BE49-F238E27FC236}">
                <a16:creationId xmlns:a16="http://schemas.microsoft.com/office/drawing/2014/main" id="{45E8B5ED-4EFB-AB4C-AB6A-84B1B30F1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81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8" name="Line 20">
            <a:extLst>
              <a:ext uri="{FF2B5EF4-FFF2-40B4-BE49-F238E27FC236}">
                <a16:creationId xmlns:a16="http://schemas.microsoft.com/office/drawing/2014/main" id="{E17CA9C6-A839-FD46-B269-70C85C1EF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581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9" name="Line 21">
            <a:extLst>
              <a:ext uri="{FF2B5EF4-FFF2-40B4-BE49-F238E27FC236}">
                <a16:creationId xmlns:a16="http://schemas.microsoft.com/office/drawing/2014/main" id="{4F97974C-4461-174C-AD4C-9B417D63C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0" name="Oval 22">
            <a:extLst>
              <a:ext uri="{FF2B5EF4-FFF2-40B4-BE49-F238E27FC236}">
                <a16:creationId xmlns:a16="http://schemas.microsoft.com/office/drawing/2014/main" id="{3490C6FE-C571-3741-B4DE-45D8352A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0" y="25971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911" name="Oval 23">
            <a:extLst>
              <a:ext uri="{FF2B5EF4-FFF2-40B4-BE49-F238E27FC236}">
                <a16:creationId xmlns:a16="http://schemas.microsoft.com/office/drawing/2014/main" id="{0651FA55-D783-4549-ACBE-AFF54153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0" y="39687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912" name="Oval 24">
            <a:extLst>
              <a:ext uri="{FF2B5EF4-FFF2-40B4-BE49-F238E27FC236}">
                <a16:creationId xmlns:a16="http://schemas.microsoft.com/office/drawing/2014/main" id="{1289A3D3-0D19-4B4A-A1F8-3520A404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38925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913" name="Oval 25">
            <a:extLst>
              <a:ext uri="{FF2B5EF4-FFF2-40B4-BE49-F238E27FC236}">
                <a16:creationId xmlns:a16="http://schemas.microsoft.com/office/drawing/2014/main" id="{638230DA-FDF1-7E44-B43A-70081054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520950"/>
            <a:ext cx="292100" cy="2921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5914" name="Rectangle 26">
            <a:extLst>
              <a:ext uri="{FF2B5EF4-FFF2-40B4-BE49-F238E27FC236}">
                <a16:creationId xmlns:a16="http://schemas.microsoft.com/office/drawing/2014/main" id="{6672F4F8-2F57-D44C-BC3D-5DB181FE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5227638"/>
            <a:ext cx="166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Radial/Open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Personal Network</a:t>
            </a:r>
          </a:p>
        </p:txBody>
      </p:sp>
      <p:sp>
        <p:nvSpPr>
          <p:cNvPr id="165915" name="Line 27">
            <a:extLst>
              <a:ext uri="{FF2B5EF4-FFF2-40B4-BE49-F238E27FC236}">
                <a16:creationId xmlns:a16="http://schemas.microsoft.com/office/drawing/2014/main" id="{88A6525C-9336-4447-85B6-5ACB9A676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981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6" name="Rectangle 28">
            <a:extLst>
              <a:ext uri="{FF2B5EF4-FFF2-40B4-BE49-F238E27FC236}">
                <a16:creationId xmlns:a16="http://schemas.microsoft.com/office/drawing/2014/main" id="{33621FE1-F7DE-7741-A2D1-DE4F92D9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25" y="3322639"/>
            <a:ext cx="43441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Ego</a:t>
            </a:r>
          </a:p>
        </p:txBody>
      </p:sp>
      <p:sp>
        <p:nvSpPr>
          <p:cNvPr id="165917" name="Line 29">
            <a:extLst>
              <a:ext uri="{FF2B5EF4-FFF2-40B4-BE49-F238E27FC236}">
                <a16:creationId xmlns:a16="http://schemas.microsoft.com/office/drawing/2014/main" id="{CF610FBF-05FE-B744-A1B7-F522129A3C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2057400"/>
            <a:ext cx="381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8" name="Line 30">
            <a:extLst>
              <a:ext uri="{FF2B5EF4-FFF2-40B4-BE49-F238E27FC236}">
                <a16:creationId xmlns:a16="http://schemas.microsoft.com/office/drawing/2014/main" id="{7B36C413-AFAA-3F47-A7BC-1BF6AA89FB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1981200"/>
            <a:ext cx="152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9" name="Line 31">
            <a:extLst>
              <a:ext uri="{FF2B5EF4-FFF2-40B4-BE49-F238E27FC236}">
                <a16:creationId xmlns:a16="http://schemas.microsoft.com/office/drawing/2014/main" id="{4A2BFA5D-E96B-904B-9291-23639E89F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514600"/>
            <a:ext cx="60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0" name="Line 32">
            <a:extLst>
              <a:ext uri="{FF2B5EF4-FFF2-40B4-BE49-F238E27FC236}">
                <a16:creationId xmlns:a16="http://schemas.microsoft.com/office/drawing/2014/main" id="{55CA0D76-E3C9-7D43-997E-D1ECAD627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8956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1" name="Line 33">
            <a:extLst>
              <a:ext uri="{FF2B5EF4-FFF2-40B4-BE49-F238E27FC236}">
                <a16:creationId xmlns:a16="http://schemas.microsoft.com/office/drawing/2014/main" id="{251C702C-FA29-744C-9FCB-348304C90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1910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2" name="Line 34">
            <a:extLst>
              <a:ext uri="{FF2B5EF4-FFF2-40B4-BE49-F238E27FC236}">
                <a16:creationId xmlns:a16="http://schemas.microsoft.com/office/drawing/2014/main" id="{80225E4B-A5D6-3C4F-8603-6FB930EC94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267200"/>
            <a:ext cx="152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3" name="Line 35">
            <a:extLst>
              <a:ext uri="{FF2B5EF4-FFF2-40B4-BE49-F238E27FC236}">
                <a16:creationId xmlns:a16="http://schemas.microsoft.com/office/drawing/2014/main" id="{2E969D23-8D7D-A34F-B576-40B1A7DF6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148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4" name="Text Box 36">
            <a:extLst>
              <a:ext uri="{FF2B5EF4-FFF2-40B4-BE49-F238E27FC236}">
                <a16:creationId xmlns:a16="http://schemas.microsoft.com/office/drawing/2014/main" id="{A76C7F4F-E99C-D747-B2B0-661B396B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435" y="838201"/>
            <a:ext cx="65838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5. Dense vs. Radial Personal Networks</a:t>
            </a:r>
          </a:p>
        </p:txBody>
      </p:sp>
    </p:spTree>
    <p:extLst>
      <p:ext uri="{BB962C8B-B14F-4D97-AF65-F5344CB8AC3E}">
        <p14:creationId xmlns:p14="http://schemas.microsoft.com/office/powerpoint/2010/main" val="418596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5">
            <a:extLst>
              <a:ext uri="{FF2B5EF4-FFF2-40B4-BE49-F238E27FC236}">
                <a16:creationId xmlns:a16="http://schemas.microsoft.com/office/drawing/2014/main" id="{EE827910-68D5-6D42-9343-BA77514B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68453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Text Box 6">
            <a:extLst>
              <a:ext uri="{FF2B5EF4-FFF2-40B4-BE49-F238E27FC236}">
                <a16:creationId xmlns:a16="http://schemas.microsoft.com/office/drawing/2014/main" id="{9E909283-7499-3F40-8F88-B46E029CE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762000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3060" name="Text Box 7">
            <a:extLst>
              <a:ext uri="{FF2B5EF4-FFF2-40B4-BE49-F238E27FC236}">
                <a16:creationId xmlns:a16="http://schemas.microsoft.com/office/drawing/2014/main" id="{A42C31E8-779A-2A45-83AE-97591340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762000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73061" name="Text Box 8">
            <a:extLst>
              <a:ext uri="{FF2B5EF4-FFF2-40B4-BE49-F238E27FC236}">
                <a16:creationId xmlns:a16="http://schemas.microsoft.com/office/drawing/2014/main" id="{D57B7C69-E2AC-144B-86B9-752B38E16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429000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73062" name="Text Box 9">
            <a:extLst>
              <a:ext uri="{FF2B5EF4-FFF2-40B4-BE49-F238E27FC236}">
                <a16:creationId xmlns:a16="http://schemas.microsoft.com/office/drawing/2014/main" id="{441D73B6-E705-C946-AFF7-CFAD602C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3352800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504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3">
            <a:extLst>
              <a:ext uri="{FF2B5EF4-FFF2-40B4-BE49-F238E27FC236}">
                <a16:creationId xmlns:a16="http://schemas.microsoft.com/office/drawing/2014/main" id="{B72F2823-DA1A-1748-98CD-C7666F1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1B8C0-F0F8-8B45-B395-873792363E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5298" name="Oval 2">
            <a:extLst>
              <a:ext uri="{FF2B5EF4-FFF2-40B4-BE49-F238E27FC236}">
                <a16:creationId xmlns:a16="http://schemas.microsoft.com/office/drawing/2014/main" id="{73E326AB-5A28-9A4F-ABC4-0741C298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861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299" name="Oval 3">
            <a:extLst>
              <a:ext uri="{FF2B5EF4-FFF2-40B4-BE49-F238E27FC236}">
                <a16:creationId xmlns:a16="http://schemas.microsoft.com/office/drawing/2014/main" id="{2F2D2CEB-FD38-F044-801A-97CE665EF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786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555D5C29-918C-7848-AEBB-35D28385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90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1" name="Oval 5">
            <a:extLst>
              <a:ext uri="{FF2B5EF4-FFF2-40B4-BE49-F238E27FC236}">
                <a16:creationId xmlns:a16="http://schemas.microsoft.com/office/drawing/2014/main" id="{CFEFAD03-0F42-074E-9F1E-5DAC5476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614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2" name="Oval 6">
            <a:extLst>
              <a:ext uri="{FF2B5EF4-FFF2-40B4-BE49-F238E27FC236}">
                <a16:creationId xmlns:a16="http://schemas.microsoft.com/office/drawing/2014/main" id="{310CEE7B-8EED-8749-A4F4-D33309BD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4433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3" name="Oval 7">
            <a:extLst>
              <a:ext uri="{FF2B5EF4-FFF2-40B4-BE49-F238E27FC236}">
                <a16:creationId xmlns:a16="http://schemas.microsoft.com/office/drawing/2014/main" id="{C8858A91-3FD2-1E4C-8467-4879B51C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614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4" name="Oval 8">
            <a:extLst>
              <a:ext uri="{FF2B5EF4-FFF2-40B4-BE49-F238E27FC236}">
                <a16:creationId xmlns:a16="http://schemas.microsoft.com/office/drawing/2014/main" id="{2B290E93-5D87-DA4B-A4FB-84370B03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573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5" name="Oval 9">
            <a:extLst>
              <a:ext uri="{FF2B5EF4-FFF2-40B4-BE49-F238E27FC236}">
                <a16:creationId xmlns:a16="http://schemas.microsoft.com/office/drawing/2014/main" id="{172DF2DA-A030-CB43-94DA-76923561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9573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6" name="Oval 10">
            <a:extLst>
              <a:ext uri="{FF2B5EF4-FFF2-40B4-BE49-F238E27FC236}">
                <a16:creationId xmlns:a16="http://schemas.microsoft.com/office/drawing/2014/main" id="{9C7AA431-46A3-3D48-942C-9957681E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243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7" name="Oval 11">
            <a:extLst>
              <a:ext uri="{FF2B5EF4-FFF2-40B4-BE49-F238E27FC236}">
                <a16:creationId xmlns:a16="http://schemas.microsoft.com/office/drawing/2014/main" id="{6E6E2A15-B9C5-9344-94C7-24DDB84A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86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8" name="Oval 12">
            <a:extLst>
              <a:ext uri="{FF2B5EF4-FFF2-40B4-BE49-F238E27FC236}">
                <a16:creationId xmlns:a16="http://schemas.microsoft.com/office/drawing/2014/main" id="{44C03B3B-71B3-5D42-AA88-B7C7C144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71789"/>
            <a:ext cx="3048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09" name="Text Box 13">
            <a:extLst>
              <a:ext uri="{FF2B5EF4-FFF2-40B4-BE49-F238E27FC236}">
                <a16:creationId xmlns:a16="http://schemas.microsoft.com/office/drawing/2014/main" id="{46726A89-DC72-B74E-9D8E-A52B8A54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7861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5310" name="Text Box 14">
            <a:extLst>
              <a:ext uri="{FF2B5EF4-FFF2-40B4-BE49-F238E27FC236}">
                <a16:creationId xmlns:a16="http://schemas.microsoft.com/office/drawing/2014/main" id="{62FC2FDB-1AFF-8F4D-8725-431C9AD02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7861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5311" name="Text Box 15">
            <a:extLst>
              <a:ext uri="{FF2B5EF4-FFF2-40B4-BE49-F238E27FC236}">
                <a16:creationId xmlns:a16="http://schemas.microsoft.com/office/drawing/2014/main" id="{70A72EBC-5C1B-094E-B226-9BCEC3FB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149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1A653E28-25B0-F84B-9C16-8605F1281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573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DC37DC7A-B1CD-394E-9B96-7780B312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482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5314" name="Text Box 18">
            <a:extLst>
              <a:ext uri="{FF2B5EF4-FFF2-40B4-BE49-F238E27FC236}">
                <a16:creationId xmlns:a16="http://schemas.microsoft.com/office/drawing/2014/main" id="{D0CC073E-0D2B-864D-9FE8-7D3A3D5F7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6149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5315" name="Text Box 19">
            <a:extLst>
              <a:ext uri="{FF2B5EF4-FFF2-40B4-BE49-F238E27FC236}">
                <a16:creationId xmlns:a16="http://schemas.microsoft.com/office/drawing/2014/main" id="{7B98AF01-9487-924C-9239-9742A68C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243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FFC32B20-B8DD-EB4E-B199-120F453D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861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8317A8AB-510F-E54E-A5F9-F0716599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7178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CB4A9D50-4261-0D4B-823F-995A54AA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957389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5319" name="Oval 23">
            <a:extLst>
              <a:ext uri="{FF2B5EF4-FFF2-40B4-BE49-F238E27FC236}">
                <a16:creationId xmlns:a16="http://schemas.microsoft.com/office/drawing/2014/main" id="{B42F7AAD-A7DA-1E43-AF9D-7BD176F5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215078E2-284F-534B-89F7-751E91C3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790826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7224B87C-174D-1448-AE11-B10DFBAF5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1" y="4433889"/>
            <a:ext cx="343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5322" name="Line 26">
            <a:extLst>
              <a:ext uri="{FF2B5EF4-FFF2-40B4-BE49-F238E27FC236}">
                <a16:creationId xmlns:a16="http://schemas.microsoft.com/office/drawing/2014/main" id="{585B6DC9-779F-6B48-8480-54D4E9FFF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9401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27">
            <a:extLst>
              <a:ext uri="{FF2B5EF4-FFF2-40B4-BE49-F238E27FC236}">
                <a16:creationId xmlns:a16="http://schemas.microsoft.com/office/drawing/2014/main" id="{410416B9-A216-3544-B385-3CDB1907A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3252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439D626F-B2DA-434A-9404-163AEE5673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4090988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Line 29">
            <a:extLst>
              <a:ext uri="{FF2B5EF4-FFF2-40B4-BE49-F238E27FC236}">
                <a16:creationId xmlns:a16="http://schemas.microsoft.com/office/drawing/2014/main" id="{090D71CE-D581-F940-9787-2779D3BD69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200" y="3178176"/>
            <a:ext cx="685800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30">
            <a:extLst>
              <a:ext uri="{FF2B5EF4-FFF2-40B4-BE49-F238E27FC236}">
                <a16:creationId xmlns:a16="http://schemas.microsoft.com/office/drawing/2014/main" id="{E24D4F48-4069-8A45-82FE-4CDD05431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42433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Line 31">
            <a:extLst>
              <a:ext uri="{FF2B5EF4-FFF2-40B4-BE49-F238E27FC236}">
                <a16:creationId xmlns:a16="http://schemas.microsoft.com/office/drawing/2014/main" id="{03A880F5-B35D-7B47-B4D7-4A1EF69AB7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22621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3B6C1A7A-761B-6F43-9891-A029BFF9E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2621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10038688-E824-A443-BB6E-0E48E284A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1671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Line 34">
            <a:extLst>
              <a:ext uri="{FF2B5EF4-FFF2-40B4-BE49-F238E27FC236}">
                <a16:creationId xmlns:a16="http://schemas.microsoft.com/office/drawing/2014/main" id="{31124904-6052-004B-8397-CB2EC2742F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39401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Line 35">
            <a:extLst>
              <a:ext uri="{FF2B5EF4-FFF2-40B4-BE49-F238E27FC236}">
                <a16:creationId xmlns:a16="http://schemas.microsoft.com/office/drawing/2014/main" id="{BB6D1587-1D0C-8441-A8DC-11AF3B21E1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0" y="23383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2" name="Line 36">
            <a:extLst>
              <a:ext uri="{FF2B5EF4-FFF2-40B4-BE49-F238E27FC236}">
                <a16:creationId xmlns:a16="http://schemas.microsoft.com/office/drawing/2014/main" id="{C8450361-A5E1-244F-940D-A8C666447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4167189"/>
            <a:ext cx="7620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Line 37">
            <a:extLst>
              <a:ext uri="{FF2B5EF4-FFF2-40B4-BE49-F238E27FC236}">
                <a16:creationId xmlns:a16="http://schemas.microsoft.com/office/drawing/2014/main" id="{83191474-B709-8746-9CE5-08D33CA8DA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49291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Line 38">
            <a:extLst>
              <a:ext uri="{FF2B5EF4-FFF2-40B4-BE49-F238E27FC236}">
                <a16:creationId xmlns:a16="http://schemas.microsoft.com/office/drawing/2014/main" id="{B7468E19-23FC-B643-BA10-3FC038294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709988"/>
            <a:ext cx="38100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Oval 39">
            <a:extLst>
              <a:ext uri="{FF2B5EF4-FFF2-40B4-BE49-F238E27FC236}">
                <a16:creationId xmlns:a16="http://schemas.microsoft.com/office/drawing/2014/main" id="{E6B646EC-69C0-8540-BD99-B787D0EAA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19388"/>
            <a:ext cx="3581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96ABB57B-DF6F-7146-9544-DB6E29C7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76388"/>
            <a:ext cx="4876800" cy="472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37" name="Line 41">
            <a:extLst>
              <a:ext uri="{FF2B5EF4-FFF2-40B4-BE49-F238E27FC236}">
                <a16:creationId xmlns:a16="http://schemas.microsoft.com/office/drawing/2014/main" id="{D32FFBBD-2D2B-4042-9F2F-9D20990A1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9291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8" name="Line 42">
            <a:extLst>
              <a:ext uri="{FF2B5EF4-FFF2-40B4-BE49-F238E27FC236}">
                <a16:creationId xmlns:a16="http://schemas.microsoft.com/office/drawing/2014/main" id="{BAF7889E-397D-5F4B-A2D0-B58A62B0EE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57673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Line 43">
            <a:extLst>
              <a:ext uri="{FF2B5EF4-FFF2-40B4-BE49-F238E27FC236}">
                <a16:creationId xmlns:a16="http://schemas.microsoft.com/office/drawing/2014/main" id="{708A5A09-2304-0042-9191-EB6580C652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2035176"/>
            <a:ext cx="1752600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Text Box 44">
            <a:extLst>
              <a:ext uri="{FF2B5EF4-FFF2-40B4-BE49-F238E27FC236}">
                <a16:creationId xmlns:a16="http://schemas.microsoft.com/office/drawing/2014/main" id="{CA251926-8E09-8949-9B27-E1344BFED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048" y="1"/>
            <a:ext cx="6165219" cy="7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634" tIns="49817" rIns="99634" bIns="49817">
            <a:spAutoFit/>
          </a:bodyPr>
          <a:lstStyle>
            <a:lvl1pPr defTabSz="998538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98538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98538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98538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98538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1"/>
                </a:solidFill>
              </a:rPr>
              <a:t>2 Types of Network Data</a:t>
            </a:r>
          </a:p>
        </p:txBody>
      </p:sp>
      <p:sp>
        <p:nvSpPr>
          <p:cNvPr id="55341" name="Oval 45">
            <a:extLst>
              <a:ext uri="{FF2B5EF4-FFF2-40B4-BE49-F238E27FC236}">
                <a16:creationId xmlns:a16="http://schemas.microsoft.com/office/drawing/2014/main" id="{978D2D59-85C7-F342-8C74-4AA12C4E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42" name="Oval 46">
            <a:extLst>
              <a:ext uri="{FF2B5EF4-FFF2-40B4-BE49-F238E27FC236}">
                <a16:creationId xmlns:a16="http://schemas.microsoft.com/office/drawing/2014/main" id="{69C3CC32-5D12-ED4F-8002-2634FC3E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43" name="Oval 47">
            <a:extLst>
              <a:ext uri="{FF2B5EF4-FFF2-40B4-BE49-F238E27FC236}">
                <a16:creationId xmlns:a16="http://schemas.microsoft.com/office/drawing/2014/main" id="{C755E507-3C2F-6643-A14D-EA6A0AC0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4306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44" name="Oval 48">
            <a:extLst>
              <a:ext uri="{FF2B5EF4-FFF2-40B4-BE49-F238E27FC236}">
                <a16:creationId xmlns:a16="http://schemas.microsoft.com/office/drawing/2014/main" id="{338F4153-C9D7-7040-A99E-AF07B375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00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45" name="Text Box 49">
            <a:extLst>
              <a:ext uri="{FF2B5EF4-FFF2-40B4-BE49-F238E27FC236}">
                <a16:creationId xmlns:a16="http://schemas.microsoft.com/office/drawing/2014/main" id="{3B609DAA-B108-CC40-B7D6-6E18C2B4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0031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5346" name="Oval 50">
            <a:extLst>
              <a:ext uri="{FF2B5EF4-FFF2-40B4-BE49-F238E27FC236}">
                <a16:creationId xmlns:a16="http://schemas.microsoft.com/office/drawing/2014/main" id="{28379A52-FAD4-7F49-9EEE-77D9D54A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306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47" name="Line 51">
            <a:extLst>
              <a:ext uri="{FF2B5EF4-FFF2-40B4-BE49-F238E27FC236}">
                <a16:creationId xmlns:a16="http://schemas.microsoft.com/office/drawing/2014/main" id="{0A3AD2B2-AE54-7949-B588-EA12F9282E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1928813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Line 52">
            <a:extLst>
              <a:ext uri="{FF2B5EF4-FFF2-40B4-BE49-F238E27FC236}">
                <a16:creationId xmlns:a16="http://schemas.microsoft.com/office/drawing/2014/main" id="{B7C4F463-9999-5D4D-A73D-0839C3F596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928813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Line 53">
            <a:extLst>
              <a:ext uri="{FF2B5EF4-FFF2-40B4-BE49-F238E27FC236}">
                <a16:creationId xmlns:a16="http://schemas.microsoft.com/office/drawing/2014/main" id="{F5E09780-7A7B-1649-A322-A76874CAD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7501"/>
            <a:ext cx="457200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0" name="Line 54">
            <a:extLst>
              <a:ext uri="{FF2B5EF4-FFF2-40B4-BE49-F238E27FC236}">
                <a16:creationId xmlns:a16="http://schemas.microsoft.com/office/drawing/2014/main" id="{92159BFB-98BD-AF4A-AAE9-8C6E888B0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786064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1" name="Oval 55">
            <a:extLst>
              <a:ext uri="{FF2B5EF4-FFF2-40B4-BE49-F238E27FC236}">
                <a16:creationId xmlns:a16="http://schemas.microsoft.com/office/drawing/2014/main" id="{39FF7E02-10BC-A248-B980-BD661BF1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52" name="Oval 56">
            <a:extLst>
              <a:ext uri="{FF2B5EF4-FFF2-40B4-BE49-F238E27FC236}">
                <a16:creationId xmlns:a16="http://schemas.microsoft.com/office/drawing/2014/main" id="{DFD71B27-C9F6-ED42-9C66-3B84832B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864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53" name="Oval 57">
            <a:extLst>
              <a:ext uri="{FF2B5EF4-FFF2-40B4-BE49-F238E27FC236}">
                <a16:creationId xmlns:a16="http://schemas.microsoft.com/office/drawing/2014/main" id="{D9CEC045-9CD7-5945-A9FA-E3160297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2906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54" name="Oval 58">
            <a:extLst>
              <a:ext uri="{FF2B5EF4-FFF2-40B4-BE49-F238E27FC236}">
                <a16:creationId xmlns:a16="http://schemas.microsoft.com/office/drawing/2014/main" id="{42A103F4-500E-2949-87D5-7E56F82A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577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5355" name="Text Box 59">
            <a:extLst>
              <a:ext uri="{FF2B5EF4-FFF2-40B4-BE49-F238E27FC236}">
                <a16:creationId xmlns:a16="http://schemas.microsoft.com/office/drawing/2014/main" id="{7C28B5E3-1B30-2A49-B6EE-A4BB0D38B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577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5356" name="Line 60">
            <a:extLst>
              <a:ext uri="{FF2B5EF4-FFF2-40B4-BE49-F238E27FC236}">
                <a16:creationId xmlns:a16="http://schemas.microsoft.com/office/drawing/2014/main" id="{67607B0E-D636-6A42-98AB-75DF27402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286251"/>
            <a:ext cx="0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7" name="Line 61">
            <a:extLst>
              <a:ext uri="{FF2B5EF4-FFF2-40B4-BE49-F238E27FC236}">
                <a16:creationId xmlns:a16="http://schemas.microsoft.com/office/drawing/2014/main" id="{E70FF8A7-6509-1041-9096-8AF92E89F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214938"/>
            <a:ext cx="457200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Line 62">
            <a:extLst>
              <a:ext uri="{FF2B5EF4-FFF2-40B4-BE49-F238E27FC236}">
                <a16:creationId xmlns:a16="http://schemas.microsoft.com/office/drawing/2014/main" id="{D7F65840-42C4-7F45-A82D-09A4CBCBB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143500"/>
            <a:ext cx="457200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Text Box 63">
            <a:extLst>
              <a:ext uri="{FF2B5EF4-FFF2-40B4-BE49-F238E27FC236}">
                <a16:creationId xmlns:a16="http://schemas.microsoft.com/office/drawing/2014/main" id="{9FEF1C4D-30E6-1F47-81FB-A97E1AA9E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545" y="1000125"/>
            <a:ext cx="2075125" cy="53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634" tIns="49817" rIns="99634" bIns="49817">
            <a:spAutoFit/>
          </a:bodyPr>
          <a:lstStyle>
            <a:lvl1pPr defTabSz="998538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98538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98538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98538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98538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u="sng">
                <a:solidFill>
                  <a:schemeClr val="tx1"/>
                </a:solidFill>
              </a:rPr>
              <a:t>Ego-Centric</a:t>
            </a:r>
          </a:p>
        </p:txBody>
      </p:sp>
      <p:sp>
        <p:nvSpPr>
          <p:cNvPr id="55360" name="Text Box 64">
            <a:extLst>
              <a:ext uri="{FF2B5EF4-FFF2-40B4-BE49-F238E27FC236}">
                <a16:creationId xmlns:a16="http://schemas.microsoft.com/office/drawing/2014/main" id="{0F8C625C-DD41-084C-B93C-625D01F6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602" y="1000125"/>
            <a:ext cx="2014211" cy="53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634" tIns="49817" rIns="99634" bIns="49817">
            <a:spAutoFit/>
          </a:bodyPr>
          <a:lstStyle>
            <a:lvl1pPr defTabSz="998538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98538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98538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98538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98538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98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u="sng">
                <a:solidFill>
                  <a:schemeClr val="tx1"/>
                </a:solidFill>
              </a:rPr>
              <a:t>Sociometric</a:t>
            </a:r>
          </a:p>
        </p:txBody>
      </p:sp>
    </p:spTree>
    <p:extLst>
      <p:ext uri="{BB962C8B-B14F-4D97-AF65-F5344CB8AC3E}">
        <p14:creationId xmlns:p14="http://schemas.microsoft.com/office/powerpoint/2010/main" val="428858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FA4E6573-C0ED-0644-B394-8AC13E7B67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Personal v. Sociometric Data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7AB90875-9BAB-624C-9813-4FE0C1AD2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Several studies have tested the correspondence between ego-centric and sociometric data;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Generally find poor agreement on what ego thinks alters do, and what alters self-report</a:t>
            </a:r>
          </a:p>
        </p:txBody>
      </p:sp>
    </p:spTree>
    <p:extLst>
      <p:ext uri="{BB962C8B-B14F-4D97-AF65-F5344CB8AC3E}">
        <p14:creationId xmlns:p14="http://schemas.microsoft.com/office/powerpoint/2010/main" val="152518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06A-C185-BF40-915F-B67E6AA0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The shape of an ego-centric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38FE02-7905-3F4A-B646-ECF7DD289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Ascribed characteristics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77C3D2-0A81-3D4D-99B9-BA267955D1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Sex 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Race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E229F6-341D-B24E-80DE-22A6C4992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Achieved characteristics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AA14D6-4F5E-A141-BB15-8D0C0D8CCC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Income</a:t>
            </a:r>
          </a:p>
          <a:p>
            <a:r>
              <a:rPr lang="en-US" sz="2400" dirty="0"/>
              <a:t>Occupation </a:t>
            </a:r>
          </a:p>
          <a:p>
            <a:r>
              <a:rPr lang="en-US" sz="2400" dirty="0"/>
              <a:t>Religion</a:t>
            </a:r>
          </a:p>
          <a:p>
            <a:r>
              <a:rPr lang="en-US" sz="2400" dirty="0"/>
              <a:t>Cultural Taste </a:t>
            </a:r>
          </a:p>
        </p:txBody>
      </p:sp>
    </p:spTree>
    <p:extLst>
      <p:ext uri="{BB962C8B-B14F-4D97-AF65-F5344CB8AC3E}">
        <p14:creationId xmlns:p14="http://schemas.microsoft.com/office/powerpoint/2010/main" val="30806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F733F98-7E8E-A444-A3E3-9302358FBD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/>
              <a:t>Burt, 1984 GSS Egocentric Survey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9E91A36-8552-8A42-99FE-D940D93F2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Proposed and tested a set of egocentric network survey items</a:t>
            </a:r>
          </a:p>
          <a:p>
            <a:r>
              <a:rPr lang="en-US" altLang="en-US" dirty="0"/>
              <a:t>The GSS is expensive ($600,000) - In-person interviews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Recommended name generator “Name up to 5 people you discuss important matters with”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EB0DB-63B0-2B43-BE1D-717E8962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03375"/>
            <a:ext cx="4581526" cy="28187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C3A153-8E9C-1343-A18C-7ACA6D0AF3B3}"/>
              </a:ext>
            </a:extLst>
          </p:cNvPr>
          <p:cNvCxnSpPr>
            <a:cxnSpLocks/>
          </p:cNvCxnSpPr>
          <p:nvPr/>
        </p:nvCxnSpPr>
        <p:spPr>
          <a:xfrm flipH="1">
            <a:off x="4243388" y="5012770"/>
            <a:ext cx="642937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719D6F-B654-274E-8CB1-DEA2D8D4B71E}"/>
              </a:ext>
            </a:extLst>
          </p:cNvPr>
          <p:cNvSpPr txBox="1"/>
          <p:nvPr/>
        </p:nvSpPr>
        <p:spPr>
          <a:xfrm>
            <a:off x="1085850" y="4829931"/>
            <a:ext cx="272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collecting data since 1972</a:t>
            </a:r>
          </a:p>
        </p:txBody>
      </p:sp>
    </p:spTree>
    <p:extLst>
      <p:ext uri="{BB962C8B-B14F-4D97-AF65-F5344CB8AC3E}">
        <p14:creationId xmlns:p14="http://schemas.microsoft.com/office/powerpoint/2010/main" val="183142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F733F98-7E8E-A444-A3E3-9302358FBD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/>
              <a:t>Burt, 1984 GSS Egocentric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BF37E-DE13-F941-8385-EBE5DCE13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59"/>
          <a:stretch/>
        </p:blipFill>
        <p:spPr>
          <a:xfrm>
            <a:off x="326720" y="1385888"/>
            <a:ext cx="7785710" cy="5329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685CA-BB73-0047-ADD9-0F0192DB16DC}"/>
              </a:ext>
            </a:extLst>
          </p:cNvPr>
          <p:cNvSpPr txBox="1"/>
          <p:nvPr/>
        </p:nvSpPr>
        <p:spPr>
          <a:xfrm>
            <a:off x="7700963" y="2300288"/>
            <a:ext cx="412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are the </a:t>
            </a:r>
            <a:r>
              <a:rPr lang="en-US" i="1" dirty="0"/>
              <a:t>people </a:t>
            </a:r>
            <a:r>
              <a:rPr lang="en-US" dirty="0"/>
              <a:t>with whom you discussed matters important to you?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>
            <a:extLst>
              <a:ext uri="{FF2B5EF4-FFF2-40B4-BE49-F238E27FC236}">
                <a16:creationId xmlns:a16="http://schemas.microsoft.com/office/drawing/2014/main" id="{94710C81-1890-484E-A478-83B7ADC67600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A49ADF0-DBE9-F34B-A667-C8A4FCCC9B9F}" type="slidenum">
              <a:rPr lang="en-US" altLang="en-US" sz="140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A30EAD6-0B0E-6A4B-99E9-E17AF423F9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620000" cy="762000"/>
          </a:xfrm>
        </p:spPr>
        <p:txBody>
          <a:bodyPr/>
          <a:lstStyle/>
          <a:p>
            <a:r>
              <a:rPr lang="en-US" altLang="en-US" sz="3200"/>
              <a:t>Ego-centric Networks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D8CD7B6D-BD2F-B642-8F5A-DEA4C9023C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219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Typically the following characteristics are measured: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1. Type of relation (family, friend, coworker)</a:t>
            </a:r>
          </a:p>
          <a:p>
            <a:pPr>
              <a:buFontTx/>
              <a:buNone/>
            </a:pPr>
            <a:r>
              <a:rPr lang="en-US" altLang="en-US" sz="2000" dirty="0"/>
              <a:t>2. Strength of relation (close, acquaintance, stranger; how long known)</a:t>
            </a:r>
          </a:p>
          <a:p>
            <a:pPr>
              <a:buFontTx/>
              <a:buNone/>
            </a:pPr>
            <a:r>
              <a:rPr lang="en-US" altLang="en-US" sz="2000" dirty="0"/>
              <a:t>2. Frequency of interaction (how often talk to)</a:t>
            </a:r>
          </a:p>
          <a:p>
            <a:pPr>
              <a:buFontTx/>
              <a:buNone/>
            </a:pPr>
            <a:r>
              <a:rPr lang="en-US" altLang="en-US" sz="2000" dirty="0"/>
              <a:t>4. Socio-economic characteristics (education, religion, wealth)</a:t>
            </a:r>
          </a:p>
          <a:p>
            <a:pPr>
              <a:buFontTx/>
              <a:buNone/>
            </a:pPr>
            <a:r>
              <a:rPr lang="en-US" altLang="en-US" sz="2000" dirty="0"/>
              <a:t>5. Demographic characteristics (age, location)</a:t>
            </a:r>
          </a:p>
          <a:p>
            <a:pPr>
              <a:buFontTx/>
              <a:buNone/>
            </a:pPr>
            <a:r>
              <a:rPr lang="en-US" altLang="en-US" sz="2000" dirty="0"/>
              <a:t>6. Substantive characteristics (approve of abortion)</a:t>
            </a:r>
          </a:p>
          <a:p>
            <a:pPr>
              <a:buFontTx/>
              <a:buNone/>
            </a:pPr>
            <a:r>
              <a:rPr lang="en-US" altLang="en-US" sz="2000" dirty="0"/>
              <a:t>7. Content of communication (discuss politics, health, child rearing)</a:t>
            </a:r>
          </a:p>
        </p:txBody>
      </p:sp>
    </p:spTree>
    <p:extLst>
      <p:ext uri="{BB962C8B-B14F-4D97-AF65-F5344CB8AC3E}">
        <p14:creationId xmlns:p14="http://schemas.microsoft.com/office/powerpoint/2010/main" val="240004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1366</Words>
  <Application>Microsoft Macintosh PowerPoint</Application>
  <PresentationFormat>Widescreen</PresentationFormat>
  <Paragraphs>268</Paragraphs>
  <Slides>35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Chart</vt:lpstr>
      <vt:lpstr>Social Network Analysis Class (Spring 2019)   Jieun Shin  </vt:lpstr>
      <vt:lpstr>Network Analysis Data Types</vt:lpstr>
      <vt:lpstr>Egocentric Data</vt:lpstr>
      <vt:lpstr>PowerPoint Presentation</vt:lpstr>
      <vt:lpstr>Personal v. Sociometric Data</vt:lpstr>
      <vt:lpstr>     The shape of an ego-centric network</vt:lpstr>
      <vt:lpstr>Burt, 1984 GSS Egocentric Survey</vt:lpstr>
      <vt:lpstr>Burt, 1984 GSS Egocentric Survey</vt:lpstr>
      <vt:lpstr>Ego-centric Networks</vt:lpstr>
      <vt:lpstr>PowerPoint Presentation</vt:lpstr>
      <vt:lpstr>PowerPoint Presentation</vt:lpstr>
      <vt:lpstr>egocentric variables:</vt:lpstr>
      <vt:lpstr>Burt, 1984 GSS Egocentric Survey</vt:lpstr>
      <vt:lpstr>Marsden (1987) “Core Discussion Networks”</vt:lpstr>
      <vt:lpstr>McPherson, Smith-Lovin, &amp; Brashears (2006) </vt:lpstr>
      <vt:lpstr>Bowling Alone (Robert D. Putnam, 2000)</vt:lpstr>
      <vt:lpstr>The GSS Controversy : Fisher (2006)</vt:lpstr>
      <vt:lpstr>Ego Centric Data Used to Study 5 Behavioral Hypotheses</vt:lpstr>
      <vt:lpstr>PowerPoint Presentation</vt:lpstr>
      <vt:lpstr>Size</vt:lpstr>
      <vt:lpstr>2. Personal Network Exposure</vt:lpstr>
      <vt:lpstr>Personal Network Thresholds</vt:lpstr>
      <vt:lpstr>PowerPoint Presentation</vt:lpstr>
      <vt:lpstr>Ways to Incorporate Tie Strength</vt:lpstr>
      <vt:lpstr>Dyadic Format</vt:lpstr>
      <vt:lpstr>Dyadic Data</vt:lpstr>
      <vt:lpstr>Testing Relational Hypotheses</vt:lpstr>
      <vt:lpstr>Valente &amp; Vlahov (2001) Baltimore NEP</vt:lpstr>
      <vt:lpstr>Schematic of Needle Network Study</vt:lpstr>
      <vt:lpstr>Graph of reported syringe sharing by friendship rank and survey wave : sharing decreases </vt:lpstr>
      <vt:lpstr>PowerPoint Presentation</vt:lpstr>
      <vt:lpstr>Concurrency</vt:lpstr>
      <vt:lpstr>Concurrency (cont.)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2018-12-05T05:21:59Z</dcterms:created>
  <dcterms:modified xsi:type="dcterms:W3CDTF">2019-02-02T00:40:35Z</dcterms:modified>
</cp:coreProperties>
</file>