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748" r:id="rId2"/>
    <p:sldId id="256" r:id="rId3"/>
    <p:sldId id="760" r:id="rId4"/>
    <p:sldId id="761" r:id="rId5"/>
    <p:sldId id="762" r:id="rId6"/>
    <p:sldId id="7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1C71-A4A5-7748-978D-DF611C9D4F8D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99043-9C5F-0B4C-B04F-BEAC9D24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8DD243C6-1B82-4A41-BC1C-C6CCA98D8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F31A92-8CD2-6A41-A229-E694F564E65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8A3E9A5-EDCA-FB41-9AAB-3A31BB52B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3400553-5D61-C74D-8F9E-A8232BC0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51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E31D45DE-4219-9149-BEB5-D17153B6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E863EBDE-9C62-E74A-8D95-F2CC3DB59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smallest piece of society. When a third person enters a “dyad”, it transforms into a “group” (Zimmel). ….. Heider’s “balance theory” argues that people tend to seek balance in their relations. If a triad has all positive relationship, or two negatives and one positive, it is “balanced”. 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65FCBA02-D389-094C-BB30-E7A789745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BC9B84-6989-404D-BB18-E6A7309F4615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2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B35B8EF0-2032-1F4C-BF77-E3A52C3AB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DBDBCDF2-B6AD-7D46-9120-A9C732EA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Actors seek out transitive relations, and avoid intransitive relations (because it involves a middle man, and cause stress for at least one person.  </a:t>
            </a:r>
          </a:p>
          <a:p>
            <a:r>
              <a:rPr lang="en-US" altLang="en-US">
                <a:latin typeface="Arial" panose="020B0604020202020204" pitchFamily="34" charset="0"/>
              </a:rPr>
              <a:t>A triple is transitive. If </a:t>
            </a:r>
            <a:r>
              <a:rPr lang="en-US" altLang="en-US"/>
              <a:t>A → B, B → C, and A → C are present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A6CBF59B-85CF-514F-8756-118807045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B06383-0535-8747-B313-976F496E98BA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9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D636-AF9A-E240-B51B-CB7439CF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2EF6C-53E3-1B44-BF28-9C0C2E8E2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3388-C630-674E-BC0B-C1DBA90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9124-3F0B-934B-8A35-582D46A8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3847-91AF-494A-A1DC-C947065A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482C-1A3E-9949-8D86-D744EEDA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2643-4CC5-E941-9F09-B224A319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794F-AA3A-844F-B623-A0873C6E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7CD6-3C9D-EB40-846D-BF1031A3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B432-5BA8-5D41-9D6A-F7B91CE1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FC721-866E-B647-A3DF-0C4EB639D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873D3-80ED-5547-8236-717E157E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1739-4AF7-7342-96EB-D0942E69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16D4-578F-794D-A6F5-2363A5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CD37C-7E12-7143-A3D4-D337A848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ED94-A913-6A43-829B-04FCC605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876C-57B1-5342-BF55-EF1F9AB7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41A4-83AA-E246-BB90-7C46471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AA0B-5D2C-5941-9572-B9646EEE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C984-59D7-EF47-A11F-83EC47FD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760-A9CF-BB40-8DAF-BC4B2F7F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C2C4-0311-B548-8B1F-15005220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F083-B31B-2148-B8B5-EB8C697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F84A-21C2-6641-B68A-16506FDA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3C64-6649-5148-8ED2-689A57A0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31EA-DC43-4245-AF47-9C86667C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3493-4E70-604E-BA95-DA0622924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3D28C-1BEF-B849-9DA3-0A6345B4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1583-E972-1A4B-9079-AE4DF8FC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83723-BB51-C74C-9362-E3A5342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01A6-A121-3F43-A503-A7BC0816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30B0-F238-6245-B6E9-7029E327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FED3-9C2A-DC4F-B6DA-11A292CC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6536A-CA81-FA47-8307-2C39BF89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A6693-43CD-6E4D-A9D0-0CC34F6B2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4E134-B6C9-4642-AF67-AB0156313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1025F-E838-3F4C-A697-19EE3D97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8C672-2DCD-EF40-95D2-13A7A114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89AA-DDCB-2D41-AC7A-8B553154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1FC2-4787-5040-8D16-A758CBD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6DC1-78F9-B846-A98B-ED2529EA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0C543-035A-3941-BAF9-A22FF4E2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EC316-DD67-8E4C-93EE-C760441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2DC92-CBF0-6F4B-AAAF-D58FE452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E1424-142E-CF4A-B49D-E2C6A4B5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86FE-AD83-7F4C-84A8-95109200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F585-BD89-A24E-9C0D-70B0CF22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66B8-1792-574E-BFB0-F9F3258C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2E50B-BA3F-D64A-ACEC-1BDB79115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0625-2D11-BA4A-A69E-FED7A7D6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741A-DD5A-D642-8D8F-BE8173C0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FF3E-DD05-E04D-B8B1-3593A3E8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AD85-5EBF-1F45-B2DA-E6AB3AC4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52429-37EF-1A4E-8C7E-DDA1649E1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142C-2FEB-C846-84C9-5331B9EF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1AAA-F411-794A-B10C-A2D00FD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F5DA-EDB2-6843-83E3-E0116157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BDEE-DA8B-4540-A3C5-06B30540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6BE71-65BA-074F-85E4-D25530D8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CE2E-D269-2947-9744-C79C29A1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F4C5-11BF-5747-9409-4F8DA4DFD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FE3E-7F41-B740-AB11-B10296A5CB7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F0E0-3784-CE4D-85C6-12B49704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3379-4FFD-014C-92C8-A2DC551D8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73EC-4782-2E48-8053-5CF2123E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340A0BA1-A5D0-2144-88C6-720C48E9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DE1795-D423-2A40-8B0C-92EAFD7D64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2297805-7A9E-254F-BCED-3E37939CD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dirty="0"/>
              <a:t>Social Network Analysis Class (Spring 2019) </a:t>
            </a:r>
            <a:br>
              <a:rPr lang="en-US" altLang="en-US" sz="2400" dirty="0"/>
            </a:br>
            <a:r>
              <a:rPr lang="en-US" altLang="en-US" sz="2400" dirty="0"/>
              <a:t> Jieun Shin </a:t>
            </a:r>
            <a:br>
              <a:rPr lang="en-US" altLang="en-US" sz="2400" dirty="0"/>
            </a:br>
            <a:r>
              <a:rPr lang="en-US" altLang="en-US" sz="2400" dirty="0"/>
              <a:t>[ Week 7 ]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0CD73D-B756-4444-8B60-4CF72818C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00600"/>
          </a:xfrm>
          <a:ln>
            <a:solidFill>
              <a:srgbClr val="FF93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Introduction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1) Introduction to Social Network Analysis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2) Network Data Collection &amp; Basic Measures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3) Personal/Ego-centric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Measures &amp; Methods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4) Fundamental Network Concepts 1 (Centrality)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5) Fundamental Network Concepts 2 (Groups)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6) Fundamental Network Concepts 3 (Positions)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u="sng" dirty="0"/>
              <a:t>7) Network Level Measures (Transitivity &amp; Triads)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8) Exponential Random Graph Models (ERGM)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Applications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8) Graphics &amp; Visualization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9) Diffusion &amp; Innovations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10) Digital Media &amp; Network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11) Presentation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12) Presentation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14)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16504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373C-B5CB-B045-A548-C731EA56F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26ADF-36A7-5047-9AC1-A5C80703C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42022A9-3895-D24D-A624-617350184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Reciprocity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D8F0542-535D-5241-B684-A59938358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Measures the extent to which a tie from A to B is reciprocated by a tie from B to A</a:t>
            </a:r>
          </a:p>
          <a:p>
            <a:r>
              <a:rPr lang="en-US" altLang="en-US"/>
              <a:t>Reciprocity is meaningful when a network is directed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4D1F3D21-82A4-F94A-BE7F-229F6BF3D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6B1D7C-9850-A148-A440-11EA277B6E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9523AF8-6AFF-3643-BC23-B3F91CCC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562600"/>
            <a:ext cx="685800" cy="6858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899263CC-72FB-EC47-944C-38A5E4B8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19600"/>
            <a:ext cx="685800" cy="6858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8FCE2857-0A4E-E54F-9E5C-1ADDC84B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541963"/>
            <a:ext cx="685800" cy="6858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25607" name="Straight Arrow Connector 8">
            <a:extLst>
              <a:ext uri="{FF2B5EF4-FFF2-40B4-BE49-F238E27FC236}">
                <a16:creationId xmlns:a16="http://schemas.microsoft.com/office/drawing/2014/main" id="{A10FB34A-D1F4-FC47-8FA0-050639B5C632}"/>
              </a:ext>
            </a:extLst>
          </p:cNvPr>
          <p:cNvCxnSpPr>
            <a:cxnSpLocks/>
          </p:cNvCxnSpPr>
          <p:nvPr/>
        </p:nvCxnSpPr>
        <p:spPr bwMode="auto">
          <a:xfrm flipH="1">
            <a:off x="3733801" y="4849814"/>
            <a:ext cx="1046163" cy="712787"/>
          </a:xfrm>
          <a:prstGeom prst="straightConnector1">
            <a:avLst/>
          </a:prstGeom>
          <a:noFill/>
          <a:ln w="4445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3">
            <a:extLst>
              <a:ext uri="{FF2B5EF4-FFF2-40B4-BE49-F238E27FC236}">
                <a16:creationId xmlns:a16="http://schemas.microsoft.com/office/drawing/2014/main" id="{807AD4BC-73B6-2B4B-9E5B-26690672E56B}"/>
              </a:ext>
            </a:extLst>
          </p:cNvPr>
          <p:cNvCxnSpPr>
            <a:cxnSpLocks/>
          </p:cNvCxnSpPr>
          <p:nvPr/>
        </p:nvCxnSpPr>
        <p:spPr bwMode="auto">
          <a:xfrm>
            <a:off x="5659439" y="4849814"/>
            <a:ext cx="820737" cy="771525"/>
          </a:xfrm>
          <a:prstGeom prst="straightConnector1">
            <a:avLst/>
          </a:prstGeom>
          <a:noFill/>
          <a:ln w="444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000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1AABA330-F807-1E48-82BF-49B8008D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Reciprocity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AB43-9687-6845-8E91-57BC36DD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Proportion of dyads with reciprocated ties among all possible dyads </a:t>
            </a:r>
          </a:p>
          <a:p>
            <a:pPr marL="0" indent="0" algn="ctr">
              <a:buNone/>
              <a:defRPr/>
            </a:pPr>
            <a:r>
              <a:rPr lang="en-US" dirty="0"/>
              <a:t>1/3=0.33</a:t>
            </a:r>
          </a:p>
          <a:p>
            <a:pPr marL="0" indent="0" algn="ctr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Proportion of dyads with reciprocated ties among all connected dyads ** </a:t>
            </a:r>
          </a:p>
          <a:p>
            <a:pPr marL="0" indent="0" algn="ctr">
              <a:buNone/>
              <a:defRPr/>
            </a:pPr>
            <a:r>
              <a:rPr lang="en-US" dirty="0"/>
              <a:t>1/2 = 0.5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B5323F4-563E-A045-BAC2-19027FF07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E30B0-58ED-0E4C-820D-A69304D329B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2040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7200FC8-16E8-544F-A017-374D07FAA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Transitivity</a:t>
            </a:r>
          </a:p>
        </p:txBody>
      </p:sp>
      <p:sp useBgFill="1">
        <p:nvSpPr>
          <p:cNvPr id="27650" name="Content Placeholder 2">
            <a:extLst>
              <a:ext uri="{FF2B5EF4-FFF2-40B4-BE49-F238E27FC236}">
                <a16:creationId xmlns:a16="http://schemas.microsoft.com/office/drawing/2014/main" id="{BBCE7D23-D8BD-9145-B823-6A5F907CD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9788" y="1752601"/>
            <a:ext cx="7772400" cy="4378325"/>
          </a:xfrm>
        </p:spPr>
        <p:txBody>
          <a:bodyPr/>
          <a:lstStyle/>
          <a:p>
            <a:r>
              <a:rPr lang="en-US" altLang="en-US" dirty="0"/>
              <a:t>Triad refer to any structure that involves three nodes</a:t>
            </a:r>
          </a:p>
          <a:p>
            <a:r>
              <a:rPr lang="en-US" altLang="en-US" dirty="0"/>
              <a:t>There are 4 types of triads with undirected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5414A49-1364-6745-A104-2309966CD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10F20B-935A-C140-82B3-7934C47B15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cxnSp>
        <p:nvCxnSpPr>
          <p:cNvPr id="27652" name="Straight Connector 19">
            <a:extLst>
              <a:ext uri="{FF2B5EF4-FFF2-40B4-BE49-F238E27FC236}">
                <a16:creationId xmlns:a16="http://schemas.microsoft.com/office/drawing/2014/main" id="{1CCD996F-2AEF-E541-BF0E-0F7AAB13EF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562975" y="4906964"/>
            <a:ext cx="495300" cy="727075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Straight Connector 20">
            <a:extLst>
              <a:ext uri="{FF2B5EF4-FFF2-40B4-BE49-F238E27FC236}">
                <a16:creationId xmlns:a16="http://schemas.microsoft.com/office/drawing/2014/main" id="{C5698359-4EBD-0E43-A84A-0FDB529B9198}"/>
              </a:ext>
            </a:extLst>
          </p:cNvPr>
          <p:cNvCxnSpPr>
            <a:cxnSpLocks/>
          </p:cNvCxnSpPr>
          <p:nvPr/>
        </p:nvCxnSpPr>
        <p:spPr bwMode="auto">
          <a:xfrm>
            <a:off x="9217026" y="4959350"/>
            <a:ext cx="461963" cy="6350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Straight Connector 21">
            <a:extLst>
              <a:ext uri="{FF2B5EF4-FFF2-40B4-BE49-F238E27FC236}">
                <a16:creationId xmlns:a16="http://schemas.microsoft.com/office/drawing/2014/main" id="{56E82B5A-657C-3D43-A365-76A309D693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562975" y="5754688"/>
            <a:ext cx="13335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Oval 27">
            <a:extLst>
              <a:ext uri="{FF2B5EF4-FFF2-40B4-BE49-F238E27FC236}">
                <a16:creationId xmlns:a16="http://schemas.microsoft.com/office/drawing/2014/main" id="{753C0978-A9E8-8D49-9BC2-1F5B534A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73613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56" name="Oval 32">
            <a:extLst>
              <a:ext uri="{FF2B5EF4-FFF2-40B4-BE49-F238E27FC236}">
                <a16:creationId xmlns:a16="http://schemas.microsoft.com/office/drawing/2014/main" id="{2FC95B13-D108-444E-8ED6-092F9294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6" y="5684838"/>
            <a:ext cx="404813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57" name="Oval 33">
            <a:extLst>
              <a:ext uri="{FF2B5EF4-FFF2-40B4-BE49-F238E27FC236}">
                <a16:creationId xmlns:a16="http://schemas.microsoft.com/office/drawing/2014/main" id="{0D8CB494-6CEF-B848-9832-D223F27C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5670550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58" name="Oval 34">
            <a:extLst>
              <a:ext uri="{FF2B5EF4-FFF2-40B4-BE49-F238E27FC236}">
                <a16:creationId xmlns:a16="http://schemas.microsoft.com/office/drawing/2014/main" id="{F85952E8-EFA2-4B4E-8EEA-DE30C9156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821239"/>
            <a:ext cx="406400" cy="4206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59" name="Oval 35">
            <a:extLst>
              <a:ext uri="{FF2B5EF4-FFF2-40B4-BE49-F238E27FC236}">
                <a16:creationId xmlns:a16="http://schemas.microsoft.com/office/drawing/2014/main" id="{BC38AEC0-0EB0-734B-98C1-35248D87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5684838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0" name="Oval 36">
            <a:extLst>
              <a:ext uri="{FF2B5EF4-FFF2-40B4-BE49-F238E27FC236}">
                <a16:creationId xmlns:a16="http://schemas.microsoft.com/office/drawing/2014/main" id="{C571CE5C-9C6C-5444-8E76-B46B0776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5684838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cxnSp>
        <p:nvCxnSpPr>
          <p:cNvPr id="27661" name="Straight Connector 37">
            <a:extLst>
              <a:ext uri="{FF2B5EF4-FFF2-40B4-BE49-F238E27FC236}">
                <a16:creationId xmlns:a16="http://schemas.microsoft.com/office/drawing/2014/main" id="{A5E2A825-048B-D643-9C11-337854404183}"/>
              </a:ext>
            </a:extLst>
          </p:cNvPr>
          <p:cNvCxnSpPr>
            <a:cxnSpLocks/>
          </p:cNvCxnSpPr>
          <p:nvPr/>
        </p:nvCxnSpPr>
        <p:spPr bwMode="auto">
          <a:xfrm flipH="1">
            <a:off x="4200525" y="5106988"/>
            <a:ext cx="520700" cy="80010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Oval 40">
            <a:extLst>
              <a:ext uri="{FF2B5EF4-FFF2-40B4-BE49-F238E27FC236}">
                <a16:creationId xmlns:a16="http://schemas.microsoft.com/office/drawing/2014/main" id="{C0658B51-1D58-2044-8EDE-42423C0A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88" y="4773613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3" name="Oval 42">
            <a:extLst>
              <a:ext uri="{FF2B5EF4-FFF2-40B4-BE49-F238E27FC236}">
                <a16:creationId xmlns:a16="http://schemas.microsoft.com/office/drawing/2014/main" id="{DCCE1970-8CAC-3E48-B212-15ACABB8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8" y="5581650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4" name="Oval 43">
            <a:extLst>
              <a:ext uri="{FF2B5EF4-FFF2-40B4-BE49-F238E27FC236}">
                <a16:creationId xmlns:a16="http://schemas.microsoft.com/office/drawing/2014/main" id="{912FB3CF-DA80-9D47-B475-A3D8B607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568950"/>
            <a:ext cx="406400" cy="4206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5" name="Oval 46">
            <a:extLst>
              <a:ext uri="{FF2B5EF4-FFF2-40B4-BE49-F238E27FC236}">
                <a16:creationId xmlns:a16="http://schemas.microsoft.com/office/drawing/2014/main" id="{07D83269-5524-814F-9B2F-3B67F037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05350"/>
            <a:ext cx="406400" cy="4191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6" name="Oval 47">
            <a:extLst>
              <a:ext uri="{FF2B5EF4-FFF2-40B4-BE49-F238E27FC236}">
                <a16:creationId xmlns:a16="http://schemas.microsoft.com/office/drawing/2014/main" id="{3B53EF8B-CD4F-C846-BD67-853875DF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5661025"/>
            <a:ext cx="406400" cy="4206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7667" name="Oval 48">
            <a:extLst>
              <a:ext uri="{FF2B5EF4-FFF2-40B4-BE49-F238E27FC236}">
                <a16:creationId xmlns:a16="http://schemas.microsoft.com/office/drawing/2014/main" id="{D650BE11-6DF5-2C4A-A254-BB92C32E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5661025"/>
            <a:ext cx="406400" cy="4206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cxnSp>
        <p:nvCxnSpPr>
          <p:cNvPr id="27668" name="Straight Connector 51">
            <a:extLst>
              <a:ext uri="{FF2B5EF4-FFF2-40B4-BE49-F238E27FC236}">
                <a16:creationId xmlns:a16="http://schemas.microsoft.com/office/drawing/2014/main" id="{4D34A69F-1271-2E40-A7EE-03FE1089D889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6338" y="5870575"/>
            <a:ext cx="13335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Box 52">
            <a:extLst>
              <a:ext uri="{FF2B5EF4-FFF2-40B4-BE49-F238E27FC236}">
                <a16:creationId xmlns:a16="http://schemas.microsoft.com/office/drawing/2014/main" id="{17E0016E-DEE3-3E4A-8727-B0B65456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426" y="4003675"/>
            <a:ext cx="113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transitive</a:t>
            </a:r>
          </a:p>
        </p:txBody>
      </p:sp>
      <p:cxnSp>
        <p:nvCxnSpPr>
          <p:cNvPr id="27670" name="Straight Connector 55">
            <a:extLst>
              <a:ext uri="{FF2B5EF4-FFF2-40B4-BE49-F238E27FC236}">
                <a16:creationId xmlns:a16="http://schemas.microsoft.com/office/drawing/2014/main" id="{CDBDD605-DBB5-1A49-9968-F89F7AECF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57938" y="4978400"/>
            <a:ext cx="519112" cy="8016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805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EA2557B3-45F1-0445-9144-34FF6348A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D11A0-3E7D-0D48-AF68-980472C9B5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29698" name="Picture 14">
            <a:extLst>
              <a:ext uri="{FF2B5EF4-FFF2-40B4-BE49-F238E27FC236}">
                <a16:creationId xmlns:a16="http://schemas.microsoft.com/office/drawing/2014/main" id="{5848D6DB-6E5C-B249-872F-273010D0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65849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5">
            <a:extLst>
              <a:ext uri="{FF2B5EF4-FFF2-40B4-BE49-F238E27FC236}">
                <a16:creationId xmlns:a16="http://schemas.microsoft.com/office/drawing/2014/main" id="{60838E15-7FDB-CA4C-874B-203206D5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7150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Alhazmi et al., (2015)</a:t>
            </a:r>
          </a:p>
        </p:txBody>
      </p:sp>
    </p:spTree>
    <p:extLst>
      <p:ext uri="{BB962C8B-B14F-4D97-AF65-F5344CB8AC3E}">
        <p14:creationId xmlns:p14="http://schemas.microsoft.com/office/powerpoint/2010/main" val="57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Macintosh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Social Network Analysis Class (Spring 2019)   Jieun Shin  [ Week 7 ]</vt:lpstr>
      <vt:lpstr>PowerPoint Presentation</vt:lpstr>
      <vt:lpstr>Reciprocity</vt:lpstr>
      <vt:lpstr>Calculating Reciprocity</vt:lpstr>
      <vt:lpstr>Transitivity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Class (Spring 2019)   Jieun Shin  [ Week 7 ]</dc:title>
  <dc:creator>Microsoft Office User</dc:creator>
  <cp:lastModifiedBy>Microsoft Office User</cp:lastModifiedBy>
  <cp:revision>1</cp:revision>
  <dcterms:created xsi:type="dcterms:W3CDTF">2019-02-03T20:57:01Z</dcterms:created>
  <dcterms:modified xsi:type="dcterms:W3CDTF">2019-02-03T20:58:23Z</dcterms:modified>
</cp:coreProperties>
</file>