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760" r:id="rId2"/>
    <p:sldId id="764" r:id="rId3"/>
    <p:sldId id="501" r:id="rId4"/>
    <p:sldId id="748" r:id="rId5"/>
    <p:sldId id="749" r:id="rId6"/>
    <p:sldId id="750" r:id="rId7"/>
    <p:sldId id="610" r:id="rId8"/>
    <p:sldId id="763" r:id="rId9"/>
    <p:sldId id="752" r:id="rId10"/>
    <p:sldId id="753" r:id="rId11"/>
    <p:sldId id="756" r:id="rId12"/>
    <p:sldId id="754" r:id="rId13"/>
    <p:sldId id="755" r:id="rId14"/>
    <p:sldId id="757" r:id="rId15"/>
    <p:sldId id="758" r:id="rId16"/>
    <p:sldId id="759" r:id="rId17"/>
    <p:sldId id="766" r:id="rId18"/>
    <p:sldId id="761" r:id="rId19"/>
    <p:sldId id="762" r:id="rId20"/>
    <p:sldId id="7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9"/>
    <p:restoredTop sz="91782"/>
  </p:normalViewPr>
  <p:slideViewPr>
    <p:cSldViewPr snapToGrid="0" snapToObjects="1">
      <p:cViewPr varScale="1">
        <p:scale>
          <a:sx n="89" d="100"/>
          <a:sy n="89" d="100"/>
        </p:scale>
        <p:origin x="200"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47100-5F57-1944-B2CA-D4B79452EE09}" type="datetimeFigureOut">
              <a:rPr lang="en-US" smtClean="0"/>
              <a:t>2/25/19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8CE92-B1BD-E946-B770-8D3B3C8DEE0B}" type="slidenum">
              <a:rPr lang="en-US" smtClean="0"/>
              <a:t>‹#›</a:t>
            </a:fld>
            <a:endParaRPr lang="en-US"/>
          </a:p>
        </p:txBody>
      </p:sp>
    </p:spTree>
    <p:extLst>
      <p:ext uri="{BB962C8B-B14F-4D97-AF65-F5344CB8AC3E}">
        <p14:creationId xmlns:p14="http://schemas.microsoft.com/office/powerpoint/2010/main" val="314119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EA59A9BF-F366-BA4F-92F6-78852D6CF7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1363" indent="-284163">
              <a:spcBef>
                <a:spcPct val="30000"/>
              </a:spcBef>
              <a:defRPr sz="1200">
                <a:solidFill>
                  <a:schemeClr val="tx1"/>
                </a:solidFill>
                <a:latin typeface="Times New Roman" panose="02020603050405020304" pitchFamily="18" charset="0"/>
              </a:defRPr>
            </a:lvl2pPr>
            <a:lvl3pPr marL="1141413" indent="-227013">
              <a:spcBef>
                <a:spcPct val="30000"/>
              </a:spcBef>
              <a:defRPr sz="1200">
                <a:solidFill>
                  <a:schemeClr val="tx1"/>
                </a:solidFill>
                <a:latin typeface="Times New Roman" panose="02020603050405020304" pitchFamily="18" charset="0"/>
              </a:defRPr>
            </a:lvl3pPr>
            <a:lvl4pPr marL="1598613" indent="-227013">
              <a:spcBef>
                <a:spcPct val="30000"/>
              </a:spcBef>
              <a:defRPr sz="1200">
                <a:solidFill>
                  <a:schemeClr val="tx1"/>
                </a:solidFill>
                <a:latin typeface="Times New Roman" panose="02020603050405020304" pitchFamily="18" charset="0"/>
              </a:defRPr>
            </a:lvl4pPr>
            <a:lvl5pPr marL="2055813" indent="-227013">
              <a:spcBef>
                <a:spcPct val="30000"/>
              </a:spcBef>
              <a:defRPr sz="1200">
                <a:solidFill>
                  <a:schemeClr val="tx1"/>
                </a:solidFill>
                <a:latin typeface="Times New Roman" panose="02020603050405020304" pitchFamily="18" charset="0"/>
              </a:defRPr>
            </a:lvl5pPr>
            <a:lvl6pPr marL="2513013" indent="-227013" eaLnBrk="0" fontAlgn="base" hangingPunct="0">
              <a:spcBef>
                <a:spcPct val="30000"/>
              </a:spcBef>
              <a:spcAft>
                <a:spcPct val="0"/>
              </a:spcAft>
              <a:defRPr sz="1200">
                <a:solidFill>
                  <a:schemeClr val="tx1"/>
                </a:solidFill>
                <a:latin typeface="Times New Roman" panose="02020603050405020304" pitchFamily="18" charset="0"/>
              </a:defRPr>
            </a:lvl6pPr>
            <a:lvl7pPr marL="2970213" indent="-227013" eaLnBrk="0" fontAlgn="base" hangingPunct="0">
              <a:spcBef>
                <a:spcPct val="30000"/>
              </a:spcBef>
              <a:spcAft>
                <a:spcPct val="0"/>
              </a:spcAft>
              <a:defRPr sz="1200">
                <a:solidFill>
                  <a:schemeClr val="tx1"/>
                </a:solidFill>
                <a:latin typeface="Times New Roman" panose="02020603050405020304" pitchFamily="18" charset="0"/>
              </a:defRPr>
            </a:lvl7pPr>
            <a:lvl8pPr marL="3427413" indent="-227013" eaLnBrk="0" fontAlgn="base" hangingPunct="0">
              <a:spcBef>
                <a:spcPct val="30000"/>
              </a:spcBef>
              <a:spcAft>
                <a:spcPct val="0"/>
              </a:spcAft>
              <a:defRPr sz="1200">
                <a:solidFill>
                  <a:schemeClr val="tx1"/>
                </a:solidFill>
                <a:latin typeface="Times New Roman" panose="02020603050405020304" pitchFamily="18" charset="0"/>
              </a:defRPr>
            </a:lvl8pPr>
            <a:lvl9pPr marL="3884613" indent="-22701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0EBF33-F0F3-5743-A0E3-ADE9ED03EC98}" type="slidenum">
              <a:rPr lang="en-US" altLang="en-US" smtClean="0"/>
              <a:pPr>
                <a:spcBef>
                  <a:spcPct val="0"/>
                </a:spcBef>
              </a:pPr>
              <a:t>1</a:t>
            </a:fld>
            <a:endParaRPr lang="en-US" altLang="en-US"/>
          </a:p>
        </p:txBody>
      </p:sp>
      <p:sp>
        <p:nvSpPr>
          <p:cNvPr id="17410" name="Rectangle 2">
            <a:extLst>
              <a:ext uri="{FF2B5EF4-FFF2-40B4-BE49-F238E27FC236}">
                <a16:creationId xmlns:a16="http://schemas.microsoft.com/office/drawing/2014/main" id="{F83E3F65-5C40-EF48-8395-7B530F60670A}"/>
              </a:ext>
            </a:extLst>
          </p:cNvPr>
          <p:cNvSpPr>
            <a:spLocks noGrp="1" noRot="1" noChangeAspect="1" noChangeArrowheads="1" noTextEdit="1"/>
          </p:cNvSpPr>
          <p:nvPr>
            <p:ph type="sldImg"/>
          </p:nvPr>
        </p:nvSpPr>
        <p:spPr>
          <a:ln cap="flat"/>
        </p:spPr>
      </p:sp>
      <p:sp>
        <p:nvSpPr>
          <p:cNvPr id="17411" name="Rectangle 3">
            <a:extLst>
              <a:ext uri="{FF2B5EF4-FFF2-40B4-BE49-F238E27FC236}">
                <a16:creationId xmlns:a16="http://schemas.microsoft.com/office/drawing/2014/main" id="{5E3B5C3B-D169-DE42-A253-39426C9D14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0998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8772650A-68B9-D148-A093-4007BA06F0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A237C3B-62D6-BC4B-AD28-E1B63A701CB0}" type="slidenum">
              <a:rPr lang="en-US" altLang="en-US" smtClean="0"/>
              <a:pPr>
                <a:spcBef>
                  <a:spcPct val="0"/>
                </a:spcBef>
              </a:pPr>
              <a:t>3</a:t>
            </a:fld>
            <a:endParaRPr lang="en-US" altLang="en-US"/>
          </a:p>
        </p:txBody>
      </p:sp>
      <p:sp>
        <p:nvSpPr>
          <p:cNvPr id="106498" name="Rectangle 2">
            <a:extLst>
              <a:ext uri="{FF2B5EF4-FFF2-40B4-BE49-F238E27FC236}">
                <a16:creationId xmlns:a16="http://schemas.microsoft.com/office/drawing/2014/main" id="{959AFCD4-FADC-174A-A59D-F7118A084320}"/>
              </a:ext>
            </a:extLst>
          </p:cNvPr>
          <p:cNvSpPr>
            <a:spLocks noGrp="1" noRot="1" noChangeAspect="1" noChangeArrowheads="1" noTextEdit="1"/>
          </p:cNvSpPr>
          <p:nvPr>
            <p:ph type="sldImg"/>
          </p:nvPr>
        </p:nvSpPr>
        <p:spPr>
          <a:ln cap="flat"/>
        </p:spPr>
      </p:sp>
      <p:sp>
        <p:nvSpPr>
          <p:cNvPr id="106499" name="Rectangle 3">
            <a:extLst>
              <a:ext uri="{FF2B5EF4-FFF2-40B4-BE49-F238E27FC236}">
                <a16:creationId xmlns:a16="http://schemas.microsoft.com/office/drawing/2014/main" id="{80CB6BE2-7FE9-D944-AFE5-9459992106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mn-lt"/>
                <a:ea typeface="+mn-ea"/>
                <a:cs typeface="+mn-cs"/>
              </a:rPr>
              <a:t>For example, "white" as a social category is really a shorthand way of referring to persons who typically have a common form of relationships with members of another</a:t>
            </a:r>
          </a:p>
          <a:p>
            <a:r>
              <a:rPr lang="en-US" sz="1200" kern="1200" dirty="0">
                <a:solidFill>
                  <a:schemeClr val="tx1"/>
                </a:solidFill>
                <a:effectLst/>
                <a:latin typeface="+mn-lt"/>
                <a:ea typeface="+mn-ea"/>
                <a:cs typeface="+mn-cs"/>
              </a:rPr>
              <a:t>category</a:t>
            </a:r>
          </a:p>
          <a:p>
            <a:pPr eaLnBrk="1" hangingPunct="1"/>
            <a:endParaRPr lang="en-US" altLang="en-US" dirty="0"/>
          </a:p>
        </p:txBody>
      </p:sp>
    </p:spTree>
    <p:extLst>
      <p:ext uri="{BB962C8B-B14F-4D97-AF65-F5344CB8AC3E}">
        <p14:creationId xmlns:p14="http://schemas.microsoft.com/office/powerpoint/2010/main" val="341545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Wasserman &amp; Faust/</a:t>
            </a:r>
            <a:br>
              <a:rPr lang="en-US" altLang="en-US" dirty="0"/>
            </a:br>
            <a:r>
              <a:rPr lang="en-US" altLang="en-US" dirty="0" err="1"/>
              <a:t>Hanneman</a:t>
            </a:r>
            <a:r>
              <a:rPr lang="en-US" altLang="en-US" dirty="0"/>
              <a:t> &amp; Riddle</a:t>
            </a:r>
            <a:endParaRPr lang="en-US" dirty="0"/>
          </a:p>
        </p:txBody>
      </p:sp>
      <p:sp>
        <p:nvSpPr>
          <p:cNvPr id="4" name="Slide Number Placeholder 3"/>
          <p:cNvSpPr>
            <a:spLocks noGrp="1"/>
          </p:cNvSpPr>
          <p:nvPr>
            <p:ph type="sldNum" sz="quarter" idx="5"/>
          </p:nvPr>
        </p:nvSpPr>
        <p:spPr/>
        <p:txBody>
          <a:bodyPr/>
          <a:lstStyle/>
          <a:p>
            <a:fld id="{5988CE92-B1BD-E946-B770-8D3B3C8DEE0B}" type="slidenum">
              <a:rPr lang="en-US" smtClean="0"/>
              <a:t>4</a:t>
            </a:fld>
            <a:endParaRPr lang="en-US"/>
          </a:p>
        </p:txBody>
      </p:sp>
    </p:spTree>
    <p:extLst>
      <p:ext uri="{BB962C8B-B14F-4D97-AF65-F5344CB8AC3E}">
        <p14:creationId xmlns:p14="http://schemas.microsoft.com/office/powerpoint/2010/main" val="355079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only allows empty and complete blocks, implying that structural equivalent actors are related to the same alters.</a:t>
            </a:r>
          </a:p>
        </p:txBody>
      </p:sp>
      <p:sp>
        <p:nvSpPr>
          <p:cNvPr id="4" name="Slide Number Placeholder 3"/>
          <p:cNvSpPr>
            <a:spLocks noGrp="1"/>
          </p:cNvSpPr>
          <p:nvPr>
            <p:ph type="sldNum" sz="quarter" idx="5"/>
          </p:nvPr>
        </p:nvSpPr>
        <p:spPr/>
        <p:txBody>
          <a:bodyPr/>
          <a:lstStyle/>
          <a:p>
            <a:fld id="{5988CE92-B1BD-E946-B770-8D3B3C8DEE0B}" type="slidenum">
              <a:rPr lang="en-US" smtClean="0"/>
              <a:t>12</a:t>
            </a:fld>
            <a:endParaRPr lang="en-US"/>
          </a:p>
        </p:txBody>
      </p:sp>
    </p:spTree>
    <p:extLst>
      <p:ext uri="{BB962C8B-B14F-4D97-AF65-F5344CB8AC3E}">
        <p14:creationId xmlns:p14="http://schemas.microsoft.com/office/powerpoint/2010/main" val="2290392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block the matrix, reduce it, based on the number of ties in the cell of interest. The key values are a zero block (no ties) and a one-</a:t>
            </a:r>
            <a:r>
              <a:rPr lang="en-US" dirty="0" err="1"/>
              <a:t>blopck</a:t>
            </a:r>
            <a:r>
              <a:rPr lang="en-US" dirty="0"/>
              <a:t> (all ties present) </a:t>
            </a:r>
          </a:p>
        </p:txBody>
      </p:sp>
      <p:sp>
        <p:nvSpPr>
          <p:cNvPr id="4" name="Slide Number Placeholder 3"/>
          <p:cNvSpPr>
            <a:spLocks noGrp="1"/>
          </p:cNvSpPr>
          <p:nvPr>
            <p:ph type="sldNum" sz="quarter" idx="5"/>
          </p:nvPr>
        </p:nvSpPr>
        <p:spPr/>
        <p:txBody>
          <a:bodyPr/>
          <a:lstStyle/>
          <a:p>
            <a:fld id="{5988CE92-B1BD-E946-B770-8D3B3C8DEE0B}" type="slidenum">
              <a:rPr lang="en-US" smtClean="0"/>
              <a:t>13</a:t>
            </a:fld>
            <a:endParaRPr lang="en-US"/>
          </a:p>
        </p:txBody>
      </p:sp>
    </p:spTree>
    <p:extLst>
      <p:ext uri="{BB962C8B-B14F-4D97-AF65-F5344CB8AC3E}">
        <p14:creationId xmlns:p14="http://schemas.microsoft.com/office/powerpoint/2010/main" val="693357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regular block contains at least one edge in each row and in each column. Substantively, this means that each vertex in the sending cluster is linked to at least one vertex in the receiving cluster and vice versa</a:t>
            </a:r>
          </a:p>
        </p:txBody>
      </p:sp>
      <p:sp>
        <p:nvSpPr>
          <p:cNvPr id="4" name="Slide Number Placeholder 3"/>
          <p:cNvSpPr>
            <a:spLocks noGrp="1"/>
          </p:cNvSpPr>
          <p:nvPr>
            <p:ph type="sldNum" sz="quarter" idx="5"/>
          </p:nvPr>
        </p:nvSpPr>
        <p:spPr/>
        <p:txBody>
          <a:bodyPr/>
          <a:lstStyle/>
          <a:p>
            <a:fld id="{5988CE92-B1BD-E946-B770-8D3B3C8DEE0B}" type="slidenum">
              <a:rPr lang="en-US" smtClean="0"/>
              <a:t>14</a:t>
            </a:fld>
            <a:endParaRPr lang="en-US"/>
          </a:p>
        </p:txBody>
      </p:sp>
    </p:spTree>
    <p:extLst>
      <p:ext uri="{BB962C8B-B14F-4D97-AF65-F5344CB8AC3E}">
        <p14:creationId xmlns:p14="http://schemas.microsoft.com/office/powerpoint/2010/main" val="103697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Similarity – correlation </a:t>
            </a:r>
          </a:p>
        </p:txBody>
      </p:sp>
      <p:sp>
        <p:nvSpPr>
          <p:cNvPr id="4" name="Slide Number Placeholder 3"/>
          <p:cNvSpPr>
            <a:spLocks noGrp="1"/>
          </p:cNvSpPr>
          <p:nvPr>
            <p:ph type="sldNum" sz="quarter" idx="5"/>
          </p:nvPr>
        </p:nvSpPr>
        <p:spPr/>
        <p:txBody>
          <a:bodyPr/>
          <a:lstStyle/>
          <a:p>
            <a:fld id="{5988CE92-B1BD-E946-B770-8D3B3C8DEE0B}" type="slidenum">
              <a:rPr lang="en-US" smtClean="0"/>
              <a:t>19</a:t>
            </a:fld>
            <a:endParaRPr lang="en-US"/>
          </a:p>
        </p:txBody>
      </p:sp>
    </p:spTree>
    <p:extLst>
      <p:ext uri="{BB962C8B-B14F-4D97-AF65-F5344CB8AC3E}">
        <p14:creationId xmlns:p14="http://schemas.microsoft.com/office/powerpoint/2010/main" val="137442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FCF4-0A36-A04B-ACB8-287CF1CA3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42422C-B548-F041-87A7-C0D4BA1FA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462BC7-8C66-6743-A249-6A4BE6F8EE79}"/>
              </a:ext>
            </a:extLst>
          </p:cNvPr>
          <p:cNvSpPr>
            <a:spLocks noGrp="1"/>
          </p:cNvSpPr>
          <p:nvPr>
            <p:ph type="dt" sz="half" idx="10"/>
          </p:nvPr>
        </p:nvSpPr>
        <p:spPr/>
        <p:txBody>
          <a:bodyPr/>
          <a:lstStyle/>
          <a:p>
            <a:fld id="{88756E77-E887-E64D-8991-2E0D2B067876}" type="datetimeFigureOut">
              <a:rPr lang="en-US" smtClean="0"/>
              <a:t>2/25/19</a:t>
            </a:fld>
            <a:endParaRPr lang="en-US"/>
          </a:p>
        </p:txBody>
      </p:sp>
      <p:sp>
        <p:nvSpPr>
          <p:cNvPr id="5" name="Footer Placeholder 4">
            <a:extLst>
              <a:ext uri="{FF2B5EF4-FFF2-40B4-BE49-F238E27FC236}">
                <a16:creationId xmlns:a16="http://schemas.microsoft.com/office/drawing/2014/main" id="{4545EE36-39C3-7148-ACF1-F4DFE96C7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C6D69-AE42-AD4D-B38B-9E3BEEAFF3D6}"/>
              </a:ext>
            </a:extLst>
          </p:cNvPr>
          <p:cNvSpPr>
            <a:spLocks noGrp="1"/>
          </p:cNvSpPr>
          <p:nvPr>
            <p:ph type="sldNum" sz="quarter" idx="12"/>
          </p:nvPr>
        </p:nvSpPr>
        <p:spPr/>
        <p:txBody>
          <a:bodyPr/>
          <a:lstStyle/>
          <a:p>
            <a:fld id="{6EBB08DB-2AE5-D048-BEFE-92799C52F13F}" type="slidenum">
              <a:rPr lang="en-US" smtClean="0"/>
              <a:t>‹#›</a:t>
            </a:fld>
            <a:endParaRPr lang="en-US"/>
          </a:p>
        </p:txBody>
      </p:sp>
    </p:spTree>
    <p:extLst>
      <p:ext uri="{BB962C8B-B14F-4D97-AF65-F5344CB8AC3E}">
        <p14:creationId xmlns:p14="http://schemas.microsoft.com/office/powerpoint/2010/main" val="263574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3CBA-0038-D646-B6F6-8AADE373C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A1C4A4-791F-F945-871B-30572DAF09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A23E5-40F2-4B4E-AD6B-A0BCD30AE400}"/>
              </a:ext>
            </a:extLst>
          </p:cNvPr>
          <p:cNvSpPr>
            <a:spLocks noGrp="1"/>
          </p:cNvSpPr>
          <p:nvPr>
            <p:ph type="dt" sz="half" idx="10"/>
          </p:nvPr>
        </p:nvSpPr>
        <p:spPr/>
        <p:txBody>
          <a:bodyPr/>
          <a:lstStyle/>
          <a:p>
            <a:fld id="{88756E77-E887-E64D-8991-2E0D2B067876}" type="datetimeFigureOut">
              <a:rPr lang="en-US" smtClean="0"/>
              <a:t>2/25/19</a:t>
            </a:fld>
            <a:endParaRPr lang="en-US"/>
          </a:p>
        </p:txBody>
      </p:sp>
      <p:sp>
        <p:nvSpPr>
          <p:cNvPr id="5" name="Footer Placeholder 4">
            <a:extLst>
              <a:ext uri="{FF2B5EF4-FFF2-40B4-BE49-F238E27FC236}">
                <a16:creationId xmlns:a16="http://schemas.microsoft.com/office/drawing/2014/main" id="{9B734B2E-5104-3444-912C-1EDF5D7C1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40024-40AD-644E-820D-7D689316B8B8}"/>
              </a:ext>
            </a:extLst>
          </p:cNvPr>
          <p:cNvSpPr>
            <a:spLocks noGrp="1"/>
          </p:cNvSpPr>
          <p:nvPr>
            <p:ph type="sldNum" sz="quarter" idx="12"/>
          </p:nvPr>
        </p:nvSpPr>
        <p:spPr/>
        <p:txBody>
          <a:bodyPr/>
          <a:lstStyle/>
          <a:p>
            <a:fld id="{6EBB08DB-2AE5-D048-BEFE-92799C52F13F}" type="slidenum">
              <a:rPr lang="en-US" smtClean="0"/>
              <a:t>‹#›</a:t>
            </a:fld>
            <a:endParaRPr lang="en-US"/>
          </a:p>
        </p:txBody>
      </p:sp>
    </p:spTree>
    <p:extLst>
      <p:ext uri="{BB962C8B-B14F-4D97-AF65-F5344CB8AC3E}">
        <p14:creationId xmlns:p14="http://schemas.microsoft.com/office/powerpoint/2010/main" val="281898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64BADB-8078-0C4D-B392-4D32999A4A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E5630-AADD-3341-AA6F-5A6FB34A92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F8111-35C8-A04C-BDF5-FB538695C1FD}"/>
              </a:ext>
            </a:extLst>
          </p:cNvPr>
          <p:cNvSpPr>
            <a:spLocks noGrp="1"/>
          </p:cNvSpPr>
          <p:nvPr>
            <p:ph type="dt" sz="half" idx="10"/>
          </p:nvPr>
        </p:nvSpPr>
        <p:spPr/>
        <p:txBody>
          <a:bodyPr/>
          <a:lstStyle/>
          <a:p>
            <a:fld id="{88756E77-E887-E64D-8991-2E0D2B067876}" type="datetimeFigureOut">
              <a:rPr lang="en-US" smtClean="0"/>
              <a:t>2/25/19</a:t>
            </a:fld>
            <a:endParaRPr lang="en-US"/>
          </a:p>
        </p:txBody>
      </p:sp>
      <p:sp>
        <p:nvSpPr>
          <p:cNvPr id="5" name="Footer Placeholder 4">
            <a:extLst>
              <a:ext uri="{FF2B5EF4-FFF2-40B4-BE49-F238E27FC236}">
                <a16:creationId xmlns:a16="http://schemas.microsoft.com/office/drawing/2014/main" id="{F185A81D-1F8C-DE4C-825C-ED0530C24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D8519-2AB7-A545-B659-694BBE29821D}"/>
              </a:ext>
            </a:extLst>
          </p:cNvPr>
          <p:cNvSpPr>
            <a:spLocks noGrp="1"/>
          </p:cNvSpPr>
          <p:nvPr>
            <p:ph type="sldNum" sz="quarter" idx="12"/>
          </p:nvPr>
        </p:nvSpPr>
        <p:spPr/>
        <p:txBody>
          <a:bodyPr/>
          <a:lstStyle/>
          <a:p>
            <a:fld id="{6EBB08DB-2AE5-D048-BEFE-92799C52F13F}" type="slidenum">
              <a:rPr lang="en-US" smtClean="0"/>
              <a:t>‹#›</a:t>
            </a:fld>
            <a:endParaRPr lang="en-US"/>
          </a:p>
        </p:txBody>
      </p:sp>
    </p:spTree>
    <p:extLst>
      <p:ext uri="{BB962C8B-B14F-4D97-AF65-F5344CB8AC3E}">
        <p14:creationId xmlns:p14="http://schemas.microsoft.com/office/powerpoint/2010/main" val="239831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67A4-DEBD-134E-8B64-11802B25C7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99EAF-722A-6C41-A81C-F9AE4ECFA4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57099-3312-AC41-AFF4-D95FF093DF78}"/>
              </a:ext>
            </a:extLst>
          </p:cNvPr>
          <p:cNvSpPr>
            <a:spLocks noGrp="1"/>
          </p:cNvSpPr>
          <p:nvPr>
            <p:ph type="dt" sz="half" idx="10"/>
          </p:nvPr>
        </p:nvSpPr>
        <p:spPr/>
        <p:txBody>
          <a:bodyPr/>
          <a:lstStyle/>
          <a:p>
            <a:fld id="{88756E77-E887-E64D-8991-2E0D2B067876}" type="datetimeFigureOut">
              <a:rPr lang="en-US" smtClean="0"/>
              <a:t>2/25/19</a:t>
            </a:fld>
            <a:endParaRPr lang="en-US"/>
          </a:p>
        </p:txBody>
      </p:sp>
      <p:sp>
        <p:nvSpPr>
          <p:cNvPr id="5" name="Footer Placeholder 4">
            <a:extLst>
              <a:ext uri="{FF2B5EF4-FFF2-40B4-BE49-F238E27FC236}">
                <a16:creationId xmlns:a16="http://schemas.microsoft.com/office/drawing/2014/main" id="{11B2AE1C-BF91-C742-92F9-281D3ECF8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D47B1-A8B3-6445-ABE3-4D7945CCF87F}"/>
              </a:ext>
            </a:extLst>
          </p:cNvPr>
          <p:cNvSpPr>
            <a:spLocks noGrp="1"/>
          </p:cNvSpPr>
          <p:nvPr>
            <p:ph type="sldNum" sz="quarter" idx="12"/>
          </p:nvPr>
        </p:nvSpPr>
        <p:spPr/>
        <p:txBody>
          <a:bodyPr/>
          <a:lstStyle/>
          <a:p>
            <a:fld id="{6EBB08DB-2AE5-D048-BEFE-92799C52F13F}" type="slidenum">
              <a:rPr lang="en-US" smtClean="0"/>
              <a:t>‹#›</a:t>
            </a:fld>
            <a:endParaRPr lang="en-US"/>
          </a:p>
        </p:txBody>
      </p:sp>
    </p:spTree>
    <p:extLst>
      <p:ext uri="{BB962C8B-B14F-4D97-AF65-F5344CB8AC3E}">
        <p14:creationId xmlns:p14="http://schemas.microsoft.com/office/powerpoint/2010/main" val="305460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3CFF-C5EA-3447-999A-63A3BFCD1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1E66AF-F8B4-CD44-AA06-33EB374D3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E3BEBA-FCB2-4742-AC8F-D010AC8F5D48}"/>
              </a:ext>
            </a:extLst>
          </p:cNvPr>
          <p:cNvSpPr>
            <a:spLocks noGrp="1"/>
          </p:cNvSpPr>
          <p:nvPr>
            <p:ph type="dt" sz="half" idx="10"/>
          </p:nvPr>
        </p:nvSpPr>
        <p:spPr/>
        <p:txBody>
          <a:bodyPr/>
          <a:lstStyle/>
          <a:p>
            <a:fld id="{88756E77-E887-E64D-8991-2E0D2B067876}" type="datetimeFigureOut">
              <a:rPr lang="en-US" smtClean="0"/>
              <a:t>2/25/19</a:t>
            </a:fld>
            <a:endParaRPr lang="en-US"/>
          </a:p>
        </p:txBody>
      </p:sp>
      <p:sp>
        <p:nvSpPr>
          <p:cNvPr id="5" name="Footer Placeholder 4">
            <a:extLst>
              <a:ext uri="{FF2B5EF4-FFF2-40B4-BE49-F238E27FC236}">
                <a16:creationId xmlns:a16="http://schemas.microsoft.com/office/drawing/2014/main" id="{C5D7A403-A554-F247-B2D6-5260CDB8E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A81C1-B400-9642-939C-F2E3079A048C}"/>
              </a:ext>
            </a:extLst>
          </p:cNvPr>
          <p:cNvSpPr>
            <a:spLocks noGrp="1"/>
          </p:cNvSpPr>
          <p:nvPr>
            <p:ph type="sldNum" sz="quarter" idx="12"/>
          </p:nvPr>
        </p:nvSpPr>
        <p:spPr/>
        <p:txBody>
          <a:bodyPr/>
          <a:lstStyle/>
          <a:p>
            <a:fld id="{6EBB08DB-2AE5-D048-BEFE-92799C52F13F}" type="slidenum">
              <a:rPr lang="en-US" smtClean="0"/>
              <a:t>‹#›</a:t>
            </a:fld>
            <a:endParaRPr lang="en-US"/>
          </a:p>
        </p:txBody>
      </p:sp>
    </p:spTree>
    <p:extLst>
      <p:ext uri="{BB962C8B-B14F-4D97-AF65-F5344CB8AC3E}">
        <p14:creationId xmlns:p14="http://schemas.microsoft.com/office/powerpoint/2010/main" val="65690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9F90-9449-5240-BD19-3EAEC493C4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EE2C7-8A54-1143-A0D9-87FF622CAA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B4364-CA45-934A-88D7-265FEA8AD5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900756-4940-314A-9081-88D026931B95}"/>
              </a:ext>
            </a:extLst>
          </p:cNvPr>
          <p:cNvSpPr>
            <a:spLocks noGrp="1"/>
          </p:cNvSpPr>
          <p:nvPr>
            <p:ph type="dt" sz="half" idx="10"/>
          </p:nvPr>
        </p:nvSpPr>
        <p:spPr/>
        <p:txBody>
          <a:bodyPr/>
          <a:lstStyle/>
          <a:p>
            <a:fld id="{88756E77-E887-E64D-8991-2E0D2B067876}" type="datetimeFigureOut">
              <a:rPr lang="en-US" smtClean="0"/>
              <a:t>2/25/19</a:t>
            </a:fld>
            <a:endParaRPr lang="en-US"/>
          </a:p>
        </p:txBody>
      </p:sp>
      <p:sp>
        <p:nvSpPr>
          <p:cNvPr id="6" name="Footer Placeholder 5">
            <a:extLst>
              <a:ext uri="{FF2B5EF4-FFF2-40B4-BE49-F238E27FC236}">
                <a16:creationId xmlns:a16="http://schemas.microsoft.com/office/drawing/2014/main" id="{918BFD95-9DE0-6549-90D3-ED5B32FF3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62B25-2EFA-3B44-A554-08839A42DE93}"/>
              </a:ext>
            </a:extLst>
          </p:cNvPr>
          <p:cNvSpPr>
            <a:spLocks noGrp="1"/>
          </p:cNvSpPr>
          <p:nvPr>
            <p:ph type="sldNum" sz="quarter" idx="12"/>
          </p:nvPr>
        </p:nvSpPr>
        <p:spPr/>
        <p:txBody>
          <a:bodyPr/>
          <a:lstStyle/>
          <a:p>
            <a:fld id="{6EBB08DB-2AE5-D048-BEFE-92799C52F13F}" type="slidenum">
              <a:rPr lang="en-US" smtClean="0"/>
              <a:t>‹#›</a:t>
            </a:fld>
            <a:endParaRPr lang="en-US"/>
          </a:p>
        </p:txBody>
      </p:sp>
    </p:spTree>
    <p:extLst>
      <p:ext uri="{BB962C8B-B14F-4D97-AF65-F5344CB8AC3E}">
        <p14:creationId xmlns:p14="http://schemas.microsoft.com/office/powerpoint/2010/main" val="390342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6D51-9FCD-0A47-84F3-5A37B9828D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B0BF0F-CB78-C24F-A5D9-C8B960BE1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CD8C25-6C63-A049-9C25-A002A635A0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F6BE81-9262-C548-BEA0-182B83557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F4E917-C08A-B94B-BAE5-417921FDA5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CDBDB7-7A4B-BB48-BB2F-462FDA2C7217}"/>
              </a:ext>
            </a:extLst>
          </p:cNvPr>
          <p:cNvSpPr>
            <a:spLocks noGrp="1"/>
          </p:cNvSpPr>
          <p:nvPr>
            <p:ph type="dt" sz="half" idx="10"/>
          </p:nvPr>
        </p:nvSpPr>
        <p:spPr/>
        <p:txBody>
          <a:bodyPr/>
          <a:lstStyle/>
          <a:p>
            <a:fld id="{88756E77-E887-E64D-8991-2E0D2B067876}" type="datetimeFigureOut">
              <a:rPr lang="en-US" smtClean="0"/>
              <a:t>2/25/19</a:t>
            </a:fld>
            <a:endParaRPr lang="en-US"/>
          </a:p>
        </p:txBody>
      </p:sp>
      <p:sp>
        <p:nvSpPr>
          <p:cNvPr id="8" name="Footer Placeholder 7">
            <a:extLst>
              <a:ext uri="{FF2B5EF4-FFF2-40B4-BE49-F238E27FC236}">
                <a16:creationId xmlns:a16="http://schemas.microsoft.com/office/drawing/2014/main" id="{499FCC20-344F-5E4B-82C5-BECC1D4FC2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1A2568-479B-BF4F-AD62-0E569F3133DB}"/>
              </a:ext>
            </a:extLst>
          </p:cNvPr>
          <p:cNvSpPr>
            <a:spLocks noGrp="1"/>
          </p:cNvSpPr>
          <p:nvPr>
            <p:ph type="sldNum" sz="quarter" idx="12"/>
          </p:nvPr>
        </p:nvSpPr>
        <p:spPr/>
        <p:txBody>
          <a:bodyPr/>
          <a:lstStyle/>
          <a:p>
            <a:fld id="{6EBB08DB-2AE5-D048-BEFE-92799C52F13F}" type="slidenum">
              <a:rPr lang="en-US" smtClean="0"/>
              <a:t>‹#›</a:t>
            </a:fld>
            <a:endParaRPr lang="en-US"/>
          </a:p>
        </p:txBody>
      </p:sp>
    </p:spTree>
    <p:extLst>
      <p:ext uri="{BB962C8B-B14F-4D97-AF65-F5344CB8AC3E}">
        <p14:creationId xmlns:p14="http://schemas.microsoft.com/office/powerpoint/2010/main" val="143072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6911-E885-964D-900C-72D713DB06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2EE910-B921-3E4E-B390-92B36C3D931D}"/>
              </a:ext>
            </a:extLst>
          </p:cNvPr>
          <p:cNvSpPr>
            <a:spLocks noGrp="1"/>
          </p:cNvSpPr>
          <p:nvPr>
            <p:ph type="dt" sz="half" idx="10"/>
          </p:nvPr>
        </p:nvSpPr>
        <p:spPr/>
        <p:txBody>
          <a:bodyPr/>
          <a:lstStyle/>
          <a:p>
            <a:fld id="{88756E77-E887-E64D-8991-2E0D2B067876}" type="datetimeFigureOut">
              <a:rPr lang="en-US" smtClean="0"/>
              <a:t>2/25/19</a:t>
            </a:fld>
            <a:endParaRPr lang="en-US"/>
          </a:p>
        </p:txBody>
      </p:sp>
      <p:sp>
        <p:nvSpPr>
          <p:cNvPr id="4" name="Footer Placeholder 3">
            <a:extLst>
              <a:ext uri="{FF2B5EF4-FFF2-40B4-BE49-F238E27FC236}">
                <a16:creationId xmlns:a16="http://schemas.microsoft.com/office/drawing/2014/main" id="{169AECF1-CB04-6C49-BF64-1FD7BD7EF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7C3868-23AD-084A-90A2-A83266B8EC5C}"/>
              </a:ext>
            </a:extLst>
          </p:cNvPr>
          <p:cNvSpPr>
            <a:spLocks noGrp="1"/>
          </p:cNvSpPr>
          <p:nvPr>
            <p:ph type="sldNum" sz="quarter" idx="12"/>
          </p:nvPr>
        </p:nvSpPr>
        <p:spPr/>
        <p:txBody>
          <a:bodyPr/>
          <a:lstStyle/>
          <a:p>
            <a:fld id="{6EBB08DB-2AE5-D048-BEFE-92799C52F13F}" type="slidenum">
              <a:rPr lang="en-US" smtClean="0"/>
              <a:t>‹#›</a:t>
            </a:fld>
            <a:endParaRPr lang="en-US"/>
          </a:p>
        </p:txBody>
      </p:sp>
    </p:spTree>
    <p:extLst>
      <p:ext uri="{BB962C8B-B14F-4D97-AF65-F5344CB8AC3E}">
        <p14:creationId xmlns:p14="http://schemas.microsoft.com/office/powerpoint/2010/main" val="3970297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D96A6B-4443-D847-8C09-C71488D1E72A}"/>
              </a:ext>
            </a:extLst>
          </p:cNvPr>
          <p:cNvSpPr>
            <a:spLocks noGrp="1"/>
          </p:cNvSpPr>
          <p:nvPr>
            <p:ph type="dt" sz="half" idx="10"/>
          </p:nvPr>
        </p:nvSpPr>
        <p:spPr/>
        <p:txBody>
          <a:bodyPr/>
          <a:lstStyle/>
          <a:p>
            <a:fld id="{88756E77-E887-E64D-8991-2E0D2B067876}" type="datetimeFigureOut">
              <a:rPr lang="en-US" smtClean="0"/>
              <a:t>2/25/19</a:t>
            </a:fld>
            <a:endParaRPr lang="en-US"/>
          </a:p>
        </p:txBody>
      </p:sp>
      <p:sp>
        <p:nvSpPr>
          <p:cNvPr id="3" name="Footer Placeholder 2">
            <a:extLst>
              <a:ext uri="{FF2B5EF4-FFF2-40B4-BE49-F238E27FC236}">
                <a16:creationId xmlns:a16="http://schemas.microsoft.com/office/drawing/2014/main" id="{2EA06435-FA25-064E-A571-14E5CD9CCD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0C80D1-416C-3742-B655-60AD3282BCC7}"/>
              </a:ext>
            </a:extLst>
          </p:cNvPr>
          <p:cNvSpPr>
            <a:spLocks noGrp="1"/>
          </p:cNvSpPr>
          <p:nvPr>
            <p:ph type="sldNum" sz="quarter" idx="12"/>
          </p:nvPr>
        </p:nvSpPr>
        <p:spPr/>
        <p:txBody>
          <a:bodyPr/>
          <a:lstStyle/>
          <a:p>
            <a:fld id="{6EBB08DB-2AE5-D048-BEFE-92799C52F13F}" type="slidenum">
              <a:rPr lang="en-US" smtClean="0"/>
              <a:t>‹#›</a:t>
            </a:fld>
            <a:endParaRPr lang="en-US"/>
          </a:p>
        </p:txBody>
      </p:sp>
    </p:spTree>
    <p:extLst>
      <p:ext uri="{BB962C8B-B14F-4D97-AF65-F5344CB8AC3E}">
        <p14:creationId xmlns:p14="http://schemas.microsoft.com/office/powerpoint/2010/main" val="30400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E27A-CB6C-974E-BC18-66837E7D0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155E9B-E385-C04D-B7BD-1B53D9041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BA2C9C-BF38-E646-9B1F-C225410E0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FE2003-7B45-224D-892F-87047B544DE8}"/>
              </a:ext>
            </a:extLst>
          </p:cNvPr>
          <p:cNvSpPr>
            <a:spLocks noGrp="1"/>
          </p:cNvSpPr>
          <p:nvPr>
            <p:ph type="dt" sz="half" idx="10"/>
          </p:nvPr>
        </p:nvSpPr>
        <p:spPr/>
        <p:txBody>
          <a:bodyPr/>
          <a:lstStyle/>
          <a:p>
            <a:fld id="{88756E77-E887-E64D-8991-2E0D2B067876}" type="datetimeFigureOut">
              <a:rPr lang="en-US" smtClean="0"/>
              <a:t>2/25/19</a:t>
            </a:fld>
            <a:endParaRPr lang="en-US"/>
          </a:p>
        </p:txBody>
      </p:sp>
      <p:sp>
        <p:nvSpPr>
          <p:cNvPr id="6" name="Footer Placeholder 5">
            <a:extLst>
              <a:ext uri="{FF2B5EF4-FFF2-40B4-BE49-F238E27FC236}">
                <a16:creationId xmlns:a16="http://schemas.microsoft.com/office/drawing/2014/main" id="{A32A29EB-914A-0D45-9D2B-F5A3D2676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CA3C4B-4754-6247-A15C-697823D2DE7E}"/>
              </a:ext>
            </a:extLst>
          </p:cNvPr>
          <p:cNvSpPr>
            <a:spLocks noGrp="1"/>
          </p:cNvSpPr>
          <p:nvPr>
            <p:ph type="sldNum" sz="quarter" idx="12"/>
          </p:nvPr>
        </p:nvSpPr>
        <p:spPr/>
        <p:txBody>
          <a:bodyPr/>
          <a:lstStyle/>
          <a:p>
            <a:fld id="{6EBB08DB-2AE5-D048-BEFE-92799C52F13F}" type="slidenum">
              <a:rPr lang="en-US" smtClean="0"/>
              <a:t>‹#›</a:t>
            </a:fld>
            <a:endParaRPr lang="en-US"/>
          </a:p>
        </p:txBody>
      </p:sp>
    </p:spTree>
    <p:extLst>
      <p:ext uri="{BB962C8B-B14F-4D97-AF65-F5344CB8AC3E}">
        <p14:creationId xmlns:p14="http://schemas.microsoft.com/office/powerpoint/2010/main" val="5895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BBF6-8A87-6545-A6BA-60165AC0A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659D11-AD07-6C44-94BA-F02D7D819D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293390-A59C-224B-894B-FC96506F2B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29E7F4-DD03-2046-BC1F-147B2D0A3570}"/>
              </a:ext>
            </a:extLst>
          </p:cNvPr>
          <p:cNvSpPr>
            <a:spLocks noGrp="1"/>
          </p:cNvSpPr>
          <p:nvPr>
            <p:ph type="dt" sz="half" idx="10"/>
          </p:nvPr>
        </p:nvSpPr>
        <p:spPr/>
        <p:txBody>
          <a:bodyPr/>
          <a:lstStyle/>
          <a:p>
            <a:fld id="{88756E77-E887-E64D-8991-2E0D2B067876}" type="datetimeFigureOut">
              <a:rPr lang="en-US" smtClean="0"/>
              <a:t>2/25/19</a:t>
            </a:fld>
            <a:endParaRPr lang="en-US"/>
          </a:p>
        </p:txBody>
      </p:sp>
      <p:sp>
        <p:nvSpPr>
          <p:cNvPr id="6" name="Footer Placeholder 5">
            <a:extLst>
              <a:ext uri="{FF2B5EF4-FFF2-40B4-BE49-F238E27FC236}">
                <a16:creationId xmlns:a16="http://schemas.microsoft.com/office/drawing/2014/main" id="{18AB4361-48DF-F548-A9B7-92B070E3C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7AEEE-7870-684A-ADF2-B2F835DBC4C8}"/>
              </a:ext>
            </a:extLst>
          </p:cNvPr>
          <p:cNvSpPr>
            <a:spLocks noGrp="1"/>
          </p:cNvSpPr>
          <p:nvPr>
            <p:ph type="sldNum" sz="quarter" idx="12"/>
          </p:nvPr>
        </p:nvSpPr>
        <p:spPr/>
        <p:txBody>
          <a:bodyPr/>
          <a:lstStyle/>
          <a:p>
            <a:fld id="{6EBB08DB-2AE5-D048-BEFE-92799C52F13F}" type="slidenum">
              <a:rPr lang="en-US" smtClean="0"/>
              <a:t>‹#›</a:t>
            </a:fld>
            <a:endParaRPr lang="en-US"/>
          </a:p>
        </p:txBody>
      </p:sp>
    </p:spTree>
    <p:extLst>
      <p:ext uri="{BB962C8B-B14F-4D97-AF65-F5344CB8AC3E}">
        <p14:creationId xmlns:p14="http://schemas.microsoft.com/office/powerpoint/2010/main" val="381782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90B49-5B5A-2A47-B3F7-10A9B485C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7AE44F-F1A8-A544-9744-B562CD5728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BF9DA-7920-CD41-BB40-BE7E0B9BE1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56E77-E887-E64D-8991-2E0D2B067876}" type="datetimeFigureOut">
              <a:rPr lang="en-US" smtClean="0"/>
              <a:t>2/25/19</a:t>
            </a:fld>
            <a:endParaRPr lang="en-US"/>
          </a:p>
        </p:txBody>
      </p:sp>
      <p:sp>
        <p:nvSpPr>
          <p:cNvPr id="5" name="Footer Placeholder 4">
            <a:extLst>
              <a:ext uri="{FF2B5EF4-FFF2-40B4-BE49-F238E27FC236}">
                <a16:creationId xmlns:a16="http://schemas.microsoft.com/office/drawing/2014/main" id="{BE75AE9D-9E0D-ED40-A13B-F20978E86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7B70CC-4004-B141-8D08-B692D020D0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B08DB-2AE5-D048-BEFE-92799C52F13F}" type="slidenum">
              <a:rPr lang="en-US" smtClean="0"/>
              <a:t>‹#›</a:t>
            </a:fld>
            <a:endParaRPr lang="en-US"/>
          </a:p>
        </p:txBody>
      </p:sp>
    </p:spTree>
    <p:extLst>
      <p:ext uri="{BB962C8B-B14F-4D97-AF65-F5344CB8AC3E}">
        <p14:creationId xmlns:p14="http://schemas.microsoft.com/office/powerpoint/2010/main" val="1112572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BB81A36E-7323-5B49-859D-14390518F3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spcBef>
                <a:spcPct val="0"/>
              </a:spcBef>
              <a:buFontTx/>
              <a:buNone/>
            </a:pPr>
            <a:fld id="{7F809879-0119-5041-B683-4FFC71484A06}" type="slidenum">
              <a:rPr lang="en-US" altLang="en-US" sz="1400"/>
              <a:pPr>
                <a:spcBef>
                  <a:spcPct val="0"/>
                </a:spcBef>
                <a:buFontTx/>
                <a:buNone/>
              </a:pPr>
              <a:t>1</a:t>
            </a:fld>
            <a:endParaRPr lang="en-US" altLang="en-US" sz="1400"/>
          </a:p>
        </p:txBody>
      </p:sp>
      <p:sp>
        <p:nvSpPr>
          <p:cNvPr id="16386" name="Rectangle 2">
            <a:extLst>
              <a:ext uri="{FF2B5EF4-FFF2-40B4-BE49-F238E27FC236}">
                <a16:creationId xmlns:a16="http://schemas.microsoft.com/office/drawing/2014/main" id="{C4BF93E4-D907-F74F-982C-9771C4128B36}"/>
              </a:ext>
            </a:extLst>
          </p:cNvPr>
          <p:cNvSpPr>
            <a:spLocks noGrp="1" noChangeArrowheads="1"/>
          </p:cNvSpPr>
          <p:nvPr>
            <p:ph type="title"/>
          </p:nvPr>
        </p:nvSpPr>
        <p:spPr>
          <a:xfrm>
            <a:off x="1752600" y="0"/>
            <a:ext cx="8686800" cy="1143000"/>
          </a:xfrm>
          <a:ln>
            <a:solidFill>
              <a:schemeClr val="accent2"/>
            </a:solidFill>
            <a:miter lim="800000"/>
            <a:headEnd/>
            <a:tailEnd/>
          </a:ln>
        </p:spPr>
        <p:txBody>
          <a:bodyPr/>
          <a:lstStyle/>
          <a:p>
            <a:r>
              <a:rPr lang="en-US" altLang="en-US" sz="2400"/>
              <a:t>Social Network Analysis Class (Spring 2019) </a:t>
            </a:r>
            <a:br>
              <a:rPr lang="en-US" altLang="en-US" sz="2400"/>
            </a:br>
            <a:r>
              <a:rPr lang="en-US" altLang="en-US" sz="2400"/>
              <a:t> Jieun Shin </a:t>
            </a:r>
            <a:br>
              <a:rPr lang="en-US" altLang="en-US" sz="2400"/>
            </a:br>
            <a:endParaRPr lang="en-US" altLang="en-US" sz="2400"/>
          </a:p>
        </p:txBody>
      </p:sp>
      <p:sp>
        <p:nvSpPr>
          <p:cNvPr id="16387" name="Rectangle 3">
            <a:extLst>
              <a:ext uri="{FF2B5EF4-FFF2-40B4-BE49-F238E27FC236}">
                <a16:creationId xmlns:a16="http://schemas.microsoft.com/office/drawing/2014/main" id="{CA01678C-AC7E-224A-9879-053F620F24CB}"/>
              </a:ext>
            </a:extLst>
          </p:cNvPr>
          <p:cNvSpPr>
            <a:spLocks noGrp="1" noChangeArrowheads="1"/>
          </p:cNvSpPr>
          <p:nvPr>
            <p:ph type="body" idx="1"/>
          </p:nvPr>
        </p:nvSpPr>
        <p:spPr>
          <a:xfrm>
            <a:off x="2057400" y="1295400"/>
            <a:ext cx="7772400" cy="4800600"/>
          </a:xfrm>
          <a:ln>
            <a:solidFill>
              <a:srgbClr val="FF9300"/>
            </a:solidFill>
            <a:miter lim="800000"/>
            <a:headEnd/>
            <a:tailEnd/>
          </a:ln>
        </p:spPr>
        <p:txBody>
          <a:bodyPr>
            <a:normAutofit fontScale="92500" lnSpcReduction="20000"/>
          </a:bodyPr>
          <a:lstStyle/>
          <a:p>
            <a:pPr>
              <a:lnSpc>
                <a:spcPct val="80000"/>
              </a:lnSpc>
              <a:buFontTx/>
              <a:buNone/>
            </a:pPr>
            <a:r>
              <a:rPr lang="en-US" altLang="en-US" sz="1800" b="1" dirty="0"/>
              <a:t>Introduction</a:t>
            </a:r>
          </a:p>
          <a:p>
            <a:pPr>
              <a:lnSpc>
                <a:spcPct val="80000"/>
              </a:lnSpc>
              <a:buFontTx/>
              <a:buNone/>
            </a:pPr>
            <a:r>
              <a:rPr lang="en-US" altLang="en-US" sz="1800" dirty="0"/>
              <a:t>1) Introduction </a:t>
            </a:r>
          </a:p>
          <a:p>
            <a:pPr>
              <a:lnSpc>
                <a:spcPct val="80000"/>
              </a:lnSpc>
              <a:buFontTx/>
              <a:buNone/>
            </a:pPr>
            <a:r>
              <a:rPr lang="en-US" altLang="en-US" sz="1800" dirty="0"/>
              <a:t>2) Overview of Social Network Analysis </a:t>
            </a:r>
          </a:p>
          <a:p>
            <a:pPr>
              <a:lnSpc>
                <a:spcPct val="80000"/>
              </a:lnSpc>
              <a:buFontTx/>
              <a:buNone/>
            </a:pPr>
            <a:r>
              <a:rPr lang="en-US" altLang="en-US" sz="1800" dirty="0"/>
              <a:t>3) Network Data Collection &amp; Basic Measures</a:t>
            </a:r>
          </a:p>
          <a:p>
            <a:pPr>
              <a:lnSpc>
                <a:spcPct val="80000"/>
              </a:lnSpc>
              <a:buFontTx/>
              <a:buNone/>
            </a:pPr>
            <a:r>
              <a:rPr lang="en-US" altLang="en-US" sz="1800" dirty="0"/>
              <a:t>4) Personal/Ego-centric Methods </a:t>
            </a:r>
          </a:p>
          <a:p>
            <a:pPr>
              <a:lnSpc>
                <a:spcPct val="80000"/>
              </a:lnSpc>
              <a:buFontTx/>
              <a:buNone/>
            </a:pPr>
            <a:r>
              <a:rPr lang="en-US" altLang="en-US" sz="1800" b="1" dirty="0"/>
              <a:t>Measures &amp; Methods</a:t>
            </a:r>
          </a:p>
          <a:p>
            <a:pPr>
              <a:lnSpc>
                <a:spcPct val="80000"/>
              </a:lnSpc>
              <a:buFontTx/>
              <a:buNone/>
            </a:pPr>
            <a:r>
              <a:rPr lang="en-US" altLang="en-US" sz="1800" dirty="0"/>
              <a:t>5) Fundamental Network Concepts 1 (Centrality)</a:t>
            </a:r>
          </a:p>
          <a:p>
            <a:pPr>
              <a:lnSpc>
                <a:spcPct val="80000"/>
              </a:lnSpc>
              <a:buFontTx/>
              <a:buNone/>
            </a:pPr>
            <a:r>
              <a:rPr lang="en-US" altLang="en-US" sz="1800" dirty="0"/>
              <a:t>6) Fundamental Network Concepts 2 (Groups) </a:t>
            </a:r>
          </a:p>
          <a:p>
            <a:pPr>
              <a:lnSpc>
                <a:spcPct val="80000"/>
              </a:lnSpc>
              <a:buFontTx/>
              <a:buNone/>
            </a:pPr>
            <a:r>
              <a:rPr lang="en-US" altLang="en-US" sz="1800" u="sng" dirty="0"/>
              <a:t>7) Fundamental Network Concepts 3 (Positions) </a:t>
            </a:r>
          </a:p>
          <a:p>
            <a:pPr>
              <a:lnSpc>
                <a:spcPct val="80000"/>
              </a:lnSpc>
              <a:buFontTx/>
              <a:buNone/>
            </a:pPr>
            <a:r>
              <a:rPr lang="en-US" altLang="en-US" sz="1800" dirty="0"/>
              <a:t>8) Network Level Measures </a:t>
            </a:r>
          </a:p>
          <a:p>
            <a:pPr>
              <a:lnSpc>
                <a:spcPct val="80000"/>
              </a:lnSpc>
              <a:buFontTx/>
              <a:buNone/>
            </a:pPr>
            <a:r>
              <a:rPr lang="en-US" altLang="en-US" sz="1800" dirty="0"/>
              <a:t>9) Exponential Random Graph Models (ERGM)</a:t>
            </a:r>
          </a:p>
          <a:p>
            <a:pPr>
              <a:lnSpc>
                <a:spcPct val="80000"/>
              </a:lnSpc>
              <a:buFontTx/>
              <a:buNone/>
            </a:pPr>
            <a:r>
              <a:rPr lang="en-US" altLang="en-US" sz="1800" b="1" dirty="0"/>
              <a:t>Applications</a:t>
            </a:r>
          </a:p>
          <a:p>
            <a:pPr>
              <a:lnSpc>
                <a:spcPct val="80000"/>
              </a:lnSpc>
              <a:buFontTx/>
              <a:buNone/>
            </a:pPr>
            <a:r>
              <a:rPr lang="en-US" altLang="en-US" sz="1800" dirty="0"/>
              <a:t>10) Diffusion &amp; Innovations </a:t>
            </a:r>
          </a:p>
          <a:p>
            <a:pPr>
              <a:lnSpc>
                <a:spcPct val="80000"/>
              </a:lnSpc>
              <a:buFontTx/>
              <a:buNone/>
            </a:pPr>
            <a:r>
              <a:rPr lang="en-US" altLang="en-US" sz="1800" dirty="0"/>
              <a:t>11) Digital Media &amp; Network </a:t>
            </a:r>
          </a:p>
          <a:p>
            <a:pPr>
              <a:lnSpc>
                <a:spcPct val="80000"/>
              </a:lnSpc>
              <a:buFontTx/>
              <a:buNone/>
            </a:pPr>
            <a:r>
              <a:rPr lang="en-US" altLang="en-US" sz="1800" dirty="0"/>
              <a:t>12) Presentation </a:t>
            </a:r>
          </a:p>
          <a:p>
            <a:pPr>
              <a:lnSpc>
                <a:spcPct val="80000"/>
              </a:lnSpc>
              <a:buFontTx/>
              <a:buNone/>
            </a:pPr>
            <a:r>
              <a:rPr lang="en-US" altLang="en-US" sz="1800" dirty="0"/>
              <a:t>13) Presentation </a:t>
            </a:r>
          </a:p>
          <a:p>
            <a:pPr>
              <a:lnSpc>
                <a:spcPct val="80000"/>
              </a:lnSpc>
              <a:buFontTx/>
              <a:buNone/>
            </a:pPr>
            <a:r>
              <a:rPr lang="en-US" altLang="en-US" sz="1800" dirty="0"/>
              <a:t>14) Final Project </a:t>
            </a:r>
          </a:p>
        </p:txBody>
      </p:sp>
    </p:spTree>
    <p:extLst>
      <p:ext uri="{BB962C8B-B14F-4D97-AF65-F5344CB8AC3E}">
        <p14:creationId xmlns:p14="http://schemas.microsoft.com/office/powerpoint/2010/main" val="2639779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DE57779-6007-B749-AC96-0B0218A92666}"/>
              </a:ext>
            </a:extLst>
          </p:cNvPr>
          <p:cNvSpPr/>
          <p:nvPr/>
        </p:nvSpPr>
        <p:spPr>
          <a:xfrm>
            <a:off x="3357796" y="1274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0C6B2FEF-F3C4-B047-9689-3B465BC4CBA5}"/>
              </a:ext>
            </a:extLst>
          </p:cNvPr>
          <p:cNvSpPr/>
          <p:nvPr/>
        </p:nvSpPr>
        <p:spPr>
          <a:xfrm>
            <a:off x="7917305" y="1274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2CB987B8-0909-B049-A58D-BC989C8553CB}"/>
              </a:ext>
            </a:extLst>
          </p:cNvPr>
          <p:cNvSpPr/>
          <p:nvPr/>
        </p:nvSpPr>
        <p:spPr>
          <a:xfrm>
            <a:off x="2251022" y="26857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691325A6-443E-8A4B-8F30-7CB9214E7599}"/>
              </a:ext>
            </a:extLst>
          </p:cNvPr>
          <p:cNvSpPr/>
          <p:nvPr/>
        </p:nvSpPr>
        <p:spPr>
          <a:xfrm>
            <a:off x="4097311" y="26857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Oval 7">
            <a:extLst>
              <a:ext uri="{FF2B5EF4-FFF2-40B4-BE49-F238E27FC236}">
                <a16:creationId xmlns:a16="http://schemas.microsoft.com/office/drawing/2014/main" id="{E599368B-9702-994A-BC0C-88D4AAC7CAF9}"/>
              </a:ext>
            </a:extLst>
          </p:cNvPr>
          <p:cNvSpPr/>
          <p:nvPr/>
        </p:nvSpPr>
        <p:spPr>
          <a:xfrm>
            <a:off x="6768059" y="26857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9" name="Oval 8">
            <a:extLst>
              <a:ext uri="{FF2B5EF4-FFF2-40B4-BE49-F238E27FC236}">
                <a16:creationId xmlns:a16="http://schemas.microsoft.com/office/drawing/2014/main" id="{A11097E6-D283-E04A-B3D7-E950B3DB26BD}"/>
              </a:ext>
            </a:extLst>
          </p:cNvPr>
          <p:cNvSpPr/>
          <p:nvPr/>
        </p:nvSpPr>
        <p:spPr>
          <a:xfrm>
            <a:off x="8981607" y="26857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0" name="Oval 9">
            <a:extLst>
              <a:ext uri="{FF2B5EF4-FFF2-40B4-BE49-F238E27FC236}">
                <a16:creationId xmlns:a16="http://schemas.microsoft.com/office/drawing/2014/main" id="{5D7F073F-E939-D948-8D99-DB21BDF457A4}"/>
              </a:ext>
            </a:extLst>
          </p:cNvPr>
          <p:cNvSpPr/>
          <p:nvPr/>
        </p:nvSpPr>
        <p:spPr>
          <a:xfrm>
            <a:off x="533398"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1" name="Oval 10">
            <a:extLst>
              <a:ext uri="{FF2B5EF4-FFF2-40B4-BE49-F238E27FC236}">
                <a16:creationId xmlns:a16="http://schemas.microsoft.com/office/drawing/2014/main" id="{8379A0A9-5213-E645-8B21-C68DF548DCA6}"/>
              </a:ext>
            </a:extLst>
          </p:cNvPr>
          <p:cNvSpPr/>
          <p:nvPr/>
        </p:nvSpPr>
        <p:spPr>
          <a:xfrm>
            <a:off x="1812559"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2" name="Oval 11">
            <a:extLst>
              <a:ext uri="{FF2B5EF4-FFF2-40B4-BE49-F238E27FC236}">
                <a16:creationId xmlns:a16="http://schemas.microsoft.com/office/drawing/2014/main" id="{10D1565A-C354-0546-B454-E1A09FB62DD5}"/>
              </a:ext>
            </a:extLst>
          </p:cNvPr>
          <p:cNvSpPr/>
          <p:nvPr/>
        </p:nvSpPr>
        <p:spPr>
          <a:xfrm>
            <a:off x="3091720"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3" name="Oval 12">
            <a:extLst>
              <a:ext uri="{FF2B5EF4-FFF2-40B4-BE49-F238E27FC236}">
                <a16:creationId xmlns:a16="http://schemas.microsoft.com/office/drawing/2014/main" id="{79AF9B5F-BD25-494C-A405-2C0D993CC16F}"/>
              </a:ext>
            </a:extLst>
          </p:cNvPr>
          <p:cNvSpPr/>
          <p:nvPr/>
        </p:nvSpPr>
        <p:spPr>
          <a:xfrm>
            <a:off x="4293744"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p>
        </p:txBody>
      </p:sp>
      <p:sp>
        <p:nvSpPr>
          <p:cNvPr id="14" name="Oval 13">
            <a:extLst>
              <a:ext uri="{FF2B5EF4-FFF2-40B4-BE49-F238E27FC236}">
                <a16:creationId xmlns:a16="http://schemas.microsoft.com/office/drawing/2014/main" id="{A9518B71-BB71-FD46-AAE9-44BF04192CD2}"/>
              </a:ext>
            </a:extLst>
          </p:cNvPr>
          <p:cNvSpPr/>
          <p:nvPr/>
        </p:nvSpPr>
        <p:spPr>
          <a:xfrm>
            <a:off x="5853659"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5" name="Oval 14">
            <a:extLst>
              <a:ext uri="{FF2B5EF4-FFF2-40B4-BE49-F238E27FC236}">
                <a16:creationId xmlns:a16="http://schemas.microsoft.com/office/drawing/2014/main" id="{49B9B9D5-32A5-4B44-97AA-C76D969CCE45}"/>
              </a:ext>
            </a:extLst>
          </p:cNvPr>
          <p:cNvSpPr/>
          <p:nvPr/>
        </p:nvSpPr>
        <p:spPr>
          <a:xfrm>
            <a:off x="7225259"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6" name="Oval 15">
            <a:extLst>
              <a:ext uri="{FF2B5EF4-FFF2-40B4-BE49-F238E27FC236}">
                <a16:creationId xmlns:a16="http://schemas.microsoft.com/office/drawing/2014/main" id="{1E64ECD9-6970-1248-83BD-9253A5C85233}"/>
              </a:ext>
            </a:extLst>
          </p:cNvPr>
          <p:cNvSpPr/>
          <p:nvPr/>
        </p:nvSpPr>
        <p:spPr>
          <a:xfrm>
            <a:off x="8619344"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17" name="Oval 16">
            <a:extLst>
              <a:ext uri="{FF2B5EF4-FFF2-40B4-BE49-F238E27FC236}">
                <a16:creationId xmlns:a16="http://schemas.microsoft.com/office/drawing/2014/main" id="{E245B66D-126E-2C4D-8795-71D1E87347CE}"/>
              </a:ext>
            </a:extLst>
          </p:cNvPr>
          <p:cNvSpPr/>
          <p:nvPr/>
        </p:nvSpPr>
        <p:spPr>
          <a:xfrm>
            <a:off x="10013429"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9" name="Straight Connector 18">
            <a:extLst>
              <a:ext uri="{FF2B5EF4-FFF2-40B4-BE49-F238E27FC236}">
                <a16:creationId xmlns:a16="http://schemas.microsoft.com/office/drawing/2014/main" id="{91B9BBE1-A93D-F34B-8144-364D93A124BE}"/>
              </a:ext>
            </a:extLst>
          </p:cNvPr>
          <p:cNvCxnSpPr>
            <a:cxnSpLocks/>
            <a:stCxn id="4" idx="6"/>
            <a:endCxn id="5" idx="2"/>
          </p:cNvCxnSpPr>
          <p:nvPr/>
        </p:nvCxnSpPr>
        <p:spPr>
          <a:xfrm>
            <a:off x="4272196" y="1731364"/>
            <a:ext cx="3645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4A3F027-B8B2-0946-A512-4AC9BBFEBEBB}"/>
              </a:ext>
            </a:extLst>
          </p:cNvPr>
          <p:cNvCxnSpPr>
            <a:cxnSpLocks/>
          </p:cNvCxnSpPr>
          <p:nvPr/>
        </p:nvCxnSpPr>
        <p:spPr>
          <a:xfrm flipH="1">
            <a:off x="2708223" y="1731364"/>
            <a:ext cx="1297897" cy="1411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8E4DCE-0774-2241-AA09-4A295C70FFF7}"/>
              </a:ext>
            </a:extLst>
          </p:cNvPr>
          <p:cNvCxnSpPr>
            <a:cxnSpLocks/>
          </p:cNvCxnSpPr>
          <p:nvPr/>
        </p:nvCxnSpPr>
        <p:spPr>
          <a:xfrm>
            <a:off x="4006120" y="2105494"/>
            <a:ext cx="819463" cy="1065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9B75C4-4A5C-1849-AB95-53EDB954A7D6}"/>
              </a:ext>
            </a:extLst>
          </p:cNvPr>
          <p:cNvCxnSpPr>
            <a:cxnSpLocks/>
          </p:cNvCxnSpPr>
          <p:nvPr/>
        </p:nvCxnSpPr>
        <p:spPr>
          <a:xfrm flipH="1">
            <a:off x="7373288" y="1759158"/>
            <a:ext cx="1097405" cy="1238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6EF6D13-CB8B-3842-BD99-360E75986E63}"/>
              </a:ext>
            </a:extLst>
          </p:cNvPr>
          <p:cNvCxnSpPr>
            <a:cxnSpLocks/>
          </p:cNvCxnSpPr>
          <p:nvPr/>
        </p:nvCxnSpPr>
        <p:spPr>
          <a:xfrm>
            <a:off x="8493176" y="1932325"/>
            <a:ext cx="819463" cy="1065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4FF71E-A666-CA4D-9BA7-351DDECAF0BF}"/>
              </a:ext>
            </a:extLst>
          </p:cNvPr>
          <p:cNvCxnSpPr>
            <a:cxnSpLocks/>
          </p:cNvCxnSpPr>
          <p:nvPr/>
        </p:nvCxnSpPr>
        <p:spPr>
          <a:xfrm flipH="1">
            <a:off x="1095531" y="3420257"/>
            <a:ext cx="1297897" cy="1411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51C01C-6816-F343-B2F8-614E3D87E0CF}"/>
              </a:ext>
            </a:extLst>
          </p:cNvPr>
          <p:cNvCxnSpPr>
            <a:cxnSpLocks/>
          </p:cNvCxnSpPr>
          <p:nvPr/>
        </p:nvCxnSpPr>
        <p:spPr>
          <a:xfrm flipH="1">
            <a:off x="2362200" y="3572657"/>
            <a:ext cx="183629" cy="1598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B362E4B-C91A-AD41-BBEF-745680E200E4}"/>
              </a:ext>
            </a:extLst>
          </p:cNvPr>
          <p:cNvCxnSpPr>
            <a:cxnSpLocks/>
          </p:cNvCxnSpPr>
          <p:nvPr/>
        </p:nvCxnSpPr>
        <p:spPr>
          <a:xfrm>
            <a:off x="2873113" y="3420256"/>
            <a:ext cx="709535" cy="186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23B066-B09D-9E44-94AD-57D038B2ACFA}"/>
              </a:ext>
            </a:extLst>
          </p:cNvPr>
          <p:cNvCxnSpPr>
            <a:cxnSpLocks/>
          </p:cNvCxnSpPr>
          <p:nvPr/>
        </p:nvCxnSpPr>
        <p:spPr>
          <a:xfrm>
            <a:off x="2935572" y="3267701"/>
            <a:ext cx="1913746" cy="202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AA3AB27-90C5-1D46-8D22-6F2442BF5252}"/>
              </a:ext>
            </a:extLst>
          </p:cNvPr>
          <p:cNvCxnSpPr>
            <a:cxnSpLocks/>
          </p:cNvCxnSpPr>
          <p:nvPr/>
        </p:nvCxnSpPr>
        <p:spPr>
          <a:xfrm flipH="1">
            <a:off x="1116765" y="3240373"/>
            <a:ext cx="3183538" cy="1591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F114AB3-1315-EA40-8D13-22884D1320E7}"/>
              </a:ext>
            </a:extLst>
          </p:cNvPr>
          <p:cNvCxnSpPr>
            <a:cxnSpLocks/>
          </p:cNvCxnSpPr>
          <p:nvPr/>
        </p:nvCxnSpPr>
        <p:spPr>
          <a:xfrm flipH="1">
            <a:off x="2512413" y="3267701"/>
            <a:ext cx="1996190" cy="1771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66EB970-43F5-A042-8688-8B7B7B5F56CE}"/>
              </a:ext>
            </a:extLst>
          </p:cNvPr>
          <p:cNvCxnSpPr>
            <a:cxnSpLocks/>
          </p:cNvCxnSpPr>
          <p:nvPr/>
        </p:nvCxnSpPr>
        <p:spPr>
          <a:xfrm flipH="1">
            <a:off x="3612161" y="3239907"/>
            <a:ext cx="902376" cy="2049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876AE50-68B3-0B4E-9066-036DB0B30FD4}"/>
              </a:ext>
            </a:extLst>
          </p:cNvPr>
          <p:cNvCxnSpPr>
            <a:cxnSpLocks/>
          </p:cNvCxnSpPr>
          <p:nvPr/>
        </p:nvCxnSpPr>
        <p:spPr>
          <a:xfrm>
            <a:off x="4589800" y="3392307"/>
            <a:ext cx="235783" cy="1779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985DB84-04D0-5D4A-B16D-E1CABBDEFAD9}"/>
              </a:ext>
            </a:extLst>
          </p:cNvPr>
          <p:cNvCxnSpPr>
            <a:cxnSpLocks/>
          </p:cNvCxnSpPr>
          <p:nvPr/>
        </p:nvCxnSpPr>
        <p:spPr>
          <a:xfrm flipH="1">
            <a:off x="6310861" y="3453350"/>
            <a:ext cx="779487" cy="1718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6576A4B-6B19-744A-B281-38040752AB67}"/>
              </a:ext>
            </a:extLst>
          </p:cNvPr>
          <p:cNvCxnSpPr>
            <a:cxnSpLocks/>
          </p:cNvCxnSpPr>
          <p:nvPr/>
        </p:nvCxnSpPr>
        <p:spPr>
          <a:xfrm>
            <a:off x="7271169" y="3420256"/>
            <a:ext cx="358826" cy="1535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1FC705-304B-3942-A7F3-00E3B446E195}"/>
              </a:ext>
            </a:extLst>
          </p:cNvPr>
          <p:cNvCxnSpPr>
            <a:cxnSpLocks/>
          </p:cNvCxnSpPr>
          <p:nvPr/>
        </p:nvCxnSpPr>
        <p:spPr>
          <a:xfrm>
            <a:off x="7377658" y="3392307"/>
            <a:ext cx="1454047" cy="1779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02C272F-D7DB-814B-8484-20267DE355DC}"/>
              </a:ext>
            </a:extLst>
          </p:cNvPr>
          <p:cNvCxnSpPr>
            <a:cxnSpLocks/>
          </p:cNvCxnSpPr>
          <p:nvPr/>
        </p:nvCxnSpPr>
        <p:spPr>
          <a:xfrm>
            <a:off x="7325194" y="3198524"/>
            <a:ext cx="2805659" cy="1841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C6BE89-DF3B-6241-8285-CA51D7AAEEFF}"/>
              </a:ext>
            </a:extLst>
          </p:cNvPr>
          <p:cNvCxnSpPr>
            <a:cxnSpLocks/>
          </p:cNvCxnSpPr>
          <p:nvPr/>
        </p:nvCxnSpPr>
        <p:spPr>
          <a:xfrm flipH="1">
            <a:off x="6407987" y="3323131"/>
            <a:ext cx="2809714" cy="1828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87E2FA9-73A5-F54D-9BC3-CE15A7104FBB}"/>
              </a:ext>
            </a:extLst>
          </p:cNvPr>
          <p:cNvCxnSpPr>
            <a:cxnSpLocks/>
          </p:cNvCxnSpPr>
          <p:nvPr/>
        </p:nvCxnSpPr>
        <p:spPr>
          <a:xfrm flipH="1">
            <a:off x="7880768" y="3323131"/>
            <a:ext cx="1489332" cy="1681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F257F40-EE5B-A248-8F97-5055FB9AA72F}"/>
              </a:ext>
            </a:extLst>
          </p:cNvPr>
          <p:cNvCxnSpPr>
            <a:cxnSpLocks/>
          </p:cNvCxnSpPr>
          <p:nvPr/>
        </p:nvCxnSpPr>
        <p:spPr>
          <a:xfrm flipH="1">
            <a:off x="8984105" y="3149962"/>
            <a:ext cx="467193" cy="2174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CC56843-9046-D84E-A23D-624ADA30477E}"/>
              </a:ext>
            </a:extLst>
          </p:cNvPr>
          <p:cNvCxnSpPr>
            <a:cxnSpLocks/>
          </p:cNvCxnSpPr>
          <p:nvPr/>
        </p:nvCxnSpPr>
        <p:spPr>
          <a:xfrm>
            <a:off x="9380095" y="3239907"/>
            <a:ext cx="903158" cy="1952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49F8C4A-E27B-A544-89CC-323C7371F1E5}"/>
              </a:ext>
            </a:extLst>
          </p:cNvPr>
          <p:cNvCxnSpPr>
            <a:cxnSpLocks/>
            <a:stCxn id="6" idx="6"/>
            <a:endCxn id="7" idx="2"/>
          </p:cNvCxnSpPr>
          <p:nvPr/>
        </p:nvCxnSpPr>
        <p:spPr>
          <a:xfrm>
            <a:off x="3165422" y="3142938"/>
            <a:ext cx="9318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EE4BFB2-9C89-654A-9B40-C18B4308BD6F}"/>
              </a:ext>
            </a:extLst>
          </p:cNvPr>
          <p:cNvCxnSpPr>
            <a:cxnSpLocks/>
          </p:cNvCxnSpPr>
          <p:nvPr/>
        </p:nvCxnSpPr>
        <p:spPr>
          <a:xfrm>
            <a:off x="7412635" y="3142937"/>
            <a:ext cx="180506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3D8A0C-DC54-3E41-B4A9-63B55134A3A5}"/>
              </a:ext>
            </a:extLst>
          </p:cNvPr>
          <p:cNvSpPr txBox="1"/>
          <p:nvPr/>
        </p:nvSpPr>
        <p:spPr>
          <a:xfrm>
            <a:off x="4457117" y="642271"/>
            <a:ext cx="3355727" cy="369332"/>
          </a:xfrm>
          <a:prstGeom prst="rect">
            <a:avLst/>
          </a:prstGeom>
          <a:noFill/>
        </p:spPr>
        <p:txBody>
          <a:bodyPr wrap="none" rtlCol="0">
            <a:spAutoFit/>
          </a:bodyPr>
          <a:lstStyle/>
          <a:p>
            <a:r>
              <a:rPr lang="en-US" dirty="0"/>
              <a:t>Example 2: Structural Equivalence</a:t>
            </a:r>
          </a:p>
        </p:txBody>
      </p:sp>
      <p:sp>
        <p:nvSpPr>
          <p:cNvPr id="3" name="TextBox 2">
            <a:extLst>
              <a:ext uri="{FF2B5EF4-FFF2-40B4-BE49-F238E27FC236}">
                <a16:creationId xmlns:a16="http://schemas.microsoft.com/office/drawing/2014/main" id="{F3B4219A-2BB6-8243-9596-D337EAD38EF3}"/>
              </a:ext>
            </a:extLst>
          </p:cNvPr>
          <p:cNvSpPr txBox="1"/>
          <p:nvPr/>
        </p:nvSpPr>
        <p:spPr>
          <a:xfrm>
            <a:off x="5011711" y="1186817"/>
            <a:ext cx="1984389" cy="369332"/>
          </a:xfrm>
          <a:prstGeom prst="rect">
            <a:avLst/>
          </a:prstGeom>
          <a:noFill/>
        </p:spPr>
        <p:txBody>
          <a:bodyPr wrap="none" rtlCol="0">
            <a:spAutoFit/>
          </a:bodyPr>
          <a:lstStyle/>
          <a:p>
            <a:r>
              <a:rPr lang="en-US" dirty="0"/>
              <a:t>How many groups?</a:t>
            </a:r>
          </a:p>
        </p:txBody>
      </p:sp>
    </p:spTree>
    <p:extLst>
      <p:ext uri="{BB962C8B-B14F-4D97-AF65-F5344CB8AC3E}">
        <p14:creationId xmlns:p14="http://schemas.microsoft.com/office/powerpoint/2010/main" val="283912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DE57779-6007-B749-AC96-0B0218A92666}"/>
              </a:ext>
            </a:extLst>
          </p:cNvPr>
          <p:cNvSpPr/>
          <p:nvPr/>
        </p:nvSpPr>
        <p:spPr>
          <a:xfrm>
            <a:off x="3357796" y="1274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0C6B2FEF-F3C4-B047-9689-3B465BC4CBA5}"/>
              </a:ext>
            </a:extLst>
          </p:cNvPr>
          <p:cNvSpPr/>
          <p:nvPr/>
        </p:nvSpPr>
        <p:spPr>
          <a:xfrm>
            <a:off x="7917305" y="1274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2CB987B8-0909-B049-A58D-BC989C8553CB}"/>
              </a:ext>
            </a:extLst>
          </p:cNvPr>
          <p:cNvSpPr/>
          <p:nvPr/>
        </p:nvSpPr>
        <p:spPr>
          <a:xfrm>
            <a:off x="2251022" y="26857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691325A6-443E-8A4B-8F30-7CB9214E7599}"/>
              </a:ext>
            </a:extLst>
          </p:cNvPr>
          <p:cNvSpPr/>
          <p:nvPr/>
        </p:nvSpPr>
        <p:spPr>
          <a:xfrm>
            <a:off x="4097311" y="26857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Oval 7">
            <a:extLst>
              <a:ext uri="{FF2B5EF4-FFF2-40B4-BE49-F238E27FC236}">
                <a16:creationId xmlns:a16="http://schemas.microsoft.com/office/drawing/2014/main" id="{E599368B-9702-994A-BC0C-88D4AAC7CAF9}"/>
              </a:ext>
            </a:extLst>
          </p:cNvPr>
          <p:cNvSpPr/>
          <p:nvPr/>
        </p:nvSpPr>
        <p:spPr>
          <a:xfrm>
            <a:off x="6768059" y="26857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9" name="Oval 8">
            <a:extLst>
              <a:ext uri="{FF2B5EF4-FFF2-40B4-BE49-F238E27FC236}">
                <a16:creationId xmlns:a16="http://schemas.microsoft.com/office/drawing/2014/main" id="{A11097E6-D283-E04A-B3D7-E950B3DB26BD}"/>
              </a:ext>
            </a:extLst>
          </p:cNvPr>
          <p:cNvSpPr/>
          <p:nvPr/>
        </p:nvSpPr>
        <p:spPr>
          <a:xfrm>
            <a:off x="8981607" y="26857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0" name="Oval 9">
            <a:extLst>
              <a:ext uri="{FF2B5EF4-FFF2-40B4-BE49-F238E27FC236}">
                <a16:creationId xmlns:a16="http://schemas.microsoft.com/office/drawing/2014/main" id="{5D7F073F-E939-D948-8D99-DB21BDF457A4}"/>
              </a:ext>
            </a:extLst>
          </p:cNvPr>
          <p:cNvSpPr/>
          <p:nvPr/>
        </p:nvSpPr>
        <p:spPr>
          <a:xfrm>
            <a:off x="533398"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1" name="Oval 10">
            <a:extLst>
              <a:ext uri="{FF2B5EF4-FFF2-40B4-BE49-F238E27FC236}">
                <a16:creationId xmlns:a16="http://schemas.microsoft.com/office/drawing/2014/main" id="{8379A0A9-5213-E645-8B21-C68DF548DCA6}"/>
              </a:ext>
            </a:extLst>
          </p:cNvPr>
          <p:cNvSpPr/>
          <p:nvPr/>
        </p:nvSpPr>
        <p:spPr>
          <a:xfrm>
            <a:off x="1812559"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2" name="Oval 11">
            <a:extLst>
              <a:ext uri="{FF2B5EF4-FFF2-40B4-BE49-F238E27FC236}">
                <a16:creationId xmlns:a16="http://schemas.microsoft.com/office/drawing/2014/main" id="{10D1565A-C354-0546-B454-E1A09FB62DD5}"/>
              </a:ext>
            </a:extLst>
          </p:cNvPr>
          <p:cNvSpPr/>
          <p:nvPr/>
        </p:nvSpPr>
        <p:spPr>
          <a:xfrm>
            <a:off x="3091720"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3" name="Oval 12">
            <a:extLst>
              <a:ext uri="{FF2B5EF4-FFF2-40B4-BE49-F238E27FC236}">
                <a16:creationId xmlns:a16="http://schemas.microsoft.com/office/drawing/2014/main" id="{79AF9B5F-BD25-494C-A405-2C0D993CC16F}"/>
              </a:ext>
            </a:extLst>
          </p:cNvPr>
          <p:cNvSpPr/>
          <p:nvPr/>
        </p:nvSpPr>
        <p:spPr>
          <a:xfrm>
            <a:off x="4293744"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p>
        </p:txBody>
      </p:sp>
      <p:sp>
        <p:nvSpPr>
          <p:cNvPr id="14" name="Oval 13">
            <a:extLst>
              <a:ext uri="{FF2B5EF4-FFF2-40B4-BE49-F238E27FC236}">
                <a16:creationId xmlns:a16="http://schemas.microsoft.com/office/drawing/2014/main" id="{A9518B71-BB71-FD46-AAE9-44BF04192CD2}"/>
              </a:ext>
            </a:extLst>
          </p:cNvPr>
          <p:cNvSpPr/>
          <p:nvPr/>
        </p:nvSpPr>
        <p:spPr>
          <a:xfrm>
            <a:off x="5853659"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5" name="Oval 14">
            <a:extLst>
              <a:ext uri="{FF2B5EF4-FFF2-40B4-BE49-F238E27FC236}">
                <a16:creationId xmlns:a16="http://schemas.microsoft.com/office/drawing/2014/main" id="{49B9B9D5-32A5-4B44-97AA-C76D969CCE45}"/>
              </a:ext>
            </a:extLst>
          </p:cNvPr>
          <p:cNvSpPr/>
          <p:nvPr/>
        </p:nvSpPr>
        <p:spPr>
          <a:xfrm>
            <a:off x="7225259"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6" name="Oval 15">
            <a:extLst>
              <a:ext uri="{FF2B5EF4-FFF2-40B4-BE49-F238E27FC236}">
                <a16:creationId xmlns:a16="http://schemas.microsoft.com/office/drawing/2014/main" id="{1E64ECD9-6970-1248-83BD-9253A5C85233}"/>
              </a:ext>
            </a:extLst>
          </p:cNvPr>
          <p:cNvSpPr/>
          <p:nvPr/>
        </p:nvSpPr>
        <p:spPr>
          <a:xfrm>
            <a:off x="8619344"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17" name="Oval 16">
            <a:extLst>
              <a:ext uri="{FF2B5EF4-FFF2-40B4-BE49-F238E27FC236}">
                <a16:creationId xmlns:a16="http://schemas.microsoft.com/office/drawing/2014/main" id="{E245B66D-126E-2C4D-8795-71D1E87347CE}"/>
              </a:ext>
            </a:extLst>
          </p:cNvPr>
          <p:cNvSpPr/>
          <p:nvPr/>
        </p:nvSpPr>
        <p:spPr>
          <a:xfrm>
            <a:off x="10013429"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9" name="Straight Connector 18">
            <a:extLst>
              <a:ext uri="{FF2B5EF4-FFF2-40B4-BE49-F238E27FC236}">
                <a16:creationId xmlns:a16="http://schemas.microsoft.com/office/drawing/2014/main" id="{91B9BBE1-A93D-F34B-8144-364D93A124BE}"/>
              </a:ext>
            </a:extLst>
          </p:cNvPr>
          <p:cNvCxnSpPr>
            <a:cxnSpLocks/>
            <a:stCxn id="4" idx="6"/>
            <a:endCxn id="5" idx="2"/>
          </p:cNvCxnSpPr>
          <p:nvPr/>
        </p:nvCxnSpPr>
        <p:spPr>
          <a:xfrm>
            <a:off x="4272196" y="1731364"/>
            <a:ext cx="3645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4A3F027-B8B2-0946-A512-4AC9BBFEBEBB}"/>
              </a:ext>
            </a:extLst>
          </p:cNvPr>
          <p:cNvCxnSpPr>
            <a:cxnSpLocks/>
          </p:cNvCxnSpPr>
          <p:nvPr/>
        </p:nvCxnSpPr>
        <p:spPr>
          <a:xfrm flipH="1">
            <a:off x="2708223" y="1731364"/>
            <a:ext cx="1297897" cy="1411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8E4DCE-0774-2241-AA09-4A295C70FFF7}"/>
              </a:ext>
            </a:extLst>
          </p:cNvPr>
          <p:cNvCxnSpPr>
            <a:cxnSpLocks/>
          </p:cNvCxnSpPr>
          <p:nvPr/>
        </p:nvCxnSpPr>
        <p:spPr>
          <a:xfrm>
            <a:off x="4006120" y="2105494"/>
            <a:ext cx="819463" cy="1065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9B75C4-4A5C-1849-AB95-53EDB954A7D6}"/>
              </a:ext>
            </a:extLst>
          </p:cNvPr>
          <p:cNvCxnSpPr>
            <a:cxnSpLocks/>
          </p:cNvCxnSpPr>
          <p:nvPr/>
        </p:nvCxnSpPr>
        <p:spPr>
          <a:xfrm flipH="1">
            <a:off x="7373288" y="1759158"/>
            <a:ext cx="1097405" cy="1238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6EF6D13-CB8B-3842-BD99-360E75986E63}"/>
              </a:ext>
            </a:extLst>
          </p:cNvPr>
          <p:cNvCxnSpPr>
            <a:cxnSpLocks/>
          </p:cNvCxnSpPr>
          <p:nvPr/>
        </p:nvCxnSpPr>
        <p:spPr>
          <a:xfrm>
            <a:off x="8493176" y="1932325"/>
            <a:ext cx="819463" cy="1065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4FF71E-A666-CA4D-9BA7-351DDECAF0BF}"/>
              </a:ext>
            </a:extLst>
          </p:cNvPr>
          <p:cNvCxnSpPr>
            <a:cxnSpLocks/>
          </p:cNvCxnSpPr>
          <p:nvPr/>
        </p:nvCxnSpPr>
        <p:spPr>
          <a:xfrm flipH="1">
            <a:off x="1095531" y="3420257"/>
            <a:ext cx="1297897" cy="1411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51C01C-6816-F343-B2F8-614E3D87E0CF}"/>
              </a:ext>
            </a:extLst>
          </p:cNvPr>
          <p:cNvCxnSpPr>
            <a:cxnSpLocks/>
          </p:cNvCxnSpPr>
          <p:nvPr/>
        </p:nvCxnSpPr>
        <p:spPr>
          <a:xfrm flipH="1">
            <a:off x="2362200" y="3572657"/>
            <a:ext cx="183629" cy="1598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B362E4B-C91A-AD41-BBEF-745680E200E4}"/>
              </a:ext>
            </a:extLst>
          </p:cNvPr>
          <p:cNvCxnSpPr>
            <a:cxnSpLocks/>
          </p:cNvCxnSpPr>
          <p:nvPr/>
        </p:nvCxnSpPr>
        <p:spPr>
          <a:xfrm>
            <a:off x="2873113" y="3420256"/>
            <a:ext cx="709535" cy="186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23B066-B09D-9E44-94AD-57D038B2ACFA}"/>
              </a:ext>
            </a:extLst>
          </p:cNvPr>
          <p:cNvCxnSpPr>
            <a:cxnSpLocks/>
          </p:cNvCxnSpPr>
          <p:nvPr/>
        </p:nvCxnSpPr>
        <p:spPr>
          <a:xfrm>
            <a:off x="2935572" y="3267701"/>
            <a:ext cx="1913746" cy="202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AA3AB27-90C5-1D46-8D22-6F2442BF5252}"/>
              </a:ext>
            </a:extLst>
          </p:cNvPr>
          <p:cNvCxnSpPr>
            <a:cxnSpLocks/>
          </p:cNvCxnSpPr>
          <p:nvPr/>
        </p:nvCxnSpPr>
        <p:spPr>
          <a:xfrm flipH="1">
            <a:off x="1116765" y="3240373"/>
            <a:ext cx="3183538" cy="1591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F114AB3-1315-EA40-8D13-22884D1320E7}"/>
              </a:ext>
            </a:extLst>
          </p:cNvPr>
          <p:cNvCxnSpPr>
            <a:cxnSpLocks/>
          </p:cNvCxnSpPr>
          <p:nvPr/>
        </p:nvCxnSpPr>
        <p:spPr>
          <a:xfrm flipH="1">
            <a:off x="2512413" y="3267701"/>
            <a:ext cx="1996190" cy="1771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66EB970-43F5-A042-8688-8B7B7B5F56CE}"/>
              </a:ext>
            </a:extLst>
          </p:cNvPr>
          <p:cNvCxnSpPr>
            <a:cxnSpLocks/>
          </p:cNvCxnSpPr>
          <p:nvPr/>
        </p:nvCxnSpPr>
        <p:spPr>
          <a:xfrm flipH="1">
            <a:off x="3612161" y="3239907"/>
            <a:ext cx="902376" cy="2049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876AE50-68B3-0B4E-9066-036DB0B30FD4}"/>
              </a:ext>
            </a:extLst>
          </p:cNvPr>
          <p:cNvCxnSpPr>
            <a:cxnSpLocks/>
          </p:cNvCxnSpPr>
          <p:nvPr/>
        </p:nvCxnSpPr>
        <p:spPr>
          <a:xfrm>
            <a:off x="4589800" y="3392307"/>
            <a:ext cx="235783" cy="1779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985DB84-04D0-5D4A-B16D-E1CABBDEFAD9}"/>
              </a:ext>
            </a:extLst>
          </p:cNvPr>
          <p:cNvCxnSpPr>
            <a:cxnSpLocks/>
          </p:cNvCxnSpPr>
          <p:nvPr/>
        </p:nvCxnSpPr>
        <p:spPr>
          <a:xfrm flipH="1">
            <a:off x="6310861" y="3453350"/>
            <a:ext cx="779487" cy="1718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6576A4B-6B19-744A-B281-38040752AB67}"/>
              </a:ext>
            </a:extLst>
          </p:cNvPr>
          <p:cNvCxnSpPr>
            <a:cxnSpLocks/>
          </p:cNvCxnSpPr>
          <p:nvPr/>
        </p:nvCxnSpPr>
        <p:spPr>
          <a:xfrm>
            <a:off x="7271169" y="3420256"/>
            <a:ext cx="358826" cy="1535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1FC705-304B-3942-A7F3-00E3B446E195}"/>
              </a:ext>
            </a:extLst>
          </p:cNvPr>
          <p:cNvCxnSpPr>
            <a:cxnSpLocks/>
          </p:cNvCxnSpPr>
          <p:nvPr/>
        </p:nvCxnSpPr>
        <p:spPr>
          <a:xfrm>
            <a:off x="7377658" y="3392307"/>
            <a:ext cx="1454047" cy="1779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02C272F-D7DB-814B-8484-20267DE355DC}"/>
              </a:ext>
            </a:extLst>
          </p:cNvPr>
          <p:cNvCxnSpPr>
            <a:cxnSpLocks/>
          </p:cNvCxnSpPr>
          <p:nvPr/>
        </p:nvCxnSpPr>
        <p:spPr>
          <a:xfrm>
            <a:off x="7325194" y="3198524"/>
            <a:ext cx="2805659" cy="1841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C6BE89-DF3B-6241-8285-CA51D7AAEEFF}"/>
              </a:ext>
            </a:extLst>
          </p:cNvPr>
          <p:cNvCxnSpPr>
            <a:cxnSpLocks/>
          </p:cNvCxnSpPr>
          <p:nvPr/>
        </p:nvCxnSpPr>
        <p:spPr>
          <a:xfrm flipH="1">
            <a:off x="6407987" y="3323131"/>
            <a:ext cx="2809714" cy="1828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87E2FA9-73A5-F54D-9BC3-CE15A7104FBB}"/>
              </a:ext>
            </a:extLst>
          </p:cNvPr>
          <p:cNvCxnSpPr>
            <a:cxnSpLocks/>
          </p:cNvCxnSpPr>
          <p:nvPr/>
        </p:nvCxnSpPr>
        <p:spPr>
          <a:xfrm flipH="1">
            <a:off x="7880768" y="3323131"/>
            <a:ext cx="1489332" cy="1681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F257F40-EE5B-A248-8F97-5055FB9AA72F}"/>
              </a:ext>
            </a:extLst>
          </p:cNvPr>
          <p:cNvCxnSpPr>
            <a:cxnSpLocks/>
          </p:cNvCxnSpPr>
          <p:nvPr/>
        </p:nvCxnSpPr>
        <p:spPr>
          <a:xfrm flipH="1">
            <a:off x="8984105" y="3149962"/>
            <a:ext cx="467193" cy="2174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CC56843-9046-D84E-A23D-624ADA30477E}"/>
              </a:ext>
            </a:extLst>
          </p:cNvPr>
          <p:cNvCxnSpPr>
            <a:cxnSpLocks/>
          </p:cNvCxnSpPr>
          <p:nvPr/>
        </p:nvCxnSpPr>
        <p:spPr>
          <a:xfrm>
            <a:off x="9380095" y="3239907"/>
            <a:ext cx="903158" cy="1952154"/>
          </a:xfrm>
          <a:prstGeom prst="line">
            <a:avLst/>
          </a:prstGeom>
        </p:spPr>
        <p:style>
          <a:lnRef idx="1">
            <a:schemeClr val="accent1"/>
          </a:lnRef>
          <a:fillRef idx="0">
            <a:schemeClr val="accent1"/>
          </a:fillRef>
          <a:effectRef idx="0">
            <a:schemeClr val="accent1"/>
          </a:effectRef>
          <a:fontRef idx="minor">
            <a:schemeClr val="tx1"/>
          </a:fontRef>
        </p:style>
      </p:cxnSp>
      <p:sp>
        <p:nvSpPr>
          <p:cNvPr id="2" name="Frame 1">
            <a:extLst>
              <a:ext uri="{FF2B5EF4-FFF2-40B4-BE49-F238E27FC236}">
                <a16:creationId xmlns:a16="http://schemas.microsoft.com/office/drawing/2014/main" id="{456A97BC-AFE8-A747-8D2B-89ADF760EC6F}"/>
              </a:ext>
            </a:extLst>
          </p:cNvPr>
          <p:cNvSpPr/>
          <p:nvPr/>
        </p:nvSpPr>
        <p:spPr>
          <a:xfrm>
            <a:off x="2935572" y="1123168"/>
            <a:ext cx="1771339" cy="1119267"/>
          </a:xfrm>
          <a:prstGeom prst="frame">
            <a:avLst>
              <a:gd name="adj1" fmla="val 266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a:extLst>
              <a:ext uri="{FF2B5EF4-FFF2-40B4-BE49-F238E27FC236}">
                <a16:creationId xmlns:a16="http://schemas.microsoft.com/office/drawing/2014/main" id="{1615E432-1231-4F41-AE8C-97524B94AB51}"/>
              </a:ext>
            </a:extLst>
          </p:cNvPr>
          <p:cNvCxnSpPr>
            <a:cxnSpLocks/>
          </p:cNvCxnSpPr>
          <p:nvPr/>
        </p:nvCxnSpPr>
        <p:spPr>
          <a:xfrm>
            <a:off x="2935572" y="3170731"/>
            <a:ext cx="13647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425F71-98E7-D646-B470-4B043DACB7B8}"/>
              </a:ext>
            </a:extLst>
          </p:cNvPr>
          <p:cNvCxnSpPr>
            <a:cxnSpLocks/>
            <a:endCxn id="9" idx="2"/>
          </p:cNvCxnSpPr>
          <p:nvPr/>
        </p:nvCxnSpPr>
        <p:spPr>
          <a:xfrm flipV="1">
            <a:off x="7629995" y="3142938"/>
            <a:ext cx="1351612" cy="7024"/>
          </a:xfrm>
          <a:prstGeom prst="line">
            <a:avLst/>
          </a:prstGeom>
        </p:spPr>
        <p:style>
          <a:lnRef idx="1">
            <a:schemeClr val="accent1"/>
          </a:lnRef>
          <a:fillRef idx="0">
            <a:schemeClr val="accent1"/>
          </a:fillRef>
          <a:effectRef idx="0">
            <a:schemeClr val="accent1"/>
          </a:effectRef>
          <a:fontRef idx="minor">
            <a:schemeClr val="tx1"/>
          </a:fontRef>
        </p:style>
      </p:cxnSp>
      <p:sp>
        <p:nvSpPr>
          <p:cNvPr id="45" name="Frame 44">
            <a:extLst>
              <a:ext uri="{FF2B5EF4-FFF2-40B4-BE49-F238E27FC236}">
                <a16:creationId xmlns:a16="http://schemas.microsoft.com/office/drawing/2014/main" id="{7EC8B940-60DB-8B41-831A-8B57491CF6EF}"/>
              </a:ext>
            </a:extLst>
          </p:cNvPr>
          <p:cNvSpPr/>
          <p:nvPr/>
        </p:nvSpPr>
        <p:spPr>
          <a:xfrm>
            <a:off x="1812559" y="2534741"/>
            <a:ext cx="3395585" cy="1119267"/>
          </a:xfrm>
          <a:prstGeom prst="frame">
            <a:avLst>
              <a:gd name="adj1" fmla="val 266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ame 46">
            <a:extLst>
              <a:ext uri="{FF2B5EF4-FFF2-40B4-BE49-F238E27FC236}">
                <a16:creationId xmlns:a16="http://schemas.microsoft.com/office/drawing/2014/main" id="{3305B7DD-BF1F-AC4A-946E-BD2D4B4FD4B7}"/>
              </a:ext>
            </a:extLst>
          </p:cNvPr>
          <p:cNvSpPr/>
          <p:nvPr/>
        </p:nvSpPr>
        <p:spPr>
          <a:xfrm>
            <a:off x="6592398" y="2565190"/>
            <a:ext cx="3538455" cy="1119267"/>
          </a:xfrm>
          <a:prstGeom prst="frame">
            <a:avLst>
              <a:gd name="adj1" fmla="val 266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ame 47">
            <a:extLst>
              <a:ext uri="{FF2B5EF4-FFF2-40B4-BE49-F238E27FC236}">
                <a16:creationId xmlns:a16="http://schemas.microsoft.com/office/drawing/2014/main" id="{A431532B-54F9-9B42-9167-F97C15DB98A2}"/>
              </a:ext>
            </a:extLst>
          </p:cNvPr>
          <p:cNvSpPr/>
          <p:nvPr/>
        </p:nvSpPr>
        <p:spPr>
          <a:xfrm>
            <a:off x="294805" y="4724397"/>
            <a:ext cx="5236566" cy="1119267"/>
          </a:xfrm>
          <a:prstGeom prst="frame">
            <a:avLst>
              <a:gd name="adj1" fmla="val 266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ame 49">
            <a:extLst>
              <a:ext uri="{FF2B5EF4-FFF2-40B4-BE49-F238E27FC236}">
                <a16:creationId xmlns:a16="http://schemas.microsoft.com/office/drawing/2014/main" id="{16740C19-31ED-5645-ADBD-9C83C7943487}"/>
              </a:ext>
            </a:extLst>
          </p:cNvPr>
          <p:cNvSpPr/>
          <p:nvPr/>
        </p:nvSpPr>
        <p:spPr>
          <a:xfrm>
            <a:off x="5743341" y="4698401"/>
            <a:ext cx="5319399" cy="1119267"/>
          </a:xfrm>
          <a:prstGeom prst="frame">
            <a:avLst>
              <a:gd name="adj1" fmla="val 266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ame 50">
            <a:extLst>
              <a:ext uri="{FF2B5EF4-FFF2-40B4-BE49-F238E27FC236}">
                <a16:creationId xmlns:a16="http://schemas.microsoft.com/office/drawing/2014/main" id="{C66F623D-E83E-2940-B4B0-370A77B70893}"/>
              </a:ext>
            </a:extLst>
          </p:cNvPr>
          <p:cNvSpPr/>
          <p:nvPr/>
        </p:nvSpPr>
        <p:spPr>
          <a:xfrm>
            <a:off x="7467595" y="1140580"/>
            <a:ext cx="1771339" cy="1119267"/>
          </a:xfrm>
          <a:prstGeom prst="frame">
            <a:avLst>
              <a:gd name="adj1" fmla="val 266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3912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CB944D0-A665-CB48-A354-EA09BB290589}"/>
              </a:ext>
            </a:extLst>
          </p:cNvPr>
          <p:cNvGraphicFramePr>
            <a:graphicFrameLocks noGrp="1"/>
          </p:cNvGraphicFramePr>
          <p:nvPr>
            <p:extLst>
              <p:ext uri="{D42A27DB-BD31-4B8C-83A1-F6EECF244321}">
                <p14:modId xmlns:p14="http://schemas.microsoft.com/office/powerpoint/2010/main" val="3779866047"/>
              </p:ext>
            </p:extLst>
          </p:nvPr>
        </p:nvGraphicFramePr>
        <p:xfrm>
          <a:off x="2032000" y="719666"/>
          <a:ext cx="8128005" cy="5562600"/>
        </p:xfrm>
        <a:graphic>
          <a:graphicData uri="http://schemas.openxmlformats.org/drawingml/2006/table">
            <a:tbl>
              <a:tblPr firstRow="1" bandRow="1">
                <a:tableStyleId>{0505E3EF-67EA-436B-97B2-0124C06EBD24}</a:tableStyleId>
              </a:tblPr>
              <a:tblGrid>
                <a:gridCol w="541867">
                  <a:extLst>
                    <a:ext uri="{9D8B030D-6E8A-4147-A177-3AD203B41FA5}">
                      <a16:colId xmlns:a16="http://schemas.microsoft.com/office/drawing/2014/main" val="3615693108"/>
                    </a:ext>
                  </a:extLst>
                </a:gridCol>
                <a:gridCol w="541867">
                  <a:extLst>
                    <a:ext uri="{9D8B030D-6E8A-4147-A177-3AD203B41FA5}">
                      <a16:colId xmlns:a16="http://schemas.microsoft.com/office/drawing/2014/main" val="3365163545"/>
                    </a:ext>
                  </a:extLst>
                </a:gridCol>
                <a:gridCol w="541867">
                  <a:extLst>
                    <a:ext uri="{9D8B030D-6E8A-4147-A177-3AD203B41FA5}">
                      <a16:colId xmlns:a16="http://schemas.microsoft.com/office/drawing/2014/main" val="483256790"/>
                    </a:ext>
                  </a:extLst>
                </a:gridCol>
                <a:gridCol w="541867">
                  <a:extLst>
                    <a:ext uri="{9D8B030D-6E8A-4147-A177-3AD203B41FA5}">
                      <a16:colId xmlns:a16="http://schemas.microsoft.com/office/drawing/2014/main" val="915979586"/>
                    </a:ext>
                  </a:extLst>
                </a:gridCol>
                <a:gridCol w="541867">
                  <a:extLst>
                    <a:ext uri="{9D8B030D-6E8A-4147-A177-3AD203B41FA5}">
                      <a16:colId xmlns:a16="http://schemas.microsoft.com/office/drawing/2014/main" val="3098435408"/>
                    </a:ext>
                  </a:extLst>
                </a:gridCol>
                <a:gridCol w="541867">
                  <a:extLst>
                    <a:ext uri="{9D8B030D-6E8A-4147-A177-3AD203B41FA5}">
                      <a16:colId xmlns:a16="http://schemas.microsoft.com/office/drawing/2014/main" val="3999322039"/>
                    </a:ext>
                  </a:extLst>
                </a:gridCol>
                <a:gridCol w="541867">
                  <a:extLst>
                    <a:ext uri="{9D8B030D-6E8A-4147-A177-3AD203B41FA5}">
                      <a16:colId xmlns:a16="http://schemas.microsoft.com/office/drawing/2014/main" val="2157396094"/>
                    </a:ext>
                  </a:extLst>
                </a:gridCol>
                <a:gridCol w="541867">
                  <a:extLst>
                    <a:ext uri="{9D8B030D-6E8A-4147-A177-3AD203B41FA5}">
                      <a16:colId xmlns:a16="http://schemas.microsoft.com/office/drawing/2014/main" val="66546773"/>
                    </a:ext>
                  </a:extLst>
                </a:gridCol>
                <a:gridCol w="541867">
                  <a:extLst>
                    <a:ext uri="{9D8B030D-6E8A-4147-A177-3AD203B41FA5}">
                      <a16:colId xmlns:a16="http://schemas.microsoft.com/office/drawing/2014/main" val="1217472226"/>
                    </a:ext>
                  </a:extLst>
                </a:gridCol>
                <a:gridCol w="541867">
                  <a:extLst>
                    <a:ext uri="{9D8B030D-6E8A-4147-A177-3AD203B41FA5}">
                      <a16:colId xmlns:a16="http://schemas.microsoft.com/office/drawing/2014/main" val="3378524345"/>
                    </a:ext>
                  </a:extLst>
                </a:gridCol>
                <a:gridCol w="541867">
                  <a:extLst>
                    <a:ext uri="{9D8B030D-6E8A-4147-A177-3AD203B41FA5}">
                      <a16:colId xmlns:a16="http://schemas.microsoft.com/office/drawing/2014/main" val="3714478465"/>
                    </a:ext>
                  </a:extLst>
                </a:gridCol>
                <a:gridCol w="541867">
                  <a:extLst>
                    <a:ext uri="{9D8B030D-6E8A-4147-A177-3AD203B41FA5}">
                      <a16:colId xmlns:a16="http://schemas.microsoft.com/office/drawing/2014/main" val="1017050427"/>
                    </a:ext>
                  </a:extLst>
                </a:gridCol>
                <a:gridCol w="541867">
                  <a:extLst>
                    <a:ext uri="{9D8B030D-6E8A-4147-A177-3AD203B41FA5}">
                      <a16:colId xmlns:a16="http://schemas.microsoft.com/office/drawing/2014/main" val="1578664775"/>
                    </a:ext>
                  </a:extLst>
                </a:gridCol>
                <a:gridCol w="541867">
                  <a:extLst>
                    <a:ext uri="{9D8B030D-6E8A-4147-A177-3AD203B41FA5}">
                      <a16:colId xmlns:a16="http://schemas.microsoft.com/office/drawing/2014/main" val="657486080"/>
                    </a:ext>
                  </a:extLst>
                </a:gridCol>
                <a:gridCol w="541867">
                  <a:extLst>
                    <a:ext uri="{9D8B030D-6E8A-4147-A177-3AD203B41FA5}">
                      <a16:colId xmlns:a16="http://schemas.microsoft.com/office/drawing/2014/main" val="1123613963"/>
                    </a:ext>
                  </a:extLst>
                </a:gridCol>
              </a:tblGrid>
              <a:tr h="370840">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err="1"/>
                        <a:t>i</a:t>
                      </a:r>
                      <a:endParaRPr lang="en-US" dirty="0"/>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extLst>
                  <a:ext uri="{0D108BD9-81ED-4DB2-BD59-A6C34878D82A}">
                    <a16:rowId xmlns:a16="http://schemas.microsoft.com/office/drawing/2014/main" val="2524624668"/>
                  </a:ext>
                </a:extLst>
              </a:tr>
              <a:tr h="370840">
                <a:tc>
                  <a:txBody>
                    <a:bodyPr/>
                    <a:lstStyle/>
                    <a:p>
                      <a:r>
                        <a:rPr lang="en-US" b="1" dirty="0"/>
                        <a:t>a</a:t>
                      </a:r>
                    </a:p>
                  </a:txBody>
                  <a:tcPr/>
                </a:tc>
                <a:tc>
                  <a:txBody>
                    <a:bodyPr/>
                    <a:lstStyle/>
                    <a:p>
                      <a:r>
                        <a:rPr lang="en-US" dirty="0"/>
                        <a: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66381659"/>
                  </a:ext>
                </a:extLst>
              </a:tr>
              <a:tr h="370840">
                <a:tc>
                  <a:txBody>
                    <a:bodyPr/>
                    <a:lstStyle/>
                    <a:p>
                      <a:r>
                        <a:rPr lang="en-US" b="1" dirty="0"/>
                        <a:t>b</a:t>
                      </a:r>
                    </a:p>
                  </a:txBody>
                  <a:tcPr/>
                </a:tc>
                <a:tc>
                  <a:txBody>
                    <a:bodyPr/>
                    <a:lstStyle/>
                    <a:p>
                      <a:r>
                        <a:rPr lang="en-US" dirty="0"/>
                        <a:t>1</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585795342"/>
                  </a:ext>
                </a:extLst>
              </a:tr>
              <a:tr h="370840">
                <a:tc>
                  <a:txBody>
                    <a:bodyPr/>
                    <a:lstStyle/>
                    <a:p>
                      <a:r>
                        <a:rPr lang="en-US" b="1" dirty="0"/>
                        <a:t>c</a:t>
                      </a:r>
                    </a:p>
                  </a:txBody>
                  <a:tcPr/>
                </a:tc>
                <a:tc>
                  <a:txBody>
                    <a:bodyPr/>
                    <a:lstStyle/>
                    <a:p>
                      <a:r>
                        <a:rPr lang="en-US" dirty="0"/>
                        <a:t>1</a:t>
                      </a:r>
                    </a:p>
                  </a:txBody>
                  <a:tcPr/>
                </a:tc>
                <a:tc>
                  <a:txBody>
                    <a:bodyPr/>
                    <a:lstStyle/>
                    <a:p>
                      <a:r>
                        <a:rPr lang="en-US" dirty="0"/>
                        <a:t>0</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83771689"/>
                  </a:ext>
                </a:extLst>
              </a:tr>
              <a:tr h="370840">
                <a:tc>
                  <a:txBody>
                    <a:bodyPr/>
                    <a:lstStyle/>
                    <a:p>
                      <a:r>
                        <a:rPr lang="en-US" b="1" dirty="0"/>
                        <a:t>d</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699324664"/>
                  </a:ext>
                </a:extLst>
              </a:tr>
              <a:tr h="370840">
                <a:tc>
                  <a:txBody>
                    <a:bodyPr/>
                    <a:lstStyle/>
                    <a:p>
                      <a:r>
                        <a:rPr lang="en-US" b="1" dirty="0"/>
                        <a:t>e</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102115911"/>
                  </a:ext>
                </a:extLst>
              </a:tr>
              <a:tr h="370840">
                <a:tc>
                  <a:txBody>
                    <a:bodyPr/>
                    <a:lstStyle/>
                    <a:p>
                      <a:r>
                        <a:rPr lang="en-US" b="1" dirty="0"/>
                        <a:t>f</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063961898"/>
                  </a:ext>
                </a:extLst>
              </a:tr>
              <a:tr h="370840">
                <a:tc>
                  <a:txBody>
                    <a:bodyPr/>
                    <a:lstStyle/>
                    <a:p>
                      <a:r>
                        <a:rPr lang="en-US" b="1" dirty="0"/>
                        <a:t>g</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917891643"/>
                  </a:ext>
                </a:extLst>
              </a:tr>
              <a:tr h="370840">
                <a:tc>
                  <a:txBody>
                    <a:bodyPr/>
                    <a:lstStyle/>
                    <a:p>
                      <a:r>
                        <a:rPr lang="en-US" b="1" dirty="0"/>
                        <a:t>h</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660558487"/>
                  </a:ext>
                </a:extLst>
              </a:tr>
              <a:tr h="370840">
                <a:tc>
                  <a:txBody>
                    <a:bodyPr/>
                    <a:lstStyle/>
                    <a:p>
                      <a:r>
                        <a:rPr lang="en-US" b="1" dirty="0" err="1"/>
                        <a:t>i</a:t>
                      </a:r>
                      <a:endParaRPr lang="en-US" b="1" dirty="0"/>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34829874"/>
                  </a:ext>
                </a:extLst>
              </a:tr>
              <a:tr h="370840">
                <a:tc>
                  <a:txBody>
                    <a:bodyPr/>
                    <a:lstStyle/>
                    <a:p>
                      <a:r>
                        <a:rPr lang="en-US" b="1" dirty="0"/>
                        <a:t>j</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220139056"/>
                  </a:ext>
                </a:extLst>
              </a:tr>
              <a:tr h="370840">
                <a:tc>
                  <a:txBody>
                    <a:bodyPr/>
                    <a:lstStyle/>
                    <a:p>
                      <a:r>
                        <a:rPr lang="en-US" b="1" dirty="0"/>
                        <a:t>k</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25292451"/>
                  </a:ext>
                </a:extLst>
              </a:tr>
              <a:tr h="370840">
                <a:tc>
                  <a:txBody>
                    <a:bodyPr/>
                    <a:lstStyle/>
                    <a:p>
                      <a:r>
                        <a:rPr lang="en-US" b="1" dirty="0"/>
                        <a:t>l</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166426906"/>
                  </a:ext>
                </a:extLst>
              </a:tr>
              <a:tr h="370840">
                <a:tc>
                  <a:txBody>
                    <a:bodyPr/>
                    <a:lstStyle/>
                    <a:p>
                      <a:r>
                        <a:rPr lang="en-US" b="1" dirty="0"/>
                        <a:t>m</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extLst>
                  <a:ext uri="{0D108BD9-81ED-4DB2-BD59-A6C34878D82A}">
                    <a16:rowId xmlns:a16="http://schemas.microsoft.com/office/drawing/2014/main" val="1640212956"/>
                  </a:ext>
                </a:extLst>
              </a:tr>
              <a:tr h="370840">
                <a:tc>
                  <a:txBody>
                    <a:bodyPr/>
                    <a:lstStyle/>
                    <a:p>
                      <a:r>
                        <a:rPr lang="en-US" b="1" dirty="0"/>
                        <a:t>n</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extLst>
                  <a:ext uri="{0D108BD9-81ED-4DB2-BD59-A6C34878D82A}">
                    <a16:rowId xmlns:a16="http://schemas.microsoft.com/office/drawing/2014/main" val="3262929928"/>
                  </a:ext>
                </a:extLst>
              </a:tr>
            </a:tbl>
          </a:graphicData>
        </a:graphic>
      </p:graphicFrame>
      <p:cxnSp>
        <p:nvCxnSpPr>
          <p:cNvPr id="6" name="Straight Connector 5">
            <a:extLst>
              <a:ext uri="{FF2B5EF4-FFF2-40B4-BE49-F238E27FC236}">
                <a16:creationId xmlns:a16="http://schemas.microsoft.com/office/drawing/2014/main" id="{C2E81EC5-63E5-9C49-97F0-6551234A45BD}"/>
              </a:ext>
            </a:extLst>
          </p:cNvPr>
          <p:cNvCxnSpPr>
            <a:cxnSpLocks/>
          </p:cNvCxnSpPr>
          <p:nvPr/>
        </p:nvCxnSpPr>
        <p:spPr>
          <a:xfrm>
            <a:off x="2563318" y="1439056"/>
            <a:ext cx="759668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30B057F-6E89-D24D-9B69-D953D3B15786}"/>
              </a:ext>
            </a:extLst>
          </p:cNvPr>
          <p:cNvCxnSpPr>
            <a:cxnSpLocks/>
          </p:cNvCxnSpPr>
          <p:nvPr/>
        </p:nvCxnSpPr>
        <p:spPr>
          <a:xfrm>
            <a:off x="2563318" y="1858780"/>
            <a:ext cx="758169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3F3B710-3297-1B46-B62A-EE905E0BD740}"/>
              </a:ext>
            </a:extLst>
          </p:cNvPr>
          <p:cNvCxnSpPr>
            <a:cxnSpLocks/>
          </p:cNvCxnSpPr>
          <p:nvPr/>
        </p:nvCxnSpPr>
        <p:spPr>
          <a:xfrm>
            <a:off x="2563318" y="2580806"/>
            <a:ext cx="758169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474A94-2362-7042-8C61-F53FD6CC071A}"/>
              </a:ext>
            </a:extLst>
          </p:cNvPr>
          <p:cNvCxnSpPr>
            <a:cxnSpLocks/>
          </p:cNvCxnSpPr>
          <p:nvPr/>
        </p:nvCxnSpPr>
        <p:spPr>
          <a:xfrm>
            <a:off x="2563318" y="3302832"/>
            <a:ext cx="758169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4288F0-23EA-0842-A596-5CA8392A07ED}"/>
              </a:ext>
            </a:extLst>
          </p:cNvPr>
          <p:cNvCxnSpPr>
            <a:cxnSpLocks/>
          </p:cNvCxnSpPr>
          <p:nvPr/>
        </p:nvCxnSpPr>
        <p:spPr>
          <a:xfrm>
            <a:off x="2563318" y="4759377"/>
            <a:ext cx="758169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E9638D-B928-AC4C-A4D8-2F0A4870DA6F}"/>
              </a:ext>
            </a:extLst>
          </p:cNvPr>
          <p:cNvCxnSpPr>
            <a:cxnSpLocks/>
          </p:cNvCxnSpPr>
          <p:nvPr/>
        </p:nvCxnSpPr>
        <p:spPr>
          <a:xfrm>
            <a:off x="3117954" y="1094282"/>
            <a:ext cx="0" cy="51879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14CD2D-BFA4-4948-B54D-4F44B05335AB}"/>
              </a:ext>
            </a:extLst>
          </p:cNvPr>
          <p:cNvCxnSpPr>
            <a:cxnSpLocks/>
          </p:cNvCxnSpPr>
          <p:nvPr/>
        </p:nvCxnSpPr>
        <p:spPr>
          <a:xfrm>
            <a:off x="3660098" y="1094282"/>
            <a:ext cx="0" cy="51879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54386B-7805-4E4E-BCEA-948B22517C8D}"/>
              </a:ext>
            </a:extLst>
          </p:cNvPr>
          <p:cNvCxnSpPr>
            <a:cxnSpLocks/>
          </p:cNvCxnSpPr>
          <p:nvPr/>
        </p:nvCxnSpPr>
        <p:spPr>
          <a:xfrm>
            <a:off x="4741889" y="1094282"/>
            <a:ext cx="0" cy="51879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4E60E7C-26AA-E247-A3F2-4B805E7BBEF5}"/>
              </a:ext>
            </a:extLst>
          </p:cNvPr>
          <p:cNvCxnSpPr>
            <a:cxnSpLocks/>
          </p:cNvCxnSpPr>
          <p:nvPr/>
        </p:nvCxnSpPr>
        <p:spPr>
          <a:xfrm>
            <a:off x="5793699" y="1094282"/>
            <a:ext cx="0" cy="51879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C9171E-F417-2145-9B17-212901E33A5C}"/>
              </a:ext>
            </a:extLst>
          </p:cNvPr>
          <p:cNvCxnSpPr>
            <a:cxnSpLocks/>
          </p:cNvCxnSpPr>
          <p:nvPr/>
        </p:nvCxnSpPr>
        <p:spPr>
          <a:xfrm>
            <a:off x="7984761" y="1094282"/>
            <a:ext cx="0" cy="518798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6CCBD20-3DB6-4041-901A-E0A80D45F753}"/>
              </a:ext>
            </a:extLst>
          </p:cNvPr>
          <p:cNvSpPr txBox="1"/>
          <p:nvPr/>
        </p:nvSpPr>
        <p:spPr>
          <a:xfrm>
            <a:off x="1169233" y="330423"/>
            <a:ext cx="2316019" cy="369332"/>
          </a:xfrm>
          <a:prstGeom prst="rect">
            <a:avLst/>
          </a:prstGeom>
          <a:noFill/>
        </p:spPr>
        <p:txBody>
          <a:bodyPr wrap="none" rtlCol="0">
            <a:spAutoFit/>
          </a:bodyPr>
          <a:lstStyle/>
          <a:p>
            <a:r>
              <a:rPr lang="en-US" b="1" dirty="0"/>
              <a:t>Structural Equivalence</a:t>
            </a:r>
          </a:p>
        </p:txBody>
      </p:sp>
    </p:spTree>
    <p:extLst>
      <p:ext uri="{BB962C8B-B14F-4D97-AF65-F5344CB8AC3E}">
        <p14:creationId xmlns:p14="http://schemas.microsoft.com/office/powerpoint/2010/main" val="92860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E3ADA73-2881-2C48-9D79-9358278B9424}"/>
              </a:ext>
            </a:extLst>
          </p:cNvPr>
          <p:cNvGraphicFramePr>
            <a:graphicFrameLocks noGrp="1"/>
          </p:cNvGraphicFramePr>
          <p:nvPr>
            <p:extLst>
              <p:ext uri="{D42A27DB-BD31-4B8C-83A1-F6EECF244321}">
                <p14:modId xmlns:p14="http://schemas.microsoft.com/office/powerpoint/2010/main" val="1110937721"/>
              </p:ext>
            </p:extLst>
          </p:nvPr>
        </p:nvGraphicFramePr>
        <p:xfrm>
          <a:off x="1102611" y="2027820"/>
          <a:ext cx="4308836" cy="2903943"/>
        </p:xfrm>
        <a:graphic>
          <a:graphicData uri="http://schemas.openxmlformats.org/drawingml/2006/table">
            <a:tbl>
              <a:tblPr firstRow="1" bandRow="1">
                <a:tableStyleId>{0505E3EF-67EA-436B-97B2-0124C06EBD24}</a:tableStyleId>
              </a:tblPr>
              <a:tblGrid>
                <a:gridCol w="615548">
                  <a:extLst>
                    <a:ext uri="{9D8B030D-6E8A-4147-A177-3AD203B41FA5}">
                      <a16:colId xmlns:a16="http://schemas.microsoft.com/office/drawing/2014/main" val="3093791599"/>
                    </a:ext>
                  </a:extLst>
                </a:gridCol>
                <a:gridCol w="615548">
                  <a:extLst>
                    <a:ext uri="{9D8B030D-6E8A-4147-A177-3AD203B41FA5}">
                      <a16:colId xmlns:a16="http://schemas.microsoft.com/office/drawing/2014/main" val="1391969115"/>
                    </a:ext>
                  </a:extLst>
                </a:gridCol>
                <a:gridCol w="615548">
                  <a:extLst>
                    <a:ext uri="{9D8B030D-6E8A-4147-A177-3AD203B41FA5}">
                      <a16:colId xmlns:a16="http://schemas.microsoft.com/office/drawing/2014/main" val="1847064092"/>
                    </a:ext>
                  </a:extLst>
                </a:gridCol>
                <a:gridCol w="615548">
                  <a:extLst>
                    <a:ext uri="{9D8B030D-6E8A-4147-A177-3AD203B41FA5}">
                      <a16:colId xmlns:a16="http://schemas.microsoft.com/office/drawing/2014/main" val="431824177"/>
                    </a:ext>
                  </a:extLst>
                </a:gridCol>
                <a:gridCol w="615548">
                  <a:extLst>
                    <a:ext uri="{9D8B030D-6E8A-4147-A177-3AD203B41FA5}">
                      <a16:colId xmlns:a16="http://schemas.microsoft.com/office/drawing/2014/main" val="1519426295"/>
                    </a:ext>
                  </a:extLst>
                </a:gridCol>
                <a:gridCol w="615548">
                  <a:extLst>
                    <a:ext uri="{9D8B030D-6E8A-4147-A177-3AD203B41FA5}">
                      <a16:colId xmlns:a16="http://schemas.microsoft.com/office/drawing/2014/main" val="2433755604"/>
                    </a:ext>
                  </a:extLst>
                </a:gridCol>
                <a:gridCol w="615548">
                  <a:extLst>
                    <a:ext uri="{9D8B030D-6E8A-4147-A177-3AD203B41FA5}">
                      <a16:colId xmlns:a16="http://schemas.microsoft.com/office/drawing/2014/main" val="3658037471"/>
                    </a:ext>
                  </a:extLst>
                </a:gridCol>
              </a:tblGrid>
              <a:tr h="414849">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2139746323"/>
                  </a:ext>
                </a:extLst>
              </a:tr>
              <a:tr h="414849">
                <a:tc>
                  <a:txBody>
                    <a:bodyPr/>
                    <a:lstStyle/>
                    <a:p>
                      <a:r>
                        <a:rPr lang="en-US" b="1"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668694371"/>
                  </a:ext>
                </a:extLst>
              </a:tr>
              <a:tr h="414849">
                <a:tc>
                  <a:txBody>
                    <a:bodyPr/>
                    <a:lstStyle/>
                    <a:p>
                      <a:r>
                        <a:rPr lang="en-US" b="1" dirty="0"/>
                        <a:t>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805171340"/>
                  </a:ext>
                </a:extLst>
              </a:tr>
              <a:tr h="414849">
                <a:tc>
                  <a:txBody>
                    <a:bodyPr/>
                    <a:lstStyle/>
                    <a:p>
                      <a:r>
                        <a:rPr lang="en-US" b="1" dirty="0"/>
                        <a:t>3</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181700287"/>
                  </a:ext>
                </a:extLst>
              </a:tr>
              <a:tr h="414849">
                <a:tc>
                  <a:txBody>
                    <a:bodyPr/>
                    <a:lstStyle/>
                    <a:p>
                      <a:r>
                        <a:rPr lang="en-US" b="1" dirty="0"/>
                        <a:t>4</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890548107"/>
                  </a:ext>
                </a:extLst>
              </a:tr>
              <a:tr h="414849">
                <a:tc>
                  <a:txBody>
                    <a:bodyPr/>
                    <a:lstStyle/>
                    <a:p>
                      <a:r>
                        <a:rPr lang="en-US" b="1" dirty="0"/>
                        <a:t>5</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577217208"/>
                  </a:ext>
                </a:extLst>
              </a:tr>
              <a:tr h="414849">
                <a:tc>
                  <a:txBody>
                    <a:bodyPr/>
                    <a:lstStyle/>
                    <a:p>
                      <a:r>
                        <a:rPr lang="en-US" b="1" dirty="0"/>
                        <a:t>6</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216043359"/>
                  </a:ext>
                </a:extLst>
              </a:tr>
            </a:tbl>
          </a:graphicData>
        </a:graphic>
      </p:graphicFrame>
      <p:sp>
        <p:nvSpPr>
          <p:cNvPr id="7" name="Rectangle 6">
            <a:extLst>
              <a:ext uri="{FF2B5EF4-FFF2-40B4-BE49-F238E27FC236}">
                <a16:creationId xmlns:a16="http://schemas.microsoft.com/office/drawing/2014/main" id="{F6B5D1BC-3002-4A4D-A33B-E37DA80733AA}"/>
              </a:ext>
            </a:extLst>
          </p:cNvPr>
          <p:cNvSpPr/>
          <p:nvPr/>
        </p:nvSpPr>
        <p:spPr>
          <a:xfrm>
            <a:off x="7015397" y="132533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a:p>
            <a:pPr algn="ctr"/>
            <a:r>
              <a:rPr lang="en-US" dirty="0"/>
              <a:t>(a)</a:t>
            </a:r>
          </a:p>
        </p:txBody>
      </p:sp>
      <p:sp>
        <p:nvSpPr>
          <p:cNvPr id="8" name="Rectangle 7">
            <a:extLst>
              <a:ext uri="{FF2B5EF4-FFF2-40B4-BE49-F238E27FC236}">
                <a16:creationId xmlns:a16="http://schemas.microsoft.com/office/drawing/2014/main" id="{822AC370-9545-4C44-A312-D8119420228E}"/>
              </a:ext>
            </a:extLst>
          </p:cNvPr>
          <p:cNvSpPr/>
          <p:nvPr/>
        </p:nvSpPr>
        <p:spPr>
          <a:xfrm>
            <a:off x="8829203" y="132533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r>
              <a:rPr lang="en-US" dirty="0"/>
              <a:t>(b)</a:t>
            </a:r>
          </a:p>
        </p:txBody>
      </p:sp>
      <p:sp>
        <p:nvSpPr>
          <p:cNvPr id="9" name="Rectangle 8">
            <a:extLst>
              <a:ext uri="{FF2B5EF4-FFF2-40B4-BE49-F238E27FC236}">
                <a16:creationId xmlns:a16="http://schemas.microsoft.com/office/drawing/2014/main" id="{B5CAD835-E793-E542-B4CB-70585091B397}"/>
              </a:ext>
            </a:extLst>
          </p:cNvPr>
          <p:cNvSpPr/>
          <p:nvPr/>
        </p:nvSpPr>
        <p:spPr>
          <a:xfrm>
            <a:off x="7015397" y="33257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a:p>
            <a:pPr algn="ctr"/>
            <a:r>
              <a:rPr lang="en-US" dirty="0"/>
              <a:t>(c, d)</a:t>
            </a:r>
          </a:p>
        </p:txBody>
      </p:sp>
      <p:sp>
        <p:nvSpPr>
          <p:cNvPr id="10" name="Rectangle 9">
            <a:extLst>
              <a:ext uri="{FF2B5EF4-FFF2-40B4-BE49-F238E27FC236}">
                <a16:creationId xmlns:a16="http://schemas.microsoft.com/office/drawing/2014/main" id="{EF45ECA1-EB2A-9C44-8F22-57C8B5E00A42}"/>
              </a:ext>
            </a:extLst>
          </p:cNvPr>
          <p:cNvSpPr/>
          <p:nvPr/>
        </p:nvSpPr>
        <p:spPr>
          <a:xfrm>
            <a:off x="8829203" y="33257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a:p>
            <a:pPr algn="ctr"/>
            <a:r>
              <a:rPr lang="en-US" dirty="0"/>
              <a:t>(</a:t>
            </a:r>
            <a:r>
              <a:rPr lang="en-US" dirty="0" err="1"/>
              <a:t>e,f</a:t>
            </a:r>
            <a:r>
              <a:rPr lang="en-US" dirty="0"/>
              <a:t>)</a:t>
            </a:r>
          </a:p>
        </p:txBody>
      </p:sp>
      <p:sp>
        <p:nvSpPr>
          <p:cNvPr id="11" name="Rectangle 10">
            <a:extLst>
              <a:ext uri="{FF2B5EF4-FFF2-40B4-BE49-F238E27FC236}">
                <a16:creationId xmlns:a16="http://schemas.microsoft.com/office/drawing/2014/main" id="{10D593C7-1B85-F44D-9111-809FD39F94A5}"/>
              </a:ext>
            </a:extLst>
          </p:cNvPr>
          <p:cNvSpPr/>
          <p:nvPr/>
        </p:nvSpPr>
        <p:spPr>
          <a:xfrm>
            <a:off x="7015397" y="515585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a:p>
            <a:pPr algn="ctr"/>
            <a:r>
              <a:rPr lang="en-US" dirty="0"/>
              <a:t>(g, h, </a:t>
            </a:r>
          </a:p>
          <a:p>
            <a:pPr algn="ctr"/>
            <a:r>
              <a:rPr lang="en-US" dirty="0"/>
              <a:t>I, j)</a:t>
            </a:r>
          </a:p>
        </p:txBody>
      </p:sp>
      <p:sp>
        <p:nvSpPr>
          <p:cNvPr id="12" name="Rectangle 11">
            <a:extLst>
              <a:ext uri="{FF2B5EF4-FFF2-40B4-BE49-F238E27FC236}">
                <a16:creationId xmlns:a16="http://schemas.microsoft.com/office/drawing/2014/main" id="{D20FB073-CEDB-A242-A518-CF8656857E4D}"/>
              </a:ext>
            </a:extLst>
          </p:cNvPr>
          <p:cNvSpPr/>
          <p:nvPr/>
        </p:nvSpPr>
        <p:spPr>
          <a:xfrm>
            <a:off x="8839197" y="515585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a:p>
            <a:pPr algn="ctr"/>
            <a:r>
              <a:rPr lang="en-US" dirty="0"/>
              <a:t>(k, l, </a:t>
            </a:r>
          </a:p>
          <a:p>
            <a:pPr algn="ctr"/>
            <a:r>
              <a:rPr lang="en-US" dirty="0"/>
              <a:t>m, n)</a:t>
            </a:r>
          </a:p>
        </p:txBody>
      </p:sp>
      <p:cxnSp>
        <p:nvCxnSpPr>
          <p:cNvPr id="14" name="Straight Arrow Connector 13">
            <a:extLst>
              <a:ext uri="{FF2B5EF4-FFF2-40B4-BE49-F238E27FC236}">
                <a16:creationId xmlns:a16="http://schemas.microsoft.com/office/drawing/2014/main" id="{2FF88498-8E5C-4246-B072-EF68751D851E}"/>
              </a:ext>
            </a:extLst>
          </p:cNvPr>
          <p:cNvCxnSpPr>
            <a:cxnSpLocks/>
          </p:cNvCxnSpPr>
          <p:nvPr/>
        </p:nvCxnSpPr>
        <p:spPr>
          <a:xfrm>
            <a:off x="8049718" y="1782538"/>
            <a:ext cx="659564" cy="0"/>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33EF76E-9B18-134D-A580-7DD082519A86}"/>
              </a:ext>
            </a:extLst>
          </p:cNvPr>
          <p:cNvCxnSpPr>
            <a:cxnSpLocks/>
          </p:cNvCxnSpPr>
          <p:nvPr/>
        </p:nvCxnSpPr>
        <p:spPr>
          <a:xfrm>
            <a:off x="7472597" y="2444604"/>
            <a:ext cx="0" cy="721040"/>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0E335F7-EAFB-5C4C-A179-4DA89AC196C7}"/>
              </a:ext>
            </a:extLst>
          </p:cNvPr>
          <p:cNvCxnSpPr>
            <a:cxnSpLocks/>
          </p:cNvCxnSpPr>
          <p:nvPr/>
        </p:nvCxnSpPr>
        <p:spPr>
          <a:xfrm>
            <a:off x="9296397" y="2444604"/>
            <a:ext cx="0" cy="721040"/>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D955B75-2D9C-BB4C-8897-1912F1396AA6}"/>
              </a:ext>
            </a:extLst>
          </p:cNvPr>
          <p:cNvCxnSpPr>
            <a:cxnSpLocks/>
          </p:cNvCxnSpPr>
          <p:nvPr/>
        </p:nvCxnSpPr>
        <p:spPr>
          <a:xfrm>
            <a:off x="7490087" y="4389833"/>
            <a:ext cx="0" cy="721040"/>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81797B9-5214-9A4C-AD78-C0C71337C1A3}"/>
              </a:ext>
            </a:extLst>
          </p:cNvPr>
          <p:cNvCxnSpPr>
            <a:cxnSpLocks/>
          </p:cNvCxnSpPr>
          <p:nvPr/>
        </p:nvCxnSpPr>
        <p:spPr>
          <a:xfrm>
            <a:off x="9323881" y="4339101"/>
            <a:ext cx="0" cy="721040"/>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Curved Right Arrow 22">
            <a:extLst>
              <a:ext uri="{FF2B5EF4-FFF2-40B4-BE49-F238E27FC236}">
                <a16:creationId xmlns:a16="http://schemas.microsoft.com/office/drawing/2014/main" id="{A228BE8A-F762-7846-A06C-2D8EC54B6621}"/>
              </a:ext>
            </a:extLst>
          </p:cNvPr>
          <p:cNvSpPr/>
          <p:nvPr/>
        </p:nvSpPr>
        <p:spPr>
          <a:xfrm>
            <a:off x="6115992" y="3479525"/>
            <a:ext cx="644572" cy="606872"/>
          </a:xfrm>
          <a:prstGeom prst="curvedRightArrow">
            <a:avLst>
              <a:gd name="adj1" fmla="val 5010"/>
              <a:gd name="adj2" fmla="val 32587"/>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Left Arrow 23">
            <a:extLst>
              <a:ext uri="{FF2B5EF4-FFF2-40B4-BE49-F238E27FC236}">
                <a16:creationId xmlns:a16="http://schemas.microsoft.com/office/drawing/2014/main" id="{A9FB9B80-B933-9F49-9038-0D4BE05AADEC}"/>
              </a:ext>
            </a:extLst>
          </p:cNvPr>
          <p:cNvSpPr/>
          <p:nvPr/>
        </p:nvSpPr>
        <p:spPr>
          <a:xfrm>
            <a:off x="10028420" y="3479525"/>
            <a:ext cx="731520" cy="760636"/>
          </a:xfrm>
          <a:prstGeom prst="curvedLeftArrow">
            <a:avLst>
              <a:gd name="adj1" fmla="val 0"/>
              <a:gd name="adj2" fmla="val 41748"/>
              <a:gd name="adj3" fmla="val 22950"/>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4D96ED9B-C1F1-6D4B-8DDB-AB163473A490}"/>
              </a:ext>
            </a:extLst>
          </p:cNvPr>
          <p:cNvSpPr txBox="1"/>
          <p:nvPr/>
        </p:nvSpPr>
        <p:spPr>
          <a:xfrm>
            <a:off x="1102611" y="977822"/>
            <a:ext cx="2513830" cy="400110"/>
          </a:xfrm>
          <a:prstGeom prst="rect">
            <a:avLst/>
          </a:prstGeom>
          <a:noFill/>
        </p:spPr>
        <p:txBody>
          <a:bodyPr wrap="none" rtlCol="0">
            <a:spAutoFit/>
          </a:bodyPr>
          <a:lstStyle/>
          <a:p>
            <a:r>
              <a:rPr lang="en-US" sz="2000" dirty="0"/>
              <a:t>Structural Equivalence</a:t>
            </a:r>
          </a:p>
        </p:txBody>
      </p:sp>
    </p:spTree>
    <p:extLst>
      <p:ext uri="{BB962C8B-B14F-4D97-AF65-F5344CB8AC3E}">
        <p14:creationId xmlns:p14="http://schemas.microsoft.com/office/powerpoint/2010/main" val="276872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CB944D0-A665-CB48-A354-EA09BB290589}"/>
              </a:ext>
            </a:extLst>
          </p:cNvPr>
          <p:cNvGraphicFramePr>
            <a:graphicFrameLocks noGrp="1"/>
          </p:cNvGraphicFramePr>
          <p:nvPr/>
        </p:nvGraphicFramePr>
        <p:xfrm>
          <a:off x="2032000" y="719666"/>
          <a:ext cx="8128005" cy="5562600"/>
        </p:xfrm>
        <a:graphic>
          <a:graphicData uri="http://schemas.openxmlformats.org/drawingml/2006/table">
            <a:tbl>
              <a:tblPr firstRow="1" bandRow="1">
                <a:tableStyleId>{0505E3EF-67EA-436B-97B2-0124C06EBD24}</a:tableStyleId>
              </a:tblPr>
              <a:tblGrid>
                <a:gridCol w="541867">
                  <a:extLst>
                    <a:ext uri="{9D8B030D-6E8A-4147-A177-3AD203B41FA5}">
                      <a16:colId xmlns:a16="http://schemas.microsoft.com/office/drawing/2014/main" val="3615693108"/>
                    </a:ext>
                  </a:extLst>
                </a:gridCol>
                <a:gridCol w="541867">
                  <a:extLst>
                    <a:ext uri="{9D8B030D-6E8A-4147-A177-3AD203B41FA5}">
                      <a16:colId xmlns:a16="http://schemas.microsoft.com/office/drawing/2014/main" val="3365163545"/>
                    </a:ext>
                  </a:extLst>
                </a:gridCol>
                <a:gridCol w="541867">
                  <a:extLst>
                    <a:ext uri="{9D8B030D-6E8A-4147-A177-3AD203B41FA5}">
                      <a16:colId xmlns:a16="http://schemas.microsoft.com/office/drawing/2014/main" val="483256790"/>
                    </a:ext>
                  </a:extLst>
                </a:gridCol>
                <a:gridCol w="541867">
                  <a:extLst>
                    <a:ext uri="{9D8B030D-6E8A-4147-A177-3AD203B41FA5}">
                      <a16:colId xmlns:a16="http://schemas.microsoft.com/office/drawing/2014/main" val="915979586"/>
                    </a:ext>
                  </a:extLst>
                </a:gridCol>
                <a:gridCol w="541867">
                  <a:extLst>
                    <a:ext uri="{9D8B030D-6E8A-4147-A177-3AD203B41FA5}">
                      <a16:colId xmlns:a16="http://schemas.microsoft.com/office/drawing/2014/main" val="3098435408"/>
                    </a:ext>
                  </a:extLst>
                </a:gridCol>
                <a:gridCol w="541867">
                  <a:extLst>
                    <a:ext uri="{9D8B030D-6E8A-4147-A177-3AD203B41FA5}">
                      <a16:colId xmlns:a16="http://schemas.microsoft.com/office/drawing/2014/main" val="3999322039"/>
                    </a:ext>
                  </a:extLst>
                </a:gridCol>
                <a:gridCol w="541867">
                  <a:extLst>
                    <a:ext uri="{9D8B030D-6E8A-4147-A177-3AD203B41FA5}">
                      <a16:colId xmlns:a16="http://schemas.microsoft.com/office/drawing/2014/main" val="2157396094"/>
                    </a:ext>
                  </a:extLst>
                </a:gridCol>
                <a:gridCol w="541867">
                  <a:extLst>
                    <a:ext uri="{9D8B030D-6E8A-4147-A177-3AD203B41FA5}">
                      <a16:colId xmlns:a16="http://schemas.microsoft.com/office/drawing/2014/main" val="66546773"/>
                    </a:ext>
                  </a:extLst>
                </a:gridCol>
                <a:gridCol w="541867">
                  <a:extLst>
                    <a:ext uri="{9D8B030D-6E8A-4147-A177-3AD203B41FA5}">
                      <a16:colId xmlns:a16="http://schemas.microsoft.com/office/drawing/2014/main" val="1217472226"/>
                    </a:ext>
                  </a:extLst>
                </a:gridCol>
                <a:gridCol w="541867">
                  <a:extLst>
                    <a:ext uri="{9D8B030D-6E8A-4147-A177-3AD203B41FA5}">
                      <a16:colId xmlns:a16="http://schemas.microsoft.com/office/drawing/2014/main" val="3378524345"/>
                    </a:ext>
                  </a:extLst>
                </a:gridCol>
                <a:gridCol w="541867">
                  <a:extLst>
                    <a:ext uri="{9D8B030D-6E8A-4147-A177-3AD203B41FA5}">
                      <a16:colId xmlns:a16="http://schemas.microsoft.com/office/drawing/2014/main" val="3714478465"/>
                    </a:ext>
                  </a:extLst>
                </a:gridCol>
                <a:gridCol w="541867">
                  <a:extLst>
                    <a:ext uri="{9D8B030D-6E8A-4147-A177-3AD203B41FA5}">
                      <a16:colId xmlns:a16="http://schemas.microsoft.com/office/drawing/2014/main" val="1017050427"/>
                    </a:ext>
                  </a:extLst>
                </a:gridCol>
                <a:gridCol w="541867">
                  <a:extLst>
                    <a:ext uri="{9D8B030D-6E8A-4147-A177-3AD203B41FA5}">
                      <a16:colId xmlns:a16="http://schemas.microsoft.com/office/drawing/2014/main" val="1578664775"/>
                    </a:ext>
                  </a:extLst>
                </a:gridCol>
                <a:gridCol w="541867">
                  <a:extLst>
                    <a:ext uri="{9D8B030D-6E8A-4147-A177-3AD203B41FA5}">
                      <a16:colId xmlns:a16="http://schemas.microsoft.com/office/drawing/2014/main" val="657486080"/>
                    </a:ext>
                  </a:extLst>
                </a:gridCol>
                <a:gridCol w="541867">
                  <a:extLst>
                    <a:ext uri="{9D8B030D-6E8A-4147-A177-3AD203B41FA5}">
                      <a16:colId xmlns:a16="http://schemas.microsoft.com/office/drawing/2014/main" val="1123613963"/>
                    </a:ext>
                  </a:extLst>
                </a:gridCol>
              </a:tblGrid>
              <a:tr h="370840">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err="1"/>
                        <a:t>i</a:t>
                      </a:r>
                      <a:endParaRPr lang="en-US" dirty="0"/>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extLst>
                  <a:ext uri="{0D108BD9-81ED-4DB2-BD59-A6C34878D82A}">
                    <a16:rowId xmlns:a16="http://schemas.microsoft.com/office/drawing/2014/main" val="2524624668"/>
                  </a:ext>
                </a:extLst>
              </a:tr>
              <a:tr h="370840">
                <a:tc>
                  <a:txBody>
                    <a:bodyPr/>
                    <a:lstStyle/>
                    <a:p>
                      <a:r>
                        <a:rPr lang="en-US" b="1" dirty="0"/>
                        <a:t>a</a:t>
                      </a:r>
                    </a:p>
                  </a:txBody>
                  <a:tcPr/>
                </a:tc>
                <a:tc>
                  <a:txBody>
                    <a:bodyPr/>
                    <a:lstStyle/>
                    <a:p>
                      <a:r>
                        <a:rPr lang="en-US" dirty="0"/>
                        <a: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66381659"/>
                  </a:ext>
                </a:extLst>
              </a:tr>
              <a:tr h="370840">
                <a:tc>
                  <a:txBody>
                    <a:bodyPr/>
                    <a:lstStyle/>
                    <a:p>
                      <a:r>
                        <a:rPr lang="en-US" b="1" dirty="0"/>
                        <a:t>b</a:t>
                      </a:r>
                    </a:p>
                  </a:txBody>
                  <a:tcPr/>
                </a:tc>
                <a:tc>
                  <a:txBody>
                    <a:bodyPr/>
                    <a:lstStyle/>
                    <a:p>
                      <a:r>
                        <a:rPr lang="en-US" dirty="0"/>
                        <a:t>1</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585795342"/>
                  </a:ext>
                </a:extLst>
              </a:tr>
              <a:tr h="370840">
                <a:tc>
                  <a:txBody>
                    <a:bodyPr/>
                    <a:lstStyle/>
                    <a:p>
                      <a:r>
                        <a:rPr lang="en-US" b="1" dirty="0"/>
                        <a:t>c</a:t>
                      </a:r>
                    </a:p>
                  </a:txBody>
                  <a:tcPr/>
                </a:tc>
                <a:tc>
                  <a:txBody>
                    <a:bodyPr/>
                    <a:lstStyle/>
                    <a:p>
                      <a:r>
                        <a:rPr lang="en-US" dirty="0"/>
                        <a:t>1</a:t>
                      </a:r>
                    </a:p>
                  </a:txBody>
                  <a:tcPr/>
                </a:tc>
                <a:tc>
                  <a:txBody>
                    <a:bodyPr/>
                    <a:lstStyle/>
                    <a:p>
                      <a:r>
                        <a:rPr lang="en-US" dirty="0"/>
                        <a:t>0</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83771689"/>
                  </a:ext>
                </a:extLst>
              </a:tr>
              <a:tr h="370840">
                <a:tc>
                  <a:txBody>
                    <a:bodyPr/>
                    <a:lstStyle/>
                    <a:p>
                      <a:r>
                        <a:rPr lang="en-US" b="1" dirty="0"/>
                        <a:t>d</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699324664"/>
                  </a:ext>
                </a:extLst>
              </a:tr>
              <a:tr h="370840">
                <a:tc>
                  <a:txBody>
                    <a:bodyPr/>
                    <a:lstStyle/>
                    <a:p>
                      <a:r>
                        <a:rPr lang="en-US" b="1" dirty="0"/>
                        <a:t>e</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102115911"/>
                  </a:ext>
                </a:extLst>
              </a:tr>
              <a:tr h="370840">
                <a:tc>
                  <a:txBody>
                    <a:bodyPr/>
                    <a:lstStyle/>
                    <a:p>
                      <a:r>
                        <a:rPr lang="en-US" b="1" dirty="0"/>
                        <a:t>f</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063961898"/>
                  </a:ext>
                </a:extLst>
              </a:tr>
              <a:tr h="370840">
                <a:tc>
                  <a:txBody>
                    <a:bodyPr/>
                    <a:lstStyle/>
                    <a:p>
                      <a:r>
                        <a:rPr lang="en-US" b="1" dirty="0"/>
                        <a:t>g</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917891643"/>
                  </a:ext>
                </a:extLst>
              </a:tr>
              <a:tr h="370840">
                <a:tc>
                  <a:txBody>
                    <a:bodyPr/>
                    <a:lstStyle/>
                    <a:p>
                      <a:r>
                        <a:rPr lang="en-US" b="1" dirty="0"/>
                        <a:t>h</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660558487"/>
                  </a:ext>
                </a:extLst>
              </a:tr>
              <a:tr h="370840">
                <a:tc>
                  <a:txBody>
                    <a:bodyPr/>
                    <a:lstStyle/>
                    <a:p>
                      <a:r>
                        <a:rPr lang="en-US" b="1" dirty="0" err="1"/>
                        <a:t>i</a:t>
                      </a:r>
                      <a:endParaRPr lang="en-US" b="1" dirty="0"/>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34829874"/>
                  </a:ext>
                </a:extLst>
              </a:tr>
              <a:tr h="370840">
                <a:tc>
                  <a:txBody>
                    <a:bodyPr/>
                    <a:lstStyle/>
                    <a:p>
                      <a:r>
                        <a:rPr lang="en-US" b="1" dirty="0"/>
                        <a:t>j</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220139056"/>
                  </a:ext>
                </a:extLst>
              </a:tr>
              <a:tr h="370840">
                <a:tc>
                  <a:txBody>
                    <a:bodyPr/>
                    <a:lstStyle/>
                    <a:p>
                      <a:r>
                        <a:rPr lang="en-US" b="1" dirty="0"/>
                        <a:t>k</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25292451"/>
                  </a:ext>
                </a:extLst>
              </a:tr>
              <a:tr h="370840">
                <a:tc>
                  <a:txBody>
                    <a:bodyPr/>
                    <a:lstStyle/>
                    <a:p>
                      <a:r>
                        <a:rPr lang="en-US" b="1" dirty="0"/>
                        <a:t>l</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166426906"/>
                  </a:ext>
                </a:extLst>
              </a:tr>
              <a:tr h="370840">
                <a:tc>
                  <a:txBody>
                    <a:bodyPr/>
                    <a:lstStyle/>
                    <a:p>
                      <a:r>
                        <a:rPr lang="en-US" b="1" dirty="0"/>
                        <a:t>m</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extLst>
                  <a:ext uri="{0D108BD9-81ED-4DB2-BD59-A6C34878D82A}">
                    <a16:rowId xmlns:a16="http://schemas.microsoft.com/office/drawing/2014/main" val="1640212956"/>
                  </a:ext>
                </a:extLst>
              </a:tr>
              <a:tr h="370840">
                <a:tc>
                  <a:txBody>
                    <a:bodyPr/>
                    <a:lstStyle/>
                    <a:p>
                      <a:r>
                        <a:rPr lang="en-US" b="1" dirty="0"/>
                        <a:t>n</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extLst>
                  <a:ext uri="{0D108BD9-81ED-4DB2-BD59-A6C34878D82A}">
                    <a16:rowId xmlns:a16="http://schemas.microsoft.com/office/drawing/2014/main" val="3262929928"/>
                  </a:ext>
                </a:extLst>
              </a:tr>
            </a:tbl>
          </a:graphicData>
        </a:graphic>
      </p:graphicFrame>
      <p:cxnSp>
        <p:nvCxnSpPr>
          <p:cNvPr id="3" name="Straight Connector 2">
            <a:extLst>
              <a:ext uri="{FF2B5EF4-FFF2-40B4-BE49-F238E27FC236}">
                <a16:creationId xmlns:a16="http://schemas.microsoft.com/office/drawing/2014/main" id="{17DDB676-CA5D-FC46-B3B4-18834F1FCAD7}"/>
              </a:ext>
            </a:extLst>
          </p:cNvPr>
          <p:cNvCxnSpPr>
            <a:cxnSpLocks/>
          </p:cNvCxnSpPr>
          <p:nvPr/>
        </p:nvCxnSpPr>
        <p:spPr>
          <a:xfrm>
            <a:off x="2518348" y="1843790"/>
            <a:ext cx="764165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2AAD0C-B9D0-B944-815A-9ED1088D8F9C}"/>
              </a:ext>
            </a:extLst>
          </p:cNvPr>
          <p:cNvCxnSpPr>
            <a:cxnSpLocks/>
          </p:cNvCxnSpPr>
          <p:nvPr/>
        </p:nvCxnSpPr>
        <p:spPr>
          <a:xfrm>
            <a:off x="2578308" y="3297836"/>
            <a:ext cx="7581697"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C31EEB-E96C-3244-AD5B-B77E80D86852}"/>
              </a:ext>
            </a:extLst>
          </p:cNvPr>
          <p:cNvCxnSpPr>
            <a:cxnSpLocks/>
          </p:cNvCxnSpPr>
          <p:nvPr/>
        </p:nvCxnSpPr>
        <p:spPr>
          <a:xfrm>
            <a:off x="3672590" y="1079292"/>
            <a:ext cx="0" cy="5202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C1CDDB-6687-3A40-9766-8B94DA7A41F0}"/>
              </a:ext>
            </a:extLst>
          </p:cNvPr>
          <p:cNvCxnSpPr>
            <a:cxnSpLocks/>
          </p:cNvCxnSpPr>
          <p:nvPr/>
        </p:nvCxnSpPr>
        <p:spPr>
          <a:xfrm>
            <a:off x="5818681" y="1079292"/>
            <a:ext cx="0" cy="520297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41F6AE0-C628-1142-B447-1847A1697E6F}"/>
              </a:ext>
            </a:extLst>
          </p:cNvPr>
          <p:cNvSpPr txBox="1"/>
          <p:nvPr/>
        </p:nvSpPr>
        <p:spPr>
          <a:xfrm>
            <a:off x="1244184" y="350334"/>
            <a:ext cx="2101281" cy="369332"/>
          </a:xfrm>
          <a:prstGeom prst="rect">
            <a:avLst/>
          </a:prstGeom>
          <a:noFill/>
        </p:spPr>
        <p:txBody>
          <a:bodyPr wrap="none" rtlCol="0">
            <a:spAutoFit/>
          </a:bodyPr>
          <a:lstStyle/>
          <a:p>
            <a:r>
              <a:rPr lang="en-US" b="1" dirty="0"/>
              <a:t>Regular Equivalence</a:t>
            </a:r>
          </a:p>
        </p:txBody>
      </p:sp>
    </p:spTree>
    <p:extLst>
      <p:ext uri="{BB962C8B-B14F-4D97-AF65-F5344CB8AC3E}">
        <p14:creationId xmlns:p14="http://schemas.microsoft.com/office/powerpoint/2010/main" val="1568824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4BE12F9-47ED-2B44-B5E3-4B7686ADD8B9}"/>
              </a:ext>
            </a:extLst>
          </p:cNvPr>
          <p:cNvGraphicFramePr>
            <a:graphicFrameLocks noGrp="1"/>
          </p:cNvGraphicFramePr>
          <p:nvPr>
            <p:extLst>
              <p:ext uri="{D42A27DB-BD31-4B8C-83A1-F6EECF244321}">
                <p14:modId xmlns:p14="http://schemas.microsoft.com/office/powerpoint/2010/main" val="2105100848"/>
              </p:ext>
            </p:extLst>
          </p:nvPr>
        </p:nvGraphicFramePr>
        <p:xfrm>
          <a:off x="1897089" y="1738996"/>
          <a:ext cx="3904104" cy="1603808"/>
        </p:xfrm>
        <a:graphic>
          <a:graphicData uri="http://schemas.openxmlformats.org/drawingml/2006/table">
            <a:tbl>
              <a:tblPr firstRow="1" bandRow="1">
                <a:tableStyleId>{0505E3EF-67EA-436B-97B2-0124C06EBD24}</a:tableStyleId>
              </a:tblPr>
              <a:tblGrid>
                <a:gridCol w="976026">
                  <a:extLst>
                    <a:ext uri="{9D8B030D-6E8A-4147-A177-3AD203B41FA5}">
                      <a16:colId xmlns:a16="http://schemas.microsoft.com/office/drawing/2014/main" val="2706523524"/>
                    </a:ext>
                  </a:extLst>
                </a:gridCol>
                <a:gridCol w="976026">
                  <a:extLst>
                    <a:ext uri="{9D8B030D-6E8A-4147-A177-3AD203B41FA5}">
                      <a16:colId xmlns:a16="http://schemas.microsoft.com/office/drawing/2014/main" val="959544585"/>
                    </a:ext>
                  </a:extLst>
                </a:gridCol>
                <a:gridCol w="976026">
                  <a:extLst>
                    <a:ext uri="{9D8B030D-6E8A-4147-A177-3AD203B41FA5}">
                      <a16:colId xmlns:a16="http://schemas.microsoft.com/office/drawing/2014/main" val="251260489"/>
                    </a:ext>
                  </a:extLst>
                </a:gridCol>
                <a:gridCol w="976026">
                  <a:extLst>
                    <a:ext uri="{9D8B030D-6E8A-4147-A177-3AD203B41FA5}">
                      <a16:colId xmlns:a16="http://schemas.microsoft.com/office/drawing/2014/main" val="170204572"/>
                    </a:ext>
                  </a:extLst>
                </a:gridCol>
              </a:tblGrid>
              <a:tr h="400952">
                <a:tc>
                  <a:txBody>
                    <a:bodyPr/>
                    <a:lstStyle/>
                    <a:p>
                      <a:endParaRPr lang="en-US" b="1"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692129948"/>
                  </a:ext>
                </a:extLst>
              </a:tr>
              <a:tr h="400952">
                <a:tc>
                  <a:txBody>
                    <a:bodyPr/>
                    <a:lstStyle/>
                    <a:p>
                      <a:r>
                        <a:rPr lang="en-US" b="1"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805934195"/>
                  </a:ext>
                </a:extLst>
              </a:tr>
              <a:tr h="400952">
                <a:tc>
                  <a:txBody>
                    <a:bodyPr/>
                    <a:lstStyle/>
                    <a:p>
                      <a:r>
                        <a:rPr lang="en-US" b="1"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543687146"/>
                  </a:ext>
                </a:extLst>
              </a:tr>
              <a:tr h="400952">
                <a:tc>
                  <a:txBody>
                    <a:bodyPr/>
                    <a:lstStyle/>
                    <a:p>
                      <a:r>
                        <a:rPr lang="en-US" b="1" dirty="0"/>
                        <a:t>3</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858977179"/>
                  </a:ext>
                </a:extLst>
              </a:tr>
            </a:tbl>
          </a:graphicData>
        </a:graphic>
      </p:graphicFrame>
      <p:sp>
        <p:nvSpPr>
          <p:cNvPr id="5" name="Rectangle 4">
            <a:extLst>
              <a:ext uri="{FF2B5EF4-FFF2-40B4-BE49-F238E27FC236}">
                <a16:creationId xmlns:a16="http://schemas.microsoft.com/office/drawing/2014/main" id="{E9D0F421-AF96-5142-9EC4-32C9E90D7924}"/>
              </a:ext>
            </a:extLst>
          </p:cNvPr>
          <p:cNvSpPr/>
          <p:nvPr/>
        </p:nvSpPr>
        <p:spPr>
          <a:xfrm>
            <a:off x="7932295" y="14540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BC9343F5-A6EC-3848-984C-DFFBAAD37D1E}"/>
              </a:ext>
            </a:extLst>
          </p:cNvPr>
          <p:cNvSpPr/>
          <p:nvPr/>
        </p:nvSpPr>
        <p:spPr>
          <a:xfrm>
            <a:off x="7932295" y="314293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9436E61E-699C-3A48-9C0B-53B6477838CE}"/>
              </a:ext>
            </a:extLst>
          </p:cNvPr>
          <p:cNvSpPr/>
          <p:nvPr/>
        </p:nvSpPr>
        <p:spPr>
          <a:xfrm>
            <a:off x="7932295" y="483183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9" name="Straight Arrow Connector 8">
            <a:extLst>
              <a:ext uri="{FF2B5EF4-FFF2-40B4-BE49-F238E27FC236}">
                <a16:creationId xmlns:a16="http://schemas.microsoft.com/office/drawing/2014/main" id="{A6CA5BFD-0B2A-064B-B38C-A483649F063C}"/>
              </a:ext>
            </a:extLst>
          </p:cNvPr>
          <p:cNvCxnSpPr>
            <a:cxnSpLocks/>
          </p:cNvCxnSpPr>
          <p:nvPr/>
        </p:nvCxnSpPr>
        <p:spPr>
          <a:xfrm>
            <a:off x="8389495" y="2540900"/>
            <a:ext cx="0" cy="489679"/>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DC130C1-A551-B449-9645-F3C0BD03F7DD}"/>
              </a:ext>
            </a:extLst>
          </p:cNvPr>
          <p:cNvCxnSpPr>
            <a:cxnSpLocks/>
          </p:cNvCxnSpPr>
          <p:nvPr/>
        </p:nvCxnSpPr>
        <p:spPr>
          <a:xfrm>
            <a:off x="8401987" y="4192316"/>
            <a:ext cx="0" cy="489679"/>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62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DE57779-6007-B749-AC96-0B0218A92666}"/>
              </a:ext>
            </a:extLst>
          </p:cNvPr>
          <p:cNvSpPr/>
          <p:nvPr/>
        </p:nvSpPr>
        <p:spPr>
          <a:xfrm>
            <a:off x="3357796" y="1274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0C6B2FEF-F3C4-B047-9689-3B465BC4CBA5}"/>
              </a:ext>
            </a:extLst>
          </p:cNvPr>
          <p:cNvSpPr/>
          <p:nvPr/>
        </p:nvSpPr>
        <p:spPr>
          <a:xfrm>
            <a:off x="7917305" y="1274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2CB987B8-0909-B049-A58D-BC989C8553CB}"/>
              </a:ext>
            </a:extLst>
          </p:cNvPr>
          <p:cNvSpPr/>
          <p:nvPr/>
        </p:nvSpPr>
        <p:spPr>
          <a:xfrm>
            <a:off x="2251022" y="26857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691325A6-443E-8A4B-8F30-7CB9214E7599}"/>
              </a:ext>
            </a:extLst>
          </p:cNvPr>
          <p:cNvSpPr/>
          <p:nvPr/>
        </p:nvSpPr>
        <p:spPr>
          <a:xfrm>
            <a:off x="4097311" y="26857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Oval 7">
            <a:extLst>
              <a:ext uri="{FF2B5EF4-FFF2-40B4-BE49-F238E27FC236}">
                <a16:creationId xmlns:a16="http://schemas.microsoft.com/office/drawing/2014/main" id="{E599368B-9702-994A-BC0C-88D4AAC7CAF9}"/>
              </a:ext>
            </a:extLst>
          </p:cNvPr>
          <p:cNvSpPr/>
          <p:nvPr/>
        </p:nvSpPr>
        <p:spPr>
          <a:xfrm>
            <a:off x="6768059" y="26857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9" name="Oval 8">
            <a:extLst>
              <a:ext uri="{FF2B5EF4-FFF2-40B4-BE49-F238E27FC236}">
                <a16:creationId xmlns:a16="http://schemas.microsoft.com/office/drawing/2014/main" id="{A11097E6-D283-E04A-B3D7-E950B3DB26BD}"/>
              </a:ext>
            </a:extLst>
          </p:cNvPr>
          <p:cNvSpPr/>
          <p:nvPr/>
        </p:nvSpPr>
        <p:spPr>
          <a:xfrm>
            <a:off x="8981607" y="26857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0" name="Oval 9">
            <a:extLst>
              <a:ext uri="{FF2B5EF4-FFF2-40B4-BE49-F238E27FC236}">
                <a16:creationId xmlns:a16="http://schemas.microsoft.com/office/drawing/2014/main" id="{5D7F073F-E939-D948-8D99-DB21BDF457A4}"/>
              </a:ext>
            </a:extLst>
          </p:cNvPr>
          <p:cNvSpPr/>
          <p:nvPr/>
        </p:nvSpPr>
        <p:spPr>
          <a:xfrm>
            <a:off x="533398"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1" name="Oval 10">
            <a:extLst>
              <a:ext uri="{FF2B5EF4-FFF2-40B4-BE49-F238E27FC236}">
                <a16:creationId xmlns:a16="http://schemas.microsoft.com/office/drawing/2014/main" id="{8379A0A9-5213-E645-8B21-C68DF548DCA6}"/>
              </a:ext>
            </a:extLst>
          </p:cNvPr>
          <p:cNvSpPr/>
          <p:nvPr/>
        </p:nvSpPr>
        <p:spPr>
          <a:xfrm>
            <a:off x="1812559"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2" name="Oval 11">
            <a:extLst>
              <a:ext uri="{FF2B5EF4-FFF2-40B4-BE49-F238E27FC236}">
                <a16:creationId xmlns:a16="http://schemas.microsoft.com/office/drawing/2014/main" id="{10D1565A-C354-0546-B454-E1A09FB62DD5}"/>
              </a:ext>
            </a:extLst>
          </p:cNvPr>
          <p:cNvSpPr/>
          <p:nvPr/>
        </p:nvSpPr>
        <p:spPr>
          <a:xfrm>
            <a:off x="3091720"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3" name="Oval 12">
            <a:extLst>
              <a:ext uri="{FF2B5EF4-FFF2-40B4-BE49-F238E27FC236}">
                <a16:creationId xmlns:a16="http://schemas.microsoft.com/office/drawing/2014/main" id="{79AF9B5F-BD25-494C-A405-2C0D993CC16F}"/>
              </a:ext>
            </a:extLst>
          </p:cNvPr>
          <p:cNvSpPr/>
          <p:nvPr/>
        </p:nvSpPr>
        <p:spPr>
          <a:xfrm>
            <a:off x="4293744"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p>
        </p:txBody>
      </p:sp>
      <p:sp>
        <p:nvSpPr>
          <p:cNvPr id="14" name="Oval 13">
            <a:extLst>
              <a:ext uri="{FF2B5EF4-FFF2-40B4-BE49-F238E27FC236}">
                <a16:creationId xmlns:a16="http://schemas.microsoft.com/office/drawing/2014/main" id="{A9518B71-BB71-FD46-AAE9-44BF04192CD2}"/>
              </a:ext>
            </a:extLst>
          </p:cNvPr>
          <p:cNvSpPr/>
          <p:nvPr/>
        </p:nvSpPr>
        <p:spPr>
          <a:xfrm>
            <a:off x="5853659"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5" name="Oval 14">
            <a:extLst>
              <a:ext uri="{FF2B5EF4-FFF2-40B4-BE49-F238E27FC236}">
                <a16:creationId xmlns:a16="http://schemas.microsoft.com/office/drawing/2014/main" id="{49B9B9D5-32A5-4B44-97AA-C76D969CCE45}"/>
              </a:ext>
            </a:extLst>
          </p:cNvPr>
          <p:cNvSpPr/>
          <p:nvPr/>
        </p:nvSpPr>
        <p:spPr>
          <a:xfrm>
            <a:off x="7225259"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6" name="Oval 15">
            <a:extLst>
              <a:ext uri="{FF2B5EF4-FFF2-40B4-BE49-F238E27FC236}">
                <a16:creationId xmlns:a16="http://schemas.microsoft.com/office/drawing/2014/main" id="{1E64ECD9-6970-1248-83BD-9253A5C85233}"/>
              </a:ext>
            </a:extLst>
          </p:cNvPr>
          <p:cNvSpPr/>
          <p:nvPr/>
        </p:nvSpPr>
        <p:spPr>
          <a:xfrm>
            <a:off x="8619344"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17" name="Oval 16">
            <a:extLst>
              <a:ext uri="{FF2B5EF4-FFF2-40B4-BE49-F238E27FC236}">
                <a16:creationId xmlns:a16="http://schemas.microsoft.com/office/drawing/2014/main" id="{E245B66D-126E-2C4D-8795-71D1E87347CE}"/>
              </a:ext>
            </a:extLst>
          </p:cNvPr>
          <p:cNvSpPr/>
          <p:nvPr/>
        </p:nvSpPr>
        <p:spPr>
          <a:xfrm>
            <a:off x="10013429" y="48318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9" name="Straight Connector 18">
            <a:extLst>
              <a:ext uri="{FF2B5EF4-FFF2-40B4-BE49-F238E27FC236}">
                <a16:creationId xmlns:a16="http://schemas.microsoft.com/office/drawing/2014/main" id="{91B9BBE1-A93D-F34B-8144-364D93A124BE}"/>
              </a:ext>
            </a:extLst>
          </p:cNvPr>
          <p:cNvCxnSpPr>
            <a:cxnSpLocks/>
            <a:stCxn id="4" idx="6"/>
            <a:endCxn id="5" idx="2"/>
          </p:cNvCxnSpPr>
          <p:nvPr/>
        </p:nvCxnSpPr>
        <p:spPr>
          <a:xfrm>
            <a:off x="4272196" y="1731364"/>
            <a:ext cx="3645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4A3F027-B8B2-0946-A512-4AC9BBFEBEBB}"/>
              </a:ext>
            </a:extLst>
          </p:cNvPr>
          <p:cNvCxnSpPr>
            <a:cxnSpLocks/>
          </p:cNvCxnSpPr>
          <p:nvPr/>
        </p:nvCxnSpPr>
        <p:spPr>
          <a:xfrm flipH="1">
            <a:off x="2708223" y="1731364"/>
            <a:ext cx="1297897" cy="1411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8E4DCE-0774-2241-AA09-4A295C70FFF7}"/>
              </a:ext>
            </a:extLst>
          </p:cNvPr>
          <p:cNvCxnSpPr>
            <a:cxnSpLocks/>
          </p:cNvCxnSpPr>
          <p:nvPr/>
        </p:nvCxnSpPr>
        <p:spPr>
          <a:xfrm>
            <a:off x="4006120" y="2105494"/>
            <a:ext cx="819463" cy="1065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9B75C4-4A5C-1849-AB95-53EDB954A7D6}"/>
              </a:ext>
            </a:extLst>
          </p:cNvPr>
          <p:cNvCxnSpPr>
            <a:cxnSpLocks/>
          </p:cNvCxnSpPr>
          <p:nvPr/>
        </p:nvCxnSpPr>
        <p:spPr>
          <a:xfrm flipH="1">
            <a:off x="7373288" y="1759158"/>
            <a:ext cx="1097405" cy="1238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6EF6D13-CB8B-3842-BD99-360E75986E63}"/>
              </a:ext>
            </a:extLst>
          </p:cNvPr>
          <p:cNvCxnSpPr>
            <a:cxnSpLocks/>
          </p:cNvCxnSpPr>
          <p:nvPr/>
        </p:nvCxnSpPr>
        <p:spPr>
          <a:xfrm>
            <a:off x="8493176" y="1932325"/>
            <a:ext cx="819463" cy="1065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4FF71E-A666-CA4D-9BA7-351DDECAF0BF}"/>
              </a:ext>
            </a:extLst>
          </p:cNvPr>
          <p:cNvCxnSpPr>
            <a:cxnSpLocks/>
          </p:cNvCxnSpPr>
          <p:nvPr/>
        </p:nvCxnSpPr>
        <p:spPr>
          <a:xfrm flipH="1">
            <a:off x="1095531" y="3420257"/>
            <a:ext cx="1297897" cy="1411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51C01C-6816-F343-B2F8-614E3D87E0CF}"/>
              </a:ext>
            </a:extLst>
          </p:cNvPr>
          <p:cNvCxnSpPr>
            <a:cxnSpLocks/>
          </p:cNvCxnSpPr>
          <p:nvPr/>
        </p:nvCxnSpPr>
        <p:spPr>
          <a:xfrm flipH="1">
            <a:off x="2362200" y="3572657"/>
            <a:ext cx="183629" cy="1598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B362E4B-C91A-AD41-BBEF-745680E200E4}"/>
              </a:ext>
            </a:extLst>
          </p:cNvPr>
          <p:cNvCxnSpPr>
            <a:cxnSpLocks/>
          </p:cNvCxnSpPr>
          <p:nvPr/>
        </p:nvCxnSpPr>
        <p:spPr>
          <a:xfrm>
            <a:off x="2873113" y="3420256"/>
            <a:ext cx="709535" cy="186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23B066-B09D-9E44-94AD-57D038B2ACFA}"/>
              </a:ext>
            </a:extLst>
          </p:cNvPr>
          <p:cNvCxnSpPr>
            <a:cxnSpLocks/>
          </p:cNvCxnSpPr>
          <p:nvPr/>
        </p:nvCxnSpPr>
        <p:spPr>
          <a:xfrm>
            <a:off x="2935572" y="3267701"/>
            <a:ext cx="1913746" cy="202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AA3AB27-90C5-1D46-8D22-6F2442BF5252}"/>
              </a:ext>
            </a:extLst>
          </p:cNvPr>
          <p:cNvCxnSpPr>
            <a:cxnSpLocks/>
          </p:cNvCxnSpPr>
          <p:nvPr/>
        </p:nvCxnSpPr>
        <p:spPr>
          <a:xfrm flipH="1">
            <a:off x="1116765" y="3240373"/>
            <a:ext cx="3183538" cy="1591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F114AB3-1315-EA40-8D13-22884D1320E7}"/>
              </a:ext>
            </a:extLst>
          </p:cNvPr>
          <p:cNvCxnSpPr>
            <a:cxnSpLocks/>
          </p:cNvCxnSpPr>
          <p:nvPr/>
        </p:nvCxnSpPr>
        <p:spPr>
          <a:xfrm flipH="1">
            <a:off x="2512413" y="3267701"/>
            <a:ext cx="1996190" cy="1771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66EB970-43F5-A042-8688-8B7B7B5F56CE}"/>
              </a:ext>
            </a:extLst>
          </p:cNvPr>
          <p:cNvCxnSpPr>
            <a:cxnSpLocks/>
          </p:cNvCxnSpPr>
          <p:nvPr/>
        </p:nvCxnSpPr>
        <p:spPr>
          <a:xfrm flipH="1">
            <a:off x="3612161" y="3239907"/>
            <a:ext cx="902376" cy="2049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876AE50-68B3-0B4E-9066-036DB0B30FD4}"/>
              </a:ext>
            </a:extLst>
          </p:cNvPr>
          <p:cNvCxnSpPr>
            <a:cxnSpLocks/>
          </p:cNvCxnSpPr>
          <p:nvPr/>
        </p:nvCxnSpPr>
        <p:spPr>
          <a:xfrm>
            <a:off x="4589800" y="3392307"/>
            <a:ext cx="235783" cy="1779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985DB84-04D0-5D4A-B16D-E1CABBDEFAD9}"/>
              </a:ext>
            </a:extLst>
          </p:cNvPr>
          <p:cNvCxnSpPr>
            <a:cxnSpLocks/>
          </p:cNvCxnSpPr>
          <p:nvPr/>
        </p:nvCxnSpPr>
        <p:spPr>
          <a:xfrm flipH="1">
            <a:off x="6310861" y="3453350"/>
            <a:ext cx="779487" cy="1718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6576A4B-6B19-744A-B281-38040752AB67}"/>
              </a:ext>
            </a:extLst>
          </p:cNvPr>
          <p:cNvCxnSpPr>
            <a:cxnSpLocks/>
          </p:cNvCxnSpPr>
          <p:nvPr/>
        </p:nvCxnSpPr>
        <p:spPr>
          <a:xfrm>
            <a:off x="7271169" y="3420256"/>
            <a:ext cx="358826" cy="1535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1FC705-304B-3942-A7F3-00E3B446E195}"/>
              </a:ext>
            </a:extLst>
          </p:cNvPr>
          <p:cNvCxnSpPr>
            <a:cxnSpLocks/>
          </p:cNvCxnSpPr>
          <p:nvPr/>
        </p:nvCxnSpPr>
        <p:spPr>
          <a:xfrm>
            <a:off x="7377658" y="3392307"/>
            <a:ext cx="1454047" cy="1779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02C272F-D7DB-814B-8484-20267DE355DC}"/>
              </a:ext>
            </a:extLst>
          </p:cNvPr>
          <p:cNvCxnSpPr>
            <a:cxnSpLocks/>
          </p:cNvCxnSpPr>
          <p:nvPr/>
        </p:nvCxnSpPr>
        <p:spPr>
          <a:xfrm>
            <a:off x="7325194" y="3198524"/>
            <a:ext cx="2805659" cy="1841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C6BE89-DF3B-6241-8285-CA51D7AAEEFF}"/>
              </a:ext>
            </a:extLst>
          </p:cNvPr>
          <p:cNvCxnSpPr>
            <a:cxnSpLocks/>
          </p:cNvCxnSpPr>
          <p:nvPr/>
        </p:nvCxnSpPr>
        <p:spPr>
          <a:xfrm flipH="1">
            <a:off x="6407987" y="3323131"/>
            <a:ext cx="2809714" cy="1828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87E2FA9-73A5-F54D-9BC3-CE15A7104FBB}"/>
              </a:ext>
            </a:extLst>
          </p:cNvPr>
          <p:cNvCxnSpPr>
            <a:cxnSpLocks/>
          </p:cNvCxnSpPr>
          <p:nvPr/>
        </p:nvCxnSpPr>
        <p:spPr>
          <a:xfrm flipH="1">
            <a:off x="7880768" y="3323131"/>
            <a:ext cx="1489332" cy="1681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F257F40-EE5B-A248-8F97-5055FB9AA72F}"/>
              </a:ext>
            </a:extLst>
          </p:cNvPr>
          <p:cNvCxnSpPr>
            <a:cxnSpLocks/>
          </p:cNvCxnSpPr>
          <p:nvPr/>
        </p:nvCxnSpPr>
        <p:spPr>
          <a:xfrm flipH="1">
            <a:off x="8984105" y="3149962"/>
            <a:ext cx="467193" cy="2174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CC56843-9046-D84E-A23D-624ADA30477E}"/>
              </a:ext>
            </a:extLst>
          </p:cNvPr>
          <p:cNvCxnSpPr>
            <a:cxnSpLocks/>
          </p:cNvCxnSpPr>
          <p:nvPr/>
        </p:nvCxnSpPr>
        <p:spPr>
          <a:xfrm>
            <a:off x="9380095" y="3239907"/>
            <a:ext cx="903158" cy="1952154"/>
          </a:xfrm>
          <a:prstGeom prst="line">
            <a:avLst/>
          </a:prstGeom>
        </p:spPr>
        <p:style>
          <a:lnRef idx="1">
            <a:schemeClr val="accent1"/>
          </a:lnRef>
          <a:fillRef idx="0">
            <a:schemeClr val="accent1"/>
          </a:fillRef>
          <a:effectRef idx="0">
            <a:schemeClr val="accent1"/>
          </a:effectRef>
          <a:fontRef idx="minor">
            <a:schemeClr val="tx1"/>
          </a:fontRef>
        </p:style>
      </p:cxnSp>
      <p:sp>
        <p:nvSpPr>
          <p:cNvPr id="2" name="Frame 1">
            <a:extLst>
              <a:ext uri="{FF2B5EF4-FFF2-40B4-BE49-F238E27FC236}">
                <a16:creationId xmlns:a16="http://schemas.microsoft.com/office/drawing/2014/main" id="{456A97BC-AFE8-A747-8D2B-89ADF760EC6F}"/>
              </a:ext>
            </a:extLst>
          </p:cNvPr>
          <p:cNvSpPr/>
          <p:nvPr/>
        </p:nvSpPr>
        <p:spPr>
          <a:xfrm>
            <a:off x="2935572" y="1123168"/>
            <a:ext cx="6046035" cy="1119267"/>
          </a:xfrm>
          <a:prstGeom prst="frame">
            <a:avLst>
              <a:gd name="adj1" fmla="val 266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a:extLst>
              <a:ext uri="{FF2B5EF4-FFF2-40B4-BE49-F238E27FC236}">
                <a16:creationId xmlns:a16="http://schemas.microsoft.com/office/drawing/2014/main" id="{1615E432-1231-4F41-AE8C-97524B94AB51}"/>
              </a:ext>
            </a:extLst>
          </p:cNvPr>
          <p:cNvCxnSpPr>
            <a:cxnSpLocks/>
          </p:cNvCxnSpPr>
          <p:nvPr/>
        </p:nvCxnSpPr>
        <p:spPr>
          <a:xfrm>
            <a:off x="2935572" y="3170731"/>
            <a:ext cx="13647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425F71-98E7-D646-B470-4B043DACB7B8}"/>
              </a:ext>
            </a:extLst>
          </p:cNvPr>
          <p:cNvCxnSpPr>
            <a:cxnSpLocks/>
            <a:endCxn id="9" idx="2"/>
          </p:cNvCxnSpPr>
          <p:nvPr/>
        </p:nvCxnSpPr>
        <p:spPr>
          <a:xfrm flipV="1">
            <a:off x="7629995" y="3142938"/>
            <a:ext cx="1351612" cy="7024"/>
          </a:xfrm>
          <a:prstGeom prst="line">
            <a:avLst/>
          </a:prstGeom>
        </p:spPr>
        <p:style>
          <a:lnRef idx="1">
            <a:schemeClr val="accent1"/>
          </a:lnRef>
          <a:fillRef idx="0">
            <a:schemeClr val="accent1"/>
          </a:fillRef>
          <a:effectRef idx="0">
            <a:schemeClr val="accent1"/>
          </a:effectRef>
          <a:fontRef idx="minor">
            <a:schemeClr val="tx1"/>
          </a:fontRef>
        </p:style>
      </p:cxnSp>
      <p:sp>
        <p:nvSpPr>
          <p:cNvPr id="45" name="Frame 44">
            <a:extLst>
              <a:ext uri="{FF2B5EF4-FFF2-40B4-BE49-F238E27FC236}">
                <a16:creationId xmlns:a16="http://schemas.microsoft.com/office/drawing/2014/main" id="{7EC8B940-60DB-8B41-831A-8B57491CF6EF}"/>
              </a:ext>
            </a:extLst>
          </p:cNvPr>
          <p:cNvSpPr/>
          <p:nvPr/>
        </p:nvSpPr>
        <p:spPr>
          <a:xfrm>
            <a:off x="1812559" y="2534741"/>
            <a:ext cx="8470694" cy="1119267"/>
          </a:xfrm>
          <a:prstGeom prst="frame">
            <a:avLst>
              <a:gd name="adj1" fmla="val 266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ame 47">
            <a:extLst>
              <a:ext uri="{FF2B5EF4-FFF2-40B4-BE49-F238E27FC236}">
                <a16:creationId xmlns:a16="http://schemas.microsoft.com/office/drawing/2014/main" id="{A431532B-54F9-9B42-9167-F97C15DB98A2}"/>
              </a:ext>
            </a:extLst>
          </p:cNvPr>
          <p:cNvSpPr/>
          <p:nvPr/>
        </p:nvSpPr>
        <p:spPr>
          <a:xfrm>
            <a:off x="294804" y="4724397"/>
            <a:ext cx="11037759" cy="1119267"/>
          </a:xfrm>
          <a:prstGeom prst="frame">
            <a:avLst>
              <a:gd name="adj1" fmla="val 266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73867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8DC5-7284-9549-9A74-A5E19E4B5280}"/>
              </a:ext>
            </a:extLst>
          </p:cNvPr>
          <p:cNvSpPr>
            <a:spLocks noGrp="1"/>
          </p:cNvSpPr>
          <p:nvPr>
            <p:ph type="title"/>
          </p:nvPr>
        </p:nvSpPr>
        <p:spPr/>
        <p:txBody>
          <a:bodyPr>
            <a:normAutofit/>
          </a:bodyPr>
          <a:lstStyle/>
          <a:p>
            <a:r>
              <a:rPr lang="en-US" sz="4000" dirty="0"/>
              <a:t>2. </a:t>
            </a:r>
            <a:r>
              <a:rPr lang="en-US" sz="4000" dirty="0" err="1"/>
              <a:t>Concor</a:t>
            </a:r>
            <a:r>
              <a:rPr lang="en-US" sz="4000" dirty="0"/>
              <a:t> (</a:t>
            </a:r>
            <a:r>
              <a:rPr lang="en-US" sz="4000" b="1" dirty="0" err="1"/>
              <a:t>CON</a:t>
            </a:r>
            <a:r>
              <a:rPr lang="en-US" sz="4000" dirty="0" err="1"/>
              <a:t>vergence</a:t>
            </a:r>
            <a:r>
              <a:rPr lang="en-US" sz="4000" dirty="0"/>
              <a:t> of iterated </a:t>
            </a:r>
            <a:r>
              <a:rPr lang="en-US" sz="4000" b="1" dirty="0" err="1"/>
              <a:t>COR</a:t>
            </a:r>
            <a:r>
              <a:rPr lang="en-US" sz="4000" dirty="0" err="1"/>
              <a:t>relations</a:t>
            </a:r>
            <a:r>
              <a:rPr lang="en-US" sz="4000" dirty="0"/>
              <a:t>)</a:t>
            </a:r>
          </a:p>
        </p:txBody>
      </p:sp>
      <p:sp>
        <p:nvSpPr>
          <p:cNvPr id="3" name="Content Placeholder 2">
            <a:extLst>
              <a:ext uri="{FF2B5EF4-FFF2-40B4-BE49-F238E27FC236}">
                <a16:creationId xmlns:a16="http://schemas.microsoft.com/office/drawing/2014/main" id="{EF936B42-CEFA-0C40-8EC9-310DA5EF28DF}"/>
              </a:ext>
            </a:extLst>
          </p:cNvPr>
          <p:cNvSpPr>
            <a:spLocks noGrp="1"/>
          </p:cNvSpPr>
          <p:nvPr>
            <p:ph idx="1"/>
          </p:nvPr>
        </p:nvSpPr>
        <p:spPr>
          <a:xfrm>
            <a:off x="838200" y="1779373"/>
            <a:ext cx="10515600" cy="4397590"/>
          </a:xfrm>
        </p:spPr>
        <p:txBody>
          <a:bodyPr>
            <a:normAutofit/>
          </a:bodyPr>
          <a:lstStyle/>
          <a:p>
            <a:pPr marL="514350" indent="-514350">
              <a:buFontTx/>
              <a:buAutoNum type="arabicPeriod"/>
            </a:pPr>
            <a:r>
              <a:rPr lang="en-US" dirty="0"/>
              <a:t>CONCOR begins by correlating each pair of actors</a:t>
            </a:r>
          </a:p>
          <a:p>
            <a:pPr marL="514350" indent="-514350">
              <a:buFontTx/>
              <a:buAutoNum type="arabicPeriod"/>
            </a:pPr>
            <a:r>
              <a:rPr lang="en-US" dirty="0"/>
              <a:t>The approach is asking "how similar is the vector of similarities of actor X to the vector of similarities of actor Y?" </a:t>
            </a:r>
          </a:p>
          <a:p>
            <a:pPr marL="514350" indent="-514350">
              <a:buFontTx/>
              <a:buAutoNum type="arabicPeriod"/>
            </a:pPr>
            <a:r>
              <a:rPr lang="en-US" dirty="0"/>
              <a:t>This process is repeated over and over.</a:t>
            </a:r>
          </a:p>
          <a:p>
            <a:pPr marL="514350" indent="-514350">
              <a:buFontTx/>
              <a:buAutoNum type="arabicPeriod"/>
            </a:pPr>
            <a:r>
              <a:rPr lang="en-US" dirty="0"/>
              <a:t>Eventually the elements in this "iterated correlation matrix" converge on a value of either +1 or -1</a:t>
            </a:r>
            <a:endParaRPr lang="en-US" altLang="en-US" dirty="0"/>
          </a:p>
          <a:p>
            <a:endParaRPr lang="en-US" dirty="0"/>
          </a:p>
        </p:txBody>
      </p:sp>
    </p:spTree>
    <p:extLst>
      <p:ext uri="{BB962C8B-B14F-4D97-AF65-F5344CB8AC3E}">
        <p14:creationId xmlns:p14="http://schemas.microsoft.com/office/powerpoint/2010/main" val="1967207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CB944D0-A665-CB48-A354-EA09BB290589}"/>
              </a:ext>
            </a:extLst>
          </p:cNvPr>
          <p:cNvGraphicFramePr>
            <a:graphicFrameLocks noGrp="1"/>
          </p:cNvGraphicFramePr>
          <p:nvPr>
            <p:extLst>
              <p:ext uri="{D42A27DB-BD31-4B8C-83A1-F6EECF244321}">
                <p14:modId xmlns:p14="http://schemas.microsoft.com/office/powerpoint/2010/main" val="185928875"/>
              </p:ext>
            </p:extLst>
          </p:nvPr>
        </p:nvGraphicFramePr>
        <p:xfrm>
          <a:off x="2032000" y="719666"/>
          <a:ext cx="8128005" cy="5562600"/>
        </p:xfrm>
        <a:graphic>
          <a:graphicData uri="http://schemas.openxmlformats.org/drawingml/2006/table">
            <a:tbl>
              <a:tblPr firstRow="1" bandRow="1">
                <a:tableStyleId>{0505E3EF-67EA-436B-97B2-0124C06EBD24}</a:tableStyleId>
              </a:tblPr>
              <a:tblGrid>
                <a:gridCol w="541867">
                  <a:extLst>
                    <a:ext uri="{9D8B030D-6E8A-4147-A177-3AD203B41FA5}">
                      <a16:colId xmlns:a16="http://schemas.microsoft.com/office/drawing/2014/main" val="3615693108"/>
                    </a:ext>
                  </a:extLst>
                </a:gridCol>
                <a:gridCol w="541867">
                  <a:extLst>
                    <a:ext uri="{9D8B030D-6E8A-4147-A177-3AD203B41FA5}">
                      <a16:colId xmlns:a16="http://schemas.microsoft.com/office/drawing/2014/main" val="3365163545"/>
                    </a:ext>
                  </a:extLst>
                </a:gridCol>
                <a:gridCol w="541867">
                  <a:extLst>
                    <a:ext uri="{9D8B030D-6E8A-4147-A177-3AD203B41FA5}">
                      <a16:colId xmlns:a16="http://schemas.microsoft.com/office/drawing/2014/main" val="483256790"/>
                    </a:ext>
                  </a:extLst>
                </a:gridCol>
                <a:gridCol w="541867">
                  <a:extLst>
                    <a:ext uri="{9D8B030D-6E8A-4147-A177-3AD203B41FA5}">
                      <a16:colId xmlns:a16="http://schemas.microsoft.com/office/drawing/2014/main" val="915979586"/>
                    </a:ext>
                  </a:extLst>
                </a:gridCol>
                <a:gridCol w="541867">
                  <a:extLst>
                    <a:ext uri="{9D8B030D-6E8A-4147-A177-3AD203B41FA5}">
                      <a16:colId xmlns:a16="http://schemas.microsoft.com/office/drawing/2014/main" val="3098435408"/>
                    </a:ext>
                  </a:extLst>
                </a:gridCol>
                <a:gridCol w="541867">
                  <a:extLst>
                    <a:ext uri="{9D8B030D-6E8A-4147-A177-3AD203B41FA5}">
                      <a16:colId xmlns:a16="http://schemas.microsoft.com/office/drawing/2014/main" val="3999322039"/>
                    </a:ext>
                  </a:extLst>
                </a:gridCol>
                <a:gridCol w="541867">
                  <a:extLst>
                    <a:ext uri="{9D8B030D-6E8A-4147-A177-3AD203B41FA5}">
                      <a16:colId xmlns:a16="http://schemas.microsoft.com/office/drawing/2014/main" val="2157396094"/>
                    </a:ext>
                  </a:extLst>
                </a:gridCol>
                <a:gridCol w="541867">
                  <a:extLst>
                    <a:ext uri="{9D8B030D-6E8A-4147-A177-3AD203B41FA5}">
                      <a16:colId xmlns:a16="http://schemas.microsoft.com/office/drawing/2014/main" val="66546773"/>
                    </a:ext>
                  </a:extLst>
                </a:gridCol>
                <a:gridCol w="541867">
                  <a:extLst>
                    <a:ext uri="{9D8B030D-6E8A-4147-A177-3AD203B41FA5}">
                      <a16:colId xmlns:a16="http://schemas.microsoft.com/office/drawing/2014/main" val="1217472226"/>
                    </a:ext>
                  </a:extLst>
                </a:gridCol>
                <a:gridCol w="541867">
                  <a:extLst>
                    <a:ext uri="{9D8B030D-6E8A-4147-A177-3AD203B41FA5}">
                      <a16:colId xmlns:a16="http://schemas.microsoft.com/office/drawing/2014/main" val="3378524345"/>
                    </a:ext>
                  </a:extLst>
                </a:gridCol>
                <a:gridCol w="541867">
                  <a:extLst>
                    <a:ext uri="{9D8B030D-6E8A-4147-A177-3AD203B41FA5}">
                      <a16:colId xmlns:a16="http://schemas.microsoft.com/office/drawing/2014/main" val="3714478465"/>
                    </a:ext>
                  </a:extLst>
                </a:gridCol>
                <a:gridCol w="541867">
                  <a:extLst>
                    <a:ext uri="{9D8B030D-6E8A-4147-A177-3AD203B41FA5}">
                      <a16:colId xmlns:a16="http://schemas.microsoft.com/office/drawing/2014/main" val="1017050427"/>
                    </a:ext>
                  </a:extLst>
                </a:gridCol>
                <a:gridCol w="541867">
                  <a:extLst>
                    <a:ext uri="{9D8B030D-6E8A-4147-A177-3AD203B41FA5}">
                      <a16:colId xmlns:a16="http://schemas.microsoft.com/office/drawing/2014/main" val="1578664775"/>
                    </a:ext>
                  </a:extLst>
                </a:gridCol>
                <a:gridCol w="541867">
                  <a:extLst>
                    <a:ext uri="{9D8B030D-6E8A-4147-A177-3AD203B41FA5}">
                      <a16:colId xmlns:a16="http://schemas.microsoft.com/office/drawing/2014/main" val="657486080"/>
                    </a:ext>
                  </a:extLst>
                </a:gridCol>
                <a:gridCol w="541867">
                  <a:extLst>
                    <a:ext uri="{9D8B030D-6E8A-4147-A177-3AD203B41FA5}">
                      <a16:colId xmlns:a16="http://schemas.microsoft.com/office/drawing/2014/main" val="1123613963"/>
                    </a:ext>
                  </a:extLst>
                </a:gridCol>
              </a:tblGrid>
              <a:tr h="370840">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err="1"/>
                        <a:t>i</a:t>
                      </a:r>
                      <a:endParaRPr lang="en-US" dirty="0"/>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extLst>
                  <a:ext uri="{0D108BD9-81ED-4DB2-BD59-A6C34878D82A}">
                    <a16:rowId xmlns:a16="http://schemas.microsoft.com/office/drawing/2014/main" val="2524624668"/>
                  </a:ext>
                </a:extLst>
              </a:tr>
              <a:tr h="370840">
                <a:tc>
                  <a:txBody>
                    <a:bodyPr/>
                    <a:lstStyle/>
                    <a:p>
                      <a:r>
                        <a:rPr lang="en-US" b="1" dirty="0"/>
                        <a:t>a</a:t>
                      </a:r>
                    </a:p>
                  </a:txBody>
                  <a:tcPr/>
                </a:tc>
                <a:tc>
                  <a:txBody>
                    <a:bodyPr/>
                    <a:lstStyle/>
                    <a:p>
                      <a:r>
                        <a:rPr lang="en-US" dirty="0"/>
                        <a: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66381659"/>
                  </a:ext>
                </a:extLst>
              </a:tr>
              <a:tr h="370840">
                <a:tc>
                  <a:txBody>
                    <a:bodyPr/>
                    <a:lstStyle/>
                    <a:p>
                      <a:r>
                        <a:rPr lang="en-US" b="1" dirty="0"/>
                        <a:t>b</a:t>
                      </a:r>
                    </a:p>
                  </a:txBody>
                  <a:tcPr/>
                </a:tc>
                <a:tc>
                  <a:txBody>
                    <a:bodyPr/>
                    <a:lstStyle/>
                    <a:p>
                      <a:r>
                        <a:rPr lang="en-US" dirty="0"/>
                        <a:t>1</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585795342"/>
                  </a:ext>
                </a:extLst>
              </a:tr>
              <a:tr h="370840">
                <a:tc>
                  <a:txBody>
                    <a:bodyPr/>
                    <a:lstStyle/>
                    <a:p>
                      <a:r>
                        <a:rPr lang="en-US" b="1" dirty="0"/>
                        <a:t>c</a:t>
                      </a:r>
                    </a:p>
                  </a:txBody>
                  <a:tcPr/>
                </a:tc>
                <a:tc>
                  <a:txBody>
                    <a:bodyPr/>
                    <a:lstStyle/>
                    <a:p>
                      <a:r>
                        <a:rPr lang="en-US" dirty="0"/>
                        <a:t>1</a:t>
                      </a:r>
                    </a:p>
                  </a:txBody>
                  <a:tcPr/>
                </a:tc>
                <a:tc>
                  <a:txBody>
                    <a:bodyPr/>
                    <a:lstStyle/>
                    <a:p>
                      <a:r>
                        <a:rPr lang="en-US" dirty="0"/>
                        <a:t>0</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83771689"/>
                  </a:ext>
                </a:extLst>
              </a:tr>
              <a:tr h="370840">
                <a:tc>
                  <a:txBody>
                    <a:bodyPr/>
                    <a:lstStyle/>
                    <a:p>
                      <a:r>
                        <a:rPr lang="en-US" b="1" dirty="0"/>
                        <a:t>d</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699324664"/>
                  </a:ext>
                </a:extLst>
              </a:tr>
              <a:tr h="370840">
                <a:tc>
                  <a:txBody>
                    <a:bodyPr/>
                    <a:lstStyle/>
                    <a:p>
                      <a:r>
                        <a:rPr lang="en-US" b="1" dirty="0"/>
                        <a:t>e</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102115911"/>
                  </a:ext>
                </a:extLst>
              </a:tr>
              <a:tr h="370840">
                <a:tc>
                  <a:txBody>
                    <a:bodyPr/>
                    <a:lstStyle/>
                    <a:p>
                      <a:r>
                        <a:rPr lang="en-US" b="1" dirty="0"/>
                        <a:t>f</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063961898"/>
                  </a:ext>
                </a:extLst>
              </a:tr>
              <a:tr h="370840">
                <a:tc>
                  <a:txBody>
                    <a:bodyPr/>
                    <a:lstStyle/>
                    <a:p>
                      <a:r>
                        <a:rPr lang="en-US" b="1" dirty="0"/>
                        <a:t>g</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917891643"/>
                  </a:ext>
                </a:extLst>
              </a:tr>
              <a:tr h="370840">
                <a:tc>
                  <a:txBody>
                    <a:bodyPr/>
                    <a:lstStyle/>
                    <a:p>
                      <a:r>
                        <a:rPr lang="en-US" b="1" dirty="0"/>
                        <a:t>h</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660558487"/>
                  </a:ext>
                </a:extLst>
              </a:tr>
              <a:tr h="370840">
                <a:tc>
                  <a:txBody>
                    <a:bodyPr/>
                    <a:lstStyle/>
                    <a:p>
                      <a:r>
                        <a:rPr lang="en-US" b="1" dirty="0" err="1"/>
                        <a:t>i</a:t>
                      </a:r>
                      <a:endParaRPr lang="en-US" b="1" dirty="0"/>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34829874"/>
                  </a:ext>
                </a:extLst>
              </a:tr>
              <a:tr h="370840">
                <a:tc>
                  <a:txBody>
                    <a:bodyPr/>
                    <a:lstStyle/>
                    <a:p>
                      <a:r>
                        <a:rPr lang="en-US" b="1" dirty="0"/>
                        <a:t>j</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220139056"/>
                  </a:ext>
                </a:extLst>
              </a:tr>
              <a:tr h="370840">
                <a:tc>
                  <a:txBody>
                    <a:bodyPr/>
                    <a:lstStyle/>
                    <a:p>
                      <a:r>
                        <a:rPr lang="en-US" b="1" dirty="0"/>
                        <a:t>k</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25292451"/>
                  </a:ext>
                </a:extLst>
              </a:tr>
              <a:tr h="370840">
                <a:tc>
                  <a:txBody>
                    <a:bodyPr/>
                    <a:lstStyle/>
                    <a:p>
                      <a:r>
                        <a:rPr lang="en-US" b="1" dirty="0"/>
                        <a:t>l</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166426906"/>
                  </a:ext>
                </a:extLst>
              </a:tr>
              <a:tr h="370840">
                <a:tc>
                  <a:txBody>
                    <a:bodyPr/>
                    <a:lstStyle/>
                    <a:p>
                      <a:r>
                        <a:rPr lang="en-US" b="1" dirty="0"/>
                        <a:t>m</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extLst>
                  <a:ext uri="{0D108BD9-81ED-4DB2-BD59-A6C34878D82A}">
                    <a16:rowId xmlns:a16="http://schemas.microsoft.com/office/drawing/2014/main" val="1640212956"/>
                  </a:ext>
                </a:extLst>
              </a:tr>
              <a:tr h="370840">
                <a:tc>
                  <a:txBody>
                    <a:bodyPr/>
                    <a:lstStyle/>
                    <a:p>
                      <a:r>
                        <a:rPr lang="en-US" b="1" dirty="0"/>
                        <a:t>n</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extLst>
                  <a:ext uri="{0D108BD9-81ED-4DB2-BD59-A6C34878D82A}">
                    <a16:rowId xmlns:a16="http://schemas.microsoft.com/office/drawing/2014/main" val="3262929928"/>
                  </a:ext>
                </a:extLst>
              </a:tr>
            </a:tbl>
          </a:graphicData>
        </a:graphic>
      </p:graphicFrame>
      <p:sp>
        <p:nvSpPr>
          <p:cNvPr id="2" name="Frame 1">
            <a:extLst>
              <a:ext uri="{FF2B5EF4-FFF2-40B4-BE49-F238E27FC236}">
                <a16:creationId xmlns:a16="http://schemas.microsoft.com/office/drawing/2014/main" id="{6B634353-5E74-0D43-B2F1-30FAF4386552}"/>
              </a:ext>
            </a:extLst>
          </p:cNvPr>
          <p:cNvSpPr/>
          <p:nvPr/>
        </p:nvSpPr>
        <p:spPr>
          <a:xfrm>
            <a:off x="3612629" y="1019331"/>
            <a:ext cx="1199214" cy="5262935"/>
          </a:xfrm>
          <a:prstGeom prst="frame">
            <a:avLst>
              <a:gd name="adj1" fmla="val 18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Callout 5">
            <a:extLst>
              <a:ext uri="{FF2B5EF4-FFF2-40B4-BE49-F238E27FC236}">
                <a16:creationId xmlns:a16="http://schemas.microsoft.com/office/drawing/2014/main" id="{309DC99A-96AB-FA43-B89E-C121DEE5E028}"/>
              </a:ext>
            </a:extLst>
          </p:cNvPr>
          <p:cNvSpPr/>
          <p:nvPr/>
        </p:nvSpPr>
        <p:spPr>
          <a:xfrm>
            <a:off x="5741232" y="1663907"/>
            <a:ext cx="2743201" cy="1109273"/>
          </a:xfrm>
          <a:prstGeom prst="wedgeEllipseCallout">
            <a:avLst>
              <a:gd name="adj1" fmla="val -45223"/>
              <a:gd name="adj2" fmla="val 84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and D match on 12 other people</a:t>
            </a:r>
          </a:p>
        </p:txBody>
      </p:sp>
      <p:sp>
        <p:nvSpPr>
          <p:cNvPr id="7" name="Frame 6">
            <a:extLst>
              <a:ext uri="{FF2B5EF4-FFF2-40B4-BE49-F238E27FC236}">
                <a16:creationId xmlns:a16="http://schemas.microsoft.com/office/drawing/2014/main" id="{20C62EE7-C210-404D-8522-38A9BAB775E5}"/>
              </a:ext>
            </a:extLst>
          </p:cNvPr>
          <p:cNvSpPr/>
          <p:nvPr/>
        </p:nvSpPr>
        <p:spPr>
          <a:xfrm>
            <a:off x="2448565" y="1847703"/>
            <a:ext cx="7711440" cy="741680"/>
          </a:xfrm>
          <a:prstGeom prst="frame">
            <a:avLst>
              <a:gd name="adj1" fmla="val 15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9219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C90ACF8-3293-6644-B5A3-AF9C5197F7AF}"/>
              </a:ext>
            </a:extLst>
          </p:cNvPr>
          <p:cNvGraphicFramePr>
            <a:graphicFrameLocks noGrp="1"/>
          </p:cNvGraphicFramePr>
          <p:nvPr>
            <p:extLst>
              <p:ext uri="{D42A27DB-BD31-4B8C-83A1-F6EECF244321}">
                <p14:modId xmlns:p14="http://schemas.microsoft.com/office/powerpoint/2010/main" val="3614421935"/>
              </p:ext>
            </p:extLst>
          </p:nvPr>
        </p:nvGraphicFramePr>
        <p:xfrm>
          <a:off x="1229196" y="712033"/>
          <a:ext cx="6385815" cy="5104155"/>
        </p:xfrm>
        <a:graphic>
          <a:graphicData uri="http://schemas.openxmlformats.org/drawingml/2006/table">
            <a:tbl>
              <a:tblPr firstRow="1" bandRow="1">
                <a:tableStyleId>{0505E3EF-67EA-436B-97B2-0124C06EBD24}</a:tableStyleId>
              </a:tblPr>
              <a:tblGrid>
                <a:gridCol w="425721">
                  <a:extLst>
                    <a:ext uri="{9D8B030D-6E8A-4147-A177-3AD203B41FA5}">
                      <a16:colId xmlns:a16="http://schemas.microsoft.com/office/drawing/2014/main" val="3615693108"/>
                    </a:ext>
                  </a:extLst>
                </a:gridCol>
                <a:gridCol w="425721">
                  <a:extLst>
                    <a:ext uri="{9D8B030D-6E8A-4147-A177-3AD203B41FA5}">
                      <a16:colId xmlns:a16="http://schemas.microsoft.com/office/drawing/2014/main" val="3365163545"/>
                    </a:ext>
                  </a:extLst>
                </a:gridCol>
                <a:gridCol w="425721">
                  <a:extLst>
                    <a:ext uri="{9D8B030D-6E8A-4147-A177-3AD203B41FA5}">
                      <a16:colId xmlns:a16="http://schemas.microsoft.com/office/drawing/2014/main" val="483256790"/>
                    </a:ext>
                  </a:extLst>
                </a:gridCol>
                <a:gridCol w="425721">
                  <a:extLst>
                    <a:ext uri="{9D8B030D-6E8A-4147-A177-3AD203B41FA5}">
                      <a16:colId xmlns:a16="http://schemas.microsoft.com/office/drawing/2014/main" val="915979586"/>
                    </a:ext>
                  </a:extLst>
                </a:gridCol>
                <a:gridCol w="425721">
                  <a:extLst>
                    <a:ext uri="{9D8B030D-6E8A-4147-A177-3AD203B41FA5}">
                      <a16:colId xmlns:a16="http://schemas.microsoft.com/office/drawing/2014/main" val="3098435408"/>
                    </a:ext>
                  </a:extLst>
                </a:gridCol>
                <a:gridCol w="425721">
                  <a:extLst>
                    <a:ext uri="{9D8B030D-6E8A-4147-A177-3AD203B41FA5}">
                      <a16:colId xmlns:a16="http://schemas.microsoft.com/office/drawing/2014/main" val="3999322039"/>
                    </a:ext>
                  </a:extLst>
                </a:gridCol>
                <a:gridCol w="425721">
                  <a:extLst>
                    <a:ext uri="{9D8B030D-6E8A-4147-A177-3AD203B41FA5}">
                      <a16:colId xmlns:a16="http://schemas.microsoft.com/office/drawing/2014/main" val="2157396094"/>
                    </a:ext>
                  </a:extLst>
                </a:gridCol>
                <a:gridCol w="425721">
                  <a:extLst>
                    <a:ext uri="{9D8B030D-6E8A-4147-A177-3AD203B41FA5}">
                      <a16:colId xmlns:a16="http://schemas.microsoft.com/office/drawing/2014/main" val="66546773"/>
                    </a:ext>
                  </a:extLst>
                </a:gridCol>
                <a:gridCol w="425721">
                  <a:extLst>
                    <a:ext uri="{9D8B030D-6E8A-4147-A177-3AD203B41FA5}">
                      <a16:colId xmlns:a16="http://schemas.microsoft.com/office/drawing/2014/main" val="1217472226"/>
                    </a:ext>
                  </a:extLst>
                </a:gridCol>
                <a:gridCol w="425721">
                  <a:extLst>
                    <a:ext uri="{9D8B030D-6E8A-4147-A177-3AD203B41FA5}">
                      <a16:colId xmlns:a16="http://schemas.microsoft.com/office/drawing/2014/main" val="3378524345"/>
                    </a:ext>
                  </a:extLst>
                </a:gridCol>
                <a:gridCol w="425721">
                  <a:extLst>
                    <a:ext uri="{9D8B030D-6E8A-4147-A177-3AD203B41FA5}">
                      <a16:colId xmlns:a16="http://schemas.microsoft.com/office/drawing/2014/main" val="3714478465"/>
                    </a:ext>
                  </a:extLst>
                </a:gridCol>
                <a:gridCol w="425721">
                  <a:extLst>
                    <a:ext uri="{9D8B030D-6E8A-4147-A177-3AD203B41FA5}">
                      <a16:colId xmlns:a16="http://schemas.microsoft.com/office/drawing/2014/main" val="1017050427"/>
                    </a:ext>
                  </a:extLst>
                </a:gridCol>
                <a:gridCol w="425721">
                  <a:extLst>
                    <a:ext uri="{9D8B030D-6E8A-4147-A177-3AD203B41FA5}">
                      <a16:colId xmlns:a16="http://schemas.microsoft.com/office/drawing/2014/main" val="1578664775"/>
                    </a:ext>
                  </a:extLst>
                </a:gridCol>
                <a:gridCol w="425721">
                  <a:extLst>
                    <a:ext uri="{9D8B030D-6E8A-4147-A177-3AD203B41FA5}">
                      <a16:colId xmlns:a16="http://schemas.microsoft.com/office/drawing/2014/main" val="657486080"/>
                    </a:ext>
                  </a:extLst>
                </a:gridCol>
                <a:gridCol w="425721">
                  <a:extLst>
                    <a:ext uri="{9D8B030D-6E8A-4147-A177-3AD203B41FA5}">
                      <a16:colId xmlns:a16="http://schemas.microsoft.com/office/drawing/2014/main" val="1123613963"/>
                    </a:ext>
                  </a:extLst>
                </a:gridCol>
              </a:tblGrid>
              <a:tr h="340277">
                <a:tc>
                  <a:txBody>
                    <a:bodyPr/>
                    <a:lstStyle/>
                    <a:p>
                      <a:endParaRPr lang="en-US" sz="1200" dirty="0"/>
                    </a:p>
                  </a:txBody>
                  <a:tcPr/>
                </a:tc>
                <a:tc>
                  <a:txBody>
                    <a:bodyPr/>
                    <a:lstStyle/>
                    <a:p>
                      <a:r>
                        <a:rPr lang="en-US" sz="1200" dirty="0"/>
                        <a:t>a</a:t>
                      </a:r>
                    </a:p>
                  </a:txBody>
                  <a:tcPr/>
                </a:tc>
                <a:tc>
                  <a:txBody>
                    <a:bodyPr/>
                    <a:lstStyle/>
                    <a:p>
                      <a:r>
                        <a:rPr lang="en-US" sz="1200" dirty="0"/>
                        <a:t>b</a:t>
                      </a:r>
                    </a:p>
                  </a:txBody>
                  <a:tcPr/>
                </a:tc>
                <a:tc>
                  <a:txBody>
                    <a:bodyPr/>
                    <a:lstStyle/>
                    <a:p>
                      <a:r>
                        <a:rPr lang="en-US" sz="1200" dirty="0"/>
                        <a:t>c</a:t>
                      </a:r>
                    </a:p>
                  </a:txBody>
                  <a:tcPr/>
                </a:tc>
                <a:tc>
                  <a:txBody>
                    <a:bodyPr/>
                    <a:lstStyle/>
                    <a:p>
                      <a:r>
                        <a:rPr lang="en-US" sz="1200" dirty="0"/>
                        <a:t>d</a:t>
                      </a:r>
                    </a:p>
                  </a:txBody>
                  <a:tcPr/>
                </a:tc>
                <a:tc>
                  <a:txBody>
                    <a:bodyPr/>
                    <a:lstStyle/>
                    <a:p>
                      <a:r>
                        <a:rPr lang="en-US" sz="1200" dirty="0"/>
                        <a:t>e</a:t>
                      </a:r>
                    </a:p>
                  </a:txBody>
                  <a:tcPr/>
                </a:tc>
                <a:tc>
                  <a:txBody>
                    <a:bodyPr/>
                    <a:lstStyle/>
                    <a:p>
                      <a:r>
                        <a:rPr lang="en-US" sz="1200" dirty="0"/>
                        <a:t>f</a:t>
                      </a:r>
                    </a:p>
                  </a:txBody>
                  <a:tcPr/>
                </a:tc>
                <a:tc>
                  <a:txBody>
                    <a:bodyPr/>
                    <a:lstStyle/>
                    <a:p>
                      <a:r>
                        <a:rPr lang="en-US" sz="1200" dirty="0"/>
                        <a:t>g</a:t>
                      </a:r>
                    </a:p>
                  </a:txBody>
                  <a:tcPr/>
                </a:tc>
                <a:tc>
                  <a:txBody>
                    <a:bodyPr/>
                    <a:lstStyle/>
                    <a:p>
                      <a:r>
                        <a:rPr lang="en-US" sz="1200" dirty="0"/>
                        <a:t>h</a:t>
                      </a:r>
                    </a:p>
                  </a:txBody>
                  <a:tcPr/>
                </a:tc>
                <a:tc>
                  <a:txBody>
                    <a:bodyPr/>
                    <a:lstStyle/>
                    <a:p>
                      <a:r>
                        <a:rPr lang="en-US" sz="1200" dirty="0" err="1"/>
                        <a:t>i</a:t>
                      </a:r>
                      <a:endParaRPr lang="en-US" sz="1200" dirty="0"/>
                    </a:p>
                  </a:txBody>
                  <a:tcPr/>
                </a:tc>
                <a:tc>
                  <a:txBody>
                    <a:bodyPr/>
                    <a:lstStyle/>
                    <a:p>
                      <a:r>
                        <a:rPr lang="en-US" sz="1200" dirty="0"/>
                        <a:t>j</a:t>
                      </a:r>
                    </a:p>
                  </a:txBody>
                  <a:tcPr/>
                </a:tc>
                <a:tc>
                  <a:txBody>
                    <a:bodyPr/>
                    <a:lstStyle/>
                    <a:p>
                      <a:r>
                        <a:rPr lang="en-US" sz="1200" dirty="0"/>
                        <a:t>k</a:t>
                      </a:r>
                    </a:p>
                  </a:txBody>
                  <a:tcPr/>
                </a:tc>
                <a:tc>
                  <a:txBody>
                    <a:bodyPr/>
                    <a:lstStyle/>
                    <a:p>
                      <a:r>
                        <a:rPr lang="en-US" sz="1200" dirty="0"/>
                        <a:t>l</a:t>
                      </a:r>
                    </a:p>
                  </a:txBody>
                  <a:tcPr/>
                </a:tc>
                <a:tc>
                  <a:txBody>
                    <a:bodyPr/>
                    <a:lstStyle/>
                    <a:p>
                      <a:r>
                        <a:rPr lang="en-US" sz="1200" dirty="0"/>
                        <a:t>m</a:t>
                      </a:r>
                    </a:p>
                  </a:txBody>
                  <a:tcPr/>
                </a:tc>
                <a:tc>
                  <a:txBody>
                    <a:bodyPr/>
                    <a:lstStyle/>
                    <a:p>
                      <a:r>
                        <a:rPr lang="en-US" sz="1200" dirty="0"/>
                        <a:t>n</a:t>
                      </a:r>
                    </a:p>
                  </a:txBody>
                  <a:tcPr/>
                </a:tc>
                <a:extLst>
                  <a:ext uri="{0D108BD9-81ED-4DB2-BD59-A6C34878D82A}">
                    <a16:rowId xmlns:a16="http://schemas.microsoft.com/office/drawing/2014/main" val="2524624668"/>
                  </a:ext>
                </a:extLst>
              </a:tr>
              <a:tr h="340277">
                <a:tc>
                  <a:txBody>
                    <a:bodyPr/>
                    <a:lstStyle/>
                    <a:p>
                      <a:r>
                        <a:rPr lang="en-US" sz="1200" b="1" dirty="0"/>
                        <a:t>a</a:t>
                      </a:r>
                    </a:p>
                  </a:txBody>
                  <a:tcPr/>
                </a:tc>
                <a:tc>
                  <a:txBody>
                    <a:bodyPr/>
                    <a:lstStyle/>
                    <a:p>
                      <a:r>
                        <a:rPr lang="en-US" sz="1200" dirty="0"/>
                        <a:t>1.0</a:t>
                      </a:r>
                    </a:p>
                  </a:txBody>
                  <a:tcPr/>
                </a:tc>
                <a:tc>
                  <a:txBody>
                    <a:bodyPr/>
                    <a:lstStyle/>
                    <a:p>
                      <a:r>
                        <a:rPr lang="en-US" sz="1200" dirty="0"/>
                        <a:t>-0.2</a:t>
                      </a:r>
                    </a:p>
                  </a:txBody>
                  <a:tcPr/>
                </a:tc>
                <a:tc>
                  <a:txBody>
                    <a:bodyPr/>
                    <a:lstStyle/>
                    <a:p>
                      <a:r>
                        <a:rPr lang="en-US" sz="1200" dirty="0"/>
                        <a:t>0.1</a:t>
                      </a:r>
                    </a:p>
                  </a:txBody>
                  <a:tcPr/>
                </a:tc>
                <a:tc>
                  <a:txBody>
                    <a:bodyPr/>
                    <a:lstStyle/>
                    <a:p>
                      <a:r>
                        <a:rPr lang="en-US" sz="1200" dirty="0"/>
                        <a:t>0.1</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0.8</a:t>
                      </a:r>
                    </a:p>
                  </a:txBody>
                  <a:tcPr/>
                </a:tc>
                <a:tc>
                  <a:txBody>
                    <a:bodyPr/>
                    <a:lstStyle/>
                    <a:p>
                      <a:r>
                        <a:rPr lang="en-US" sz="1200" dirty="0"/>
                        <a:t>0.8</a:t>
                      </a:r>
                    </a:p>
                  </a:txBody>
                  <a:tcPr/>
                </a:tc>
                <a:tc>
                  <a:txBody>
                    <a:bodyPr/>
                    <a:lstStyle/>
                    <a:p>
                      <a:r>
                        <a:rPr lang="en-US" sz="1200" dirty="0"/>
                        <a:t>0.8</a:t>
                      </a:r>
                    </a:p>
                  </a:txBody>
                  <a:tcPr/>
                </a:tc>
                <a:tc>
                  <a:txBody>
                    <a:bodyPr/>
                    <a:lstStyle/>
                    <a:p>
                      <a:r>
                        <a:rPr lang="en-US" sz="1200" dirty="0"/>
                        <a:t>0.8</a:t>
                      </a:r>
                    </a:p>
                  </a:txBody>
                  <a:tcPr/>
                </a:tc>
                <a:tc>
                  <a:txBody>
                    <a:bodyPr/>
                    <a:lstStyle/>
                    <a:p>
                      <a:r>
                        <a:rPr lang="en-US" sz="1200" dirty="0"/>
                        <a:t>-0.3</a:t>
                      </a:r>
                    </a:p>
                  </a:txBody>
                  <a:tcPr/>
                </a:tc>
                <a:tc>
                  <a:txBody>
                    <a:bodyPr/>
                    <a:lstStyle/>
                    <a:p>
                      <a:r>
                        <a:rPr lang="en-US" sz="1200" dirty="0"/>
                        <a:t>-0.3</a:t>
                      </a:r>
                    </a:p>
                  </a:txBody>
                  <a:tcPr/>
                </a:tc>
                <a:tc>
                  <a:txBody>
                    <a:bodyPr/>
                    <a:lstStyle/>
                    <a:p>
                      <a:r>
                        <a:rPr lang="en-US" sz="1200" dirty="0"/>
                        <a:t>-0.3</a:t>
                      </a:r>
                    </a:p>
                  </a:txBody>
                  <a:tcPr/>
                </a:tc>
                <a:tc>
                  <a:txBody>
                    <a:bodyPr/>
                    <a:lstStyle/>
                    <a:p>
                      <a:r>
                        <a:rPr lang="en-US" sz="1200" dirty="0"/>
                        <a:t>-0.3</a:t>
                      </a:r>
                    </a:p>
                  </a:txBody>
                  <a:tcPr/>
                </a:tc>
                <a:extLst>
                  <a:ext uri="{0D108BD9-81ED-4DB2-BD59-A6C34878D82A}">
                    <a16:rowId xmlns:a16="http://schemas.microsoft.com/office/drawing/2014/main" val="566381659"/>
                  </a:ext>
                </a:extLst>
              </a:tr>
              <a:tr h="340277">
                <a:tc>
                  <a:txBody>
                    <a:bodyPr/>
                    <a:lstStyle/>
                    <a:p>
                      <a:r>
                        <a:rPr lang="en-US" sz="1200" b="1" dirty="0"/>
                        <a:t>b</a:t>
                      </a:r>
                    </a:p>
                  </a:txBody>
                  <a:tcPr/>
                </a:tc>
                <a:tc>
                  <a:txBody>
                    <a:bodyPr/>
                    <a:lstStyle/>
                    <a:p>
                      <a:r>
                        <a:rPr lang="en-US" sz="1200" dirty="0"/>
                        <a:t>-0.2</a:t>
                      </a:r>
                    </a:p>
                  </a:txBody>
                  <a:tcPr/>
                </a:tc>
                <a:tc>
                  <a:txBody>
                    <a:bodyPr/>
                    <a:lstStyle/>
                    <a:p>
                      <a:r>
                        <a:rPr lang="en-US" sz="1200" dirty="0"/>
                        <a:t>1.0</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0.1</a:t>
                      </a:r>
                    </a:p>
                  </a:txBody>
                  <a:tcPr/>
                </a:tc>
                <a:tc>
                  <a:txBody>
                    <a:bodyPr/>
                    <a:lstStyle/>
                    <a:p>
                      <a:r>
                        <a:rPr lang="en-US" sz="1200" dirty="0"/>
                        <a:t>0.1</a:t>
                      </a:r>
                    </a:p>
                  </a:txBody>
                  <a:tcPr/>
                </a:tc>
                <a:tc>
                  <a:txBody>
                    <a:bodyPr/>
                    <a:lstStyle/>
                    <a:p>
                      <a:r>
                        <a:rPr lang="en-US" sz="1200" dirty="0"/>
                        <a:t>-0.3</a:t>
                      </a:r>
                    </a:p>
                  </a:txBody>
                  <a:tcPr/>
                </a:tc>
                <a:tc>
                  <a:txBody>
                    <a:bodyPr/>
                    <a:lstStyle/>
                    <a:p>
                      <a:r>
                        <a:rPr lang="en-US" sz="1200" dirty="0"/>
                        <a:t>-0.3</a:t>
                      </a:r>
                    </a:p>
                  </a:txBody>
                  <a:tcPr/>
                </a:tc>
                <a:tc>
                  <a:txBody>
                    <a:bodyPr/>
                    <a:lstStyle/>
                    <a:p>
                      <a:r>
                        <a:rPr lang="en-US" sz="1200" dirty="0"/>
                        <a:t>-0.3</a:t>
                      </a:r>
                    </a:p>
                  </a:txBody>
                  <a:tcPr/>
                </a:tc>
                <a:tc>
                  <a:txBody>
                    <a:bodyPr/>
                    <a:lstStyle/>
                    <a:p>
                      <a:r>
                        <a:rPr lang="en-US" sz="1200" dirty="0"/>
                        <a:t>-0.3</a:t>
                      </a:r>
                    </a:p>
                  </a:txBody>
                  <a:tcPr/>
                </a:tc>
                <a:tc>
                  <a:txBody>
                    <a:bodyPr/>
                    <a:lstStyle/>
                    <a:p>
                      <a:r>
                        <a:rPr lang="en-US" sz="1200" dirty="0"/>
                        <a:t>0.8</a:t>
                      </a:r>
                    </a:p>
                  </a:txBody>
                  <a:tcPr/>
                </a:tc>
                <a:tc>
                  <a:txBody>
                    <a:bodyPr/>
                    <a:lstStyle/>
                    <a:p>
                      <a:r>
                        <a:rPr lang="en-US" sz="1200" dirty="0"/>
                        <a:t>0.8</a:t>
                      </a:r>
                    </a:p>
                  </a:txBody>
                  <a:tcPr/>
                </a:tc>
                <a:tc>
                  <a:txBody>
                    <a:bodyPr/>
                    <a:lstStyle/>
                    <a:p>
                      <a:r>
                        <a:rPr lang="en-US" sz="1200" dirty="0"/>
                        <a:t>0.8</a:t>
                      </a:r>
                    </a:p>
                  </a:txBody>
                  <a:tcPr/>
                </a:tc>
                <a:tc>
                  <a:txBody>
                    <a:bodyPr/>
                    <a:lstStyle/>
                    <a:p>
                      <a:r>
                        <a:rPr lang="en-US" sz="1200" dirty="0"/>
                        <a:t>0.8</a:t>
                      </a:r>
                    </a:p>
                  </a:txBody>
                  <a:tcPr/>
                </a:tc>
                <a:extLst>
                  <a:ext uri="{0D108BD9-81ED-4DB2-BD59-A6C34878D82A}">
                    <a16:rowId xmlns:a16="http://schemas.microsoft.com/office/drawing/2014/main" val="2585795342"/>
                  </a:ext>
                </a:extLst>
              </a:tr>
              <a:tr h="340277">
                <a:tc>
                  <a:txBody>
                    <a:bodyPr/>
                    <a:lstStyle/>
                    <a:p>
                      <a:r>
                        <a:rPr lang="en-US" sz="1200" b="1" dirty="0"/>
                        <a:t>c</a:t>
                      </a:r>
                    </a:p>
                  </a:txBody>
                  <a:tcPr/>
                </a:tc>
                <a:tc>
                  <a:txBody>
                    <a:bodyPr/>
                    <a:lstStyle/>
                    <a:p>
                      <a:r>
                        <a:rPr lang="en-US" sz="1200" dirty="0"/>
                        <a:t>0.1</a:t>
                      </a:r>
                    </a:p>
                  </a:txBody>
                  <a:tcPr/>
                </a:tc>
                <a:tc>
                  <a:txBody>
                    <a:bodyPr/>
                    <a:lstStyle/>
                    <a:p>
                      <a:r>
                        <a:rPr lang="en-US" sz="1200" dirty="0"/>
                        <a:t>-0.2</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-0.5</a:t>
                      </a:r>
                    </a:p>
                  </a:txBody>
                  <a:tcPr/>
                </a:tc>
                <a:extLst>
                  <a:ext uri="{0D108BD9-81ED-4DB2-BD59-A6C34878D82A}">
                    <a16:rowId xmlns:a16="http://schemas.microsoft.com/office/drawing/2014/main" val="1083771689"/>
                  </a:ext>
                </a:extLst>
              </a:tr>
              <a:tr h="340277">
                <a:tc>
                  <a:txBody>
                    <a:bodyPr/>
                    <a:lstStyle/>
                    <a:p>
                      <a:r>
                        <a:rPr lang="en-US" sz="1200" b="1" dirty="0"/>
                        <a:t>d</a:t>
                      </a:r>
                    </a:p>
                  </a:txBody>
                  <a:tcPr/>
                </a:tc>
                <a:tc>
                  <a:txBody>
                    <a:bodyPr/>
                    <a:lstStyle/>
                    <a:p>
                      <a:r>
                        <a:rPr lang="en-US" sz="1200" dirty="0"/>
                        <a:t>0.1</a:t>
                      </a:r>
                    </a:p>
                  </a:txBody>
                  <a:tcPr/>
                </a:tc>
                <a:tc>
                  <a:txBody>
                    <a:bodyPr/>
                    <a:lstStyle/>
                    <a:p>
                      <a:r>
                        <a:rPr lang="en-US" sz="1200" dirty="0"/>
                        <a:t>-0.2</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-0.5</a:t>
                      </a:r>
                    </a:p>
                  </a:txBody>
                  <a:tcPr/>
                </a:tc>
                <a:extLst>
                  <a:ext uri="{0D108BD9-81ED-4DB2-BD59-A6C34878D82A}">
                    <a16:rowId xmlns:a16="http://schemas.microsoft.com/office/drawing/2014/main" val="3699324664"/>
                  </a:ext>
                </a:extLst>
              </a:tr>
              <a:tr h="340277">
                <a:tc>
                  <a:txBody>
                    <a:bodyPr/>
                    <a:lstStyle/>
                    <a:p>
                      <a:r>
                        <a:rPr lang="en-US" sz="1200" b="1" dirty="0"/>
                        <a:t>e</a:t>
                      </a:r>
                    </a:p>
                  </a:txBody>
                  <a:tcPr/>
                </a:tc>
                <a:tc>
                  <a:txBody>
                    <a:bodyPr/>
                    <a:lstStyle/>
                    <a:p>
                      <a:r>
                        <a:rPr lang="en-US" sz="1200" dirty="0"/>
                        <a:t>-0.2</a:t>
                      </a:r>
                    </a:p>
                  </a:txBody>
                  <a:tcPr/>
                </a:tc>
                <a:tc>
                  <a:txBody>
                    <a:bodyPr/>
                    <a:lstStyle/>
                    <a:p>
                      <a:r>
                        <a:rPr lang="en-US" sz="1200" dirty="0"/>
                        <a:t>0.1</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0.4</a:t>
                      </a:r>
                    </a:p>
                  </a:txBody>
                  <a:tcPr/>
                </a:tc>
                <a:extLst>
                  <a:ext uri="{0D108BD9-81ED-4DB2-BD59-A6C34878D82A}">
                    <a16:rowId xmlns:a16="http://schemas.microsoft.com/office/drawing/2014/main" val="3102115911"/>
                  </a:ext>
                </a:extLst>
              </a:tr>
              <a:tr h="340277">
                <a:tc>
                  <a:txBody>
                    <a:bodyPr/>
                    <a:lstStyle/>
                    <a:p>
                      <a:r>
                        <a:rPr lang="en-US" sz="1200" b="1" dirty="0"/>
                        <a:t>f</a:t>
                      </a:r>
                    </a:p>
                  </a:txBody>
                  <a:tcPr/>
                </a:tc>
                <a:tc>
                  <a:txBody>
                    <a:bodyPr/>
                    <a:lstStyle/>
                    <a:p>
                      <a:r>
                        <a:rPr lang="en-US" sz="1200" dirty="0"/>
                        <a:t>-0.2</a:t>
                      </a:r>
                    </a:p>
                  </a:txBody>
                  <a:tcPr/>
                </a:tc>
                <a:tc>
                  <a:txBody>
                    <a:bodyPr/>
                    <a:lstStyle/>
                    <a:p>
                      <a:r>
                        <a:rPr lang="en-US" sz="1200" dirty="0"/>
                        <a:t>0.1</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0.4</a:t>
                      </a:r>
                    </a:p>
                  </a:txBody>
                  <a:tcPr/>
                </a:tc>
                <a:extLst>
                  <a:ext uri="{0D108BD9-81ED-4DB2-BD59-A6C34878D82A}">
                    <a16:rowId xmlns:a16="http://schemas.microsoft.com/office/drawing/2014/main" val="4063961898"/>
                  </a:ext>
                </a:extLst>
              </a:tr>
              <a:tr h="340277">
                <a:tc>
                  <a:txBody>
                    <a:bodyPr/>
                    <a:lstStyle/>
                    <a:p>
                      <a:r>
                        <a:rPr lang="en-US" sz="1200" b="1" dirty="0"/>
                        <a:t>g</a:t>
                      </a:r>
                    </a:p>
                  </a:txBody>
                  <a:tcPr/>
                </a:tc>
                <a:tc>
                  <a:txBody>
                    <a:bodyPr/>
                    <a:lstStyle/>
                    <a:p>
                      <a:r>
                        <a:rPr lang="en-US" sz="1200" dirty="0"/>
                        <a:t>0.8</a:t>
                      </a:r>
                    </a:p>
                  </a:txBody>
                  <a:tcPr/>
                </a:tc>
                <a:tc>
                  <a:txBody>
                    <a:bodyPr/>
                    <a:lstStyle/>
                    <a:p>
                      <a:r>
                        <a:rPr lang="en-US" sz="1200" dirty="0"/>
                        <a:t>-0.3</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extLst>
                  <a:ext uri="{0D108BD9-81ED-4DB2-BD59-A6C34878D82A}">
                    <a16:rowId xmlns:a16="http://schemas.microsoft.com/office/drawing/2014/main" val="3917891643"/>
                  </a:ext>
                </a:extLst>
              </a:tr>
              <a:tr h="340277">
                <a:tc>
                  <a:txBody>
                    <a:bodyPr/>
                    <a:lstStyle/>
                    <a:p>
                      <a:r>
                        <a:rPr lang="en-US" sz="1200" b="1" dirty="0"/>
                        <a:t>h</a:t>
                      </a:r>
                    </a:p>
                  </a:txBody>
                  <a:tcPr/>
                </a:tc>
                <a:tc>
                  <a:txBody>
                    <a:bodyPr/>
                    <a:lstStyle/>
                    <a:p>
                      <a:r>
                        <a:rPr lang="en-US" sz="1200" dirty="0"/>
                        <a:t>0.8</a:t>
                      </a:r>
                    </a:p>
                  </a:txBody>
                  <a:tcPr/>
                </a:tc>
                <a:tc>
                  <a:txBody>
                    <a:bodyPr/>
                    <a:lstStyle/>
                    <a:p>
                      <a:r>
                        <a:rPr lang="en-US" sz="1200" dirty="0"/>
                        <a:t>-0.3</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extLst>
                  <a:ext uri="{0D108BD9-81ED-4DB2-BD59-A6C34878D82A}">
                    <a16:rowId xmlns:a16="http://schemas.microsoft.com/office/drawing/2014/main" val="3660558487"/>
                  </a:ext>
                </a:extLst>
              </a:tr>
              <a:tr h="340277">
                <a:tc>
                  <a:txBody>
                    <a:bodyPr/>
                    <a:lstStyle/>
                    <a:p>
                      <a:r>
                        <a:rPr lang="en-US" sz="1200" b="1" dirty="0" err="1"/>
                        <a:t>i</a:t>
                      </a:r>
                      <a:endParaRPr lang="en-US" sz="1200" b="1" dirty="0"/>
                    </a:p>
                  </a:txBody>
                  <a:tcPr/>
                </a:tc>
                <a:tc>
                  <a:txBody>
                    <a:bodyPr/>
                    <a:lstStyle/>
                    <a:p>
                      <a:r>
                        <a:rPr lang="en-US" sz="1200" dirty="0"/>
                        <a:t>0.8</a:t>
                      </a:r>
                    </a:p>
                  </a:txBody>
                  <a:tcPr/>
                </a:tc>
                <a:tc>
                  <a:txBody>
                    <a:bodyPr/>
                    <a:lstStyle/>
                    <a:p>
                      <a:r>
                        <a:rPr lang="en-US" sz="1200" dirty="0"/>
                        <a:t>-0.3</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extLst>
                  <a:ext uri="{0D108BD9-81ED-4DB2-BD59-A6C34878D82A}">
                    <a16:rowId xmlns:a16="http://schemas.microsoft.com/office/drawing/2014/main" val="1434829874"/>
                  </a:ext>
                </a:extLst>
              </a:tr>
              <a:tr h="340277">
                <a:tc>
                  <a:txBody>
                    <a:bodyPr/>
                    <a:lstStyle/>
                    <a:p>
                      <a:r>
                        <a:rPr lang="en-US" sz="1200" b="1" dirty="0"/>
                        <a:t>j</a:t>
                      </a:r>
                    </a:p>
                  </a:txBody>
                  <a:tcPr/>
                </a:tc>
                <a:tc>
                  <a:txBody>
                    <a:bodyPr/>
                    <a:lstStyle/>
                    <a:p>
                      <a:r>
                        <a:rPr lang="en-US" sz="1200" dirty="0"/>
                        <a:t>0.8</a:t>
                      </a:r>
                    </a:p>
                  </a:txBody>
                  <a:tcPr/>
                </a:tc>
                <a:tc>
                  <a:txBody>
                    <a:bodyPr/>
                    <a:lstStyle/>
                    <a:p>
                      <a:r>
                        <a:rPr lang="en-US" sz="1200" dirty="0"/>
                        <a:t>-0.3</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extLst>
                  <a:ext uri="{0D108BD9-81ED-4DB2-BD59-A6C34878D82A}">
                    <a16:rowId xmlns:a16="http://schemas.microsoft.com/office/drawing/2014/main" val="2220139056"/>
                  </a:ext>
                </a:extLst>
              </a:tr>
              <a:tr h="340277">
                <a:tc>
                  <a:txBody>
                    <a:bodyPr/>
                    <a:lstStyle/>
                    <a:p>
                      <a:r>
                        <a:rPr lang="en-US" sz="1200" b="1" dirty="0"/>
                        <a:t>k</a:t>
                      </a:r>
                    </a:p>
                  </a:txBody>
                  <a:tcPr/>
                </a:tc>
                <a:tc>
                  <a:txBody>
                    <a:bodyPr/>
                    <a:lstStyle/>
                    <a:p>
                      <a:r>
                        <a:rPr lang="en-US" sz="1200" dirty="0"/>
                        <a:t>-0.3</a:t>
                      </a:r>
                    </a:p>
                  </a:txBody>
                  <a:tcPr/>
                </a:tc>
                <a:tc>
                  <a:txBody>
                    <a:bodyPr/>
                    <a:lstStyle/>
                    <a:p>
                      <a:r>
                        <a:rPr lang="en-US" sz="1200" dirty="0"/>
                        <a:t>0.8</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extLst>
                  <a:ext uri="{0D108BD9-81ED-4DB2-BD59-A6C34878D82A}">
                    <a16:rowId xmlns:a16="http://schemas.microsoft.com/office/drawing/2014/main" val="2325292451"/>
                  </a:ext>
                </a:extLst>
              </a:tr>
              <a:tr h="340277">
                <a:tc>
                  <a:txBody>
                    <a:bodyPr/>
                    <a:lstStyle/>
                    <a:p>
                      <a:r>
                        <a:rPr lang="en-US" sz="1200" b="1" dirty="0"/>
                        <a:t>l</a:t>
                      </a:r>
                    </a:p>
                  </a:txBody>
                  <a:tcPr/>
                </a:tc>
                <a:tc>
                  <a:txBody>
                    <a:bodyPr/>
                    <a:lstStyle/>
                    <a:p>
                      <a:r>
                        <a:rPr lang="en-US" sz="1200" dirty="0"/>
                        <a:t>-0.3</a:t>
                      </a:r>
                    </a:p>
                  </a:txBody>
                  <a:tcPr/>
                </a:tc>
                <a:tc>
                  <a:txBody>
                    <a:bodyPr/>
                    <a:lstStyle/>
                    <a:p>
                      <a:r>
                        <a:rPr lang="en-US" sz="1200" dirty="0"/>
                        <a:t>0.8</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extLst>
                  <a:ext uri="{0D108BD9-81ED-4DB2-BD59-A6C34878D82A}">
                    <a16:rowId xmlns:a16="http://schemas.microsoft.com/office/drawing/2014/main" val="4166426906"/>
                  </a:ext>
                </a:extLst>
              </a:tr>
              <a:tr h="340277">
                <a:tc>
                  <a:txBody>
                    <a:bodyPr/>
                    <a:lstStyle/>
                    <a:p>
                      <a:r>
                        <a:rPr lang="en-US" sz="1200" b="1" dirty="0"/>
                        <a:t>m</a:t>
                      </a:r>
                    </a:p>
                  </a:txBody>
                  <a:tcPr/>
                </a:tc>
                <a:tc>
                  <a:txBody>
                    <a:bodyPr/>
                    <a:lstStyle/>
                    <a:p>
                      <a:r>
                        <a:rPr lang="en-US" sz="1200" dirty="0"/>
                        <a:t>-0.3</a:t>
                      </a:r>
                    </a:p>
                  </a:txBody>
                  <a:tcPr/>
                </a:tc>
                <a:tc>
                  <a:txBody>
                    <a:bodyPr/>
                    <a:lstStyle/>
                    <a:p>
                      <a:r>
                        <a:rPr lang="en-US" sz="1200" dirty="0"/>
                        <a:t>0.8</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extLst>
                  <a:ext uri="{0D108BD9-81ED-4DB2-BD59-A6C34878D82A}">
                    <a16:rowId xmlns:a16="http://schemas.microsoft.com/office/drawing/2014/main" val="1640212956"/>
                  </a:ext>
                </a:extLst>
              </a:tr>
              <a:tr h="340277">
                <a:tc>
                  <a:txBody>
                    <a:bodyPr/>
                    <a:lstStyle/>
                    <a:p>
                      <a:r>
                        <a:rPr lang="en-US" sz="1200" b="1" dirty="0"/>
                        <a:t>n</a:t>
                      </a:r>
                    </a:p>
                  </a:txBody>
                  <a:tcPr/>
                </a:tc>
                <a:tc>
                  <a:txBody>
                    <a:bodyPr/>
                    <a:lstStyle/>
                    <a:p>
                      <a:r>
                        <a:rPr lang="en-US" sz="1200" dirty="0"/>
                        <a:t>-0.3</a:t>
                      </a:r>
                    </a:p>
                  </a:txBody>
                  <a:tcPr/>
                </a:tc>
                <a:tc>
                  <a:txBody>
                    <a:bodyPr/>
                    <a:lstStyle/>
                    <a:p>
                      <a:r>
                        <a:rPr lang="en-US" sz="1200" dirty="0"/>
                        <a:t>0.8</a:t>
                      </a:r>
                    </a:p>
                  </a:txBody>
                  <a:tcPr/>
                </a:tc>
                <a:tc>
                  <a:txBody>
                    <a:bodyPr/>
                    <a:lstStyle/>
                    <a:p>
                      <a:r>
                        <a:rPr lang="en-US" sz="1200" dirty="0"/>
                        <a:t>-0.5</a:t>
                      </a:r>
                    </a:p>
                  </a:txBody>
                  <a:tcPr/>
                </a:tc>
                <a:tc>
                  <a:txBody>
                    <a:bodyPr/>
                    <a:lstStyle/>
                    <a:p>
                      <a:r>
                        <a:rPr lang="en-US" sz="1200" dirty="0"/>
                        <a:t>-0.5</a:t>
                      </a:r>
                    </a:p>
                  </a:txBody>
                  <a:tcPr/>
                </a:tc>
                <a:tc>
                  <a:txBody>
                    <a:bodyPr/>
                    <a:lstStyle/>
                    <a:p>
                      <a:r>
                        <a:rPr lang="en-US" sz="1200" dirty="0"/>
                        <a:t>0.4</a:t>
                      </a:r>
                    </a:p>
                  </a:txBody>
                  <a:tcPr/>
                </a:tc>
                <a:tc>
                  <a:txBody>
                    <a:bodyPr/>
                    <a:lstStyle/>
                    <a:p>
                      <a:r>
                        <a:rPr lang="en-US" sz="1200" dirty="0"/>
                        <a:t>0.4</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-0.2</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tc>
                  <a:txBody>
                    <a:bodyPr/>
                    <a:lstStyle/>
                    <a:p>
                      <a:r>
                        <a:rPr lang="en-US" sz="1200" dirty="0"/>
                        <a:t>1.0</a:t>
                      </a:r>
                    </a:p>
                  </a:txBody>
                  <a:tcPr/>
                </a:tc>
                <a:extLst>
                  <a:ext uri="{0D108BD9-81ED-4DB2-BD59-A6C34878D82A}">
                    <a16:rowId xmlns:a16="http://schemas.microsoft.com/office/drawing/2014/main" val="3262929928"/>
                  </a:ext>
                </a:extLst>
              </a:tr>
            </a:tbl>
          </a:graphicData>
        </a:graphic>
      </p:graphicFrame>
      <p:sp>
        <p:nvSpPr>
          <p:cNvPr id="21" name="Frame 20">
            <a:extLst>
              <a:ext uri="{FF2B5EF4-FFF2-40B4-BE49-F238E27FC236}">
                <a16:creationId xmlns:a16="http://schemas.microsoft.com/office/drawing/2014/main" id="{A893A6CF-2697-3E4B-9716-5A116C0ACB2F}"/>
              </a:ext>
            </a:extLst>
          </p:cNvPr>
          <p:cNvSpPr/>
          <p:nvPr/>
        </p:nvSpPr>
        <p:spPr>
          <a:xfrm>
            <a:off x="2458720" y="959708"/>
            <a:ext cx="914400" cy="4856480"/>
          </a:xfrm>
          <a:prstGeom prst="frame">
            <a:avLst>
              <a:gd name="adj1" fmla="val 13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ame 21">
            <a:extLst>
              <a:ext uri="{FF2B5EF4-FFF2-40B4-BE49-F238E27FC236}">
                <a16:creationId xmlns:a16="http://schemas.microsoft.com/office/drawing/2014/main" id="{1D2BB6A2-0B06-F744-A68E-83A248362E99}"/>
              </a:ext>
            </a:extLst>
          </p:cNvPr>
          <p:cNvSpPr/>
          <p:nvPr/>
        </p:nvSpPr>
        <p:spPr>
          <a:xfrm>
            <a:off x="2915920" y="1040988"/>
            <a:ext cx="914400" cy="4856480"/>
          </a:xfrm>
          <a:prstGeom prst="frame">
            <a:avLst>
              <a:gd name="adj1" fmla="val 13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AE3E9EC3-5234-454C-AB66-2EFEE523DDC7}"/>
              </a:ext>
            </a:extLst>
          </p:cNvPr>
          <p:cNvSpPr/>
          <p:nvPr/>
        </p:nvSpPr>
        <p:spPr>
          <a:xfrm>
            <a:off x="4155440" y="1656080"/>
            <a:ext cx="3291840" cy="145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type of repetition produces eventually a matrix in which all the cells contains values of either +1 or -1 </a:t>
            </a:r>
          </a:p>
          <a:p>
            <a:pPr algn="ctr"/>
            <a:r>
              <a:rPr lang="en-US" dirty="0"/>
              <a:t>(structural equivalent cases)</a:t>
            </a:r>
          </a:p>
        </p:txBody>
      </p:sp>
    </p:spTree>
    <p:extLst>
      <p:ext uri="{BB962C8B-B14F-4D97-AF65-F5344CB8AC3E}">
        <p14:creationId xmlns:p14="http://schemas.microsoft.com/office/powerpoint/2010/main" val="296789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4482-F15E-4043-96E2-D595841FAE69}"/>
              </a:ext>
            </a:extLst>
          </p:cNvPr>
          <p:cNvSpPr>
            <a:spLocks noGrp="1"/>
          </p:cNvSpPr>
          <p:nvPr>
            <p:ph type="title"/>
          </p:nvPr>
        </p:nvSpPr>
        <p:spPr/>
        <p:txBody>
          <a:bodyPr/>
          <a:lstStyle/>
          <a:p>
            <a:pPr algn="ctr"/>
            <a:r>
              <a:rPr lang="en-US" dirty="0"/>
              <a:t>Review </a:t>
            </a:r>
          </a:p>
        </p:txBody>
      </p:sp>
      <p:sp>
        <p:nvSpPr>
          <p:cNvPr id="3" name="Content Placeholder 2">
            <a:extLst>
              <a:ext uri="{FF2B5EF4-FFF2-40B4-BE49-F238E27FC236}">
                <a16:creationId xmlns:a16="http://schemas.microsoft.com/office/drawing/2014/main" id="{5AD0308E-8A19-8045-BB14-E3D44AA21FA7}"/>
              </a:ext>
            </a:extLst>
          </p:cNvPr>
          <p:cNvSpPr>
            <a:spLocks noGrp="1"/>
          </p:cNvSpPr>
          <p:nvPr>
            <p:ph idx="1"/>
          </p:nvPr>
        </p:nvSpPr>
        <p:spPr/>
        <p:txBody>
          <a:bodyPr>
            <a:normAutofit/>
          </a:bodyPr>
          <a:lstStyle/>
          <a:p>
            <a:r>
              <a:rPr lang="en-US" altLang="en-US" dirty="0"/>
              <a:t>A Component : a set of points that are linked to one another through paths of any length</a:t>
            </a:r>
            <a:endParaRPr lang="en-US" altLang="en-US" u="sng" dirty="0"/>
          </a:p>
          <a:p>
            <a:r>
              <a:rPr lang="en-US" altLang="en-US" dirty="0"/>
              <a:t>A K-core : a subset of the network in which each node within the group is connected to at least k other people</a:t>
            </a:r>
          </a:p>
          <a:p>
            <a:r>
              <a:rPr lang="en-US" altLang="en-US" dirty="0"/>
              <a:t>A Clique : a set of nodes where each pair of nodes is connected</a:t>
            </a:r>
          </a:p>
          <a:p>
            <a:r>
              <a:rPr lang="en-US" altLang="en-US" dirty="0"/>
              <a:t>A N-clique : a set of people connected to each other within n- steps</a:t>
            </a:r>
          </a:p>
          <a:p>
            <a:r>
              <a:rPr lang="en-US" altLang="en-US" dirty="0"/>
              <a:t>A K-plex : each node of the subgraph is connected to at least n-k other people</a:t>
            </a:r>
          </a:p>
          <a:p>
            <a:r>
              <a:rPr lang="en-US" altLang="en-US" dirty="0"/>
              <a:t>Girvan/Newman community detection algorithm </a:t>
            </a:r>
          </a:p>
          <a:p>
            <a:endParaRPr lang="en-US" dirty="0"/>
          </a:p>
        </p:txBody>
      </p:sp>
    </p:spTree>
    <p:extLst>
      <p:ext uri="{BB962C8B-B14F-4D97-AF65-F5344CB8AC3E}">
        <p14:creationId xmlns:p14="http://schemas.microsoft.com/office/powerpoint/2010/main" val="2007875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C128C-6BB4-1E4A-8149-07FBFD72479A}"/>
              </a:ext>
            </a:extLst>
          </p:cNvPr>
          <p:cNvSpPr>
            <a:spLocks noGrp="1"/>
          </p:cNvSpPr>
          <p:nvPr>
            <p:ph type="title"/>
          </p:nvPr>
        </p:nvSpPr>
        <p:spPr/>
        <p:txBody>
          <a:bodyPr/>
          <a:lstStyle/>
          <a:p>
            <a:r>
              <a:rPr lang="en-US" dirty="0"/>
              <a:t>Cohesion vs. Structural Equivalence </a:t>
            </a:r>
          </a:p>
        </p:txBody>
      </p:sp>
      <p:sp>
        <p:nvSpPr>
          <p:cNvPr id="5" name="Text Placeholder 4">
            <a:extLst>
              <a:ext uri="{FF2B5EF4-FFF2-40B4-BE49-F238E27FC236}">
                <a16:creationId xmlns:a16="http://schemas.microsoft.com/office/drawing/2014/main" id="{681A5449-9BB4-794D-B76E-6BB425478C0D}"/>
              </a:ext>
            </a:extLst>
          </p:cNvPr>
          <p:cNvSpPr>
            <a:spLocks noGrp="1"/>
          </p:cNvSpPr>
          <p:nvPr>
            <p:ph type="body" idx="1"/>
          </p:nvPr>
        </p:nvSpPr>
        <p:spPr>
          <a:xfrm>
            <a:off x="839788" y="1840707"/>
            <a:ext cx="5157787" cy="823912"/>
          </a:xfrm>
        </p:spPr>
        <p:txBody>
          <a:bodyPr>
            <a:noAutofit/>
          </a:bodyPr>
          <a:lstStyle/>
          <a:p>
            <a:r>
              <a:rPr lang="en-US" sz="2800" b="0" dirty="0"/>
              <a:t>Do actors become similar because they have direct relationships ? </a:t>
            </a:r>
          </a:p>
        </p:txBody>
      </p:sp>
      <p:sp>
        <p:nvSpPr>
          <p:cNvPr id="6" name="Content Placeholder 5">
            <a:extLst>
              <a:ext uri="{FF2B5EF4-FFF2-40B4-BE49-F238E27FC236}">
                <a16:creationId xmlns:a16="http://schemas.microsoft.com/office/drawing/2014/main" id="{872ACE56-6E66-F449-93F9-4DD5D31EF966}"/>
              </a:ext>
            </a:extLst>
          </p:cNvPr>
          <p:cNvSpPr>
            <a:spLocks noGrp="1"/>
          </p:cNvSpPr>
          <p:nvPr>
            <p:ph sz="half" idx="2"/>
          </p:nvPr>
        </p:nvSpPr>
        <p:spPr>
          <a:xfrm>
            <a:off x="839788" y="3357563"/>
            <a:ext cx="5157787" cy="2832100"/>
          </a:xfrm>
        </p:spPr>
        <p:txBody>
          <a:bodyPr/>
          <a:lstStyle/>
          <a:p>
            <a:r>
              <a:rPr lang="en-US" dirty="0"/>
              <a:t>Direct communication</a:t>
            </a:r>
          </a:p>
          <a:p>
            <a:r>
              <a:rPr lang="en-US" dirty="0"/>
              <a:t>Influence  </a:t>
            </a:r>
          </a:p>
          <a:p>
            <a:r>
              <a:rPr lang="en-US" dirty="0"/>
              <a:t>A motivates B to conform </a:t>
            </a:r>
          </a:p>
        </p:txBody>
      </p:sp>
      <p:sp>
        <p:nvSpPr>
          <p:cNvPr id="7" name="Text Placeholder 6">
            <a:extLst>
              <a:ext uri="{FF2B5EF4-FFF2-40B4-BE49-F238E27FC236}">
                <a16:creationId xmlns:a16="http://schemas.microsoft.com/office/drawing/2014/main" id="{37BC0759-8666-C54F-A0FD-805AB06B87A3}"/>
              </a:ext>
            </a:extLst>
          </p:cNvPr>
          <p:cNvSpPr>
            <a:spLocks noGrp="1"/>
          </p:cNvSpPr>
          <p:nvPr>
            <p:ph type="body" sz="quarter" idx="3"/>
          </p:nvPr>
        </p:nvSpPr>
        <p:spPr>
          <a:xfrm>
            <a:off x="6172200" y="1840707"/>
            <a:ext cx="5183188" cy="1123950"/>
          </a:xfrm>
        </p:spPr>
        <p:txBody>
          <a:bodyPr>
            <a:noAutofit/>
          </a:bodyPr>
          <a:lstStyle/>
          <a:p>
            <a:r>
              <a:rPr lang="en-US" sz="2800" b="0" dirty="0"/>
              <a:t>Or because they have similar structural positions within the social network</a:t>
            </a:r>
          </a:p>
        </p:txBody>
      </p:sp>
      <p:sp>
        <p:nvSpPr>
          <p:cNvPr id="8" name="Content Placeholder 7">
            <a:extLst>
              <a:ext uri="{FF2B5EF4-FFF2-40B4-BE49-F238E27FC236}">
                <a16:creationId xmlns:a16="http://schemas.microsoft.com/office/drawing/2014/main" id="{85BE516B-2E58-604B-A4C0-AEDCA4C75F53}"/>
              </a:ext>
            </a:extLst>
          </p:cNvPr>
          <p:cNvSpPr>
            <a:spLocks noGrp="1"/>
          </p:cNvSpPr>
          <p:nvPr>
            <p:ph sz="quarter" idx="4"/>
          </p:nvPr>
        </p:nvSpPr>
        <p:spPr>
          <a:xfrm>
            <a:off x="6172200" y="3357563"/>
            <a:ext cx="5183188" cy="2832100"/>
          </a:xfrm>
        </p:spPr>
        <p:txBody>
          <a:bodyPr/>
          <a:lstStyle/>
          <a:p>
            <a:r>
              <a:rPr lang="en-US" dirty="0"/>
              <a:t>No direct communication</a:t>
            </a:r>
          </a:p>
          <a:p>
            <a:r>
              <a:rPr lang="en-US" dirty="0"/>
              <a:t>Keen awareness of each other </a:t>
            </a:r>
          </a:p>
          <a:p>
            <a:r>
              <a:rPr lang="en-US" dirty="0"/>
              <a:t>Competitive pressure </a:t>
            </a:r>
          </a:p>
        </p:txBody>
      </p:sp>
    </p:spTree>
    <p:extLst>
      <p:ext uri="{BB962C8B-B14F-4D97-AF65-F5344CB8AC3E}">
        <p14:creationId xmlns:p14="http://schemas.microsoft.com/office/powerpoint/2010/main" val="289618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a:extLst>
              <a:ext uri="{FF2B5EF4-FFF2-40B4-BE49-F238E27FC236}">
                <a16:creationId xmlns:a16="http://schemas.microsoft.com/office/drawing/2014/main" id="{D9EED384-7667-C741-AB8B-C15C72F464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spcBef>
                <a:spcPct val="0"/>
              </a:spcBef>
              <a:buFontTx/>
              <a:buNone/>
            </a:pPr>
            <a:fld id="{0C3F1F66-7B1F-2A4A-BC2F-D9ABBE417DCF}" type="slidenum">
              <a:rPr lang="en-US" altLang="en-US" sz="1400"/>
              <a:pPr>
                <a:spcBef>
                  <a:spcPct val="0"/>
                </a:spcBef>
                <a:buFontTx/>
                <a:buNone/>
              </a:pPr>
              <a:t>3</a:t>
            </a:fld>
            <a:endParaRPr lang="en-US" altLang="en-US" sz="1400"/>
          </a:p>
        </p:txBody>
      </p:sp>
      <p:sp>
        <p:nvSpPr>
          <p:cNvPr id="105474" name="Rectangle 2">
            <a:extLst>
              <a:ext uri="{FF2B5EF4-FFF2-40B4-BE49-F238E27FC236}">
                <a16:creationId xmlns:a16="http://schemas.microsoft.com/office/drawing/2014/main" id="{94D554A7-FDA4-0C43-AC06-10FB499ED815}"/>
              </a:ext>
            </a:extLst>
          </p:cNvPr>
          <p:cNvSpPr>
            <a:spLocks noGrp="1" noChangeArrowheads="1"/>
          </p:cNvSpPr>
          <p:nvPr>
            <p:ph type="title"/>
          </p:nvPr>
        </p:nvSpPr>
        <p:spPr>
          <a:xfrm>
            <a:off x="1752600" y="685800"/>
            <a:ext cx="8763000" cy="838200"/>
          </a:xfrm>
        </p:spPr>
        <p:txBody>
          <a:bodyPr>
            <a:normAutofit/>
          </a:bodyPr>
          <a:lstStyle/>
          <a:p>
            <a:r>
              <a:rPr lang="en-US" altLang="en-US" dirty="0"/>
              <a:t>Week 7: Positions, Roles and Clusters</a:t>
            </a:r>
          </a:p>
        </p:txBody>
      </p:sp>
      <p:sp>
        <p:nvSpPr>
          <p:cNvPr id="105475" name="Rectangle 3">
            <a:extLst>
              <a:ext uri="{FF2B5EF4-FFF2-40B4-BE49-F238E27FC236}">
                <a16:creationId xmlns:a16="http://schemas.microsoft.com/office/drawing/2014/main" id="{CDE5A360-8173-0143-8D6F-D0B0590DFA60}"/>
              </a:ext>
            </a:extLst>
          </p:cNvPr>
          <p:cNvSpPr>
            <a:spLocks noGrp="1" noChangeArrowheads="1"/>
          </p:cNvSpPr>
          <p:nvPr>
            <p:ph type="body" idx="1"/>
          </p:nvPr>
        </p:nvSpPr>
        <p:spPr>
          <a:xfrm>
            <a:off x="1648178" y="1806222"/>
            <a:ext cx="8173155" cy="4191353"/>
          </a:xfrm>
        </p:spPr>
        <p:txBody>
          <a:bodyPr>
            <a:normAutofit/>
          </a:bodyPr>
          <a:lstStyle/>
          <a:p>
            <a:r>
              <a:rPr lang="en-US" altLang="en-US" dirty="0"/>
              <a:t>Positional analysis identifies people who have similar (types of) relations to others </a:t>
            </a:r>
          </a:p>
          <a:p>
            <a:r>
              <a:rPr lang="en-US" altLang="en-US" dirty="0"/>
              <a:t>This perspectives defines categories/variables in terms of similarities of the patterns of relations among actors rather than attributes of actors </a:t>
            </a:r>
          </a:p>
          <a:p>
            <a:r>
              <a:rPr lang="en-US" dirty="0"/>
              <a:t>A position is a set of nodes that have the same links to the same others or the same types of others</a:t>
            </a:r>
          </a:p>
          <a:p>
            <a:pPr marL="0" indent="0">
              <a:buNone/>
            </a:pPr>
            <a:endParaRPr lang="en-US" altLang="en-US" dirty="0"/>
          </a:p>
        </p:txBody>
      </p:sp>
    </p:spTree>
    <p:extLst>
      <p:ext uri="{BB962C8B-B14F-4D97-AF65-F5344CB8AC3E}">
        <p14:creationId xmlns:p14="http://schemas.microsoft.com/office/powerpoint/2010/main" val="189112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D1AB-4FBE-AE4F-B90B-A87609294708}"/>
              </a:ext>
            </a:extLst>
          </p:cNvPr>
          <p:cNvSpPr>
            <a:spLocks noGrp="1"/>
          </p:cNvSpPr>
          <p:nvPr>
            <p:ph type="title"/>
          </p:nvPr>
        </p:nvSpPr>
        <p:spPr/>
        <p:txBody>
          <a:bodyPr/>
          <a:lstStyle/>
          <a:p>
            <a:pPr algn="ctr"/>
            <a:r>
              <a:rPr lang="en-US" dirty="0"/>
              <a:t>Structural Equivalence</a:t>
            </a:r>
          </a:p>
        </p:txBody>
      </p:sp>
      <p:pic>
        <p:nvPicPr>
          <p:cNvPr id="5" name="Content Placeholder 4">
            <a:extLst>
              <a:ext uri="{FF2B5EF4-FFF2-40B4-BE49-F238E27FC236}">
                <a16:creationId xmlns:a16="http://schemas.microsoft.com/office/drawing/2014/main" id="{E705782E-C37F-DA44-84DD-4C57BD445938}"/>
              </a:ext>
            </a:extLst>
          </p:cNvPr>
          <p:cNvPicPr>
            <a:picLocks noGrp="1" noChangeAspect="1"/>
          </p:cNvPicPr>
          <p:nvPr>
            <p:ph idx="1"/>
          </p:nvPr>
        </p:nvPicPr>
        <p:blipFill>
          <a:blip r:embed="rId3"/>
          <a:stretch>
            <a:fillRect/>
          </a:stretch>
        </p:blipFill>
        <p:spPr>
          <a:xfrm>
            <a:off x="3568700" y="1690688"/>
            <a:ext cx="5054600" cy="3556000"/>
          </a:xfrm>
        </p:spPr>
      </p:pic>
      <p:sp>
        <p:nvSpPr>
          <p:cNvPr id="6" name="TextBox 5">
            <a:extLst>
              <a:ext uri="{FF2B5EF4-FFF2-40B4-BE49-F238E27FC236}">
                <a16:creationId xmlns:a16="http://schemas.microsoft.com/office/drawing/2014/main" id="{31935A52-8DD6-6B44-8F07-052236F693AB}"/>
              </a:ext>
            </a:extLst>
          </p:cNvPr>
          <p:cNvSpPr txBox="1"/>
          <p:nvPr/>
        </p:nvSpPr>
        <p:spPr>
          <a:xfrm>
            <a:off x="2001077" y="5507222"/>
            <a:ext cx="8428383" cy="830997"/>
          </a:xfrm>
          <a:prstGeom prst="rect">
            <a:avLst/>
          </a:prstGeom>
          <a:noFill/>
        </p:spPr>
        <p:txBody>
          <a:bodyPr wrap="square" rtlCol="0">
            <a:spAutoFit/>
          </a:bodyPr>
          <a:lstStyle/>
          <a:p>
            <a:r>
              <a:rPr lang="en-US" sz="2400" dirty="0"/>
              <a:t>Two nodes are said to be structurally equivalent if they have the same relationships to all other nodes (identical)</a:t>
            </a:r>
          </a:p>
        </p:txBody>
      </p:sp>
      <p:sp>
        <p:nvSpPr>
          <p:cNvPr id="8" name="Frame 7">
            <a:extLst>
              <a:ext uri="{FF2B5EF4-FFF2-40B4-BE49-F238E27FC236}">
                <a16:creationId xmlns:a16="http://schemas.microsoft.com/office/drawing/2014/main" id="{3F14C68A-2309-F243-97CA-3313ACFB733A}"/>
              </a:ext>
            </a:extLst>
          </p:cNvPr>
          <p:cNvSpPr/>
          <p:nvPr/>
        </p:nvSpPr>
        <p:spPr>
          <a:xfrm>
            <a:off x="4648752" y="4505153"/>
            <a:ext cx="784639" cy="754787"/>
          </a:xfrm>
          <a:prstGeom prst="frame">
            <a:avLst>
              <a:gd name="adj1" fmla="val 5477"/>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8">
            <a:extLst>
              <a:ext uri="{FF2B5EF4-FFF2-40B4-BE49-F238E27FC236}">
                <a16:creationId xmlns:a16="http://schemas.microsoft.com/office/drawing/2014/main" id="{4D2C8C66-A46B-B34A-81C9-755DAF747ED4}"/>
              </a:ext>
            </a:extLst>
          </p:cNvPr>
          <p:cNvSpPr/>
          <p:nvPr/>
        </p:nvSpPr>
        <p:spPr>
          <a:xfrm>
            <a:off x="6785666" y="4544909"/>
            <a:ext cx="827985" cy="851550"/>
          </a:xfrm>
          <a:prstGeom prst="donut">
            <a:avLst>
              <a:gd name="adj" fmla="val 6159"/>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Frame 10">
            <a:extLst>
              <a:ext uri="{FF2B5EF4-FFF2-40B4-BE49-F238E27FC236}">
                <a16:creationId xmlns:a16="http://schemas.microsoft.com/office/drawing/2014/main" id="{31843401-3BA6-174F-AC75-348AED46918D}"/>
              </a:ext>
            </a:extLst>
          </p:cNvPr>
          <p:cNvSpPr/>
          <p:nvPr/>
        </p:nvSpPr>
        <p:spPr>
          <a:xfrm>
            <a:off x="3568700" y="4525031"/>
            <a:ext cx="784639" cy="754787"/>
          </a:xfrm>
          <a:prstGeom prst="frame">
            <a:avLst>
              <a:gd name="adj1" fmla="val 5477"/>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nut 11">
            <a:extLst>
              <a:ext uri="{FF2B5EF4-FFF2-40B4-BE49-F238E27FC236}">
                <a16:creationId xmlns:a16="http://schemas.microsoft.com/office/drawing/2014/main" id="{E9BA897E-C8D3-3943-A79C-D92E4180E99E}"/>
              </a:ext>
            </a:extLst>
          </p:cNvPr>
          <p:cNvSpPr/>
          <p:nvPr/>
        </p:nvSpPr>
        <p:spPr>
          <a:xfrm>
            <a:off x="7865718" y="4544909"/>
            <a:ext cx="888538" cy="851550"/>
          </a:xfrm>
          <a:prstGeom prst="donut">
            <a:avLst>
              <a:gd name="adj" fmla="val 6159"/>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ame 13">
            <a:extLst>
              <a:ext uri="{FF2B5EF4-FFF2-40B4-BE49-F238E27FC236}">
                <a16:creationId xmlns:a16="http://schemas.microsoft.com/office/drawing/2014/main" id="{CD0A7CD4-AF35-224D-8705-93A77DFA0D4E}"/>
              </a:ext>
            </a:extLst>
          </p:cNvPr>
          <p:cNvSpPr/>
          <p:nvPr/>
        </p:nvSpPr>
        <p:spPr>
          <a:xfrm>
            <a:off x="5758069" y="1579217"/>
            <a:ext cx="914400" cy="914400"/>
          </a:xfrm>
          <a:prstGeom prst="frame">
            <a:avLst>
              <a:gd name="adj1" fmla="val 430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E73ACF0E-DC6C-6F49-8D58-1197753EC181}"/>
              </a:ext>
            </a:extLst>
          </p:cNvPr>
          <p:cNvSpPr/>
          <p:nvPr/>
        </p:nvSpPr>
        <p:spPr>
          <a:xfrm>
            <a:off x="4131015" y="2927972"/>
            <a:ext cx="914400" cy="914400"/>
          </a:xfrm>
          <a:prstGeom prst="frame">
            <a:avLst>
              <a:gd name="adj1" fmla="val 430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a:extLst>
              <a:ext uri="{FF2B5EF4-FFF2-40B4-BE49-F238E27FC236}">
                <a16:creationId xmlns:a16="http://schemas.microsoft.com/office/drawing/2014/main" id="{CF22ABDA-67C0-D04A-B1C2-084E0ECD5B43}"/>
              </a:ext>
            </a:extLst>
          </p:cNvPr>
          <p:cNvSpPr/>
          <p:nvPr/>
        </p:nvSpPr>
        <p:spPr>
          <a:xfrm>
            <a:off x="5758069" y="2955752"/>
            <a:ext cx="914400" cy="914400"/>
          </a:xfrm>
          <a:prstGeom prst="frame">
            <a:avLst>
              <a:gd name="adj1" fmla="val 430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a:extLst>
              <a:ext uri="{FF2B5EF4-FFF2-40B4-BE49-F238E27FC236}">
                <a16:creationId xmlns:a16="http://schemas.microsoft.com/office/drawing/2014/main" id="{38AD860C-A08F-7943-BA70-2923318B4BEA}"/>
              </a:ext>
            </a:extLst>
          </p:cNvPr>
          <p:cNvSpPr/>
          <p:nvPr/>
        </p:nvSpPr>
        <p:spPr>
          <a:xfrm>
            <a:off x="7297310" y="2927972"/>
            <a:ext cx="914400" cy="914400"/>
          </a:xfrm>
          <a:prstGeom prst="frame">
            <a:avLst>
              <a:gd name="adj1" fmla="val 4303"/>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ame 17">
            <a:extLst>
              <a:ext uri="{FF2B5EF4-FFF2-40B4-BE49-F238E27FC236}">
                <a16:creationId xmlns:a16="http://schemas.microsoft.com/office/drawing/2014/main" id="{DE4EC51B-37F2-8041-BAEE-4178D794A756}"/>
              </a:ext>
            </a:extLst>
          </p:cNvPr>
          <p:cNvSpPr/>
          <p:nvPr/>
        </p:nvSpPr>
        <p:spPr>
          <a:xfrm>
            <a:off x="5789895" y="4482059"/>
            <a:ext cx="914400" cy="914400"/>
          </a:xfrm>
          <a:prstGeom prst="frame">
            <a:avLst>
              <a:gd name="adj1" fmla="val 430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9117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589F-7891-944C-9961-2F3063D5110B}"/>
              </a:ext>
            </a:extLst>
          </p:cNvPr>
          <p:cNvSpPr>
            <a:spLocks noGrp="1"/>
          </p:cNvSpPr>
          <p:nvPr>
            <p:ph type="title"/>
          </p:nvPr>
        </p:nvSpPr>
        <p:spPr/>
        <p:txBody>
          <a:bodyPr/>
          <a:lstStyle/>
          <a:p>
            <a:r>
              <a:rPr lang="en-US" dirty="0"/>
              <a:t>Relax the definition a little bit </a:t>
            </a:r>
          </a:p>
        </p:txBody>
      </p:sp>
      <p:sp>
        <p:nvSpPr>
          <p:cNvPr id="3" name="Content Placeholder 2">
            <a:extLst>
              <a:ext uri="{FF2B5EF4-FFF2-40B4-BE49-F238E27FC236}">
                <a16:creationId xmlns:a16="http://schemas.microsoft.com/office/drawing/2014/main" id="{E8E75D8C-46C7-DE4F-8101-A417C5DC6356}"/>
              </a:ext>
            </a:extLst>
          </p:cNvPr>
          <p:cNvSpPr>
            <a:spLocks noGrp="1"/>
          </p:cNvSpPr>
          <p:nvPr>
            <p:ph idx="1"/>
          </p:nvPr>
        </p:nvSpPr>
        <p:spPr>
          <a:xfrm>
            <a:off x="838200" y="1690688"/>
            <a:ext cx="10515600" cy="4351338"/>
          </a:xfrm>
        </p:spPr>
        <p:txBody>
          <a:bodyPr/>
          <a:lstStyle/>
          <a:p>
            <a:r>
              <a:rPr lang="en-US" dirty="0"/>
              <a:t>Exact structural equivalence is rare </a:t>
            </a:r>
          </a:p>
          <a:p>
            <a:r>
              <a:rPr lang="en-US" dirty="0"/>
              <a:t>Automorphic equivalence : Sets of actors are equivalent by being embedded in local structures that have </a:t>
            </a:r>
            <a:r>
              <a:rPr lang="en-US" u="sng" dirty="0"/>
              <a:t>the same patterns of ties </a:t>
            </a:r>
          </a:p>
        </p:txBody>
      </p:sp>
      <p:pic>
        <p:nvPicPr>
          <p:cNvPr id="4" name="Content Placeholder 4">
            <a:extLst>
              <a:ext uri="{FF2B5EF4-FFF2-40B4-BE49-F238E27FC236}">
                <a16:creationId xmlns:a16="http://schemas.microsoft.com/office/drawing/2014/main" id="{0643A699-9B17-D945-9ADC-79924C843E22}"/>
              </a:ext>
            </a:extLst>
          </p:cNvPr>
          <p:cNvPicPr>
            <a:picLocks noChangeAspect="1"/>
          </p:cNvPicPr>
          <p:nvPr/>
        </p:nvPicPr>
        <p:blipFill>
          <a:blip r:embed="rId2"/>
          <a:stretch>
            <a:fillRect/>
          </a:stretch>
        </p:blipFill>
        <p:spPr>
          <a:xfrm>
            <a:off x="3178956" y="3324616"/>
            <a:ext cx="4690880" cy="3300117"/>
          </a:xfrm>
          <a:prstGeom prst="rect">
            <a:avLst/>
          </a:prstGeom>
        </p:spPr>
      </p:pic>
      <p:sp>
        <p:nvSpPr>
          <p:cNvPr id="16" name="Donut 15">
            <a:extLst>
              <a:ext uri="{FF2B5EF4-FFF2-40B4-BE49-F238E27FC236}">
                <a16:creationId xmlns:a16="http://schemas.microsoft.com/office/drawing/2014/main" id="{793B78F4-B2B2-8747-8B90-9C94B4FEC7FE}"/>
              </a:ext>
            </a:extLst>
          </p:cNvPr>
          <p:cNvSpPr/>
          <p:nvPr/>
        </p:nvSpPr>
        <p:spPr>
          <a:xfrm>
            <a:off x="5181600" y="3147934"/>
            <a:ext cx="914400" cy="914400"/>
          </a:xfrm>
          <a:prstGeom prst="donut">
            <a:avLst>
              <a:gd name="adj" fmla="val 693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Donut 17">
            <a:extLst>
              <a:ext uri="{FF2B5EF4-FFF2-40B4-BE49-F238E27FC236}">
                <a16:creationId xmlns:a16="http://schemas.microsoft.com/office/drawing/2014/main" id="{3F5A9510-5ABE-4E40-B401-C77048A278DB}"/>
              </a:ext>
            </a:extLst>
          </p:cNvPr>
          <p:cNvSpPr/>
          <p:nvPr/>
        </p:nvSpPr>
        <p:spPr>
          <a:xfrm>
            <a:off x="6653134" y="4379626"/>
            <a:ext cx="914400" cy="914400"/>
          </a:xfrm>
          <a:prstGeom prst="donut">
            <a:avLst>
              <a:gd name="adj" fmla="val 693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Donut 18">
            <a:extLst>
              <a:ext uri="{FF2B5EF4-FFF2-40B4-BE49-F238E27FC236}">
                <a16:creationId xmlns:a16="http://schemas.microsoft.com/office/drawing/2014/main" id="{3DC893C2-E621-F44D-A942-605ADF9B189E}"/>
              </a:ext>
            </a:extLst>
          </p:cNvPr>
          <p:cNvSpPr/>
          <p:nvPr/>
        </p:nvSpPr>
        <p:spPr>
          <a:xfrm>
            <a:off x="5181600" y="4404974"/>
            <a:ext cx="914400" cy="914400"/>
          </a:xfrm>
          <a:prstGeom prst="donut">
            <a:avLst>
              <a:gd name="adj" fmla="val 693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Donut 19">
            <a:extLst>
              <a:ext uri="{FF2B5EF4-FFF2-40B4-BE49-F238E27FC236}">
                <a16:creationId xmlns:a16="http://schemas.microsoft.com/office/drawing/2014/main" id="{A5DC5850-CCE8-7A40-AF7B-660BAABBBDE9}"/>
              </a:ext>
            </a:extLst>
          </p:cNvPr>
          <p:cNvSpPr/>
          <p:nvPr/>
        </p:nvSpPr>
        <p:spPr>
          <a:xfrm>
            <a:off x="3710066" y="4379626"/>
            <a:ext cx="914400" cy="914400"/>
          </a:xfrm>
          <a:prstGeom prst="donut">
            <a:avLst>
              <a:gd name="adj" fmla="val 6936"/>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Donut 20">
            <a:extLst>
              <a:ext uri="{FF2B5EF4-FFF2-40B4-BE49-F238E27FC236}">
                <a16:creationId xmlns:a16="http://schemas.microsoft.com/office/drawing/2014/main" id="{D83A7E29-44F2-2F45-9AF2-5883F8621EA3}"/>
              </a:ext>
            </a:extLst>
          </p:cNvPr>
          <p:cNvSpPr/>
          <p:nvPr/>
        </p:nvSpPr>
        <p:spPr>
          <a:xfrm>
            <a:off x="7191427" y="5812298"/>
            <a:ext cx="914400" cy="914400"/>
          </a:xfrm>
          <a:prstGeom prst="donut">
            <a:avLst>
              <a:gd name="adj" fmla="val 693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Donut 21">
            <a:extLst>
              <a:ext uri="{FF2B5EF4-FFF2-40B4-BE49-F238E27FC236}">
                <a16:creationId xmlns:a16="http://schemas.microsoft.com/office/drawing/2014/main" id="{2A7FC5AB-1F9E-A84C-9E25-1116B3813658}"/>
              </a:ext>
            </a:extLst>
          </p:cNvPr>
          <p:cNvSpPr/>
          <p:nvPr/>
        </p:nvSpPr>
        <p:spPr>
          <a:xfrm>
            <a:off x="6180944" y="5796318"/>
            <a:ext cx="914400" cy="914400"/>
          </a:xfrm>
          <a:prstGeom prst="donut">
            <a:avLst>
              <a:gd name="adj" fmla="val 693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Donut 22">
            <a:extLst>
              <a:ext uri="{FF2B5EF4-FFF2-40B4-BE49-F238E27FC236}">
                <a16:creationId xmlns:a16="http://schemas.microsoft.com/office/drawing/2014/main" id="{4157E5BB-CABC-F945-91FD-83A2B924486A}"/>
              </a:ext>
            </a:extLst>
          </p:cNvPr>
          <p:cNvSpPr/>
          <p:nvPr/>
        </p:nvSpPr>
        <p:spPr>
          <a:xfrm>
            <a:off x="5181600" y="5796318"/>
            <a:ext cx="914400" cy="914400"/>
          </a:xfrm>
          <a:prstGeom prst="donut">
            <a:avLst>
              <a:gd name="adj" fmla="val 693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Donut 23">
            <a:extLst>
              <a:ext uri="{FF2B5EF4-FFF2-40B4-BE49-F238E27FC236}">
                <a16:creationId xmlns:a16="http://schemas.microsoft.com/office/drawing/2014/main" id="{4B41DA8E-118C-544A-B8A7-95EDB13485CD}"/>
              </a:ext>
            </a:extLst>
          </p:cNvPr>
          <p:cNvSpPr/>
          <p:nvPr/>
        </p:nvSpPr>
        <p:spPr>
          <a:xfrm>
            <a:off x="4096166" y="5796318"/>
            <a:ext cx="914400" cy="914400"/>
          </a:xfrm>
          <a:prstGeom prst="donut">
            <a:avLst>
              <a:gd name="adj" fmla="val 6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Donut 24">
            <a:extLst>
              <a:ext uri="{FF2B5EF4-FFF2-40B4-BE49-F238E27FC236}">
                <a16:creationId xmlns:a16="http://schemas.microsoft.com/office/drawing/2014/main" id="{FF578783-3C86-584E-AA11-F55BAE3EA65A}"/>
              </a:ext>
            </a:extLst>
          </p:cNvPr>
          <p:cNvSpPr/>
          <p:nvPr/>
        </p:nvSpPr>
        <p:spPr>
          <a:xfrm>
            <a:off x="3026868" y="5796318"/>
            <a:ext cx="914400" cy="914400"/>
          </a:xfrm>
          <a:prstGeom prst="donut">
            <a:avLst>
              <a:gd name="adj" fmla="val 6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4551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589F-7891-944C-9961-2F3063D5110B}"/>
              </a:ext>
            </a:extLst>
          </p:cNvPr>
          <p:cNvSpPr>
            <a:spLocks noGrp="1"/>
          </p:cNvSpPr>
          <p:nvPr>
            <p:ph type="title"/>
          </p:nvPr>
        </p:nvSpPr>
        <p:spPr/>
        <p:txBody>
          <a:bodyPr/>
          <a:lstStyle/>
          <a:p>
            <a:r>
              <a:rPr lang="en-US" dirty="0"/>
              <a:t>Relax the definition a bit more </a:t>
            </a:r>
          </a:p>
        </p:txBody>
      </p:sp>
      <p:sp>
        <p:nvSpPr>
          <p:cNvPr id="3" name="Content Placeholder 2">
            <a:extLst>
              <a:ext uri="{FF2B5EF4-FFF2-40B4-BE49-F238E27FC236}">
                <a16:creationId xmlns:a16="http://schemas.microsoft.com/office/drawing/2014/main" id="{E8E75D8C-46C7-DE4F-8101-A417C5DC6356}"/>
              </a:ext>
            </a:extLst>
          </p:cNvPr>
          <p:cNvSpPr>
            <a:spLocks noGrp="1"/>
          </p:cNvSpPr>
          <p:nvPr>
            <p:ph idx="1"/>
          </p:nvPr>
        </p:nvSpPr>
        <p:spPr>
          <a:xfrm>
            <a:off x="822064" y="1575824"/>
            <a:ext cx="10515600" cy="4351338"/>
          </a:xfrm>
        </p:spPr>
        <p:txBody>
          <a:bodyPr/>
          <a:lstStyle/>
          <a:p>
            <a:r>
              <a:rPr lang="en-US" dirty="0"/>
              <a:t>We need an intuitive definition </a:t>
            </a:r>
          </a:p>
          <a:p>
            <a:r>
              <a:rPr lang="en-US" dirty="0"/>
              <a:t>Regular equivalence : actors are regularly equivalent when they are related to equivalent others in the same classes </a:t>
            </a:r>
            <a:endParaRPr lang="en-US" u="sng" dirty="0"/>
          </a:p>
        </p:txBody>
      </p:sp>
      <p:pic>
        <p:nvPicPr>
          <p:cNvPr id="4" name="Content Placeholder 4">
            <a:extLst>
              <a:ext uri="{FF2B5EF4-FFF2-40B4-BE49-F238E27FC236}">
                <a16:creationId xmlns:a16="http://schemas.microsoft.com/office/drawing/2014/main" id="{0643A699-9B17-D945-9ADC-79924C843E22}"/>
              </a:ext>
            </a:extLst>
          </p:cNvPr>
          <p:cNvPicPr>
            <a:picLocks noChangeAspect="1"/>
          </p:cNvPicPr>
          <p:nvPr/>
        </p:nvPicPr>
        <p:blipFill>
          <a:blip r:embed="rId2"/>
          <a:stretch>
            <a:fillRect/>
          </a:stretch>
        </p:blipFill>
        <p:spPr>
          <a:xfrm>
            <a:off x="3219815" y="2953401"/>
            <a:ext cx="4690880" cy="3300117"/>
          </a:xfrm>
          <a:prstGeom prst="rect">
            <a:avLst/>
          </a:prstGeom>
        </p:spPr>
      </p:pic>
      <p:sp>
        <p:nvSpPr>
          <p:cNvPr id="16" name="Donut 15">
            <a:extLst>
              <a:ext uri="{FF2B5EF4-FFF2-40B4-BE49-F238E27FC236}">
                <a16:creationId xmlns:a16="http://schemas.microsoft.com/office/drawing/2014/main" id="{793B78F4-B2B2-8747-8B90-9C94B4FEC7FE}"/>
              </a:ext>
            </a:extLst>
          </p:cNvPr>
          <p:cNvSpPr/>
          <p:nvPr/>
        </p:nvSpPr>
        <p:spPr>
          <a:xfrm>
            <a:off x="5266544" y="2837093"/>
            <a:ext cx="914400" cy="914400"/>
          </a:xfrm>
          <a:prstGeom prst="donut">
            <a:avLst>
              <a:gd name="adj" fmla="val 693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Donut 17">
            <a:extLst>
              <a:ext uri="{FF2B5EF4-FFF2-40B4-BE49-F238E27FC236}">
                <a16:creationId xmlns:a16="http://schemas.microsoft.com/office/drawing/2014/main" id="{3F5A9510-5ABE-4E40-B401-C77048A278DB}"/>
              </a:ext>
            </a:extLst>
          </p:cNvPr>
          <p:cNvSpPr/>
          <p:nvPr/>
        </p:nvSpPr>
        <p:spPr>
          <a:xfrm>
            <a:off x="6734227" y="4092385"/>
            <a:ext cx="914400" cy="914400"/>
          </a:xfrm>
          <a:prstGeom prst="donut">
            <a:avLst>
              <a:gd name="adj" fmla="val 693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Donut 18">
            <a:extLst>
              <a:ext uri="{FF2B5EF4-FFF2-40B4-BE49-F238E27FC236}">
                <a16:creationId xmlns:a16="http://schemas.microsoft.com/office/drawing/2014/main" id="{3DC893C2-E621-F44D-A942-605ADF9B189E}"/>
              </a:ext>
            </a:extLst>
          </p:cNvPr>
          <p:cNvSpPr/>
          <p:nvPr/>
        </p:nvSpPr>
        <p:spPr>
          <a:xfrm>
            <a:off x="5231567" y="4024583"/>
            <a:ext cx="914400" cy="914400"/>
          </a:xfrm>
          <a:prstGeom prst="donut">
            <a:avLst>
              <a:gd name="adj" fmla="val 693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Donut 19">
            <a:extLst>
              <a:ext uri="{FF2B5EF4-FFF2-40B4-BE49-F238E27FC236}">
                <a16:creationId xmlns:a16="http://schemas.microsoft.com/office/drawing/2014/main" id="{A5DC5850-CCE8-7A40-AF7B-660BAABBBDE9}"/>
              </a:ext>
            </a:extLst>
          </p:cNvPr>
          <p:cNvSpPr/>
          <p:nvPr/>
        </p:nvSpPr>
        <p:spPr>
          <a:xfrm>
            <a:off x="3768491" y="4076405"/>
            <a:ext cx="914400" cy="914400"/>
          </a:xfrm>
          <a:prstGeom prst="donut">
            <a:avLst>
              <a:gd name="adj" fmla="val 693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Donut 20">
            <a:extLst>
              <a:ext uri="{FF2B5EF4-FFF2-40B4-BE49-F238E27FC236}">
                <a16:creationId xmlns:a16="http://schemas.microsoft.com/office/drawing/2014/main" id="{D83A7E29-44F2-2F45-9AF2-5883F8621EA3}"/>
              </a:ext>
            </a:extLst>
          </p:cNvPr>
          <p:cNvSpPr/>
          <p:nvPr/>
        </p:nvSpPr>
        <p:spPr>
          <a:xfrm>
            <a:off x="7191427" y="5567718"/>
            <a:ext cx="914400" cy="914400"/>
          </a:xfrm>
          <a:prstGeom prst="donut">
            <a:avLst>
              <a:gd name="adj" fmla="val 6936"/>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Donut 21">
            <a:extLst>
              <a:ext uri="{FF2B5EF4-FFF2-40B4-BE49-F238E27FC236}">
                <a16:creationId xmlns:a16="http://schemas.microsoft.com/office/drawing/2014/main" id="{2A7FC5AB-1F9E-A84C-9E25-1116B3813658}"/>
              </a:ext>
            </a:extLst>
          </p:cNvPr>
          <p:cNvSpPr/>
          <p:nvPr/>
        </p:nvSpPr>
        <p:spPr>
          <a:xfrm>
            <a:off x="6180554" y="5567718"/>
            <a:ext cx="914400" cy="914400"/>
          </a:xfrm>
          <a:prstGeom prst="donut">
            <a:avLst>
              <a:gd name="adj" fmla="val 6936"/>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Donut 22">
            <a:extLst>
              <a:ext uri="{FF2B5EF4-FFF2-40B4-BE49-F238E27FC236}">
                <a16:creationId xmlns:a16="http://schemas.microsoft.com/office/drawing/2014/main" id="{4157E5BB-CABC-F945-91FD-83A2B924486A}"/>
              </a:ext>
            </a:extLst>
          </p:cNvPr>
          <p:cNvSpPr/>
          <p:nvPr/>
        </p:nvSpPr>
        <p:spPr>
          <a:xfrm>
            <a:off x="5165464" y="5541801"/>
            <a:ext cx="914400" cy="914400"/>
          </a:xfrm>
          <a:prstGeom prst="donut">
            <a:avLst>
              <a:gd name="adj" fmla="val 6936"/>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Donut 23">
            <a:extLst>
              <a:ext uri="{FF2B5EF4-FFF2-40B4-BE49-F238E27FC236}">
                <a16:creationId xmlns:a16="http://schemas.microsoft.com/office/drawing/2014/main" id="{4B41DA8E-118C-544A-B8A7-95EDB13485CD}"/>
              </a:ext>
            </a:extLst>
          </p:cNvPr>
          <p:cNvSpPr/>
          <p:nvPr/>
        </p:nvSpPr>
        <p:spPr>
          <a:xfrm>
            <a:off x="4123076" y="5451892"/>
            <a:ext cx="914400" cy="914400"/>
          </a:xfrm>
          <a:prstGeom prst="donut">
            <a:avLst>
              <a:gd name="adj" fmla="val 6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Donut 24">
            <a:extLst>
              <a:ext uri="{FF2B5EF4-FFF2-40B4-BE49-F238E27FC236}">
                <a16:creationId xmlns:a16="http://schemas.microsoft.com/office/drawing/2014/main" id="{FF578783-3C86-584E-AA11-F55BAE3EA65A}"/>
              </a:ext>
            </a:extLst>
          </p:cNvPr>
          <p:cNvSpPr/>
          <p:nvPr/>
        </p:nvSpPr>
        <p:spPr>
          <a:xfrm>
            <a:off x="3110095" y="5500393"/>
            <a:ext cx="914400" cy="914400"/>
          </a:xfrm>
          <a:prstGeom prst="donut">
            <a:avLst>
              <a:gd name="adj" fmla="val 6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8810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a:extLst>
              <a:ext uri="{FF2B5EF4-FFF2-40B4-BE49-F238E27FC236}">
                <a16:creationId xmlns:a16="http://schemas.microsoft.com/office/drawing/2014/main" id="{CB4DE9BA-B965-554C-AE2D-09D83507AF03}"/>
              </a:ext>
            </a:extLst>
          </p:cNvPr>
          <p:cNvSpPr>
            <a:spLocks noGrp="1" noChangeArrowheads="1"/>
          </p:cNvSpPr>
          <p:nvPr>
            <p:ph type="title"/>
          </p:nvPr>
        </p:nvSpPr>
        <p:spPr/>
        <p:txBody>
          <a:bodyPr/>
          <a:lstStyle/>
          <a:p>
            <a:r>
              <a:rPr lang="en-US" altLang="en-US" dirty="0"/>
              <a:t>Why Interested in Positions?</a:t>
            </a:r>
          </a:p>
        </p:txBody>
      </p:sp>
      <p:sp>
        <p:nvSpPr>
          <p:cNvPr id="108546" name="Content Placeholder 2">
            <a:extLst>
              <a:ext uri="{FF2B5EF4-FFF2-40B4-BE49-F238E27FC236}">
                <a16:creationId xmlns:a16="http://schemas.microsoft.com/office/drawing/2014/main" id="{CCDCC8D8-1B62-DC46-A03C-ADA52D2AEBCC}"/>
              </a:ext>
            </a:extLst>
          </p:cNvPr>
          <p:cNvSpPr>
            <a:spLocks noGrp="1" noChangeArrowheads="1"/>
          </p:cNvSpPr>
          <p:nvPr>
            <p:ph idx="1"/>
          </p:nvPr>
        </p:nvSpPr>
        <p:spPr/>
        <p:txBody>
          <a:bodyPr>
            <a:normAutofit/>
          </a:bodyPr>
          <a:lstStyle/>
          <a:p>
            <a:r>
              <a:rPr lang="en-US" altLang="en-US" dirty="0"/>
              <a:t>Provides an interesting way to understand network structure.</a:t>
            </a:r>
          </a:p>
          <a:p>
            <a:r>
              <a:rPr lang="en-US" dirty="0"/>
              <a:t>It is often hypothesized that structurally equivalent nodes will be similar in other ways as well, such as in attitudes, behaviors or performance.</a:t>
            </a:r>
            <a:endParaRPr lang="en-US" altLang="en-US" dirty="0"/>
          </a:p>
          <a:p>
            <a:r>
              <a:rPr lang="en-US" altLang="en-US" dirty="0"/>
              <a:t>Individuals in the same position may adopt the same behaviors:</a:t>
            </a:r>
          </a:p>
          <a:p>
            <a:pPr lvl="1"/>
            <a:r>
              <a:rPr lang="en-US" altLang="en-US" sz="2800" dirty="0"/>
              <a:t>Due to competition </a:t>
            </a:r>
          </a:p>
          <a:p>
            <a:pPr lvl="1"/>
            <a:r>
              <a:rPr lang="en-US" altLang="en-US" sz="2800" dirty="0"/>
              <a:t>Due to responses from the same stimuli</a:t>
            </a:r>
          </a:p>
          <a:p>
            <a:r>
              <a:rPr lang="en-US" altLang="en-US" dirty="0"/>
              <a:t>Remember, a position is a cluster of similar nodes </a:t>
            </a:r>
          </a:p>
          <a:p>
            <a:pPr marL="457200" lvl="1" indent="0">
              <a:buNone/>
            </a:pPr>
            <a:endParaRPr lang="en-US" altLang="en-US" sz="2800" dirty="0"/>
          </a:p>
        </p:txBody>
      </p:sp>
      <p:sp>
        <p:nvSpPr>
          <p:cNvPr id="108547" name="Slide Number Placeholder 3">
            <a:extLst>
              <a:ext uri="{FF2B5EF4-FFF2-40B4-BE49-F238E27FC236}">
                <a16:creationId xmlns:a16="http://schemas.microsoft.com/office/drawing/2014/main" id="{BE835702-A560-0E41-BBA6-8DE89C15AC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spcBef>
                <a:spcPct val="0"/>
              </a:spcBef>
              <a:buFontTx/>
              <a:buNone/>
            </a:pPr>
            <a:fld id="{35134A70-CB0E-7F48-A32B-80A9679C5504}" type="slidenum">
              <a:rPr lang="en-US" altLang="en-US" sz="1400"/>
              <a:pPr>
                <a:spcBef>
                  <a:spcPct val="0"/>
                </a:spcBef>
                <a:buFontTx/>
                <a:buNone/>
              </a:pPr>
              <a:t>7</a:t>
            </a:fld>
            <a:endParaRPr lang="en-US" altLang="en-US" sz="1400"/>
          </a:p>
        </p:txBody>
      </p:sp>
    </p:spTree>
    <p:extLst>
      <p:ext uri="{BB962C8B-B14F-4D97-AF65-F5344CB8AC3E}">
        <p14:creationId xmlns:p14="http://schemas.microsoft.com/office/powerpoint/2010/main" val="409509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8DC5-7284-9549-9A74-A5E19E4B5280}"/>
              </a:ext>
            </a:extLst>
          </p:cNvPr>
          <p:cNvSpPr>
            <a:spLocks noGrp="1"/>
          </p:cNvSpPr>
          <p:nvPr>
            <p:ph type="title"/>
          </p:nvPr>
        </p:nvSpPr>
        <p:spPr/>
        <p:txBody>
          <a:bodyPr/>
          <a:lstStyle/>
          <a:p>
            <a:r>
              <a:rPr lang="en-US" dirty="0"/>
              <a:t>1. Blockmodeling</a:t>
            </a:r>
          </a:p>
        </p:txBody>
      </p:sp>
      <p:sp>
        <p:nvSpPr>
          <p:cNvPr id="3" name="Content Placeholder 2">
            <a:extLst>
              <a:ext uri="{FF2B5EF4-FFF2-40B4-BE49-F238E27FC236}">
                <a16:creationId xmlns:a16="http://schemas.microsoft.com/office/drawing/2014/main" id="{EF936B42-CEFA-0C40-8EC9-310DA5EF28DF}"/>
              </a:ext>
            </a:extLst>
          </p:cNvPr>
          <p:cNvSpPr>
            <a:spLocks noGrp="1"/>
          </p:cNvSpPr>
          <p:nvPr>
            <p:ph idx="1"/>
          </p:nvPr>
        </p:nvSpPr>
        <p:spPr/>
        <p:txBody>
          <a:bodyPr/>
          <a:lstStyle/>
          <a:p>
            <a:r>
              <a:rPr lang="en-US" dirty="0"/>
              <a:t>Assumes that units in a network can be grouped according to the extent to which they are equivalent</a:t>
            </a:r>
          </a:p>
          <a:p>
            <a:r>
              <a:rPr lang="en-US" dirty="0"/>
              <a:t>The goal of blockmodeling is to reduce a large, potentially incoherent network to a smaller comprehensible structure that can be interpreted more readily </a:t>
            </a:r>
          </a:p>
        </p:txBody>
      </p:sp>
    </p:spTree>
    <p:extLst>
      <p:ext uri="{BB962C8B-B14F-4D97-AF65-F5344CB8AC3E}">
        <p14:creationId xmlns:p14="http://schemas.microsoft.com/office/powerpoint/2010/main" val="80576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0335086-3E8F-6B49-886D-90240CAADE5D}"/>
              </a:ext>
            </a:extLst>
          </p:cNvPr>
          <p:cNvSpPr/>
          <p:nvPr/>
        </p:nvSpPr>
        <p:spPr>
          <a:xfrm>
            <a:off x="1111073" y="449197"/>
            <a:ext cx="914400" cy="92189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5" name="Oval 4">
            <a:extLst>
              <a:ext uri="{FF2B5EF4-FFF2-40B4-BE49-F238E27FC236}">
                <a16:creationId xmlns:a16="http://schemas.microsoft.com/office/drawing/2014/main" id="{16B72ED8-4DC9-C148-9B71-EF0B89B8BCD1}"/>
              </a:ext>
            </a:extLst>
          </p:cNvPr>
          <p:cNvSpPr/>
          <p:nvPr/>
        </p:nvSpPr>
        <p:spPr>
          <a:xfrm>
            <a:off x="3898692" y="424214"/>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sp>
        <p:nvSpPr>
          <p:cNvPr id="6" name="Oval 5">
            <a:extLst>
              <a:ext uri="{FF2B5EF4-FFF2-40B4-BE49-F238E27FC236}">
                <a16:creationId xmlns:a16="http://schemas.microsoft.com/office/drawing/2014/main" id="{4D130C6D-F9B9-DE41-98D1-B0D4ABB1A5BF}"/>
              </a:ext>
            </a:extLst>
          </p:cNvPr>
          <p:cNvSpPr/>
          <p:nvPr/>
        </p:nvSpPr>
        <p:spPr>
          <a:xfrm>
            <a:off x="1471799" y="237283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sp>
        <p:nvSpPr>
          <p:cNvPr id="7" name="Oval 6">
            <a:extLst>
              <a:ext uri="{FF2B5EF4-FFF2-40B4-BE49-F238E27FC236}">
                <a16:creationId xmlns:a16="http://schemas.microsoft.com/office/drawing/2014/main" id="{52AD63E5-CE27-9D47-825D-80EC9B8836F5}"/>
              </a:ext>
            </a:extLst>
          </p:cNvPr>
          <p:cNvSpPr/>
          <p:nvPr/>
        </p:nvSpPr>
        <p:spPr>
          <a:xfrm>
            <a:off x="3001781" y="234391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8" name="Oval 7">
            <a:extLst>
              <a:ext uri="{FF2B5EF4-FFF2-40B4-BE49-F238E27FC236}">
                <a16:creationId xmlns:a16="http://schemas.microsoft.com/office/drawing/2014/main" id="{5D47B7C4-BA03-1E47-BB0A-354F48CA19AF}"/>
              </a:ext>
            </a:extLst>
          </p:cNvPr>
          <p:cNvSpPr/>
          <p:nvPr/>
        </p:nvSpPr>
        <p:spPr>
          <a:xfrm>
            <a:off x="260284" y="232053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9" name="Oval 8">
            <a:extLst>
              <a:ext uri="{FF2B5EF4-FFF2-40B4-BE49-F238E27FC236}">
                <a16:creationId xmlns:a16="http://schemas.microsoft.com/office/drawing/2014/main" id="{52164899-1B94-2F42-87BB-F83F4DACE35E}"/>
              </a:ext>
            </a:extLst>
          </p:cNvPr>
          <p:cNvSpPr/>
          <p:nvPr/>
        </p:nvSpPr>
        <p:spPr>
          <a:xfrm>
            <a:off x="4322838" y="2335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11" name="Straight Connector 10">
            <a:extLst>
              <a:ext uri="{FF2B5EF4-FFF2-40B4-BE49-F238E27FC236}">
                <a16:creationId xmlns:a16="http://schemas.microsoft.com/office/drawing/2014/main" id="{3BA06DEF-D4E3-6E44-A85E-69D4774AC618}"/>
              </a:ext>
            </a:extLst>
          </p:cNvPr>
          <p:cNvCxnSpPr>
            <a:cxnSpLocks/>
          </p:cNvCxnSpPr>
          <p:nvPr/>
        </p:nvCxnSpPr>
        <p:spPr>
          <a:xfrm flipH="1">
            <a:off x="431968" y="1338614"/>
            <a:ext cx="1066005" cy="120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073A5C-4C0E-E94B-A1EA-CFCFCD05904D}"/>
              </a:ext>
            </a:extLst>
          </p:cNvPr>
          <p:cNvCxnSpPr>
            <a:cxnSpLocks/>
          </p:cNvCxnSpPr>
          <p:nvPr/>
        </p:nvCxnSpPr>
        <p:spPr>
          <a:xfrm flipH="1">
            <a:off x="894922" y="1119560"/>
            <a:ext cx="3074408" cy="127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B3B0F2E-ABA1-8649-B618-FEADB8D221B5}"/>
              </a:ext>
            </a:extLst>
          </p:cNvPr>
          <p:cNvCxnSpPr>
            <a:cxnSpLocks/>
          </p:cNvCxnSpPr>
          <p:nvPr/>
        </p:nvCxnSpPr>
        <p:spPr>
          <a:xfrm>
            <a:off x="1614998" y="1359226"/>
            <a:ext cx="457789" cy="150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8B49C5-861D-C94D-B12B-51521A68AF36}"/>
              </a:ext>
            </a:extLst>
          </p:cNvPr>
          <p:cNvCxnSpPr>
            <a:cxnSpLocks/>
            <a:stCxn id="5" idx="3"/>
          </p:cNvCxnSpPr>
          <p:nvPr/>
        </p:nvCxnSpPr>
        <p:spPr>
          <a:xfrm flipH="1">
            <a:off x="1760683" y="1204703"/>
            <a:ext cx="2271920" cy="1490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7ACDF4A-0D2C-F047-9CB1-1C473B69E070}"/>
              </a:ext>
            </a:extLst>
          </p:cNvPr>
          <p:cNvCxnSpPr>
            <a:cxnSpLocks/>
          </p:cNvCxnSpPr>
          <p:nvPr/>
        </p:nvCxnSpPr>
        <p:spPr>
          <a:xfrm flipH="1">
            <a:off x="3455317" y="1236084"/>
            <a:ext cx="624955" cy="1306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8BAE4A9-EECD-D144-99BB-682860E9A1EC}"/>
              </a:ext>
            </a:extLst>
          </p:cNvPr>
          <p:cNvCxnSpPr>
            <a:cxnSpLocks/>
            <a:stCxn id="4" idx="5"/>
            <a:endCxn id="7" idx="0"/>
          </p:cNvCxnSpPr>
          <p:nvPr/>
        </p:nvCxnSpPr>
        <p:spPr>
          <a:xfrm>
            <a:off x="1891562" y="1236084"/>
            <a:ext cx="1567419" cy="110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052755D-84F6-A447-9DA6-18CCA18EB77A}"/>
              </a:ext>
            </a:extLst>
          </p:cNvPr>
          <p:cNvCxnSpPr>
            <a:cxnSpLocks/>
          </p:cNvCxnSpPr>
          <p:nvPr/>
        </p:nvCxnSpPr>
        <p:spPr>
          <a:xfrm>
            <a:off x="4567830" y="1287349"/>
            <a:ext cx="116422" cy="120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69E866-5620-9D45-97DD-CD20F6A4DA68}"/>
              </a:ext>
            </a:extLst>
          </p:cNvPr>
          <p:cNvCxnSpPr>
            <a:cxnSpLocks/>
          </p:cNvCxnSpPr>
          <p:nvPr/>
        </p:nvCxnSpPr>
        <p:spPr>
          <a:xfrm>
            <a:off x="1913706" y="1211840"/>
            <a:ext cx="2732263" cy="115596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B0F1CD9E-520F-BF44-B36A-D55FCD7C5840}"/>
              </a:ext>
            </a:extLst>
          </p:cNvPr>
          <p:cNvGraphicFramePr>
            <a:graphicFrameLocks noGrp="1"/>
          </p:cNvGraphicFramePr>
          <p:nvPr>
            <p:extLst>
              <p:ext uri="{D42A27DB-BD31-4B8C-83A1-F6EECF244321}">
                <p14:modId xmlns:p14="http://schemas.microsoft.com/office/powerpoint/2010/main" val="4037941285"/>
              </p:ext>
            </p:extLst>
          </p:nvPr>
        </p:nvGraphicFramePr>
        <p:xfrm>
          <a:off x="6160957" y="2320532"/>
          <a:ext cx="4842145" cy="3209934"/>
        </p:xfrm>
        <a:graphic>
          <a:graphicData uri="http://schemas.openxmlformats.org/drawingml/2006/table">
            <a:tbl>
              <a:tblPr firstRow="1" bandRow="1">
                <a:tableStyleId>{0505E3EF-67EA-436B-97B2-0124C06EBD24}</a:tableStyleId>
              </a:tblPr>
              <a:tblGrid>
                <a:gridCol w="691735">
                  <a:extLst>
                    <a:ext uri="{9D8B030D-6E8A-4147-A177-3AD203B41FA5}">
                      <a16:colId xmlns:a16="http://schemas.microsoft.com/office/drawing/2014/main" val="3965502680"/>
                    </a:ext>
                  </a:extLst>
                </a:gridCol>
                <a:gridCol w="691735">
                  <a:extLst>
                    <a:ext uri="{9D8B030D-6E8A-4147-A177-3AD203B41FA5}">
                      <a16:colId xmlns:a16="http://schemas.microsoft.com/office/drawing/2014/main" val="3970787333"/>
                    </a:ext>
                  </a:extLst>
                </a:gridCol>
                <a:gridCol w="691735">
                  <a:extLst>
                    <a:ext uri="{9D8B030D-6E8A-4147-A177-3AD203B41FA5}">
                      <a16:colId xmlns:a16="http://schemas.microsoft.com/office/drawing/2014/main" val="972482240"/>
                    </a:ext>
                  </a:extLst>
                </a:gridCol>
                <a:gridCol w="691735">
                  <a:extLst>
                    <a:ext uri="{9D8B030D-6E8A-4147-A177-3AD203B41FA5}">
                      <a16:colId xmlns:a16="http://schemas.microsoft.com/office/drawing/2014/main" val="2054974694"/>
                    </a:ext>
                  </a:extLst>
                </a:gridCol>
                <a:gridCol w="691735">
                  <a:extLst>
                    <a:ext uri="{9D8B030D-6E8A-4147-A177-3AD203B41FA5}">
                      <a16:colId xmlns:a16="http://schemas.microsoft.com/office/drawing/2014/main" val="2416785856"/>
                    </a:ext>
                  </a:extLst>
                </a:gridCol>
                <a:gridCol w="691735">
                  <a:extLst>
                    <a:ext uri="{9D8B030D-6E8A-4147-A177-3AD203B41FA5}">
                      <a16:colId xmlns:a16="http://schemas.microsoft.com/office/drawing/2014/main" val="1984244372"/>
                    </a:ext>
                  </a:extLst>
                </a:gridCol>
                <a:gridCol w="691735">
                  <a:extLst>
                    <a:ext uri="{9D8B030D-6E8A-4147-A177-3AD203B41FA5}">
                      <a16:colId xmlns:a16="http://schemas.microsoft.com/office/drawing/2014/main" val="2566818413"/>
                    </a:ext>
                  </a:extLst>
                </a:gridCol>
              </a:tblGrid>
              <a:tr h="458562">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extLst>
                  <a:ext uri="{0D108BD9-81ED-4DB2-BD59-A6C34878D82A}">
                    <a16:rowId xmlns:a16="http://schemas.microsoft.com/office/drawing/2014/main" val="3536707604"/>
                  </a:ext>
                </a:extLst>
              </a:tr>
              <a:tr h="458562">
                <a:tc>
                  <a:txBody>
                    <a:bodyPr/>
                    <a:lstStyle/>
                    <a:p>
                      <a:r>
                        <a:rPr lang="en-US" dirty="0"/>
                        <a:t>A</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463851477"/>
                  </a:ext>
                </a:extLst>
              </a:tr>
              <a:tr h="458562">
                <a:tc>
                  <a:txBody>
                    <a:bodyPr/>
                    <a:lstStyle/>
                    <a:p>
                      <a:r>
                        <a:rPr lang="en-US" dirty="0"/>
                        <a:t>B</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49686430"/>
                  </a:ext>
                </a:extLst>
              </a:tr>
              <a:tr h="458562">
                <a:tc>
                  <a:txBody>
                    <a:bodyPr/>
                    <a:lstStyle/>
                    <a:p>
                      <a:r>
                        <a:rPr lang="en-US" dirty="0"/>
                        <a:t>C</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698814203"/>
                  </a:ext>
                </a:extLst>
              </a:tr>
              <a:tr h="458562">
                <a:tc>
                  <a:txBody>
                    <a:bodyPr/>
                    <a:lstStyle/>
                    <a:p>
                      <a:r>
                        <a:rPr lang="en-US" dirty="0"/>
                        <a:t>D</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225416621"/>
                  </a:ext>
                </a:extLst>
              </a:tr>
              <a:tr h="458562">
                <a:tc>
                  <a:txBody>
                    <a:bodyPr/>
                    <a:lstStyle/>
                    <a:p>
                      <a:r>
                        <a:rPr lang="en-US" dirty="0"/>
                        <a:t>E</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488848074"/>
                  </a:ext>
                </a:extLst>
              </a:tr>
              <a:tr h="458562">
                <a:tc>
                  <a:txBody>
                    <a:bodyPr/>
                    <a:lstStyle/>
                    <a:p>
                      <a:r>
                        <a:rPr lang="en-US" dirty="0"/>
                        <a:t>F</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313669551"/>
                  </a:ext>
                </a:extLst>
              </a:tr>
            </a:tbl>
          </a:graphicData>
        </a:graphic>
      </p:graphicFrame>
      <p:cxnSp>
        <p:nvCxnSpPr>
          <p:cNvPr id="59" name="Straight Connector 58">
            <a:extLst>
              <a:ext uri="{FF2B5EF4-FFF2-40B4-BE49-F238E27FC236}">
                <a16:creationId xmlns:a16="http://schemas.microsoft.com/office/drawing/2014/main" id="{72A2AE19-35F2-9742-86F2-472EA7C908F3}"/>
              </a:ext>
            </a:extLst>
          </p:cNvPr>
          <p:cNvCxnSpPr>
            <a:cxnSpLocks/>
          </p:cNvCxnSpPr>
          <p:nvPr/>
        </p:nvCxnSpPr>
        <p:spPr>
          <a:xfrm>
            <a:off x="6835515" y="3709840"/>
            <a:ext cx="416758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148E586-F748-5846-BC25-9C877DD908B0}"/>
              </a:ext>
            </a:extLst>
          </p:cNvPr>
          <p:cNvCxnSpPr>
            <a:cxnSpLocks/>
          </p:cNvCxnSpPr>
          <p:nvPr/>
        </p:nvCxnSpPr>
        <p:spPr>
          <a:xfrm>
            <a:off x="8214610" y="2801112"/>
            <a:ext cx="0" cy="2784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93A00CF-3652-5745-A593-4430EC85C6B0}"/>
              </a:ext>
            </a:extLst>
          </p:cNvPr>
          <p:cNvSpPr txBox="1"/>
          <p:nvPr/>
        </p:nvSpPr>
        <p:spPr>
          <a:xfrm>
            <a:off x="6598508" y="1062681"/>
            <a:ext cx="3355727" cy="369332"/>
          </a:xfrm>
          <a:prstGeom prst="rect">
            <a:avLst/>
          </a:prstGeom>
          <a:noFill/>
        </p:spPr>
        <p:txBody>
          <a:bodyPr wrap="none" rtlCol="0">
            <a:spAutoFit/>
          </a:bodyPr>
          <a:lstStyle/>
          <a:p>
            <a:r>
              <a:rPr lang="en-US" dirty="0"/>
              <a:t>Example 1: Structural Equivalence</a:t>
            </a:r>
          </a:p>
        </p:txBody>
      </p:sp>
    </p:spTree>
    <p:extLst>
      <p:ext uri="{BB962C8B-B14F-4D97-AF65-F5344CB8AC3E}">
        <p14:creationId xmlns:p14="http://schemas.microsoft.com/office/powerpoint/2010/main" val="2311116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2169</TotalTime>
  <Words>1941</Words>
  <Application>Microsoft Macintosh PowerPoint</Application>
  <PresentationFormat>Widescreen</PresentationFormat>
  <Paragraphs>1159</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Social Network Analysis Class (Spring 2019)   Jieun Shin  </vt:lpstr>
      <vt:lpstr>Review </vt:lpstr>
      <vt:lpstr>Week 7: Positions, Roles and Clusters</vt:lpstr>
      <vt:lpstr>Structural Equivalence</vt:lpstr>
      <vt:lpstr>Relax the definition a little bit </vt:lpstr>
      <vt:lpstr>Relax the definition a bit more </vt:lpstr>
      <vt:lpstr>Why Interested in Positions?</vt:lpstr>
      <vt:lpstr>1. Blockmodeling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Concor (CONvergence of iterated CORrelations)</vt:lpstr>
      <vt:lpstr>PowerPoint Presentation</vt:lpstr>
      <vt:lpstr>PowerPoint Presentation</vt:lpstr>
      <vt:lpstr>Cohesion vs. Structural Equivalence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Positions, Roles and Clusters (Scott 126-148; Valente Chapter 7)</dc:title>
  <dc:creator>Microsoft Office User</dc:creator>
  <cp:lastModifiedBy>Microsoft Office User</cp:lastModifiedBy>
  <cp:revision>65</cp:revision>
  <cp:lastPrinted>2019-02-25T14:03:19Z</cp:lastPrinted>
  <dcterms:created xsi:type="dcterms:W3CDTF">2019-02-08T21:54:19Z</dcterms:created>
  <dcterms:modified xsi:type="dcterms:W3CDTF">2019-02-25T14:23:37Z</dcterms:modified>
</cp:coreProperties>
</file>