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751" r:id="rId2"/>
    <p:sldId id="621" r:id="rId3"/>
    <p:sldId id="750" r:id="rId4"/>
    <p:sldId id="693" r:id="rId5"/>
    <p:sldId id="683" r:id="rId6"/>
    <p:sldId id="624" r:id="rId7"/>
    <p:sldId id="687" r:id="rId8"/>
    <p:sldId id="688" r:id="rId9"/>
    <p:sldId id="622" r:id="rId10"/>
    <p:sldId id="716" r:id="rId11"/>
    <p:sldId id="746" r:id="rId12"/>
    <p:sldId id="718" r:id="rId13"/>
    <p:sldId id="748" r:id="rId14"/>
    <p:sldId id="749" r:id="rId15"/>
    <p:sldId id="632" r:id="rId16"/>
    <p:sldId id="633" r:id="rId17"/>
    <p:sldId id="673" r:id="rId18"/>
    <p:sldId id="634" r:id="rId19"/>
    <p:sldId id="644" r:id="rId20"/>
    <p:sldId id="652" r:id="rId21"/>
    <p:sldId id="745" r:id="rId22"/>
    <p:sldId id="741" r:id="rId23"/>
    <p:sldId id="742" r:id="rId24"/>
    <p:sldId id="744" r:id="rId25"/>
    <p:sldId id="653" r:id="rId26"/>
    <p:sldId id="654" r:id="rId27"/>
    <p:sldId id="656" r:id="rId28"/>
    <p:sldId id="659" r:id="rId29"/>
    <p:sldId id="660" r:id="rId30"/>
    <p:sldId id="664" r:id="rId31"/>
    <p:sldId id="734" r:id="rId32"/>
    <p:sldId id="735" r:id="rId33"/>
    <p:sldId id="665" r:id="rId34"/>
    <p:sldId id="677" r:id="rId35"/>
    <p:sldId id="678" r:id="rId36"/>
    <p:sldId id="679" r:id="rId37"/>
    <p:sldId id="736" r:id="rId38"/>
    <p:sldId id="739" r:id="rId39"/>
    <p:sldId id="6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4"/>
  </p:normalViewPr>
  <p:slideViewPr>
    <p:cSldViewPr snapToGrid="0" snapToObjects="1">
      <p:cViewPr varScale="1">
        <p:scale>
          <a:sx n="113" d="100"/>
          <a:sy n="113"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BF878-3B94-F449-AE4E-5B25A070B0F9}" type="datetimeFigureOut">
              <a:rPr lang="en-US" smtClean="0"/>
              <a:t>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2E19D-E062-F045-A8D4-9A7DEBE1BE08}" type="slidenum">
              <a:rPr lang="en-US" smtClean="0"/>
              <a:t>‹#›</a:t>
            </a:fld>
            <a:endParaRPr lang="en-US"/>
          </a:p>
        </p:txBody>
      </p:sp>
    </p:spTree>
    <p:extLst>
      <p:ext uri="{BB962C8B-B14F-4D97-AF65-F5344CB8AC3E}">
        <p14:creationId xmlns:p14="http://schemas.microsoft.com/office/powerpoint/2010/main" val="136228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D97E673B-55E6-1845-BF7D-D615967A1F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1363" indent="-284163">
              <a:spcBef>
                <a:spcPct val="30000"/>
              </a:spcBef>
              <a:defRPr sz="1200">
                <a:solidFill>
                  <a:schemeClr val="tx1"/>
                </a:solidFill>
                <a:latin typeface="Times New Roman" panose="02020603050405020304" pitchFamily="18" charset="0"/>
              </a:defRPr>
            </a:lvl2pPr>
            <a:lvl3pPr marL="1141413" indent="-227013">
              <a:spcBef>
                <a:spcPct val="30000"/>
              </a:spcBef>
              <a:defRPr sz="1200">
                <a:solidFill>
                  <a:schemeClr val="tx1"/>
                </a:solidFill>
                <a:latin typeface="Times New Roman" panose="02020603050405020304" pitchFamily="18" charset="0"/>
              </a:defRPr>
            </a:lvl3pPr>
            <a:lvl4pPr marL="1598613" indent="-227013">
              <a:spcBef>
                <a:spcPct val="30000"/>
              </a:spcBef>
              <a:defRPr sz="1200">
                <a:solidFill>
                  <a:schemeClr val="tx1"/>
                </a:solidFill>
                <a:latin typeface="Times New Roman" panose="02020603050405020304" pitchFamily="18" charset="0"/>
              </a:defRPr>
            </a:lvl4pPr>
            <a:lvl5pPr marL="2055813" indent="-227013">
              <a:spcBef>
                <a:spcPct val="30000"/>
              </a:spcBef>
              <a:defRPr sz="1200">
                <a:solidFill>
                  <a:schemeClr val="tx1"/>
                </a:solidFill>
                <a:latin typeface="Times New Roman" panose="02020603050405020304" pitchFamily="18" charset="0"/>
              </a:defRPr>
            </a:lvl5pPr>
            <a:lvl6pPr marL="2513013" indent="-227013" eaLnBrk="0" fontAlgn="base" hangingPunct="0">
              <a:spcBef>
                <a:spcPct val="30000"/>
              </a:spcBef>
              <a:spcAft>
                <a:spcPct val="0"/>
              </a:spcAft>
              <a:defRPr sz="1200">
                <a:solidFill>
                  <a:schemeClr val="tx1"/>
                </a:solidFill>
                <a:latin typeface="Times New Roman" panose="02020603050405020304" pitchFamily="18" charset="0"/>
              </a:defRPr>
            </a:lvl6pPr>
            <a:lvl7pPr marL="2970213" indent="-227013" eaLnBrk="0" fontAlgn="base" hangingPunct="0">
              <a:spcBef>
                <a:spcPct val="30000"/>
              </a:spcBef>
              <a:spcAft>
                <a:spcPct val="0"/>
              </a:spcAft>
              <a:defRPr sz="1200">
                <a:solidFill>
                  <a:schemeClr val="tx1"/>
                </a:solidFill>
                <a:latin typeface="Times New Roman" panose="02020603050405020304" pitchFamily="18" charset="0"/>
              </a:defRPr>
            </a:lvl7pPr>
            <a:lvl8pPr marL="3427413" indent="-227013" eaLnBrk="0" fontAlgn="base" hangingPunct="0">
              <a:spcBef>
                <a:spcPct val="30000"/>
              </a:spcBef>
              <a:spcAft>
                <a:spcPct val="0"/>
              </a:spcAft>
              <a:defRPr sz="1200">
                <a:solidFill>
                  <a:schemeClr val="tx1"/>
                </a:solidFill>
                <a:latin typeface="Times New Roman" panose="02020603050405020304" pitchFamily="18" charset="0"/>
              </a:defRPr>
            </a:lvl8pPr>
            <a:lvl9pPr marL="3884613" indent="-22701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1420AD8-78D8-604C-8A86-5C8E7E4774A6}" type="slidenum">
              <a:rPr lang="en-US" altLang="en-US" smtClean="0"/>
              <a:pPr>
                <a:spcBef>
                  <a:spcPct val="0"/>
                </a:spcBef>
              </a:pPr>
              <a:t>1</a:t>
            </a:fld>
            <a:endParaRPr lang="en-US" altLang="en-US"/>
          </a:p>
        </p:txBody>
      </p:sp>
      <p:sp>
        <p:nvSpPr>
          <p:cNvPr id="17410" name="Rectangle 2">
            <a:extLst>
              <a:ext uri="{FF2B5EF4-FFF2-40B4-BE49-F238E27FC236}">
                <a16:creationId xmlns:a16="http://schemas.microsoft.com/office/drawing/2014/main" id="{5E49E1C6-9F0C-C64A-ABD8-765402C1248A}"/>
              </a:ext>
            </a:extLst>
          </p:cNvPr>
          <p:cNvSpPr>
            <a:spLocks noGrp="1" noRot="1" noChangeAspect="1" noChangeArrowheads="1" noTextEdit="1"/>
          </p:cNvSpPr>
          <p:nvPr>
            <p:ph type="sldImg"/>
          </p:nvPr>
        </p:nvSpPr>
        <p:spPr>
          <a:ln cap="flat"/>
        </p:spPr>
      </p:sp>
      <p:sp>
        <p:nvSpPr>
          <p:cNvPr id="17411" name="Rectangle 3">
            <a:extLst>
              <a:ext uri="{FF2B5EF4-FFF2-40B4-BE49-F238E27FC236}">
                <a16:creationId xmlns:a16="http://schemas.microsoft.com/office/drawing/2014/main" id="{133D11B6-7C87-F94A-B214-7BE27E467B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1199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Slide Image Placeholder 1">
            <a:extLst>
              <a:ext uri="{FF2B5EF4-FFF2-40B4-BE49-F238E27FC236}">
                <a16:creationId xmlns:a16="http://schemas.microsoft.com/office/drawing/2014/main" id="{B604AA3A-C099-7D47-8D06-4AA9EFF02816}"/>
              </a:ext>
            </a:extLst>
          </p:cNvPr>
          <p:cNvSpPr>
            <a:spLocks noGrp="1" noRot="1" noChangeAspect="1" noTextEdit="1"/>
          </p:cNvSpPr>
          <p:nvPr>
            <p:ph type="sldImg"/>
          </p:nvPr>
        </p:nvSpPr>
        <p:spPr>
          <a:ln/>
        </p:spPr>
      </p:sp>
      <p:sp>
        <p:nvSpPr>
          <p:cNvPr id="292867" name="Notes Placeholder 2">
            <a:extLst>
              <a:ext uri="{FF2B5EF4-FFF2-40B4-BE49-F238E27FC236}">
                <a16:creationId xmlns:a16="http://schemas.microsoft.com/office/drawing/2014/main" id="{AAE119D7-AAE8-AB42-B76A-60D7CD57B0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92868" name="Slide Number Placeholder 3">
            <a:extLst>
              <a:ext uri="{FF2B5EF4-FFF2-40B4-BE49-F238E27FC236}">
                <a16:creationId xmlns:a16="http://schemas.microsoft.com/office/drawing/2014/main" id="{BB3BA632-37B2-D449-A0AA-01746F75BCB9}"/>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A99FFBFA-ACAF-5F46-94C4-D47593054F3C}" type="slidenum">
              <a:rPr lang="en-US" altLang="en-US"/>
              <a:pPr algn="r">
                <a:spcBef>
                  <a:spcPct val="0"/>
                </a:spcBef>
              </a:pPr>
              <a:t>20</a:t>
            </a:fld>
            <a:endParaRPr lang="en-US" altLang="en-US"/>
          </a:p>
        </p:txBody>
      </p:sp>
    </p:spTree>
    <p:extLst>
      <p:ext uri="{BB962C8B-B14F-4D97-AF65-F5344CB8AC3E}">
        <p14:creationId xmlns:p14="http://schemas.microsoft.com/office/powerpoint/2010/main" val="1327316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Slide Image Placeholder 1">
            <a:extLst>
              <a:ext uri="{FF2B5EF4-FFF2-40B4-BE49-F238E27FC236}">
                <a16:creationId xmlns:a16="http://schemas.microsoft.com/office/drawing/2014/main" id="{733CAB98-1322-D44B-9A5C-1FCB63740688}"/>
              </a:ext>
            </a:extLst>
          </p:cNvPr>
          <p:cNvSpPr>
            <a:spLocks noGrp="1" noRot="1" noChangeAspect="1" noTextEdit="1"/>
          </p:cNvSpPr>
          <p:nvPr>
            <p:ph type="sldImg"/>
          </p:nvPr>
        </p:nvSpPr>
        <p:spPr>
          <a:ln/>
        </p:spPr>
      </p:sp>
      <p:sp>
        <p:nvSpPr>
          <p:cNvPr id="293891" name="Notes Placeholder 2">
            <a:extLst>
              <a:ext uri="{FF2B5EF4-FFF2-40B4-BE49-F238E27FC236}">
                <a16:creationId xmlns:a16="http://schemas.microsoft.com/office/drawing/2014/main" id="{83C93D66-3ADE-684D-B77A-6D554623BA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93892" name="Slide Number Placeholder 3">
            <a:extLst>
              <a:ext uri="{FF2B5EF4-FFF2-40B4-BE49-F238E27FC236}">
                <a16:creationId xmlns:a16="http://schemas.microsoft.com/office/drawing/2014/main" id="{E1801741-A9B3-FB43-8A7A-F91698DAD1BA}"/>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EA93FD3-62DE-8A4F-B444-ED08BFF2C875}" type="slidenum">
              <a:rPr lang="en-US" altLang="en-US"/>
              <a:pPr algn="r">
                <a:spcBef>
                  <a:spcPct val="0"/>
                </a:spcBef>
              </a:pPr>
              <a:t>23</a:t>
            </a:fld>
            <a:endParaRPr lang="en-US" altLang="en-US"/>
          </a:p>
        </p:txBody>
      </p:sp>
    </p:spTree>
    <p:extLst>
      <p:ext uri="{BB962C8B-B14F-4D97-AF65-F5344CB8AC3E}">
        <p14:creationId xmlns:p14="http://schemas.microsoft.com/office/powerpoint/2010/main" val="89013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a:extLst>
              <a:ext uri="{FF2B5EF4-FFF2-40B4-BE49-F238E27FC236}">
                <a16:creationId xmlns:a16="http://schemas.microsoft.com/office/drawing/2014/main" id="{CB270098-0774-CB47-9185-020B03FAED56}"/>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06DF6E5B-48DE-8445-A819-9F4029778904}" type="slidenum">
              <a:rPr lang="en-US" altLang="en-US"/>
              <a:pPr algn="r">
                <a:spcBef>
                  <a:spcPct val="0"/>
                </a:spcBef>
              </a:pPr>
              <a:t>25</a:t>
            </a:fld>
            <a:endParaRPr lang="en-US" altLang="en-US"/>
          </a:p>
        </p:txBody>
      </p:sp>
      <p:sp>
        <p:nvSpPr>
          <p:cNvPr id="294915" name="Rectangle 2">
            <a:extLst>
              <a:ext uri="{FF2B5EF4-FFF2-40B4-BE49-F238E27FC236}">
                <a16:creationId xmlns:a16="http://schemas.microsoft.com/office/drawing/2014/main" id="{1433E3C1-AF92-F24C-82A2-20B1C37364A7}"/>
              </a:ext>
            </a:extLst>
          </p:cNvPr>
          <p:cNvSpPr>
            <a:spLocks noGrp="1" noRot="1" noChangeAspect="1" noChangeArrowheads="1" noTextEdit="1"/>
          </p:cNvSpPr>
          <p:nvPr>
            <p:ph type="sldImg"/>
          </p:nvPr>
        </p:nvSpPr>
        <p:spPr>
          <a:xfrm>
            <a:off x="409575" y="698500"/>
            <a:ext cx="6130925" cy="3449638"/>
          </a:xfrm>
          <a:ln cap="flat">
            <a:solidFill>
              <a:schemeClr val="tx1"/>
            </a:solidFill>
          </a:ln>
        </p:spPr>
      </p:sp>
      <p:sp>
        <p:nvSpPr>
          <p:cNvPr id="294916" name="Rectangle 3">
            <a:extLst>
              <a:ext uri="{FF2B5EF4-FFF2-40B4-BE49-F238E27FC236}">
                <a16:creationId xmlns:a16="http://schemas.microsoft.com/office/drawing/2014/main" id="{4B23BEA0-8314-244D-AD22-26ABEE503E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45660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a:extLst>
              <a:ext uri="{FF2B5EF4-FFF2-40B4-BE49-F238E27FC236}">
                <a16:creationId xmlns:a16="http://schemas.microsoft.com/office/drawing/2014/main" id="{8821B26F-6998-B14E-B68D-30527E07A7E7}"/>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4B78B3F3-D5D9-4342-BB9B-F59FB4600B05}" type="slidenum">
              <a:rPr lang="en-US" altLang="en-US"/>
              <a:pPr algn="r">
                <a:spcBef>
                  <a:spcPct val="0"/>
                </a:spcBef>
              </a:pPr>
              <a:t>26</a:t>
            </a:fld>
            <a:endParaRPr lang="en-US" altLang="en-US"/>
          </a:p>
        </p:txBody>
      </p:sp>
      <p:sp>
        <p:nvSpPr>
          <p:cNvPr id="295939" name="Rectangle 2">
            <a:extLst>
              <a:ext uri="{FF2B5EF4-FFF2-40B4-BE49-F238E27FC236}">
                <a16:creationId xmlns:a16="http://schemas.microsoft.com/office/drawing/2014/main" id="{BB83B34A-AB84-F44D-B614-E5EEEA547A50}"/>
              </a:ext>
            </a:extLst>
          </p:cNvPr>
          <p:cNvSpPr>
            <a:spLocks noGrp="1" noRot="1" noChangeAspect="1" noChangeArrowheads="1" noTextEdit="1"/>
          </p:cNvSpPr>
          <p:nvPr>
            <p:ph type="sldImg"/>
          </p:nvPr>
        </p:nvSpPr>
        <p:spPr>
          <a:xfrm>
            <a:off x="411163" y="700088"/>
            <a:ext cx="6129337" cy="3448050"/>
          </a:xfrm>
          <a:ln cap="flat">
            <a:solidFill>
              <a:schemeClr val="tx1"/>
            </a:solidFill>
          </a:ln>
        </p:spPr>
      </p:sp>
      <p:sp>
        <p:nvSpPr>
          <p:cNvPr id="295940" name="Rectangle 3">
            <a:extLst>
              <a:ext uri="{FF2B5EF4-FFF2-40B4-BE49-F238E27FC236}">
                <a16:creationId xmlns:a16="http://schemas.microsoft.com/office/drawing/2014/main" id="{3F905486-A644-A648-81BE-65EA7A6F4A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0915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a:extLst>
              <a:ext uri="{FF2B5EF4-FFF2-40B4-BE49-F238E27FC236}">
                <a16:creationId xmlns:a16="http://schemas.microsoft.com/office/drawing/2014/main" id="{7A406085-EAB1-0844-BC9A-CABAA0913B5E}"/>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00BEA39-B39A-3C46-B26B-93F187C35604}" type="slidenum">
              <a:rPr lang="en-US" altLang="en-US"/>
              <a:pPr algn="r">
                <a:spcBef>
                  <a:spcPct val="0"/>
                </a:spcBef>
              </a:pPr>
              <a:t>27</a:t>
            </a:fld>
            <a:endParaRPr lang="en-US" altLang="en-US"/>
          </a:p>
        </p:txBody>
      </p:sp>
      <p:sp>
        <p:nvSpPr>
          <p:cNvPr id="297987" name="Rectangle 2">
            <a:extLst>
              <a:ext uri="{FF2B5EF4-FFF2-40B4-BE49-F238E27FC236}">
                <a16:creationId xmlns:a16="http://schemas.microsoft.com/office/drawing/2014/main" id="{71E9B292-9B1E-6D48-AEEC-6555F79314BF}"/>
              </a:ext>
            </a:extLst>
          </p:cNvPr>
          <p:cNvSpPr>
            <a:spLocks noGrp="1" noRot="1" noChangeAspect="1" noChangeArrowheads="1" noTextEdit="1"/>
          </p:cNvSpPr>
          <p:nvPr>
            <p:ph type="sldImg"/>
          </p:nvPr>
        </p:nvSpPr>
        <p:spPr>
          <a:xfrm>
            <a:off x="409575" y="698500"/>
            <a:ext cx="6130925" cy="3449638"/>
          </a:xfrm>
          <a:ln cap="flat">
            <a:solidFill>
              <a:schemeClr val="tx1"/>
            </a:solidFill>
          </a:ln>
        </p:spPr>
      </p:sp>
      <p:sp>
        <p:nvSpPr>
          <p:cNvPr id="297988" name="Rectangle 3">
            <a:extLst>
              <a:ext uri="{FF2B5EF4-FFF2-40B4-BE49-F238E27FC236}">
                <a16:creationId xmlns:a16="http://schemas.microsoft.com/office/drawing/2014/main" id="{74CB9D3C-BD1F-1841-8688-EE9B53BC98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1180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a:extLst>
              <a:ext uri="{FF2B5EF4-FFF2-40B4-BE49-F238E27FC236}">
                <a16:creationId xmlns:a16="http://schemas.microsoft.com/office/drawing/2014/main" id="{88FC1B31-F413-DD45-A188-FF8F69C69006}"/>
              </a:ext>
            </a:extLst>
          </p:cNvPr>
          <p:cNvSpPr>
            <a:spLocks noGrp="1" noRot="1" noChangeAspect="1" noTextEdit="1"/>
          </p:cNvSpPr>
          <p:nvPr>
            <p:ph type="sldImg"/>
          </p:nvPr>
        </p:nvSpPr>
        <p:spPr>
          <a:ln/>
        </p:spPr>
      </p:sp>
      <p:sp>
        <p:nvSpPr>
          <p:cNvPr id="300035" name="Notes Placeholder 2">
            <a:extLst>
              <a:ext uri="{FF2B5EF4-FFF2-40B4-BE49-F238E27FC236}">
                <a16:creationId xmlns:a16="http://schemas.microsoft.com/office/drawing/2014/main" id="{0C2638B1-68A0-B345-A196-2356247C82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0036" name="Slide Number Placeholder 3">
            <a:extLst>
              <a:ext uri="{FF2B5EF4-FFF2-40B4-BE49-F238E27FC236}">
                <a16:creationId xmlns:a16="http://schemas.microsoft.com/office/drawing/2014/main" id="{73D4509C-09DC-3448-95D0-C44A7BE48AA8}"/>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084C2EE3-E1C2-A04E-9C4D-B30D30A9A77E}" type="slidenum">
              <a:rPr lang="en-US" altLang="en-US"/>
              <a:pPr algn="r">
                <a:spcBef>
                  <a:spcPct val="0"/>
                </a:spcBef>
              </a:pPr>
              <a:t>28</a:t>
            </a:fld>
            <a:endParaRPr lang="en-US" altLang="en-US"/>
          </a:p>
        </p:txBody>
      </p:sp>
    </p:spTree>
    <p:extLst>
      <p:ext uri="{BB962C8B-B14F-4D97-AF65-F5344CB8AC3E}">
        <p14:creationId xmlns:p14="http://schemas.microsoft.com/office/powerpoint/2010/main" val="952847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Slide Image Placeholder 1">
            <a:extLst>
              <a:ext uri="{FF2B5EF4-FFF2-40B4-BE49-F238E27FC236}">
                <a16:creationId xmlns:a16="http://schemas.microsoft.com/office/drawing/2014/main" id="{ADB062BA-0BA7-BE4F-9873-2D2C2C8990CB}"/>
              </a:ext>
            </a:extLst>
          </p:cNvPr>
          <p:cNvSpPr>
            <a:spLocks noGrp="1" noRot="1" noChangeAspect="1" noTextEdit="1"/>
          </p:cNvSpPr>
          <p:nvPr>
            <p:ph type="sldImg"/>
          </p:nvPr>
        </p:nvSpPr>
        <p:spPr>
          <a:ln/>
        </p:spPr>
      </p:sp>
      <p:sp>
        <p:nvSpPr>
          <p:cNvPr id="301059" name="Notes Placeholder 2">
            <a:extLst>
              <a:ext uri="{FF2B5EF4-FFF2-40B4-BE49-F238E27FC236}">
                <a16:creationId xmlns:a16="http://schemas.microsoft.com/office/drawing/2014/main" id="{DF3D0A69-4313-6D49-A858-4A33DB009A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1060" name="Slide Number Placeholder 3">
            <a:extLst>
              <a:ext uri="{FF2B5EF4-FFF2-40B4-BE49-F238E27FC236}">
                <a16:creationId xmlns:a16="http://schemas.microsoft.com/office/drawing/2014/main" id="{F3FB1031-EEFD-9244-A14A-B32109F57D2C}"/>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237E95A-E00E-4345-9A97-5E71130764F1}" type="slidenum">
              <a:rPr lang="en-US" altLang="en-US"/>
              <a:pPr algn="r">
                <a:spcBef>
                  <a:spcPct val="0"/>
                </a:spcBef>
              </a:pPr>
              <a:t>29</a:t>
            </a:fld>
            <a:endParaRPr lang="en-US" altLang="en-US"/>
          </a:p>
        </p:txBody>
      </p:sp>
    </p:spTree>
    <p:extLst>
      <p:ext uri="{BB962C8B-B14F-4D97-AF65-F5344CB8AC3E}">
        <p14:creationId xmlns:p14="http://schemas.microsoft.com/office/powerpoint/2010/main" val="332354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Image Placeholder 1">
            <a:extLst>
              <a:ext uri="{FF2B5EF4-FFF2-40B4-BE49-F238E27FC236}">
                <a16:creationId xmlns:a16="http://schemas.microsoft.com/office/drawing/2014/main" id="{D3734EB3-587B-E249-84A7-E2B72CE466F8}"/>
              </a:ext>
            </a:extLst>
          </p:cNvPr>
          <p:cNvSpPr>
            <a:spLocks noGrp="1" noRot="1" noChangeAspect="1" noTextEdit="1"/>
          </p:cNvSpPr>
          <p:nvPr>
            <p:ph type="sldImg"/>
          </p:nvPr>
        </p:nvSpPr>
        <p:spPr>
          <a:ln/>
        </p:spPr>
      </p:sp>
      <p:sp>
        <p:nvSpPr>
          <p:cNvPr id="305155" name="Notes Placeholder 2">
            <a:extLst>
              <a:ext uri="{FF2B5EF4-FFF2-40B4-BE49-F238E27FC236}">
                <a16:creationId xmlns:a16="http://schemas.microsoft.com/office/drawing/2014/main" id="{E771D3FD-B78E-8848-B1C5-550977FEE0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5156" name="Slide Number Placeholder 3">
            <a:extLst>
              <a:ext uri="{FF2B5EF4-FFF2-40B4-BE49-F238E27FC236}">
                <a16:creationId xmlns:a16="http://schemas.microsoft.com/office/drawing/2014/main" id="{3087EE30-044D-8142-9E0F-F5F0FD17E682}"/>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314BF9E-B971-214E-BFC4-0DDE35F243EF}" type="slidenum">
              <a:rPr lang="en-US" altLang="en-US"/>
              <a:pPr algn="r">
                <a:spcBef>
                  <a:spcPct val="0"/>
                </a:spcBef>
              </a:pPr>
              <a:t>30</a:t>
            </a:fld>
            <a:endParaRPr lang="en-US" altLang="en-US"/>
          </a:p>
        </p:txBody>
      </p:sp>
    </p:spTree>
    <p:extLst>
      <p:ext uri="{BB962C8B-B14F-4D97-AF65-F5344CB8AC3E}">
        <p14:creationId xmlns:p14="http://schemas.microsoft.com/office/powerpoint/2010/main" val="1163689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Slide Image Placeholder 1">
            <a:extLst>
              <a:ext uri="{FF2B5EF4-FFF2-40B4-BE49-F238E27FC236}">
                <a16:creationId xmlns:a16="http://schemas.microsoft.com/office/drawing/2014/main" id="{72BE029B-A3EC-B242-8727-BAF7E23B0652}"/>
              </a:ext>
            </a:extLst>
          </p:cNvPr>
          <p:cNvSpPr>
            <a:spLocks noGrp="1" noRot="1" noChangeAspect="1" noTextEdit="1"/>
          </p:cNvSpPr>
          <p:nvPr>
            <p:ph type="sldImg"/>
          </p:nvPr>
        </p:nvSpPr>
        <p:spPr>
          <a:ln/>
        </p:spPr>
      </p:sp>
      <p:sp>
        <p:nvSpPr>
          <p:cNvPr id="306179" name="Notes Placeholder 2">
            <a:extLst>
              <a:ext uri="{FF2B5EF4-FFF2-40B4-BE49-F238E27FC236}">
                <a16:creationId xmlns:a16="http://schemas.microsoft.com/office/drawing/2014/main" id="{BED730B0-A601-4C42-A31F-96804ACB46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6180" name="Slide Number Placeholder 3">
            <a:extLst>
              <a:ext uri="{FF2B5EF4-FFF2-40B4-BE49-F238E27FC236}">
                <a16:creationId xmlns:a16="http://schemas.microsoft.com/office/drawing/2014/main" id="{5E813FB6-F8C0-7A47-9C0F-D9F611015CBA}"/>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5F5936AB-EC9D-604F-8F2B-35EDE69AE813}" type="slidenum">
              <a:rPr lang="en-US" altLang="en-US"/>
              <a:pPr algn="r">
                <a:spcBef>
                  <a:spcPct val="0"/>
                </a:spcBef>
              </a:pPr>
              <a:t>33</a:t>
            </a:fld>
            <a:endParaRPr lang="en-US" altLang="en-US"/>
          </a:p>
        </p:txBody>
      </p:sp>
    </p:spTree>
    <p:extLst>
      <p:ext uri="{BB962C8B-B14F-4D97-AF65-F5344CB8AC3E}">
        <p14:creationId xmlns:p14="http://schemas.microsoft.com/office/powerpoint/2010/main" val="56545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a:extLst>
              <a:ext uri="{FF2B5EF4-FFF2-40B4-BE49-F238E27FC236}">
                <a16:creationId xmlns:a16="http://schemas.microsoft.com/office/drawing/2014/main" id="{1C9C3DE0-986A-9842-8B3A-8EAEC37C2E3D}"/>
              </a:ext>
            </a:extLst>
          </p:cNvPr>
          <p:cNvSpPr>
            <a:spLocks noGrp="1" noRot="1" noChangeAspect="1" noTextEdit="1"/>
          </p:cNvSpPr>
          <p:nvPr>
            <p:ph type="sldImg"/>
          </p:nvPr>
        </p:nvSpPr>
        <p:spPr>
          <a:ln/>
        </p:spPr>
      </p:sp>
      <p:sp>
        <p:nvSpPr>
          <p:cNvPr id="267267" name="Notes Placeholder 2">
            <a:extLst>
              <a:ext uri="{FF2B5EF4-FFF2-40B4-BE49-F238E27FC236}">
                <a16:creationId xmlns:a16="http://schemas.microsoft.com/office/drawing/2014/main" id="{820AFE3C-F407-1C4E-BC8E-479EC75E0D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7268" name="Slide Number Placeholder 3">
            <a:extLst>
              <a:ext uri="{FF2B5EF4-FFF2-40B4-BE49-F238E27FC236}">
                <a16:creationId xmlns:a16="http://schemas.microsoft.com/office/drawing/2014/main" id="{0FB130A5-8B2F-EB4B-8EDB-CD6F7F7C82B0}"/>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FE40AD6-C7C9-014C-9941-632D06C990B8}" type="slidenum">
              <a:rPr lang="en-US" altLang="en-US"/>
              <a:pPr algn="r">
                <a:spcBef>
                  <a:spcPct val="0"/>
                </a:spcBef>
              </a:pPr>
              <a:t>2</a:t>
            </a:fld>
            <a:endParaRPr lang="en-US" altLang="en-US"/>
          </a:p>
        </p:txBody>
      </p:sp>
    </p:spTree>
    <p:extLst>
      <p:ext uri="{BB962C8B-B14F-4D97-AF65-F5344CB8AC3E}">
        <p14:creationId xmlns:p14="http://schemas.microsoft.com/office/powerpoint/2010/main" val="190194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a:extLst>
              <a:ext uri="{FF2B5EF4-FFF2-40B4-BE49-F238E27FC236}">
                <a16:creationId xmlns:a16="http://schemas.microsoft.com/office/drawing/2014/main" id="{E1FA23E5-021C-4140-8275-08813130F951}"/>
              </a:ext>
            </a:extLst>
          </p:cNvPr>
          <p:cNvSpPr>
            <a:spLocks noGrp="1" noRot="1" noChangeAspect="1" noTextEdit="1"/>
          </p:cNvSpPr>
          <p:nvPr>
            <p:ph type="sldImg"/>
          </p:nvPr>
        </p:nvSpPr>
        <p:spPr>
          <a:ln/>
        </p:spPr>
      </p:sp>
      <p:sp>
        <p:nvSpPr>
          <p:cNvPr id="268291" name="Notes Placeholder 2">
            <a:extLst>
              <a:ext uri="{FF2B5EF4-FFF2-40B4-BE49-F238E27FC236}">
                <a16:creationId xmlns:a16="http://schemas.microsoft.com/office/drawing/2014/main" id="{627C9516-4192-CB46-AC25-A72E5743F6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8292" name="Slide Number Placeholder 3">
            <a:extLst>
              <a:ext uri="{FF2B5EF4-FFF2-40B4-BE49-F238E27FC236}">
                <a16:creationId xmlns:a16="http://schemas.microsoft.com/office/drawing/2014/main" id="{BF4D1F7E-858F-D845-AC0A-C7631418459B}"/>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5CEDAF70-19B8-3340-BC9C-65675C0FA68D}" type="slidenum">
              <a:rPr lang="en-US" altLang="en-US"/>
              <a:pPr algn="r">
                <a:spcBef>
                  <a:spcPct val="0"/>
                </a:spcBef>
              </a:pPr>
              <a:t>6</a:t>
            </a:fld>
            <a:endParaRPr lang="en-US" altLang="en-US"/>
          </a:p>
        </p:txBody>
      </p:sp>
    </p:spTree>
    <p:extLst>
      <p:ext uri="{BB962C8B-B14F-4D97-AF65-F5344CB8AC3E}">
        <p14:creationId xmlns:p14="http://schemas.microsoft.com/office/powerpoint/2010/main" val="385848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a:extLst>
              <a:ext uri="{FF2B5EF4-FFF2-40B4-BE49-F238E27FC236}">
                <a16:creationId xmlns:a16="http://schemas.microsoft.com/office/drawing/2014/main" id="{14323FA5-1494-FF4B-99C1-118A46D6F665}"/>
              </a:ext>
            </a:extLst>
          </p:cNvPr>
          <p:cNvSpPr>
            <a:spLocks noGrp="1" noRot="1" noChangeAspect="1" noTextEdit="1"/>
          </p:cNvSpPr>
          <p:nvPr>
            <p:ph type="sldImg"/>
          </p:nvPr>
        </p:nvSpPr>
        <p:spPr>
          <a:ln/>
        </p:spPr>
      </p:sp>
      <p:sp>
        <p:nvSpPr>
          <p:cNvPr id="269315" name="Notes Placeholder 2">
            <a:extLst>
              <a:ext uri="{FF2B5EF4-FFF2-40B4-BE49-F238E27FC236}">
                <a16:creationId xmlns:a16="http://schemas.microsoft.com/office/drawing/2014/main" id="{BD8FC85F-2411-924B-B2CD-FAE7DF48D7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9316" name="Slide Number Placeholder 3">
            <a:extLst>
              <a:ext uri="{FF2B5EF4-FFF2-40B4-BE49-F238E27FC236}">
                <a16:creationId xmlns:a16="http://schemas.microsoft.com/office/drawing/2014/main" id="{5A35C0AF-59EE-8B43-A740-0C587F926518}"/>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B4ABB09-1D77-004D-A604-CEF8C0B05181}" type="slidenum">
              <a:rPr lang="en-US" altLang="en-US"/>
              <a:pPr algn="r">
                <a:spcBef>
                  <a:spcPct val="0"/>
                </a:spcBef>
              </a:pPr>
              <a:t>8</a:t>
            </a:fld>
            <a:endParaRPr lang="en-US" altLang="en-US"/>
          </a:p>
        </p:txBody>
      </p:sp>
    </p:spTree>
    <p:extLst>
      <p:ext uri="{BB962C8B-B14F-4D97-AF65-F5344CB8AC3E}">
        <p14:creationId xmlns:p14="http://schemas.microsoft.com/office/powerpoint/2010/main" val="143133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a:extLst>
              <a:ext uri="{FF2B5EF4-FFF2-40B4-BE49-F238E27FC236}">
                <a16:creationId xmlns:a16="http://schemas.microsoft.com/office/drawing/2014/main" id="{C37E3DB0-00E3-4442-A011-E053212FF231}"/>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55D40E1-A02A-264F-9E48-175EE5CA59DA}" type="slidenum">
              <a:rPr lang="en-US" altLang="en-US"/>
              <a:pPr algn="r">
                <a:spcBef>
                  <a:spcPct val="0"/>
                </a:spcBef>
              </a:pPr>
              <a:t>9</a:t>
            </a:fld>
            <a:endParaRPr lang="en-US" altLang="en-US"/>
          </a:p>
        </p:txBody>
      </p:sp>
      <p:sp>
        <p:nvSpPr>
          <p:cNvPr id="270339" name="Rectangle 2">
            <a:extLst>
              <a:ext uri="{FF2B5EF4-FFF2-40B4-BE49-F238E27FC236}">
                <a16:creationId xmlns:a16="http://schemas.microsoft.com/office/drawing/2014/main" id="{F6A56E6F-C8BF-3446-A632-18D870B966B7}"/>
              </a:ext>
            </a:extLst>
          </p:cNvPr>
          <p:cNvSpPr>
            <a:spLocks noGrp="1" noRot="1" noChangeAspect="1" noChangeArrowheads="1" noTextEdit="1"/>
          </p:cNvSpPr>
          <p:nvPr>
            <p:ph type="sldImg"/>
          </p:nvPr>
        </p:nvSpPr>
        <p:spPr>
          <a:ln cap="flat"/>
        </p:spPr>
      </p:sp>
      <p:sp>
        <p:nvSpPr>
          <p:cNvPr id="270340" name="Rectangle 3">
            <a:extLst>
              <a:ext uri="{FF2B5EF4-FFF2-40B4-BE49-F238E27FC236}">
                <a16:creationId xmlns:a16="http://schemas.microsoft.com/office/drawing/2014/main" id="{CA09A5DF-408E-DD41-922F-7BDC073527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8020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Image Placeholder 1">
            <a:extLst>
              <a:ext uri="{FF2B5EF4-FFF2-40B4-BE49-F238E27FC236}">
                <a16:creationId xmlns:a16="http://schemas.microsoft.com/office/drawing/2014/main" id="{6B4E9D7F-9F78-8E4D-B543-56DD5A39C33B}"/>
              </a:ext>
            </a:extLst>
          </p:cNvPr>
          <p:cNvSpPr>
            <a:spLocks noGrp="1" noRot="1" noChangeAspect="1" noTextEdit="1"/>
          </p:cNvSpPr>
          <p:nvPr>
            <p:ph type="sldImg"/>
          </p:nvPr>
        </p:nvSpPr>
        <p:spPr>
          <a:ln/>
        </p:spPr>
      </p:sp>
      <p:sp>
        <p:nvSpPr>
          <p:cNvPr id="284675" name="Notes Placeholder 2">
            <a:extLst>
              <a:ext uri="{FF2B5EF4-FFF2-40B4-BE49-F238E27FC236}">
                <a16:creationId xmlns:a16="http://schemas.microsoft.com/office/drawing/2014/main" id="{832073D4-9DA5-3748-9948-3664566D70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4676" name="Slide Number Placeholder 3">
            <a:extLst>
              <a:ext uri="{FF2B5EF4-FFF2-40B4-BE49-F238E27FC236}">
                <a16:creationId xmlns:a16="http://schemas.microsoft.com/office/drawing/2014/main" id="{3F9598A8-F5C5-264E-9682-E47885F356EE}"/>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B01A4CDA-F3BF-664A-BABC-0D609CB68DE9}" type="slidenum">
              <a:rPr lang="en-US" altLang="en-US"/>
              <a:pPr algn="r">
                <a:spcBef>
                  <a:spcPct val="0"/>
                </a:spcBef>
              </a:pPr>
              <a:t>15</a:t>
            </a:fld>
            <a:endParaRPr lang="en-US" altLang="en-US"/>
          </a:p>
        </p:txBody>
      </p:sp>
    </p:spTree>
    <p:extLst>
      <p:ext uri="{BB962C8B-B14F-4D97-AF65-F5344CB8AC3E}">
        <p14:creationId xmlns:p14="http://schemas.microsoft.com/office/powerpoint/2010/main" val="99650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Slide Image Placeholder 1">
            <a:extLst>
              <a:ext uri="{FF2B5EF4-FFF2-40B4-BE49-F238E27FC236}">
                <a16:creationId xmlns:a16="http://schemas.microsoft.com/office/drawing/2014/main" id="{00ECF248-E9EC-DA41-8E9F-40656C9B3B90}"/>
              </a:ext>
            </a:extLst>
          </p:cNvPr>
          <p:cNvSpPr>
            <a:spLocks noGrp="1" noRot="1" noChangeAspect="1" noTextEdit="1"/>
          </p:cNvSpPr>
          <p:nvPr>
            <p:ph type="sldImg"/>
          </p:nvPr>
        </p:nvSpPr>
        <p:spPr>
          <a:ln/>
        </p:spPr>
      </p:sp>
      <p:sp>
        <p:nvSpPr>
          <p:cNvPr id="285699" name="Notes Placeholder 2">
            <a:extLst>
              <a:ext uri="{FF2B5EF4-FFF2-40B4-BE49-F238E27FC236}">
                <a16:creationId xmlns:a16="http://schemas.microsoft.com/office/drawing/2014/main" id="{2C263361-0BF4-F041-9AFD-B15B026FAB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5700" name="Slide Number Placeholder 3">
            <a:extLst>
              <a:ext uri="{FF2B5EF4-FFF2-40B4-BE49-F238E27FC236}">
                <a16:creationId xmlns:a16="http://schemas.microsoft.com/office/drawing/2014/main" id="{E01E4348-D480-7D43-97EE-58D2E0326EC6}"/>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5A5CDF6-1B77-9B49-B03C-F7422CE18636}" type="slidenum">
              <a:rPr lang="en-US" altLang="en-US"/>
              <a:pPr algn="r">
                <a:spcBef>
                  <a:spcPct val="0"/>
                </a:spcBef>
              </a:pPr>
              <a:t>16</a:t>
            </a:fld>
            <a:endParaRPr lang="en-US" altLang="en-US"/>
          </a:p>
        </p:txBody>
      </p:sp>
    </p:spTree>
    <p:extLst>
      <p:ext uri="{BB962C8B-B14F-4D97-AF65-F5344CB8AC3E}">
        <p14:creationId xmlns:p14="http://schemas.microsoft.com/office/powerpoint/2010/main" val="326623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a:extLst>
              <a:ext uri="{FF2B5EF4-FFF2-40B4-BE49-F238E27FC236}">
                <a16:creationId xmlns:a16="http://schemas.microsoft.com/office/drawing/2014/main" id="{74883E8E-3244-784C-8033-46DD7ABCD031}"/>
              </a:ext>
            </a:extLst>
          </p:cNvPr>
          <p:cNvSpPr>
            <a:spLocks noGrp="1" noRot="1" noChangeAspect="1" noTextEdit="1"/>
          </p:cNvSpPr>
          <p:nvPr>
            <p:ph type="sldImg"/>
          </p:nvPr>
        </p:nvSpPr>
        <p:spPr>
          <a:ln/>
        </p:spPr>
      </p:sp>
      <p:sp>
        <p:nvSpPr>
          <p:cNvPr id="286723" name="Notes Placeholder 2">
            <a:extLst>
              <a:ext uri="{FF2B5EF4-FFF2-40B4-BE49-F238E27FC236}">
                <a16:creationId xmlns:a16="http://schemas.microsoft.com/office/drawing/2014/main" id="{6C2B7948-0289-6040-A8CE-3279A1FF62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6724" name="Slide Number Placeholder 3">
            <a:extLst>
              <a:ext uri="{FF2B5EF4-FFF2-40B4-BE49-F238E27FC236}">
                <a16:creationId xmlns:a16="http://schemas.microsoft.com/office/drawing/2014/main" id="{7093D3B5-7574-8349-8736-47570AC1C83D}"/>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5EC872E-C00B-684E-8E61-49997803BE5C}" type="slidenum">
              <a:rPr lang="en-US" altLang="en-US"/>
              <a:pPr algn="r">
                <a:spcBef>
                  <a:spcPct val="0"/>
                </a:spcBef>
              </a:pPr>
              <a:t>18</a:t>
            </a:fld>
            <a:endParaRPr lang="en-US" altLang="en-US"/>
          </a:p>
        </p:txBody>
      </p:sp>
    </p:spTree>
    <p:extLst>
      <p:ext uri="{BB962C8B-B14F-4D97-AF65-F5344CB8AC3E}">
        <p14:creationId xmlns:p14="http://schemas.microsoft.com/office/powerpoint/2010/main" val="1386252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a:extLst>
              <a:ext uri="{FF2B5EF4-FFF2-40B4-BE49-F238E27FC236}">
                <a16:creationId xmlns:a16="http://schemas.microsoft.com/office/drawing/2014/main" id="{4E74D0B1-0C3C-5345-9082-CF39D5628CF4}"/>
              </a:ext>
            </a:extLst>
          </p:cNvPr>
          <p:cNvSpPr>
            <a:spLocks noGrp="1" noRot="1" noChangeAspect="1" noTextEdit="1"/>
          </p:cNvSpPr>
          <p:nvPr>
            <p:ph type="sldImg"/>
          </p:nvPr>
        </p:nvSpPr>
        <p:spPr>
          <a:ln/>
        </p:spPr>
      </p:sp>
      <p:sp>
        <p:nvSpPr>
          <p:cNvPr id="290819" name="Notes Placeholder 2">
            <a:extLst>
              <a:ext uri="{FF2B5EF4-FFF2-40B4-BE49-F238E27FC236}">
                <a16:creationId xmlns:a16="http://schemas.microsoft.com/office/drawing/2014/main" id="{AA6C45BB-F7D9-1048-A808-6B7F3FD330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90820" name="Slide Number Placeholder 3">
            <a:extLst>
              <a:ext uri="{FF2B5EF4-FFF2-40B4-BE49-F238E27FC236}">
                <a16:creationId xmlns:a16="http://schemas.microsoft.com/office/drawing/2014/main" id="{BC860375-9B75-2443-A7D7-D8CC9BB548CC}"/>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1" tIns="46036" rIns="92071" bIns="46036" anchor="b"/>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3954BF6D-B0B2-544C-97F3-E5777F3F2026}" type="slidenum">
              <a:rPr lang="en-US" altLang="en-US"/>
              <a:pPr algn="r">
                <a:spcBef>
                  <a:spcPct val="0"/>
                </a:spcBef>
              </a:pPr>
              <a:t>19</a:t>
            </a:fld>
            <a:endParaRPr lang="en-US" altLang="en-US"/>
          </a:p>
        </p:txBody>
      </p:sp>
    </p:spTree>
    <p:extLst>
      <p:ext uri="{BB962C8B-B14F-4D97-AF65-F5344CB8AC3E}">
        <p14:creationId xmlns:p14="http://schemas.microsoft.com/office/powerpoint/2010/main" val="19896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9B3C-1979-3E41-BFC8-DF306ECD9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6B1136-7BEE-2E40-9496-6CB9085019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9D1C8-9121-1048-AD95-DED8C1E3D93F}"/>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5" name="Footer Placeholder 4">
            <a:extLst>
              <a:ext uri="{FF2B5EF4-FFF2-40B4-BE49-F238E27FC236}">
                <a16:creationId xmlns:a16="http://schemas.microsoft.com/office/drawing/2014/main" id="{9FC23AD0-582E-0A43-92B5-62EF480ED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7AC7C-4B52-414D-8EC7-E0C9D007530E}"/>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13156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0B95-F2C3-A54D-AF53-30D4AABD94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AB2C3-75A5-5B4A-A91A-2E12AF5FA9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052FB-B265-4444-9670-297FA79BDB4E}"/>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5" name="Footer Placeholder 4">
            <a:extLst>
              <a:ext uri="{FF2B5EF4-FFF2-40B4-BE49-F238E27FC236}">
                <a16:creationId xmlns:a16="http://schemas.microsoft.com/office/drawing/2014/main" id="{F2C0A9EE-35B5-EA4A-8397-22B3AB61E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942C0-8270-3644-856B-1ADC9960AC08}"/>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163074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27104-4C83-F34E-A424-DDD2BB8D1A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58B854-5B0F-044C-BE47-D1D4ED9888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1F45C-B1F8-154F-80FA-CBAEDFF1F644}"/>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5" name="Footer Placeholder 4">
            <a:extLst>
              <a:ext uri="{FF2B5EF4-FFF2-40B4-BE49-F238E27FC236}">
                <a16:creationId xmlns:a16="http://schemas.microsoft.com/office/drawing/2014/main" id="{B37919AC-438F-E140-BDD5-FC1EDA84C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178D7-5746-AB4A-A1E8-0F0281E2B8F3}"/>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10970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90D2-2316-CF40-834B-A7CF9A9168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D6C4D-2AFB-0445-8453-357C929F7A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D1DA8-0454-B64E-B2D3-6B1E30C8BF1B}"/>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5" name="Footer Placeholder 4">
            <a:extLst>
              <a:ext uri="{FF2B5EF4-FFF2-40B4-BE49-F238E27FC236}">
                <a16:creationId xmlns:a16="http://schemas.microsoft.com/office/drawing/2014/main" id="{03285983-133D-7A4C-B7A2-F5040F89F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6BB71-0F42-5840-82D5-716D4AA1A835}"/>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07969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586A-A3F2-0D4C-A67A-F6DE64619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6BB81D-484F-B645-9F22-E2F93EAAF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0679AB-949A-9145-9352-D3F5C600F363}"/>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5" name="Footer Placeholder 4">
            <a:extLst>
              <a:ext uri="{FF2B5EF4-FFF2-40B4-BE49-F238E27FC236}">
                <a16:creationId xmlns:a16="http://schemas.microsoft.com/office/drawing/2014/main" id="{D278794C-92F6-394E-A6E6-FDCC5073C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5FBA8-2D49-2349-8A92-3A5EF5767855}"/>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223913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1AB1-4B5A-AE41-B0A6-6F1E82633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5C2C2-F3D4-EB4E-BFE9-329899AEFF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11C95B-B7CD-D947-AE4A-E6B5C8D670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D4CED3-D658-1E47-B849-229999E61DFA}"/>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6" name="Footer Placeholder 5">
            <a:extLst>
              <a:ext uri="{FF2B5EF4-FFF2-40B4-BE49-F238E27FC236}">
                <a16:creationId xmlns:a16="http://schemas.microsoft.com/office/drawing/2014/main" id="{B5A7C19F-D458-3743-8752-85057B525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02882-2E7E-9140-A99B-15BDF06F39CA}"/>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258627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6FD9-760D-C041-B04C-4307A50CFD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D11ABC-97B3-6A41-88CD-DF1875174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27BA8E-2753-B24C-A735-CD8ECD0726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DB224D-A95A-EE43-84D3-E09B545F43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5E54F9-BBC7-984F-B9FE-529BA1D175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EEEA49-7B72-9D4E-834E-6694F075CDE3}"/>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8" name="Footer Placeholder 7">
            <a:extLst>
              <a:ext uri="{FF2B5EF4-FFF2-40B4-BE49-F238E27FC236}">
                <a16:creationId xmlns:a16="http://schemas.microsoft.com/office/drawing/2014/main" id="{49A331FE-BCBA-A341-8346-067CBBC9EF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90EAD7-9BED-F84A-92AD-94FDDBCEBA88}"/>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9612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A448-A94D-4244-BB8B-68C164BF93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DE90A-D64C-AD4A-8482-7239B53D1BD3}"/>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4" name="Footer Placeholder 3">
            <a:extLst>
              <a:ext uri="{FF2B5EF4-FFF2-40B4-BE49-F238E27FC236}">
                <a16:creationId xmlns:a16="http://schemas.microsoft.com/office/drawing/2014/main" id="{46A055A3-F77D-6042-81F5-235D223B1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68CFE6-59DC-044E-BB2E-7F34B736E44D}"/>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377149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C6E28-96A4-C442-A654-71C81CA69DB9}"/>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3" name="Footer Placeholder 2">
            <a:extLst>
              <a:ext uri="{FF2B5EF4-FFF2-40B4-BE49-F238E27FC236}">
                <a16:creationId xmlns:a16="http://schemas.microsoft.com/office/drawing/2014/main" id="{8D0BBEEA-8432-A540-87DD-91C619361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8861AE-4296-904A-A064-F06F572C4D4C}"/>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85059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95DD-230C-5247-B795-C947FE86E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1D325-086E-584C-8A23-E6F66779E7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D8334-FEF9-D646-8154-9DFF25514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00A03B-BEB2-2C48-965B-708EE5DC26C0}"/>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6" name="Footer Placeholder 5">
            <a:extLst>
              <a:ext uri="{FF2B5EF4-FFF2-40B4-BE49-F238E27FC236}">
                <a16:creationId xmlns:a16="http://schemas.microsoft.com/office/drawing/2014/main" id="{65A65411-CD40-A84F-90A5-C770676F8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5DE5A-A33B-BA4B-9B6B-C5CF210A12A7}"/>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166529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F8AE-75B0-F04A-A8A3-7F17B5943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49324-39A5-9E40-833B-0FFE313D3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0EF8C5-7F99-D54C-8928-49482D83D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8F8E01-BA51-C941-B7AB-24E041C9452D}"/>
              </a:ext>
            </a:extLst>
          </p:cNvPr>
          <p:cNvSpPr>
            <a:spLocks noGrp="1"/>
          </p:cNvSpPr>
          <p:nvPr>
            <p:ph type="dt" sz="half" idx="10"/>
          </p:nvPr>
        </p:nvSpPr>
        <p:spPr/>
        <p:txBody>
          <a:bodyPr/>
          <a:lstStyle/>
          <a:p>
            <a:fld id="{78A80322-1C79-E64D-93BC-051CEAFCCD99}" type="datetimeFigureOut">
              <a:rPr lang="en-US" smtClean="0"/>
              <a:t>1/2/19</a:t>
            </a:fld>
            <a:endParaRPr lang="en-US"/>
          </a:p>
        </p:txBody>
      </p:sp>
      <p:sp>
        <p:nvSpPr>
          <p:cNvPr id="6" name="Footer Placeholder 5">
            <a:extLst>
              <a:ext uri="{FF2B5EF4-FFF2-40B4-BE49-F238E27FC236}">
                <a16:creationId xmlns:a16="http://schemas.microsoft.com/office/drawing/2014/main" id="{6B798CB7-B221-1548-B763-D75BBA64A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E5607-4DE5-4E4B-9FDC-A0CDD6983CC0}"/>
              </a:ext>
            </a:extLst>
          </p:cNvPr>
          <p:cNvSpPr>
            <a:spLocks noGrp="1"/>
          </p:cNvSpPr>
          <p:nvPr>
            <p:ph type="sldNum" sz="quarter" idx="12"/>
          </p:nvPr>
        </p:nvSpPr>
        <p:spPr/>
        <p:txBody>
          <a:bodyPr/>
          <a:lstStyle/>
          <a:p>
            <a:fld id="{72BB61E0-2056-C349-9A59-18A04DADE335}" type="slidenum">
              <a:rPr lang="en-US" smtClean="0"/>
              <a:t>‹#›</a:t>
            </a:fld>
            <a:endParaRPr lang="en-US"/>
          </a:p>
        </p:txBody>
      </p:sp>
    </p:spTree>
    <p:extLst>
      <p:ext uri="{BB962C8B-B14F-4D97-AF65-F5344CB8AC3E}">
        <p14:creationId xmlns:p14="http://schemas.microsoft.com/office/powerpoint/2010/main" val="421235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56C2B-0412-DD46-A454-0E6D2FEB6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3A0D64-11B2-DB45-8A47-80049B333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E526D-3347-1E4A-BFEF-2D1300464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80322-1C79-E64D-93BC-051CEAFCCD99}" type="datetimeFigureOut">
              <a:rPr lang="en-US" smtClean="0"/>
              <a:t>1/2/19</a:t>
            </a:fld>
            <a:endParaRPr lang="en-US"/>
          </a:p>
        </p:txBody>
      </p:sp>
      <p:sp>
        <p:nvSpPr>
          <p:cNvPr id="5" name="Footer Placeholder 4">
            <a:extLst>
              <a:ext uri="{FF2B5EF4-FFF2-40B4-BE49-F238E27FC236}">
                <a16:creationId xmlns:a16="http://schemas.microsoft.com/office/drawing/2014/main" id="{E58650EF-1883-1F41-8667-09C3D71F3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9EE63-AD05-5C4D-8187-CD354CD67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B61E0-2056-C349-9A59-18A04DADE335}" type="slidenum">
              <a:rPr lang="en-US" smtClean="0"/>
              <a:t>‹#›</a:t>
            </a:fld>
            <a:endParaRPr lang="en-US"/>
          </a:p>
        </p:txBody>
      </p:sp>
    </p:spTree>
    <p:extLst>
      <p:ext uri="{BB962C8B-B14F-4D97-AF65-F5344CB8AC3E}">
        <p14:creationId xmlns:p14="http://schemas.microsoft.com/office/powerpoint/2010/main" val="1601232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EC4B2322-C8FE-BD43-B4FE-95CA3D0920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spcBef>
                <a:spcPct val="0"/>
              </a:spcBef>
              <a:buFontTx/>
              <a:buNone/>
            </a:pPr>
            <a:fld id="{578A94AF-5A55-8C40-B44D-7DD1210DAD58}" type="slidenum">
              <a:rPr lang="en-US" altLang="en-US" sz="1400"/>
              <a:pPr>
                <a:spcBef>
                  <a:spcPct val="0"/>
                </a:spcBef>
                <a:buFontTx/>
                <a:buNone/>
              </a:pPr>
              <a:t>1</a:t>
            </a:fld>
            <a:endParaRPr lang="en-US" altLang="en-US" sz="1400"/>
          </a:p>
        </p:txBody>
      </p:sp>
      <p:sp>
        <p:nvSpPr>
          <p:cNvPr id="16386" name="Rectangle 2">
            <a:extLst>
              <a:ext uri="{FF2B5EF4-FFF2-40B4-BE49-F238E27FC236}">
                <a16:creationId xmlns:a16="http://schemas.microsoft.com/office/drawing/2014/main" id="{F2FCEBD1-907B-F14B-8556-6588D7FC792B}"/>
              </a:ext>
            </a:extLst>
          </p:cNvPr>
          <p:cNvSpPr>
            <a:spLocks noGrp="1" noChangeArrowheads="1"/>
          </p:cNvSpPr>
          <p:nvPr>
            <p:ph type="title"/>
          </p:nvPr>
        </p:nvSpPr>
        <p:spPr>
          <a:xfrm>
            <a:off x="1752600" y="0"/>
            <a:ext cx="8686800" cy="1143000"/>
          </a:xfrm>
          <a:ln>
            <a:solidFill>
              <a:schemeClr val="accent2"/>
            </a:solidFill>
            <a:miter lim="800000"/>
            <a:headEnd/>
            <a:tailEnd/>
          </a:ln>
        </p:spPr>
        <p:txBody>
          <a:bodyPr/>
          <a:lstStyle/>
          <a:p>
            <a:r>
              <a:rPr lang="en-US" altLang="en-US" sz="2400" dirty="0"/>
              <a:t>Social Network Analysis Class (Spring 2019) </a:t>
            </a:r>
            <a:br>
              <a:rPr lang="en-US" altLang="en-US" sz="2400" dirty="0"/>
            </a:br>
            <a:r>
              <a:rPr lang="en-US" altLang="en-US" sz="2400" dirty="0"/>
              <a:t> Jieun Shin </a:t>
            </a:r>
            <a:br>
              <a:rPr lang="en-US" altLang="en-US" sz="2400" dirty="0"/>
            </a:br>
            <a:r>
              <a:rPr lang="en-US" altLang="en-US" sz="2400" dirty="0"/>
              <a:t>[ Week 3 ]</a:t>
            </a:r>
          </a:p>
        </p:txBody>
      </p:sp>
      <p:sp>
        <p:nvSpPr>
          <p:cNvPr id="16387" name="Rectangle 3">
            <a:extLst>
              <a:ext uri="{FF2B5EF4-FFF2-40B4-BE49-F238E27FC236}">
                <a16:creationId xmlns:a16="http://schemas.microsoft.com/office/drawing/2014/main" id="{ADB721CD-B520-A244-9D9B-4D4ECEACBBF4}"/>
              </a:ext>
            </a:extLst>
          </p:cNvPr>
          <p:cNvSpPr>
            <a:spLocks noGrp="1" noChangeArrowheads="1"/>
          </p:cNvSpPr>
          <p:nvPr>
            <p:ph type="body" idx="1"/>
          </p:nvPr>
        </p:nvSpPr>
        <p:spPr>
          <a:xfrm>
            <a:off x="2057400" y="1295400"/>
            <a:ext cx="7772400" cy="4800600"/>
          </a:xfrm>
          <a:ln>
            <a:solidFill>
              <a:srgbClr val="FF9300"/>
            </a:solidFill>
            <a:miter lim="800000"/>
            <a:headEnd/>
            <a:tailEnd/>
          </a:ln>
        </p:spPr>
        <p:txBody>
          <a:bodyPr>
            <a:normAutofit fontScale="92500" lnSpcReduction="20000"/>
          </a:bodyPr>
          <a:lstStyle/>
          <a:p>
            <a:pPr>
              <a:lnSpc>
                <a:spcPct val="80000"/>
              </a:lnSpc>
              <a:buFontTx/>
              <a:buNone/>
            </a:pPr>
            <a:r>
              <a:rPr lang="en-US" altLang="en-US" sz="1800" b="1" dirty="0"/>
              <a:t>Introduction</a:t>
            </a:r>
          </a:p>
          <a:p>
            <a:pPr>
              <a:lnSpc>
                <a:spcPct val="80000"/>
              </a:lnSpc>
              <a:buFontTx/>
              <a:buNone/>
            </a:pPr>
            <a:r>
              <a:rPr lang="en-US" altLang="en-US" sz="1800" dirty="0"/>
              <a:t>1) Introduction to Social Network Analysis </a:t>
            </a:r>
          </a:p>
          <a:p>
            <a:pPr>
              <a:lnSpc>
                <a:spcPct val="80000"/>
              </a:lnSpc>
              <a:buFontTx/>
              <a:buNone/>
            </a:pPr>
            <a:r>
              <a:rPr lang="en-US" altLang="en-US" sz="1800" dirty="0"/>
              <a:t>2) Network Data Collection &amp; Basic Measures</a:t>
            </a:r>
          </a:p>
          <a:p>
            <a:pPr>
              <a:lnSpc>
                <a:spcPct val="80000"/>
              </a:lnSpc>
              <a:buFontTx/>
              <a:buNone/>
            </a:pPr>
            <a:r>
              <a:rPr lang="en-US" altLang="en-US" sz="1800" u="sng" dirty="0"/>
              <a:t>3) Personal/Ego-centric Methods </a:t>
            </a:r>
          </a:p>
          <a:p>
            <a:pPr>
              <a:lnSpc>
                <a:spcPct val="80000"/>
              </a:lnSpc>
              <a:buFontTx/>
              <a:buNone/>
            </a:pPr>
            <a:r>
              <a:rPr lang="en-US" altLang="en-US" sz="1800" b="1" dirty="0"/>
              <a:t>Measures &amp; Methods</a:t>
            </a:r>
          </a:p>
          <a:p>
            <a:pPr>
              <a:lnSpc>
                <a:spcPct val="80000"/>
              </a:lnSpc>
              <a:buFontTx/>
              <a:buNone/>
            </a:pPr>
            <a:r>
              <a:rPr lang="en-US" altLang="en-US" sz="1800" dirty="0"/>
              <a:t>4) Fundamental Network Concepts 1 (Centrality)</a:t>
            </a:r>
          </a:p>
          <a:p>
            <a:pPr>
              <a:lnSpc>
                <a:spcPct val="80000"/>
              </a:lnSpc>
              <a:buFontTx/>
              <a:buNone/>
            </a:pPr>
            <a:r>
              <a:rPr lang="en-US" altLang="en-US" sz="1800" dirty="0"/>
              <a:t>5) Fundamental Network Concepts 2 (Groups) </a:t>
            </a:r>
          </a:p>
          <a:p>
            <a:pPr>
              <a:lnSpc>
                <a:spcPct val="80000"/>
              </a:lnSpc>
              <a:buFontTx/>
              <a:buNone/>
            </a:pPr>
            <a:r>
              <a:rPr lang="en-US" altLang="en-US" sz="1800" dirty="0"/>
              <a:t>6) Fundamental Network Concepts 3 (Positions) </a:t>
            </a:r>
          </a:p>
          <a:p>
            <a:pPr>
              <a:lnSpc>
                <a:spcPct val="80000"/>
              </a:lnSpc>
              <a:buFontTx/>
              <a:buNone/>
            </a:pPr>
            <a:r>
              <a:rPr lang="en-US" altLang="en-US" sz="1800" dirty="0"/>
              <a:t>7) Network Level Measures </a:t>
            </a:r>
          </a:p>
          <a:p>
            <a:pPr>
              <a:lnSpc>
                <a:spcPct val="80000"/>
              </a:lnSpc>
              <a:buFontTx/>
              <a:buNone/>
            </a:pPr>
            <a:r>
              <a:rPr lang="en-US" altLang="en-US" sz="1800" dirty="0"/>
              <a:t>8) Exponential Random Graph Models (ERGM)</a:t>
            </a:r>
          </a:p>
          <a:p>
            <a:pPr>
              <a:lnSpc>
                <a:spcPct val="80000"/>
              </a:lnSpc>
              <a:buFontTx/>
              <a:buNone/>
            </a:pPr>
            <a:r>
              <a:rPr lang="en-US" altLang="en-US" sz="1800" b="1" dirty="0"/>
              <a:t>Applications</a:t>
            </a:r>
          </a:p>
          <a:p>
            <a:pPr>
              <a:lnSpc>
                <a:spcPct val="80000"/>
              </a:lnSpc>
              <a:buFontTx/>
              <a:buNone/>
            </a:pPr>
            <a:r>
              <a:rPr lang="en-US" altLang="en-US" sz="1800" dirty="0"/>
              <a:t>8) Graphics &amp; Visualization </a:t>
            </a:r>
          </a:p>
          <a:p>
            <a:pPr>
              <a:lnSpc>
                <a:spcPct val="80000"/>
              </a:lnSpc>
              <a:buFontTx/>
              <a:buNone/>
            </a:pPr>
            <a:r>
              <a:rPr lang="en-US" altLang="en-US" sz="1800" dirty="0"/>
              <a:t>9) Diffusion &amp; Innovations </a:t>
            </a:r>
          </a:p>
          <a:p>
            <a:pPr>
              <a:lnSpc>
                <a:spcPct val="80000"/>
              </a:lnSpc>
              <a:buFontTx/>
              <a:buNone/>
            </a:pPr>
            <a:r>
              <a:rPr lang="en-US" altLang="en-US" sz="1800" dirty="0"/>
              <a:t>10) Digital Media &amp; Network </a:t>
            </a:r>
          </a:p>
          <a:p>
            <a:pPr>
              <a:lnSpc>
                <a:spcPct val="80000"/>
              </a:lnSpc>
              <a:buFontTx/>
              <a:buNone/>
            </a:pPr>
            <a:r>
              <a:rPr lang="en-US" altLang="en-US" sz="1800" dirty="0"/>
              <a:t>11) Presentation </a:t>
            </a:r>
          </a:p>
          <a:p>
            <a:pPr>
              <a:lnSpc>
                <a:spcPct val="80000"/>
              </a:lnSpc>
              <a:buFontTx/>
              <a:buNone/>
            </a:pPr>
            <a:r>
              <a:rPr lang="en-US" altLang="en-US" sz="1800" dirty="0"/>
              <a:t>12) Presentation </a:t>
            </a:r>
          </a:p>
          <a:p>
            <a:pPr>
              <a:lnSpc>
                <a:spcPct val="80000"/>
              </a:lnSpc>
              <a:buFontTx/>
              <a:buNone/>
            </a:pPr>
            <a:r>
              <a:rPr lang="en-US" altLang="en-US" sz="1800" dirty="0"/>
              <a:t>14) Final Project </a:t>
            </a:r>
          </a:p>
        </p:txBody>
      </p:sp>
    </p:spTree>
    <p:extLst>
      <p:ext uri="{BB962C8B-B14F-4D97-AF65-F5344CB8AC3E}">
        <p14:creationId xmlns:p14="http://schemas.microsoft.com/office/powerpoint/2010/main" val="191275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B26B2685-43DD-B043-9FE8-EDD8E1E6838C}"/>
              </a:ext>
            </a:extLst>
          </p:cNvPr>
          <p:cNvSpPr>
            <a:spLocks noGrp="1"/>
          </p:cNvSpPr>
          <p:nvPr>
            <p:ph type="title"/>
          </p:nvPr>
        </p:nvSpPr>
        <p:spPr/>
        <p:txBody>
          <a:bodyPr/>
          <a:lstStyle/>
          <a:p>
            <a:r>
              <a:rPr lang="en-US" altLang="en-US" dirty="0"/>
              <a:t>egocentric variables:</a:t>
            </a:r>
          </a:p>
        </p:txBody>
      </p:sp>
      <p:sp>
        <p:nvSpPr>
          <p:cNvPr id="108547" name="Content Placeholder 2">
            <a:extLst>
              <a:ext uri="{FF2B5EF4-FFF2-40B4-BE49-F238E27FC236}">
                <a16:creationId xmlns:a16="http://schemas.microsoft.com/office/drawing/2014/main" id="{963BD2CC-D165-B641-808F-C38139B80E7A}"/>
              </a:ext>
            </a:extLst>
          </p:cNvPr>
          <p:cNvSpPr>
            <a:spLocks noGrp="1"/>
          </p:cNvSpPr>
          <p:nvPr>
            <p:ph idx="1"/>
          </p:nvPr>
        </p:nvSpPr>
        <p:spPr/>
        <p:txBody>
          <a:bodyPr/>
          <a:lstStyle/>
          <a:p>
            <a:r>
              <a:rPr lang="en-US" altLang="en-US" dirty="0"/>
              <a:t>Compositional (e.g., mean, percentage)</a:t>
            </a:r>
          </a:p>
          <a:p>
            <a:r>
              <a:rPr lang="en-US" altLang="en-US" dirty="0"/>
              <a:t>Heterogeneity (variance)</a:t>
            </a:r>
          </a:p>
          <a:p>
            <a:r>
              <a:rPr lang="en-US" altLang="en-US" dirty="0"/>
              <a:t>Size- number of alters</a:t>
            </a:r>
          </a:p>
          <a:p>
            <a:r>
              <a:rPr lang="en-US" altLang="en-US" dirty="0"/>
              <a:t>Density – connectedness of alters</a:t>
            </a:r>
          </a:p>
          <a:p>
            <a:pPr marL="0" indent="0">
              <a:buNone/>
            </a:pPr>
            <a:endParaRPr lang="en-US" altLang="en-US" dirty="0"/>
          </a:p>
          <a:p>
            <a:endParaRPr lang="en-US" altLang="en-US" dirty="0"/>
          </a:p>
        </p:txBody>
      </p:sp>
      <p:sp>
        <p:nvSpPr>
          <p:cNvPr id="4" name="Slide Number Placeholder 3">
            <a:extLst>
              <a:ext uri="{FF2B5EF4-FFF2-40B4-BE49-F238E27FC236}">
                <a16:creationId xmlns:a16="http://schemas.microsoft.com/office/drawing/2014/main" id="{E2686B0B-EBE6-9C47-BC04-B8F93FFFB52A}"/>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6D20169E-5BD9-9E40-BEC4-1A4C3E4B1B9B}" type="slidenum">
              <a:rPr lang="en-US" altLang="en-US" sz="1400">
                <a:solidFill>
                  <a:srgbClr val="000000"/>
                </a:solidFill>
              </a:rPr>
              <a:pPr/>
              <a:t>10</a:t>
            </a:fld>
            <a:endParaRPr lang="en-US" altLang="en-US" sz="1400">
              <a:solidFill>
                <a:srgbClr val="000000"/>
              </a:solidFill>
            </a:endParaRPr>
          </a:p>
        </p:txBody>
      </p:sp>
    </p:spTree>
    <p:extLst>
      <p:ext uri="{BB962C8B-B14F-4D97-AF65-F5344CB8AC3E}">
        <p14:creationId xmlns:p14="http://schemas.microsoft.com/office/powerpoint/2010/main" val="3543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5467-77B3-0645-A41A-B674983E3D3D}"/>
              </a:ext>
            </a:extLst>
          </p:cNvPr>
          <p:cNvSpPr>
            <a:spLocks noGrp="1"/>
          </p:cNvSpPr>
          <p:nvPr>
            <p:ph type="title"/>
          </p:nvPr>
        </p:nvSpPr>
        <p:spPr/>
        <p:txBody>
          <a:bodyPr/>
          <a:lstStyle/>
          <a:p>
            <a:r>
              <a:rPr lang="en-US" dirty="0"/>
              <a:t>Marsden (1987) “Core Discussion Networks”</a:t>
            </a:r>
          </a:p>
        </p:txBody>
      </p:sp>
      <p:sp>
        <p:nvSpPr>
          <p:cNvPr id="3" name="Content Placeholder 2">
            <a:extLst>
              <a:ext uri="{FF2B5EF4-FFF2-40B4-BE49-F238E27FC236}">
                <a16:creationId xmlns:a16="http://schemas.microsoft.com/office/drawing/2014/main" id="{D0952C1E-C640-A449-99C5-AD0729803CF1}"/>
              </a:ext>
            </a:extLst>
          </p:cNvPr>
          <p:cNvSpPr>
            <a:spLocks noGrp="1"/>
          </p:cNvSpPr>
          <p:nvPr>
            <p:ph idx="1"/>
          </p:nvPr>
        </p:nvSpPr>
        <p:spPr/>
        <p:txBody>
          <a:bodyPr/>
          <a:lstStyle/>
          <a:p>
            <a:r>
              <a:rPr lang="en-US" altLang="en-US" dirty="0"/>
              <a:t>Data show remarkably high tendency of homogeneity- and may be underestimated because of presence of kin </a:t>
            </a:r>
          </a:p>
          <a:p>
            <a:r>
              <a:rPr lang="en-US" altLang="en-US" dirty="0"/>
              <a:t>These are “core” networks, they are small, centered on kin, comparatively dense, and homogenous by comparison to the R population.</a:t>
            </a:r>
          </a:p>
          <a:p>
            <a:pPr marL="0" indent="0">
              <a:buNone/>
            </a:pPr>
            <a:endParaRPr lang="en-US" dirty="0"/>
          </a:p>
        </p:txBody>
      </p:sp>
    </p:spTree>
    <p:extLst>
      <p:ext uri="{BB962C8B-B14F-4D97-AF65-F5344CB8AC3E}">
        <p14:creationId xmlns:p14="http://schemas.microsoft.com/office/powerpoint/2010/main" val="341496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6618B009-5ECD-0743-8A83-8C59F0DFF619}"/>
              </a:ext>
            </a:extLst>
          </p:cNvPr>
          <p:cNvSpPr>
            <a:spLocks noGrp="1"/>
          </p:cNvSpPr>
          <p:nvPr>
            <p:ph type="title"/>
          </p:nvPr>
        </p:nvSpPr>
        <p:spPr/>
        <p:txBody>
          <a:bodyPr/>
          <a:lstStyle/>
          <a:p>
            <a:r>
              <a:rPr lang="en-US" altLang="en-US" dirty="0"/>
              <a:t>McPherson, Smith-</a:t>
            </a:r>
            <a:r>
              <a:rPr lang="en-US" altLang="en-US" dirty="0" err="1"/>
              <a:t>Lovin</a:t>
            </a:r>
            <a:r>
              <a:rPr lang="en-US" altLang="en-US" dirty="0"/>
              <a:t>, &amp; </a:t>
            </a:r>
            <a:r>
              <a:rPr lang="en-US" altLang="en-US" dirty="0" err="1"/>
              <a:t>Brashears</a:t>
            </a:r>
            <a:r>
              <a:rPr lang="en-US" altLang="en-US" dirty="0"/>
              <a:t> (2006) </a:t>
            </a:r>
          </a:p>
        </p:txBody>
      </p:sp>
      <p:sp>
        <p:nvSpPr>
          <p:cNvPr id="3" name="Content Placeholder 2">
            <a:extLst>
              <a:ext uri="{FF2B5EF4-FFF2-40B4-BE49-F238E27FC236}">
                <a16:creationId xmlns:a16="http://schemas.microsoft.com/office/drawing/2014/main" id="{8D5F5F7D-411B-F742-9F77-F44797BD58DB}"/>
              </a:ext>
            </a:extLst>
          </p:cNvPr>
          <p:cNvSpPr>
            <a:spLocks noGrp="1"/>
          </p:cNvSpPr>
          <p:nvPr>
            <p:ph idx="1"/>
          </p:nvPr>
        </p:nvSpPr>
        <p:spPr>
          <a:xfrm>
            <a:off x="1196622" y="1828800"/>
            <a:ext cx="8142110" cy="4380089"/>
          </a:xfrm>
        </p:spPr>
        <p:txBody>
          <a:bodyPr>
            <a:normAutofit fontScale="70000" lnSpcReduction="20000"/>
          </a:bodyPr>
          <a:lstStyle/>
          <a:p>
            <a:pPr marL="0" indent="0">
              <a:buNone/>
              <a:defRPr/>
            </a:pPr>
            <a:r>
              <a:rPr lang="en-US" sz="3400" dirty="0"/>
              <a:t>They replicated the 1985 network questions in the 2004 GSS </a:t>
            </a:r>
          </a:p>
          <a:p>
            <a:pPr marL="0" indent="0">
              <a:buNone/>
              <a:defRPr/>
            </a:pPr>
            <a:endParaRPr lang="en-US" dirty="0"/>
          </a:p>
          <a:p>
            <a:pPr marL="0" indent="0">
              <a:buNone/>
              <a:defRPr/>
            </a:pPr>
            <a:r>
              <a:rPr lang="en-US" dirty="0"/>
              <a:t>Questions used </a:t>
            </a:r>
          </a:p>
          <a:p>
            <a:r>
              <a:rPr lang="en-US" dirty="0"/>
              <a:t>From time to time, most people discuss </a:t>
            </a:r>
            <a:r>
              <a:rPr lang="en-US" i="1" dirty="0"/>
              <a:t>important matters </a:t>
            </a:r>
            <a:r>
              <a:rPr lang="en-US" dirty="0"/>
              <a:t>with other people. Looking back over the last six months—who are the </a:t>
            </a:r>
            <a:r>
              <a:rPr lang="en-US" i="1" dirty="0"/>
              <a:t>people </a:t>
            </a:r>
            <a:r>
              <a:rPr lang="en-US" dirty="0"/>
              <a:t>with whom you discussed matters important to you? Just tell me their first names or initials. </a:t>
            </a:r>
          </a:p>
          <a:p>
            <a:r>
              <a:rPr lang="en-US" dirty="0"/>
              <a:t>If less than 5 names mentioned, probe: Anyone else? </a:t>
            </a:r>
          </a:p>
          <a:p>
            <a:r>
              <a:rPr lang="en-US" dirty="0"/>
              <a:t>Please think about the relations between the people you just mentioned. Some of them may be total strangers in the sense that they wouldn’t recognize each other if they bumped into each other on the street. Others may be especially close, as close or closer to each other as they are to you. </a:t>
            </a:r>
          </a:p>
          <a:p>
            <a:r>
              <a:rPr lang="en-US" dirty="0"/>
              <a:t>Are they especially close? PROBE: As close or closer to each other as they are to you?</a:t>
            </a:r>
          </a:p>
        </p:txBody>
      </p:sp>
      <p:sp>
        <p:nvSpPr>
          <p:cNvPr id="4" name="Slide Number Placeholder 3">
            <a:extLst>
              <a:ext uri="{FF2B5EF4-FFF2-40B4-BE49-F238E27FC236}">
                <a16:creationId xmlns:a16="http://schemas.microsoft.com/office/drawing/2014/main" id="{27CE6410-638A-B844-9211-DCAFEE323AAA}"/>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6C3D988E-395F-7341-A9E0-425685EBA3F1}" type="slidenum">
              <a:rPr lang="en-US" altLang="en-US" sz="1400">
                <a:solidFill>
                  <a:srgbClr val="000000"/>
                </a:solidFill>
              </a:rPr>
              <a:pPr/>
              <a:t>12</a:t>
            </a:fld>
            <a:endParaRPr lang="en-US" altLang="en-US" sz="1400">
              <a:solidFill>
                <a:srgbClr val="000000"/>
              </a:solidFill>
            </a:endParaRPr>
          </a:p>
        </p:txBody>
      </p:sp>
    </p:spTree>
    <p:extLst>
      <p:ext uri="{BB962C8B-B14F-4D97-AF65-F5344CB8AC3E}">
        <p14:creationId xmlns:p14="http://schemas.microsoft.com/office/powerpoint/2010/main" val="287173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DFCA-2F13-2B46-A436-C6F09255A773}"/>
              </a:ext>
            </a:extLst>
          </p:cNvPr>
          <p:cNvSpPr>
            <a:spLocks noGrp="1"/>
          </p:cNvSpPr>
          <p:nvPr>
            <p:ph type="title"/>
          </p:nvPr>
        </p:nvSpPr>
        <p:spPr/>
        <p:txBody>
          <a:bodyPr>
            <a:normAutofit/>
          </a:bodyPr>
          <a:lstStyle/>
          <a:p>
            <a:r>
              <a:rPr lang="en-US" altLang="en-US" sz="4000" dirty="0"/>
              <a:t>McPherson, Smith-</a:t>
            </a:r>
            <a:r>
              <a:rPr lang="en-US" altLang="en-US" sz="4000" dirty="0" err="1"/>
              <a:t>Lovin</a:t>
            </a:r>
            <a:r>
              <a:rPr lang="en-US" altLang="en-US" sz="4000" dirty="0"/>
              <a:t>, &amp; </a:t>
            </a:r>
            <a:r>
              <a:rPr lang="en-US" altLang="en-US" sz="4000" dirty="0" err="1"/>
              <a:t>Brashears</a:t>
            </a:r>
            <a:r>
              <a:rPr lang="en-US" altLang="en-US" sz="4000" dirty="0"/>
              <a:t> (2006) </a:t>
            </a:r>
            <a:endParaRPr lang="en-US" sz="4000" dirty="0"/>
          </a:p>
        </p:txBody>
      </p:sp>
      <p:sp>
        <p:nvSpPr>
          <p:cNvPr id="3" name="Content Placeholder 2">
            <a:extLst>
              <a:ext uri="{FF2B5EF4-FFF2-40B4-BE49-F238E27FC236}">
                <a16:creationId xmlns:a16="http://schemas.microsoft.com/office/drawing/2014/main" id="{88D76CD5-99B3-0D41-A10F-4F741B6B1411}"/>
              </a:ext>
            </a:extLst>
          </p:cNvPr>
          <p:cNvSpPr>
            <a:spLocks noGrp="1"/>
          </p:cNvSpPr>
          <p:nvPr>
            <p:ph idx="1"/>
          </p:nvPr>
        </p:nvSpPr>
        <p:spPr/>
        <p:txBody>
          <a:bodyPr/>
          <a:lstStyle/>
          <a:p>
            <a:pPr>
              <a:defRPr/>
            </a:pPr>
            <a:r>
              <a:rPr lang="en-US" dirty="0"/>
              <a:t>Discussion networks were smaller in 2004 than in 1985. </a:t>
            </a:r>
          </a:p>
          <a:p>
            <a:pPr>
              <a:defRPr/>
            </a:pPr>
            <a:r>
              <a:rPr lang="en-US" dirty="0"/>
              <a:t> # of people saying there is no one with whom they discuss important matters nearly tripled. </a:t>
            </a:r>
          </a:p>
          <a:p>
            <a:pPr>
              <a:defRPr/>
            </a:pPr>
            <a:r>
              <a:rPr lang="en-US" dirty="0"/>
              <a:t> Size decreased by about a 1/3 (one confidant), from 2.94 in 1985 to 2.08 in 2004. </a:t>
            </a:r>
          </a:p>
          <a:p>
            <a:endParaRPr lang="en-US" dirty="0"/>
          </a:p>
        </p:txBody>
      </p:sp>
    </p:spTree>
    <p:extLst>
      <p:ext uri="{BB962C8B-B14F-4D97-AF65-F5344CB8AC3E}">
        <p14:creationId xmlns:p14="http://schemas.microsoft.com/office/powerpoint/2010/main" val="3861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B5B3-E710-0842-8C65-6C5FBC84770B}"/>
              </a:ext>
            </a:extLst>
          </p:cNvPr>
          <p:cNvSpPr>
            <a:spLocks noGrp="1"/>
          </p:cNvSpPr>
          <p:nvPr>
            <p:ph type="title"/>
          </p:nvPr>
        </p:nvSpPr>
        <p:spPr/>
        <p:txBody>
          <a:bodyPr/>
          <a:lstStyle/>
          <a:p>
            <a:r>
              <a:rPr lang="en-US" dirty="0"/>
              <a:t>The GSS Controversy </a:t>
            </a:r>
          </a:p>
        </p:txBody>
      </p:sp>
      <p:sp>
        <p:nvSpPr>
          <p:cNvPr id="3" name="Content Placeholder 2">
            <a:extLst>
              <a:ext uri="{FF2B5EF4-FFF2-40B4-BE49-F238E27FC236}">
                <a16:creationId xmlns:a16="http://schemas.microsoft.com/office/drawing/2014/main" id="{A272791A-8EF8-1843-A811-FC0EAC630E52}"/>
              </a:ext>
            </a:extLst>
          </p:cNvPr>
          <p:cNvSpPr>
            <a:spLocks noGrp="1"/>
          </p:cNvSpPr>
          <p:nvPr>
            <p:ph idx="1"/>
          </p:nvPr>
        </p:nvSpPr>
        <p:spPr/>
        <p:txBody>
          <a:bodyPr>
            <a:normAutofit lnSpcReduction="10000"/>
          </a:bodyPr>
          <a:lstStyle/>
          <a:p>
            <a:pPr marL="0" indent="0">
              <a:buNone/>
            </a:pPr>
            <a:r>
              <a:rPr lang="en-US" dirty="0"/>
              <a:t>Fisher (2006) </a:t>
            </a:r>
          </a:p>
          <a:p>
            <a:pPr marL="0" indent="0">
              <a:buNone/>
            </a:pPr>
            <a:endParaRPr lang="en-US" dirty="0"/>
          </a:p>
          <a:p>
            <a:r>
              <a:rPr lang="en-US" dirty="0"/>
              <a:t>Problems with the survey instruments : A block of taxing questions were placed in prior to the network questions. Respondents knew that more names would lead to more questions </a:t>
            </a:r>
          </a:p>
          <a:p>
            <a:r>
              <a:rPr lang="en-US" dirty="0"/>
              <a:t>A random technical error : some respondents who declined to answer the network question were misclassified in a way that lumped them in with those that said they don’t have any discussion partners </a:t>
            </a:r>
          </a:p>
          <a:p>
            <a:r>
              <a:rPr lang="en-US" dirty="0"/>
              <a:t>Problem with the question wording : Some people may have not considered online communication </a:t>
            </a:r>
          </a:p>
          <a:p>
            <a:endParaRPr lang="en-US" dirty="0"/>
          </a:p>
        </p:txBody>
      </p:sp>
    </p:spTree>
    <p:extLst>
      <p:ext uri="{BB962C8B-B14F-4D97-AF65-F5344CB8AC3E}">
        <p14:creationId xmlns:p14="http://schemas.microsoft.com/office/powerpoint/2010/main" val="315925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1EEE8BB6-2EFA-CA43-B794-87D0686B258C}"/>
              </a:ext>
            </a:extLst>
          </p:cNvPr>
          <p:cNvSpPr>
            <a:spLocks noGrp="1" noChangeArrowheads="1"/>
          </p:cNvSpPr>
          <p:nvPr>
            <p:ph type="title" idx="4294967295"/>
          </p:nvPr>
        </p:nvSpPr>
        <p:spPr/>
        <p:txBody>
          <a:bodyPr/>
          <a:lstStyle/>
          <a:p>
            <a:pPr eaLnBrk="1" hangingPunct="1"/>
            <a:r>
              <a:rPr lang="en-US" altLang="en-US" sz="4000" dirty="0"/>
              <a:t>Ego Centric Data Used to Study 5 Behavioral Hypotheses</a:t>
            </a:r>
          </a:p>
        </p:txBody>
      </p:sp>
      <p:sp>
        <p:nvSpPr>
          <p:cNvPr id="130051" name="Rectangle 3">
            <a:extLst>
              <a:ext uri="{FF2B5EF4-FFF2-40B4-BE49-F238E27FC236}">
                <a16:creationId xmlns:a16="http://schemas.microsoft.com/office/drawing/2014/main" id="{5F09643A-273B-214D-8AEA-696C153FC022}"/>
              </a:ext>
            </a:extLst>
          </p:cNvPr>
          <p:cNvSpPr>
            <a:spLocks noGrp="1" noChangeArrowheads="1"/>
          </p:cNvSpPr>
          <p:nvPr>
            <p:ph type="body" idx="4294967295"/>
          </p:nvPr>
        </p:nvSpPr>
        <p:spPr>
          <a:xfrm>
            <a:off x="2209800" y="2133600"/>
            <a:ext cx="7772400" cy="3962400"/>
          </a:xfrm>
        </p:spPr>
        <p:txBody>
          <a:bodyPr/>
          <a:lstStyle/>
          <a:p>
            <a:pPr marL="609600" indent="-609600">
              <a:buFontTx/>
              <a:buAutoNum type="arabicPeriod"/>
            </a:pPr>
            <a:r>
              <a:rPr lang="en-US" altLang="en-US" dirty="0"/>
              <a:t>Degree/Size</a:t>
            </a:r>
          </a:p>
          <a:p>
            <a:pPr marL="609600" indent="-609600">
              <a:buFontTx/>
              <a:buAutoNum type="arabicPeriod"/>
            </a:pPr>
            <a:r>
              <a:rPr lang="en-US" altLang="en-US" dirty="0"/>
              <a:t>Personal Network Exposure </a:t>
            </a:r>
          </a:p>
          <a:p>
            <a:pPr marL="609600" indent="-609600">
              <a:buFontTx/>
              <a:buAutoNum type="arabicPeriod"/>
            </a:pPr>
            <a:r>
              <a:rPr lang="en-US" altLang="en-US" dirty="0"/>
              <a:t>Ties Strength</a:t>
            </a:r>
          </a:p>
          <a:p>
            <a:pPr marL="609600" indent="-609600">
              <a:buFontTx/>
              <a:buAutoNum type="arabicPeriod"/>
            </a:pPr>
            <a:r>
              <a:rPr lang="en-US" altLang="en-US" dirty="0"/>
              <a:t>Concurrency</a:t>
            </a:r>
          </a:p>
          <a:p>
            <a:pPr marL="609600" indent="-609600">
              <a:buFontTx/>
              <a:buAutoNum type="arabicPeriod"/>
            </a:pPr>
            <a:r>
              <a:rPr lang="en-US" altLang="en-US" dirty="0"/>
              <a:t>Density/Constraint</a:t>
            </a:r>
          </a:p>
        </p:txBody>
      </p:sp>
    </p:spTree>
    <p:extLst>
      <p:ext uri="{BB962C8B-B14F-4D97-AF65-F5344CB8AC3E}">
        <p14:creationId xmlns:p14="http://schemas.microsoft.com/office/powerpoint/2010/main" val="308164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E4EE2ABD-B1FE-BA4B-8202-D1C9E2E53A7E}"/>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4400" dirty="0">
                <a:solidFill>
                  <a:schemeClr val="tx2"/>
                </a:solidFill>
              </a:rPr>
              <a:t>1. Ego-centric – degree/size</a:t>
            </a:r>
          </a:p>
        </p:txBody>
      </p:sp>
      <p:sp>
        <p:nvSpPr>
          <p:cNvPr id="131075" name="Oval 3">
            <a:extLst>
              <a:ext uri="{FF2B5EF4-FFF2-40B4-BE49-F238E27FC236}">
                <a16:creationId xmlns:a16="http://schemas.microsoft.com/office/drawing/2014/main" id="{4C9AF5A5-A3B3-1049-A790-FC80A016D0B6}"/>
              </a:ext>
            </a:extLst>
          </p:cNvPr>
          <p:cNvSpPr>
            <a:spLocks noChangeArrowheads="1"/>
          </p:cNvSpPr>
          <p:nvPr/>
        </p:nvSpPr>
        <p:spPr bwMode="auto">
          <a:xfrm>
            <a:off x="3429000" y="2971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76" name="Line 4">
            <a:extLst>
              <a:ext uri="{FF2B5EF4-FFF2-40B4-BE49-F238E27FC236}">
                <a16:creationId xmlns:a16="http://schemas.microsoft.com/office/drawing/2014/main" id="{7ED98727-7DCA-614D-A861-E421B44A309B}"/>
              </a:ext>
            </a:extLst>
          </p:cNvPr>
          <p:cNvSpPr>
            <a:spLocks noChangeShapeType="1"/>
          </p:cNvSpPr>
          <p:nvPr/>
        </p:nvSpPr>
        <p:spPr bwMode="auto">
          <a:xfrm>
            <a:off x="3810000" y="32766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1077" name="Oval 5">
            <a:extLst>
              <a:ext uri="{FF2B5EF4-FFF2-40B4-BE49-F238E27FC236}">
                <a16:creationId xmlns:a16="http://schemas.microsoft.com/office/drawing/2014/main" id="{E3D5D4E8-8E6E-2A49-9594-D921B4AC0EF1}"/>
              </a:ext>
            </a:extLst>
          </p:cNvPr>
          <p:cNvSpPr>
            <a:spLocks noChangeArrowheads="1"/>
          </p:cNvSpPr>
          <p:nvPr/>
        </p:nvSpPr>
        <p:spPr bwMode="auto">
          <a:xfrm>
            <a:off x="7467600" y="37338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78" name="Oval 6">
            <a:extLst>
              <a:ext uri="{FF2B5EF4-FFF2-40B4-BE49-F238E27FC236}">
                <a16:creationId xmlns:a16="http://schemas.microsoft.com/office/drawing/2014/main" id="{60EAC2F9-BEFB-2642-AA82-56969C23B190}"/>
              </a:ext>
            </a:extLst>
          </p:cNvPr>
          <p:cNvSpPr>
            <a:spLocks noChangeArrowheads="1"/>
          </p:cNvSpPr>
          <p:nvPr/>
        </p:nvSpPr>
        <p:spPr bwMode="auto">
          <a:xfrm>
            <a:off x="4038600" y="3581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79" name="Oval 7">
            <a:extLst>
              <a:ext uri="{FF2B5EF4-FFF2-40B4-BE49-F238E27FC236}">
                <a16:creationId xmlns:a16="http://schemas.microsoft.com/office/drawing/2014/main" id="{472B82E4-3125-DC49-88D6-8ACDDCC8E4DD}"/>
              </a:ext>
            </a:extLst>
          </p:cNvPr>
          <p:cNvSpPr>
            <a:spLocks noChangeArrowheads="1"/>
          </p:cNvSpPr>
          <p:nvPr/>
        </p:nvSpPr>
        <p:spPr bwMode="auto">
          <a:xfrm>
            <a:off x="8153400" y="2895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0" name="Oval 8">
            <a:extLst>
              <a:ext uri="{FF2B5EF4-FFF2-40B4-BE49-F238E27FC236}">
                <a16:creationId xmlns:a16="http://schemas.microsoft.com/office/drawing/2014/main" id="{A51305BF-79D2-B749-83FE-5A181173712F}"/>
              </a:ext>
            </a:extLst>
          </p:cNvPr>
          <p:cNvSpPr>
            <a:spLocks noChangeArrowheads="1"/>
          </p:cNvSpPr>
          <p:nvPr/>
        </p:nvSpPr>
        <p:spPr bwMode="auto">
          <a:xfrm>
            <a:off x="6705600" y="3048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1" name="Oval 9">
            <a:extLst>
              <a:ext uri="{FF2B5EF4-FFF2-40B4-BE49-F238E27FC236}">
                <a16:creationId xmlns:a16="http://schemas.microsoft.com/office/drawing/2014/main" id="{7E83183E-C881-6B41-98EC-65E3D7F0BF4D}"/>
              </a:ext>
            </a:extLst>
          </p:cNvPr>
          <p:cNvSpPr>
            <a:spLocks noChangeArrowheads="1"/>
          </p:cNvSpPr>
          <p:nvPr/>
        </p:nvSpPr>
        <p:spPr bwMode="auto">
          <a:xfrm>
            <a:off x="8534400" y="3657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2" name="Line 10">
            <a:extLst>
              <a:ext uri="{FF2B5EF4-FFF2-40B4-BE49-F238E27FC236}">
                <a16:creationId xmlns:a16="http://schemas.microsoft.com/office/drawing/2014/main" id="{8C5E7409-73E9-B749-964B-3574B3913DDE}"/>
              </a:ext>
            </a:extLst>
          </p:cNvPr>
          <p:cNvSpPr>
            <a:spLocks noChangeShapeType="1"/>
          </p:cNvSpPr>
          <p:nvPr/>
        </p:nvSpPr>
        <p:spPr bwMode="auto">
          <a:xfrm>
            <a:off x="7924800" y="38862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1083" name="Line 11">
            <a:extLst>
              <a:ext uri="{FF2B5EF4-FFF2-40B4-BE49-F238E27FC236}">
                <a16:creationId xmlns:a16="http://schemas.microsoft.com/office/drawing/2014/main" id="{49C725DA-3CC3-7945-9083-B63CBF58D8F6}"/>
              </a:ext>
            </a:extLst>
          </p:cNvPr>
          <p:cNvSpPr>
            <a:spLocks noChangeShapeType="1"/>
          </p:cNvSpPr>
          <p:nvPr/>
        </p:nvSpPr>
        <p:spPr bwMode="auto">
          <a:xfrm>
            <a:off x="7086600" y="34290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1084" name="Line 12">
            <a:extLst>
              <a:ext uri="{FF2B5EF4-FFF2-40B4-BE49-F238E27FC236}">
                <a16:creationId xmlns:a16="http://schemas.microsoft.com/office/drawing/2014/main" id="{E7E96794-1A9F-154A-A1AB-54C57D792BAA}"/>
              </a:ext>
            </a:extLst>
          </p:cNvPr>
          <p:cNvSpPr>
            <a:spLocks noChangeShapeType="1"/>
          </p:cNvSpPr>
          <p:nvPr/>
        </p:nvSpPr>
        <p:spPr bwMode="auto">
          <a:xfrm flipV="1">
            <a:off x="7848600" y="32766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5309" name="Rectangle 13">
            <a:extLst>
              <a:ext uri="{FF2B5EF4-FFF2-40B4-BE49-F238E27FC236}">
                <a16:creationId xmlns:a16="http://schemas.microsoft.com/office/drawing/2014/main" id="{76187D54-6BAA-C846-8D05-010E9B27C5A1}"/>
              </a:ext>
            </a:extLst>
          </p:cNvPr>
          <p:cNvSpPr>
            <a:spLocks noChangeArrowheads="1"/>
          </p:cNvSpPr>
          <p:nvPr/>
        </p:nvSpPr>
        <p:spPr bwMode="auto">
          <a:xfrm>
            <a:off x="2721465" y="1752601"/>
            <a:ext cx="1553182" cy="831639"/>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Lower Risk</a:t>
            </a:r>
          </a:p>
          <a:p>
            <a:pPr algn="ctr" eaLnBrk="0" hangingPunct="0">
              <a:defRPr/>
            </a:pPr>
            <a:r>
              <a:rPr lang="en-US" sz="2400" i="1" dirty="0">
                <a:effectLst>
                  <a:outerShdw blurRad="38100" dist="38100" dir="2700000" algn="tl">
                    <a:srgbClr val="C0C0C0"/>
                  </a:outerShdw>
                </a:effectLst>
              </a:rPr>
              <a:t>Or Isolated</a:t>
            </a:r>
          </a:p>
        </p:txBody>
      </p:sp>
      <p:sp>
        <p:nvSpPr>
          <p:cNvPr id="55310" name="Rectangle 14">
            <a:extLst>
              <a:ext uri="{FF2B5EF4-FFF2-40B4-BE49-F238E27FC236}">
                <a16:creationId xmlns:a16="http://schemas.microsoft.com/office/drawing/2014/main" id="{ABE9A711-202D-204E-A9D1-C668A195D01E}"/>
              </a:ext>
            </a:extLst>
          </p:cNvPr>
          <p:cNvSpPr>
            <a:spLocks noChangeArrowheads="1"/>
          </p:cNvSpPr>
          <p:nvPr/>
        </p:nvSpPr>
        <p:spPr bwMode="auto">
          <a:xfrm>
            <a:off x="6323763" y="1600201"/>
            <a:ext cx="3594189" cy="831639"/>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Higher Risk</a:t>
            </a:r>
          </a:p>
          <a:p>
            <a:pPr algn="ctr" eaLnBrk="0" hangingPunct="0">
              <a:defRPr/>
            </a:pPr>
            <a:r>
              <a:rPr lang="en-US" sz="2400" i="1" dirty="0">
                <a:effectLst>
                  <a:outerShdw blurRad="38100" dist="38100" dir="2700000" algn="tl">
                    <a:srgbClr val="C0C0C0"/>
                  </a:outerShdw>
                </a:effectLst>
              </a:rPr>
              <a:t>Or More Privileged Position</a:t>
            </a:r>
          </a:p>
        </p:txBody>
      </p:sp>
      <p:sp>
        <p:nvSpPr>
          <p:cNvPr id="131087" name="Oval 15">
            <a:extLst>
              <a:ext uri="{FF2B5EF4-FFF2-40B4-BE49-F238E27FC236}">
                <a16:creationId xmlns:a16="http://schemas.microsoft.com/office/drawing/2014/main" id="{E2349995-5F51-FC44-923F-99E37FB3C286}"/>
              </a:ext>
            </a:extLst>
          </p:cNvPr>
          <p:cNvSpPr>
            <a:spLocks noChangeArrowheads="1"/>
          </p:cNvSpPr>
          <p:nvPr/>
        </p:nvSpPr>
        <p:spPr bwMode="auto">
          <a:xfrm>
            <a:off x="8153400" y="4572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1088" name="Line 16">
            <a:extLst>
              <a:ext uri="{FF2B5EF4-FFF2-40B4-BE49-F238E27FC236}">
                <a16:creationId xmlns:a16="http://schemas.microsoft.com/office/drawing/2014/main" id="{7487D1E1-67DF-A940-BFC1-6CAACB9C1810}"/>
              </a:ext>
            </a:extLst>
          </p:cNvPr>
          <p:cNvSpPr>
            <a:spLocks noChangeShapeType="1"/>
          </p:cNvSpPr>
          <p:nvPr/>
        </p:nvSpPr>
        <p:spPr bwMode="auto">
          <a:xfrm>
            <a:off x="7772400" y="41148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1089" name="Line 17">
            <a:extLst>
              <a:ext uri="{FF2B5EF4-FFF2-40B4-BE49-F238E27FC236}">
                <a16:creationId xmlns:a16="http://schemas.microsoft.com/office/drawing/2014/main" id="{0FE4F51C-829D-D646-A72D-9615F55270D8}"/>
              </a:ext>
            </a:extLst>
          </p:cNvPr>
          <p:cNvSpPr>
            <a:spLocks noChangeShapeType="1"/>
          </p:cNvSpPr>
          <p:nvPr/>
        </p:nvSpPr>
        <p:spPr bwMode="auto">
          <a:xfrm flipH="1">
            <a:off x="7086600" y="40386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1090" name="Oval 18">
            <a:extLst>
              <a:ext uri="{FF2B5EF4-FFF2-40B4-BE49-F238E27FC236}">
                <a16:creationId xmlns:a16="http://schemas.microsoft.com/office/drawing/2014/main" id="{A9C15AEF-09C3-2644-ACB3-DC91D876B91D}"/>
              </a:ext>
            </a:extLst>
          </p:cNvPr>
          <p:cNvSpPr>
            <a:spLocks noChangeArrowheads="1"/>
          </p:cNvSpPr>
          <p:nvPr/>
        </p:nvSpPr>
        <p:spPr bwMode="auto">
          <a:xfrm>
            <a:off x="6629400" y="4267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Tree>
    <p:extLst>
      <p:ext uri="{BB962C8B-B14F-4D97-AF65-F5344CB8AC3E}">
        <p14:creationId xmlns:p14="http://schemas.microsoft.com/office/powerpoint/2010/main" val="4230103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F282DB07-C402-2745-BEF9-907CD1D3C4FD}"/>
              </a:ext>
            </a:extLst>
          </p:cNvPr>
          <p:cNvSpPr>
            <a:spLocks noGrp="1" noChangeArrowheads="1"/>
          </p:cNvSpPr>
          <p:nvPr>
            <p:ph type="title" idx="4294967295"/>
          </p:nvPr>
        </p:nvSpPr>
        <p:spPr/>
        <p:txBody>
          <a:bodyPr/>
          <a:lstStyle/>
          <a:p>
            <a:r>
              <a:rPr lang="en-US" altLang="en-US" dirty="0"/>
              <a:t>Size</a:t>
            </a:r>
          </a:p>
        </p:txBody>
      </p:sp>
      <p:sp>
        <p:nvSpPr>
          <p:cNvPr id="132099" name="Rectangle 3">
            <a:extLst>
              <a:ext uri="{FF2B5EF4-FFF2-40B4-BE49-F238E27FC236}">
                <a16:creationId xmlns:a16="http://schemas.microsoft.com/office/drawing/2014/main" id="{F3C24670-6B4F-4142-A4B3-67D2E7811F80}"/>
              </a:ext>
            </a:extLst>
          </p:cNvPr>
          <p:cNvSpPr>
            <a:spLocks noGrp="1" noChangeArrowheads="1"/>
          </p:cNvSpPr>
          <p:nvPr>
            <p:ph type="body" idx="4294967295"/>
          </p:nvPr>
        </p:nvSpPr>
        <p:spPr/>
        <p:txBody>
          <a:bodyPr/>
          <a:lstStyle/>
          <a:p>
            <a:r>
              <a:rPr lang="en-US" altLang="en-US" dirty="0"/>
              <a:t>Basic and critical variable in analysis</a:t>
            </a:r>
          </a:p>
          <a:p>
            <a:r>
              <a:rPr lang="en-US" altLang="en-US" dirty="0"/>
              <a:t>Often restricted to name up to 5 or 7 alters so the variable is censored.</a:t>
            </a:r>
          </a:p>
          <a:p>
            <a:r>
              <a:rPr lang="en-US" altLang="en-US" dirty="0"/>
              <a:t>5 names is the cost effective number of alters to record (</a:t>
            </a:r>
            <a:r>
              <a:rPr lang="en-US" altLang="en-US" dirty="0" err="1"/>
              <a:t>Merluzzi</a:t>
            </a:r>
            <a:r>
              <a:rPr lang="en-US" altLang="en-US" dirty="0"/>
              <a:t> &amp; Burt, 2013)</a:t>
            </a:r>
          </a:p>
        </p:txBody>
      </p:sp>
    </p:spTree>
    <p:extLst>
      <p:ext uri="{BB962C8B-B14F-4D97-AF65-F5344CB8AC3E}">
        <p14:creationId xmlns:p14="http://schemas.microsoft.com/office/powerpoint/2010/main" val="65013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4">
            <a:extLst>
              <a:ext uri="{FF2B5EF4-FFF2-40B4-BE49-F238E27FC236}">
                <a16:creationId xmlns:a16="http://schemas.microsoft.com/office/drawing/2014/main" id="{039EDF90-B3E8-FB43-A2EC-B2BB64D5F0AE}"/>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7091EDDE-7712-8346-843C-9BD26EC80EB8}" type="slidenum">
              <a:rPr lang="en-US" altLang="en-US" sz="1400">
                <a:solidFill>
                  <a:schemeClr val="tx1"/>
                </a:solidFill>
              </a:rPr>
              <a:pPr algn="r">
                <a:spcBef>
                  <a:spcPct val="0"/>
                </a:spcBef>
                <a:buFontTx/>
                <a:buNone/>
              </a:pPr>
              <a:t>18</a:t>
            </a:fld>
            <a:endParaRPr lang="en-US" altLang="en-US" sz="1400">
              <a:solidFill>
                <a:schemeClr val="tx1"/>
              </a:solidFill>
            </a:endParaRPr>
          </a:p>
        </p:txBody>
      </p:sp>
      <p:sp>
        <p:nvSpPr>
          <p:cNvPr id="133123" name="Rectangle 2">
            <a:extLst>
              <a:ext uri="{FF2B5EF4-FFF2-40B4-BE49-F238E27FC236}">
                <a16:creationId xmlns:a16="http://schemas.microsoft.com/office/drawing/2014/main" id="{F62DA73B-BFE5-734D-B108-E8824C5BC00A}"/>
              </a:ext>
            </a:extLst>
          </p:cNvPr>
          <p:cNvSpPr>
            <a:spLocks noGrp="1" noChangeArrowheads="1"/>
          </p:cNvSpPr>
          <p:nvPr>
            <p:ph type="title" idx="4294967295"/>
          </p:nvPr>
        </p:nvSpPr>
        <p:spPr/>
        <p:txBody>
          <a:bodyPr/>
          <a:lstStyle/>
          <a:p>
            <a:pPr eaLnBrk="1" hangingPunct="1"/>
            <a:r>
              <a:rPr lang="en-US" altLang="en-US"/>
              <a:t>2. Personal Network Exposure</a:t>
            </a:r>
          </a:p>
        </p:txBody>
      </p:sp>
      <p:sp>
        <p:nvSpPr>
          <p:cNvPr id="133124" name="Oval 3">
            <a:extLst>
              <a:ext uri="{FF2B5EF4-FFF2-40B4-BE49-F238E27FC236}">
                <a16:creationId xmlns:a16="http://schemas.microsoft.com/office/drawing/2014/main" id="{1A914573-CF94-2B47-9F2D-9061C9A0048C}"/>
              </a:ext>
            </a:extLst>
          </p:cNvPr>
          <p:cNvSpPr>
            <a:spLocks noChangeArrowheads="1"/>
          </p:cNvSpPr>
          <p:nvPr/>
        </p:nvSpPr>
        <p:spPr bwMode="auto">
          <a:xfrm>
            <a:off x="3206750" y="35877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5" name="Line 4">
            <a:extLst>
              <a:ext uri="{FF2B5EF4-FFF2-40B4-BE49-F238E27FC236}">
                <a16:creationId xmlns:a16="http://schemas.microsoft.com/office/drawing/2014/main" id="{BA35987A-3DBE-F442-8DC2-D843780ABABD}"/>
              </a:ext>
            </a:extLst>
          </p:cNvPr>
          <p:cNvSpPr>
            <a:spLocks noChangeShapeType="1"/>
          </p:cNvSpPr>
          <p:nvPr/>
        </p:nvSpPr>
        <p:spPr bwMode="auto">
          <a:xfrm flipV="1">
            <a:off x="3581400" y="33528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26" name="Oval 5">
            <a:extLst>
              <a:ext uri="{FF2B5EF4-FFF2-40B4-BE49-F238E27FC236}">
                <a16:creationId xmlns:a16="http://schemas.microsoft.com/office/drawing/2014/main" id="{68F0B032-EC52-F54F-BD07-F8FCBB30D057}"/>
              </a:ext>
            </a:extLst>
          </p:cNvPr>
          <p:cNvSpPr>
            <a:spLocks noChangeArrowheads="1"/>
          </p:cNvSpPr>
          <p:nvPr/>
        </p:nvSpPr>
        <p:spPr bwMode="auto">
          <a:xfrm>
            <a:off x="38925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7" name="Oval 6">
            <a:extLst>
              <a:ext uri="{FF2B5EF4-FFF2-40B4-BE49-F238E27FC236}">
                <a16:creationId xmlns:a16="http://schemas.microsoft.com/office/drawing/2014/main" id="{8427F195-D8AE-5642-A2A0-7ADDFDEDF091}"/>
              </a:ext>
            </a:extLst>
          </p:cNvPr>
          <p:cNvSpPr>
            <a:spLocks noChangeArrowheads="1"/>
          </p:cNvSpPr>
          <p:nvPr/>
        </p:nvSpPr>
        <p:spPr bwMode="auto">
          <a:xfrm>
            <a:off x="25971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8" name="Oval 7">
            <a:extLst>
              <a:ext uri="{FF2B5EF4-FFF2-40B4-BE49-F238E27FC236}">
                <a16:creationId xmlns:a16="http://schemas.microsoft.com/office/drawing/2014/main" id="{ACA308D0-69CA-1246-9F67-1FCB7B5B2046}"/>
              </a:ext>
            </a:extLst>
          </p:cNvPr>
          <p:cNvSpPr>
            <a:spLocks noChangeArrowheads="1"/>
          </p:cNvSpPr>
          <p:nvPr/>
        </p:nvSpPr>
        <p:spPr bwMode="auto">
          <a:xfrm>
            <a:off x="2673350" y="4425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29" name="Line 8">
            <a:extLst>
              <a:ext uri="{FF2B5EF4-FFF2-40B4-BE49-F238E27FC236}">
                <a16:creationId xmlns:a16="http://schemas.microsoft.com/office/drawing/2014/main" id="{1035BD44-8DB7-C44D-8FAB-F22D2A29291B}"/>
              </a:ext>
            </a:extLst>
          </p:cNvPr>
          <p:cNvSpPr>
            <a:spLocks noChangeShapeType="1"/>
          </p:cNvSpPr>
          <p:nvPr/>
        </p:nvSpPr>
        <p:spPr bwMode="auto">
          <a:xfrm flipH="1">
            <a:off x="2993232" y="3954463"/>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30" name="Line 9">
            <a:extLst>
              <a:ext uri="{FF2B5EF4-FFF2-40B4-BE49-F238E27FC236}">
                <a16:creationId xmlns:a16="http://schemas.microsoft.com/office/drawing/2014/main" id="{65591CDF-0DB4-0B4B-9300-D163B7479363}"/>
              </a:ext>
            </a:extLst>
          </p:cNvPr>
          <p:cNvSpPr>
            <a:spLocks noChangeShapeType="1"/>
          </p:cNvSpPr>
          <p:nvPr/>
        </p:nvSpPr>
        <p:spPr bwMode="auto">
          <a:xfrm>
            <a:off x="2901950" y="3283127"/>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31" name="Oval 10">
            <a:extLst>
              <a:ext uri="{FF2B5EF4-FFF2-40B4-BE49-F238E27FC236}">
                <a16:creationId xmlns:a16="http://schemas.microsoft.com/office/drawing/2014/main" id="{84016C82-572C-9B41-9283-5E6FD55E3BB1}"/>
              </a:ext>
            </a:extLst>
          </p:cNvPr>
          <p:cNvSpPr>
            <a:spLocks noChangeArrowheads="1"/>
          </p:cNvSpPr>
          <p:nvPr/>
        </p:nvSpPr>
        <p:spPr bwMode="auto">
          <a:xfrm>
            <a:off x="5797550" y="3740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2" name="Oval 11">
            <a:extLst>
              <a:ext uri="{FF2B5EF4-FFF2-40B4-BE49-F238E27FC236}">
                <a16:creationId xmlns:a16="http://schemas.microsoft.com/office/drawing/2014/main" id="{F641B635-A7FC-7642-BFDA-9AEFD8F2A8D0}"/>
              </a:ext>
            </a:extLst>
          </p:cNvPr>
          <p:cNvSpPr>
            <a:spLocks noChangeArrowheads="1"/>
          </p:cNvSpPr>
          <p:nvPr/>
        </p:nvSpPr>
        <p:spPr bwMode="auto">
          <a:xfrm>
            <a:off x="6483350" y="31305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3" name="Oval 12">
            <a:extLst>
              <a:ext uri="{FF2B5EF4-FFF2-40B4-BE49-F238E27FC236}">
                <a16:creationId xmlns:a16="http://schemas.microsoft.com/office/drawing/2014/main" id="{6770896D-D991-CD4A-81C8-85B8A5616257}"/>
              </a:ext>
            </a:extLst>
          </p:cNvPr>
          <p:cNvSpPr>
            <a:spLocks noChangeArrowheads="1"/>
          </p:cNvSpPr>
          <p:nvPr/>
        </p:nvSpPr>
        <p:spPr bwMode="auto">
          <a:xfrm>
            <a:off x="5187950" y="31305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4" name="Oval 13">
            <a:extLst>
              <a:ext uri="{FF2B5EF4-FFF2-40B4-BE49-F238E27FC236}">
                <a16:creationId xmlns:a16="http://schemas.microsoft.com/office/drawing/2014/main" id="{7CBA6F48-193A-D34F-BF8A-2D1607FAFCD3}"/>
              </a:ext>
            </a:extLst>
          </p:cNvPr>
          <p:cNvSpPr>
            <a:spLocks noChangeArrowheads="1"/>
          </p:cNvSpPr>
          <p:nvPr/>
        </p:nvSpPr>
        <p:spPr bwMode="auto">
          <a:xfrm>
            <a:off x="5264150" y="45783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5" name="Line 14">
            <a:extLst>
              <a:ext uri="{FF2B5EF4-FFF2-40B4-BE49-F238E27FC236}">
                <a16:creationId xmlns:a16="http://schemas.microsoft.com/office/drawing/2014/main" id="{9BA6A122-A3DB-2146-8B93-9C7860AF75F0}"/>
              </a:ext>
            </a:extLst>
          </p:cNvPr>
          <p:cNvSpPr>
            <a:spLocks noChangeShapeType="1"/>
          </p:cNvSpPr>
          <p:nvPr/>
        </p:nvSpPr>
        <p:spPr bwMode="auto">
          <a:xfrm flipH="1">
            <a:off x="5562600" y="41529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36" name="Line 15">
            <a:extLst>
              <a:ext uri="{FF2B5EF4-FFF2-40B4-BE49-F238E27FC236}">
                <a16:creationId xmlns:a16="http://schemas.microsoft.com/office/drawing/2014/main" id="{D912089D-C42A-FC4F-BB71-CA92D9EC71C1}"/>
              </a:ext>
            </a:extLst>
          </p:cNvPr>
          <p:cNvSpPr>
            <a:spLocks noChangeShapeType="1"/>
          </p:cNvSpPr>
          <p:nvPr/>
        </p:nvSpPr>
        <p:spPr bwMode="auto">
          <a:xfrm>
            <a:off x="5553075" y="342265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37" name="Oval 16">
            <a:extLst>
              <a:ext uri="{FF2B5EF4-FFF2-40B4-BE49-F238E27FC236}">
                <a16:creationId xmlns:a16="http://schemas.microsoft.com/office/drawing/2014/main" id="{75239E46-E178-F648-AD52-1EE56F39BDD5}"/>
              </a:ext>
            </a:extLst>
          </p:cNvPr>
          <p:cNvSpPr>
            <a:spLocks noChangeArrowheads="1"/>
          </p:cNvSpPr>
          <p:nvPr/>
        </p:nvSpPr>
        <p:spPr bwMode="auto">
          <a:xfrm>
            <a:off x="8242300" y="3908072"/>
            <a:ext cx="368300" cy="368300"/>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8" name="Oval 17">
            <a:extLst>
              <a:ext uri="{FF2B5EF4-FFF2-40B4-BE49-F238E27FC236}">
                <a16:creationId xmlns:a16="http://schemas.microsoft.com/office/drawing/2014/main" id="{2A6918FE-6304-E744-A247-5C9905DF3926}"/>
              </a:ext>
            </a:extLst>
          </p:cNvPr>
          <p:cNvSpPr>
            <a:spLocks noChangeArrowheads="1"/>
          </p:cNvSpPr>
          <p:nvPr/>
        </p:nvSpPr>
        <p:spPr bwMode="auto">
          <a:xfrm>
            <a:off x="8810096" y="316230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39" name="Oval 18">
            <a:extLst>
              <a:ext uri="{FF2B5EF4-FFF2-40B4-BE49-F238E27FC236}">
                <a16:creationId xmlns:a16="http://schemas.microsoft.com/office/drawing/2014/main" id="{60EC2432-C7A6-034D-857F-819C3D30D977}"/>
              </a:ext>
            </a:extLst>
          </p:cNvPr>
          <p:cNvSpPr>
            <a:spLocks noChangeArrowheads="1"/>
          </p:cNvSpPr>
          <p:nvPr/>
        </p:nvSpPr>
        <p:spPr bwMode="auto">
          <a:xfrm>
            <a:off x="7626350" y="32067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40" name="Oval 19">
            <a:extLst>
              <a:ext uri="{FF2B5EF4-FFF2-40B4-BE49-F238E27FC236}">
                <a16:creationId xmlns:a16="http://schemas.microsoft.com/office/drawing/2014/main" id="{5AD20B8B-0EA9-1346-9DED-6C87D105E377}"/>
              </a:ext>
            </a:extLst>
          </p:cNvPr>
          <p:cNvSpPr>
            <a:spLocks noChangeArrowheads="1"/>
          </p:cNvSpPr>
          <p:nvPr/>
        </p:nvSpPr>
        <p:spPr bwMode="auto">
          <a:xfrm>
            <a:off x="7696200" y="472440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3141" name="Line 20">
            <a:extLst>
              <a:ext uri="{FF2B5EF4-FFF2-40B4-BE49-F238E27FC236}">
                <a16:creationId xmlns:a16="http://schemas.microsoft.com/office/drawing/2014/main" id="{28E294DC-B0BB-FB46-BFB7-5C54BE96DF3D}"/>
              </a:ext>
            </a:extLst>
          </p:cNvPr>
          <p:cNvSpPr>
            <a:spLocks noChangeShapeType="1"/>
          </p:cNvSpPr>
          <p:nvPr/>
        </p:nvSpPr>
        <p:spPr bwMode="auto">
          <a:xfrm flipH="1">
            <a:off x="80010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42" name="Line 21">
            <a:extLst>
              <a:ext uri="{FF2B5EF4-FFF2-40B4-BE49-F238E27FC236}">
                <a16:creationId xmlns:a16="http://schemas.microsoft.com/office/drawing/2014/main" id="{600C6054-DD0F-EA48-A03D-47F1DAD11D08}"/>
              </a:ext>
            </a:extLst>
          </p:cNvPr>
          <p:cNvSpPr>
            <a:spLocks noChangeShapeType="1"/>
          </p:cNvSpPr>
          <p:nvPr/>
        </p:nvSpPr>
        <p:spPr bwMode="auto">
          <a:xfrm>
            <a:off x="8001000" y="35814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3143" name="Line 22">
            <a:extLst>
              <a:ext uri="{FF2B5EF4-FFF2-40B4-BE49-F238E27FC236}">
                <a16:creationId xmlns:a16="http://schemas.microsoft.com/office/drawing/2014/main" id="{D8267F5B-9980-A542-A9FF-9779D4C7CAB2}"/>
              </a:ext>
            </a:extLst>
          </p:cNvPr>
          <p:cNvSpPr>
            <a:spLocks noChangeShapeType="1"/>
          </p:cNvSpPr>
          <p:nvPr/>
        </p:nvSpPr>
        <p:spPr bwMode="auto">
          <a:xfrm flipV="1">
            <a:off x="6172200" y="34290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3144" name="Line 23">
            <a:extLst>
              <a:ext uri="{FF2B5EF4-FFF2-40B4-BE49-F238E27FC236}">
                <a16:creationId xmlns:a16="http://schemas.microsoft.com/office/drawing/2014/main" id="{F98279A2-BD6C-8142-893D-BC60CBB1618D}"/>
              </a:ext>
            </a:extLst>
          </p:cNvPr>
          <p:cNvSpPr>
            <a:spLocks noChangeShapeType="1"/>
          </p:cNvSpPr>
          <p:nvPr/>
        </p:nvSpPr>
        <p:spPr bwMode="auto">
          <a:xfrm flipV="1">
            <a:off x="8540750" y="3505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8264" name="Rectangle 24">
            <a:extLst>
              <a:ext uri="{FF2B5EF4-FFF2-40B4-BE49-F238E27FC236}">
                <a16:creationId xmlns:a16="http://schemas.microsoft.com/office/drawing/2014/main" id="{9B819011-49E3-674D-AEEB-3B114D8F2134}"/>
              </a:ext>
            </a:extLst>
          </p:cNvPr>
          <p:cNvSpPr>
            <a:spLocks noChangeArrowheads="1"/>
          </p:cNvSpPr>
          <p:nvPr/>
        </p:nvSpPr>
        <p:spPr bwMode="auto">
          <a:xfrm>
            <a:off x="2598321" y="5713413"/>
            <a:ext cx="1399422"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dirty="0">
                <a:effectLst>
                  <a:outerShdw blurRad="38100" dist="38100" dir="2700000" algn="tl">
                    <a:srgbClr val="C0C0C0"/>
                  </a:outerShdw>
                </a:effectLst>
              </a:rPr>
              <a:t>Exposure=33%</a:t>
            </a:r>
          </a:p>
        </p:txBody>
      </p:sp>
      <p:sp>
        <p:nvSpPr>
          <p:cNvPr id="138265" name="Rectangle 25">
            <a:extLst>
              <a:ext uri="{FF2B5EF4-FFF2-40B4-BE49-F238E27FC236}">
                <a16:creationId xmlns:a16="http://schemas.microsoft.com/office/drawing/2014/main" id="{040F8F89-8DF4-5C48-BC89-919C63706CC1}"/>
              </a:ext>
            </a:extLst>
          </p:cNvPr>
          <p:cNvSpPr>
            <a:spLocks noChangeArrowheads="1"/>
          </p:cNvSpPr>
          <p:nvPr/>
        </p:nvSpPr>
        <p:spPr bwMode="auto">
          <a:xfrm>
            <a:off x="5265321" y="5713413"/>
            <a:ext cx="1399422"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dirty="0">
                <a:effectLst>
                  <a:outerShdw blurRad="38100" dist="38100" dir="2700000" algn="tl">
                    <a:srgbClr val="C0C0C0"/>
                  </a:outerShdw>
                </a:effectLst>
              </a:rPr>
              <a:t>Exposure=66%</a:t>
            </a:r>
          </a:p>
        </p:txBody>
      </p:sp>
      <p:sp>
        <p:nvSpPr>
          <p:cNvPr id="138266" name="Rectangle 26">
            <a:extLst>
              <a:ext uri="{FF2B5EF4-FFF2-40B4-BE49-F238E27FC236}">
                <a16:creationId xmlns:a16="http://schemas.microsoft.com/office/drawing/2014/main" id="{E345EAEF-AEF9-944E-8C53-D4AC77DA4BFB}"/>
              </a:ext>
            </a:extLst>
          </p:cNvPr>
          <p:cNvSpPr>
            <a:spLocks noChangeArrowheads="1"/>
          </p:cNvSpPr>
          <p:nvPr/>
        </p:nvSpPr>
        <p:spPr bwMode="auto">
          <a:xfrm>
            <a:off x="8092155" y="5713413"/>
            <a:ext cx="1503617"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dirty="0">
                <a:effectLst>
                  <a:outerShdw blurRad="38100" dist="38100" dir="2700000" algn="tl">
                    <a:srgbClr val="C0C0C0"/>
                  </a:outerShdw>
                </a:effectLst>
              </a:rPr>
              <a:t>Exposure=100%</a:t>
            </a:r>
          </a:p>
        </p:txBody>
      </p:sp>
      <p:sp>
        <p:nvSpPr>
          <p:cNvPr id="133148" name="Oval 27">
            <a:extLst>
              <a:ext uri="{FF2B5EF4-FFF2-40B4-BE49-F238E27FC236}">
                <a16:creationId xmlns:a16="http://schemas.microsoft.com/office/drawing/2014/main" id="{0F4EF1FF-2560-284D-8C95-96F216D5C2A4}"/>
              </a:ext>
            </a:extLst>
          </p:cNvPr>
          <p:cNvSpPr>
            <a:spLocks noChangeArrowheads="1"/>
          </p:cNvSpPr>
          <p:nvPr/>
        </p:nvSpPr>
        <p:spPr bwMode="auto">
          <a:xfrm>
            <a:off x="3054350" y="17589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8268" name="Rectangle 28">
            <a:extLst>
              <a:ext uri="{FF2B5EF4-FFF2-40B4-BE49-F238E27FC236}">
                <a16:creationId xmlns:a16="http://schemas.microsoft.com/office/drawing/2014/main" id="{0B08C163-243D-A345-904F-66D38877D2B5}"/>
              </a:ext>
            </a:extLst>
          </p:cNvPr>
          <p:cNvSpPr>
            <a:spLocks noChangeArrowheads="1"/>
          </p:cNvSpPr>
          <p:nvPr/>
        </p:nvSpPr>
        <p:spPr bwMode="auto">
          <a:xfrm>
            <a:off x="3805485" y="1736726"/>
            <a:ext cx="1590180"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 Non-User</a:t>
            </a:r>
          </a:p>
        </p:txBody>
      </p:sp>
      <p:sp>
        <p:nvSpPr>
          <p:cNvPr id="133150" name="Oval 29">
            <a:extLst>
              <a:ext uri="{FF2B5EF4-FFF2-40B4-BE49-F238E27FC236}">
                <a16:creationId xmlns:a16="http://schemas.microsoft.com/office/drawing/2014/main" id="{DB7CF421-68BD-E246-A52F-00651A845B91}"/>
              </a:ext>
            </a:extLst>
          </p:cNvPr>
          <p:cNvSpPr>
            <a:spLocks noChangeArrowheads="1"/>
          </p:cNvSpPr>
          <p:nvPr/>
        </p:nvSpPr>
        <p:spPr bwMode="auto">
          <a:xfrm>
            <a:off x="6407150" y="1758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38270" name="Rectangle 30">
            <a:extLst>
              <a:ext uri="{FF2B5EF4-FFF2-40B4-BE49-F238E27FC236}">
                <a16:creationId xmlns:a16="http://schemas.microsoft.com/office/drawing/2014/main" id="{85560658-0783-EE4A-BBA5-27D395F9054E}"/>
              </a:ext>
            </a:extLst>
          </p:cNvPr>
          <p:cNvSpPr>
            <a:spLocks noChangeArrowheads="1"/>
          </p:cNvSpPr>
          <p:nvPr/>
        </p:nvSpPr>
        <p:spPr bwMode="auto">
          <a:xfrm>
            <a:off x="7136632" y="1736726"/>
            <a:ext cx="979435"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 User</a:t>
            </a:r>
          </a:p>
        </p:txBody>
      </p:sp>
    </p:spTree>
    <p:extLst>
      <p:ext uri="{BB962C8B-B14F-4D97-AF65-F5344CB8AC3E}">
        <p14:creationId xmlns:p14="http://schemas.microsoft.com/office/powerpoint/2010/main" val="181198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4">
            <a:extLst>
              <a:ext uri="{FF2B5EF4-FFF2-40B4-BE49-F238E27FC236}">
                <a16:creationId xmlns:a16="http://schemas.microsoft.com/office/drawing/2014/main" id="{5DC1ED68-0B24-3345-86C4-D8A210F35EE6}"/>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820CF40D-75C1-354B-A9A8-1A494E378DFF}" type="slidenum">
              <a:rPr lang="en-US" altLang="en-US" sz="1400">
                <a:solidFill>
                  <a:schemeClr val="tx1"/>
                </a:solidFill>
              </a:rPr>
              <a:pPr algn="r">
                <a:spcBef>
                  <a:spcPct val="0"/>
                </a:spcBef>
                <a:buFontTx/>
                <a:buNone/>
              </a:pPr>
              <a:t>19</a:t>
            </a:fld>
            <a:endParaRPr lang="en-US" altLang="en-US" sz="1400">
              <a:solidFill>
                <a:schemeClr val="tx1"/>
              </a:solidFill>
            </a:endParaRPr>
          </a:p>
        </p:txBody>
      </p:sp>
      <p:sp>
        <p:nvSpPr>
          <p:cNvPr id="142339" name="Rectangle 2">
            <a:extLst>
              <a:ext uri="{FF2B5EF4-FFF2-40B4-BE49-F238E27FC236}">
                <a16:creationId xmlns:a16="http://schemas.microsoft.com/office/drawing/2014/main" id="{FA541FA8-462A-A14E-B533-ACE9CEF91608}"/>
              </a:ext>
            </a:extLst>
          </p:cNvPr>
          <p:cNvSpPr>
            <a:spLocks noGrp="1" noChangeArrowheads="1"/>
          </p:cNvSpPr>
          <p:nvPr>
            <p:ph type="title" idx="4294967295"/>
          </p:nvPr>
        </p:nvSpPr>
        <p:spPr/>
        <p:txBody>
          <a:bodyPr/>
          <a:lstStyle/>
          <a:p>
            <a:pPr eaLnBrk="1" hangingPunct="1"/>
            <a:r>
              <a:rPr lang="en-US" altLang="en-US"/>
              <a:t>Personal Network Thresholds</a:t>
            </a:r>
          </a:p>
        </p:txBody>
      </p:sp>
      <p:sp>
        <p:nvSpPr>
          <p:cNvPr id="142340" name="Oval 3">
            <a:extLst>
              <a:ext uri="{FF2B5EF4-FFF2-40B4-BE49-F238E27FC236}">
                <a16:creationId xmlns:a16="http://schemas.microsoft.com/office/drawing/2014/main" id="{76D5170E-09D4-C046-81DD-C3DFE6D94E0D}"/>
              </a:ext>
            </a:extLst>
          </p:cNvPr>
          <p:cNvSpPr>
            <a:spLocks noChangeArrowheads="1"/>
          </p:cNvSpPr>
          <p:nvPr/>
        </p:nvSpPr>
        <p:spPr bwMode="auto">
          <a:xfrm>
            <a:off x="3206750" y="35877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1" name="Line 4">
            <a:extLst>
              <a:ext uri="{FF2B5EF4-FFF2-40B4-BE49-F238E27FC236}">
                <a16:creationId xmlns:a16="http://schemas.microsoft.com/office/drawing/2014/main" id="{6286B570-1E7B-FE4D-9490-58BC064B1352}"/>
              </a:ext>
            </a:extLst>
          </p:cNvPr>
          <p:cNvSpPr>
            <a:spLocks noChangeShapeType="1"/>
          </p:cNvSpPr>
          <p:nvPr/>
        </p:nvSpPr>
        <p:spPr bwMode="auto">
          <a:xfrm flipV="1">
            <a:off x="3581400" y="33528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42" name="Oval 5">
            <a:extLst>
              <a:ext uri="{FF2B5EF4-FFF2-40B4-BE49-F238E27FC236}">
                <a16:creationId xmlns:a16="http://schemas.microsoft.com/office/drawing/2014/main" id="{22AFA8A5-0113-524F-9F94-A7A51745BCC4}"/>
              </a:ext>
            </a:extLst>
          </p:cNvPr>
          <p:cNvSpPr>
            <a:spLocks noChangeArrowheads="1"/>
          </p:cNvSpPr>
          <p:nvPr/>
        </p:nvSpPr>
        <p:spPr bwMode="auto">
          <a:xfrm>
            <a:off x="38925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3" name="Oval 6">
            <a:extLst>
              <a:ext uri="{FF2B5EF4-FFF2-40B4-BE49-F238E27FC236}">
                <a16:creationId xmlns:a16="http://schemas.microsoft.com/office/drawing/2014/main" id="{763838E0-5589-A647-873F-B2AF30F22577}"/>
              </a:ext>
            </a:extLst>
          </p:cNvPr>
          <p:cNvSpPr>
            <a:spLocks noChangeArrowheads="1"/>
          </p:cNvSpPr>
          <p:nvPr/>
        </p:nvSpPr>
        <p:spPr bwMode="auto">
          <a:xfrm>
            <a:off x="2597150" y="29781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4" name="Oval 7">
            <a:extLst>
              <a:ext uri="{FF2B5EF4-FFF2-40B4-BE49-F238E27FC236}">
                <a16:creationId xmlns:a16="http://schemas.microsoft.com/office/drawing/2014/main" id="{597CC6F5-3C6A-CE4A-82B8-F4FFD23555B1}"/>
              </a:ext>
            </a:extLst>
          </p:cNvPr>
          <p:cNvSpPr>
            <a:spLocks noChangeArrowheads="1"/>
          </p:cNvSpPr>
          <p:nvPr/>
        </p:nvSpPr>
        <p:spPr bwMode="auto">
          <a:xfrm>
            <a:off x="2673350" y="4425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5" name="Line 8">
            <a:extLst>
              <a:ext uri="{FF2B5EF4-FFF2-40B4-BE49-F238E27FC236}">
                <a16:creationId xmlns:a16="http://schemas.microsoft.com/office/drawing/2014/main" id="{B45E47CD-CD8F-F243-A467-5DEABEECC8AA}"/>
              </a:ext>
            </a:extLst>
          </p:cNvPr>
          <p:cNvSpPr>
            <a:spLocks noChangeShapeType="1"/>
          </p:cNvSpPr>
          <p:nvPr/>
        </p:nvSpPr>
        <p:spPr bwMode="auto">
          <a:xfrm flipH="1">
            <a:off x="2971800" y="40386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46" name="Line 9">
            <a:extLst>
              <a:ext uri="{FF2B5EF4-FFF2-40B4-BE49-F238E27FC236}">
                <a16:creationId xmlns:a16="http://schemas.microsoft.com/office/drawing/2014/main" id="{E2A33F2A-7A89-B248-BF02-3F369F609A6A}"/>
              </a:ext>
            </a:extLst>
          </p:cNvPr>
          <p:cNvSpPr>
            <a:spLocks noChangeShapeType="1"/>
          </p:cNvSpPr>
          <p:nvPr/>
        </p:nvSpPr>
        <p:spPr bwMode="auto">
          <a:xfrm>
            <a:off x="2971800" y="33528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2347" name="Oval 10">
            <a:extLst>
              <a:ext uri="{FF2B5EF4-FFF2-40B4-BE49-F238E27FC236}">
                <a16:creationId xmlns:a16="http://schemas.microsoft.com/office/drawing/2014/main" id="{61A0478C-AD59-4544-AD38-403F9A300068}"/>
              </a:ext>
            </a:extLst>
          </p:cNvPr>
          <p:cNvSpPr>
            <a:spLocks noChangeArrowheads="1"/>
          </p:cNvSpPr>
          <p:nvPr/>
        </p:nvSpPr>
        <p:spPr bwMode="auto">
          <a:xfrm>
            <a:off x="5797550" y="37401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8" name="Oval 11">
            <a:extLst>
              <a:ext uri="{FF2B5EF4-FFF2-40B4-BE49-F238E27FC236}">
                <a16:creationId xmlns:a16="http://schemas.microsoft.com/office/drawing/2014/main" id="{1D366445-1CC5-F546-BE1A-7073D5F3DA61}"/>
              </a:ext>
            </a:extLst>
          </p:cNvPr>
          <p:cNvSpPr>
            <a:spLocks noChangeArrowheads="1"/>
          </p:cNvSpPr>
          <p:nvPr/>
        </p:nvSpPr>
        <p:spPr bwMode="auto">
          <a:xfrm>
            <a:off x="6483350" y="31305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49" name="Oval 12">
            <a:extLst>
              <a:ext uri="{FF2B5EF4-FFF2-40B4-BE49-F238E27FC236}">
                <a16:creationId xmlns:a16="http://schemas.microsoft.com/office/drawing/2014/main" id="{229F9020-03D8-FF41-B3E7-BC5C045FAD84}"/>
              </a:ext>
            </a:extLst>
          </p:cNvPr>
          <p:cNvSpPr>
            <a:spLocks noChangeArrowheads="1"/>
          </p:cNvSpPr>
          <p:nvPr/>
        </p:nvSpPr>
        <p:spPr bwMode="auto">
          <a:xfrm>
            <a:off x="5187950" y="31305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0" name="Oval 13">
            <a:extLst>
              <a:ext uri="{FF2B5EF4-FFF2-40B4-BE49-F238E27FC236}">
                <a16:creationId xmlns:a16="http://schemas.microsoft.com/office/drawing/2014/main" id="{1EB433AA-1202-B043-B11D-04C104BA14B1}"/>
              </a:ext>
            </a:extLst>
          </p:cNvPr>
          <p:cNvSpPr>
            <a:spLocks noChangeArrowheads="1"/>
          </p:cNvSpPr>
          <p:nvPr/>
        </p:nvSpPr>
        <p:spPr bwMode="auto">
          <a:xfrm>
            <a:off x="5264150" y="45783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1" name="Line 14">
            <a:extLst>
              <a:ext uri="{FF2B5EF4-FFF2-40B4-BE49-F238E27FC236}">
                <a16:creationId xmlns:a16="http://schemas.microsoft.com/office/drawing/2014/main" id="{BD586354-F5EC-EF4D-8AA4-C786D6750F4A}"/>
              </a:ext>
            </a:extLst>
          </p:cNvPr>
          <p:cNvSpPr>
            <a:spLocks noChangeShapeType="1"/>
          </p:cNvSpPr>
          <p:nvPr/>
        </p:nvSpPr>
        <p:spPr bwMode="auto">
          <a:xfrm flipH="1">
            <a:off x="5562600" y="41910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52" name="Line 15">
            <a:extLst>
              <a:ext uri="{FF2B5EF4-FFF2-40B4-BE49-F238E27FC236}">
                <a16:creationId xmlns:a16="http://schemas.microsoft.com/office/drawing/2014/main" id="{271D4766-80EE-ED47-95EA-0EB1FE3082FF}"/>
              </a:ext>
            </a:extLst>
          </p:cNvPr>
          <p:cNvSpPr>
            <a:spLocks noChangeShapeType="1"/>
          </p:cNvSpPr>
          <p:nvPr/>
        </p:nvSpPr>
        <p:spPr bwMode="auto">
          <a:xfrm>
            <a:off x="5562600" y="35052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2353" name="Oval 16">
            <a:extLst>
              <a:ext uri="{FF2B5EF4-FFF2-40B4-BE49-F238E27FC236}">
                <a16:creationId xmlns:a16="http://schemas.microsoft.com/office/drawing/2014/main" id="{D0C6B612-2260-AF42-825B-74D9DC7E4DE3}"/>
              </a:ext>
            </a:extLst>
          </p:cNvPr>
          <p:cNvSpPr>
            <a:spLocks noChangeArrowheads="1"/>
          </p:cNvSpPr>
          <p:nvPr/>
        </p:nvSpPr>
        <p:spPr bwMode="auto">
          <a:xfrm>
            <a:off x="8235950" y="38163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4" name="Oval 17">
            <a:extLst>
              <a:ext uri="{FF2B5EF4-FFF2-40B4-BE49-F238E27FC236}">
                <a16:creationId xmlns:a16="http://schemas.microsoft.com/office/drawing/2014/main" id="{6B12264E-8D48-C74D-B70B-8CB455715825}"/>
              </a:ext>
            </a:extLst>
          </p:cNvPr>
          <p:cNvSpPr>
            <a:spLocks noChangeArrowheads="1"/>
          </p:cNvSpPr>
          <p:nvPr/>
        </p:nvSpPr>
        <p:spPr bwMode="auto">
          <a:xfrm>
            <a:off x="8921750" y="32067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5" name="Oval 18">
            <a:extLst>
              <a:ext uri="{FF2B5EF4-FFF2-40B4-BE49-F238E27FC236}">
                <a16:creationId xmlns:a16="http://schemas.microsoft.com/office/drawing/2014/main" id="{DC8F3D33-5FF5-C445-A261-D031EB4C1CAF}"/>
              </a:ext>
            </a:extLst>
          </p:cNvPr>
          <p:cNvSpPr>
            <a:spLocks noChangeArrowheads="1"/>
          </p:cNvSpPr>
          <p:nvPr/>
        </p:nvSpPr>
        <p:spPr bwMode="auto">
          <a:xfrm>
            <a:off x="7626350" y="32067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6" name="Oval 19">
            <a:extLst>
              <a:ext uri="{FF2B5EF4-FFF2-40B4-BE49-F238E27FC236}">
                <a16:creationId xmlns:a16="http://schemas.microsoft.com/office/drawing/2014/main" id="{CB0C9EEF-12CF-5741-868C-1214ADC272D6}"/>
              </a:ext>
            </a:extLst>
          </p:cNvPr>
          <p:cNvSpPr>
            <a:spLocks noChangeArrowheads="1"/>
          </p:cNvSpPr>
          <p:nvPr/>
        </p:nvSpPr>
        <p:spPr bwMode="auto">
          <a:xfrm>
            <a:off x="7702550" y="46545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2357" name="Line 20">
            <a:extLst>
              <a:ext uri="{FF2B5EF4-FFF2-40B4-BE49-F238E27FC236}">
                <a16:creationId xmlns:a16="http://schemas.microsoft.com/office/drawing/2014/main" id="{217288DC-D908-9748-BE20-82A1D5B16386}"/>
              </a:ext>
            </a:extLst>
          </p:cNvPr>
          <p:cNvSpPr>
            <a:spLocks noChangeShapeType="1"/>
          </p:cNvSpPr>
          <p:nvPr/>
        </p:nvSpPr>
        <p:spPr bwMode="auto">
          <a:xfrm flipH="1">
            <a:off x="80010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58" name="Line 21">
            <a:extLst>
              <a:ext uri="{FF2B5EF4-FFF2-40B4-BE49-F238E27FC236}">
                <a16:creationId xmlns:a16="http://schemas.microsoft.com/office/drawing/2014/main" id="{B07717FB-FBE7-044C-BB65-2C1F15D151CC}"/>
              </a:ext>
            </a:extLst>
          </p:cNvPr>
          <p:cNvSpPr>
            <a:spLocks noChangeShapeType="1"/>
          </p:cNvSpPr>
          <p:nvPr/>
        </p:nvSpPr>
        <p:spPr bwMode="auto">
          <a:xfrm>
            <a:off x="8001000" y="35814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2359" name="Line 22">
            <a:extLst>
              <a:ext uri="{FF2B5EF4-FFF2-40B4-BE49-F238E27FC236}">
                <a16:creationId xmlns:a16="http://schemas.microsoft.com/office/drawing/2014/main" id="{23DC977A-9907-524E-9943-41CB9A838A95}"/>
              </a:ext>
            </a:extLst>
          </p:cNvPr>
          <p:cNvSpPr>
            <a:spLocks noChangeShapeType="1"/>
          </p:cNvSpPr>
          <p:nvPr/>
        </p:nvSpPr>
        <p:spPr bwMode="auto">
          <a:xfrm flipV="1">
            <a:off x="6172200" y="3429000"/>
            <a:ext cx="3048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2360" name="Line 23">
            <a:extLst>
              <a:ext uri="{FF2B5EF4-FFF2-40B4-BE49-F238E27FC236}">
                <a16:creationId xmlns:a16="http://schemas.microsoft.com/office/drawing/2014/main" id="{ECE15525-C839-D94F-9F0A-C73D41C5C3BD}"/>
              </a:ext>
            </a:extLst>
          </p:cNvPr>
          <p:cNvSpPr>
            <a:spLocks noChangeShapeType="1"/>
          </p:cNvSpPr>
          <p:nvPr/>
        </p:nvSpPr>
        <p:spPr bwMode="auto">
          <a:xfrm flipV="1">
            <a:off x="8610600" y="3505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4408" name="Rectangle 24">
            <a:extLst>
              <a:ext uri="{FF2B5EF4-FFF2-40B4-BE49-F238E27FC236}">
                <a16:creationId xmlns:a16="http://schemas.microsoft.com/office/drawing/2014/main" id="{94D6231B-56B6-CC4C-904F-5B2DF82BD30F}"/>
              </a:ext>
            </a:extLst>
          </p:cNvPr>
          <p:cNvSpPr>
            <a:spLocks noChangeArrowheads="1"/>
          </p:cNvSpPr>
          <p:nvPr/>
        </p:nvSpPr>
        <p:spPr bwMode="auto">
          <a:xfrm>
            <a:off x="2303254" y="5484813"/>
            <a:ext cx="1684757"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PN Exposure=33%</a:t>
            </a:r>
          </a:p>
        </p:txBody>
      </p:sp>
      <p:sp>
        <p:nvSpPr>
          <p:cNvPr id="144409" name="Rectangle 25">
            <a:extLst>
              <a:ext uri="{FF2B5EF4-FFF2-40B4-BE49-F238E27FC236}">
                <a16:creationId xmlns:a16="http://schemas.microsoft.com/office/drawing/2014/main" id="{558B197C-A3B0-1746-BFF4-AFB0D127F148}"/>
              </a:ext>
            </a:extLst>
          </p:cNvPr>
          <p:cNvSpPr>
            <a:spLocks noChangeArrowheads="1"/>
          </p:cNvSpPr>
          <p:nvPr/>
        </p:nvSpPr>
        <p:spPr bwMode="auto">
          <a:xfrm>
            <a:off x="4962015" y="5408613"/>
            <a:ext cx="1747273"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PN Threshold=33%</a:t>
            </a:r>
          </a:p>
        </p:txBody>
      </p:sp>
      <p:sp>
        <p:nvSpPr>
          <p:cNvPr id="144410" name="Rectangle 26">
            <a:extLst>
              <a:ext uri="{FF2B5EF4-FFF2-40B4-BE49-F238E27FC236}">
                <a16:creationId xmlns:a16="http://schemas.microsoft.com/office/drawing/2014/main" id="{609AC2D9-26C2-8347-891C-E382E7EDFC19}"/>
              </a:ext>
            </a:extLst>
          </p:cNvPr>
          <p:cNvSpPr>
            <a:spLocks noChangeArrowheads="1"/>
          </p:cNvSpPr>
          <p:nvPr/>
        </p:nvSpPr>
        <p:spPr bwMode="auto">
          <a:xfrm>
            <a:off x="7784590" y="5408613"/>
            <a:ext cx="1747273"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PN Threshold=66%</a:t>
            </a:r>
          </a:p>
        </p:txBody>
      </p:sp>
      <p:sp>
        <p:nvSpPr>
          <p:cNvPr id="142364" name="Oval 27">
            <a:extLst>
              <a:ext uri="{FF2B5EF4-FFF2-40B4-BE49-F238E27FC236}">
                <a16:creationId xmlns:a16="http://schemas.microsoft.com/office/drawing/2014/main" id="{75EA1678-B439-234C-A92B-9DEE61806575}"/>
              </a:ext>
            </a:extLst>
          </p:cNvPr>
          <p:cNvSpPr>
            <a:spLocks noChangeArrowheads="1"/>
          </p:cNvSpPr>
          <p:nvPr/>
        </p:nvSpPr>
        <p:spPr bwMode="auto">
          <a:xfrm>
            <a:off x="3054350" y="17589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4412" name="Rectangle 28">
            <a:extLst>
              <a:ext uri="{FF2B5EF4-FFF2-40B4-BE49-F238E27FC236}">
                <a16:creationId xmlns:a16="http://schemas.microsoft.com/office/drawing/2014/main" id="{994623D1-B8F6-9D47-A3FA-62C54DEE4AC6}"/>
              </a:ext>
            </a:extLst>
          </p:cNvPr>
          <p:cNvSpPr>
            <a:spLocks noChangeArrowheads="1"/>
          </p:cNvSpPr>
          <p:nvPr/>
        </p:nvSpPr>
        <p:spPr bwMode="auto">
          <a:xfrm>
            <a:off x="3621140" y="1736726"/>
            <a:ext cx="1958870"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a:effectLst>
                  <a:outerShdw blurRad="38100" dist="38100" dir="2700000" algn="tl">
                    <a:srgbClr val="C0C0C0"/>
                  </a:outerShdw>
                </a:effectLst>
              </a:rPr>
              <a:t>= Non-FP User</a:t>
            </a:r>
          </a:p>
        </p:txBody>
      </p:sp>
      <p:sp>
        <p:nvSpPr>
          <p:cNvPr id="142366" name="Oval 29">
            <a:extLst>
              <a:ext uri="{FF2B5EF4-FFF2-40B4-BE49-F238E27FC236}">
                <a16:creationId xmlns:a16="http://schemas.microsoft.com/office/drawing/2014/main" id="{A5304BB5-B087-764E-BCFE-03EBF05EF221}"/>
              </a:ext>
            </a:extLst>
          </p:cNvPr>
          <p:cNvSpPr>
            <a:spLocks noChangeArrowheads="1"/>
          </p:cNvSpPr>
          <p:nvPr/>
        </p:nvSpPr>
        <p:spPr bwMode="auto">
          <a:xfrm>
            <a:off x="6407150" y="1758950"/>
            <a:ext cx="368300" cy="368300"/>
          </a:xfrm>
          <a:prstGeom prst="ellipse">
            <a:avLst/>
          </a:prstGeom>
          <a:solidFill>
            <a:schemeClr val="accent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4414" name="Rectangle 30">
            <a:extLst>
              <a:ext uri="{FF2B5EF4-FFF2-40B4-BE49-F238E27FC236}">
                <a16:creationId xmlns:a16="http://schemas.microsoft.com/office/drawing/2014/main" id="{34F7D1A5-8B64-EE45-BBA0-58F8A35AB837}"/>
              </a:ext>
            </a:extLst>
          </p:cNvPr>
          <p:cNvSpPr>
            <a:spLocks noChangeArrowheads="1"/>
          </p:cNvSpPr>
          <p:nvPr/>
        </p:nvSpPr>
        <p:spPr bwMode="auto">
          <a:xfrm>
            <a:off x="6952287" y="1736726"/>
            <a:ext cx="1348126"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a:effectLst>
                  <a:outerShdw blurRad="38100" dist="38100" dir="2700000" algn="tl">
                    <a:srgbClr val="C0C0C0"/>
                  </a:outerShdw>
                </a:effectLst>
              </a:rPr>
              <a:t>= FP User</a:t>
            </a:r>
          </a:p>
        </p:txBody>
      </p:sp>
      <p:sp>
        <p:nvSpPr>
          <p:cNvPr id="144415" name="Rectangle 31">
            <a:extLst>
              <a:ext uri="{FF2B5EF4-FFF2-40B4-BE49-F238E27FC236}">
                <a16:creationId xmlns:a16="http://schemas.microsoft.com/office/drawing/2014/main" id="{B1A443E3-BD83-E94A-97CA-3A8D0801360B}"/>
              </a:ext>
            </a:extLst>
          </p:cNvPr>
          <p:cNvSpPr>
            <a:spLocks noChangeArrowheads="1"/>
          </p:cNvSpPr>
          <p:nvPr/>
        </p:nvSpPr>
        <p:spPr bwMode="auto">
          <a:xfrm>
            <a:off x="4721807" y="5942013"/>
            <a:ext cx="2105448"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Low Threshold Adopter</a:t>
            </a:r>
          </a:p>
        </p:txBody>
      </p:sp>
      <p:sp>
        <p:nvSpPr>
          <p:cNvPr id="144416" name="Rectangle 32">
            <a:extLst>
              <a:ext uri="{FF2B5EF4-FFF2-40B4-BE49-F238E27FC236}">
                <a16:creationId xmlns:a16="http://schemas.microsoft.com/office/drawing/2014/main" id="{E6CE2B87-75B3-EE48-B221-86424F426C89}"/>
              </a:ext>
            </a:extLst>
          </p:cNvPr>
          <p:cNvSpPr>
            <a:spLocks noChangeArrowheads="1"/>
          </p:cNvSpPr>
          <p:nvPr/>
        </p:nvSpPr>
        <p:spPr bwMode="auto">
          <a:xfrm>
            <a:off x="7692870" y="5942013"/>
            <a:ext cx="2152961" cy="33919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1600" i="1">
                <a:effectLst>
                  <a:outerShdw blurRad="38100" dist="38100" dir="2700000" algn="tl">
                    <a:srgbClr val="C0C0C0"/>
                  </a:outerShdw>
                </a:effectLst>
              </a:rPr>
              <a:t>High Threshold Adopter</a:t>
            </a:r>
          </a:p>
        </p:txBody>
      </p:sp>
    </p:spTree>
    <p:extLst>
      <p:ext uri="{BB962C8B-B14F-4D97-AF65-F5344CB8AC3E}">
        <p14:creationId xmlns:p14="http://schemas.microsoft.com/office/powerpoint/2010/main" val="98465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B0B96AA-FAF2-3041-8F9A-70D026DEA00B}"/>
              </a:ext>
            </a:extLst>
          </p:cNvPr>
          <p:cNvSpPr>
            <a:spLocks noGrp="1" noChangeArrowheads="1"/>
          </p:cNvSpPr>
          <p:nvPr>
            <p:ph type="title" idx="4294967295"/>
          </p:nvPr>
        </p:nvSpPr>
        <p:spPr/>
        <p:txBody>
          <a:bodyPr/>
          <a:lstStyle/>
          <a:p>
            <a:pPr eaLnBrk="1" hangingPunct="1"/>
            <a:r>
              <a:rPr lang="en-US" altLang="en-US"/>
              <a:t>Week 3: Egocentric Data</a:t>
            </a:r>
          </a:p>
        </p:txBody>
      </p:sp>
      <p:sp>
        <p:nvSpPr>
          <p:cNvPr id="101379" name="Rectangle 3">
            <a:extLst>
              <a:ext uri="{FF2B5EF4-FFF2-40B4-BE49-F238E27FC236}">
                <a16:creationId xmlns:a16="http://schemas.microsoft.com/office/drawing/2014/main" id="{B9E4B91C-646E-654F-8768-8591EDB342C8}"/>
              </a:ext>
            </a:extLst>
          </p:cNvPr>
          <p:cNvSpPr>
            <a:spLocks noGrp="1" noChangeArrowheads="1"/>
          </p:cNvSpPr>
          <p:nvPr>
            <p:ph type="body" idx="4294967295"/>
          </p:nvPr>
        </p:nvSpPr>
        <p:spPr/>
        <p:txBody>
          <a:bodyPr>
            <a:normAutofit/>
          </a:bodyPr>
          <a:lstStyle/>
          <a:p>
            <a:r>
              <a:rPr lang="en-US" dirty="0"/>
              <a:t>Ego-centric network analysis is about relations surrounding individuals or social contexts of an individual </a:t>
            </a:r>
            <a:endParaRPr lang="en-US" altLang="en-US" dirty="0"/>
          </a:p>
          <a:p>
            <a:pPr eaLnBrk="1" hangingPunct="1">
              <a:lnSpc>
                <a:spcPct val="90000"/>
              </a:lnSpc>
            </a:pPr>
            <a:r>
              <a:rPr lang="en-US" altLang="en-US" dirty="0"/>
              <a:t>Egocentric network data are collected from independently sampled units (people).</a:t>
            </a:r>
          </a:p>
          <a:p>
            <a:pPr eaLnBrk="1" hangingPunct="1">
              <a:lnSpc>
                <a:spcPct val="90000"/>
              </a:lnSpc>
            </a:pPr>
            <a:r>
              <a:rPr lang="en-US" altLang="en-US" dirty="0"/>
              <a:t>Respondents are asked a “name generator” question and then respondents provide data on these alters</a:t>
            </a:r>
          </a:p>
          <a:p>
            <a:pPr eaLnBrk="1" hangingPunct="1">
              <a:lnSpc>
                <a:spcPct val="90000"/>
              </a:lnSpc>
            </a:pPr>
            <a:r>
              <a:rPr lang="en-US" altLang="en-US" dirty="0"/>
              <a:t>Ego centric data provide some estimate of a person’s immediate close ties</a:t>
            </a:r>
          </a:p>
        </p:txBody>
      </p:sp>
    </p:spTree>
    <p:extLst>
      <p:ext uri="{BB962C8B-B14F-4D97-AF65-F5344CB8AC3E}">
        <p14:creationId xmlns:p14="http://schemas.microsoft.com/office/powerpoint/2010/main" val="1908919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527CD9EF-F3E0-5740-88E6-5E4660B42D10}"/>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4400">
                <a:solidFill>
                  <a:schemeClr val="tx2"/>
                </a:solidFill>
              </a:rPr>
              <a:t>3. Ego-centric –Tie Strength</a:t>
            </a:r>
          </a:p>
        </p:txBody>
      </p:sp>
      <p:sp>
        <p:nvSpPr>
          <p:cNvPr id="145411" name="Oval 3">
            <a:extLst>
              <a:ext uri="{FF2B5EF4-FFF2-40B4-BE49-F238E27FC236}">
                <a16:creationId xmlns:a16="http://schemas.microsoft.com/office/drawing/2014/main" id="{266B10A2-D550-2842-AD3A-5FBF2D32C475}"/>
              </a:ext>
            </a:extLst>
          </p:cNvPr>
          <p:cNvSpPr>
            <a:spLocks noChangeArrowheads="1"/>
          </p:cNvSpPr>
          <p:nvPr/>
        </p:nvSpPr>
        <p:spPr bwMode="auto">
          <a:xfrm>
            <a:off x="3810000" y="3092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12" name="Line 4">
            <a:extLst>
              <a:ext uri="{FF2B5EF4-FFF2-40B4-BE49-F238E27FC236}">
                <a16:creationId xmlns:a16="http://schemas.microsoft.com/office/drawing/2014/main" id="{47E7F3DB-3573-4947-9617-7BEE1A97A813}"/>
              </a:ext>
            </a:extLst>
          </p:cNvPr>
          <p:cNvSpPr>
            <a:spLocks noChangeShapeType="1"/>
          </p:cNvSpPr>
          <p:nvPr/>
        </p:nvSpPr>
        <p:spPr bwMode="auto">
          <a:xfrm>
            <a:off x="4178300" y="3460750"/>
            <a:ext cx="622300" cy="730250"/>
          </a:xfrm>
          <a:prstGeom prst="line">
            <a:avLst/>
          </a:prstGeom>
          <a:noFill/>
          <a:ln w="762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5413" name="Oval 5">
            <a:extLst>
              <a:ext uri="{FF2B5EF4-FFF2-40B4-BE49-F238E27FC236}">
                <a16:creationId xmlns:a16="http://schemas.microsoft.com/office/drawing/2014/main" id="{98387F2B-8773-7346-82C7-E222AC2CA402}"/>
              </a:ext>
            </a:extLst>
          </p:cNvPr>
          <p:cNvSpPr>
            <a:spLocks noChangeArrowheads="1"/>
          </p:cNvSpPr>
          <p:nvPr/>
        </p:nvSpPr>
        <p:spPr bwMode="auto">
          <a:xfrm>
            <a:off x="4876800" y="41910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56326" name="Rectangle 6">
            <a:extLst>
              <a:ext uri="{FF2B5EF4-FFF2-40B4-BE49-F238E27FC236}">
                <a16:creationId xmlns:a16="http://schemas.microsoft.com/office/drawing/2014/main" id="{88211324-B954-6642-9E98-BFA2814132FF}"/>
              </a:ext>
            </a:extLst>
          </p:cNvPr>
          <p:cNvSpPr>
            <a:spLocks noChangeArrowheads="1"/>
          </p:cNvSpPr>
          <p:nvPr/>
        </p:nvSpPr>
        <p:spPr bwMode="auto">
          <a:xfrm>
            <a:off x="1981784" y="1169989"/>
            <a:ext cx="8047459" cy="1200971"/>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dirty="0"/>
              <a:t> Weak ties are strong for communicating information, </a:t>
            </a:r>
          </a:p>
          <a:p>
            <a:pPr algn="ctr" eaLnBrk="0" hangingPunct="0">
              <a:defRPr/>
            </a:pPr>
            <a:r>
              <a:rPr lang="en-US" sz="2400" dirty="0"/>
              <a:t>strong ties necessary for behavior change.</a:t>
            </a:r>
          </a:p>
          <a:p>
            <a:pPr algn="ctr" eaLnBrk="0" hangingPunct="0">
              <a:defRPr/>
            </a:pPr>
            <a:r>
              <a:rPr lang="en-US" sz="2400" dirty="0"/>
              <a:t>The more complex the behavior, the more tie strength matters.</a:t>
            </a:r>
          </a:p>
        </p:txBody>
      </p:sp>
      <p:sp>
        <p:nvSpPr>
          <p:cNvPr id="145415" name="Oval 7">
            <a:extLst>
              <a:ext uri="{FF2B5EF4-FFF2-40B4-BE49-F238E27FC236}">
                <a16:creationId xmlns:a16="http://schemas.microsoft.com/office/drawing/2014/main" id="{4AFFC001-08BF-244A-834D-CFDE3E2E482F}"/>
              </a:ext>
            </a:extLst>
          </p:cNvPr>
          <p:cNvSpPr>
            <a:spLocks noChangeArrowheads="1"/>
          </p:cNvSpPr>
          <p:nvPr/>
        </p:nvSpPr>
        <p:spPr bwMode="auto">
          <a:xfrm>
            <a:off x="5715000" y="3092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16" name="Oval 8">
            <a:extLst>
              <a:ext uri="{FF2B5EF4-FFF2-40B4-BE49-F238E27FC236}">
                <a16:creationId xmlns:a16="http://schemas.microsoft.com/office/drawing/2014/main" id="{91C3CA80-C69B-724C-8E06-BD624E8AFB7A}"/>
              </a:ext>
            </a:extLst>
          </p:cNvPr>
          <p:cNvSpPr>
            <a:spLocks noChangeArrowheads="1"/>
          </p:cNvSpPr>
          <p:nvPr/>
        </p:nvSpPr>
        <p:spPr bwMode="auto">
          <a:xfrm>
            <a:off x="5715000" y="5029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17" name="Line 9">
            <a:extLst>
              <a:ext uri="{FF2B5EF4-FFF2-40B4-BE49-F238E27FC236}">
                <a16:creationId xmlns:a16="http://schemas.microsoft.com/office/drawing/2014/main" id="{C1F92B95-A9AC-0347-AC34-D92BC2A78D9C}"/>
              </a:ext>
            </a:extLst>
          </p:cNvPr>
          <p:cNvSpPr>
            <a:spLocks noChangeShapeType="1"/>
          </p:cNvSpPr>
          <p:nvPr/>
        </p:nvSpPr>
        <p:spPr bwMode="auto">
          <a:xfrm flipH="1">
            <a:off x="5181600" y="3460750"/>
            <a:ext cx="533400" cy="654050"/>
          </a:xfrm>
          <a:prstGeom prst="line">
            <a:avLst/>
          </a:prstGeom>
          <a:noFill/>
          <a:ln w="381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5418" name="Line 10">
            <a:extLst>
              <a:ext uri="{FF2B5EF4-FFF2-40B4-BE49-F238E27FC236}">
                <a16:creationId xmlns:a16="http://schemas.microsoft.com/office/drawing/2014/main" id="{56BD4FBE-0745-6C41-90E7-397DECCE35F5}"/>
              </a:ext>
            </a:extLst>
          </p:cNvPr>
          <p:cNvSpPr>
            <a:spLocks noChangeShapeType="1"/>
          </p:cNvSpPr>
          <p:nvPr/>
        </p:nvSpPr>
        <p:spPr bwMode="auto">
          <a:xfrm flipH="1" flipV="1">
            <a:off x="5257800" y="4495800"/>
            <a:ext cx="457200" cy="533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45419" name="Oval 11">
            <a:extLst>
              <a:ext uri="{FF2B5EF4-FFF2-40B4-BE49-F238E27FC236}">
                <a16:creationId xmlns:a16="http://schemas.microsoft.com/office/drawing/2014/main" id="{1FAE8B91-86DA-2E40-9BEF-1F8B8C6BF944}"/>
              </a:ext>
            </a:extLst>
          </p:cNvPr>
          <p:cNvSpPr>
            <a:spLocks noChangeArrowheads="1"/>
          </p:cNvSpPr>
          <p:nvPr/>
        </p:nvSpPr>
        <p:spPr bwMode="auto">
          <a:xfrm>
            <a:off x="4191000" y="5029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45420" name="Line 12">
            <a:extLst>
              <a:ext uri="{FF2B5EF4-FFF2-40B4-BE49-F238E27FC236}">
                <a16:creationId xmlns:a16="http://schemas.microsoft.com/office/drawing/2014/main" id="{7A1B5012-6B70-944A-B2D6-BA6890D8792A}"/>
              </a:ext>
            </a:extLst>
          </p:cNvPr>
          <p:cNvSpPr>
            <a:spLocks noChangeShapeType="1"/>
          </p:cNvSpPr>
          <p:nvPr/>
        </p:nvSpPr>
        <p:spPr bwMode="auto">
          <a:xfrm flipV="1">
            <a:off x="4572000" y="4572000"/>
            <a:ext cx="304800" cy="4572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2913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4">
            <a:extLst>
              <a:ext uri="{FF2B5EF4-FFF2-40B4-BE49-F238E27FC236}">
                <a16:creationId xmlns:a16="http://schemas.microsoft.com/office/drawing/2014/main" id="{E96F834A-6B6E-D74F-B699-FAB44F6A7096}"/>
              </a:ext>
            </a:extLst>
          </p:cNvPr>
          <p:cNvSpPr>
            <a:spLocks noGrp="1"/>
          </p:cNvSpPr>
          <p:nvPr>
            <p:ph type="title"/>
          </p:nvPr>
        </p:nvSpPr>
        <p:spPr>
          <a:xfrm>
            <a:off x="1752600" y="609600"/>
            <a:ext cx="8534400" cy="1143000"/>
          </a:xfrm>
        </p:spPr>
        <p:txBody>
          <a:bodyPr>
            <a:normAutofit/>
          </a:bodyPr>
          <a:lstStyle/>
          <a:p>
            <a:r>
              <a:rPr lang="en-US" altLang="en-US" dirty="0"/>
              <a:t>Ways to Incorporate Tie Strength</a:t>
            </a:r>
          </a:p>
        </p:txBody>
      </p:sp>
      <p:sp>
        <p:nvSpPr>
          <p:cNvPr id="146435" name="Content Placeholder 5">
            <a:extLst>
              <a:ext uri="{FF2B5EF4-FFF2-40B4-BE49-F238E27FC236}">
                <a16:creationId xmlns:a16="http://schemas.microsoft.com/office/drawing/2014/main" id="{1621CEA1-B799-9B4A-BC07-A2E13161AF60}"/>
              </a:ext>
            </a:extLst>
          </p:cNvPr>
          <p:cNvSpPr>
            <a:spLocks noGrp="1"/>
          </p:cNvSpPr>
          <p:nvPr>
            <p:ph idx="1"/>
          </p:nvPr>
        </p:nvSpPr>
        <p:spPr/>
        <p:txBody>
          <a:bodyPr/>
          <a:lstStyle/>
          <a:p>
            <a:pPr marL="514350" indent="-514350">
              <a:buFont typeface="Times New Roman" panose="02020603050405020304" pitchFamily="18" charset="0"/>
              <a:buAutoNum type="arabicParenR"/>
            </a:pPr>
            <a:r>
              <a:rPr lang="en-US" altLang="en-US" dirty="0"/>
              <a:t>Take the average of any tie strength measure you have such as closeness or frequency of communication.</a:t>
            </a:r>
          </a:p>
          <a:p>
            <a:pPr marL="514350" indent="-514350">
              <a:buFont typeface="Times New Roman" panose="02020603050405020304" pitchFamily="18" charset="0"/>
              <a:buAutoNum type="arabicParenR"/>
            </a:pPr>
            <a:r>
              <a:rPr lang="en-US" altLang="en-US" dirty="0"/>
              <a:t>Convert the data to dyadic and test whether stronger ties are more strongly associated with behavioral homophily than weak ones.</a:t>
            </a:r>
          </a:p>
        </p:txBody>
      </p:sp>
      <p:sp>
        <p:nvSpPr>
          <p:cNvPr id="4" name="Slide Number Placeholder 3">
            <a:extLst>
              <a:ext uri="{FF2B5EF4-FFF2-40B4-BE49-F238E27FC236}">
                <a16:creationId xmlns:a16="http://schemas.microsoft.com/office/drawing/2014/main" id="{80A9EC1D-7AC6-D945-901F-DF5B14B472AC}"/>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E7984A8A-BCD5-2F4B-8EF5-62147B8D15E4}" type="slidenum">
              <a:rPr lang="en-US" altLang="en-US" sz="1400">
                <a:solidFill>
                  <a:srgbClr val="000000"/>
                </a:solidFill>
              </a:rPr>
              <a:pPr/>
              <a:t>21</a:t>
            </a:fld>
            <a:endParaRPr lang="en-US" altLang="en-US" sz="1400">
              <a:solidFill>
                <a:srgbClr val="000000"/>
              </a:solidFill>
            </a:endParaRPr>
          </a:p>
        </p:txBody>
      </p:sp>
    </p:spTree>
    <p:extLst>
      <p:ext uri="{BB962C8B-B14F-4D97-AF65-F5344CB8AC3E}">
        <p14:creationId xmlns:p14="http://schemas.microsoft.com/office/powerpoint/2010/main" val="2401549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CD2AACD3-E89B-C140-9F05-12BACC6F499E}"/>
              </a:ext>
            </a:extLst>
          </p:cNvPr>
          <p:cNvSpPr>
            <a:spLocks noGrp="1" noChangeArrowheads="1"/>
          </p:cNvSpPr>
          <p:nvPr>
            <p:ph type="title" idx="4294967295"/>
          </p:nvPr>
        </p:nvSpPr>
        <p:spPr/>
        <p:txBody>
          <a:bodyPr/>
          <a:lstStyle/>
          <a:p>
            <a:r>
              <a:rPr lang="en-US" altLang="en-US"/>
              <a:t>Dyadic Data</a:t>
            </a:r>
          </a:p>
        </p:txBody>
      </p:sp>
      <p:sp>
        <p:nvSpPr>
          <p:cNvPr id="147459" name="Rectangle 3">
            <a:extLst>
              <a:ext uri="{FF2B5EF4-FFF2-40B4-BE49-F238E27FC236}">
                <a16:creationId xmlns:a16="http://schemas.microsoft.com/office/drawing/2014/main" id="{3E34277B-D37A-404B-A63A-D5DECA16E13D}"/>
              </a:ext>
            </a:extLst>
          </p:cNvPr>
          <p:cNvSpPr>
            <a:spLocks noGrp="1" noChangeArrowheads="1"/>
          </p:cNvSpPr>
          <p:nvPr>
            <p:ph type="body" idx="4294967295"/>
          </p:nvPr>
        </p:nvSpPr>
        <p:spPr/>
        <p:txBody>
          <a:bodyPr/>
          <a:lstStyle/>
          <a:p>
            <a:pPr>
              <a:lnSpc>
                <a:spcPct val="90000"/>
              </a:lnSpc>
            </a:pPr>
            <a:r>
              <a:rPr lang="en-US" altLang="en-US" dirty="0"/>
              <a:t>Ego-centric data are converted to dyadic in which case is the person-alter relationships.</a:t>
            </a:r>
          </a:p>
          <a:p>
            <a:pPr>
              <a:lnSpc>
                <a:spcPct val="90000"/>
              </a:lnSpc>
            </a:pPr>
            <a:r>
              <a:rPr lang="en-US" altLang="en-US" dirty="0"/>
              <a:t>If 100 respondents name an overage of 3.1 alters, the dyadic data has 310 cases.</a:t>
            </a:r>
          </a:p>
          <a:p>
            <a:pPr>
              <a:lnSpc>
                <a:spcPct val="90000"/>
              </a:lnSpc>
            </a:pPr>
            <a:r>
              <a:rPr lang="en-US" altLang="en-US" dirty="0"/>
              <a:t>Makes testing some hypotheses easier (e.g., association between behavior and gender homophily).</a:t>
            </a:r>
          </a:p>
        </p:txBody>
      </p:sp>
    </p:spTree>
    <p:extLst>
      <p:ext uri="{BB962C8B-B14F-4D97-AF65-F5344CB8AC3E}">
        <p14:creationId xmlns:p14="http://schemas.microsoft.com/office/powerpoint/2010/main" val="1961020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233FAECA-EE60-5840-BC99-B41277D6732B}"/>
              </a:ext>
            </a:extLst>
          </p:cNvPr>
          <p:cNvSpPr>
            <a:spLocks noGrp="1" noChangeArrowheads="1"/>
          </p:cNvSpPr>
          <p:nvPr>
            <p:ph type="title" idx="4294967295"/>
          </p:nvPr>
        </p:nvSpPr>
        <p:spPr>
          <a:xfrm>
            <a:off x="1981200" y="274638"/>
            <a:ext cx="8229600" cy="1143000"/>
          </a:xfrm>
        </p:spPr>
        <p:txBody>
          <a:bodyPr/>
          <a:lstStyle/>
          <a:p>
            <a:pPr eaLnBrk="1" hangingPunct="1"/>
            <a:r>
              <a:rPr lang="en-US" altLang="en-US"/>
              <a:t>Dyadic Format</a:t>
            </a:r>
          </a:p>
        </p:txBody>
      </p:sp>
      <p:graphicFrame>
        <p:nvGraphicFramePr>
          <p:cNvPr id="155796" name="Group 148">
            <a:extLst>
              <a:ext uri="{FF2B5EF4-FFF2-40B4-BE49-F238E27FC236}">
                <a16:creationId xmlns:a16="http://schemas.microsoft.com/office/drawing/2014/main" id="{6E35C6EE-827D-F449-9479-3F917E61FBFF}"/>
              </a:ext>
            </a:extLst>
          </p:cNvPr>
          <p:cNvGraphicFramePr>
            <a:graphicFrameLocks noGrp="1"/>
          </p:cNvGraphicFramePr>
          <p:nvPr>
            <p:ph idx="4294967295"/>
          </p:nvPr>
        </p:nvGraphicFramePr>
        <p:xfrm>
          <a:off x="1981200" y="1600201"/>
          <a:ext cx="8305800" cy="3108348"/>
        </p:xfrm>
        <a:graphic>
          <a:graphicData uri="http://schemas.openxmlformats.org/drawingml/2006/table">
            <a:tbl>
              <a:tblPr/>
              <a:tblGrid>
                <a:gridCol w="1185863">
                  <a:extLst>
                    <a:ext uri="{9D8B030D-6E8A-4147-A177-3AD203B41FA5}">
                      <a16:colId xmlns:a16="http://schemas.microsoft.com/office/drawing/2014/main" val="20000"/>
                    </a:ext>
                  </a:extLst>
                </a:gridCol>
                <a:gridCol w="1189037">
                  <a:extLst>
                    <a:ext uri="{9D8B030D-6E8A-4147-A177-3AD203B41FA5}">
                      <a16:colId xmlns:a16="http://schemas.microsoft.com/office/drawing/2014/main" val="20001"/>
                    </a:ext>
                  </a:extLst>
                </a:gridCol>
                <a:gridCol w="1184275">
                  <a:extLst>
                    <a:ext uri="{9D8B030D-6E8A-4147-A177-3AD203B41FA5}">
                      <a16:colId xmlns:a16="http://schemas.microsoft.com/office/drawing/2014/main" val="20002"/>
                    </a:ext>
                  </a:extLst>
                </a:gridCol>
                <a:gridCol w="1187450">
                  <a:extLst>
                    <a:ext uri="{9D8B030D-6E8A-4147-A177-3AD203B41FA5}">
                      <a16:colId xmlns:a16="http://schemas.microsoft.com/office/drawing/2014/main" val="20003"/>
                    </a:ext>
                  </a:extLst>
                </a:gridCol>
                <a:gridCol w="1185863">
                  <a:extLst>
                    <a:ext uri="{9D8B030D-6E8A-4147-A177-3AD203B41FA5}">
                      <a16:colId xmlns:a16="http://schemas.microsoft.com/office/drawing/2014/main" val="20004"/>
                    </a:ext>
                  </a:extLst>
                </a:gridCol>
                <a:gridCol w="1185862">
                  <a:extLst>
                    <a:ext uri="{9D8B030D-6E8A-4147-A177-3AD203B41FA5}">
                      <a16:colId xmlns:a16="http://schemas.microsoft.com/office/drawing/2014/main" val="20005"/>
                    </a:ext>
                  </a:extLst>
                </a:gridCol>
                <a:gridCol w="1187450">
                  <a:extLst>
                    <a:ext uri="{9D8B030D-6E8A-4147-A177-3AD203B41FA5}">
                      <a16:colId xmlns:a16="http://schemas.microsoft.com/office/drawing/2014/main" val="20006"/>
                    </a:ext>
                  </a:extLst>
                </a:gridCol>
              </a:tblGrid>
              <a:tr h="518054">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Normal Data (wide)</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Dyadic (long)</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Mary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Jim</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Sue</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Mary</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Amy</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Sam</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Ken</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Jim</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Bob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Sue</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Amy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Sam</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Amy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Ken</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05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C362C8B4-6CBE-384D-98FA-44C4C0F15FE0}"/>
              </a:ext>
            </a:extLst>
          </p:cNvPr>
          <p:cNvSpPr>
            <a:spLocks noGrp="1" noChangeArrowheads="1"/>
          </p:cNvSpPr>
          <p:nvPr>
            <p:ph type="title" idx="4294967295"/>
          </p:nvPr>
        </p:nvSpPr>
        <p:spPr/>
        <p:txBody>
          <a:bodyPr/>
          <a:lstStyle/>
          <a:p>
            <a:r>
              <a:rPr lang="en-US" altLang="en-US"/>
              <a:t>Testing Relational Hypotheses</a:t>
            </a:r>
          </a:p>
        </p:txBody>
      </p:sp>
      <p:sp>
        <p:nvSpPr>
          <p:cNvPr id="150531" name="Rectangle 3">
            <a:extLst>
              <a:ext uri="{FF2B5EF4-FFF2-40B4-BE49-F238E27FC236}">
                <a16:creationId xmlns:a16="http://schemas.microsoft.com/office/drawing/2014/main" id="{1D589F53-B187-9B4C-8C9F-82C6255EC6D7}"/>
              </a:ext>
            </a:extLst>
          </p:cNvPr>
          <p:cNvSpPr>
            <a:spLocks noGrp="1" noChangeArrowheads="1"/>
          </p:cNvSpPr>
          <p:nvPr>
            <p:ph type="body" idx="4294967295"/>
          </p:nvPr>
        </p:nvSpPr>
        <p:spPr/>
        <p:txBody>
          <a:bodyPr/>
          <a:lstStyle/>
          <a:p>
            <a:r>
              <a:rPr lang="en-US" altLang="en-US" dirty="0"/>
              <a:t>Is behavioral correspondence more likely among homogeneous pairs than among heterogeneous ones.</a:t>
            </a:r>
          </a:p>
          <a:p>
            <a:r>
              <a:rPr lang="en-US" altLang="en-US" dirty="0"/>
              <a:t>E.g., Smoking similarity greater among same sex pairs than among different sex pairs.</a:t>
            </a:r>
          </a:p>
        </p:txBody>
      </p:sp>
    </p:spTree>
    <p:extLst>
      <p:ext uri="{BB962C8B-B14F-4D97-AF65-F5344CB8AC3E}">
        <p14:creationId xmlns:p14="http://schemas.microsoft.com/office/powerpoint/2010/main" val="479724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D273A5C2-5B19-8F47-A6F6-484D55030ADB}"/>
              </a:ext>
            </a:extLst>
          </p:cNvPr>
          <p:cNvSpPr>
            <a:spLocks noGrp="1" noChangeArrowheads="1"/>
          </p:cNvSpPr>
          <p:nvPr>
            <p:ph type="title" idx="4294967295"/>
          </p:nvPr>
        </p:nvSpPr>
        <p:spPr>
          <a:xfrm>
            <a:off x="1981200" y="274639"/>
            <a:ext cx="8229600" cy="1144587"/>
          </a:xfrm>
        </p:spPr>
        <p:txBody>
          <a:bodyPr>
            <a:normAutofit fontScale="90000"/>
          </a:bodyPr>
          <a:lstStyle/>
          <a:p>
            <a:pPr defTabSz="998538"/>
            <a:r>
              <a:rPr lang="en-US" altLang="en-US" dirty="0"/>
              <a:t>Valente &amp; </a:t>
            </a:r>
            <a:r>
              <a:rPr lang="en-US" altLang="en-US" dirty="0" err="1"/>
              <a:t>Vlahov</a:t>
            </a:r>
            <a:r>
              <a:rPr lang="en-US" altLang="en-US" dirty="0"/>
              <a:t> (2001) Baltimore NEP</a:t>
            </a:r>
          </a:p>
        </p:txBody>
      </p:sp>
      <p:sp>
        <p:nvSpPr>
          <p:cNvPr id="151555" name="Rectangle 3">
            <a:extLst>
              <a:ext uri="{FF2B5EF4-FFF2-40B4-BE49-F238E27FC236}">
                <a16:creationId xmlns:a16="http://schemas.microsoft.com/office/drawing/2014/main" id="{A68BC21A-E70D-E146-9F0B-9984A8698241}"/>
              </a:ext>
            </a:extLst>
          </p:cNvPr>
          <p:cNvSpPr>
            <a:spLocks noGrp="1" noChangeArrowheads="1"/>
          </p:cNvSpPr>
          <p:nvPr>
            <p:ph type="body" idx="4294967295"/>
          </p:nvPr>
        </p:nvSpPr>
        <p:spPr/>
        <p:txBody>
          <a:bodyPr/>
          <a:lstStyle/>
          <a:p>
            <a:pPr eaLnBrk="1" hangingPunct="1">
              <a:lnSpc>
                <a:spcPct val="90000"/>
              </a:lnSpc>
            </a:pPr>
            <a:r>
              <a:rPr lang="en-US" altLang="en-US" dirty="0"/>
              <a:t>Time Period: August 12, 1994 - February 12, 1997</a:t>
            </a:r>
          </a:p>
          <a:p>
            <a:pPr eaLnBrk="1" hangingPunct="1">
              <a:lnSpc>
                <a:spcPct val="90000"/>
              </a:lnSpc>
            </a:pPr>
            <a:r>
              <a:rPr lang="en-US" altLang="en-US" dirty="0"/>
              <a:t>Repeated interviews with 1,184 respondents at baseline, 2-week, 6-month, 1-year, 18-month</a:t>
            </a:r>
          </a:p>
          <a:p>
            <a:pPr eaLnBrk="1" hangingPunct="1">
              <a:lnSpc>
                <a:spcPct val="90000"/>
              </a:lnSpc>
            </a:pPr>
            <a:r>
              <a:rPr lang="en-US" altLang="en-US" dirty="0"/>
              <a:t>Included ego-centric questions on survey</a:t>
            </a:r>
          </a:p>
          <a:p>
            <a:pPr eaLnBrk="1" hangingPunct="1">
              <a:lnSpc>
                <a:spcPct val="90000"/>
              </a:lnSpc>
            </a:pPr>
            <a:r>
              <a:rPr lang="en-US" altLang="en-US" dirty="0"/>
              <a:t>“Provide the initials or nicknames of up to 5 your closest friends”</a:t>
            </a:r>
          </a:p>
          <a:p>
            <a:pPr eaLnBrk="1" hangingPunct="1">
              <a:lnSpc>
                <a:spcPct val="90000"/>
              </a:lnSpc>
            </a:pPr>
            <a:r>
              <a:rPr lang="en-US" altLang="en-US" dirty="0"/>
              <a:t>Asked whether the respondent shared syringes with each friend named  </a:t>
            </a:r>
          </a:p>
        </p:txBody>
      </p:sp>
    </p:spTree>
    <p:extLst>
      <p:ext uri="{BB962C8B-B14F-4D97-AF65-F5344CB8AC3E}">
        <p14:creationId xmlns:p14="http://schemas.microsoft.com/office/powerpoint/2010/main" val="4224601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Number Placeholder 4">
            <a:extLst>
              <a:ext uri="{FF2B5EF4-FFF2-40B4-BE49-F238E27FC236}">
                <a16:creationId xmlns:a16="http://schemas.microsoft.com/office/drawing/2014/main" id="{542F8716-091A-2E41-A5F8-1E122D84A07D}"/>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D999010E-567B-224C-AF96-13ADD2246034}" type="slidenum">
              <a:rPr lang="en-US" altLang="en-US" sz="1400">
                <a:solidFill>
                  <a:schemeClr val="tx1"/>
                </a:solidFill>
              </a:rPr>
              <a:pPr algn="r">
                <a:spcBef>
                  <a:spcPct val="0"/>
                </a:spcBef>
                <a:buFontTx/>
                <a:buNone/>
              </a:pPr>
              <a:t>26</a:t>
            </a:fld>
            <a:endParaRPr lang="en-US" altLang="en-US" sz="1400">
              <a:solidFill>
                <a:schemeClr val="tx1"/>
              </a:solidFill>
            </a:endParaRPr>
          </a:p>
        </p:txBody>
      </p:sp>
      <p:sp>
        <p:nvSpPr>
          <p:cNvPr id="152579" name="Rectangle 2">
            <a:extLst>
              <a:ext uri="{FF2B5EF4-FFF2-40B4-BE49-F238E27FC236}">
                <a16:creationId xmlns:a16="http://schemas.microsoft.com/office/drawing/2014/main" id="{CBB718D4-A2F2-4D42-A0A8-66BDC37D4E62}"/>
              </a:ext>
            </a:extLst>
          </p:cNvPr>
          <p:cNvSpPr>
            <a:spLocks noGrp="1" noChangeArrowheads="1"/>
          </p:cNvSpPr>
          <p:nvPr>
            <p:ph type="title" idx="4294967295"/>
          </p:nvPr>
        </p:nvSpPr>
        <p:spPr/>
        <p:txBody>
          <a:bodyPr/>
          <a:lstStyle/>
          <a:p>
            <a:pPr eaLnBrk="1" hangingPunct="1"/>
            <a:r>
              <a:rPr lang="en-US" altLang="en-US" sz="3600"/>
              <a:t>Schematic of Needle Network Study</a:t>
            </a:r>
          </a:p>
        </p:txBody>
      </p:sp>
      <p:sp>
        <p:nvSpPr>
          <p:cNvPr id="152580" name="Rectangle 3">
            <a:extLst>
              <a:ext uri="{FF2B5EF4-FFF2-40B4-BE49-F238E27FC236}">
                <a16:creationId xmlns:a16="http://schemas.microsoft.com/office/drawing/2014/main" id="{24270458-5FBA-FA42-89B8-22F944469B0D}"/>
              </a:ext>
            </a:extLst>
          </p:cNvPr>
          <p:cNvSpPr>
            <a:spLocks noChangeArrowheads="1"/>
          </p:cNvSpPr>
          <p:nvPr/>
        </p:nvSpPr>
        <p:spPr bwMode="auto">
          <a:xfrm>
            <a:off x="2216150" y="2063750"/>
            <a:ext cx="1816100" cy="9017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81" name="Rectangle 4">
            <a:extLst>
              <a:ext uri="{FF2B5EF4-FFF2-40B4-BE49-F238E27FC236}">
                <a16:creationId xmlns:a16="http://schemas.microsoft.com/office/drawing/2014/main" id="{57DFCE52-36BE-2D49-9D57-536949548C51}"/>
              </a:ext>
            </a:extLst>
          </p:cNvPr>
          <p:cNvSpPr>
            <a:spLocks noChangeArrowheads="1"/>
          </p:cNvSpPr>
          <p:nvPr/>
        </p:nvSpPr>
        <p:spPr bwMode="auto">
          <a:xfrm>
            <a:off x="2339751" y="2117726"/>
            <a:ext cx="1687962"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Registration</a:t>
            </a:r>
          </a:p>
          <a:p>
            <a:pPr algn="ctr">
              <a:spcBef>
                <a:spcPct val="0"/>
              </a:spcBef>
              <a:buFontTx/>
              <a:buNone/>
            </a:pPr>
            <a:r>
              <a:rPr lang="en-US" altLang="en-US" sz="2400">
                <a:solidFill>
                  <a:schemeClr val="tx2"/>
                </a:solidFill>
              </a:rPr>
              <a:t>N=3,500</a:t>
            </a:r>
          </a:p>
        </p:txBody>
      </p:sp>
      <p:sp>
        <p:nvSpPr>
          <p:cNvPr id="152582" name="Line 5">
            <a:extLst>
              <a:ext uri="{FF2B5EF4-FFF2-40B4-BE49-F238E27FC236}">
                <a16:creationId xmlns:a16="http://schemas.microsoft.com/office/drawing/2014/main" id="{08812EAB-44A7-4E4B-A6A0-B287C50760D8}"/>
              </a:ext>
            </a:extLst>
          </p:cNvPr>
          <p:cNvSpPr>
            <a:spLocks noChangeShapeType="1"/>
          </p:cNvSpPr>
          <p:nvPr/>
        </p:nvSpPr>
        <p:spPr bwMode="auto">
          <a:xfrm>
            <a:off x="3352800" y="3048000"/>
            <a:ext cx="0" cy="12954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52583" name="Rectangle 6">
            <a:extLst>
              <a:ext uri="{FF2B5EF4-FFF2-40B4-BE49-F238E27FC236}">
                <a16:creationId xmlns:a16="http://schemas.microsoft.com/office/drawing/2014/main" id="{149C89A8-82C1-C14B-B4BC-DDB4A5DE3259}"/>
              </a:ext>
            </a:extLst>
          </p:cNvPr>
          <p:cNvSpPr>
            <a:spLocks noChangeArrowheads="1"/>
          </p:cNvSpPr>
          <p:nvPr/>
        </p:nvSpPr>
        <p:spPr bwMode="auto">
          <a:xfrm>
            <a:off x="2112830" y="3489326"/>
            <a:ext cx="1176604"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Every</a:t>
            </a:r>
          </a:p>
          <a:p>
            <a:pPr algn="ctr">
              <a:spcBef>
                <a:spcPct val="0"/>
              </a:spcBef>
              <a:buFontTx/>
              <a:buNone/>
            </a:pPr>
            <a:r>
              <a:rPr lang="en-US" altLang="en-US" sz="2400">
                <a:solidFill>
                  <a:schemeClr val="tx2"/>
                </a:solidFill>
              </a:rPr>
              <a:t>Seventh</a:t>
            </a:r>
          </a:p>
        </p:txBody>
      </p:sp>
      <p:sp>
        <p:nvSpPr>
          <p:cNvPr id="152584" name="Rectangle 7">
            <a:extLst>
              <a:ext uri="{FF2B5EF4-FFF2-40B4-BE49-F238E27FC236}">
                <a16:creationId xmlns:a16="http://schemas.microsoft.com/office/drawing/2014/main" id="{AC22EF28-8ACC-9347-84FE-83819E4D676A}"/>
              </a:ext>
            </a:extLst>
          </p:cNvPr>
          <p:cNvSpPr>
            <a:spLocks noChangeArrowheads="1"/>
          </p:cNvSpPr>
          <p:nvPr/>
        </p:nvSpPr>
        <p:spPr bwMode="auto">
          <a:xfrm>
            <a:off x="2444750" y="4425950"/>
            <a:ext cx="2882900" cy="14351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85" name="Rectangle 8">
            <a:extLst>
              <a:ext uri="{FF2B5EF4-FFF2-40B4-BE49-F238E27FC236}">
                <a16:creationId xmlns:a16="http://schemas.microsoft.com/office/drawing/2014/main" id="{634118C6-88E6-5A48-AB50-0B906D5AF18E}"/>
              </a:ext>
            </a:extLst>
          </p:cNvPr>
          <p:cNvSpPr>
            <a:spLocks noChangeArrowheads="1"/>
          </p:cNvSpPr>
          <p:nvPr/>
        </p:nvSpPr>
        <p:spPr bwMode="auto">
          <a:xfrm>
            <a:off x="2642822" y="4479926"/>
            <a:ext cx="2045432"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Participated in </a:t>
            </a:r>
          </a:p>
          <a:p>
            <a:pPr algn="ctr">
              <a:spcBef>
                <a:spcPct val="0"/>
              </a:spcBef>
              <a:buFontTx/>
              <a:buNone/>
            </a:pPr>
            <a:r>
              <a:rPr lang="en-US" altLang="en-US" sz="2400">
                <a:solidFill>
                  <a:schemeClr val="tx2"/>
                </a:solidFill>
              </a:rPr>
              <a:t>Evaluation</a:t>
            </a:r>
          </a:p>
          <a:p>
            <a:pPr algn="ctr">
              <a:spcBef>
                <a:spcPct val="0"/>
              </a:spcBef>
              <a:buFontTx/>
              <a:buNone/>
            </a:pPr>
            <a:r>
              <a:rPr lang="en-US" altLang="en-US" sz="2400">
                <a:solidFill>
                  <a:schemeClr val="tx2"/>
                </a:solidFill>
              </a:rPr>
              <a:t>Study N=448</a:t>
            </a:r>
          </a:p>
        </p:txBody>
      </p:sp>
      <p:sp>
        <p:nvSpPr>
          <p:cNvPr id="152586" name="Line 9">
            <a:extLst>
              <a:ext uri="{FF2B5EF4-FFF2-40B4-BE49-F238E27FC236}">
                <a16:creationId xmlns:a16="http://schemas.microsoft.com/office/drawing/2014/main" id="{EB4D1A14-D0CD-0A4F-9870-5F37A1D5FDA3}"/>
              </a:ext>
            </a:extLst>
          </p:cNvPr>
          <p:cNvSpPr>
            <a:spLocks noChangeShapeType="1"/>
          </p:cNvSpPr>
          <p:nvPr/>
        </p:nvSpPr>
        <p:spPr bwMode="auto">
          <a:xfrm>
            <a:off x="5334000" y="5029200"/>
            <a:ext cx="1371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52587" name="Rectangle 10">
            <a:extLst>
              <a:ext uri="{FF2B5EF4-FFF2-40B4-BE49-F238E27FC236}">
                <a16:creationId xmlns:a16="http://schemas.microsoft.com/office/drawing/2014/main" id="{509B1209-6528-0C46-BFE5-1BBB16C4A777}"/>
              </a:ext>
            </a:extLst>
          </p:cNvPr>
          <p:cNvSpPr>
            <a:spLocks noChangeArrowheads="1"/>
          </p:cNvSpPr>
          <p:nvPr/>
        </p:nvSpPr>
        <p:spPr bwMode="auto">
          <a:xfrm>
            <a:off x="6788150" y="4349750"/>
            <a:ext cx="3492500" cy="21971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88" name="Rectangle 11">
            <a:extLst>
              <a:ext uri="{FF2B5EF4-FFF2-40B4-BE49-F238E27FC236}">
                <a16:creationId xmlns:a16="http://schemas.microsoft.com/office/drawing/2014/main" id="{D6B186F6-6960-9942-83B1-D27867430665}"/>
              </a:ext>
            </a:extLst>
          </p:cNvPr>
          <p:cNvSpPr>
            <a:spLocks noChangeArrowheads="1"/>
          </p:cNvSpPr>
          <p:nvPr/>
        </p:nvSpPr>
        <p:spPr bwMode="auto">
          <a:xfrm>
            <a:off x="6981977" y="4479926"/>
            <a:ext cx="3087384"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Interviewed at Baseline</a:t>
            </a:r>
          </a:p>
          <a:p>
            <a:pPr algn="ctr">
              <a:spcBef>
                <a:spcPct val="0"/>
              </a:spcBef>
              <a:buFontTx/>
              <a:buNone/>
            </a:pPr>
            <a:r>
              <a:rPr lang="en-US" altLang="en-US" sz="2400">
                <a:solidFill>
                  <a:schemeClr val="tx2"/>
                </a:solidFill>
              </a:rPr>
              <a:t>2-weeks (364),</a:t>
            </a:r>
          </a:p>
          <a:p>
            <a:pPr algn="ctr">
              <a:spcBef>
                <a:spcPct val="0"/>
              </a:spcBef>
              <a:buFontTx/>
              <a:buNone/>
            </a:pPr>
            <a:r>
              <a:rPr lang="en-US" altLang="en-US" sz="2400">
                <a:solidFill>
                  <a:schemeClr val="tx2"/>
                </a:solidFill>
              </a:rPr>
              <a:t>6 mos. (308),</a:t>
            </a:r>
          </a:p>
          <a:p>
            <a:pPr algn="ctr">
              <a:spcBef>
                <a:spcPct val="0"/>
              </a:spcBef>
              <a:buFontTx/>
              <a:buNone/>
            </a:pPr>
            <a:r>
              <a:rPr lang="en-US" altLang="en-US" sz="2400">
                <a:solidFill>
                  <a:schemeClr val="tx2"/>
                </a:solidFill>
              </a:rPr>
              <a:t>1 year (175), and </a:t>
            </a:r>
          </a:p>
          <a:p>
            <a:pPr algn="ctr">
              <a:spcBef>
                <a:spcPct val="0"/>
              </a:spcBef>
              <a:buFontTx/>
              <a:buNone/>
            </a:pPr>
            <a:r>
              <a:rPr lang="en-US" altLang="en-US" sz="2400">
                <a:solidFill>
                  <a:schemeClr val="tx2"/>
                </a:solidFill>
              </a:rPr>
              <a:t>18 mos. (88).</a:t>
            </a:r>
          </a:p>
        </p:txBody>
      </p:sp>
      <p:sp>
        <p:nvSpPr>
          <p:cNvPr id="152589" name="Line 12">
            <a:extLst>
              <a:ext uri="{FF2B5EF4-FFF2-40B4-BE49-F238E27FC236}">
                <a16:creationId xmlns:a16="http://schemas.microsoft.com/office/drawing/2014/main" id="{E4EC3304-3B3A-244D-912B-B35EF80843BD}"/>
              </a:ext>
            </a:extLst>
          </p:cNvPr>
          <p:cNvSpPr>
            <a:spLocks noChangeShapeType="1"/>
          </p:cNvSpPr>
          <p:nvPr/>
        </p:nvSpPr>
        <p:spPr bwMode="auto">
          <a:xfrm>
            <a:off x="4038600" y="2286000"/>
            <a:ext cx="25146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52590" name="Rectangle 13">
            <a:extLst>
              <a:ext uri="{FF2B5EF4-FFF2-40B4-BE49-F238E27FC236}">
                <a16:creationId xmlns:a16="http://schemas.microsoft.com/office/drawing/2014/main" id="{E540C6F8-F9A5-804E-B6E6-AC2336A6F05B}"/>
              </a:ext>
            </a:extLst>
          </p:cNvPr>
          <p:cNvSpPr>
            <a:spLocks noChangeArrowheads="1"/>
          </p:cNvSpPr>
          <p:nvPr/>
        </p:nvSpPr>
        <p:spPr bwMode="auto">
          <a:xfrm>
            <a:off x="6559550" y="1911350"/>
            <a:ext cx="3797300" cy="1663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2591" name="Rectangle 14">
            <a:extLst>
              <a:ext uri="{FF2B5EF4-FFF2-40B4-BE49-F238E27FC236}">
                <a16:creationId xmlns:a16="http://schemas.microsoft.com/office/drawing/2014/main" id="{A8F32E74-33A0-7847-BB24-185C96B77FF2}"/>
              </a:ext>
            </a:extLst>
          </p:cNvPr>
          <p:cNvSpPr>
            <a:spLocks noChangeArrowheads="1"/>
          </p:cNvSpPr>
          <p:nvPr/>
        </p:nvSpPr>
        <p:spPr bwMode="auto">
          <a:xfrm>
            <a:off x="4242011" y="1812926"/>
            <a:ext cx="2090316"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Get Needles</a:t>
            </a:r>
          </a:p>
          <a:p>
            <a:pPr algn="ctr">
              <a:spcBef>
                <a:spcPct val="0"/>
              </a:spcBef>
              <a:buFontTx/>
              <a:buNone/>
            </a:pPr>
            <a:r>
              <a:rPr lang="en-US" altLang="en-US" sz="2400">
                <a:solidFill>
                  <a:schemeClr val="tx2"/>
                </a:solidFill>
              </a:rPr>
              <a:t>Return Needles</a:t>
            </a:r>
          </a:p>
        </p:txBody>
      </p:sp>
      <p:sp>
        <p:nvSpPr>
          <p:cNvPr id="152592" name="Rectangle 15">
            <a:extLst>
              <a:ext uri="{FF2B5EF4-FFF2-40B4-BE49-F238E27FC236}">
                <a16:creationId xmlns:a16="http://schemas.microsoft.com/office/drawing/2014/main" id="{6280D7A3-0502-4A49-8C2D-BC7D5555F594}"/>
              </a:ext>
            </a:extLst>
          </p:cNvPr>
          <p:cNvSpPr>
            <a:spLocks noChangeArrowheads="1"/>
          </p:cNvSpPr>
          <p:nvPr/>
        </p:nvSpPr>
        <p:spPr bwMode="auto">
          <a:xfrm>
            <a:off x="6751851" y="2041526"/>
            <a:ext cx="340317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Return to van periodically</a:t>
            </a:r>
          </a:p>
          <a:p>
            <a:pPr algn="ctr">
              <a:spcBef>
                <a:spcPct val="0"/>
              </a:spcBef>
              <a:buFontTx/>
              <a:buNone/>
            </a:pPr>
            <a:r>
              <a:rPr lang="en-US" altLang="en-US" sz="2400">
                <a:solidFill>
                  <a:schemeClr val="tx2"/>
                </a:solidFill>
              </a:rPr>
              <a:t>and continue about their </a:t>
            </a:r>
          </a:p>
          <a:p>
            <a:pPr algn="ctr">
              <a:spcBef>
                <a:spcPct val="0"/>
              </a:spcBef>
              <a:buFontTx/>
              <a:buNone/>
            </a:pPr>
            <a:r>
              <a:rPr lang="en-US" altLang="en-US" sz="2400">
                <a:solidFill>
                  <a:schemeClr val="tx2"/>
                </a:solidFill>
              </a:rPr>
              <a:t>business </a:t>
            </a:r>
          </a:p>
        </p:txBody>
      </p:sp>
    </p:spTree>
    <p:extLst>
      <p:ext uri="{BB962C8B-B14F-4D97-AF65-F5344CB8AC3E}">
        <p14:creationId xmlns:p14="http://schemas.microsoft.com/office/powerpoint/2010/main" val="4046602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9FCDA3BB-F296-1540-A2DF-96AC86B7645E}"/>
              </a:ext>
            </a:extLst>
          </p:cNvPr>
          <p:cNvSpPr>
            <a:spLocks noGrp="1" noChangeArrowheads="1"/>
          </p:cNvSpPr>
          <p:nvPr>
            <p:ph type="title" idx="4294967295"/>
          </p:nvPr>
        </p:nvSpPr>
        <p:spPr>
          <a:xfrm>
            <a:off x="1429407" y="762000"/>
            <a:ext cx="8839200" cy="914400"/>
          </a:xfrm>
        </p:spPr>
        <p:txBody>
          <a:bodyPr>
            <a:noAutofit/>
          </a:bodyPr>
          <a:lstStyle/>
          <a:p>
            <a:pPr defTabSz="998538"/>
            <a:r>
              <a:rPr lang="en-US" altLang="en-US" sz="3200" dirty="0"/>
              <a:t>Graph of reported syringe sharing by friendship rank and survey wave : sharing decreases </a:t>
            </a:r>
          </a:p>
        </p:txBody>
      </p:sp>
      <p:graphicFrame>
        <p:nvGraphicFramePr>
          <p:cNvPr id="154627" name="Object 2">
            <a:extLst>
              <a:ext uri="{FF2B5EF4-FFF2-40B4-BE49-F238E27FC236}">
                <a16:creationId xmlns:a16="http://schemas.microsoft.com/office/drawing/2014/main" id="{D02E7782-C12F-5040-A274-6B6D4C978D70}"/>
              </a:ext>
            </a:extLst>
          </p:cNvPr>
          <p:cNvGraphicFramePr>
            <a:graphicFrameLocks/>
          </p:cNvGraphicFramePr>
          <p:nvPr>
            <p:extLst>
              <p:ext uri="{D42A27DB-BD31-4B8C-83A1-F6EECF244321}">
                <p14:modId xmlns:p14="http://schemas.microsoft.com/office/powerpoint/2010/main" val="2611523146"/>
              </p:ext>
            </p:extLst>
          </p:nvPr>
        </p:nvGraphicFramePr>
        <p:xfrm>
          <a:off x="1741311" y="1761068"/>
          <a:ext cx="8686800" cy="5000625"/>
        </p:xfrm>
        <a:graphic>
          <a:graphicData uri="http://schemas.openxmlformats.org/presentationml/2006/ole">
            <mc:AlternateContent xmlns:mc="http://schemas.openxmlformats.org/markup-compatibility/2006">
              <mc:Choice xmlns:v="urn:schemas-microsoft-com:vml" Requires="v">
                <p:oleObj spid="_x0000_s87065" name="Chart" r:id="rId4" imgW="12700000" imgH="5588000" progId="Excel.Chart.8">
                  <p:embed followColorScheme="full"/>
                </p:oleObj>
              </mc:Choice>
              <mc:Fallback>
                <p:oleObj name="Chart" r:id="rId4" imgW="12700000" imgH="5588000" progId="Excel.Chart.8">
                  <p:embed followColorScheme="full"/>
                  <p:pic>
                    <p:nvPicPr>
                      <p:cNvPr id="154627" name="Object 2">
                        <a:extLst>
                          <a:ext uri="{FF2B5EF4-FFF2-40B4-BE49-F238E27FC236}">
                            <a16:creationId xmlns:a16="http://schemas.microsoft.com/office/drawing/2014/main" id="{D02E7782-C12F-5040-A274-6B6D4C978D70}"/>
                          </a:ext>
                        </a:extLst>
                      </p:cNvPr>
                      <p:cNvPicPr>
                        <a:picLocks noChangeArrowheads="1"/>
                      </p:cNvPicPr>
                      <p:nvPr/>
                    </p:nvPicPr>
                    <p:blipFill>
                      <a:blip r:embed="rId5"/>
                      <a:srcRect/>
                      <a:stretch>
                        <a:fillRect/>
                      </a:stretch>
                    </p:blipFill>
                    <p:spPr bwMode="auto">
                      <a:xfrm>
                        <a:off x="1741311" y="1761068"/>
                        <a:ext cx="86868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1191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AB51CF79-BEC6-4F4A-BB9A-BA2CEB002DBB}"/>
              </a:ext>
            </a:extLst>
          </p:cNvPr>
          <p:cNvSpPr>
            <a:spLocks noGrp="1" noChangeArrowheads="1"/>
          </p:cNvSpPr>
          <p:nvPr>
            <p:ph type="title" idx="4294967295"/>
          </p:nvPr>
        </p:nvSpPr>
        <p:spPr>
          <a:xfrm>
            <a:off x="2209800" y="228600"/>
            <a:ext cx="7772400" cy="1143000"/>
          </a:xfrm>
        </p:spPr>
        <p:txBody>
          <a:bodyPr/>
          <a:lstStyle/>
          <a:p>
            <a:r>
              <a:rPr lang="en-US" sz="3600" dirty="0"/>
              <a:t>Valente et al. (2001) Syringe relay </a:t>
            </a:r>
            <a:endParaRPr lang="en-US" altLang="en-US" sz="3600" dirty="0"/>
          </a:p>
        </p:txBody>
      </p:sp>
      <p:sp>
        <p:nvSpPr>
          <p:cNvPr id="157699" name="Rectangle 3">
            <a:extLst>
              <a:ext uri="{FF2B5EF4-FFF2-40B4-BE49-F238E27FC236}">
                <a16:creationId xmlns:a16="http://schemas.microsoft.com/office/drawing/2014/main" id="{DC18629E-1453-D243-BAF8-51536DE3BE90}"/>
              </a:ext>
            </a:extLst>
          </p:cNvPr>
          <p:cNvSpPr>
            <a:spLocks noChangeArrowheads="1"/>
          </p:cNvSpPr>
          <p:nvPr/>
        </p:nvSpPr>
        <p:spPr bwMode="auto">
          <a:xfrm>
            <a:off x="2520950" y="2139950"/>
            <a:ext cx="4330700" cy="3187700"/>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0" name="Rectangle 4">
            <a:extLst>
              <a:ext uri="{FF2B5EF4-FFF2-40B4-BE49-F238E27FC236}">
                <a16:creationId xmlns:a16="http://schemas.microsoft.com/office/drawing/2014/main" id="{86328D53-D6D5-FB4F-9041-F119CC3D7D93}"/>
              </a:ext>
            </a:extLst>
          </p:cNvPr>
          <p:cNvSpPr>
            <a:spLocks noChangeArrowheads="1"/>
          </p:cNvSpPr>
          <p:nvPr/>
        </p:nvSpPr>
        <p:spPr bwMode="auto">
          <a:xfrm>
            <a:off x="2498725" y="1827213"/>
            <a:ext cx="2038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1  2  3  4 5 ……     57</a:t>
            </a:r>
            <a:r>
              <a:rPr lang="en-US" altLang="en-US" sz="1200">
                <a:solidFill>
                  <a:schemeClr val="tx2"/>
                </a:solidFill>
              </a:rPr>
              <a:t>..</a:t>
            </a:r>
          </a:p>
        </p:txBody>
      </p:sp>
      <p:sp>
        <p:nvSpPr>
          <p:cNvPr id="157701" name="Rectangle 5">
            <a:extLst>
              <a:ext uri="{FF2B5EF4-FFF2-40B4-BE49-F238E27FC236}">
                <a16:creationId xmlns:a16="http://schemas.microsoft.com/office/drawing/2014/main" id="{781CCCB8-244E-4449-ABAF-73200183EB06}"/>
              </a:ext>
            </a:extLst>
          </p:cNvPr>
          <p:cNvSpPr>
            <a:spLocks noChangeArrowheads="1"/>
          </p:cNvSpPr>
          <p:nvPr/>
        </p:nvSpPr>
        <p:spPr bwMode="auto">
          <a:xfrm>
            <a:off x="2193925" y="2255839"/>
            <a:ext cx="387350"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200">
                <a:solidFill>
                  <a:schemeClr val="tx2"/>
                </a:solidFill>
              </a:rPr>
              <a:t>1</a:t>
            </a:r>
            <a:endParaRPr lang="en-US" altLang="en-US" sz="1600">
              <a:solidFill>
                <a:schemeClr val="tx2"/>
              </a:solidFill>
            </a:endParaRPr>
          </a:p>
          <a:p>
            <a:pPr algn="ctr">
              <a:spcBef>
                <a:spcPct val="0"/>
              </a:spcBef>
              <a:buFontTx/>
              <a:buNone/>
            </a:pPr>
            <a:r>
              <a:rPr lang="en-US" altLang="en-US" sz="1600">
                <a:solidFill>
                  <a:schemeClr val="tx2"/>
                </a:solidFill>
              </a:rPr>
              <a:t>2</a:t>
            </a:r>
          </a:p>
          <a:p>
            <a:pPr algn="ctr">
              <a:spcBef>
                <a:spcPct val="0"/>
              </a:spcBef>
              <a:buFontTx/>
              <a:buNone/>
            </a:pPr>
            <a:r>
              <a:rPr lang="en-US" altLang="en-US" sz="1600">
                <a:solidFill>
                  <a:schemeClr val="tx2"/>
                </a:solidFill>
              </a:rPr>
              <a:t>3</a:t>
            </a:r>
          </a:p>
          <a:p>
            <a:pPr algn="ctr">
              <a:spcBef>
                <a:spcPct val="0"/>
              </a:spcBef>
              <a:buFontTx/>
              <a:buNone/>
            </a:pPr>
            <a:r>
              <a:rPr lang="en-US" altLang="en-US" sz="1600">
                <a:solidFill>
                  <a:schemeClr val="tx2"/>
                </a:solidFill>
              </a:rPr>
              <a:t>4</a:t>
            </a:r>
          </a:p>
          <a:p>
            <a:pPr algn="ctr">
              <a:spcBef>
                <a:spcPct val="0"/>
              </a:spcBef>
              <a:buFontTx/>
              <a:buNone/>
            </a:pPr>
            <a:r>
              <a:rPr lang="en-US" altLang="en-US" sz="1600">
                <a:solidFill>
                  <a:schemeClr val="tx2"/>
                </a:solidFill>
              </a:rPr>
              <a:t>5</a:t>
            </a:r>
          </a:p>
          <a:p>
            <a:pPr algn="ctr">
              <a:spcBef>
                <a:spcPct val="0"/>
              </a:spcBef>
              <a:buFontTx/>
              <a:buNone/>
            </a:pPr>
            <a:r>
              <a:rPr lang="en-US" altLang="en-US" sz="1600">
                <a:solidFill>
                  <a:schemeClr val="tx2"/>
                </a:solidFill>
              </a:rPr>
              <a:t>.</a:t>
            </a:r>
          </a:p>
          <a:p>
            <a:pPr algn="ctr">
              <a:spcBef>
                <a:spcPct val="0"/>
              </a:spcBef>
              <a:buFontTx/>
              <a:buNone/>
            </a:pPr>
            <a:r>
              <a:rPr lang="en-US" altLang="en-US" sz="1600">
                <a:solidFill>
                  <a:schemeClr val="tx2"/>
                </a:solidFill>
              </a:rPr>
              <a:t>57</a:t>
            </a:r>
          </a:p>
        </p:txBody>
      </p:sp>
      <p:sp>
        <p:nvSpPr>
          <p:cNvPr id="157702" name="Oval 6">
            <a:extLst>
              <a:ext uri="{FF2B5EF4-FFF2-40B4-BE49-F238E27FC236}">
                <a16:creationId xmlns:a16="http://schemas.microsoft.com/office/drawing/2014/main" id="{D4D364F4-4656-834D-B00A-619641591D3D}"/>
              </a:ext>
            </a:extLst>
          </p:cNvPr>
          <p:cNvSpPr>
            <a:spLocks noChangeArrowheads="1"/>
          </p:cNvSpPr>
          <p:nvPr/>
        </p:nvSpPr>
        <p:spPr bwMode="auto">
          <a:xfrm>
            <a:off x="2749550" y="2444750"/>
            <a:ext cx="292100" cy="2159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3" name="Arc 7">
            <a:extLst>
              <a:ext uri="{FF2B5EF4-FFF2-40B4-BE49-F238E27FC236}">
                <a16:creationId xmlns:a16="http://schemas.microsoft.com/office/drawing/2014/main" id="{B7DD7C1A-8D5B-6249-8354-CC1872FCA299}"/>
              </a:ext>
            </a:extLst>
          </p:cNvPr>
          <p:cNvSpPr>
            <a:spLocks/>
          </p:cNvSpPr>
          <p:nvPr/>
        </p:nvSpPr>
        <p:spPr bwMode="auto">
          <a:xfrm>
            <a:off x="1905000" y="1524000"/>
            <a:ext cx="838200" cy="914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704" name="Rectangle 8">
            <a:extLst>
              <a:ext uri="{FF2B5EF4-FFF2-40B4-BE49-F238E27FC236}">
                <a16:creationId xmlns:a16="http://schemas.microsoft.com/office/drawing/2014/main" id="{533891EC-D5EF-FA44-B8AB-41AD24ACDA62}"/>
              </a:ext>
            </a:extLst>
          </p:cNvPr>
          <p:cNvSpPr>
            <a:spLocks noChangeArrowheads="1"/>
          </p:cNvSpPr>
          <p:nvPr/>
        </p:nvSpPr>
        <p:spPr bwMode="auto">
          <a:xfrm>
            <a:off x="1965326" y="1370013"/>
            <a:ext cx="3902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 of Needles a Person Acquired and Returned</a:t>
            </a:r>
          </a:p>
        </p:txBody>
      </p:sp>
      <p:sp>
        <p:nvSpPr>
          <p:cNvPr id="157705" name="Oval 9">
            <a:extLst>
              <a:ext uri="{FF2B5EF4-FFF2-40B4-BE49-F238E27FC236}">
                <a16:creationId xmlns:a16="http://schemas.microsoft.com/office/drawing/2014/main" id="{D0659C0E-5F47-6447-B0E8-0FA2BA7B2C4C}"/>
              </a:ext>
            </a:extLst>
          </p:cNvPr>
          <p:cNvSpPr>
            <a:spLocks noChangeArrowheads="1"/>
          </p:cNvSpPr>
          <p:nvPr/>
        </p:nvSpPr>
        <p:spPr bwMode="auto">
          <a:xfrm>
            <a:off x="4197350" y="2673350"/>
            <a:ext cx="292100" cy="2159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6" name="Arc 10">
            <a:extLst>
              <a:ext uri="{FF2B5EF4-FFF2-40B4-BE49-F238E27FC236}">
                <a16:creationId xmlns:a16="http://schemas.microsoft.com/office/drawing/2014/main" id="{A1C3CF7D-6731-2142-B128-32B71FBAA648}"/>
              </a:ext>
            </a:extLst>
          </p:cNvPr>
          <p:cNvSpPr>
            <a:spLocks/>
          </p:cNvSpPr>
          <p:nvPr/>
        </p:nvSpPr>
        <p:spPr bwMode="auto">
          <a:xfrm>
            <a:off x="4495800" y="1905000"/>
            <a:ext cx="3124200" cy="7620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707" name="Rectangle 11">
            <a:extLst>
              <a:ext uri="{FF2B5EF4-FFF2-40B4-BE49-F238E27FC236}">
                <a16:creationId xmlns:a16="http://schemas.microsoft.com/office/drawing/2014/main" id="{1D45CAD1-7DFC-C440-94EF-A745664973C1}"/>
              </a:ext>
            </a:extLst>
          </p:cNvPr>
          <p:cNvSpPr>
            <a:spLocks noChangeArrowheads="1"/>
          </p:cNvSpPr>
          <p:nvPr/>
        </p:nvSpPr>
        <p:spPr bwMode="auto">
          <a:xfrm>
            <a:off x="7816775" y="1827213"/>
            <a:ext cx="297036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Number of Needles Person 3</a:t>
            </a:r>
          </a:p>
          <a:p>
            <a:pPr algn="ctr">
              <a:spcBef>
                <a:spcPct val="0"/>
              </a:spcBef>
              <a:buFontTx/>
              <a:buNone/>
            </a:pPr>
            <a:r>
              <a:rPr lang="en-US" altLang="en-US" sz="1600">
                <a:solidFill>
                  <a:schemeClr val="tx2"/>
                </a:solidFill>
              </a:rPr>
              <a:t>Acquired and Person 57 Returned</a:t>
            </a:r>
          </a:p>
        </p:txBody>
      </p:sp>
      <p:sp>
        <p:nvSpPr>
          <p:cNvPr id="157708" name="Oval 12">
            <a:extLst>
              <a:ext uri="{FF2B5EF4-FFF2-40B4-BE49-F238E27FC236}">
                <a16:creationId xmlns:a16="http://schemas.microsoft.com/office/drawing/2014/main" id="{16864782-0D7F-0E4B-955B-656878263B07}"/>
              </a:ext>
            </a:extLst>
          </p:cNvPr>
          <p:cNvSpPr>
            <a:spLocks noChangeArrowheads="1"/>
          </p:cNvSpPr>
          <p:nvPr/>
        </p:nvSpPr>
        <p:spPr bwMode="auto">
          <a:xfrm>
            <a:off x="2978150" y="3740150"/>
            <a:ext cx="292100" cy="2159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7709" name="Arc 13">
            <a:extLst>
              <a:ext uri="{FF2B5EF4-FFF2-40B4-BE49-F238E27FC236}">
                <a16:creationId xmlns:a16="http://schemas.microsoft.com/office/drawing/2014/main" id="{727BCA06-7094-8941-A9C2-69DDF6ACF798}"/>
              </a:ext>
            </a:extLst>
          </p:cNvPr>
          <p:cNvSpPr>
            <a:spLocks/>
          </p:cNvSpPr>
          <p:nvPr/>
        </p:nvSpPr>
        <p:spPr bwMode="auto">
          <a:xfrm>
            <a:off x="2590800" y="3962400"/>
            <a:ext cx="457200" cy="22098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9"/>
                  <a:pt x="9625" y="41"/>
                  <a:pt x="21525" y="0"/>
                </a:cubicBezTo>
              </a:path>
              <a:path w="21600" h="21600" stroke="0" extrusionOk="0">
                <a:moveTo>
                  <a:pt x="0" y="21600"/>
                </a:moveTo>
                <a:cubicBezTo>
                  <a:pt x="0" y="9699"/>
                  <a:pt x="9625" y="41"/>
                  <a:pt x="21525" y="0"/>
                </a:cubicBezTo>
                <a:lnTo>
                  <a:pt x="21600" y="21600"/>
                </a:lnTo>
                <a:lnTo>
                  <a:pt x="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710" name="Rectangle 14">
            <a:extLst>
              <a:ext uri="{FF2B5EF4-FFF2-40B4-BE49-F238E27FC236}">
                <a16:creationId xmlns:a16="http://schemas.microsoft.com/office/drawing/2014/main" id="{DAF5080A-1118-7A40-8740-3AD4AC34F63A}"/>
              </a:ext>
            </a:extLst>
          </p:cNvPr>
          <p:cNvSpPr>
            <a:spLocks noChangeArrowheads="1"/>
          </p:cNvSpPr>
          <p:nvPr/>
        </p:nvSpPr>
        <p:spPr bwMode="auto">
          <a:xfrm>
            <a:off x="2727326" y="6018214"/>
            <a:ext cx="3440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Number of Needles Person 57 Acquired</a:t>
            </a:r>
          </a:p>
          <a:p>
            <a:pPr algn="ctr">
              <a:spcBef>
                <a:spcPct val="0"/>
              </a:spcBef>
              <a:buFontTx/>
              <a:buNone/>
            </a:pPr>
            <a:r>
              <a:rPr lang="en-US" altLang="en-US" sz="1600">
                <a:solidFill>
                  <a:schemeClr val="tx2"/>
                </a:solidFill>
              </a:rPr>
              <a:t>and Person 3 Returned</a:t>
            </a:r>
          </a:p>
        </p:txBody>
      </p:sp>
    </p:spTree>
    <p:extLst>
      <p:ext uri="{BB962C8B-B14F-4D97-AF65-F5344CB8AC3E}">
        <p14:creationId xmlns:p14="http://schemas.microsoft.com/office/powerpoint/2010/main" val="1686301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40D59106-2017-4347-82E2-20FC153C3AB7}"/>
              </a:ext>
            </a:extLst>
          </p:cNvPr>
          <p:cNvSpPr>
            <a:spLocks noGrp="1" noChangeArrowheads="1"/>
          </p:cNvSpPr>
          <p:nvPr>
            <p:ph type="title" idx="4294967295"/>
          </p:nvPr>
        </p:nvSpPr>
        <p:spPr>
          <a:xfrm>
            <a:off x="1524000" y="457200"/>
            <a:ext cx="8915400" cy="762000"/>
          </a:xfrm>
        </p:spPr>
        <p:txBody>
          <a:bodyPr>
            <a:normAutofit fontScale="90000"/>
          </a:bodyPr>
          <a:lstStyle/>
          <a:p>
            <a:pPr eaLnBrk="1" hangingPunct="1"/>
            <a:r>
              <a:rPr lang="en-US" altLang="en-US" sz="3600"/>
              <a:t>BNEP Evaluation Sample: </a:t>
            </a:r>
            <a:br>
              <a:rPr lang="en-US" altLang="en-US" sz="3600"/>
            </a:br>
            <a:r>
              <a:rPr lang="en-US" altLang="en-US" sz="3600"/>
              <a:t>Links indicate connection via syringes </a:t>
            </a:r>
            <a:br>
              <a:rPr lang="en-US" altLang="en-US" sz="3600"/>
            </a:br>
            <a:r>
              <a:rPr lang="en-US" altLang="en-US" sz="3600"/>
              <a:t>and red indicates HIV+ </a:t>
            </a:r>
          </a:p>
        </p:txBody>
      </p:sp>
      <p:pic>
        <p:nvPicPr>
          <p:cNvPr id="158723" name="Picture 3">
            <a:extLst>
              <a:ext uri="{FF2B5EF4-FFF2-40B4-BE49-F238E27FC236}">
                <a16:creationId xmlns:a16="http://schemas.microsoft.com/office/drawing/2014/main" id="{F0DB24B8-5053-4348-8854-A196889F2BD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28800"/>
            <a:ext cx="6553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46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F06A-C185-BF40-915F-B67E6AA0C43D}"/>
              </a:ext>
            </a:extLst>
          </p:cNvPr>
          <p:cNvSpPr>
            <a:spLocks noGrp="1"/>
          </p:cNvSpPr>
          <p:nvPr>
            <p:ph type="title"/>
          </p:nvPr>
        </p:nvSpPr>
        <p:spPr/>
        <p:txBody>
          <a:bodyPr/>
          <a:lstStyle/>
          <a:p>
            <a:r>
              <a:rPr lang="en-US" dirty="0"/>
              <a:t>     The shape of an ego-centric network</a:t>
            </a:r>
          </a:p>
        </p:txBody>
      </p:sp>
      <p:sp>
        <p:nvSpPr>
          <p:cNvPr id="6" name="Text Placeholder 5">
            <a:extLst>
              <a:ext uri="{FF2B5EF4-FFF2-40B4-BE49-F238E27FC236}">
                <a16:creationId xmlns:a16="http://schemas.microsoft.com/office/drawing/2014/main" id="{B138FE02-7905-3F4A-B646-ECF7DD2890B2}"/>
              </a:ext>
            </a:extLst>
          </p:cNvPr>
          <p:cNvSpPr>
            <a:spLocks noGrp="1"/>
          </p:cNvSpPr>
          <p:nvPr>
            <p:ph type="body" idx="1"/>
          </p:nvPr>
        </p:nvSpPr>
        <p:spPr/>
        <p:txBody>
          <a:bodyPr>
            <a:normAutofit/>
          </a:bodyPr>
          <a:lstStyle/>
          <a:p>
            <a:r>
              <a:rPr lang="en-US" sz="2800" dirty="0"/>
              <a:t>Ascribed characteristics </a:t>
            </a:r>
          </a:p>
        </p:txBody>
      </p:sp>
      <p:sp>
        <p:nvSpPr>
          <p:cNvPr id="7" name="Content Placeholder 6">
            <a:extLst>
              <a:ext uri="{FF2B5EF4-FFF2-40B4-BE49-F238E27FC236}">
                <a16:creationId xmlns:a16="http://schemas.microsoft.com/office/drawing/2014/main" id="{6877C3D2-0A81-3D4D-99B9-BA267955D139}"/>
              </a:ext>
            </a:extLst>
          </p:cNvPr>
          <p:cNvSpPr>
            <a:spLocks noGrp="1"/>
          </p:cNvSpPr>
          <p:nvPr>
            <p:ph sz="half" idx="2"/>
          </p:nvPr>
        </p:nvSpPr>
        <p:spPr/>
        <p:txBody>
          <a:bodyPr/>
          <a:lstStyle/>
          <a:p>
            <a:r>
              <a:rPr lang="en-US" sz="2400" dirty="0"/>
              <a:t>Sex </a:t>
            </a:r>
          </a:p>
          <a:p>
            <a:r>
              <a:rPr lang="en-US" sz="2400" dirty="0"/>
              <a:t>Age</a:t>
            </a:r>
          </a:p>
          <a:p>
            <a:r>
              <a:rPr lang="en-US" sz="2400" dirty="0"/>
              <a:t>Race</a:t>
            </a:r>
          </a:p>
          <a:p>
            <a:endParaRPr lang="en-US" dirty="0"/>
          </a:p>
        </p:txBody>
      </p:sp>
      <p:sp>
        <p:nvSpPr>
          <p:cNvPr id="8" name="Text Placeholder 7">
            <a:extLst>
              <a:ext uri="{FF2B5EF4-FFF2-40B4-BE49-F238E27FC236}">
                <a16:creationId xmlns:a16="http://schemas.microsoft.com/office/drawing/2014/main" id="{DBE229F6-341D-B24E-80DE-22A6C4992F4B}"/>
              </a:ext>
            </a:extLst>
          </p:cNvPr>
          <p:cNvSpPr>
            <a:spLocks noGrp="1"/>
          </p:cNvSpPr>
          <p:nvPr>
            <p:ph type="body" sz="quarter" idx="3"/>
          </p:nvPr>
        </p:nvSpPr>
        <p:spPr/>
        <p:txBody>
          <a:bodyPr>
            <a:normAutofit/>
          </a:bodyPr>
          <a:lstStyle/>
          <a:p>
            <a:r>
              <a:rPr lang="en-US" sz="2800" dirty="0"/>
              <a:t>Achieved characteristics </a:t>
            </a:r>
          </a:p>
        </p:txBody>
      </p:sp>
      <p:sp>
        <p:nvSpPr>
          <p:cNvPr id="9" name="Content Placeholder 8">
            <a:extLst>
              <a:ext uri="{FF2B5EF4-FFF2-40B4-BE49-F238E27FC236}">
                <a16:creationId xmlns:a16="http://schemas.microsoft.com/office/drawing/2014/main" id="{D0AA14D6-4F5E-A141-BB15-8D0C0D8CCCBD}"/>
              </a:ext>
            </a:extLst>
          </p:cNvPr>
          <p:cNvSpPr>
            <a:spLocks noGrp="1"/>
          </p:cNvSpPr>
          <p:nvPr>
            <p:ph sz="quarter" idx="4"/>
          </p:nvPr>
        </p:nvSpPr>
        <p:spPr/>
        <p:txBody>
          <a:bodyPr>
            <a:normAutofit/>
          </a:bodyPr>
          <a:lstStyle/>
          <a:p>
            <a:r>
              <a:rPr lang="en-US" sz="2400" dirty="0"/>
              <a:t>Income</a:t>
            </a:r>
          </a:p>
          <a:p>
            <a:r>
              <a:rPr lang="en-US" sz="2400" dirty="0"/>
              <a:t>Occupation </a:t>
            </a:r>
          </a:p>
          <a:p>
            <a:r>
              <a:rPr lang="en-US" sz="2400" dirty="0"/>
              <a:t>Religion</a:t>
            </a:r>
          </a:p>
          <a:p>
            <a:r>
              <a:rPr lang="en-US" sz="2400" dirty="0" err="1"/>
              <a:t>Cutural</a:t>
            </a:r>
            <a:r>
              <a:rPr lang="en-US" sz="2400" dirty="0"/>
              <a:t> Taste </a:t>
            </a:r>
          </a:p>
        </p:txBody>
      </p:sp>
    </p:spTree>
    <p:extLst>
      <p:ext uri="{BB962C8B-B14F-4D97-AF65-F5344CB8AC3E}">
        <p14:creationId xmlns:p14="http://schemas.microsoft.com/office/powerpoint/2010/main" val="3080607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4E4B50EB-9B43-9F44-B595-B21B5B3A148B}"/>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4400">
                <a:solidFill>
                  <a:schemeClr val="tx2"/>
                </a:solidFill>
              </a:rPr>
              <a:t>4. Ego-centric -Concurrent</a:t>
            </a:r>
          </a:p>
        </p:txBody>
      </p:sp>
      <p:sp>
        <p:nvSpPr>
          <p:cNvPr id="162819" name="Oval 3">
            <a:extLst>
              <a:ext uri="{FF2B5EF4-FFF2-40B4-BE49-F238E27FC236}">
                <a16:creationId xmlns:a16="http://schemas.microsoft.com/office/drawing/2014/main" id="{B1684BC3-C164-1049-8B09-B1E5FFE2D9E6}"/>
              </a:ext>
            </a:extLst>
          </p:cNvPr>
          <p:cNvSpPr>
            <a:spLocks noChangeArrowheads="1"/>
          </p:cNvSpPr>
          <p:nvPr/>
        </p:nvSpPr>
        <p:spPr bwMode="auto">
          <a:xfrm>
            <a:off x="2438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20" name="Line 4">
            <a:extLst>
              <a:ext uri="{FF2B5EF4-FFF2-40B4-BE49-F238E27FC236}">
                <a16:creationId xmlns:a16="http://schemas.microsoft.com/office/drawing/2014/main" id="{DCE75AC3-AE8F-9A4D-AF72-8F068D08271F}"/>
              </a:ext>
            </a:extLst>
          </p:cNvPr>
          <p:cNvSpPr>
            <a:spLocks noChangeShapeType="1"/>
          </p:cNvSpPr>
          <p:nvPr/>
        </p:nvSpPr>
        <p:spPr bwMode="auto">
          <a:xfrm>
            <a:off x="2743200" y="3168650"/>
            <a:ext cx="609600" cy="533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1" name="Oval 5">
            <a:extLst>
              <a:ext uri="{FF2B5EF4-FFF2-40B4-BE49-F238E27FC236}">
                <a16:creationId xmlns:a16="http://schemas.microsoft.com/office/drawing/2014/main" id="{BD091630-E1EF-BE44-A707-53E505E765DA}"/>
              </a:ext>
            </a:extLst>
          </p:cNvPr>
          <p:cNvSpPr>
            <a:spLocks noChangeArrowheads="1"/>
          </p:cNvSpPr>
          <p:nvPr/>
        </p:nvSpPr>
        <p:spPr bwMode="auto">
          <a:xfrm>
            <a:off x="3429000" y="370205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53606" name="Rectangle 6">
            <a:extLst>
              <a:ext uri="{FF2B5EF4-FFF2-40B4-BE49-F238E27FC236}">
                <a16:creationId xmlns:a16="http://schemas.microsoft.com/office/drawing/2014/main" id="{67286D25-7228-6247-B3D2-3E61AE494C04}"/>
              </a:ext>
            </a:extLst>
          </p:cNvPr>
          <p:cNvSpPr>
            <a:spLocks noChangeArrowheads="1"/>
          </p:cNvSpPr>
          <p:nvPr/>
        </p:nvSpPr>
        <p:spPr bwMode="auto">
          <a:xfrm>
            <a:off x="2973388" y="1447801"/>
            <a:ext cx="1219200" cy="462307"/>
          </a:xfrm>
          <a:prstGeom prst="rect">
            <a:avLst/>
          </a:prstGeom>
          <a:noFill/>
          <a:ln w="9525">
            <a:noFill/>
            <a:miter lim="800000"/>
            <a:headEnd/>
            <a:tailEnd/>
          </a:ln>
          <a:effectLst/>
        </p:spPr>
        <p:txBody>
          <a:bodyPr lIns="92075" tIns="46038" rIns="92075" bIns="46038">
            <a:spAutoFit/>
          </a:bodyPr>
          <a:lstStyle/>
          <a:p>
            <a:pPr algn="ctr" eaLnBrk="0" hangingPunct="0">
              <a:defRPr/>
            </a:pPr>
            <a:r>
              <a:rPr lang="en-US" sz="2400" i="1" dirty="0">
                <a:effectLst>
                  <a:outerShdw blurRad="38100" dist="38100" dir="2700000" algn="tl">
                    <a:srgbClr val="C0C0C0"/>
                  </a:outerShdw>
                </a:effectLst>
              </a:rPr>
              <a:t>Serial</a:t>
            </a:r>
          </a:p>
        </p:txBody>
      </p:sp>
      <p:sp>
        <p:nvSpPr>
          <p:cNvPr id="153607" name="Rectangle 7">
            <a:extLst>
              <a:ext uri="{FF2B5EF4-FFF2-40B4-BE49-F238E27FC236}">
                <a16:creationId xmlns:a16="http://schemas.microsoft.com/office/drawing/2014/main" id="{7C739AF8-CE88-BD42-B942-F398A6A70886}"/>
              </a:ext>
            </a:extLst>
          </p:cNvPr>
          <p:cNvSpPr>
            <a:spLocks noChangeArrowheads="1"/>
          </p:cNvSpPr>
          <p:nvPr/>
        </p:nvSpPr>
        <p:spPr bwMode="auto">
          <a:xfrm>
            <a:off x="6759835" y="1447801"/>
            <a:ext cx="1567930" cy="462307"/>
          </a:xfrm>
          <a:prstGeom prst="rect">
            <a:avLst/>
          </a:prstGeom>
          <a:noFill/>
          <a:ln w="9525">
            <a:noFill/>
            <a:miter lim="800000"/>
            <a:headEnd/>
            <a:tailEnd/>
          </a:ln>
          <a:effectLst/>
        </p:spPr>
        <p:txBody>
          <a:bodyPr wrap="none" lIns="92075" tIns="46038" rIns="92075" bIns="46038">
            <a:spAutoFit/>
          </a:bodyPr>
          <a:lstStyle/>
          <a:p>
            <a:pPr algn="ctr" eaLnBrk="0" hangingPunct="0">
              <a:defRPr/>
            </a:pPr>
            <a:r>
              <a:rPr lang="en-US" sz="2400" i="1" dirty="0">
                <a:effectLst>
                  <a:outerShdw blurRad="38100" dist="38100" dir="2700000" algn="tl">
                    <a:srgbClr val="C0C0C0"/>
                  </a:outerShdw>
                </a:effectLst>
              </a:rPr>
              <a:t>Concurrent</a:t>
            </a:r>
          </a:p>
        </p:txBody>
      </p:sp>
      <p:sp>
        <p:nvSpPr>
          <p:cNvPr id="162824" name="Line 8">
            <a:extLst>
              <a:ext uri="{FF2B5EF4-FFF2-40B4-BE49-F238E27FC236}">
                <a16:creationId xmlns:a16="http://schemas.microsoft.com/office/drawing/2014/main" id="{F4D40C7C-31E7-AD45-BC32-CF144026A7DA}"/>
              </a:ext>
            </a:extLst>
          </p:cNvPr>
          <p:cNvSpPr>
            <a:spLocks noChangeShapeType="1"/>
          </p:cNvSpPr>
          <p:nvPr/>
        </p:nvSpPr>
        <p:spPr bwMode="auto">
          <a:xfrm>
            <a:off x="2133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5" name="Line 9">
            <a:extLst>
              <a:ext uri="{FF2B5EF4-FFF2-40B4-BE49-F238E27FC236}">
                <a16:creationId xmlns:a16="http://schemas.microsoft.com/office/drawing/2014/main" id="{4258047C-2F48-8B43-812F-40EEE1CA158D}"/>
              </a:ext>
            </a:extLst>
          </p:cNvPr>
          <p:cNvSpPr>
            <a:spLocks noChangeShapeType="1"/>
          </p:cNvSpPr>
          <p:nvPr/>
        </p:nvSpPr>
        <p:spPr bwMode="auto">
          <a:xfrm>
            <a:off x="3124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6" name="Line 10">
            <a:extLst>
              <a:ext uri="{FF2B5EF4-FFF2-40B4-BE49-F238E27FC236}">
                <a16:creationId xmlns:a16="http://schemas.microsoft.com/office/drawing/2014/main" id="{3481DF70-32B2-8149-A858-0B517DC2A484}"/>
              </a:ext>
            </a:extLst>
          </p:cNvPr>
          <p:cNvSpPr>
            <a:spLocks noChangeShapeType="1"/>
          </p:cNvSpPr>
          <p:nvPr/>
        </p:nvSpPr>
        <p:spPr bwMode="auto">
          <a:xfrm>
            <a:off x="2133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7" name="Oval 11">
            <a:extLst>
              <a:ext uri="{FF2B5EF4-FFF2-40B4-BE49-F238E27FC236}">
                <a16:creationId xmlns:a16="http://schemas.microsoft.com/office/drawing/2014/main" id="{58AD9157-01E3-4E43-89A7-E35BE19A89CE}"/>
              </a:ext>
            </a:extLst>
          </p:cNvPr>
          <p:cNvSpPr>
            <a:spLocks noChangeArrowheads="1"/>
          </p:cNvSpPr>
          <p:nvPr/>
        </p:nvSpPr>
        <p:spPr bwMode="auto">
          <a:xfrm>
            <a:off x="3581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28" name="Line 12">
            <a:extLst>
              <a:ext uri="{FF2B5EF4-FFF2-40B4-BE49-F238E27FC236}">
                <a16:creationId xmlns:a16="http://schemas.microsoft.com/office/drawing/2014/main" id="{35AF626A-9609-DD4A-9E7A-DE357625FBD1}"/>
              </a:ext>
            </a:extLst>
          </p:cNvPr>
          <p:cNvSpPr>
            <a:spLocks noChangeShapeType="1"/>
          </p:cNvSpPr>
          <p:nvPr/>
        </p:nvSpPr>
        <p:spPr bwMode="auto">
          <a:xfrm>
            <a:off x="3276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29" name="Line 13">
            <a:extLst>
              <a:ext uri="{FF2B5EF4-FFF2-40B4-BE49-F238E27FC236}">
                <a16:creationId xmlns:a16="http://schemas.microsoft.com/office/drawing/2014/main" id="{367BDBED-E79F-1045-AF44-9E772A8B6683}"/>
              </a:ext>
            </a:extLst>
          </p:cNvPr>
          <p:cNvSpPr>
            <a:spLocks noChangeShapeType="1"/>
          </p:cNvSpPr>
          <p:nvPr/>
        </p:nvSpPr>
        <p:spPr bwMode="auto">
          <a:xfrm>
            <a:off x="4267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0" name="Line 14">
            <a:extLst>
              <a:ext uri="{FF2B5EF4-FFF2-40B4-BE49-F238E27FC236}">
                <a16:creationId xmlns:a16="http://schemas.microsoft.com/office/drawing/2014/main" id="{7EE70ABB-9212-D14C-845D-686038EDC696}"/>
              </a:ext>
            </a:extLst>
          </p:cNvPr>
          <p:cNvSpPr>
            <a:spLocks noChangeShapeType="1"/>
          </p:cNvSpPr>
          <p:nvPr/>
        </p:nvSpPr>
        <p:spPr bwMode="auto">
          <a:xfrm>
            <a:off x="3276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1" name="Oval 15">
            <a:extLst>
              <a:ext uri="{FF2B5EF4-FFF2-40B4-BE49-F238E27FC236}">
                <a16:creationId xmlns:a16="http://schemas.microsoft.com/office/drawing/2014/main" id="{8862AABB-6B54-E746-9E4F-7821D5F01FAA}"/>
              </a:ext>
            </a:extLst>
          </p:cNvPr>
          <p:cNvSpPr>
            <a:spLocks noChangeArrowheads="1"/>
          </p:cNvSpPr>
          <p:nvPr/>
        </p:nvSpPr>
        <p:spPr bwMode="auto">
          <a:xfrm>
            <a:off x="4724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32" name="Line 16">
            <a:extLst>
              <a:ext uri="{FF2B5EF4-FFF2-40B4-BE49-F238E27FC236}">
                <a16:creationId xmlns:a16="http://schemas.microsoft.com/office/drawing/2014/main" id="{180DA28F-4DAE-B348-9093-E40EAAB050A4}"/>
              </a:ext>
            </a:extLst>
          </p:cNvPr>
          <p:cNvSpPr>
            <a:spLocks noChangeShapeType="1"/>
          </p:cNvSpPr>
          <p:nvPr/>
        </p:nvSpPr>
        <p:spPr bwMode="auto">
          <a:xfrm>
            <a:off x="4419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3" name="Line 17">
            <a:extLst>
              <a:ext uri="{FF2B5EF4-FFF2-40B4-BE49-F238E27FC236}">
                <a16:creationId xmlns:a16="http://schemas.microsoft.com/office/drawing/2014/main" id="{B89C27FB-E3C6-DA47-A0F8-42FD9B0350DD}"/>
              </a:ext>
            </a:extLst>
          </p:cNvPr>
          <p:cNvSpPr>
            <a:spLocks noChangeShapeType="1"/>
          </p:cNvSpPr>
          <p:nvPr/>
        </p:nvSpPr>
        <p:spPr bwMode="auto">
          <a:xfrm>
            <a:off x="5410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4" name="Line 18">
            <a:extLst>
              <a:ext uri="{FF2B5EF4-FFF2-40B4-BE49-F238E27FC236}">
                <a16:creationId xmlns:a16="http://schemas.microsoft.com/office/drawing/2014/main" id="{7A586007-89EB-D848-8319-919C993D834B}"/>
              </a:ext>
            </a:extLst>
          </p:cNvPr>
          <p:cNvSpPr>
            <a:spLocks noChangeShapeType="1"/>
          </p:cNvSpPr>
          <p:nvPr/>
        </p:nvSpPr>
        <p:spPr bwMode="auto">
          <a:xfrm>
            <a:off x="4419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5" name="Oval 19">
            <a:extLst>
              <a:ext uri="{FF2B5EF4-FFF2-40B4-BE49-F238E27FC236}">
                <a16:creationId xmlns:a16="http://schemas.microsoft.com/office/drawing/2014/main" id="{F73854FB-EA6D-FC4C-9844-5DAFE337943B}"/>
              </a:ext>
            </a:extLst>
          </p:cNvPr>
          <p:cNvSpPr>
            <a:spLocks noChangeArrowheads="1"/>
          </p:cNvSpPr>
          <p:nvPr/>
        </p:nvSpPr>
        <p:spPr bwMode="auto">
          <a:xfrm>
            <a:off x="66294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36" name="Line 20">
            <a:extLst>
              <a:ext uri="{FF2B5EF4-FFF2-40B4-BE49-F238E27FC236}">
                <a16:creationId xmlns:a16="http://schemas.microsoft.com/office/drawing/2014/main" id="{900345F0-647B-1748-8897-62EF85AB7DC4}"/>
              </a:ext>
            </a:extLst>
          </p:cNvPr>
          <p:cNvSpPr>
            <a:spLocks noChangeShapeType="1"/>
          </p:cNvSpPr>
          <p:nvPr/>
        </p:nvSpPr>
        <p:spPr bwMode="auto">
          <a:xfrm>
            <a:off x="6858000" y="3168650"/>
            <a:ext cx="457200" cy="533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7" name="Oval 21">
            <a:extLst>
              <a:ext uri="{FF2B5EF4-FFF2-40B4-BE49-F238E27FC236}">
                <a16:creationId xmlns:a16="http://schemas.microsoft.com/office/drawing/2014/main" id="{0DFD9407-4220-1848-82D7-ED0AAF5FB1D9}"/>
              </a:ext>
            </a:extLst>
          </p:cNvPr>
          <p:cNvSpPr>
            <a:spLocks noChangeArrowheads="1"/>
          </p:cNvSpPr>
          <p:nvPr/>
        </p:nvSpPr>
        <p:spPr bwMode="auto">
          <a:xfrm>
            <a:off x="7391400" y="362585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38" name="Line 22">
            <a:extLst>
              <a:ext uri="{FF2B5EF4-FFF2-40B4-BE49-F238E27FC236}">
                <a16:creationId xmlns:a16="http://schemas.microsoft.com/office/drawing/2014/main" id="{9A2A66DE-BEFC-384D-96BF-2E47DE5F2256}"/>
              </a:ext>
            </a:extLst>
          </p:cNvPr>
          <p:cNvSpPr>
            <a:spLocks noChangeShapeType="1"/>
          </p:cNvSpPr>
          <p:nvPr/>
        </p:nvSpPr>
        <p:spPr bwMode="auto">
          <a:xfrm>
            <a:off x="6324600" y="2863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39" name="Line 23">
            <a:extLst>
              <a:ext uri="{FF2B5EF4-FFF2-40B4-BE49-F238E27FC236}">
                <a16:creationId xmlns:a16="http://schemas.microsoft.com/office/drawing/2014/main" id="{1B95D0E0-F41E-8649-A1E3-E4A1D3212DF1}"/>
              </a:ext>
            </a:extLst>
          </p:cNvPr>
          <p:cNvSpPr>
            <a:spLocks noChangeShapeType="1"/>
          </p:cNvSpPr>
          <p:nvPr/>
        </p:nvSpPr>
        <p:spPr bwMode="auto">
          <a:xfrm>
            <a:off x="73152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0" name="Line 24">
            <a:extLst>
              <a:ext uri="{FF2B5EF4-FFF2-40B4-BE49-F238E27FC236}">
                <a16:creationId xmlns:a16="http://schemas.microsoft.com/office/drawing/2014/main" id="{828CA402-0CCE-C544-8942-BF42E61F4D69}"/>
              </a:ext>
            </a:extLst>
          </p:cNvPr>
          <p:cNvSpPr>
            <a:spLocks noChangeShapeType="1"/>
          </p:cNvSpPr>
          <p:nvPr/>
        </p:nvSpPr>
        <p:spPr bwMode="auto">
          <a:xfrm>
            <a:off x="6324600" y="2711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1" name="Oval 25">
            <a:extLst>
              <a:ext uri="{FF2B5EF4-FFF2-40B4-BE49-F238E27FC236}">
                <a16:creationId xmlns:a16="http://schemas.microsoft.com/office/drawing/2014/main" id="{FCF33DA7-CEC3-D04C-8044-44EC0C90FDD7}"/>
              </a:ext>
            </a:extLst>
          </p:cNvPr>
          <p:cNvSpPr>
            <a:spLocks noChangeArrowheads="1"/>
          </p:cNvSpPr>
          <p:nvPr/>
        </p:nvSpPr>
        <p:spPr bwMode="auto">
          <a:xfrm>
            <a:off x="7315200" y="2330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42" name="Line 26">
            <a:extLst>
              <a:ext uri="{FF2B5EF4-FFF2-40B4-BE49-F238E27FC236}">
                <a16:creationId xmlns:a16="http://schemas.microsoft.com/office/drawing/2014/main" id="{0A2D0795-6FB1-CE4B-81B0-674C668BBEA7}"/>
              </a:ext>
            </a:extLst>
          </p:cNvPr>
          <p:cNvSpPr>
            <a:spLocks noChangeShapeType="1"/>
          </p:cNvSpPr>
          <p:nvPr/>
        </p:nvSpPr>
        <p:spPr bwMode="auto">
          <a:xfrm>
            <a:off x="7010400" y="2482850"/>
            <a:ext cx="990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3" name="Line 27">
            <a:extLst>
              <a:ext uri="{FF2B5EF4-FFF2-40B4-BE49-F238E27FC236}">
                <a16:creationId xmlns:a16="http://schemas.microsoft.com/office/drawing/2014/main" id="{49992C34-74AC-264B-9728-96C878471558}"/>
              </a:ext>
            </a:extLst>
          </p:cNvPr>
          <p:cNvSpPr>
            <a:spLocks noChangeShapeType="1"/>
          </p:cNvSpPr>
          <p:nvPr/>
        </p:nvSpPr>
        <p:spPr bwMode="auto">
          <a:xfrm>
            <a:off x="8001000" y="2330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4" name="Line 28">
            <a:extLst>
              <a:ext uri="{FF2B5EF4-FFF2-40B4-BE49-F238E27FC236}">
                <a16:creationId xmlns:a16="http://schemas.microsoft.com/office/drawing/2014/main" id="{7C9CCF93-97DE-BA49-A341-1AD978E0FABD}"/>
              </a:ext>
            </a:extLst>
          </p:cNvPr>
          <p:cNvSpPr>
            <a:spLocks noChangeShapeType="1"/>
          </p:cNvSpPr>
          <p:nvPr/>
        </p:nvSpPr>
        <p:spPr bwMode="auto">
          <a:xfrm>
            <a:off x="7010400" y="2330450"/>
            <a:ext cx="0"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5" name="Oval 29">
            <a:extLst>
              <a:ext uri="{FF2B5EF4-FFF2-40B4-BE49-F238E27FC236}">
                <a16:creationId xmlns:a16="http://schemas.microsoft.com/office/drawing/2014/main" id="{E8936121-3B3C-BB4E-B10E-DDBBDBEEC47D}"/>
              </a:ext>
            </a:extLst>
          </p:cNvPr>
          <p:cNvSpPr>
            <a:spLocks noChangeArrowheads="1"/>
          </p:cNvSpPr>
          <p:nvPr/>
        </p:nvSpPr>
        <p:spPr bwMode="auto">
          <a:xfrm>
            <a:off x="7924800" y="27114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46" name="Line 30">
            <a:extLst>
              <a:ext uri="{FF2B5EF4-FFF2-40B4-BE49-F238E27FC236}">
                <a16:creationId xmlns:a16="http://schemas.microsoft.com/office/drawing/2014/main" id="{126F4219-B428-7748-93A5-78E1D1F465ED}"/>
              </a:ext>
            </a:extLst>
          </p:cNvPr>
          <p:cNvSpPr>
            <a:spLocks noChangeShapeType="1"/>
          </p:cNvSpPr>
          <p:nvPr/>
        </p:nvSpPr>
        <p:spPr bwMode="auto">
          <a:xfrm>
            <a:off x="7620000" y="2863850"/>
            <a:ext cx="990600" cy="15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7" name="Line 31">
            <a:extLst>
              <a:ext uri="{FF2B5EF4-FFF2-40B4-BE49-F238E27FC236}">
                <a16:creationId xmlns:a16="http://schemas.microsoft.com/office/drawing/2014/main" id="{4AF55EC3-94D7-0A40-B64A-CCD130228F6B}"/>
              </a:ext>
            </a:extLst>
          </p:cNvPr>
          <p:cNvSpPr>
            <a:spLocks noChangeShapeType="1"/>
          </p:cNvSpPr>
          <p:nvPr/>
        </p:nvSpPr>
        <p:spPr bwMode="auto">
          <a:xfrm>
            <a:off x="8610600" y="2711450"/>
            <a:ext cx="1588"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8" name="Line 32">
            <a:extLst>
              <a:ext uri="{FF2B5EF4-FFF2-40B4-BE49-F238E27FC236}">
                <a16:creationId xmlns:a16="http://schemas.microsoft.com/office/drawing/2014/main" id="{7C9E50D8-24BD-304C-9EC8-6986C2C6A4A3}"/>
              </a:ext>
            </a:extLst>
          </p:cNvPr>
          <p:cNvSpPr>
            <a:spLocks noChangeShapeType="1"/>
          </p:cNvSpPr>
          <p:nvPr/>
        </p:nvSpPr>
        <p:spPr bwMode="auto">
          <a:xfrm>
            <a:off x="7620000" y="2711450"/>
            <a:ext cx="1588" cy="381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49" name="Line 33">
            <a:extLst>
              <a:ext uri="{FF2B5EF4-FFF2-40B4-BE49-F238E27FC236}">
                <a16:creationId xmlns:a16="http://schemas.microsoft.com/office/drawing/2014/main" id="{35A53753-67C1-0B43-A94C-B67242C7C334}"/>
              </a:ext>
            </a:extLst>
          </p:cNvPr>
          <p:cNvSpPr>
            <a:spLocks noChangeShapeType="1"/>
          </p:cNvSpPr>
          <p:nvPr/>
        </p:nvSpPr>
        <p:spPr bwMode="auto">
          <a:xfrm>
            <a:off x="3657600" y="3168650"/>
            <a:ext cx="0" cy="4572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0" name="Line 34">
            <a:extLst>
              <a:ext uri="{FF2B5EF4-FFF2-40B4-BE49-F238E27FC236}">
                <a16:creationId xmlns:a16="http://schemas.microsoft.com/office/drawing/2014/main" id="{BD55F933-C30E-CE41-B3AF-289C84510271}"/>
              </a:ext>
            </a:extLst>
          </p:cNvPr>
          <p:cNvSpPr>
            <a:spLocks noChangeShapeType="1"/>
          </p:cNvSpPr>
          <p:nvPr/>
        </p:nvSpPr>
        <p:spPr bwMode="auto">
          <a:xfrm flipH="1">
            <a:off x="3886200" y="3168650"/>
            <a:ext cx="762000" cy="6096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1" name="Line 35">
            <a:extLst>
              <a:ext uri="{FF2B5EF4-FFF2-40B4-BE49-F238E27FC236}">
                <a16:creationId xmlns:a16="http://schemas.microsoft.com/office/drawing/2014/main" id="{26FEC495-C132-464C-9188-3578553CF097}"/>
              </a:ext>
            </a:extLst>
          </p:cNvPr>
          <p:cNvSpPr>
            <a:spLocks noChangeShapeType="1"/>
          </p:cNvSpPr>
          <p:nvPr/>
        </p:nvSpPr>
        <p:spPr bwMode="auto">
          <a:xfrm>
            <a:off x="7467600" y="2787650"/>
            <a:ext cx="76200" cy="762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2" name="Line 36">
            <a:extLst>
              <a:ext uri="{FF2B5EF4-FFF2-40B4-BE49-F238E27FC236}">
                <a16:creationId xmlns:a16="http://schemas.microsoft.com/office/drawing/2014/main" id="{8FE8EA1E-A95F-614D-BEC8-7FBC5DA2C341}"/>
              </a:ext>
            </a:extLst>
          </p:cNvPr>
          <p:cNvSpPr>
            <a:spLocks noChangeShapeType="1"/>
          </p:cNvSpPr>
          <p:nvPr/>
        </p:nvSpPr>
        <p:spPr bwMode="auto">
          <a:xfrm flipH="1">
            <a:off x="7772400" y="3168650"/>
            <a:ext cx="3048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3" name="Oval 5">
            <a:extLst>
              <a:ext uri="{FF2B5EF4-FFF2-40B4-BE49-F238E27FC236}">
                <a16:creationId xmlns:a16="http://schemas.microsoft.com/office/drawing/2014/main" id="{E9F103B2-26AB-094E-AE41-2710B6322C5A}"/>
              </a:ext>
            </a:extLst>
          </p:cNvPr>
          <p:cNvSpPr>
            <a:spLocks noChangeArrowheads="1"/>
          </p:cNvSpPr>
          <p:nvPr/>
        </p:nvSpPr>
        <p:spPr bwMode="auto">
          <a:xfrm>
            <a:off x="3487738" y="5446713"/>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4" name="Oval 5">
            <a:extLst>
              <a:ext uri="{FF2B5EF4-FFF2-40B4-BE49-F238E27FC236}">
                <a16:creationId xmlns:a16="http://schemas.microsoft.com/office/drawing/2014/main" id="{DEB0F7AE-5B8C-6548-9575-30AD611510CC}"/>
              </a:ext>
            </a:extLst>
          </p:cNvPr>
          <p:cNvSpPr>
            <a:spLocks noChangeArrowheads="1"/>
          </p:cNvSpPr>
          <p:nvPr/>
        </p:nvSpPr>
        <p:spPr bwMode="auto">
          <a:xfrm>
            <a:off x="2492375" y="50165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5" name="Oval 5">
            <a:extLst>
              <a:ext uri="{FF2B5EF4-FFF2-40B4-BE49-F238E27FC236}">
                <a16:creationId xmlns:a16="http://schemas.microsoft.com/office/drawing/2014/main" id="{BB6221D2-3213-ED47-9D86-006D65F979F8}"/>
              </a:ext>
            </a:extLst>
          </p:cNvPr>
          <p:cNvSpPr>
            <a:spLocks noChangeArrowheads="1"/>
          </p:cNvSpPr>
          <p:nvPr/>
        </p:nvSpPr>
        <p:spPr bwMode="auto">
          <a:xfrm>
            <a:off x="3471863" y="4729163"/>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6" name="Oval 5">
            <a:extLst>
              <a:ext uri="{FF2B5EF4-FFF2-40B4-BE49-F238E27FC236}">
                <a16:creationId xmlns:a16="http://schemas.microsoft.com/office/drawing/2014/main" id="{888EA341-B358-8B41-9851-4581633BE24E}"/>
              </a:ext>
            </a:extLst>
          </p:cNvPr>
          <p:cNvSpPr>
            <a:spLocks noChangeArrowheads="1"/>
          </p:cNvSpPr>
          <p:nvPr/>
        </p:nvSpPr>
        <p:spPr bwMode="auto">
          <a:xfrm>
            <a:off x="4392613" y="5037138"/>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57" name="Line 34">
            <a:extLst>
              <a:ext uri="{FF2B5EF4-FFF2-40B4-BE49-F238E27FC236}">
                <a16:creationId xmlns:a16="http://schemas.microsoft.com/office/drawing/2014/main" id="{7D5F85CA-B77B-644E-805C-752297721738}"/>
              </a:ext>
            </a:extLst>
          </p:cNvPr>
          <p:cNvSpPr>
            <a:spLocks noChangeShapeType="1"/>
          </p:cNvSpPr>
          <p:nvPr/>
        </p:nvSpPr>
        <p:spPr bwMode="auto">
          <a:xfrm flipH="1">
            <a:off x="3886201" y="5332414"/>
            <a:ext cx="423863" cy="230187"/>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8" name="Line 34">
            <a:extLst>
              <a:ext uri="{FF2B5EF4-FFF2-40B4-BE49-F238E27FC236}">
                <a16:creationId xmlns:a16="http://schemas.microsoft.com/office/drawing/2014/main" id="{6B16E7DD-7190-4F43-BD04-DDDAD3A8C2F9}"/>
              </a:ext>
            </a:extLst>
          </p:cNvPr>
          <p:cNvSpPr>
            <a:spLocks noChangeShapeType="1"/>
          </p:cNvSpPr>
          <p:nvPr/>
        </p:nvSpPr>
        <p:spPr bwMode="auto">
          <a:xfrm flipH="1">
            <a:off x="3656013" y="5148263"/>
            <a:ext cx="0" cy="239712"/>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59" name="Line 34">
            <a:extLst>
              <a:ext uri="{FF2B5EF4-FFF2-40B4-BE49-F238E27FC236}">
                <a16:creationId xmlns:a16="http://schemas.microsoft.com/office/drawing/2014/main" id="{487BFAF4-BC88-C342-BAEB-74D9F0A10D8E}"/>
              </a:ext>
            </a:extLst>
          </p:cNvPr>
          <p:cNvSpPr>
            <a:spLocks noChangeShapeType="1"/>
          </p:cNvSpPr>
          <p:nvPr/>
        </p:nvSpPr>
        <p:spPr bwMode="auto">
          <a:xfrm flipH="1" flipV="1">
            <a:off x="2895600" y="5332414"/>
            <a:ext cx="533400" cy="230187"/>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0" name="Oval 5">
            <a:extLst>
              <a:ext uri="{FF2B5EF4-FFF2-40B4-BE49-F238E27FC236}">
                <a16:creationId xmlns:a16="http://schemas.microsoft.com/office/drawing/2014/main" id="{CE04F78B-5DC2-3847-8142-BED4C24F81C5}"/>
              </a:ext>
            </a:extLst>
          </p:cNvPr>
          <p:cNvSpPr>
            <a:spLocks noChangeArrowheads="1"/>
          </p:cNvSpPr>
          <p:nvPr/>
        </p:nvSpPr>
        <p:spPr bwMode="auto">
          <a:xfrm>
            <a:off x="7404100" y="5484813"/>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1" name="Oval 5">
            <a:extLst>
              <a:ext uri="{FF2B5EF4-FFF2-40B4-BE49-F238E27FC236}">
                <a16:creationId xmlns:a16="http://schemas.microsoft.com/office/drawing/2014/main" id="{A6B2FF27-BED2-244A-9A56-7BD9B4E2D930}"/>
              </a:ext>
            </a:extLst>
          </p:cNvPr>
          <p:cNvSpPr>
            <a:spLocks noChangeArrowheads="1"/>
          </p:cNvSpPr>
          <p:nvPr/>
        </p:nvSpPr>
        <p:spPr bwMode="auto">
          <a:xfrm>
            <a:off x="6408738" y="50546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2" name="Oval 5">
            <a:extLst>
              <a:ext uri="{FF2B5EF4-FFF2-40B4-BE49-F238E27FC236}">
                <a16:creationId xmlns:a16="http://schemas.microsoft.com/office/drawing/2014/main" id="{11793E6D-A6EF-C44C-9E54-36EC94A9BA7E}"/>
              </a:ext>
            </a:extLst>
          </p:cNvPr>
          <p:cNvSpPr>
            <a:spLocks noChangeArrowheads="1"/>
          </p:cNvSpPr>
          <p:nvPr/>
        </p:nvSpPr>
        <p:spPr bwMode="auto">
          <a:xfrm>
            <a:off x="7386638" y="4765675"/>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3" name="Oval 5">
            <a:extLst>
              <a:ext uri="{FF2B5EF4-FFF2-40B4-BE49-F238E27FC236}">
                <a16:creationId xmlns:a16="http://schemas.microsoft.com/office/drawing/2014/main" id="{0448329F-8483-9246-9BA0-B8A7FF8937BF}"/>
              </a:ext>
            </a:extLst>
          </p:cNvPr>
          <p:cNvSpPr>
            <a:spLocks noChangeArrowheads="1"/>
          </p:cNvSpPr>
          <p:nvPr/>
        </p:nvSpPr>
        <p:spPr bwMode="auto">
          <a:xfrm>
            <a:off x="8307388" y="5075238"/>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2864" name="Line 34">
            <a:extLst>
              <a:ext uri="{FF2B5EF4-FFF2-40B4-BE49-F238E27FC236}">
                <a16:creationId xmlns:a16="http://schemas.microsoft.com/office/drawing/2014/main" id="{673B252E-39D5-5143-9BEC-68F93A1B4EAA}"/>
              </a:ext>
            </a:extLst>
          </p:cNvPr>
          <p:cNvSpPr>
            <a:spLocks noChangeShapeType="1"/>
          </p:cNvSpPr>
          <p:nvPr/>
        </p:nvSpPr>
        <p:spPr bwMode="auto">
          <a:xfrm flipH="1">
            <a:off x="7802564" y="5368926"/>
            <a:ext cx="422275" cy="231775"/>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5" name="Line 34">
            <a:extLst>
              <a:ext uri="{FF2B5EF4-FFF2-40B4-BE49-F238E27FC236}">
                <a16:creationId xmlns:a16="http://schemas.microsoft.com/office/drawing/2014/main" id="{6FB5ED9B-BD46-C442-B4E2-CCD2342D1368}"/>
              </a:ext>
            </a:extLst>
          </p:cNvPr>
          <p:cNvSpPr>
            <a:spLocks noChangeShapeType="1"/>
          </p:cNvSpPr>
          <p:nvPr/>
        </p:nvSpPr>
        <p:spPr bwMode="auto">
          <a:xfrm flipH="1">
            <a:off x="7570788" y="5184775"/>
            <a:ext cx="0" cy="241300"/>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6" name="Line 34">
            <a:extLst>
              <a:ext uri="{FF2B5EF4-FFF2-40B4-BE49-F238E27FC236}">
                <a16:creationId xmlns:a16="http://schemas.microsoft.com/office/drawing/2014/main" id="{2B2F3544-7932-B04D-93F0-36FB7ADDE368}"/>
              </a:ext>
            </a:extLst>
          </p:cNvPr>
          <p:cNvSpPr>
            <a:spLocks noChangeShapeType="1"/>
          </p:cNvSpPr>
          <p:nvPr/>
        </p:nvSpPr>
        <p:spPr bwMode="auto">
          <a:xfrm flipH="1" flipV="1">
            <a:off x="6811963" y="5368926"/>
            <a:ext cx="533400" cy="231775"/>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7" name="Line 34">
            <a:extLst>
              <a:ext uri="{FF2B5EF4-FFF2-40B4-BE49-F238E27FC236}">
                <a16:creationId xmlns:a16="http://schemas.microsoft.com/office/drawing/2014/main" id="{1F203E08-EAA8-254C-8B89-B11BA951286E}"/>
              </a:ext>
            </a:extLst>
          </p:cNvPr>
          <p:cNvSpPr>
            <a:spLocks noChangeShapeType="1"/>
          </p:cNvSpPr>
          <p:nvPr/>
        </p:nvSpPr>
        <p:spPr bwMode="auto">
          <a:xfrm flipH="1" flipV="1">
            <a:off x="7802564" y="5014913"/>
            <a:ext cx="422275" cy="119062"/>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
        <p:nvSpPr>
          <p:cNvPr id="162868" name="Line 34">
            <a:extLst>
              <a:ext uri="{FF2B5EF4-FFF2-40B4-BE49-F238E27FC236}">
                <a16:creationId xmlns:a16="http://schemas.microsoft.com/office/drawing/2014/main" id="{DC5C60AA-C343-9444-A09F-3EC5E6C2F805}"/>
              </a:ext>
            </a:extLst>
          </p:cNvPr>
          <p:cNvSpPr>
            <a:spLocks noChangeShapeType="1"/>
          </p:cNvSpPr>
          <p:nvPr/>
        </p:nvSpPr>
        <p:spPr bwMode="auto">
          <a:xfrm flipH="1">
            <a:off x="6819900" y="4949825"/>
            <a:ext cx="469900" cy="198438"/>
          </a:xfrm>
          <a:prstGeom prst="line">
            <a:avLst/>
          </a:prstGeom>
          <a:noFill/>
          <a:ln w="12700">
            <a:solidFill>
              <a:schemeClr val="tx1"/>
            </a:solidFill>
            <a:round/>
            <a:headEnd/>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14884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752F2B2E-DCB5-F140-93D6-B2E9F0C8192A}"/>
              </a:ext>
            </a:extLst>
          </p:cNvPr>
          <p:cNvSpPr>
            <a:spLocks noGrp="1"/>
          </p:cNvSpPr>
          <p:nvPr>
            <p:ph type="title"/>
          </p:nvPr>
        </p:nvSpPr>
        <p:spPr/>
        <p:txBody>
          <a:bodyPr/>
          <a:lstStyle/>
          <a:p>
            <a:r>
              <a:rPr lang="en-US" altLang="en-US"/>
              <a:t>Concurrency</a:t>
            </a:r>
          </a:p>
        </p:txBody>
      </p:sp>
      <p:sp>
        <p:nvSpPr>
          <p:cNvPr id="163843" name="Content Placeholder 2">
            <a:extLst>
              <a:ext uri="{FF2B5EF4-FFF2-40B4-BE49-F238E27FC236}">
                <a16:creationId xmlns:a16="http://schemas.microsoft.com/office/drawing/2014/main" id="{656C4656-DC56-BA44-B4A1-6FEE3D1D1FDF}"/>
              </a:ext>
            </a:extLst>
          </p:cNvPr>
          <p:cNvSpPr>
            <a:spLocks noGrp="1"/>
          </p:cNvSpPr>
          <p:nvPr>
            <p:ph idx="1"/>
          </p:nvPr>
        </p:nvSpPr>
        <p:spPr/>
        <p:txBody>
          <a:bodyPr/>
          <a:lstStyle/>
          <a:p>
            <a:r>
              <a:rPr lang="en-US" altLang="en-US" dirty="0"/>
              <a:t>Changes the sexual contact network</a:t>
            </a:r>
          </a:p>
          <a:p>
            <a:r>
              <a:rPr lang="en-US" altLang="en-US" dirty="0"/>
              <a:t>Simulation studies show that HIV spreads more rapidly when concurrency is common.</a:t>
            </a:r>
          </a:p>
          <a:p>
            <a:r>
              <a:rPr lang="en-US" altLang="en-US" dirty="0"/>
              <a:t>Data driven simulation show that concurrency may be responsible for the HIV epidemic in South Africa and for racial disparities in HIV in the US</a:t>
            </a:r>
          </a:p>
        </p:txBody>
      </p:sp>
      <p:sp>
        <p:nvSpPr>
          <p:cNvPr id="4" name="Slide Number Placeholder 3">
            <a:extLst>
              <a:ext uri="{FF2B5EF4-FFF2-40B4-BE49-F238E27FC236}">
                <a16:creationId xmlns:a16="http://schemas.microsoft.com/office/drawing/2014/main" id="{A3C27539-A7E2-1D45-9E48-AE97007B0439}"/>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6E48EDB2-354A-B44F-8CD9-3205F9803774}" type="slidenum">
              <a:rPr lang="en-US" altLang="en-US" sz="1400">
                <a:solidFill>
                  <a:srgbClr val="000000"/>
                </a:solidFill>
              </a:rPr>
              <a:pPr/>
              <a:t>31</a:t>
            </a:fld>
            <a:endParaRPr lang="en-US" altLang="en-US" sz="1400">
              <a:solidFill>
                <a:srgbClr val="000000"/>
              </a:solidFill>
            </a:endParaRPr>
          </a:p>
        </p:txBody>
      </p:sp>
    </p:spTree>
    <p:extLst>
      <p:ext uri="{BB962C8B-B14F-4D97-AF65-F5344CB8AC3E}">
        <p14:creationId xmlns:p14="http://schemas.microsoft.com/office/powerpoint/2010/main" val="1479212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73E4BC5C-47CC-FF44-9CFA-42F70FFAB1C8}"/>
              </a:ext>
            </a:extLst>
          </p:cNvPr>
          <p:cNvSpPr>
            <a:spLocks noGrp="1"/>
          </p:cNvSpPr>
          <p:nvPr>
            <p:ph type="title"/>
          </p:nvPr>
        </p:nvSpPr>
        <p:spPr/>
        <p:txBody>
          <a:bodyPr/>
          <a:lstStyle/>
          <a:p>
            <a:r>
              <a:rPr lang="en-US" altLang="en-US"/>
              <a:t>Concurrency (cont.)</a:t>
            </a:r>
          </a:p>
        </p:txBody>
      </p:sp>
      <p:sp>
        <p:nvSpPr>
          <p:cNvPr id="164867" name="Content Placeholder 2">
            <a:extLst>
              <a:ext uri="{FF2B5EF4-FFF2-40B4-BE49-F238E27FC236}">
                <a16:creationId xmlns:a16="http://schemas.microsoft.com/office/drawing/2014/main" id="{9E414018-F6C8-E443-85D0-A8B6A24A4275}"/>
              </a:ext>
            </a:extLst>
          </p:cNvPr>
          <p:cNvSpPr>
            <a:spLocks noGrp="1"/>
          </p:cNvSpPr>
          <p:nvPr>
            <p:ph idx="1"/>
          </p:nvPr>
        </p:nvSpPr>
        <p:spPr/>
        <p:txBody>
          <a:bodyPr/>
          <a:lstStyle/>
          <a:p>
            <a:r>
              <a:rPr lang="en-US" altLang="en-US"/>
              <a:t>Difficult to measure concurrency accurately since it requires enrolling indexes and their partners who might not want to be identified</a:t>
            </a:r>
          </a:p>
          <a:p>
            <a:r>
              <a:rPr lang="en-US" altLang="en-US"/>
              <a:t>Also challenging because disease spread depends significantly on the type and duration of the behavior.</a:t>
            </a:r>
          </a:p>
        </p:txBody>
      </p:sp>
      <p:sp>
        <p:nvSpPr>
          <p:cNvPr id="4" name="Slide Number Placeholder 3">
            <a:extLst>
              <a:ext uri="{FF2B5EF4-FFF2-40B4-BE49-F238E27FC236}">
                <a16:creationId xmlns:a16="http://schemas.microsoft.com/office/drawing/2014/main" id="{2F115714-C9D0-E040-B542-8E7D3D4E5AAE}"/>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315895FB-6808-9A46-A648-A8F43099048F}" type="slidenum">
              <a:rPr lang="en-US" altLang="en-US" sz="1400">
                <a:solidFill>
                  <a:srgbClr val="000000"/>
                </a:solidFill>
              </a:rPr>
              <a:pPr/>
              <a:t>32</a:t>
            </a:fld>
            <a:endParaRPr lang="en-US" altLang="en-US" sz="1400">
              <a:solidFill>
                <a:srgbClr val="000000"/>
              </a:solidFill>
            </a:endParaRPr>
          </a:p>
        </p:txBody>
      </p:sp>
    </p:spTree>
    <p:extLst>
      <p:ext uri="{BB962C8B-B14F-4D97-AF65-F5344CB8AC3E}">
        <p14:creationId xmlns:p14="http://schemas.microsoft.com/office/powerpoint/2010/main" val="481991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Oval 2">
            <a:extLst>
              <a:ext uri="{FF2B5EF4-FFF2-40B4-BE49-F238E27FC236}">
                <a16:creationId xmlns:a16="http://schemas.microsoft.com/office/drawing/2014/main" id="{06B3F15D-2D01-6C43-8409-DFAD558A87D5}"/>
              </a:ext>
            </a:extLst>
          </p:cNvPr>
          <p:cNvSpPr>
            <a:spLocks noChangeArrowheads="1"/>
          </p:cNvSpPr>
          <p:nvPr/>
        </p:nvSpPr>
        <p:spPr bwMode="auto">
          <a:xfrm>
            <a:off x="3511550" y="3206750"/>
            <a:ext cx="368300" cy="3683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1" name="Line 3">
            <a:extLst>
              <a:ext uri="{FF2B5EF4-FFF2-40B4-BE49-F238E27FC236}">
                <a16:creationId xmlns:a16="http://schemas.microsoft.com/office/drawing/2014/main" id="{8D29C272-D0A0-EF4E-80B8-2FC775336255}"/>
              </a:ext>
            </a:extLst>
          </p:cNvPr>
          <p:cNvSpPr>
            <a:spLocks noChangeShapeType="1"/>
          </p:cNvSpPr>
          <p:nvPr/>
        </p:nvSpPr>
        <p:spPr bwMode="auto">
          <a:xfrm flipV="1">
            <a:off x="3886200" y="2819400"/>
            <a:ext cx="381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2" name="Line 4">
            <a:extLst>
              <a:ext uri="{FF2B5EF4-FFF2-40B4-BE49-F238E27FC236}">
                <a16:creationId xmlns:a16="http://schemas.microsoft.com/office/drawing/2014/main" id="{033EEC3E-F3D4-794B-9454-A8EF75E4098F}"/>
              </a:ext>
            </a:extLst>
          </p:cNvPr>
          <p:cNvSpPr>
            <a:spLocks noChangeShapeType="1"/>
          </p:cNvSpPr>
          <p:nvPr/>
        </p:nvSpPr>
        <p:spPr bwMode="auto">
          <a:xfrm>
            <a:off x="3886200" y="3505200"/>
            <a:ext cx="381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3" name="Line 5">
            <a:extLst>
              <a:ext uri="{FF2B5EF4-FFF2-40B4-BE49-F238E27FC236}">
                <a16:creationId xmlns:a16="http://schemas.microsoft.com/office/drawing/2014/main" id="{1511C9AF-079B-C140-B96E-1CE6D043D28D}"/>
              </a:ext>
            </a:extLst>
          </p:cNvPr>
          <p:cNvSpPr>
            <a:spLocks noChangeShapeType="1"/>
          </p:cNvSpPr>
          <p:nvPr/>
        </p:nvSpPr>
        <p:spPr bwMode="auto">
          <a:xfrm flipV="1">
            <a:off x="3276600" y="35052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4" name="Line 6">
            <a:extLst>
              <a:ext uri="{FF2B5EF4-FFF2-40B4-BE49-F238E27FC236}">
                <a16:creationId xmlns:a16="http://schemas.microsoft.com/office/drawing/2014/main" id="{9146DABF-3F07-2D49-AFF5-DE3C15132350}"/>
              </a:ext>
            </a:extLst>
          </p:cNvPr>
          <p:cNvSpPr>
            <a:spLocks noChangeShapeType="1"/>
          </p:cNvSpPr>
          <p:nvPr/>
        </p:nvSpPr>
        <p:spPr bwMode="auto">
          <a:xfrm>
            <a:off x="3276600" y="27432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5" name="Oval 7">
            <a:extLst>
              <a:ext uri="{FF2B5EF4-FFF2-40B4-BE49-F238E27FC236}">
                <a16:creationId xmlns:a16="http://schemas.microsoft.com/office/drawing/2014/main" id="{3C742B15-88B7-0B41-AC9A-FBF7E2BDDA01}"/>
              </a:ext>
            </a:extLst>
          </p:cNvPr>
          <p:cNvSpPr>
            <a:spLocks noChangeArrowheads="1"/>
          </p:cNvSpPr>
          <p:nvPr/>
        </p:nvSpPr>
        <p:spPr bwMode="auto">
          <a:xfrm>
            <a:off x="4273550" y="25209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6" name="Oval 8">
            <a:extLst>
              <a:ext uri="{FF2B5EF4-FFF2-40B4-BE49-F238E27FC236}">
                <a16:creationId xmlns:a16="http://schemas.microsoft.com/office/drawing/2014/main" id="{975E5A83-DA6D-374A-9E7E-E8915FED6075}"/>
              </a:ext>
            </a:extLst>
          </p:cNvPr>
          <p:cNvSpPr>
            <a:spLocks noChangeArrowheads="1"/>
          </p:cNvSpPr>
          <p:nvPr/>
        </p:nvSpPr>
        <p:spPr bwMode="auto">
          <a:xfrm>
            <a:off x="4273550" y="38925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7" name="Oval 9">
            <a:extLst>
              <a:ext uri="{FF2B5EF4-FFF2-40B4-BE49-F238E27FC236}">
                <a16:creationId xmlns:a16="http://schemas.microsoft.com/office/drawing/2014/main" id="{8FBC8615-01A3-334B-99B4-85570A8BF27A}"/>
              </a:ext>
            </a:extLst>
          </p:cNvPr>
          <p:cNvSpPr>
            <a:spLocks noChangeArrowheads="1"/>
          </p:cNvSpPr>
          <p:nvPr/>
        </p:nvSpPr>
        <p:spPr bwMode="auto">
          <a:xfrm>
            <a:off x="2978150" y="38163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8" name="Oval 10">
            <a:extLst>
              <a:ext uri="{FF2B5EF4-FFF2-40B4-BE49-F238E27FC236}">
                <a16:creationId xmlns:a16="http://schemas.microsoft.com/office/drawing/2014/main" id="{BF8486C0-00EA-4648-9440-BBC4AE67366C}"/>
              </a:ext>
            </a:extLst>
          </p:cNvPr>
          <p:cNvSpPr>
            <a:spLocks noChangeArrowheads="1"/>
          </p:cNvSpPr>
          <p:nvPr/>
        </p:nvSpPr>
        <p:spPr bwMode="auto">
          <a:xfrm>
            <a:off x="3054350" y="24447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899" name="Rectangle 11">
            <a:extLst>
              <a:ext uri="{FF2B5EF4-FFF2-40B4-BE49-F238E27FC236}">
                <a16:creationId xmlns:a16="http://schemas.microsoft.com/office/drawing/2014/main" id="{B6ABDB31-D898-B74A-9E79-D3135FA827F1}"/>
              </a:ext>
            </a:extLst>
          </p:cNvPr>
          <p:cNvSpPr>
            <a:spLocks noChangeArrowheads="1"/>
          </p:cNvSpPr>
          <p:nvPr/>
        </p:nvSpPr>
        <p:spPr bwMode="auto">
          <a:xfrm>
            <a:off x="2590800" y="5238750"/>
            <a:ext cx="26939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Integrated/Dense/ Constrained</a:t>
            </a:r>
          </a:p>
          <a:p>
            <a:pPr algn="ctr">
              <a:spcBef>
                <a:spcPct val="0"/>
              </a:spcBef>
              <a:buFontTx/>
              <a:buNone/>
            </a:pPr>
            <a:r>
              <a:rPr lang="en-US" altLang="en-US" sz="1600">
                <a:solidFill>
                  <a:schemeClr val="tx2"/>
                </a:solidFill>
              </a:rPr>
              <a:t> Personal Network</a:t>
            </a:r>
          </a:p>
        </p:txBody>
      </p:sp>
      <p:sp>
        <p:nvSpPr>
          <p:cNvPr id="165900" name="Arc 12">
            <a:extLst>
              <a:ext uri="{FF2B5EF4-FFF2-40B4-BE49-F238E27FC236}">
                <a16:creationId xmlns:a16="http://schemas.microsoft.com/office/drawing/2014/main" id="{E43508B5-FDFB-034E-A5D4-53DF35CA85BB}"/>
              </a:ext>
            </a:extLst>
          </p:cNvPr>
          <p:cNvSpPr>
            <a:spLocks/>
          </p:cNvSpPr>
          <p:nvPr/>
        </p:nvSpPr>
        <p:spPr bwMode="auto">
          <a:xfrm>
            <a:off x="4681538" y="2743200"/>
            <a:ext cx="271462" cy="1143000"/>
          </a:xfrm>
          <a:custGeom>
            <a:avLst/>
            <a:gdLst>
              <a:gd name="T0" fmla="*/ 2147483647 w 25830"/>
              <a:gd name="T1" fmla="*/ 2147483647 h 43200"/>
              <a:gd name="T2" fmla="*/ 0 w 25830"/>
              <a:gd name="T3" fmla="*/ 2147483647 h 43200"/>
              <a:gd name="T4" fmla="*/ 2147483647 w 25830"/>
              <a:gd name="T5" fmla="*/ 2147483647 h 43200"/>
              <a:gd name="T6" fmla="*/ 0 60000 65536"/>
              <a:gd name="T7" fmla="*/ 0 60000 65536"/>
              <a:gd name="T8" fmla="*/ 0 60000 65536"/>
              <a:gd name="T9" fmla="*/ 0 w 25830"/>
              <a:gd name="T10" fmla="*/ 0 h 43200"/>
              <a:gd name="T11" fmla="*/ 25830 w 25830"/>
              <a:gd name="T12" fmla="*/ 43200 h 43200"/>
            </a:gdLst>
            <a:ahLst/>
            <a:cxnLst>
              <a:cxn ang="T6">
                <a:pos x="T0" y="T1"/>
              </a:cxn>
              <a:cxn ang="T7">
                <a:pos x="T2" y="T3"/>
              </a:cxn>
              <a:cxn ang="T8">
                <a:pos x="T4" y="T5"/>
              </a:cxn>
            </a:cxnLst>
            <a:rect l="T9" t="T10" r="T11" b="T12"/>
            <a:pathLst>
              <a:path w="25830" h="43200" fill="none" extrusionOk="0">
                <a:moveTo>
                  <a:pt x="4078" y="0"/>
                </a:moveTo>
                <a:cubicBezTo>
                  <a:pt x="4129" y="0"/>
                  <a:pt x="4179" y="-1"/>
                  <a:pt x="4230" y="0"/>
                </a:cubicBezTo>
                <a:cubicBezTo>
                  <a:pt x="16159" y="0"/>
                  <a:pt x="25830" y="9670"/>
                  <a:pt x="25830" y="21600"/>
                </a:cubicBezTo>
                <a:cubicBezTo>
                  <a:pt x="25830" y="33529"/>
                  <a:pt x="16159" y="43200"/>
                  <a:pt x="4230" y="43200"/>
                </a:cubicBezTo>
                <a:cubicBezTo>
                  <a:pt x="2809" y="43200"/>
                  <a:pt x="1392" y="43059"/>
                  <a:pt x="0" y="42781"/>
                </a:cubicBezTo>
              </a:path>
              <a:path w="25830" h="43200" stroke="0" extrusionOk="0">
                <a:moveTo>
                  <a:pt x="4078" y="0"/>
                </a:moveTo>
                <a:cubicBezTo>
                  <a:pt x="4129" y="0"/>
                  <a:pt x="4179" y="-1"/>
                  <a:pt x="4230" y="0"/>
                </a:cubicBezTo>
                <a:cubicBezTo>
                  <a:pt x="16159" y="0"/>
                  <a:pt x="25830" y="9670"/>
                  <a:pt x="25830" y="21600"/>
                </a:cubicBezTo>
                <a:cubicBezTo>
                  <a:pt x="25830" y="33529"/>
                  <a:pt x="16159" y="43200"/>
                  <a:pt x="4230" y="43200"/>
                </a:cubicBezTo>
                <a:cubicBezTo>
                  <a:pt x="2809" y="43200"/>
                  <a:pt x="1392" y="43059"/>
                  <a:pt x="0" y="42781"/>
                </a:cubicBezTo>
                <a:lnTo>
                  <a:pt x="4230" y="21600"/>
                </a:lnTo>
                <a:lnTo>
                  <a:pt x="4078"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901" name="Arc 13">
            <a:extLst>
              <a:ext uri="{FF2B5EF4-FFF2-40B4-BE49-F238E27FC236}">
                <a16:creationId xmlns:a16="http://schemas.microsoft.com/office/drawing/2014/main" id="{9FECBC43-6D80-DC44-81F6-522EAF611460}"/>
              </a:ext>
            </a:extLst>
          </p:cNvPr>
          <p:cNvSpPr>
            <a:spLocks/>
          </p:cNvSpPr>
          <p:nvPr/>
        </p:nvSpPr>
        <p:spPr bwMode="auto">
          <a:xfrm>
            <a:off x="3427414" y="2514600"/>
            <a:ext cx="992187" cy="1219200"/>
          </a:xfrm>
          <a:custGeom>
            <a:avLst/>
            <a:gdLst>
              <a:gd name="T0" fmla="*/ 0 w 21635"/>
              <a:gd name="T1" fmla="*/ 0 h 21600"/>
              <a:gd name="T2" fmla="*/ 2147483647 w 21635"/>
              <a:gd name="T3" fmla="*/ 2147483647 h 21600"/>
              <a:gd name="T4" fmla="*/ 2147483647 w 21635"/>
              <a:gd name="T5" fmla="*/ 2147483647 h 21600"/>
              <a:gd name="T6" fmla="*/ 0 60000 65536"/>
              <a:gd name="T7" fmla="*/ 0 60000 65536"/>
              <a:gd name="T8" fmla="*/ 0 60000 65536"/>
              <a:gd name="T9" fmla="*/ 0 w 21635"/>
              <a:gd name="T10" fmla="*/ 0 h 21600"/>
              <a:gd name="T11" fmla="*/ 21635 w 21635"/>
              <a:gd name="T12" fmla="*/ 21600 h 21600"/>
            </a:gdLst>
            <a:ahLst/>
            <a:cxnLst>
              <a:cxn ang="T6">
                <a:pos x="T0" y="T1"/>
              </a:cxn>
              <a:cxn ang="T7">
                <a:pos x="T2" y="T3"/>
              </a:cxn>
              <a:cxn ang="T8">
                <a:pos x="T4" y="T5"/>
              </a:cxn>
            </a:cxnLst>
            <a:rect l="T9" t="T10" r="T11" b="T12"/>
            <a:pathLst>
              <a:path w="21635" h="21600" fill="none" extrusionOk="0">
                <a:moveTo>
                  <a:pt x="0" y="0"/>
                </a:moveTo>
                <a:cubicBezTo>
                  <a:pt x="11" y="0"/>
                  <a:pt x="23" y="-1"/>
                  <a:pt x="35" y="0"/>
                </a:cubicBezTo>
                <a:cubicBezTo>
                  <a:pt x="11964" y="0"/>
                  <a:pt x="21635" y="9670"/>
                  <a:pt x="21635" y="21600"/>
                </a:cubicBezTo>
              </a:path>
              <a:path w="21635" h="21600" stroke="0" extrusionOk="0">
                <a:moveTo>
                  <a:pt x="0" y="0"/>
                </a:moveTo>
                <a:cubicBezTo>
                  <a:pt x="11" y="0"/>
                  <a:pt x="23" y="-1"/>
                  <a:pt x="35" y="0"/>
                </a:cubicBezTo>
                <a:cubicBezTo>
                  <a:pt x="11964" y="0"/>
                  <a:pt x="21635" y="9670"/>
                  <a:pt x="21635" y="21600"/>
                </a:cubicBezTo>
                <a:lnTo>
                  <a:pt x="35"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902" name="Arc 14">
            <a:extLst>
              <a:ext uri="{FF2B5EF4-FFF2-40B4-BE49-F238E27FC236}">
                <a16:creationId xmlns:a16="http://schemas.microsoft.com/office/drawing/2014/main" id="{93798DCB-8AEA-A14A-A4B3-A2CFBA39B927}"/>
              </a:ext>
            </a:extLst>
          </p:cNvPr>
          <p:cNvSpPr>
            <a:spLocks/>
          </p:cNvSpPr>
          <p:nvPr/>
        </p:nvSpPr>
        <p:spPr bwMode="auto">
          <a:xfrm>
            <a:off x="3352800" y="2895600"/>
            <a:ext cx="1143000" cy="10668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5903" name="Line 15">
            <a:extLst>
              <a:ext uri="{FF2B5EF4-FFF2-40B4-BE49-F238E27FC236}">
                <a16:creationId xmlns:a16="http://schemas.microsoft.com/office/drawing/2014/main" id="{46343B68-CA5A-5041-9148-502F72B2067B}"/>
              </a:ext>
            </a:extLst>
          </p:cNvPr>
          <p:cNvSpPr>
            <a:spLocks noChangeShapeType="1"/>
          </p:cNvSpPr>
          <p:nvPr/>
        </p:nvSpPr>
        <p:spPr bwMode="auto">
          <a:xfrm>
            <a:off x="3352800" y="2438400"/>
            <a:ext cx="990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4" name="Rectangle 16">
            <a:extLst>
              <a:ext uri="{FF2B5EF4-FFF2-40B4-BE49-F238E27FC236}">
                <a16:creationId xmlns:a16="http://schemas.microsoft.com/office/drawing/2014/main" id="{719119D1-0D84-5648-AC09-BC558AA321C7}"/>
              </a:ext>
            </a:extLst>
          </p:cNvPr>
          <p:cNvSpPr>
            <a:spLocks noChangeArrowheads="1"/>
          </p:cNvSpPr>
          <p:nvPr/>
        </p:nvSpPr>
        <p:spPr bwMode="auto">
          <a:xfrm>
            <a:off x="3487225" y="3246439"/>
            <a:ext cx="43441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200">
                <a:solidFill>
                  <a:schemeClr val="tx2"/>
                </a:solidFill>
              </a:rPr>
              <a:t>Ego</a:t>
            </a:r>
          </a:p>
        </p:txBody>
      </p:sp>
      <p:sp>
        <p:nvSpPr>
          <p:cNvPr id="165905" name="Oval 17">
            <a:extLst>
              <a:ext uri="{FF2B5EF4-FFF2-40B4-BE49-F238E27FC236}">
                <a16:creationId xmlns:a16="http://schemas.microsoft.com/office/drawing/2014/main" id="{57D81B06-DF08-4544-AE0F-84E3C48BC810}"/>
              </a:ext>
            </a:extLst>
          </p:cNvPr>
          <p:cNvSpPr>
            <a:spLocks noChangeArrowheads="1"/>
          </p:cNvSpPr>
          <p:nvPr/>
        </p:nvSpPr>
        <p:spPr bwMode="auto">
          <a:xfrm>
            <a:off x="7245350" y="3282950"/>
            <a:ext cx="368300" cy="3683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06" name="Line 18">
            <a:extLst>
              <a:ext uri="{FF2B5EF4-FFF2-40B4-BE49-F238E27FC236}">
                <a16:creationId xmlns:a16="http://schemas.microsoft.com/office/drawing/2014/main" id="{5A096BD4-E516-E54B-A756-BD83A87D6C04}"/>
              </a:ext>
            </a:extLst>
          </p:cNvPr>
          <p:cNvSpPr>
            <a:spLocks noChangeShapeType="1"/>
          </p:cNvSpPr>
          <p:nvPr/>
        </p:nvSpPr>
        <p:spPr bwMode="auto">
          <a:xfrm flipV="1">
            <a:off x="7620000" y="2895600"/>
            <a:ext cx="381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7" name="Line 19">
            <a:extLst>
              <a:ext uri="{FF2B5EF4-FFF2-40B4-BE49-F238E27FC236}">
                <a16:creationId xmlns:a16="http://schemas.microsoft.com/office/drawing/2014/main" id="{45E8B5ED-4EFB-AB4C-AB6A-84B1B30F17B1}"/>
              </a:ext>
            </a:extLst>
          </p:cNvPr>
          <p:cNvSpPr>
            <a:spLocks noChangeShapeType="1"/>
          </p:cNvSpPr>
          <p:nvPr/>
        </p:nvSpPr>
        <p:spPr bwMode="auto">
          <a:xfrm>
            <a:off x="7620000" y="3581400"/>
            <a:ext cx="3810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8" name="Line 20">
            <a:extLst>
              <a:ext uri="{FF2B5EF4-FFF2-40B4-BE49-F238E27FC236}">
                <a16:creationId xmlns:a16="http://schemas.microsoft.com/office/drawing/2014/main" id="{E17CA9C6-A839-FD46-B269-70C85C1EF577}"/>
              </a:ext>
            </a:extLst>
          </p:cNvPr>
          <p:cNvSpPr>
            <a:spLocks noChangeShapeType="1"/>
          </p:cNvSpPr>
          <p:nvPr/>
        </p:nvSpPr>
        <p:spPr bwMode="auto">
          <a:xfrm flipV="1">
            <a:off x="7010400" y="35814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09" name="Line 21">
            <a:extLst>
              <a:ext uri="{FF2B5EF4-FFF2-40B4-BE49-F238E27FC236}">
                <a16:creationId xmlns:a16="http://schemas.microsoft.com/office/drawing/2014/main" id="{4F97974C-4461-174C-AD4C-9B417D63C939}"/>
              </a:ext>
            </a:extLst>
          </p:cNvPr>
          <p:cNvSpPr>
            <a:spLocks noChangeShapeType="1"/>
          </p:cNvSpPr>
          <p:nvPr/>
        </p:nvSpPr>
        <p:spPr bwMode="auto">
          <a:xfrm>
            <a:off x="7010400" y="2819400"/>
            <a:ext cx="304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0" name="Oval 22">
            <a:extLst>
              <a:ext uri="{FF2B5EF4-FFF2-40B4-BE49-F238E27FC236}">
                <a16:creationId xmlns:a16="http://schemas.microsoft.com/office/drawing/2014/main" id="{3490C6FE-C571-3741-B4DE-45D8352A8424}"/>
              </a:ext>
            </a:extLst>
          </p:cNvPr>
          <p:cNvSpPr>
            <a:spLocks noChangeArrowheads="1"/>
          </p:cNvSpPr>
          <p:nvPr/>
        </p:nvSpPr>
        <p:spPr bwMode="auto">
          <a:xfrm>
            <a:off x="8007350" y="25971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1" name="Oval 23">
            <a:extLst>
              <a:ext uri="{FF2B5EF4-FFF2-40B4-BE49-F238E27FC236}">
                <a16:creationId xmlns:a16="http://schemas.microsoft.com/office/drawing/2014/main" id="{0651FA55-D783-4549-ACBE-AFF54153042A}"/>
              </a:ext>
            </a:extLst>
          </p:cNvPr>
          <p:cNvSpPr>
            <a:spLocks noChangeArrowheads="1"/>
          </p:cNvSpPr>
          <p:nvPr/>
        </p:nvSpPr>
        <p:spPr bwMode="auto">
          <a:xfrm>
            <a:off x="8007350" y="39687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2" name="Oval 24">
            <a:extLst>
              <a:ext uri="{FF2B5EF4-FFF2-40B4-BE49-F238E27FC236}">
                <a16:creationId xmlns:a16="http://schemas.microsoft.com/office/drawing/2014/main" id="{1289A3D3-0D19-4B4A-A1F8-3520A404FF7F}"/>
              </a:ext>
            </a:extLst>
          </p:cNvPr>
          <p:cNvSpPr>
            <a:spLocks noChangeArrowheads="1"/>
          </p:cNvSpPr>
          <p:nvPr/>
        </p:nvSpPr>
        <p:spPr bwMode="auto">
          <a:xfrm>
            <a:off x="6711950" y="38925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3" name="Oval 25">
            <a:extLst>
              <a:ext uri="{FF2B5EF4-FFF2-40B4-BE49-F238E27FC236}">
                <a16:creationId xmlns:a16="http://schemas.microsoft.com/office/drawing/2014/main" id="{638230DA-FDF1-7E44-B43A-700810549A03}"/>
              </a:ext>
            </a:extLst>
          </p:cNvPr>
          <p:cNvSpPr>
            <a:spLocks noChangeArrowheads="1"/>
          </p:cNvSpPr>
          <p:nvPr/>
        </p:nvSpPr>
        <p:spPr bwMode="auto">
          <a:xfrm>
            <a:off x="6788150" y="2520950"/>
            <a:ext cx="292100" cy="2921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65914" name="Rectangle 26">
            <a:extLst>
              <a:ext uri="{FF2B5EF4-FFF2-40B4-BE49-F238E27FC236}">
                <a16:creationId xmlns:a16="http://schemas.microsoft.com/office/drawing/2014/main" id="{6672F4F8-2F57-D44C-BC3D-5DB181FE2694}"/>
              </a:ext>
            </a:extLst>
          </p:cNvPr>
          <p:cNvSpPr>
            <a:spLocks noChangeArrowheads="1"/>
          </p:cNvSpPr>
          <p:nvPr/>
        </p:nvSpPr>
        <p:spPr bwMode="auto">
          <a:xfrm>
            <a:off x="6991350" y="5227638"/>
            <a:ext cx="1663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600">
                <a:solidFill>
                  <a:schemeClr val="tx2"/>
                </a:solidFill>
              </a:rPr>
              <a:t>Radial/Open </a:t>
            </a:r>
          </a:p>
          <a:p>
            <a:pPr algn="ctr">
              <a:spcBef>
                <a:spcPct val="0"/>
              </a:spcBef>
              <a:buFontTx/>
              <a:buNone/>
            </a:pPr>
            <a:r>
              <a:rPr lang="en-US" altLang="en-US" sz="1600">
                <a:solidFill>
                  <a:schemeClr val="tx2"/>
                </a:solidFill>
              </a:rPr>
              <a:t>Personal Network</a:t>
            </a:r>
          </a:p>
        </p:txBody>
      </p:sp>
      <p:sp>
        <p:nvSpPr>
          <p:cNvPr id="165915" name="Line 27">
            <a:extLst>
              <a:ext uri="{FF2B5EF4-FFF2-40B4-BE49-F238E27FC236}">
                <a16:creationId xmlns:a16="http://schemas.microsoft.com/office/drawing/2014/main" id="{88A6525C-9336-4447-85B6-5ACB9A676145}"/>
              </a:ext>
            </a:extLst>
          </p:cNvPr>
          <p:cNvSpPr>
            <a:spLocks noChangeShapeType="1"/>
          </p:cNvSpPr>
          <p:nvPr/>
        </p:nvSpPr>
        <p:spPr bwMode="auto">
          <a:xfrm flipV="1">
            <a:off x="7086600" y="1981200"/>
            <a:ext cx="30480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6" name="Rectangle 28">
            <a:extLst>
              <a:ext uri="{FF2B5EF4-FFF2-40B4-BE49-F238E27FC236}">
                <a16:creationId xmlns:a16="http://schemas.microsoft.com/office/drawing/2014/main" id="{33621FE1-F7DE-7741-A2D1-DE4F92D95F20}"/>
              </a:ext>
            </a:extLst>
          </p:cNvPr>
          <p:cNvSpPr>
            <a:spLocks noChangeArrowheads="1"/>
          </p:cNvSpPr>
          <p:nvPr/>
        </p:nvSpPr>
        <p:spPr bwMode="auto">
          <a:xfrm>
            <a:off x="7221025" y="3322639"/>
            <a:ext cx="434414"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1200">
                <a:solidFill>
                  <a:schemeClr val="tx2"/>
                </a:solidFill>
              </a:rPr>
              <a:t>Ego</a:t>
            </a:r>
          </a:p>
        </p:txBody>
      </p:sp>
      <p:sp>
        <p:nvSpPr>
          <p:cNvPr id="165917" name="Line 29">
            <a:extLst>
              <a:ext uri="{FF2B5EF4-FFF2-40B4-BE49-F238E27FC236}">
                <a16:creationId xmlns:a16="http://schemas.microsoft.com/office/drawing/2014/main" id="{CF610FBF-05FE-B744-A1B7-F522129A3CAD}"/>
              </a:ext>
            </a:extLst>
          </p:cNvPr>
          <p:cNvSpPr>
            <a:spLocks noChangeShapeType="1"/>
          </p:cNvSpPr>
          <p:nvPr/>
        </p:nvSpPr>
        <p:spPr bwMode="auto">
          <a:xfrm flipH="1" flipV="1">
            <a:off x="6324600" y="2057400"/>
            <a:ext cx="381000" cy="457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8" name="Line 30">
            <a:extLst>
              <a:ext uri="{FF2B5EF4-FFF2-40B4-BE49-F238E27FC236}">
                <a16:creationId xmlns:a16="http://schemas.microsoft.com/office/drawing/2014/main" id="{7B36C413-AFAA-3F47-A7BC-1BF6AA89FB2C}"/>
              </a:ext>
            </a:extLst>
          </p:cNvPr>
          <p:cNvSpPr>
            <a:spLocks noChangeShapeType="1"/>
          </p:cNvSpPr>
          <p:nvPr/>
        </p:nvSpPr>
        <p:spPr bwMode="auto">
          <a:xfrm flipH="1" flipV="1">
            <a:off x="8001000" y="1981200"/>
            <a:ext cx="15240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19" name="Line 31">
            <a:extLst>
              <a:ext uri="{FF2B5EF4-FFF2-40B4-BE49-F238E27FC236}">
                <a16:creationId xmlns:a16="http://schemas.microsoft.com/office/drawing/2014/main" id="{4A2BFA5D-E96B-904B-9291-23639E89F235}"/>
              </a:ext>
            </a:extLst>
          </p:cNvPr>
          <p:cNvSpPr>
            <a:spLocks noChangeShapeType="1"/>
          </p:cNvSpPr>
          <p:nvPr/>
        </p:nvSpPr>
        <p:spPr bwMode="auto">
          <a:xfrm flipV="1">
            <a:off x="8382000" y="2514600"/>
            <a:ext cx="6096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0" name="Line 32">
            <a:extLst>
              <a:ext uri="{FF2B5EF4-FFF2-40B4-BE49-F238E27FC236}">
                <a16:creationId xmlns:a16="http://schemas.microsoft.com/office/drawing/2014/main" id="{55CA0D76-E3C9-7D43-997E-D1ECAD6271B7}"/>
              </a:ext>
            </a:extLst>
          </p:cNvPr>
          <p:cNvSpPr>
            <a:spLocks noChangeShapeType="1"/>
          </p:cNvSpPr>
          <p:nvPr/>
        </p:nvSpPr>
        <p:spPr bwMode="auto">
          <a:xfrm>
            <a:off x="8305800" y="2895600"/>
            <a:ext cx="457200" cy="457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1" name="Line 33">
            <a:extLst>
              <a:ext uri="{FF2B5EF4-FFF2-40B4-BE49-F238E27FC236}">
                <a16:creationId xmlns:a16="http://schemas.microsoft.com/office/drawing/2014/main" id="{251C702C-FA29-744C-9FCB-348304C909E4}"/>
              </a:ext>
            </a:extLst>
          </p:cNvPr>
          <p:cNvSpPr>
            <a:spLocks noChangeShapeType="1"/>
          </p:cNvSpPr>
          <p:nvPr/>
        </p:nvSpPr>
        <p:spPr bwMode="auto">
          <a:xfrm>
            <a:off x="8305800" y="4191000"/>
            <a:ext cx="533400" cy="76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2" name="Line 34">
            <a:extLst>
              <a:ext uri="{FF2B5EF4-FFF2-40B4-BE49-F238E27FC236}">
                <a16:creationId xmlns:a16="http://schemas.microsoft.com/office/drawing/2014/main" id="{80225E4B-A5D6-3C4F-8603-6FB930EC94FA}"/>
              </a:ext>
            </a:extLst>
          </p:cNvPr>
          <p:cNvSpPr>
            <a:spLocks noChangeShapeType="1"/>
          </p:cNvSpPr>
          <p:nvPr/>
        </p:nvSpPr>
        <p:spPr bwMode="auto">
          <a:xfrm flipV="1">
            <a:off x="7924800" y="4267200"/>
            <a:ext cx="152400" cy="457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3" name="Line 35">
            <a:extLst>
              <a:ext uri="{FF2B5EF4-FFF2-40B4-BE49-F238E27FC236}">
                <a16:creationId xmlns:a16="http://schemas.microsoft.com/office/drawing/2014/main" id="{2E969D23-8D7D-A34F-B576-40B1A7DF60D3}"/>
              </a:ext>
            </a:extLst>
          </p:cNvPr>
          <p:cNvSpPr>
            <a:spLocks noChangeShapeType="1"/>
          </p:cNvSpPr>
          <p:nvPr/>
        </p:nvSpPr>
        <p:spPr bwMode="auto">
          <a:xfrm flipV="1">
            <a:off x="6248400" y="4114800"/>
            <a:ext cx="457200" cy="3048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924" name="Text Box 36">
            <a:extLst>
              <a:ext uri="{FF2B5EF4-FFF2-40B4-BE49-F238E27FC236}">
                <a16:creationId xmlns:a16="http://schemas.microsoft.com/office/drawing/2014/main" id="{A76C7F4F-E99C-D747-B2B0-661B396B8294}"/>
              </a:ext>
            </a:extLst>
          </p:cNvPr>
          <p:cNvSpPr txBox="1">
            <a:spLocks noChangeArrowheads="1"/>
          </p:cNvSpPr>
          <p:nvPr/>
        </p:nvSpPr>
        <p:spPr bwMode="auto">
          <a:xfrm>
            <a:off x="2910435" y="838201"/>
            <a:ext cx="65838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a:solidFill>
                  <a:schemeClr val="tx2"/>
                </a:solidFill>
              </a:rPr>
              <a:t>5. Dense vs. Radial Personal Networks</a:t>
            </a:r>
          </a:p>
        </p:txBody>
      </p:sp>
    </p:spTree>
    <p:extLst>
      <p:ext uri="{BB962C8B-B14F-4D97-AF65-F5344CB8AC3E}">
        <p14:creationId xmlns:p14="http://schemas.microsoft.com/office/powerpoint/2010/main" val="4185963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58F48BD4-EA7B-DA4F-8350-7E32E007459B}"/>
              </a:ext>
            </a:extLst>
          </p:cNvPr>
          <p:cNvSpPr>
            <a:spLocks noGrp="1" noChangeArrowheads="1"/>
          </p:cNvSpPr>
          <p:nvPr>
            <p:ph type="title" idx="4294967295"/>
          </p:nvPr>
        </p:nvSpPr>
        <p:spPr/>
        <p:txBody>
          <a:bodyPr/>
          <a:lstStyle/>
          <a:p>
            <a:r>
              <a:rPr lang="en-US" altLang="en-US" dirty="0"/>
              <a:t>Snowball Sampling (sequenced method) </a:t>
            </a:r>
          </a:p>
        </p:txBody>
      </p:sp>
      <p:sp>
        <p:nvSpPr>
          <p:cNvPr id="168963" name="Rectangle 3">
            <a:extLst>
              <a:ext uri="{FF2B5EF4-FFF2-40B4-BE49-F238E27FC236}">
                <a16:creationId xmlns:a16="http://schemas.microsoft.com/office/drawing/2014/main" id="{069E6D5D-8D4E-834E-AF92-0F1D49121D9E}"/>
              </a:ext>
            </a:extLst>
          </p:cNvPr>
          <p:cNvSpPr>
            <a:spLocks noGrp="1" noChangeArrowheads="1"/>
          </p:cNvSpPr>
          <p:nvPr>
            <p:ph type="body" idx="4294967295"/>
          </p:nvPr>
        </p:nvSpPr>
        <p:spPr/>
        <p:txBody>
          <a:bodyPr/>
          <a:lstStyle/>
          <a:p>
            <a:r>
              <a:rPr lang="en-US" altLang="en-US"/>
              <a:t>Often used for recruitment into clinical trials; or</a:t>
            </a:r>
          </a:p>
          <a:p>
            <a:r>
              <a:rPr lang="en-US" altLang="en-US"/>
              <a:t>Prevention studies</a:t>
            </a:r>
          </a:p>
          <a:p>
            <a:r>
              <a:rPr lang="en-US" altLang="en-US"/>
              <a:t>Index cases nominate or recruit alters</a:t>
            </a:r>
          </a:p>
          <a:p>
            <a:endParaRPr lang="en-US" altLang="en-US"/>
          </a:p>
        </p:txBody>
      </p:sp>
    </p:spTree>
    <p:extLst>
      <p:ext uri="{BB962C8B-B14F-4D97-AF65-F5344CB8AC3E}">
        <p14:creationId xmlns:p14="http://schemas.microsoft.com/office/powerpoint/2010/main" val="2598857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4">
            <a:extLst>
              <a:ext uri="{FF2B5EF4-FFF2-40B4-BE49-F238E27FC236}">
                <a16:creationId xmlns:a16="http://schemas.microsoft.com/office/drawing/2014/main" id="{08A284D7-3CCB-BB45-B97C-10D42C419B94}"/>
              </a:ext>
            </a:extLst>
          </p:cNvPr>
          <p:cNvSpPr>
            <a:spLocks noGrp="1" noChangeArrowheads="1"/>
          </p:cNvSpPr>
          <p:nvPr>
            <p:ph type="title" idx="4294967295"/>
          </p:nvPr>
        </p:nvSpPr>
        <p:spPr>
          <a:xfrm>
            <a:off x="2209800" y="228600"/>
            <a:ext cx="8153400" cy="838200"/>
          </a:xfrm>
        </p:spPr>
        <p:txBody>
          <a:bodyPr/>
          <a:lstStyle/>
          <a:p>
            <a:r>
              <a:rPr lang="en-US" altLang="en-US" sz="2400"/>
              <a:t>Network linkages among indexes and alters in which at least one alter was enrolled (794 links, 59.2%). </a:t>
            </a:r>
          </a:p>
        </p:txBody>
      </p:sp>
      <p:pic>
        <p:nvPicPr>
          <p:cNvPr id="172035" name="Picture 20" descr="figure 2">
            <a:extLst>
              <a:ext uri="{FF2B5EF4-FFF2-40B4-BE49-F238E27FC236}">
                <a16:creationId xmlns:a16="http://schemas.microsoft.com/office/drawing/2014/main" id="{537C9422-7C41-EA45-B907-7F276ACAA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100" y="1155700"/>
            <a:ext cx="7162800"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6" name="Text Box 21">
            <a:extLst>
              <a:ext uri="{FF2B5EF4-FFF2-40B4-BE49-F238E27FC236}">
                <a16:creationId xmlns:a16="http://schemas.microsoft.com/office/drawing/2014/main" id="{BA475F98-833A-2446-8A0F-D5AA75834108}"/>
              </a:ext>
            </a:extLst>
          </p:cNvPr>
          <p:cNvSpPr txBox="1">
            <a:spLocks noChangeArrowheads="1"/>
          </p:cNvSpPr>
          <p:nvPr/>
        </p:nvSpPr>
        <p:spPr bwMode="auto">
          <a:xfrm>
            <a:off x="2133601" y="31242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A</a:t>
            </a:r>
          </a:p>
        </p:txBody>
      </p:sp>
      <p:sp>
        <p:nvSpPr>
          <p:cNvPr id="172037" name="Text Box 22">
            <a:extLst>
              <a:ext uri="{FF2B5EF4-FFF2-40B4-BE49-F238E27FC236}">
                <a16:creationId xmlns:a16="http://schemas.microsoft.com/office/drawing/2014/main" id="{6DCE3F35-B566-0F4C-8210-A1B8049EC39C}"/>
              </a:ext>
            </a:extLst>
          </p:cNvPr>
          <p:cNvSpPr txBox="1">
            <a:spLocks noChangeArrowheads="1"/>
          </p:cNvSpPr>
          <p:nvPr/>
        </p:nvSpPr>
        <p:spPr bwMode="auto">
          <a:xfrm>
            <a:off x="5867401" y="50292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B</a:t>
            </a:r>
          </a:p>
        </p:txBody>
      </p:sp>
      <p:sp>
        <p:nvSpPr>
          <p:cNvPr id="172038" name="Text Box 23">
            <a:extLst>
              <a:ext uri="{FF2B5EF4-FFF2-40B4-BE49-F238E27FC236}">
                <a16:creationId xmlns:a16="http://schemas.microsoft.com/office/drawing/2014/main" id="{067B4247-C344-FE49-9050-5787FBDF0BF5}"/>
              </a:ext>
            </a:extLst>
          </p:cNvPr>
          <p:cNvSpPr txBox="1">
            <a:spLocks noChangeArrowheads="1"/>
          </p:cNvSpPr>
          <p:nvPr/>
        </p:nvSpPr>
        <p:spPr bwMode="auto">
          <a:xfrm>
            <a:off x="5486401" y="32766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C</a:t>
            </a:r>
          </a:p>
        </p:txBody>
      </p:sp>
      <p:sp>
        <p:nvSpPr>
          <p:cNvPr id="172039" name="Text Box 24">
            <a:extLst>
              <a:ext uri="{FF2B5EF4-FFF2-40B4-BE49-F238E27FC236}">
                <a16:creationId xmlns:a16="http://schemas.microsoft.com/office/drawing/2014/main" id="{53B82B79-A536-8244-A593-A5049758126B}"/>
              </a:ext>
            </a:extLst>
          </p:cNvPr>
          <p:cNvSpPr txBox="1">
            <a:spLocks noChangeArrowheads="1"/>
          </p:cNvSpPr>
          <p:nvPr/>
        </p:nvSpPr>
        <p:spPr bwMode="auto">
          <a:xfrm>
            <a:off x="6629401" y="28956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D</a:t>
            </a:r>
          </a:p>
        </p:txBody>
      </p:sp>
    </p:spTree>
    <p:extLst>
      <p:ext uri="{BB962C8B-B14F-4D97-AF65-F5344CB8AC3E}">
        <p14:creationId xmlns:p14="http://schemas.microsoft.com/office/powerpoint/2010/main" val="4106531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5">
            <a:extLst>
              <a:ext uri="{FF2B5EF4-FFF2-40B4-BE49-F238E27FC236}">
                <a16:creationId xmlns:a16="http://schemas.microsoft.com/office/drawing/2014/main" id="{EE827910-68D5-6D42-9343-BA77514BC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14400"/>
            <a:ext cx="68453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59" name="Text Box 6">
            <a:extLst>
              <a:ext uri="{FF2B5EF4-FFF2-40B4-BE49-F238E27FC236}">
                <a16:creationId xmlns:a16="http://schemas.microsoft.com/office/drawing/2014/main" id="{9E909283-7499-3F40-8F88-B46E029CEEC8}"/>
              </a:ext>
            </a:extLst>
          </p:cNvPr>
          <p:cNvSpPr txBox="1">
            <a:spLocks noChangeArrowheads="1"/>
          </p:cNvSpPr>
          <p:nvPr/>
        </p:nvSpPr>
        <p:spPr bwMode="auto">
          <a:xfrm>
            <a:off x="2438401" y="7620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A</a:t>
            </a:r>
          </a:p>
        </p:txBody>
      </p:sp>
      <p:sp>
        <p:nvSpPr>
          <p:cNvPr id="173060" name="Text Box 7">
            <a:extLst>
              <a:ext uri="{FF2B5EF4-FFF2-40B4-BE49-F238E27FC236}">
                <a16:creationId xmlns:a16="http://schemas.microsoft.com/office/drawing/2014/main" id="{A42C31E8-779A-2A45-83AE-975913404356}"/>
              </a:ext>
            </a:extLst>
          </p:cNvPr>
          <p:cNvSpPr txBox="1">
            <a:spLocks noChangeArrowheads="1"/>
          </p:cNvSpPr>
          <p:nvPr/>
        </p:nvSpPr>
        <p:spPr bwMode="auto">
          <a:xfrm>
            <a:off x="5943601" y="7620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B</a:t>
            </a:r>
          </a:p>
        </p:txBody>
      </p:sp>
      <p:sp>
        <p:nvSpPr>
          <p:cNvPr id="173061" name="Text Box 8">
            <a:extLst>
              <a:ext uri="{FF2B5EF4-FFF2-40B4-BE49-F238E27FC236}">
                <a16:creationId xmlns:a16="http://schemas.microsoft.com/office/drawing/2014/main" id="{D57B7C69-E2AC-144B-86B9-752B38E1695B}"/>
              </a:ext>
            </a:extLst>
          </p:cNvPr>
          <p:cNvSpPr txBox="1">
            <a:spLocks noChangeArrowheads="1"/>
          </p:cNvSpPr>
          <p:nvPr/>
        </p:nvSpPr>
        <p:spPr bwMode="auto">
          <a:xfrm>
            <a:off x="2438401" y="34290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C</a:t>
            </a:r>
          </a:p>
        </p:txBody>
      </p:sp>
      <p:sp>
        <p:nvSpPr>
          <p:cNvPr id="173062" name="Text Box 9">
            <a:extLst>
              <a:ext uri="{FF2B5EF4-FFF2-40B4-BE49-F238E27FC236}">
                <a16:creationId xmlns:a16="http://schemas.microsoft.com/office/drawing/2014/main" id="{441D73B6-E705-C946-AFF7-CFAD602C0231}"/>
              </a:ext>
            </a:extLst>
          </p:cNvPr>
          <p:cNvSpPr txBox="1">
            <a:spLocks noChangeArrowheads="1"/>
          </p:cNvSpPr>
          <p:nvPr/>
        </p:nvSpPr>
        <p:spPr bwMode="auto">
          <a:xfrm>
            <a:off x="5867401" y="3352800"/>
            <a:ext cx="3206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D</a:t>
            </a:r>
          </a:p>
        </p:txBody>
      </p:sp>
    </p:spTree>
    <p:extLst>
      <p:ext uri="{BB962C8B-B14F-4D97-AF65-F5344CB8AC3E}">
        <p14:creationId xmlns:p14="http://schemas.microsoft.com/office/powerpoint/2010/main" val="950449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a:extLst>
              <a:ext uri="{FF2B5EF4-FFF2-40B4-BE49-F238E27FC236}">
                <a16:creationId xmlns:a16="http://schemas.microsoft.com/office/drawing/2014/main" id="{17885E36-2323-854E-A403-E81BD44168AE}"/>
              </a:ext>
            </a:extLst>
          </p:cNvPr>
          <p:cNvSpPr>
            <a:spLocks noGrp="1"/>
          </p:cNvSpPr>
          <p:nvPr>
            <p:ph type="title"/>
          </p:nvPr>
        </p:nvSpPr>
        <p:spPr/>
        <p:txBody>
          <a:bodyPr/>
          <a:lstStyle/>
          <a:p>
            <a:r>
              <a:rPr lang="en-US" altLang="en-US"/>
              <a:t>Network Data Types</a:t>
            </a:r>
          </a:p>
        </p:txBody>
      </p:sp>
      <p:sp>
        <p:nvSpPr>
          <p:cNvPr id="175107" name="Content Placeholder 2">
            <a:extLst>
              <a:ext uri="{FF2B5EF4-FFF2-40B4-BE49-F238E27FC236}">
                <a16:creationId xmlns:a16="http://schemas.microsoft.com/office/drawing/2014/main" id="{14A3C33F-E361-2148-BA09-797641E4BAAF}"/>
              </a:ext>
            </a:extLst>
          </p:cNvPr>
          <p:cNvSpPr>
            <a:spLocks noGrp="1"/>
          </p:cNvSpPr>
          <p:nvPr>
            <p:ph idx="1"/>
          </p:nvPr>
        </p:nvSpPr>
        <p:spPr/>
        <p:txBody>
          <a:bodyPr/>
          <a:lstStyle/>
          <a:p>
            <a:pPr marL="0" indent="0" algn="ctr">
              <a:buNone/>
            </a:pPr>
            <a:endParaRPr lang="en-US" altLang="en-US"/>
          </a:p>
          <a:p>
            <a:pPr marL="0" indent="0" algn="ctr">
              <a:buNone/>
            </a:pPr>
            <a:r>
              <a:rPr lang="en-US" altLang="en-US"/>
              <a:t>Local – ego-centric</a:t>
            </a:r>
          </a:p>
          <a:p>
            <a:pPr marL="0" indent="0" algn="ctr">
              <a:buNone/>
            </a:pPr>
            <a:r>
              <a:rPr lang="en-US" altLang="en-US"/>
              <a:t>Partial – sequenced methods</a:t>
            </a:r>
          </a:p>
          <a:p>
            <a:pPr marL="0" indent="0" algn="ctr">
              <a:buNone/>
            </a:pPr>
            <a:r>
              <a:rPr lang="en-US" altLang="en-US"/>
              <a:t>Complete - sociometric</a:t>
            </a:r>
          </a:p>
        </p:txBody>
      </p:sp>
      <p:sp>
        <p:nvSpPr>
          <p:cNvPr id="4" name="Slide Number Placeholder 3">
            <a:extLst>
              <a:ext uri="{FF2B5EF4-FFF2-40B4-BE49-F238E27FC236}">
                <a16:creationId xmlns:a16="http://schemas.microsoft.com/office/drawing/2014/main" id="{BF0B772C-F03B-5243-8FC3-42C650F6B05D}"/>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F82B1CA4-F4CE-1C4B-8470-77AF2F5FFDE9}" type="slidenum">
              <a:rPr lang="en-US" altLang="en-US" sz="1400">
                <a:solidFill>
                  <a:srgbClr val="000000"/>
                </a:solidFill>
              </a:rPr>
              <a:pPr/>
              <a:t>37</a:t>
            </a:fld>
            <a:endParaRPr lang="en-US" altLang="en-US" sz="1400">
              <a:solidFill>
                <a:srgbClr val="000000"/>
              </a:solidFill>
            </a:endParaRPr>
          </a:p>
        </p:txBody>
      </p:sp>
    </p:spTree>
    <p:extLst>
      <p:ext uri="{BB962C8B-B14F-4D97-AF65-F5344CB8AC3E}">
        <p14:creationId xmlns:p14="http://schemas.microsoft.com/office/powerpoint/2010/main" val="3277000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2">
            <a:extLst>
              <a:ext uri="{FF2B5EF4-FFF2-40B4-BE49-F238E27FC236}">
                <a16:creationId xmlns:a16="http://schemas.microsoft.com/office/drawing/2014/main" id="{B07834C0-CB58-4047-A08A-BF831E1D62BA}"/>
              </a:ext>
            </a:extLst>
          </p:cNvPr>
          <p:cNvSpPr>
            <a:spLocks noGrp="1"/>
          </p:cNvSpPr>
          <p:nvPr>
            <p:ph type="title"/>
          </p:nvPr>
        </p:nvSpPr>
        <p:spPr>
          <a:xfrm>
            <a:off x="2209800" y="924693"/>
            <a:ext cx="7772400" cy="762000"/>
          </a:xfrm>
        </p:spPr>
        <p:txBody>
          <a:bodyPr>
            <a:normAutofit fontScale="90000"/>
          </a:bodyPr>
          <a:lstStyle/>
          <a:p>
            <a:r>
              <a:rPr lang="en-US" altLang="en-US" sz="4000" dirty="0">
                <a:solidFill>
                  <a:schemeClr val="tx1"/>
                </a:solidFill>
                <a:latin typeface="Arial" panose="020B0604020202020204" pitchFamily="34" charset="0"/>
              </a:rPr>
              <a:t>   Respondent Driven Sampling (special type of snowball sampling)</a:t>
            </a:r>
            <a:br>
              <a:rPr lang="en-US" altLang="en-US" dirty="0">
                <a:solidFill>
                  <a:schemeClr val="tx1"/>
                </a:solidFill>
                <a:latin typeface="Arial" panose="020B0604020202020204" pitchFamily="34" charset="0"/>
              </a:rPr>
            </a:br>
            <a:endParaRPr lang="en-US" altLang="en-US" dirty="0"/>
          </a:p>
        </p:txBody>
      </p:sp>
      <p:sp>
        <p:nvSpPr>
          <p:cNvPr id="176131" name="Content Placeholder 3">
            <a:extLst>
              <a:ext uri="{FF2B5EF4-FFF2-40B4-BE49-F238E27FC236}">
                <a16:creationId xmlns:a16="http://schemas.microsoft.com/office/drawing/2014/main" id="{FF01ABF1-C64D-F043-B912-F4C71600E1A0}"/>
              </a:ext>
            </a:extLst>
          </p:cNvPr>
          <p:cNvSpPr>
            <a:spLocks noGrp="1"/>
          </p:cNvSpPr>
          <p:nvPr>
            <p:ph idx="1"/>
          </p:nvPr>
        </p:nvSpPr>
        <p:spPr>
          <a:xfrm>
            <a:off x="838200" y="2111021"/>
            <a:ext cx="10515600" cy="4065941"/>
          </a:xfrm>
        </p:spPr>
        <p:txBody>
          <a:bodyPr/>
          <a:lstStyle/>
          <a:p>
            <a:r>
              <a:rPr lang="en-US" altLang="en-US" dirty="0"/>
              <a:t>Indexes are paid for their interview and given coupons to distribute to their contacts</a:t>
            </a:r>
          </a:p>
          <a:p>
            <a:r>
              <a:rPr lang="en-US" altLang="en-US" dirty="0"/>
              <a:t>Index gets compensate for every alter who gets interviewed and redeems his/her coupon</a:t>
            </a:r>
          </a:p>
          <a:p>
            <a:r>
              <a:rPr lang="en-US" altLang="en-US" dirty="0"/>
              <a:t>Alter is now an index and gets coupons to distribute</a:t>
            </a:r>
          </a:p>
          <a:p>
            <a:r>
              <a:rPr lang="en-US" altLang="en-US" dirty="0"/>
              <a:t>A fixed number of coupons per person reduces the dependency between the seeds and the final sample </a:t>
            </a:r>
          </a:p>
          <a:p>
            <a:r>
              <a:rPr lang="en-US" altLang="en-US" dirty="0"/>
              <a:t>Relying on </a:t>
            </a:r>
            <a:r>
              <a:rPr lang="en-US" altLang="en-US" dirty="0" err="1"/>
              <a:t>Rs</a:t>
            </a:r>
            <a:r>
              <a:rPr lang="en-US" altLang="en-US" dirty="0"/>
              <a:t> to pass coupons to recruit others reduces the confidentiality concerns in a potentially stigmatized population </a:t>
            </a:r>
          </a:p>
        </p:txBody>
      </p:sp>
      <p:sp>
        <p:nvSpPr>
          <p:cNvPr id="2" name="Slide Number Placeholder 1">
            <a:extLst>
              <a:ext uri="{FF2B5EF4-FFF2-40B4-BE49-F238E27FC236}">
                <a16:creationId xmlns:a16="http://schemas.microsoft.com/office/drawing/2014/main" id="{FAC282A3-7985-1340-8713-401BB6F3AC47}"/>
              </a:ext>
            </a:extLst>
          </p:cNvPr>
          <p:cNvSpPr>
            <a:spLocks noGrp="1"/>
          </p:cNvSpPr>
          <p:nvPr>
            <p:ph type="sldNum" sz="quarter" idx="12"/>
          </p:nvPr>
        </p:nvSpPr>
        <p:spPr/>
        <p:txBody>
          <a:bodyPr/>
          <a:lstStyle>
            <a:lvl1pPr eaLnBrk="0" hangingPunct="0">
              <a:defRPr sz="3600">
                <a:solidFill>
                  <a:schemeClr val="tx2"/>
                </a:solidFill>
                <a:latin typeface="Times New Roman" panose="02020603050405020304" pitchFamily="18" charset="0"/>
                <a:cs typeface="Arial" panose="020B0604020202020204" pitchFamily="34" charset="0"/>
              </a:defRPr>
            </a:lvl1pPr>
            <a:lvl2pPr marL="742950" indent="-285750" eaLnBrk="0" hangingPunct="0">
              <a:defRPr sz="3600">
                <a:solidFill>
                  <a:schemeClr val="tx2"/>
                </a:solidFill>
                <a:latin typeface="Times New Roman" panose="02020603050405020304" pitchFamily="18" charset="0"/>
                <a:cs typeface="Arial" panose="020B0604020202020204" pitchFamily="34" charset="0"/>
              </a:defRPr>
            </a:lvl2pPr>
            <a:lvl3pPr marL="1143000" indent="-228600" eaLnBrk="0" hangingPunct="0">
              <a:defRPr sz="3600">
                <a:solidFill>
                  <a:schemeClr val="tx2"/>
                </a:solidFill>
                <a:latin typeface="Times New Roman" panose="02020603050405020304" pitchFamily="18" charset="0"/>
                <a:cs typeface="Arial" panose="020B0604020202020204" pitchFamily="34" charset="0"/>
              </a:defRPr>
            </a:lvl3pPr>
            <a:lvl4pPr marL="1600200" indent="-228600" eaLnBrk="0" hangingPunct="0">
              <a:defRPr sz="3600">
                <a:solidFill>
                  <a:schemeClr val="tx2"/>
                </a:solidFill>
                <a:latin typeface="Times New Roman" panose="02020603050405020304" pitchFamily="18" charset="0"/>
                <a:cs typeface="Arial" panose="020B0604020202020204" pitchFamily="34" charset="0"/>
              </a:defRPr>
            </a:lvl4pPr>
            <a:lvl5pPr marL="2057400" indent="-228600" eaLnBrk="0" hangingPunct="0">
              <a:defRPr sz="3600">
                <a:solidFill>
                  <a:schemeClr val="tx2"/>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cs typeface="Arial" panose="020B0604020202020204" pitchFamily="34" charset="0"/>
              </a:defRPr>
            </a:lvl9pPr>
          </a:lstStyle>
          <a:p>
            <a:fld id="{32BD752F-A488-0343-8C1D-C1D1CE922E24}" type="slidenum">
              <a:rPr lang="en-US" altLang="en-US" sz="1400">
                <a:solidFill>
                  <a:srgbClr val="000000"/>
                </a:solidFill>
              </a:rPr>
              <a:pPr/>
              <a:t>38</a:t>
            </a:fld>
            <a:endParaRPr lang="en-US" altLang="en-US" sz="1400">
              <a:solidFill>
                <a:srgbClr val="000000"/>
              </a:solidFill>
            </a:endParaRPr>
          </a:p>
        </p:txBody>
      </p:sp>
    </p:spTree>
    <p:extLst>
      <p:ext uri="{BB962C8B-B14F-4D97-AF65-F5344CB8AC3E}">
        <p14:creationId xmlns:p14="http://schemas.microsoft.com/office/powerpoint/2010/main" val="2703380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FA4E6573-C0ED-0644-B394-8AC13E7B6792}"/>
              </a:ext>
            </a:extLst>
          </p:cNvPr>
          <p:cNvSpPr>
            <a:spLocks noGrp="1" noChangeArrowheads="1"/>
          </p:cNvSpPr>
          <p:nvPr>
            <p:ph type="title" idx="4294967295"/>
          </p:nvPr>
        </p:nvSpPr>
        <p:spPr/>
        <p:txBody>
          <a:bodyPr/>
          <a:lstStyle/>
          <a:p>
            <a:r>
              <a:rPr lang="en-US" altLang="en-US"/>
              <a:t>Personal v. Sociometric Data</a:t>
            </a:r>
          </a:p>
        </p:txBody>
      </p:sp>
      <p:sp>
        <p:nvSpPr>
          <p:cNvPr id="178179" name="Rectangle 3">
            <a:extLst>
              <a:ext uri="{FF2B5EF4-FFF2-40B4-BE49-F238E27FC236}">
                <a16:creationId xmlns:a16="http://schemas.microsoft.com/office/drawing/2014/main" id="{7AB90875-9BAB-624C-9813-4FE0C1AD2482}"/>
              </a:ext>
            </a:extLst>
          </p:cNvPr>
          <p:cNvSpPr>
            <a:spLocks noGrp="1" noChangeArrowheads="1"/>
          </p:cNvSpPr>
          <p:nvPr>
            <p:ph type="body" idx="4294967295"/>
          </p:nvPr>
        </p:nvSpPr>
        <p:spPr/>
        <p:txBody>
          <a:bodyPr/>
          <a:lstStyle/>
          <a:p>
            <a:pPr>
              <a:lnSpc>
                <a:spcPct val="90000"/>
              </a:lnSpc>
            </a:pPr>
            <a:r>
              <a:rPr lang="en-US" altLang="en-US" dirty="0"/>
              <a:t>Several studies have tested the correspondence between ego-centric and sociometric data;</a:t>
            </a:r>
          </a:p>
          <a:p>
            <a:pPr>
              <a:lnSpc>
                <a:spcPct val="90000"/>
              </a:lnSpc>
            </a:pPr>
            <a:r>
              <a:rPr lang="en-US" altLang="en-US" dirty="0"/>
              <a:t>Generally find poor agreement on what ego thinks alters do, and what alters self-report</a:t>
            </a:r>
          </a:p>
          <a:p>
            <a:pPr>
              <a:lnSpc>
                <a:spcPct val="90000"/>
              </a:lnSpc>
            </a:pPr>
            <a:r>
              <a:rPr lang="en-US" altLang="en-US" dirty="0"/>
              <a:t>Stronger associations with behavior for perceived alter behavior than alter self-report.</a:t>
            </a:r>
          </a:p>
        </p:txBody>
      </p:sp>
    </p:spTree>
    <p:extLst>
      <p:ext uri="{BB962C8B-B14F-4D97-AF65-F5344CB8AC3E}">
        <p14:creationId xmlns:p14="http://schemas.microsoft.com/office/powerpoint/2010/main" val="95790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F733F98-7E8E-A444-A3E3-9302358FBD97}"/>
              </a:ext>
            </a:extLst>
          </p:cNvPr>
          <p:cNvSpPr>
            <a:spLocks noGrp="1" noChangeArrowheads="1"/>
          </p:cNvSpPr>
          <p:nvPr>
            <p:ph type="title" idx="4294967295"/>
          </p:nvPr>
        </p:nvSpPr>
        <p:spPr/>
        <p:txBody>
          <a:bodyPr/>
          <a:lstStyle/>
          <a:p>
            <a:r>
              <a:rPr lang="en-US" altLang="en-US" sz="4000" dirty="0"/>
              <a:t>Burt, 1984 GSS Egocentric Survey</a:t>
            </a:r>
          </a:p>
        </p:txBody>
      </p:sp>
      <p:sp>
        <p:nvSpPr>
          <p:cNvPr id="102403" name="Rectangle 3">
            <a:extLst>
              <a:ext uri="{FF2B5EF4-FFF2-40B4-BE49-F238E27FC236}">
                <a16:creationId xmlns:a16="http://schemas.microsoft.com/office/drawing/2014/main" id="{69E91A36-8552-8A42-99FE-D940D93F2FE1}"/>
              </a:ext>
            </a:extLst>
          </p:cNvPr>
          <p:cNvSpPr>
            <a:spLocks noGrp="1" noChangeArrowheads="1"/>
          </p:cNvSpPr>
          <p:nvPr>
            <p:ph type="body" idx="4294967295"/>
          </p:nvPr>
        </p:nvSpPr>
        <p:spPr/>
        <p:txBody>
          <a:bodyPr/>
          <a:lstStyle/>
          <a:p>
            <a:pPr>
              <a:lnSpc>
                <a:spcPct val="90000"/>
              </a:lnSpc>
            </a:pPr>
            <a:r>
              <a:rPr lang="en-US" altLang="en-US" dirty="0"/>
              <a:t>Proposed and tested a set of egocentric network survey items</a:t>
            </a:r>
          </a:p>
          <a:p>
            <a:pPr>
              <a:lnSpc>
                <a:spcPct val="90000"/>
              </a:lnSpc>
            </a:pPr>
            <a:r>
              <a:rPr lang="en-US" altLang="en-US" dirty="0"/>
              <a:t>Recommended name generator “Name up to 5 people you </a:t>
            </a:r>
            <a:r>
              <a:rPr lang="en-US" altLang="en-US" b="1" dirty="0"/>
              <a:t>discuss important matters with</a:t>
            </a:r>
            <a:r>
              <a:rPr lang="en-US" altLang="en-US" dirty="0"/>
              <a:t>”</a:t>
            </a:r>
          </a:p>
          <a:p>
            <a:pPr>
              <a:lnSpc>
                <a:spcPct val="90000"/>
              </a:lnSpc>
            </a:pPr>
            <a:r>
              <a:rPr lang="en-US" altLang="en-US" dirty="0"/>
              <a:t>Discussion networks are stable and salient </a:t>
            </a:r>
          </a:p>
          <a:p>
            <a:pPr>
              <a:lnSpc>
                <a:spcPct val="90000"/>
              </a:lnSpc>
            </a:pPr>
            <a:r>
              <a:rPr lang="en-US" altLang="en-US" dirty="0"/>
              <a:t>Network questions were included in the GSS for the first time (1985), due largely to the efforts of Burt </a:t>
            </a:r>
          </a:p>
          <a:p>
            <a:pPr>
              <a:lnSpc>
                <a:spcPct val="90000"/>
              </a:lnSpc>
            </a:pPr>
            <a:r>
              <a:rPr lang="en-US" altLang="en-US" dirty="0"/>
              <a:t>The GSS is expensive ($600,000) </a:t>
            </a:r>
          </a:p>
        </p:txBody>
      </p:sp>
    </p:spTree>
    <p:extLst>
      <p:ext uri="{BB962C8B-B14F-4D97-AF65-F5344CB8AC3E}">
        <p14:creationId xmlns:p14="http://schemas.microsoft.com/office/powerpoint/2010/main" val="183142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E3B0DB3-5ECA-C545-817B-C2A55C314129}"/>
              </a:ext>
            </a:extLst>
          </p:cNvPr>
          <p:cNvSpPr>
            <a:spLocks noGrp="1" noChangeArrowheads="1"/>
          </p:cNvSpPr>
          <p:nvPr>
            <p:ph type="title" idx="4294967295"/>
          </p:nvPr>
        </p:nvSpPr>
        <p:spPr>
          <a:xfrm>
            <a:off x="2133600" y="304801"/>
            <a:ext cx="7772400" cy="334963"/>
          </a:xfrm>
        </p:spPr>
        <p:txBody>
          <a:bodyPr>
            <a:normAutofit fontScale="90000"/>
          </a:bodyPr>
          <a:lstStyle/>
          <a:p>
            <a:r>
              <a:rPr lang="en-US" altLang="en-US" sz="4000"/>
              <a:t>Egocentric Survey (sample)</a:t>
            </a:r>
          </a:p>
        </p:txBody>
      </p:sp>
      <p:graphicFrame>
        <p:nvGraphicFramePr>
          <p:cNvPr id="451587" name="Group 3">
            <a:extLst>
              <a:ext uri="{FF2B5EF4-FFF2-40B4-BE49-F238E27FC236}">
                <a16:creationId xmlns:a16="http://schemas.microsoft.com/office/drawing/2014/main" id="{7EA49CDC-E223-AF4A-BF00-33512957EE78}"/>
              </a:ext>
            </a:extLst>
          </p:cNvPr>
          <p:cNvGraphicFramePr>
            <a:graphicFrameLocks noGrp="1"/>
          </p:cNvGraphicFramePr>
          <p:nvPr>
            <p:ph idx="4294967295"/>
          </p:nvPr>
        </p:nvGraphicFramePr>
        <p:xfrm>
          <a:off x="1981200" y="1600201"/>
          <a:ext cx="8229600" cy="4968877"/>
        </p:xfrm>
        <a:graphic>
          <a:graphicData uri="http://schemas.openxmlformats.org/drawingml/2006/table">
            <a:tbl>
              <a:tblPr/>
              <a:tblGrid>
                <a:gridCol w="1587500">
                  <a:extLst>
                    <a:ext uri="{9D8B030D-6E8A-4147-A177-3AD203B41FA5}">
                      <a16:colId xmlns:a16="http://schemas.microsoft.com/office/drawing/2014/main" val="20000"/>
                    </a:ext>
                  </a:extLst>
                </a:gridCol>
                <a:gridCol w="1444625">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1300163">
                  <a:extLst>
                    <a:ext uri="{9D8B030D-6E8A-4147-A177-3AD203B41FA5}">
                      <a16:colId xmlns:a16="http://schemas.microsoft.com/office/drawing/2014/main" val="20003"/>
                    </a:ext>
                  </a:extLst>
                </a:gridCol>
                <a:gridCol w="1298575">
                  <a:extLst>
                    <a:ext uri="{9D8B030D-6E8A-4147-A177-3AD203B41FA5}">
                      <a16:colId xmlns:a16="http://schemas.microsoft.com/office/drawing/2014/main" val="20004"/>
                    </a:ext>
                  </a:extLst>
                </a:gridCol>
                <a:gridCol w="1300162">
                  <a:extLst>
                    <a:ext uri="{9D8B030D-6E8A-4147-A177-3AD203B41FA5}">
                      <a16:colId xmlns:a16="http://schemas.microsoft.com/office/drawing/2014/main" val="20005"/>
                    </a:ext>
                  </a:extLst>
                </a:gridCol>
              </a:tblGrid>
              <a:tr h="51822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1</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2</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3</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4</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5</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596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a. How do you know _____________?</a:t>
                      </a:r>
                      <a:endParaRPr kumimoji="0" lang="en-US" sz="1800" b="0" i="0" u="none" strike="noStrike" cap="none" normalizeH="0" baseline="0" dirty="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_____________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Friend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School mate</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71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b. Does _________ live within 5 miles of your home?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9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b. Is _______ male or female)? </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Male    Female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9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c. How long have you known 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___ mos ___ yrs.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13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d. How often do you see 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Daily</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1x/week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1x/month</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once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9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e. Does _________  smoke?</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00596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f. What do you usually discuss with _________ ?</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 ______________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5. Other ____________</a:t>
                      </a:r>
                      <a:endParaRPr kumimoji="0" lang="en-US" sz="1800" b="0" i="0" u="none" strike="noStrike" cap="none" normalizeH="0" baseline="0">
                        <a:ln>
                          <a:noFill/>
                        </a:ln>
                        <a:solidFill>
                          <a:srgbClr val="000000"/>
                        </a:solidFill>
                        <a:effectLst/>
                        <a:latin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1. Family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2. Politics</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3. Neighborhood</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4. Work</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5. Other ____________</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03493" name="Text Box 77">
            <a:extLst>
              <a:ext uri="{FF2B5EF4-FFF2-40B4-BE49-F238E27FC236}">
                <a16:creationId xmlns:a16="http://schemas.microsoft.com/office/drawing/2014/main" id="{ADDB0F7C-39B1-BE42-A516-6097E7109169}"/>
              </a:ext>
            </a:extLst>
          </p:cNvPr>
          <p:cNvSpPr txBox="1">
            <a:spLocks noChangeArrowheads="1"/>
          </p:cNvSpPr>
          <p:nvPr/>
        </p:nvSpPr>
        <p:spPr bwMode="auto">
          <a:xfrm>
            <a:off x="2057401" y="838201"/>
            <a:ext cx="6545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Please provide the first names or initials of up to 5 people you</a:t>
            </a:r>
          </a:p>
          <a:p>
            <a:pPr eaLnBrk="1" hangingPunct="1">
              <a:spcBef>
                <a:spcPct val="0"/>
              </a:spcBef>
              <a:buFontTx/>
              <a:buNone/>
            </a:pPr>
            <a:r>
              <a:rPr lang="en-US" altLang="en-US" sz="1800">
                <a:solidFill>
                  <a:schemeClr val="tx1"/>
                </a:solidFill>
                <a:latin typeface="Arial" panose="020B0604020202020204" pitchFamily="34" charset="0"/>
              </a:rPr>
              <a:t> talk to </a:t>
            </a:r>
            <a:r>
              <a:rPr lang="en-US" altLang="en-US" sz="1800" b="1">
                <a:solidFill>
                  <a:schemeClr val="tx1"/>
                </a:solidFill>
                <a:latin typeface="Arial" panose="020B0604020202020204" pitchFamily="34" charset="0"/>
              </a:rPr>
              <a:t>about important matters</a:t>
            </a:r>
            <a:r>
              <a:rPr lang="en-US" altLang="en-US" sz="1800">
                <a:solidFill>
                  <a:schemeClr val="tx1"/>
                </a:solidFill>
                <a:latin typeface="Arial" panose="020B0604020202020204" pitchFamily="34" charset="0"/>
              </a:rPr>
              <a:t>. </a:t>
            </a:r>
          </a:p>
        </p:txBody>
      </p:sp>
    </p:spTree>
    <p:extLst>
      <p:ext uri="{BB962C8B-B14F-4D97-AF65-F5344CB8AC3E}">
        <p14:creationId xmlns:p14="http://schemas.microsoft.com/office/powerpoint/2010/main" val="312236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B459EF6-F68B-3C43-A7D9-CCFACE1ADD64}"/>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Graphs of Ego-centric</a:t>
            </a:r>
          </a:p>
        </p:txBody>
      </p:sp>
      <p:sp>
        <p:nvSpPr>
          <p:cNvPr id="104451" name="Oval 3">
            <a:extLst>
              <a:ext uri="{FF2B5EF4-FFF2-40B4-BE49-F238E27FC236}">
                <a16:creationId xmlns:a16="http://schemas.microsoft.com/office/drawing/2014/main" id="{624D6B36-604F-4D4A-B67B-7F7847B224B9}"/>
              </a:ext>
            </a:extLst>
          </p:cNvPr>
          <p:cNvSpPr>
            <a:spLocks noChangeArrowheads="1"/>
          </p:cNvSpPr>
          <p:nvPr/>
        </p:nvSpPr>
        <p:spPr bwMode="auto">
          <a:xfrm>
            <a:off x="2362200" y="182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2" name="Line 4">
            <a:extLst>
              <a:ext uri="{FF2B5EF4-FFF2-40B4-BE49-F238E27FC236}">
                <a16:creationId xmlns:a16="http://schemas.microsoft.com/office/drawing/2014/main" id="{6EA67109-CB0D-364C-AFF5-62A13AD1B397}"/>
              </a:ext>
            </a:extLst>
          </p:cNvPr>
          <p:cNvSpPr>
            <a:spLocks noChangeShapeType="1"/>
          </p:cNvSpPr>
          <p:nvPr/>
        </p:nvSpPr>
        <p:spPr bwMode="auto">
          <a:xfrm>
            <a:off x="2667000" y="22098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53" name="Oval 5">
            <a:extLst>
              <a:ext uri="{FF2B5EF4-FFF2-40B4-BE49-F238E27FC236}">
                <a16:creationId xmlns:a16="http://schemas.microsoft.com/office/drawing/2014/main" id="{B9EF391F-3CD3-EC48-AA09-4B4F9D00D34B}"/>
              </a:ext>
            </a:extLst>
          </p:cNvPr>
          <p:cNvSpPr>
            <a:spLocks noChangeArrowheads="1"/>
          </p:cNvSpPr>
          <p:nvPr/>
        </p:nvSpPr>
        <p:spPr bwMode="auto">
          <a:xfrm>
            <a:off x="5334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4" name="Oval 6">
            <a:extLst>
              <a:ext uri="{FF2B5EF4-FFF2-40B4-BE49-F238E27FC236}">
                <a16:creationId xmlns:a16="http://schemas.microsoft.com/office/drawing/2014/main" id="{5BB02497-4037-6647-A260-7B87E141B20C}"/>
              </a:ext>
            </a:extLst>
          </p:cNvPr>
          <p:cNvSpPr>
            <a:spLocks noChangeArrowheads="1"/>
          </p:cNvSpPr>
          <p:nvPr/>
        </p:nvSpPr>
        <p:spPr bwMode="auto">
          <a:xfrm>
            <a:off x="2971800" y="2438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5" name="Oval 7">
            <a:extLst>
              <a:ext uri="{FF2B5EF4-FFF2-40B4-BE49-F238E27FC236}">
                <a16:creationId xmlns:a16="http://schemas.microsoft.com/office/drawing/2014/main" id="{2C6C2010-637D-2841-B1E8-2F22F6827968}"/>
              </a:ext>
            </a:extLst>
          </p:cNvPr>
          <p:cNvSpPr>
            <a:spLocks noChangeArrowheads="1"/>
          </p:cNvSpPr>
          <p:nvPr/>
        </p:nvSpPr>
        <p:spPr bwMode="auto">
          <a:xfrm>
            <a:off x="5715000" y="137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6" name="Oval 8">
            <a:extLst>
              <a:ext uri="{FF2B5EF4-FFF2-40B4-BE49-F238E27FC236}">
                <a16:creationId xmlns:a16="http://schemas.microsoft.com/office/drawing/2014/main" id="{486F4F99-345C-5D4B-A6F8-39700E8BD290}"/>
              </a:ext>
            </a:extLst>
          </p:cNvPr>
          <p:cNvSpPr>
            <a:spLocks noChangeArrowheads="1"/>
          </p:cNvSpPr>
          <p:nvPr/>
        </p:nvSpPr>
        <p:spPr bwMode="auto">
          <a:xfrm>
            <a:off x="4572000" y="1676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7" name="Oval 9">
            <a:extLst>
              <a:ext uri="{FF2B5EF4-FFF2-40B4-BE49-F238E27FC236}">
                <a16:creationId xmlns:a16="http://schemas.microsoft.com/office/drawing/2014/main" id="{F6D3F48F-6862-514D-89C9-66DB9EBFFFD7}"/>
              </a:ext>
            </a:extLst>
          </p:cNvPr>
          <p:cNvSpPr>
            <a:spLocks noChangeArrowheads="1"/>
          </p:cNvSpPr>
          <p:nvPr/>
        </p:nvSpPr>
        <p:spPr bwMode="auto">
          <a:xfrm>
            <a:off x="6400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58" name="Line 10">
            <a:extLst>
              <a:ext uri="{FF2B5EF4-FFF2-40B4-BE49-F238E27FC236}">
                <a16:creationId xmlns:a16="http://schemas.microsoft.com/office/drawing/2014/main" id="{2556B815-B27F-8645-979F-59D338680AA7}"/>
              </a:ext>
            </a:extLst>
          </p:cNvPr>
          <p:cNvSpPr>
            <a:spLocks noChangeShapeType="1"/>
          </p:cNvSpPr>
          <p:nvPr/>
        </p:nvSpPr>
        <p:spPr bwMode="auto">
          <a:xfrm>
            <a:off x="5791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59" name="Line 11">
            <a:extLst>
              <a:ext uri="{FF2B5EF4-FFF2-40B4-BE49-F238E27FC236}">
                <a16:creationId xmlns:a16="http://schemas.microsoft.com/office/drawing/2014/main" id="{C95A09DA-F111-FD4A-8F14-17C81405C17A}"/>
              </a:ext>
            </a:extLst>
          </p:cNvPr>
          <p:cNvSpPr>
            <a:spLocks noChangeShapeType="1"/>
          </p:cNvSpPr>
          <p:nvPr/>
        </p:nvSpPr>
        <p:spPr bwMode="auto">
          <a:xfrm>
            <a:off x="4953000" y="20574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60" name="Line 12">
            <a:extLst>
              <a:ext uri="{FF2B5EF4-FFF2-40B4-BE49-F238E27FC236}">
                <a16:creationId xmlns:a16="http://schemas.microsoft.com/office/drawing/2014/main" id="{5A9DF65F-9E60-6048-A4CC-12304ED1CDE5}"/>
              </a:ext>
            </a:extLst>
          </p:cNvPr>
          <p:cNvSpPr>
            <a:spLocks noChangeShapeType="1"/>
          </p:cNvSpPr>
          <p:nvPr/>
        </p:nvSpPr>
        <p:spPr bwMode="auto">
          <a:xfrm flipV="1">
            <a:off x="5638800" y="1752600"/>
            <a:ext cx="152400" cy="533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61" name="Oval 13">
            <a:extLst>
              <a:ext uri="{FF2B5EF4-FFF2-40B4-BE49-F238E27FC236}">
                <a16:creationId xmlns:a16="http://schemas.microsoft.com/office/drawing/2014/main" id="{5869C60E-BDC9-A147-929D-C6C0F2665302}"/>
              </a:ext>
            </a:extLst>
          </p:cNvPr>
          <p:cNvSpPr>
            <a:spLocks noChangeArrowheads="1"/>
          </p:cNvSpPr>
          <p:nvPr/>
        </p:nvSpPr>
        <p:spPr bwMode="auto">
          <a:xfrm>
            <a:off x="58674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2" name="Line 14">
            <a:extLst>
              <a:ext uri="{FF2B5EF4-FFF2-40B4-BE49-F238E27FC236}">
                <a16:creationId xmlns:a16="http://schemas.microsoft.com/office/drawing/2014/main" id="{AA012D72-2357-7447-9BBE-0F1FB68A881B}"/>
              </a:ext>
            </a:extLst>
          </p:cNvPr>
          <p:cNvSpPr>
            <a:spLocks noChangeShapeType="1"/>
          </p:cNvSpPr>
          <p:nvPr/>
        </p:nvSpPr>
        <p:spPr bwMode="auto">
          <a:xfrm>
            <a:off x="5638800" y="2743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63" name="Line 15">
            <a:extLst>
              <a:ext uri="{FF2B5EF4-FFF2-40B4-BE49-F238E27FC236}">
                <a16:creationId xmlns:a16="http://schemas.microsoft.com/office/drawing/2014/main" id="{9457E653-FF84-864C-8546-EFF1EDCEDF7D}"/>
              </a:ext>
            </a:extLst>
          </p:cNvPr>
          <p:cNvSpPr>
            <a:spLocks noChangeShapeType="1"/>
          </p:cNvSpPr>
          <p:nvPr/>
        </p:nvSpPr>
        <p:spPr bwMode="auto">
          <a:xfrm flipH="1">
            <a:off x="4953000" y="2667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64" name="Oval 16">
            <a:extLst>
              <a:ext uri="{FF2B5EF4-FFF2-40B4-BE49-F238E27FC236}">
                <a16:creationId xmlns:a16="http://schemas.microsoft.com/office/drawing/2014/main" id="{A5432837-4D2F-7D44-BF08-1D00DAD3CE53}"/>
              </a:ext>
            </a:extLst>
          </p:cNvPr>
          <p:cNvSpPr>
            <a:spLocks noChangeArrowheads="1"/>
          </p:cNvSpPr>
          <p:nvPr/>
        </p:nvSpPr>
        <p:spPr bwMode="auto">
          <a:xfrm>
            <a:off x="4495800" y="2895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5" name="Oval 17">
            <a:extLst>
              <a:ext uri="{FF2B5EF4-FFF2-40B4-BE49-F238E27FC236}">
                <a16:creationId xmlns:a16="http://schemas.microsoft.com/office/drawing/2014/main" id="{51B22386-D819-2F40-A0EC-F7E0A223000F}"/>
              </a:ext>
            </a:extLst>
          </p:cNvPr>
          <p:cNvSpPr>
            <a:spLocks noChangeArrowheads="1"/>
          </p:cNvSpPr>
          <p:nvPr/>
        </p:nvSpPr>
        <p:spPr bwMode="auto">
          <a:xfrm>
            <a:off x="8382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6" name="Oval 18">
            <a:extLst>
              <a:ext uri="{FF2B5EF4-FFF2-40B4-BE49-F238E27FC236}">
                <a16:creationId xmlns:a16="http://schemas.microsoft.com/office/drawing/2014/main" id="{5C087C61-A4E1-C040-883E-9E8F030D4D46}"/>
              </a:ext>
            </a:extLst>
          </p:cNvPr>
          <p:cNvSpPr>
            <a:spLocks noChangeArrowheads="1"/>
          </p:cNvSpPr>
          <p:nvPr/>
        </p:nvSpPr>
        <p:spPr bwMode="auto">
          <a:xfrm>
            <a:off x="8686800" y="144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7" name="Oval 19">
            <a:extLst>
              <a:ext uri="{FF2B5EF4-FFF2-40B4-BE49-F238E27FC236}">
                <a16:creationId xmlns:a16="http://schemas.microsoft.com/office/drawing/2014/main" id="{2AE75D93-FD14-A843-8AFB-0A258BFB0202}"/>
              </a:ext>
            </a:extLst>
          </p:cNvPr>
          <p:cNvSpPr>
            <a:spLocks noChangeArrowheads="1"/>
          </p:cNvSpPr>
          <p:nvPr/>
        </p:nvSpPr>
        <p:spPr bwMode="auto">
          <a:xfrm>
            <a:off x="7467600" y="2057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8" name="Oval 20">
            <a:extLst>
              <a:ext uri="{FF2B5EF4-FFF2-40B4-BE49-F238E27FC236}">
                <a16:creationId xmlns:a16="http://schemas.microsoft.com/office/drawing/2014/main" id="{1C9FFC5E-255D-BF49-BB4C-C5C5E7A903B9}"/>
              </a:ext>
            </a:extLst>
          </p:cNvPr>
          <p:cNvSpPr>
            <a:spLocks noChangeArrowheads="1"/>
          </p:cNvSpPr>
          <p:nvPr/>
        </p:nvSpPr>
        <p:spPr bwMode="auto">
          <a:xfrm>
            <a:off x="9448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69" name="Line 21">
            <a:extLst>
              <a:ext uri="{FF2B5EF4-FFF2-40B4-BE49-F238E27FC236}">
                <a16:creationId xmlns:a16="http://schemas.microsoft.com/office/drawing/2014/main" id="{66947F74-E96E-E04B-A72E-8CF90B5B4AB3}"/>
              </a:ext>
            </a:extLst>
          </p:cNvPr>
          <p:cNvSpPr>
            <a:spLocks noChangeShapeType="1"/>
          </p:cNvSpPr>
          <p:nvPr/>
        </p:nvSpPr>
        <p:spPr bwMode="auto">
          <a:xfrm>
            <a:off x="8839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0" name="Line 22">
            <a:extLst>
              <a:ext uri="{FF2B5EF4-FFF2-40B4-BE49-F238E27FC236}">
                <a16:creationId xmlns:a16="http://schemas.microsoft.com/office/drawing/2014/main" id="{7CB3CFE4-EA8D-BA4B-B905-B4E509CD9879}"/>
              </a:ext>
            </a:extLst>
          </p:cNvPr>
          <p:cNvSpPr>
            <a:spLocks noChangeShapeType="1"/>
          </p:cNvSpPr>
          <p:nvPr/>
        </p:nvSpPr>
        <p:spPr bwMode="auto">
          <a:xfrm>
            <a:off x="8001000" y="2286000"/>
            <a:ext cx="381000" cy="152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71" name="Line 23">
            <a:extLst>
              <a:ext uri="{FF2B5EF4-FFF2-40B4-BE49-F238E27FC236}">
                <a16:creationId xmlns:a16="http://schemas.microsoft.com/office/drawing/2014/main" id="{FE708B24-EA8C-834F-9D49-00F66021827C}"/>
              </a:ext>
            </a:extLst>
          </p:cNvPr>
          <p:cNvSpPr>
            <a:spLocks noChangeShapeType="1"/>
          </p:cNvSpPr>
          <p:nvPr/>
        </p:nvSpPr>
        <p:spPr bwMode="auto">
          <a:xfrm flipV="1">
            <a:off x="8686800" y="1905000"/>
            <a:ext cx="152400" cy="381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2" name="Oval 24">
            <a:extLst>
              <a:ext uri="{FF2B5EF4-FFF2-40B4-BE49-F238E27FC236}">
                <a16:creationId xmlns:a16="http://schemas.microsoft.com/office/drawing/2014/main" id="{6D06A3CB-DF7B-3B47-B393-96366A16A136}"/>
              </a:ext>
            </a:extLst>
          </p:cNvPr>
          <p:cNvSpPr>
            <a:spLocks noChangeArrowheads="1"/>
          </p:cNvSpPr>
          <p:nvPr/>
        </p:nvSpPr>
        <p:spPr bwMode="auto">
          <a:xfrm>
            <a:off x="88392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3" name="Line 25">
            <a:extLst>
              <a:ext uri="{FF2B5EF4-FFF2-40B4-BE49-F238E27FC236}">
                <a16:creationId xmlns:a16="http://schemas.microsoft.com/office/drawing/2014/main" id="{A18D53FA-2596-AE4B-886D-856B2F5B3AF2}"/>
              </a:ext>
            </a:extLst>
          </p:cNvPr>
          <p:cNvSpPr>
            <a:spLocks noChangeShapeType="1"/>
          </p:cNvSpPr>
          <p:nvPr/>
        </p:nvSpPr>
        <p:spPr bwMode="auto">
          <a:xfrm>
            <a:off x="8686800" y="2743200"/>
            <a:ext cx="1524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4" name="Oval 26">
            <a:extLst>
              <a:ext uri="{FF2B5EF4-FFF2-40B4-BE49-F238E27FC236}">
                <a16:creationId xmlns:a16="http://schemas.microsoft.com/office/drawing/2014/main" id="{F3C298DE-8A8F-C64C-8722-D0845C21D6DA}"/>
              </a:ext>
            </a:extLst>
          </p:cNvPr>
          <p:cNvSpPr>
            <a:spLocks noChangeArrowheads="1"/>
          </p:cNvSpPr>
          <p:nvPr/>
        </p:nvSpPr>
        <p:spPr bwMode="auto">
          <a:xfrm>
            <a:off x="3581400" y="4724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5" name="Oval 27">
            <a:extLst>
              <a:ext uri="{FF2B5EF4-FFF2-40B4-BE49-F238E27FC236}">
                <a16:creationId xmlns:a16="http://schemas.microsoft.com/office/drawing/2014/main" id="{B9487F87-B394-ED41-B921-56E466BBDA45}"/>
              </a:ext>
            </a:extLst>
          </p:cNvPr>
          <p:cNvSpPr>
            <a:spLocks noChangeArrowheads="1"/>
          </p:cNvSpPr>
          <p:nvPr/>
        </p:nvSpPr>
        <p:spPr bwMode="auto">
          <a:xfrm>
            <a:off x="4267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6" name="Oval 28">
            <a:extLst>
              <a:ext uri="{FF2B5EF4-FFF2-40B4-BE49-F238E27FC236}">
                <a16:creationId xmlns:a16="http://schemas.microsoft.com/office/drawing/2014/main" id="{BD1E603D-C761-434B-AAB2-ED183473910A}"/>
              </a:ext>
            </a:extLst>
          </p:cNvPr>
          <p:cNvSpPr>
            <a:spLocks noChangeArrowheads="1"/>
          </p:cNvSpPr>
          <p:nvPr/>
        </p:nvSpPr>
        <p:spPr bwMode="auto">
          <a:xfrm>
            <a:off x="2819400" y="4038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7" name="Oval 29">
            <a:extLst>
              <a:ext uri="{FF2B5EF4-FFF2-40B4-BE49-F238E27FC236}">
                <a16:creationId xmlns:a16="http://schemas.microsoft.com/office/drawing/2014/main" id="{ED94DD0C-2AE7-8D4F-AFF0-A27028CDFA6A}"/>
              </a:ext>
            </a:extLst>
          </p:cNvPr>
          <p:cNvSpPr>
            <a:spLocks noChangeArrowheads="1"/>
          </p:cNvSpPr>
          <p:nvPr/>
        </p:nvSpPr>
        <p:spPr bwMode="auto">
          <a:xfrm>
            <a:off x="4648200" y="4648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78" name="Line 30">
            <a:extLst>
              <a:ext uri="{FF2B5EF4-FFF2-40B4-BE49-F238E27FC236}">
                <a16:creationId xmlns:a16="http://schemas.microsoft.com/office/drawing/2014/main" id="{EF81064B-48FB-C643-A7A3-0BF11E4B80F9}"/>
              </a:ext>
            </a:extLst>
          </p:cNvPr>
          <p:cNvSpPr>
            <a:spLocks noChangeShapeType="1"/>
          </p:cNvSpPr>
          <p:nvPr/>
        </p:nvSpPr>
        <p:spPr bwMode="auto">
          <a:xfrm>
            <a:off x="4038600" y="48768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79" name="Line 31">
            <a:extLst>
              <a:ext uri="{FF2B5EF4-FFF2-40B4-BE49-F238E27FC236}">
                <a16:creationId xmlns:a16="http://schemas.microsoft.com/office/drawing/2014/main" id="{770FE14E-460A-CA45-84ED-7C88711F4B8A}"/>
              </a:ext>
            </a:extLst>
          </p:cNvPr>
          <p:cNvSpPr>
            <a:spLocks noChangeShapeType="1"/>
          </p:cNvSpPr>
          <p:nvPr/>
        </p:nvSpPr>
        <p:spPr bwMode="auto">
          <a:xfrm>
            <a:off x="3200400" y="44196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80" name="Line 32">
            <a:extLst>
              <a:ext uri="{FF2B5EF4-FFF2-40B4-BE49-F238E27FC236}">
                <a16:creationId xmlns:a16="http://schemas.microsoft.com/office/drawing/2014/main" id="{C547691A-9FD7-1A47-8662-15F1784748D4}"/>
              </a:ext>
            </a:extLst>
          </p:cNvPr>
          <p:cNvSpPr>
            <a:spLocks noChangeShapeType="1"/>
          </p:cNvSpPr>
          <p:nvPr/>
        </p:nvSpPr>
        <p:spPr bwMode="auto">
          <a:xfrm flipV="1">
            <a:off x="39624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1" name="Oval 33">
            <a:extLst>
              <a:ext uri="{FF2B5EF4-FFF2-40B4-BE49-F238E27FC236}">
                <a16:creationId xmlns:a16="http://schemas.microsoft.com/office/drawing/2014/main" id="{6A999555-5F37-294E-B364-9105FCA4409C}"/>
              </a:ext>
            </a:extLst>
          </p:cNvPr>
          <p:cNvSpPr>
            <a:spLocks noChangeArrowheads="1"/>
          </p:cNvSpPr>
          <p:nvPr/>
        </p:nvSpPr>
        <p:spPr bwMode="auto">
          <a:xfrm>
            <a:off x="4114800" y="563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2" name="Line 34">
            <a:extLst>
              <a:ext uri="{FF2B5EF4-FFF2-40B4-BE49-F238E27FC236}">
                <a16:creationId xmlns:a16="http://schemas.microsoft.com/office/drawing/2014/main" id="{7C2736CB-A9E0-0E47-ABB4-F7A4DBBF207E}"/>
              </a:ext>
            </a:extLst>
          </p:cNvPr>
          <p:cNvSpPr>
            <a:spLocks noChangeShapeType="1"/>
          </p:cNvSpPr>
          <p:nvPr/>
        </p:nvSpPr>
        <p:spPr bwMode="auto">
          <a:xfrm>
            <a:off x="3886200" y="51054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3" name="Line 35">
            <a:extLst>
              <a:ext uri="{FF2B5EF4-FFF2-40B4-BE49-F238E27FC236}">
                <a16:creationId xmlns:a16="http://schemas.microsoft.com/office/drawing/2014/main" id="{774C8624-843A-5246-977E-BC33CDD81C74}"/>
              </a:ext>
            </a:extLst>
          </p:cNvPr>
          <p:cNvSpPr>
            <a:spLocks noChangeShapeType="1"/>
          </p:cNvSpPr>
          <p:nvPr/>
        </p:nvSpPr>
        <p:spPr bwMode="auto">
          <a:xfrm flipH="1">
            <a:off x="3200400" y="50292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4" name="Oval 36">
            <a:extLst>
              <a:ext uri="{FF2B5EF4-FFF2-40B4-BE49-F238E27FC236}">
                <a16:creationId xmlns:a16="http://schemas.microsoft.com/office/drawing/2014/main" id="{8A026A92-B6F8-834F-97A5-7889AFF204D1}"/>
              </a:ext>
            </a:extLst>
          </p:cNvPr>
          <p:cNvSpPr>
            <a:spLocks noChangeArrowheads="1"/>
          </p:cNvSpPr>
          <p:nvPr/>
        </p:nvSpPr>
        <p:spPr bwMode="auto">
          <a:xfrm>
            <a:off x="2743200" y="525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5" name="Oval 37">
            <a:extLst>
              <a:ext uri="{FF2B5EF4-FFF2-40B4-BE49-F238E27FC236}">
                <a16:creationId xmlns:a16="http://schemas.microsoft.com/office/drawing/2014/main" id="{01791344-0ABC-0046-A687-2BB98C44ACB5}"/>
              </a:ext>
            </a:extLst>
          </p:cNvPr>
          <p:cNvSpPr>
            <a:spLocks noChangeArrowheads="1"/>
          </p:cNvSpPr>
          <p:nvPr/>
        </p:nvSpPr>
        <p:spPr bwMode="auto">
          <a:xfrm>
            <a:off x="7315200" y="4648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6" name="Oval 38">
            <a:extLst>
              <a:ext uri="{FF2B5EF4-FFF2-40B4-BE49-F238E27FC236}">
                <a16:creationId xmlns:a16="http://schemas.microsoft.com/office/drawing/2014/main" id="{5E4B15E3-9082-B74E-B641-E1264D930D40}"/>
              </a:ext>
            </a:extLst>
          </p:cNvPr>
          <p:cNvSpPr>
            <a:spLocks noChangeArrowheads="1"/>
          </p:cNvSpPr>
          <p:nvPr/>
        </p:nvSpPr>
        <p:spPr bwMode="auto">
          <a:xfrm>
            <a:off x="6934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7" name="Oval 39">
            <a:extLst>
              <a:ext uri="{FF2B5EF4-FFF2-40B4-BE49-F238E27FC236}">
                <a16:creationId xmlns:a16="http://schemas.microsoft.com/office/drawing/2014/main" id="{97EB050C-69CA-7646-861C-D95ADB83B86B}"/>
              </a:ext>
            </a:extLst>
          </p:cNvPr>
          <p:cNvSpPr>
            <a:spLocks noChangeArrowheads="1"/>
          </p:cNvSpPr>
          <p:nvPr/>
        </p:nvSpPr>
        <p:spPr bwMode="auto">
          <a:xfrm>
            <a:off x="8382000" y="4572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88" name="Line 40">
            <a:extLst>
              <a:ext uri="{FF2B5EF4-FFF2-40B4-BE49-F238E27FC236}">
                <a16:creationId xmlns:a16="http://schemas.microsoft.com/office/drawing/2014/main" id="{CB08ADC9-D1B0-CB47-95DB-2C7D2B362D0A}"/>
              </a:ext>
            </a:extLst>
          </p:cNvPr>
          <p:cNvSpPr>
            <a:spLocks noChangeShapeType="1"/>
          </p:cNvSpPr>
          <p:nvPr/>
        </p:nvSpPr>
        <p:spPr bwMode="auto">
          <a:xfrm>
            <a:off x="7772400" y="4800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89" name="Line 41">
            <a:extLst>
              <a:ext uri="{FF2B5EF4-FFF2-40B4-BE49-F238E27FC236}">
                <a16:creationId xmlns:a16="http://schemas.microsoft.com/office/drawing/2014/main" id="{4382047F-09BE-5A4A-8486-A3254B6190C2}"/>
              </a:ext>
            </a:extLst>
          </p:cNvPr>
          <p:cNvSpPr>
            <a:spLocks noChangeShapeType="1"/>
          </p:cNvSpPr>
          <p:nvPr/>
        </p:nvSpPr>
        <p:spPr bwMode="auto">
          <a:xfrm>
            <a:off x="7162800" y="4267200"/>
            <a:ext cx="2286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90" name="Line 42">
            <a:extLst>
              <a:ext uri="{FF2B5EF4-FFF2-40B4-BE49-F238E27FC236}">
                <a16:creationId xmlns:a16="http://schemas.microsoft.com/office/drawing/2014/main" id="{8FF92D20-CC82-184B-B2A7-1928F634CD45}"/>
              </a:ext>
            </a:extLst>
          </p:cNvPr>
          <p:cNvSpPr>
            <a:spLocks noChangeShapeType="1"/>
          </p:cNvSpPr>
          <p:nvPr/>
        </p:nvSpPr>
        <p:spPr bwMode="auto">
          <a:xfrm flipH="1">
            <a:off x="6934200" y="4953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4491" name="Oval 43">
            <a:extLst>
              <a:ext uri="{FF2B5EF4-FFF2-40B4-BE49-F238E27FC236}">
                <a16:creationId xmlns:a16="http://schemas.microsoft.com/office/drawing/2014/main" id="{04788B9B-96B8-4C4B-9405-0ACAA6871890}"/>
              </a:ext>
            </a:extLst>
          </p:cNvPr>
          <p:cNvSpPr>
            <a:spLocks noChangeArrowheads="1"/>
          </p:cNvSpPr>
          <p:nvPr/>
        </p:nvSpPr>
        <p:spPr bwMode="auto">
          <a:xfrm>
            <a:off x="6477000" y="518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4492" name="Text Box 44">
            <a:extLst>
              <a:ext uri="{FF2B5EF4-FFF2-40B4-BE49-F238E27FC236}">
                <a16:creationId xmlns:a16="http://schemas.microsoft.com/office/drawing/2014/main" id="{B1B3B013-EA06-654D-9ED6-7649E263210A}"/>
              </a:ext>
            </a:extLst>
          </p:cNvPr>
          <p:cNvSpPr txBox="1">
            <a:spLocks noChangeArrowheads="1"/>
          </p:cNvSpPr>
          <p:nvPr/>
        </p:nvSpPr>
        <p:spPr bwMode="auto">
          <a:xfrm>
            <a:off x="3184525" y="1946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1</a:t>
            </a:r>
          </a:p>
        </p:txBody>
      </p:sp>
      <p:sp>
        <p:nvSpPr>
          <p:cNvPr id="104493" name="Text Box 45">
            <a:extLst>
              <a:ext uri="{FF2B5EF4-FFF2-40B4-BE49-F238E27FC236}">
                <a16:creationId xmlns:a16="http://schemas.microsoft.com/office/drawing/2014/main" id="{D86F1D7B-931B-5D40-8E8F-85E722874920}"/>
              </a:ext>
            </a:extLst>
          </p:cNvPr>
          <p:cNvSpPr txBox="1">
            <a:spLocks noChangeArrowheads="1"/>
          </p:cNvSpPr>
          <p:nvPr/>
        </p:nvSpPr>
        <p:spPr bwMode="auto">
          <a:xfrm>
            <a:off x="58515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2</a:t>
            </a:r>
          </a:p>
        </p:txBody>
      </p:sp>
      <p:sp>
        <p:nvSpPr>
          <p:cNvPr id="104494" name="Text Box 46">
            <a:extLst>
              <a:ext uri="{FF2B5EF4-FFF2-40B4-BE49-F238E27FC236}">
                <a16:creationId xmlns:a16="http://schemas.microsoft.com/office/drawing/2014/main" id="{44C96C63-1398-BF4C-95DA-91038575F3CA}"/>
              </a:ext>
            </a:extLst>
          </p:cNvPr>
          <p:cNvSpPr txBox="1">
            <a:spLocks noChangeArrowheads="1"/>
          </p:cNvSpPr>
          <p:nvPr/>
        </p:nvSpPr>
        <p:spPr bwMode="auto">
          <a:xfrm>
            <a:off x="88233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3</a:t>
            </a:r>
          </a:p>
        </p:txBody>
      </p:sp>
      <p:sp>
        <p:nvSpPr>
          <p:cNvPr id="104495" name="Text Box 47">
            <a:extLst>
              <a:ext uri="{FF2B5EF4-FFF2-40B4-BE49-F238E27FC236}">
                <a16:creationId xmlns:a16="http://schemas.microsoft.com/office/drawing/2014/main" id="{1E7897DC-2C39-2943-82AB-3E9E67781298}"/>
              </a:ext>
            </a:extLst>
          </p:cNvPr>
          <p:cNvSpPr txBox="1">
            <a:spLocks noChangeArrowheads="1"/>
          </p:cNvSpPr>
          <p:nvPr/>
        </p:nvSpPr>
        <p:spPr bwMode="auto">
          <a:xfrm>
            <a:off x="36417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4</a:t>
            </a:r>
          </a:p>
        </p:txBody>
      </p:sp>
      <p:sp>
        <p:nvSpPr>
          <p:cNvPr id="104496" name="Text Box 48">
            <a:extLst>
              <a:ext uri="{FF2B5EF4-FFF2-40B4-BE49-F238E27FC236}">
                <a16:creationId xmlns:a16="http://schemas.microsoft.com/office/drawing/2014/main" id="{00356A6F-3906-B44D-B63B-0C42BB36F567}"/>
              </a:ext>
            </a:extLst>
          </p:cNvPr>
          <p:cNvSpPr txBox="1">
            <a:spLocks noChangeArrowheads="1"/>
          </p:cNvSpPr>
          <p:nvPr/>
        </p:nvSpPr>
        <p:spPr bwMode="auto">
          <a:xfrm>
            <a:off x="76041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5</a:t>
            </a:r>
          </a:p>
        </p:txBody>
      </p:sp>
    </p:spTree>
    <p:extLst>
      <p:ext uri="{BB962C8B-B14F-4D97-AF65-F5344CB8AC3E}">
        <p14:creationId xmlns:p14="http://schemas.microsoft.com/office/powerpoint/2010/main" val="7625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D26BD0F-7C2A-A34F-8551-C2EBD141517B}"/>
              </a:ext>
            </a:extLst>
          </p:cNvPr>
          <p:cNvSpPr>
            <a:spLocks noGrp="1" noChangeArrowheads="1"/>
          </p:cNvSpPr>
          <p:nvPr>
            <p:ph type="title" idx="4294967295"/>
          </p:nvPr>
        </p:nvSpPr>
        <p:spPr>
          <a:xfrm>
            <a:off x="2133600" y="304801"/>
            <a:ext cx="7772400" cy="334963"/>
          </a:xfrm>
        </p:spPr>
        <p:txBody>
          <a:bodyPr>
            <a:normAutofit fontScale="90000"/>
          </a:bodyPr>
          <a:lstStyle/>
          <a:p>
            <a:r>
              <a:rPr lang="en-US" altLang="en-US" sz="4000" dirty="0"/>
              <a:t>Egocentric Survey</a:t>
            </a:r>
          </a:p>
        </p:txBody>
      </p:sp>
      <p:graphicFrame>
        <p:nvGraphicFramePr>
          <p:cNvPr id="459875" name="Group 99">
            <a:extLst>
              <a:ext uri="{FF2B5EF4-FFF2-40B4-BE49-F238E27FC236}">
                <a16:creationId xmlns:a16="http://schemas.microsoft.com/office/drawing/2014/main" id="{43F3938D-5279-AC47-933F-0447254B4A76}"/>
              </a:ext>
            </a:extLst>
          </p:cNvPr>
          <p:cNvGraphicFramePr>
            <a:graphicFrameLocks noGrp="1"/>
          </p:cNvGraphicFramePr>
          <p:nvPr>
            <p:ph idx="4294967295"/>
          </p:nvPr>
        </p:nvGraphicFramePr>
        <p:xfrm>
          <a:off x="1981200" y="1600200"/>
          <a:ext cx="8229600" cy="3179764"/>
        </p:xfrm>
        <a:graphic>
          <a:graphicData uri="http://schemas.openxmlformats.org/drawingml/2006/table">
            <a:tbl>
              <a:tblPr/>
              <a:tblGrid>
                <a:gridCol w="1587500">
                  <a:extLst>
                    <a:ext uri="{9D8B030D-6E8A-4147-A177-3AD203B41FA5}">
                      <a16:colId xmlns:a16="http://schemas.microsoft.com/office/drawing/2014/main" val="20000"/>
                    </a:ext>
                  </a:extLst>
                </a:gridCol>
                <a:gridCol w="1444625">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gridCol w="1300163">
                  <a:extLst>
                    <a:ext uri="{9D8B030D-6E8A-4147-A177-3AD203B41FA5}">
                      <a16:colId xmlns:a16="http://schemas.microsoft.com/office/drawing/2014/main" val="20003"/>
                    </a:ext>
                  </a:extLst>
                </a:gridCol>
                <a:gridCol w="1298575">
                  <a:extLst>
                    <a:ext uri="{9D8B030D-6E8A-4147-A177-3AD203B41FA5}">
                      <a16:colId xmlns:a16="http://schemas.microsoft.com/office/drawing/2014/main" val="20004"/>
                    </a:ext>
                  </a:extLst>
                </a:gridCol>
                <a:gridCol w="1300162">
                  <a:extLst>
                    <a:ext uri="{9D8B030D-6E8A-4147-A177-3AD203B41FA5}">
                      <a16:colId xmlns:a16="http://schemas.microsoft.com/office/drawing/2014/main" val="20005"/>
                    </a:ext>
                  </a:extLst>
                </a:gridCol>
              </a:tblGrid>
              <a:tr h="51814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1</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Name 2</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Name 3</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Name 4</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Name 5</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18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dirty="0">
                          <a:ln>
                            <a:noFill/>
                          </a:ln>
                          <a:solidFill>
                            <a:srgbClr val="000000"/>
                          </a:solidFill>
                          <a:effectLst/>
                          <a:latin typeface="Times New Roman" pitchFamily="18" charset="0"/>
                          <a:cs typeface="Times New Roman" pitchFamily="18" charset="0"/>
                        </a:rPr>
                        <a:t>a. Name 1</a:t>
                      </a:r>
                      <a:endParaRPr kumimoji="0" lang="en-US" sz="1800" b="0" i="0" u="none" strike="noStrike" cap="none" normalizeH="0" baseline="0" dirty="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6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0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0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000" b="0" i="0" u="none" strike="noStrike" cap="none" normalizeH="0" baseline="0">
                        <a:ln>
                          <a:noFill/>
                        </a:ln>
                        <a:solidFill>
                          <a:srgbClr val="000000"/>
                        </a:solidFill>
                        <a:effectLst/>
                        <a:latin typeface="Times New Roman" pitchFamily="18" charset="0"/>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1814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b. Name 2</a:t>
                      </a:r>
                      <a:endParaRPr kumimoji="0" lang="en-US" sz="1800" b="0" i="0" u="none" strike="noStrike" cap="none" normalizeH="0" baseline="0">
                        <a:ln>
                          <a:noFill/>
                        </a:ln>
                        <a:solidFill>
                          <a:srgbClr val="000000"/>
                        </a:solidFill>
                        <a:effectLst/>
                        <a:latin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472997">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c. Name 3</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18144">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d. Name 4</a:t>
                      </a:r>
                      <a:endParaRPr kumimoji="0" lang="en-US" sz="1800" b="0" i="0" u="none" strike="noStrike" cap="none" normalizeH="0" baseline="0">
                        <a:ln>
                          <a:noFill/>
                        </a:ln>
                        <a:solidFill>
                          <a:srgbClr val="000000"/>
                        </a:solidFill>
                        <a:effectLst/>
                        <a:latin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a:ln>
                          <a:noFill/>
                        </a:ln>
                        <a:solidFill>
                          <a:srgbClr val="000000"/>
                        </a:solidFill>
                        <a:effectLst/>
                        <a:latin typeface="Times New Roman"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60315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000" b="0" i="0" u="none" strike="noStrike" cap="none" normalizeH="0" baseline="0">
                          <a:ln>
                            <a:noFill/>
                          </a:ln>
                          <a:solidFill>
                            <a:srgbClr val="000000"/>
                          </a:solidFill>
                          <a:effectLst/>
                          <a:latin typeface="Times New Roman" pitchFamily="18" charset="0"/>
                          <a:cs typeface="Times New Roman" pitchFamily="18" charset="0"/>
                        </a:rPr>
                        <a:t>e. Name 5</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kumimoji="0" lang="en-US" sz="1600" b="0" i="0" u="none" strike="noStrike" cap="none" normalizeH="0" baseline="0">
                          <a:ln>
                            <a:noFill/>
                          </a:ln>
                          <a:solidFill>
                            <a:srgbClr val="000000"/>
                          </a:solidFill>
                          <a:effectLst/>
                          <a:latin typeface="Times New Roman" pitchFamily="18" charset="0"/>
                          <a:cs typeface="Times New Roman" pitchFamily="18" charset="0"/>
                        </a:rPr>
                        <a:t>No      Yes</a:t>
                      </a:r>
                      <a:endParaRPr kumimoji="0" lang="en-US" sz="1800" b="0" i="0" u="none" strike="noStrike" cap="none" normalizeH="0" baseline="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kumimoji="0" lang="en-US" sz="1800" b="0" i="0" u="none" strike="noStrike" cap="none" normalizeH="0" baseline="0" dirty="0">
                        <a:ln>
                          <a:noFill/>
                        </a:ln>
                        <a:solidFill>
                          <a:srgbClr val="000000"/>
                        </a:solidFill>
                        <a:effectLst/>
                        <a:latin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bl>
          </a:graphicData>
        </a:graphic>
      </p:graphicFrame>
      <p:sp>
        <p:nvSpPr>
          <p:cNvPr id="105527" name="Text Box 77">
            <a:extLst>
              <a:ext uri="{FF2B5EF4-FFF2-40B4-BE49-F238E27FC236}">
                <a16:creationId xmlns:a16="http://schemas.microsoft.com/office/drawing/2014/main" id="{F386BF3D-9899-3543-851B-6B39D096C2F5}"/>
              </a:ext>
            </a:extLst>
          </p:cNvPr>
          <p:cNvSpPr txBox="1">
            <a:spLocks noChangeArrowheads="1"/>
          </p:cNvSpPr>
          <p:nvPr/>
        </p:nvSpPr>
        <p:spPr bwMode="auto">
          <a:xfrm>
            <a:off x="2057400" y="838201"/>
            <a:ext cx="283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eaLnBrk="1" hangingPunct="1">
              <a:spcBef>
                <a:spcPct val="0"/>
              </a:spcBef>
              <a:buFontTx/>
              <a:buNone/>
            </a:pPr>
            <a:r>
              <a:rPr lang="en-US" altLang="en-US" sz="1800">
                <a:solidFill>
                  <a:schemeClr val="tx1"/>
                </a:solidFill>
                <a:latin typeface="Arial" panose="020B0604020202020204" pitchFamily="34" charset="0"/>
              </a:rPr>
              <a:t>Does _____ know _____?</a:t>
            </a:r>
          </a:p>
        </p:txBody>
      </p:sp>
    </p:spTree>
    <p:extLst>
      <p:ext uri="{BB962C8B-B14F-4D97-AF65-F5344CB8AC3E}">
        <p14:creationId xmlns:p14="http://schemas.microsoft.com/office/powerpoint/2010/main" val="305322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1BDE458-DA87-1948-BF75-080012E51F9D}"/>
              </a:ext>
            </a:extLst>
          </p:cNvPr>
          <p:cNvSpPr>
            <a:spLocks noChangeArrowheads="1"/>
          </p:cNvSpPr>
          <p:nvPr/>
        </p:nvSpPr>
        <p:spPr bwMode="auto">
          <a:xfrm>
            <a:off x="2133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a:spcBef>
                <a:spcPct val="0"/>
              </a:spcBef>
              <a:buFontTx/>
              <a:buNone/>
            </a:pPr>
            <a:r>
              <a:rPr lang="en-US" altLang="en-US" sz="2400">
                <a:solidFill>
                  <a:schemeClr val="tx2"/>
                </a:solidFill>
              </a:rPr>
              <a:t>Graphs of Ego-centric</a:t>
            </a:r>
          </a:p>
        </p:txBody>
      </p:sp>
      <p:sp>
        <p:nvSpPr>
          <p:cNvPr id="106499" name="Oval 3">
            <a:extLst>
              <a:ext uri="{FF2B5EF4-FFF2-40B4-BE49-F238E27FC236}">
                <a16:creationId xmlns:a16="http://schemas.microsoft.com/office/drawing/2014/main" id="{16C25281-EF71-2C41-B7D2-CB951443DF55}"/>
              </a:ext>
            </a:extLst>
          </p:cNvPr>
          <p:cNvSpPr>
            <a:spLocks noChangeArrowheads="1"/>
          </p:cNvSpPr>
          <p:nvPr/>
        </p:nvSpPr>
        <p:spPr bwMode="auto">
          <a:xfrm>
            <a:off x="2362200" y="182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0" name="Line 4">
            <a:extLst>
              <a:ext uri="{FF2B5EF4-FFF2-40B4-BE49-F238E27FC236}">
                <a16:creationId xmlns:a16="http://schemas.microsoft.com/office/drawing/2014/main" id="{0C5EC532-6FF8-864E-A455-BADC8A9C6811}"/>
              </a:ext>
            </a:extLst>
          </p:cNvPr>
          <p:cNvSpPr>
            <a:spLocks noChangeShapeType="1"/>
          </p:cNvSpPr>
          <p:nvPr/>
        </p:nvSpPr>
        <p:spPr bwMode="auto">
          <a:xfrm>
            <a:off x="2667000" y="2209800"/>
            <a:ext cx="304800" cy="3048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01" name="Oval 5">
            <a:extLst>
              <a:ext uri="{FF2B5EF4-FFF2-40B4-BE49-F238E27FC236}">
                <a16:creationId xmlns:a16="http://schemas.microsoft.com/office/drawing/2014/main" id="{4622048D-40D8-3340-8C14-ED26FABDBD00}"/>
              </a:ext>
            </a:extLst>
          </p:cNvPr>
          <p:cNvSpPr>
            <a:spLocks noChangeArrowheads="1"/>
          </p:cNvSpPr>
          <p:nvPr/>
        </p:nvSpPr>
        <p:spPr bwMode="auto">
          <a:xfrm>
            <a:off x="5334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2" name="Oval 6">
            <a:extLst>
              <a:ext uri="{FF2B5EF4-FFF2-40B4-BE49-F238E27FC236}">
                <a16:creationId xmlns:a16="http://schemas.microsoft.com/office/drawing/2014/main" id="{5222AC76-EA7B-7742-B66F-2ED19963D494}"/>
              </a:ext>
            </a:extLst>
          </p:cNvPr>
          <p:cNvSpPr>
            <a:spLocks noChangeArrowheads="1"/>
          </p:cNvSpPr>
          <p:nvPr/>
        </p:nvSpPr>
        <p:spPr bwMode="auto">
          <a:xfrm>
            <a:off x="2971800" y="2438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3" name="Oval 7">
            <a:extLst>
              <a:ext uri="{FF2B5EF4-FFF2-40B4-BE49-F238E27FC236}">
                <a16:creationId xmlns:a16="http://schemas.microsoft.com/office/drawing/2014/main" id="{E0A3434A-940C-8F4E-87F2-EAF8F3FED1B1}"/>
              </a:ext>
            </a:extLst>
          </p:cNvPr>
          <p:cNvSpPr>
            <a:spLocks noChangeArrowheads="1"/>
          </p:cNvSpPr>
          <p:nvPr/>
        </p:nvSpPr>
        <p:spPr bwMode="auto">
          <a:xfrm>
            <a:off x="5715000" y="137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4" name="Oval 8">
            <a:extLst>
              <a:ext uri="{FF2B5EF4-FFF2-40B4-BE49-F238E27FC236}">
                <a16:creationId xmlns:a16="http://schemas.microsoft.com/office/drawing/2014/main" id="{61B1AD0C-D2DA-9746-95F2-73F0D431A1EC}"/>
              </a:ext>
            </a:extLst>
          </p:cNvPr>
          <p:cNvSpPr>
            <a:spLocks noChangeArrowheads="1"/>
          </p:cNvSpPr>
          <p:nvPr/>
        </p:nvSpPr>
        <p:spPr bwMode="auto">
          <a:xfrm>
            <a:off x="4572000" y="1676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5" name="Oval 9">
            <a:extLst>
              <a:ext uri="{FF2B5EF4-FFF2-40B4-BE49-F238E27FC236}">
                <a16:creationId xmlns:a16="http://schemas.microsoft.com/office/drawing/2014/main" id="{E9C82689-444E-C640-8788-2FD0633341AB}"/>
              </a:ext>
            </a:extLst>
          </p:cNvPr>
          <p:cNvSpPr>
            <a:spLocks noChangeArrowheads="1"/>
          </p:cNvSpPr>
          <p:nvPr/>
        </p:nvSpPr>
        <p:spPr bwMode="auto">
          <a:xfrm>
            <a:off x="6400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06" name="Line 10">
            <a:extLst>
              <a:ext uri="{FF2B5EF4-FFF2-40B4-BE49-F238E27FC236}">
                <a16:creationId xmlns:a16="http://schemas.microsoft.com/office/drawing/2014/main" id="{15848A51-13F5-6145-9367-4A53DAF2934B}"/>
              </a:ext>
            </a:extLst>
          </p:cNvPr>
          <p:cNvSpPr>
            <a:spLocks noChangeShapeType="1"/>
          </p:cNvSpPr>
          <p:nvPr/>
        </p:nvSpPr>
        <p:spPr bwMode="auto">
          <a:xfrm>
            <a:off x="5791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07" name="Line 11">
            <a:extLst>
              <a:ext uri="{FF2B5EF4-FFF2-40B4-BE49-F238E27FC236}">
                <a16:creationId xmlns:a16="http://schemas.microsoft.com/office/drawing/2014/main" id="{14C8432B-E147-074C-B52C-86DD0D565DEE}"/>
              </a:ext>
            </a:extLst>
          </p:cNvPr>
          <p:cNvSpPr>
            <a:spLocks noChangeShapeType="1"/>
          </p:cNvSpPr>
          <p:nvPr/>
        </p:nvSpPr>
        <p:spPr bwMode="auto">
          <a:xfrm>
            <a:off x="4953000" y="20574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08" name="Line 12">
            <a:extLst>
              <a:ext uri="{FF2B5EF4-FFF2-40B4-BE49-F238E27FC236}">
                <a16:creationId xmlns:a16="http://schemas.microsoft.com/office/drawing/2014/main" id="{ABDB95B7-F228-C94D-B789-0A82A3A2AF41}"/>
              </a:ext>
            </a:extLst>
          </p:cNvPr>
          <p:cNvSpPr>
            <a:spLocks noChangeShapeType="1"/>
          </p:cNvSpPr>
          <p:nvPr/>
        </p:nvSpPr>
        <p:spPr bwMode="auto">
          <a:xfrm flipV="1">
            <a:off x="5638800" y="1752600"/>
            <a:ext cx="152400" cy="5334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09" name="Oval 13">
            <a:extLst>
              <a:ext uri="{FF2B5EF4-FFF2-40B4-BE49-F238E27FC236}">
                <a16:creationId xmlns:a16="http://schemas.microsoft.com/office/drawing/2014/main" id="{AE6E18F2-8A51-3441-BBF7-CA15D483E848}"/>
              </a:ext>
            </a:extLst>
          </p:cNvPr>
          <p:cNvSpPr>
            <a:spLocks noChangeArrowheads="1"/>
          </p:cNvSpPr>
          <p:nvPr/>
        </p:nvSpPr>
        <p:spPr bwMode="auto">
          <a:xfrm>
            <a:off x="58674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0" name="Line 14">
            <a:extLst>
              <a:ext uri="{FF2B5EF4-FFF2-40B4-BE49-F238E27FC236}">
                <a16:creationId xmlns:a16="http://schemas.microsoft.com/office/drawing/2014/main" id="{A853D42C-99A1-9745-B692-A2F56063620A}"/>
              </a:ext>
            </a:extLst>
          </p:cNvPr>
          <p:cNvSpPr>
            <a:spLocks noChangeShapeType="1"/>
          </p:cNvSpPr>
          <p:nvPr/>
        </p:nvSpPr>
        <p:spPr bwMode="auto">
          <a:xfrm>
            <a:off x="5638800" y="2743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11" name="Line 15">
            <a:extLst>
              <a:ext uri="{FF2B5EF4-FFF2-40B4-BE49-F238E27FC236}">
                <a16:creationId xmlns:a16="http://schemas.microsoft.com/office/drawing/2014/main" id="{4FCF049B-FE86-B747-94ED-D700CDFAE899}"/>
              </a:ext>
            </a:extLst>
          </p:cNvPr>
          <p:cNvSpPr>
            <a:spLocks noChangeShapeType="1"/>
          </p:cNvSpPr>
          <p:nvPr/>
        </p:nvSpPr>
        <p:spPr bwMode="auto">
          <a:xfrm flipH="1">
            <a:off x="4953000" y="2667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12" name="Oval 16">
            <a:extLst>
              <a:ext uri="{FF2B5EF4-FFF2-40B4-BE49-F238E27FC236}">
                <a16:creationId xmlns:a16="http://schemas.microsoft.com/office/drawing/2014/main" id="{2F3C8045-6944-B84C-9C0B-FAE1DFE20B0B}"/>
              </a:ext>
            </a:extLst>
          </p:cNvPr>
          <p:cNvSpPr>
            <a:spLocks noChangeArrowheads="1"/>
          </p:cNvSpPr>
          <p:nvPr/>
        </p:nvSpPr>
        <p:spPr bwMode="auto">
          <a:xfrm>
            <a:off x="4495800" y="2895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3" name="Oval 17">
            <a:extLst>
              <a:ext uri="{FF2B5EF4-FFF2-40B4-BE49-F238E27FC236}">
                <a16:creationId xmlns:a16="http://schemas.microsoft.com/office/drawing/2014/main" id="{DDD0C3BB-A10F-E645-90E2-4AA31655B132}"/>
              </a:ext>
            </a:extLst>
          </p:cNvPr>
          <p:cNvSpPr>
            <a:spLocks noChangeArrowheads="1"/>
          </p:cNvSpPr>
          <p:nvPr/>
        </p:nvSpPr>
        <p:spPr bwMode="auto">
          <a:xfrm>
            <a:off x="8382000" y="2362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4" name="Oval 18">
            <a:extLst>
              <a:ext uri="{FF2B5EF4-FFF2-40B4-BE49-F238E27FC236}">
                <a16:creationId xmlns:a16="http://schemas.microsoft.com/office/drawing/2014/main" id="{98DC3D28-A1D3-744A-9A43-58D87311FE3B}"/>
              </a:ext>
            </a:extLst>
          </p:cNvPr>
          <p:cNvSpPr>
            <a:spLocks noChangeArrowheads="1"/>
          </p:cNvSpPr>
          <p:nvPr/>
        </p:nvSpPr>
        <p:spPr bwMode="auto">
          <a:xfrm>
            <a:off x="8686800" y="144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5" name="Oval 19">
            <a:extLst>
              <a:ext uri="{FF2B5EF4-FFF2-40B4-BE49-F238E27FC236}">
                <a16:creationId xmlns:a16="http://schemas.microsoft.com/office/drawing/2014/main" id="{0CE52A15-07BC-0847-9CDD-BA23071AF494}"/>
              </a:ext>
            </a:extLst>
          </p:cNvPr>
          <p:cNvSpPr>
            <a:spLocks noChangeArrowheads="1"/>
          </p:cNvSpPr>
          <p:nvPr/>
        </p:nvSpPr>
        <p:spPr bwMode="auto">
          <a:xfrm>
            <a:off x="7467600" y="20574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6" name="Oval 20">
            <a:extLst>
              <a:ext uri="{FF2B5EF4-FFF2-40B4-BE49-F238E27FC236}">
                <a16:creationId xmlns:a16="http://schemas.microsoft.com/office/drawing/2014/main" id="{C4803C62-8C1D-0745-AF22-D8EAA4247024}"/>
              </a:ext>
            </a:extLst>
          </p:cNvPr>
          <p:cNvSpPr>
            <a:spLocks noChangeArrowheads="1"/>
          </p:cNvSpPr>
          <p:nvPr/>
        </p:nvSpPr>
        <p:spPr bwMode="auto">
          <a:xfrm>
            <a:off x="9448800" y="2286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17" name="Line 21">
            <a:extLst>
              <a:ext uri="{FF2B5EF4-FFF2-40B4-BE49-F238E27FC236}">
                <a16:creationId xmlns:a16="http://schemas.microsoft.com/office/drawing/2014/main" id="{A739EF85-4A11-F548-AF8D-ACD045C381E9}"/>
              </a:ext>
            </a:extLst>
          </p:cNvPr>
          <p:cNvSpPr>
            <a:spLocks noChangeShapeType="1"/>
          </p:cNvSpPr>
          <p:nvPr/>
        </p:nvSpPr>
        <p:spPr bwMode="auto">
          <a:xfrm>
            <a:off x="8839200" y="2514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18" name="Line 22">
            <a:extLst>
              <a:ext uri="{FF2B5EF4-FFF2-40B4-BE49-F238E27FC236}">
                <a16:creationId xmlns:a16="http://schemas.microsoft.com/office/drawing/2014/main" id="{4DBF380E-1101-6A4D-85C4-D4DB1A0F560C}"/>
              </a:ext>
            </a:extLst>
          </p:cNvPr>
          <p:cNvSpPr>
            <a:spLocks noChangeShapeType="1"/>
          </p:cNvSpPr>
          <p:nvPr/>
        </p:nvSpPr>
        <p:spPr bwMode="auto">
          <a:xfrm>
            <a:off x="8001000" y="2286000"/>
            <a:ext cx="381000" cy="1524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19" name="Line 23">
            <a:extLst>
              <a:ext uri="{FF2B5EF4-FFF2-40B4-BE49-F238E27FC236}">
                <a16:creationId xmlns:a16="http://schemas.microsoft.com/office/drawing/2014/main" id="{D6677CC8-0EEA-5F4A-B4EE-BD76754C44B8}"/>
              </a:ext>
            </a:extLst>
          </p:cNvPr>
          <p:cNvSpPr>
            <a:spLocks noChangeShapeType="1"/>
          </p:cNvSpPr>
          <p:nvPr/>
        </p:nvSpPr>
        <p:spPr bwMode="auto">
          <a:xfrm flipV="1">
            <a:off x="8686800" y="1905000"/>
            <a:ext cx="152400" cy="3810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0" name="Oval 24">
            <a:extLst>
              <a:ext uri="{FF2B5EF4-FFF2-40B4-BE49-F238E27FC236}">
                <a16:creationId xmlns:a16="http://schemas.microsoft.com/office/drawing/2014/main" id="{9789E90B-1795-CB47-BC44-FAB666B1E38F}"/>
              </a:ext>
            </a:extLst>
          </p:cNvPr>
          <p:cNvSpPr>
            <a:spLocks noChangeArrowheads="1"/>
          </p:cNvSpPr>
          <p:nvPr/>
        </p:nvSpPr>
        <p:spPr bwMode="auto">
          <a:xfrm>
            <a:off x="8839200" y="3276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1" name="Line 25">
            <a:extLst>
              <a:ext uri="{FF2B5EF4-FFF2-40B4-BE49-F238E27FC236}">
                <a16:creationId xmlns:a16="http://schemas.microsoft.com/office/drawing/2014/main" id="{149844A9-A572-5443-98FA-8F59E5294C4D}"/>
              </a:ext>
            </a:extLst>
          </p:cNvPr>
          <p:cNvSpPr>
            <a:spLocks noChangeShapeType="1"/>
          </p:cNvSpPr>
          <p:nvPr/>
        </p:nvSpPr>
        <p:spPr bwMode="auto">
          <a:xfrm>
            <a:off x="8686800" y="2743200"/>
            <a:ext cx="1524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2" name="Oval 26">
            <a:extLst>
              <a:ext uri="{FF2B5EF4-FFF2-40B4-BE49-F238E27FC236}">
                <a16:creationId xmlns:a16="http://schemas.microsoft.com/office/drawing/2014/main" id="{7ED6F811-0C21-B540-A6C5-050F3B5CC6CB}"/>
              </a:ext>
            </a:extLst>
          </p:cNvPr>
          <p:cNvSpPr>
            <a:spLocks noChangeArrowheads="1"/>
          </p:cNvSpPr>
          <p:nvPr/>
        </p:nvSpPr>
        <p:spPr bwMode="auto">
          <a:xfrm>
            <a:off x="3581400" y="47244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3" name="Oval 27">
            <a:extLst>
              <a:ext uri="{FF2B5EF4-FFF2-40B4-BE49-F238E27FC236}">
                <a16:creationId xmlns:a16="http://schemas.microsoft.com/office/drawing/2014/main" id="{F87C16F4-1A69-E345-B687-3309554AE6BA}"/>
              </a:ext>
            </a:extLst>
          </p:cNvPr>
          <p:cNvSpPr>
            <a:spLocks noChangeArrowheads="1"/>
          </p:cNvSpPr>
          <p:nvPr/>
        </p:nvSpPr>
        <p:spPr bwMode="auto">
          <a:xfrm>
            <a:off x="4267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4" name="Oval 28">
            <a:extLst>
              <a:ext uri="{FF2B5EF4-FFF2-40B4-BE49-F238E27FC236}">
                <a16:creationId xmlns:a16="http://schemas.microsoft.com/office/drawing/2014/main" id="{FC1230E9-C795-AA49-B75F-F93751CF77BB}"/>
              </a:ext>
            </a:extLst>
          </p:cNvPr>
          <p:cNvSpPr>
            <a:spLocks noChangeArrowheads="1"/>
          </p:cNvSpPr>
          <p:nvPr/>
        </p:nvSpPr>
        <p:spPr bwMode="auto">
          <a:xfrm>
            <a:off x="2819400" y="4038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5" name="Oval 29">
            <a:extLst>
              <a:ext uri="{FF2B5EF4-FFF2-40B4-BE49-F238E27FC236}">
                <a16:creationId xmlns:a16="http://schemas.microsoft.com/office/drawing/2014/main" id="{753BC99F-774C-CF4A-8D10-DBA66199311B}"/>
              </a:ext>
            </a:extLst>
          </p:cNvPr>
          <p:cNvSpPr>
            <a:spLocks noChangeArrowheads="1"/>
          </p:cNvSpPr>
          <p:nvPr/>
        </p:nvSpPr>
        <p:spPr bwMode="auto">
          <a:xfrm>
            <a:off x="4648200" y="4648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26" name="Line 30">
            <a:extLst>
              <a:ext uri="{FF2B5EF4-FFF2-40B4-BE49-F238E27FC236}">
                <a16:creationId xmlns:a16="http://schemas.microsoft.com/office/drawing/2014/main" id="{FDA54F1E-3565-6B41-9113-DBACB990C942}"/>
              </a:ext>
            </a:extLst>
          </p:cNvPr>
          <p:cNvSpPr>
            <a:spLocks noChangeShapeType="1"/>
          </p:cNvSpPr>
          <p:nvPr/>
        </p:nvSpPr>
        <p:spPr bwMode="auto">
          <a:xfrm>
            <a:off x="4038600" y="48768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7" name="Line 31">
            <a:extLst>
              <a:ext uri="{FF2B5EF4-FFF2-40B4-BE49-F238E27FC236}">
                <a16:creationId xmlns:a16="http://schemas.microsoft.com/office/drawing/2014/main" id="{73AAF89B-F451-B340-8970-FF08E84F36FF}"/>
              </a:ext>
            </a:extLst>
          </p:cNvPr>
          <p:cNvSpPr>
            <a:spLocks noChangeShapeType="1"/>
          </p:cNvSpPr>
          <p:nvPr/>
        </p:nvSpPr>
        <p:spPr bwMode="auto">
          <a:xfrm>
            <a:off x="3200400" y="4419600"/>
            <a:ext cx="3810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28" name="Line 32">
            <a:extLst>
              <a:ext uri="{FF2B5EF4-FFF2-40B4-BE49-F238E27FC236}">
                <a16:creationId xmlns:a16="http://schemas.microsoft.com/office/drawing/2014/main" id="{93EB33E8-7E69-0C44-90ED-986CC8829391}"/>
              </a:ext>
            </a:extLst>
          </p:cNvPr>
          <p:cNvSpPr>
            <a:spLocks noChangeShapeType="1"/>
          </p:cNvSpPr>
          <p:nvPr/>
        </p:nvSpPr>
        <p:spPr bwMode="auto">
          <a:xfrm flipV="1">
            <a:off x="3962400" y="42672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29" name="Oval 33">
            <a:extLst>
              <a:ext uri="{FF2B5EF4-FFF2-40B4-BE49-F238E27FC236}">
                <a16:creationId xmlns:a16="http://schemas.microsoft.com/office/drawing/2014/main" id="{7EEB7329-7EE6-1F4A-8914-8893EB655CC0}"/>
              </a:ext>
            </a:extLst>
          </p:cNvPr>
          <p:cNvSpPr>
            <a:spLocks noChangeArrowheads="1"/>
          </p:cNvSpPr>
          <p:nvPr/>
        </p:nvSpPr>
        <p:spPr bwMode="auto">
          <a:xfrm>
            <a:off x="4114800" y="5638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0" name="Line 34">
            <a:extLst>
              <a:ext uri="{FF2B5EF4-FFF2-40B4-BE49-F238E27FC236}">
                <a16:creationId xmlns:a16="http://schemas.microsoft.com/office/drawing/2014/main" id="{5608F1AA-07F8-7349-974E-FBA7A36B7B4A}"/>
              </a:ext>
            </a:extLst>
          </p:cNvPr>
          <p:cNvSpPr>
            <a:spLocks noChangeShapeType="1"/>
          </p:cNvSpPr>
          <p:nvPr/>
        </p:nvSpPr>
        <p:spPr bwMode="auto">
          <a:xfrm>
            <a:off x="3886200" y="5105400"/>
            <a:ext cx="304800" cy="4572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1" name="Line 35">
            <a:extLst>
              <a:ext uri="{FF2B5EF4-FFF2-40B4-BE49-F238E27FC236}">
                <a16:creationId xmlns:a16="http://schemas.microsoft.com/office/drawing/2014/main" id="{6D2EBE42-1D58-664A-A48C-C282159554FB}"/>
              </a:ext>
            </a:extLst>
          </p:cNvPr>
          <p:cNvSpPr>
            <a:spLocks noChangeShapeType="1"/>
          </p:cNvSpPr>
          <p:nvPr/>
        </p:nvSpPr>
        <p:spPr bwMode="auto">
          <a:xfrm flipH="1">
            <a:off x="3200400" y="50292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2" name="Oval 36">
            <a:extLst>
              <a:ext uri="{FF2B5EF4-FFF2-40B4-BE49-F238E27FC236}">
                <a16:creationId xmlns:a16="http://schemas.microsoft.com/office/drawing/2014/main" id="{08CAF950-8087-0D49-9CF9-0A296098FF80}"/>
              </a:ext>
            </a:extLst>
          </p:cNvPr>
          <p:cNvSpPr>
            <a:spLocks noChangeArrowheads="1"/>
          </p:cNvSpPr>
          <p:nvPr/>
        </p:nvSpPr>
        <p:spPr bwMode="auto">
          <a:xfrm>
            <a:off x="2743200" y="52578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3" name="Oval 37">
            <a:extLst>
              <a:ext uri="{FF2B5EF4-FFF2-40B4-BE49-F238E27FC236}">
                <a16:creationId xmlns:a16="http://schemas.microsoft.com/office/drawing/2014/main" id="{6BCF6D71-E68E-094C-8610-420759D92CE1}"/>
              </a:ext>
            </a:extLst>
          </p:cNvPr>
          <p:cNvSpPr>
            <a:spLocks noChangeArrowheads="1"/>
          </p:cNvSpPr>
          <p:nvPr/>
        </p:nvSpPr>
        <p:spPr bwMode="auto">
          <a:xfrm>
            <a:off x="7315200" y="4648200"/>
            <a:ext cx="368300" cy="3683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4" name="Oval 38">
            <a:extLst>
              <a:ext uri="{FF2B5EF4-FFF2-40B4-BE49-F238E27FC236}">
                <a16:creationId xmlns:a16="http://schemas.microsoft.com/office/drawing/2014/main" id="{5ACC2198-D73E-164F-821D-431C177D34F6}"/>
              </a:ext>
            </a:extLst>
          </p:cNvPr>
          <p:cNvSpPr>
            <a:spLocks noChangeArrowheads="1"/>
          </p:cNvSpPr>
          <p:nvPr/>
        </p:nvSpPr>
        <p:spPr bwMode="auto">
          <a:xfrm>
            <a:off x="6934200" y="38862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5" name="Oval 39">
            <a:extLst>
              <a:ext uri="{FF2B5EF4-FFF2-40B4-BE49-F238E27FC236}">
                <a16:creationId xmlns:a16="http://schemas.microsoft.com/office/drawing/2014/main" id="{D976BEC1-CDFB-D74D-8B78-276594CCF9CE}"/>
              </a:ext>
            </a:extLst>
          </p:cNvPr>
          <p:cNvSpPr>
            <a:spLocks noChangeArrowheads="1"/>
          </p:cNvSpPr>
          <p:nvPr/>
        </p:nvSpPr>
        <p:spPr bwMode="auto">
          <a:xfrm>
            <a:off x="8382000" y="45720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36" name="Line 40">
            <a:extLst>
              <a:ext uri="{FF2B5EF4-FFF2-40B4-BE49-F238E27FC236}">
                <a16:creationId xmlns:a16="http://schemas.microsoft.com/office/drawing/2014/main" id="{8C2F3671-1F5A-C149-A900-D919A203FC55}"/>
              </a:ext>
            </a:extLst>
          </p:cNvPr>
          <p:cNvSpPr>
            <a:spLocks noChangeShapeType="1"/>
          </p:cNvSpPr>
          <p:nvPr/>
        </p:nvSpPr>
        <p:spPr bwMode="auto">
          <a:xfrm>
            <a:off x="7772400" y="4800600"/>
            <a:ext cx="53340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7" name="Line 41">
            <a:extLst>
              <a:ext uri="{FF2B5EF4-FFF2-40B4-BE49-F238E27FC236}">
                <a16:creationId xmlns:a16="http://schemas.microsoft.com/office/drawing/2014/main" id="{187D1187-E273-2648-B943-8C1B102EABC7}"/>
              </a:ext>
            </a:extLst>
          </p:cNvPr>
          <p:cNvSpPr>
            <a:spLocks noChangeShapeType="1"/>
          </p:cNvSpPr>
          <p:nvPr/>
        </p:nvSpPr>
        <p:spPr bwMode="auto">
          <a:xfrm>
            <a:off x="7162800" y="4267200"/>
            <a:ext cx="228600" cy="381000"/>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06538" name="Line 42">
            <a:extLst>
              <a:ext uri="{FF2B5EF4-FFF2-40B4-BE49-F238E27FC236}">
                <a16:creationId xmlns:a16="http://schemas.microsoft.com/office/drawing/2014/main" id="{D98EA577-41C6-E14F-BC66-FC42074C60CC}"/>
              </a:ext>
            </a:extLst>
          </p:cNvPr>
          <p:cNvSpPr>
            <a:spLocks noChangeShapeType="1"/>
          </p:cNvSpPr>
          <p:nvPr/>
        </p:nvSpPr>
        <p:spPr bwMode="auto">
          <a:xfrm flipH="1">
            <a:off x="6934200" y="4953000"/>
            <a:ext cx="38100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06539" name="Oval 43">
            <a:extLst>
              <a:ext uri="{FF2B5EF4-FFF2-40B4-BE49-F238E27FC236}">
                <a16:creationId xmlns:a16="http://schemas.microsoft.com/office/drawing/2014/main" id="{E36F9902-5E12-3248-815C-CA76EBEFAD3B}"/>
              </a:ext>
            </a:extLst>
          </p:cNvPr>
          <p:cNvSpPr>
            <a:spLocks noChangeArrowheads="1"/>
          </p:cNvSpPr>
          <p:nvPr/>
        </p:nvSpPr>
        <p:spPr bwMode="auto">
          <a:xfrm>
            <a:off x="6477000" y="518160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endParaRPr lang="en-US" altLang="en-US" sz="3600">
              <a:solidFill>
                <a:schemeClr val="tx2"/>
              </a:solidFill>
            </a:endParaRPr>
          </a:p>
        </p:txBody>
      </p:sp>
      <p:sp>
        <p:nvSpPr>
          <p:cNvPr id="106540" name="Text Box 44">
            <a:extLst>
              <a:ext uri="{FF2B5EF4-FFF2-40B4-BE49-F238E27FC236}">
                <a16:creationId xmlns:a16="http://schemas.microsoft.com/office/drawing/2014/main" id="{74CF0D12-561E-4B4E-B886-740164034B78}"/>
              </a:ext>
            </a:extLst>
          </p:cNvPr>
          <p:cNvSpPr txBox="1">
            <a:spLocks noChangeArrowheads="1"/>
          </p:cNvSpPr>
          <p:nvPr/>
        </p:nvSpPr>
        <p:spPr bwMode="auto">
          <a:xfrm>
            <a:off x="3184525" y="1946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1</a:t>
            </a:r>
          </a:p>
        </p:txBody>
      </p:sp>
      <p:sp>
        <p:nvSpPr>
          <p:cNvPr id="106541" name="Text Box 45">
            <a:extLst>
              <a:ext uri="{FF2B5EF4-FFF2-40B4-BE49-F238E27FC236}">
                <a16:creationId xmlns:a16="http://schemas.microsoft.com/office/drawing/2014/main" id="{9F285CB7-DADF-9A45-8A61-BD2EC0941816}"/>
              </a:ext>
            </a:extLst>
          </p:cNvPr>
          <p:cNvSpPr txBox="1">
            <a:spLocks noChangeArrowheads="1"/>
          </p:cNvSpPr>
          <p:nvPr/>
        </p:nvSpPr>
        <p:spPr bwMode="auto">
          <a:xfrm>
            <a:off x="58515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2</a:t>
            </a:r>
          </a:p>
        </p:txBody>
      </p:sp>
      <p:sp>
        <p:nvSpPr>
          <p:cNvPr id="106542" name="Text Box 46">
            <a:extLst>
              <a:ext uri="{FF2B5EF4-FFF2-40B4-BE49-F238E27FC236}">
                <a16:creationId xmlns:a16="http://schemas.microsoft.com/office/drawing/2014/main" id="{24EC5811-C867-B942-B461-3CD5F0B8CE45}"/>
              </a:ext>
            </a:extLst>
          </p:cNvPr>
          <p:cNvSpPr txBox="1">
            <a:spLocks noChangeArrowheads="1"/>
          </p:cNvSpPr>
          <p:nvPr/>
        </p:nvSpPr>
        <p:spPr bwMode="auto">
          <a:xfrm>
            <a:off x="88233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3</a:t>
            </a:r>
          </a:p>
        </p:txBody>
      </p:sp>
      <p:sp>
        <p:nvSpPr>
          <p:cNvPr id="106543" name="Text Box 47">
            <a:extLst>
              <a:ext uri="{FF2B5EF4-FFF2-40B4-BE49-F238E27FC236}">
                <a16:creationId xmlns:a16="http://schemas.microsoft.com/office/drawing/2014/main" id="{6B0CCFD7-8C6C-D141-A7C7-7B1BE2F3567D}"/>
              </a:ext>
            </a:extLst>
          </p:cNvPr>
          <p:cNvSpPr txBox="1">
            <a:spLocks noChangeArrowheads="1"/>
          </p:cNvSpPr>
          <p:nvPr/>
        </p:nvSpPr>
        <p:spPr bwMode="auto">
          <a:xfrm>
            <a:off x="36417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4</a:t>
            </a:r>
          </a:p>
        </p:txBody>
      </p:sp>
      <p:sp>
        <p:nvSpPr>
          <p:cNvPr id="106544" name="Text Box 48">
            <a:extLst>
              <a:ext uri="{FF2B5EF4-FFF2-40B4-BE49-F238E27FC236}">
                <a16:creationId xmlns:a16="http://schemas.microsoft.com/office/drawing/2014/main" id="{0753531D-4C33-864B-BF8A-FE539E1AF38E}"/>
              </a:ext>
            </a:extLst>
          </p:cNvPr>
          <p:cNvSpPr txBox="1">
            <a:spLocks noChangeArrowheads="1"/>
          </p:cNvSpPr>
          <p:nvPr/>
        </p:nvSpPr>
        <p:spPr bwMode="auto">
          <a:xfrm>
            <a:off x="76041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ctr" eaLnBrk="1" hangingPunct="1">
              <a:spcBef>
                <a:spcPct val="0"/>
              </a:spcBef>
              <a:buFontTx/>
              <a:buNone/>
            </a:pPr>
            <a:r>
              <a:rPr lang="en-US" altLang="en-US" sz="2400">
                <a:solidFill>
                  <a:schemeClr val="tx2"/>
                </a:solidFill>
              </a:rPr>
              <a:t>5</a:t>
            </a:r>
          </a:p>
        </p:txBody>
      </p:sp>
      <p:sp>
        <p:nvSpPr>
          <p:cNvPr id="106545" name="Line 49">
            <a:extLst>
              <a:ext uri="{FF2B5EF4-FFF2-40B4-BE49-F238E27FC236}">
                <a16:creationId xmlns:a16="http://schemas.microsoft.com/office/drawing/2014/main" id="{97F23424-7181-8E48-A784-F9272AE0B1F2}"/>
              </a:ext>
            </a:extLst>
          </p:cNvPr>
          <p:cNvSpPr>
            <a:spLocks noChangeShapeType="1"/>
          </p:cNvSpPr>
          <p:nvPr/>
        </p:nvSpPr>
        <p:spPr bwMode="auto">
          <a:xfrm>
            <a:off x="6096000" y="1676400"/>
            <a:ext cx="3810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6" name="Line 50">
            <a:extLst>
              <a:ext uri="{FF2B5EF4-FFF2-40B4-BE49-F238E27FC236}">
                <a16:creationId xmlns:a16="http://schemas.microsoft.com/office/drawing/2014/main" id="{6AF0C1A7-0017-9A4B-91CE-B1D162C7F85D}"/>
              </a:ext>
            </a:extLst>
          </p:cNvPr>
          <p:cNvSpPr>
            <a:spLocks noChangeShapeType="1"/>
          </p:cNvSpPr>
          <p:nvPr/>
        </p:nvSpPr>
        <p:spPr bwMode="auto">
          <a:xfrm flipV="1">
            <a:off x="4953000" y="1600200"/>
            <a:ext cx="6858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7" name="Line 51">
            <a:extLst>
              <a:ext uri="{FF2B5EF4-FFF2-40B4-BE49-F238E27FC236}">
                <a16:creationId xmlns:a16="http://schemas.microsoft.com/office/drawing/2014/main" id="{576B681F-5A6A-CD4B-9D4E-511B8A2B4C0F}"/>
              </a:ext>
            </a:extLst>
          </p:cNvPr>
          <p:cNvSpPr>
            <a:spLocks noChangeShapeType="1"/>
          </p:cNvSpPr>
          <p:nvPr/>
        </p:nvSpPr>
        <p:spPr bwMode="auto">
          <a:xfrm flipV="1">
            <a:off x="4648200" y="1600200"/>
            <a:ext cx="99060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8" name="Line 52">
            <a:extLst>
              <a:ext uri="{FF2B5EF4-FFF2-40B4-BE49-F238E27FC236}">
                <a16:creationId xmlns:a16="http://schemas.microsoft.com/office/drawing/2014/main" id="{CE55D8FB-A761-E943-9380-ABC4979AE6E7}"/>
              </a:ext>
            </a:extLst>
          </p:cNvPr>
          <p:cNvSpPr>
            <a:spLocks noChangeShapeType="1"/>
          </p:cNvSpPr>
          <p:nvPr/>
        </p:nvSpPr>
        <p:spPr bwMode="auto">
          <a:xfrm>
            <a:off x="9067800" y="1752600"/>
            <a:ext cx="3810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49" name="Line 53">
            <a:extLst>
              <a:ext uri="{FF2B5EF4-FFF2-40B4-BE49-F238E27FC236}">
                <a16:creationId xmlns:a16="http://schemas.microsoft.com/office/drawing/2014/main" id="{6742F8F2-D8D8-104D-93F1-F9F77619EAF8}"/>
              </a:ext>
            </a:extLst>
          </p:cNvPr>
          <p:cNvSpPr>
            <a:spLocks noChangeShapeType="1"/>
          </p:cNvSpPr>
          <p:nvPr/>
        </p:nvSpPr>
        <p:spPr bwMode="auto">
          <a:xfrm flipV="1">
            <a:off x="7772400" y="1676400"/>
            <a:ext cx="8382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0" name="Line 54">
            <a:extLst>
              <a:ext uri="{FF2B5EF4-FFF2-40B4-BE49-F238E27FC236}">
                <a16:creationId xmlns:a16="http://schemas.microsoft.com/office/drawing/2014/main" id="{CDAEA142-C872-9748-A81D-1803AB9F3FB6}"/>
              </a:ext>
            </a:extLst>
          </p:cNvPr>
          <p:cNvSpPr>
            <a:spLocks noChangeShapeType="1"/>
          </p:cNvSpPr>
          <p:nvPr/>
        </p:nvSpPr>
        <p:spPr bwMode="auto">
          <a:xfrm flipV="1">
            <a:off x="9220200" y="2743200"/>
            <a:ext cx="3048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1" name="Line 55">
            <a:extLst>
              <a:ext uri="{FF2B5EF4-FFF2-40B4-BE49-F238E27FC236}">
                <a16:creationId xmlns:a16="http://schemas.microsoft.com/office/drawing/2014/main" id="{6FC23904-AB5C-1A47-94A7-C0016A8FD161}"/>
              </a:ext>
            </a:extLst>
          </p:cNvPr>
          <p:cNvSpPr>
            <a:spLocks noChangeShapeType="1"/>
          </p:cNvSpPr>
          <p:nvPr/>
        </p:nvSpPr>
        <p:spPr bwMode="auto">
          <a:xfrm>
            <a:off x="7315200" y="4038600"/>
            <a:ext cx="10668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2" name="Line 56">
            <a:extLst>
              <a:ext uri="{FF2B5EF4-FFF2-40B4-BE49-F238E27FC236}">
                <a16:creationId xmlns:a16="http://schemas.microsoft.com/office/drawing/2014/main" id="{AF2374C8-34B7-1E4D-B732-3E6C2A054B67}"/>
              </a:ext>
            </a:extLst>
          </p:cNvPr>
          <p:cNvSpPr>
            <a:spLocks noChangeShapeType="1"/>
          </p:cNvSpPr>
          <p:nvPr/>
        </p:nvSpPr>
        <p:spPr bwMode="auto">
          <a:xfrm flipV="1">
            <a:off x="6629400" y="4267200"/>
            <a:ext cx="30480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
        <p:nvSpPr>
          <p:cNvPr id="106553" name="Line 57">
            <a:extLst>
              <a:ext uri="{FF2B5EF4-FFF2-40B4-BE49-F238E27FC236}">
                <a16:creationId xmlns:a16="http://schemas.microsoft.com/office/drawing/2014/main" id="{C621D77A-1426-7D46-A4C3-D219317BD95D}"/>
              </a:ext>
            </a:extLst>
          </p:cNvPr>
          <p:cNvSpPr>
            <a:spLocks noChangeShapeType="1"/>
          </p:cNvSpPr>
          <p:nvPr/>
        </p:nvSpPr>
        <p:spPr bwMode="auto">
          <a:xfrm flipV="1">
            <a:off x="7010400" y="4953000"/>
            <a:ext cx="13716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nchor="ctr"/>
          <a:lstStyle/>
          <a:p>
            <a:endParaRPr lang="en-US"/>
          </a:p>
        </p:txBody>
      </p:sp>
    </p:spTree>
    <p:extLst>
      <p:ext uri="{BB962C8B-B14F-4D97-AF65-F5344CB8AC3E}">
        <p14:creationId xmlns:p14="http://schemas.microsoft.com/office/powerpoint/2010/main" val="154048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a:extLst>
              <a:ext uri="{FF2B5EF4-FFF2-40B4-BE49-F238E27FC236}">
                <a16:creationId xmlns:a16="http://schemas.microsoft.com/office/drawing/2014/main" id="{94710C81-1890-484E-A478-83B7ADC67600}"/>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rgbClr val="000000"/>
                </a:solidFill>
                <a:latin typeface="Times New Roman" panose="02020603050405020304" pitchFamily="18" charset="0"/>
              </a:defRPr>
            </a:lvl1pPr>
            <a:lvl2pPr marL="742950" indent="-285750" eaLnBrk="0" hangingPunct="0">
              <a:spcBef>
                <a:spcPct val="20000"/>
              </a:spcBef>
              <a:buChar char="–"/>
              <a:defRPr sz="2800">
                <a:solidFill>
                  <a:srgbClr val="000000"/>
                </a:solidFill>
                <a:latin typeface="Times New Roman" panose="02020603050405020304" pitchFamily="18" charset="0"/>
              </a:defRPr>
            </a:lvl2pPr>
            <a:lvl3pPr marL="1143000" indent="-228600" eaLnBrk="0" hangingPunct="0">
              <a:spcBef>
                <a:spcPct val="20000"/>
              </a:spcBef>
              <a:buChar char="•"/>
              <a:defRPr sz="2400">
                <a:solidFill>
                  <a:srgbClr val="000000"/>
                </a:solidFill>
                <a:latin typeface="Times New Roman" panose="02020603050405020304" pitchFamily="18" charset="0"/>
              </a:defRPr>
            </a:lvl3pPr>
            <a:lvl4pPr marL="1600200" indent="-228600" eaLnBrk="0" hangingPunct="0">
              <a:spcBef>
                <a:spcPct val="20000"/>
              </a:spcBef>
              <a:buChar char="–"/>
              <a:defRPr sz="2000">
                <a:solidFill>
                  <a:srgbClr val="000000"/>
                </a:solidFill>
                <a:latin typeface="Times New Roman" panose="02020603050405020304" pitchFamily="18" charset="0"/>
              </a:defRPr>
            </a:lvl4pPr>
            <a:lvl5pPr marL="2057400" indent="-228600" eaLnBrk="0" hangingPunct="0">
              <a:spcBef>
                <a:spcPct val="20000"/>
              </a:spcBef>
              <a:buChar char="»"/>
              <a:defRPr sz="2000">
                <a:solidFill>
                  <a:srgbClr val="00000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defRPr>
            </a:lvl9pPr>
          </a:lstStyle>
          <a:p>
            <a:pPr algn="r">
              <a:spcBef>
                <a:spcPct val="0"/>
              </a:spcBef>
              <a:buFontTx/>
              <a:buNone/>
            </a:pPr>
            <a:fld id="{8A49ADF0-DBE9-F34B-A667-C8A4FCCC9B9F}" type="slidenum">
              <a:rPr lang="en-US" altLang="en-US" sz="1400">
                <a:solidFill>
                  <a:schemeClr val="tx1"/>
                </a:solidFill>
              </a:rPr>
              <a:pPr algn="r">
                <a:spcBef>
                  <a:spcPct val="0"/>
                </a:spcBef>
                <a:buFontTx/>
                <a:buNone/>
              </a:pPr>
              <a:t>9</a:t>
            </a:fld>
            <a:endParaRPr lang="en-US" altLang="en-US" sz="1400">
              <a:solidFill>
                <a:schemeClr val="tx1"/>
              </a:solidFill>
            </a:endParaRPr>
          </a:p>
        </p:txBody>
      </p:sp>
      <p:sp>
        <p:nvSpPr>
          <p:cNvPr id="107523" name="Rectangle 2">
            <a:extLst>
              <a:ext uri="{FF2B5EF4-FFF2-40B4-BE49-F238E27FC236}">
                <a16:creationId xmlns:a16="http://schemas.microsoft.com/office/drawing/2014/main" id="{0A30EAD6-0B0E-6A4B-99E9-E17AF423F920}"/>
              </a:ext>
            </a:extLst>
          </p:cNvPr>
          <p:cNvSpPr>
            <a:spLocks noGrp="1" noChangeArrowheads="1"/>
          </p:cNvSpPr>
          <p:nvPr>
            <p:ph type="title" idx="4294967295"/>
          </p:nvPr>
        </p:nvSpPr>
        <p:spPr>
          <a:xfrm>
            <a:off x="2209800" y="304800"/>
            <a:ext cx="7620000" cy="762000"/>
          </a:xfrm>
        </p:spPr>
        <p:txBody>
          <a:bodyPr/>
          <a:lstStyle/>
          <a:p>
            <a:r>
              <a:rPr lang="en-US" altLang="en-US" sz="3200"/>
              <a:t>Ego-centric Networks</a:t>
            </a:r>
          </a:p>
        </p:txBody>
      </p:sp>
      <p:sp>
        <p:nvSpPr>
          <p:cNvPr id="107524" name="Rectangle 3">
            <a:extLst>
              <a:ext uri="{FF2B5EF4-FFF2-40B4-BE49-F238E27FC236}">
                <a16:creationId xmlns:a16="http://schemas.microsoft.com/office/drawing/2014/main" id="{D8CD7B6D-BD2F-B642-8F5A-DEA4C9023C24}"/>
              </a:ext>
            </a:extLst>
          </p:cNvPr>
          <p:cNvSpPr>
            <a:spLocks noGrp="1" noChangeArrowheads="1"/>
          </p:cNvSpPr>
          <p:nvPr>
            <p:ph type="body" idx="4294967295"/>
          </p:nvPr>
        </p:nvSpPr>
        <p:spPr>
          <a:xfrm>
            <a:off x="2209800" y="1219200"/>
            <a:ext cx="7772400" cy="4114800"/>
          </a:xfrm>
        </p:spPr>
        <p:txBody>
          <a:bodyPr/>
          <a:lstStyle/>
          <a:p>
            <a:pPr>
              <a:buFontTx/>
              <a:buNone/>
            </a:pPr>
            <a:r>
              <a:rPr lang="en-US" altLang="en-US" sz="2000" dirty="0"/>
              <a:t>Typically the following characteristics are measured:</a:t>
            </a:r>
          </a:p>
          <a:p>
            <a:pPr>
              <a:buFontTx/>
              <a:buNone/>
            </a:pPr>
            <a:endParaRPr lang="en-US" altLang="en-US" sz="2000" dirty="0"/>
          </a:p>
          <a:p>
            <a:pPr>
              <a:buFontTx/>
              <a:buNone/>
            </a:pPr>
            <a:r>
              <a:rPr lang="en-US" altLang="en-US" sz="2000" dirty="0"/>
              <a:t>1. Type of relation (family, friend, coworker)</a:t>
            </a:r>
          </a:p>
          <a:p>
            <a:pPr>
              <a:buFontTx/>
              <a:buNone/>
            </a:pPr>
            <a:r>
              <a:rPr lang="en-US" altLang="en-US" sz="2000" dirty="0"/>
              <a:t>2. Strength of relation (close, acquaintance, stranger; how long known)</a:t>
            </a:r>
          </a:p>
          <a:p>
            <a:pPr>
              <a:buFontTx/>
              <a:buNone/>
            </a:pPr>
            <a:r>
              <a:rPr lang="en-US" altLang="en-US" sz="2000" dirty="0"/>
              <a:t>2. Frequency of interaction (how often talk to)</a:t>
            </a:r>
          </a:p>
          <a:p>
            <a:pPr>
              <a:buFontTx/>
              <a:buNone/>
            </a:pPr>
            <a:r>
              <a:rPr lang="en-US" altLang="en-US" sz="2000" dirty="0"/>
              <a:t>4. Socio-economic characteristics (education, religion, wealth)</a:t>
            </a:r>
          </a:p>
          <a:p>
            <a:pPr>
              <a:buFontTx/>
              <a:buNone/>
            </a:pPr>
            <a:r>
              <a:rPr lang="en-US" altLang="en-US" sz="2000" dirty="0"/>
              <a:t>5. Demographic characteristics (age, location)</a:t>
            </a:r>
          </a:p>
          <a:p>
            <a:pPr>
              <a:buFontTx/>
              <a:buNone/>
            </a:pPr>
            <a:r>
              <a:rPr lang="en-US" altLang="en-US" sz="2000" dirty="0"/>
              <a:t>6. Substantive characteristics (approve of abortion)</a:t>
            </a:r>
          </a:p>
          <a:p>
            <a:pPr>
              <a:buFontTx/>
              <a:buNone/>
            </a:pPr>
            <a:r>
              <a:rPr lang="en-US" altLang="en-US" sz="2000" dirty="0"/>
              <a:t>7. Content of communication (discuss politics, health, child rearing)</a:t>
            </a:r>
          </a:p>
        </p:txBody>
      </p:sp>
    </p:spTree>
    <p:extLst>
      <p:ext uri="{BB962C8B-B14F-4D97-AF65-F5344CB8AC3E}">
        <p14:creationId xmlns:p14="http://schemas.microsoft.com/office/powerpoint/2010/main" val="2400040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2758</TotalTime>
  <Words>2027</Words>
  <Application>Microsoft Macintosh PowerPoint</Application>
  <PresentationFormat>Widescreen</PresentationFormat>
  <Paragraphs>394</Paragraphs>
  <Slides>39</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Office Theme</vt:lpstr>
      <vt:lpstr>Chart</vt:lpstr>
      <vt:lpstr>Social Network Analysis Class (Spring 2019)   Jieun Shin  [ Week 3 ]</vt:lpstr>
      <vt:lpstr>Week 3: Egocentric Data</vt:lpstr>
      <vt:lpstr>     The shape of an ego-centric network</vt:lpstr>
      <vt:lpstr>Burt, 1984 GSS Egocentric Survey</vt:lpstr>
      <vt:lpstr>Egocentric Survey (sample)</vt:lpstr>
      <vt:lpstr>PowerPoint Presentation</vt:lpstr>
      <vt:lpstr>Egocentric Survey</vt:lpstr>
      <vt:lpstr>PowerPoint Presentation</vt:lpstr>
      <vt:lpstr>Ego-centric Networks</vt:lpstr>
      <vt:lpstr>egocentric variables:</vt:lpstr>
      <vt:lpstr>Marsden (1987) “Core Discussion Networks”</vt:lpstr>
      <vt:lpstr>McPherson, Smith-Lovin, &amp; Brashears (2006) </vt:lpstr>
      <vt:lpstr>McPherson, Smith-Lovin, &amp; Brashears (2006) </vt:lpstr>
      <vt:lpstr>The GSS Controversy </vt:lpstr>
      <vt:lpstr>Ego Centric Data Used to Study 5 Behavioral Hypotheses</vt:lpstr>
      <vt:lpstr>PowerPoint Presentation</vt:lpstr>
      <vt:lpstr>Size</vt:lpstr>
      <vt:lpstr>2. Personal Network Exposure</vt:lpstr>
      <vt:lpstr>Personal Network Thresholds</vt:lpstr>
      <vt:lpstr>PowerPoint Presentation</vt:lpstr>
      <vt:lpstr>Ways to Incorporate Tie Strength</vt:lpstr>
      <vt:lpstr>Dyadic Data</vt:lpstr>
      <vt:lpstr>Dyadic Format</vt:lpstr>
      <vt:lpstr>Testing Relational Hypotheses</vt:lpstr>
      <vt:lpstr>Valente &amp; Vlahov (2001) Baltimore NEP</vt:lpstr>
      <vt:lpstr>Schematic of Needle Network Study</vt:lpstr>
      <vt:lpstr>Graph of reported syringe sharing by friendship rank and survey wave : sharing decreases </vt:lpstr>
      <vt:lpstr>Valente et al. (2001) Syringe relay </vt:lpstr>
      <vt:lpstr>BNEP Evaluation Sample:  Links indicate connection via syringes  and red indicates HIV+ </vt:lpstr>
      <vt:lpstr>PowerPoint Presentation</vt:lpstr>
      <vt:lpstr>Concurrency</vt:lpstr>
      <vt:lpstr>Concurrency (cont.)</vt:lpstr>
      <vt:lpstr>PowerPoint Presentation</vt:lpstr>
      <vt:lpstr>Snowball Sampling (sequenced method) </vt:lpstr>
      <vt:lpstr>Network linkages among indexes and alters in which at least one alter was enrolled (794 links, 59.2%). </vt:lpstr>
      <vt:lpstr>PowerPoint Presentation</vt:lpstr>
      <vt:lpstr>Network Data Types</vt:lpstr>
      <vt:lpstr>   Respondent Driven Sampling (special type of snowball sampling) </vt:lpstr>
      <vt:lpstr>Personal v. Sociometric Data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2018-12-05T05:21:59Z</dcterms:created>
  <dcterms:modified xsi:type="dcterms:W3CDTF">2019-01-02T14:34:17Z</dcterms:modified>
</cp:coreProperties>
</file>