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ison Todd" initials="AT" lastIdx="1" clrIdx="0">
    <p:extLst>
      <p:ext uri="{19B8F6BF-5375-455C-9EA6-DF929625EA0E}">
        <p15:presenceInfo xmlns:p15="http://schemas.microsoft.com/office/powerpoint/2012/main" userId="df837b612bea50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60"/>
  </p:normalViewPr>
  <p:slideViewPr>
    <p:cSldViewPr snapToGrid="0">
      <p:cViewPr>
        <p:scale>
          <a:sx n="45" d="100"/>
          <a:sy n="45" d="100"/>
        </p:scale>
        <p:origin x="28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91DCB-B2AC-4B08-8D56-46012159F745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D931-1258-417C-A96B-CD23C5860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floor = reception with no visible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5D931-1258-417C-A96B-CD23C58607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194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46346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58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64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329006-F979-4A1D-A338-2D3380087CC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E88F05-C3F1-4FD2-9794-080B12FD4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7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FE4-3306-40AE-A92B-0ABBC9791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b="1" dirty="0"/>
              <a:t>Too Hot To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CBB27-6E97-44CF-95FB-22428BFD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355986"/>
            <a:ext cx="6831673" cy="1086237"/>
          </a:xfrm>
        </p:spPr>
        <p:txBody>
          <a:bodyPr>
            <a:normAutofit/>
          </a:bodyPr>
          <a:lstStyle/>
          <a:p>
            <a:r>
              <a:rPr lang="en-US" sz="2800" b="1" dirty="0"/>
              <a:t>A Dynamic Study of Weather and Received Signal Strength on Wireless Transmission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5C3BF9-C8FC-4BF4-B4AB-37DEDC228092}"/>
              </a:ext>
            </a:extLst>
          </p:cNvPr>
          <p:cNvSpPr txBox="1">
            <a:spLocks/>
          </p:cNvSpPr>
          <p:nvPr/>
        </p:nvSpPr>
        <p:spPr>
          <a:xfrm>
            <a:off x="2679904" y="444222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Allison Todd</a:t>
            </a:r>
          </a:p>
        </p:txBody>
      </p:sp>
    </p:spTree>
    <p:extLst>
      <p:ext uri="{BB962C8B-B14F-4D97-AF65-F5344CB8AC3E}">
        <p14:creationId xmlns:p14="http://schemas.microsoft.com/office/powerpoint/2010/main" val="244911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97EF-F01E-486C-A941-54333707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22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2A22-7931-483F-891A-B3E5B4CCB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10647"/>
            <a:ext cx="9601199" cy="52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Weather data is collected using the Open Weather Map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063343-2FAA-4801-8EC2-8672CC28603C}"/>
              </a:ext>
            </a:extLst>
          </p:cNvPr>
          <p:cNvSpPr txBox="1">
            <a:spLocks/>
          </p:cNvSpPr>
          <p:nvPr/>
        </p:nvSpPr>
        <p:spPr>
          <a:xfrm>
            <a:off x="1936679" y="2239766"/>
            <a:ext cx="9601199" cy="82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anose="020B0503020102020204" pitchFamily="34" charset="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Environmental temperature, rainfall, wind speed, and humidity are collected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FB0A6E-3B42-419D-9DC6-5CC88B5D5768}"/>
              </a:ext>
            </a:extLst>
          </p:cNvPr>
          <p:cNvSpPr txBox="1">
            <a:spLocks/>
          </p:cNvSpPr>
          <p:nvPr/>
        </p:nvSpPr>
        <p:spPr>
          <a:xfrm>
            <a:off x="1371599" y="3164440"/>
            <a:ext cx="9601199" cy="109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The individual temperatures of the transmission and reception base station are also collected</a:t>
            </a:r>
          </a:p>
        </p:txBody>
      </p:sp>
    </p:spTree>
    <p:extLst>
      <p:ext uri="{BB962C8B-B14F-4D97-AF65-F5344CB8AC3E}">
        <p14:creationId xmlns:p14="http://schemas.microsoft.com/office/powerpoint/2010/main" val="27205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9-3098-42D7-96A9-81D90370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03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1B96-8589-4F7C-ADC5-3646C6550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04766"/>
            <a:ext cx="9601200" cy="871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Using the tools built previously, power data is collected between the specified rooftop base stations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F33E96-CC21-43CC-9128-28EC83906120}"/>
              </a:ext>
            </a:extLst>
          </p:cNvPr>
          <p:cNvSpPr txBox="1">
            <a:spLocks/>
          </p:cNvSpPr>
          <p:nvPr/>
        </p:nvSpPr>
        <p:spPr>
          <a:xfrm>
            <a:off x="1371600" y="2663432"/>
            <a:ext cx="9601200" cy="5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Weather data is then collected using the Open Weather Map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07D93C-0137-4347-90CA-2C273274D740}"/>
              </a:ext>
            </a:extLst>
          </p:cNvPr>
          <p:cNvSpPr txBox="1">
            <a:spLocks/>
          </p:cNvSpPr>
          <p:nvPr/>
        </p:nvSpPr>
        <p:spPr>
          <a:xfrm>
            <a:off x="1371600" y="3425432"/>
            <a:ext cx="9601200" cy="90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Both power and weather data is collected every minute for as long as desired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91E75F-2B23-4AB5-BDA9-79A8BDC4F802}"/>
              </a:ext>
            </a:extLst>
          </p:cNvPr>
          <p:cNvSpPr txBox="1">
            <a:spLocks/>
          </p:cNvSpPr>
          <p:nvPr/>
        </p:nvSpPr>
        <p:spPr>
          <a:xfrm>
            <a:off x="1371600" y="4517632"/>
            <a:ext cx="9601200" cy="109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Specific device temperature data is then gathered from the POWDER database for the duration of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6642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2C98-28E9-4A5D-9AE2-25049AB7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 and Wind Speed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76680-4A35-4883-AEE0-7D8F60F0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428750"/>
            <a:ext cx="6121400" cy="45910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F3CBD-BD47-4658-9A2F-71027CBE0117}"/>
              </a:ext>
            </a:extLst>
          </p:cNvPr>
          <p:cNvCxnSpPr/>
          <p:nvPr/>
        </p:nvCxnSpPr>
        <p:spPr>
          <a:xfrm flipV="1">
            <a:off x="4734838" y="1766170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81E67A-FFD4-42D0-9477-6F6FD527A47A}"/>
              </a:ext>
            </a:extLst>
          </p:cNvPr>
          <p:cNvSpPr txBox="1"/>
          <p:nvPr/>
        </p:nvSpPr>
        <p:spPr>
          <a:xfrm rot="16200000">
            <a:off x="4421613" y="1847028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6A5B3-2958-43DD-B1D9-94F2DE574D6E}"/>
              </a:ext>
            </a:extLst>
          </p:cNvPr>
          <p:cNvCxnSpPr/>
          <p:nvPr/>
        </p:nvCxnSpPr>
        <p:spPr>
          <a:xfrm flipV="1">
            <a:off x="4734837" y="397513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0E9BC8-CF2C-47B5-89B2-70F39809E709}"/>
              </a:ext>
            </a:extLst>
          </p:cNvPr>
          <p:cNvSpPr txBox="1"/>
          <p:nvPr/>
        </p:nvSpPr>
        <p:spPr>
          <a:xfrm rot="16200000">
            <a:off x="4421612" y="405599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E01CF1-2A5E-47D9-9421-20580F51E235}"/>
              </a:ext>
            </a:extLst>
          </p:cNvPr>
          <p:cNvCxnSpPr/>
          <p:nvPr/>
        </p:nvCxnSpPr>
        <p:spPr>
          <a:xfrm flipV="1">
            <a:off x="5877837" y="397513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2FCDB2-26D1-4B7E-BE3B-E1333CC474AE}"/>
              </a:ext>
            </a:extLst>
          </p:cNvPr>
          <p:cNvSpPr txBox="1"/>
          <p:nvPr/>
        </p:nvSpPr>
        <p:spPr>
          <a:xfrm rot="16200000">
            <a:off x="5564612" y="405599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67B5-6259-48C7-B72B-5D79A78F434E}"/>
              </a:ext>
            </a:extLst>
          </p:cNvPr>
          <p:cNvCxnSpPr/>
          <p:nvPr/>
        </p:nvCxnSpPr>
        <p:spPr>
          <a:xfrm flipV="1">
            <a:off x="5877837" y="1757269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90D08C-DF03-448C-82AE-06D76BF24128}"/>
              </a:ext>
            </a:extLst>
          </p:cNvPr>
          <p:cNvSpPr txBox="1"/>
          <p:nvPr/>
        </p:nvSpPr>
        <p:spPr>
          <a:xfrm rot="16200000">
            <a:off x="5564612" y="1838127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7E77D-926C-4DC8-A4E5-A5751D2AD296}"/>
              </a:ext>
            </a:extLst>
          </p:cNvPr>
          <p:cNvCxnSpPr/>
          <p:nvPr/>
        </p:nvCxnSpPr>
        <p:spPr>
          <a:xfrm flipV="1">
            <a:off x="7019419" y="1766170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0E6010-C257-49DE-A525-451443A19A4E}"/>
              </a:ext>
            </a:extLst>
          </p:cNvPr>
          <p:cNvSpPr txBox="1"/>
          <p:nvPr/>
        </p:nvSpPr>
        <p:spPr>
          <a:xfrm rot="16200000">
            <a:off x="6706194" y="1847028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79F812-B863-4BEF-9C0C-B0D44DC054AE}"/>
              </a:ext>
            </a:extLst>
          </p:cNvPr>
          <p:cNvCxnSpPr/>
          <p:nvPr/>
        </p:nvCxnSpPr>
        <p:spPr>
          <a:xfrm flipV="1">
            <a:off x="7019418" y="3975134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EF05C-5D65-4E88-B9E8-47E0DE1E00DA}"/>
              </a:ext>
            </a:extLst>
          </p:cNvPr>
          <p:cNvSpPr txBox="1"/>
          <p:nvPr/>
        </p:nvSpPr>
        <p:spPr>
          <a:xfrm rot="16200000">
            <a:off x="6706193" y="4055992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981052-A0EF-48D1-AEB2-142ABD5DDEF7}"/>
              </a:ext>
            </a:extLst>
          </p:cNvPr>
          <p:cNvCxnSpPr/>
          <p:nvPr/>
        </p:nvCxnSpPr>
        <p:spPr>
          <a:xfrm flipV="1">
            <a:off x="8057465" y="3975134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690C10-5B79-4123-9AC1-1CE28E0E7263}"/>
              </a:ext>
            </a:extLst>
          </p:cNvPr>
          <p:cNvSpPr txBox="1"/>
          <p:nvPr/>
        </p:nvSpPr>
        <p:spPr>
          <a:xfrm rot="16200000">
            <a:off x="7744240" y="4055992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DB0BF-6455-4DE7-912F-08F0C70BF485}"/>
              </a:ext>
            </a:extLst>
          </p:cNvPr>
          <p:cNvCxnSpPr/>
          <p:nvPr/>
        </p:nvCxnSpPr>
        <p:spPr>
          <a:xfrm flipV="1">
            <a:off x="8057466" y="1771387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676447-E376-4621-BD22-AB3A1FB86999}"/>
              </a:ext>
            </a:extLst>
          </p:cNvPr>
          <p:cNvSpPr txBox="1"/>
          <p:nvPr/>
        </p:nvSpPr>
        <p:spPr>
          <a:xfrm rot="16200000">
            <a:off x="7744241" y="1852245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BCFE5A-D627-4E41-9BA8-3F26917D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61" y="1443132"/>
            <a:ext cx="363690" cy="22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6BE9-823A-4A79-9978-068913FC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RSS and Rainfall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4E2B1-277A-429F-BD43-194E53E8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485900"/>
            <a:ext cx="6126480" cy="460222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DA87C8-CBD7-40A7-9432-19C27CAE4244}"/>
              </a:ext>
            </a:extLst>
          </p:cNvPr>
          <p:cNvCxnSpPr/>
          <p:nvPr/>
        </p:nvCxnSpPr>
        <p:spPr>
          <a:xfrm flipV="1">
            <a:off x="4736255" y="182980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C4175E-334C-40F6-9830-473B954033DF}"/>
              </a:ext>
            </a:extLst>
          </p:cNvPr>
          <p:cNvSpPr txBox="1"/>
          <p:nvPr/>
        </p:nvSpPr>
        <p:spPr>
          <a:xfrm rot="16200000">
            <a:off x="4423030" y="191066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04BEC-3E2A-454D-8B2F-3404C76AEDBF}"/>
              </a:ext>
            </a:extLst>
          </p:cNvPr>
          <p:cNvCxnSpPr/>
          <p:nvPr/>
        </p:nvCxnSpPr>
        <p:spPr>
          <a:xfrm flipV="1">
            <a:off x="5877837" y="182980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6F00E-6CE7-4C31-BC18-D8AB080DD1FD}"/>
              </a:ext>
            </a:extLst>
          </p:cNvPr>
          <p:cNvSpPr txBox="1"/>
          <p:nvPr/>
        </p:nvSpPr>
        <p:spPr>
          <a:xfrm rot="16200000">
            <a:off x="5564612" y="191066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4B1C8F-7F02-44FC-B0F7-591FE03F224D}"/>
              </a:ext>
            </a:extLst>
          </p:cNvPr>
          <p:cNvCxnSpPr/>
          <p:nvPr/>
        </p:nvCxnSpPr>
        <p:spPr>
          <a:xfrm flipV="1">
            <a:off x="7019419" y="182980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5B2329-CCD1-45F4-9DDC-427D35DA5B65}"/>
              </a:ext>
            </a:extLst>
          </p:cNvPr>
          <p:cNvSpPr txBox="1"/>
          <p:nvPr/>
        </p:nvSpPr>
        <p:spPr>
          <a:xfrm rot="16200000">
            <a:off x="6706194" y="191066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BE60C-2BAF-4BDF-8FF0-0CDE3E7AFD67}"/>
              </a:ext>
            </a:extLst>
          </p:cNvPr>
          <p:cNvCxnSpPr/>
          <p:nvPr/>
        </p:nvCxnSpPr>
        <p:spPr>
          <a:xfrm flipV="1">
            <a:off x="8058736" y="1829804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3DF0D-5B21-48E4-AB27-1CD0BEB0415A}"/>
              </a:ext>
            </a:extLst>
          </p:cNvPr>
          <p:cNvSpPr txBox="1"/>
          <p:nvPr/>
        </p:nvSpPr>
        <p:spPr>
          <a:xfrm rot="16200000">
            <a:off x="7745511" y="1910662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DBC798-70A6-4861-9F29-A17B392462D1}"/>
              </a:ext>
            </a:extLst>
          </p:cNvPr>
          <p:cNvCxnSpPr/>
          <p:nvPr/>
        </p:nvCxnSpPr>
        <p:spPr>
          <a:xfrm flipV="1">
            <a:off x="4736255" y="4041113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54C874-BBA3-4DF7-B343-FADF10FA2FBF}"/>
              </a:ext>
            </a:extLst>
          </p:cNvPr>
          <p:cNvSpPr txBox="1"/>
          <p:nvPr/>
        </p:nvSpPr>
        <p:spPr>
          <a:xfrm rot="16200000">
            <a:off x="4423030" y="412197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8FC827-0677-4985-8CA9-4BF501D2659E}"/>
              </a:ext>
            </a:extLst>
          </p:cNvPr>
          <p:cNvCxnSpPr/>
          <p:nvPr/>
        </p:nvCxnSpPr>
        <p:spPr>
          <a:xfrm flipV="1">
            <a:off x="5877837" y="4041113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EEF4A-36A7-4F21-9EEC-B5A181655B6B}"/>
              </a:ext>
            </a:extLst>
          </p:cNvPr>
          <p:cNvSpPr txBox="1"/>
          <p:nvPr/>
        </p:nvSpPr>
        <p:spPr>
          <a:xfrm rot="16200000">
            <a:off x="5564612" y="412197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00BE01-E278-44A0-853A-93F444E7554E}"/>
              </a:ext>
            </a:extLst>
          </p:cNvPr>
          <p:cNvCxnSpPr/>
          <p:nvPr/>
        </p:nvCxnSpPr>
        <p:spPr>
          <a:xfrm flipV="1">
            <a:off x="7019419" y="4041113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5337A-BAF0-455A-A197-764788E9E13E}"/>
              </a:ext>
            </a:extLst>
          </p:cNvPr>
          <p:cNvSpPr txBox="1"/>
          <p:nvPr/>
        </p:nvSpPr>
        <p:spPr>
          <a:xfrm rot="16200000">
            <a:off x="6706194" y="412197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0090CA-6251-4D03-98A3-9FDC58AF81FA}"/>
              </a:ext>
            </a:extLst>
          </p:cNvPr>
          <p:cNvCxnSpPr/>
          <p:nvPr/>
        </p:nvCxnSpPr>
        <p:spPr>
          <a:xfrm flipV="1">
            <a:off x="8058736" y="4041112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EFC88B-C05D-42B1-8614-0A6AE0E91CBC}"/>
              </a:ext>
            </a:extLst>
          </p:cNvPr>
          <p:cNvSpPr txBox="1"/>
          <p:nvPr/>
        </p:nvSpPr>
        <p:spPr>
          <a:xfrm rot="16200000">
            <a:off x="7745511" y="4121970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DC8D6-C71A-4934-AE49-1852C3D2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491" y="1512957"/>
            <a:ext cx="361654" cy="21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95AF-D78A-4B31-BFD8-768E449D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/>
              <a:t>RSS and Humidity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E3E66-45E0-4C3B-9474-C93944D1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85" y="1485900"/>
            <a:ext cx="6098430" cy="4572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CD02A-6CB7-440A-8ACE-815E0FCD5128}"/>
              </a:ext>
            </a:extLst>
          </p:cNvPr>
          <p:cNvCxnSpPr/>
          <p:nvPr/>
        </p:nvCxnSpPr>
        <p:spPr>
          <a:xfrm flipV="1">
            <a:off x="4736255" y="182980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848AAA-8337-4723-98A5-70128FD083FC}"/>
              </a:ext>
            </a:extLst>
          </p:cNvPr>
          <p:cNvSpPr txBox="1"/>
          <p:nvPr/>
        </p:nvSpPr>
        <p:spPr>
          <a:xfrm rot="16200000">
            <a:off x="4423030" y="191066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F55A6-6B0B-4DC8-824B-58E83D8066C8}"/>
              </a:ext>
            </a:extLst>
          </p:cNvPr>
          <p:cNvCxnSpPr/>
          <p:nvPr/>
        </p:nvCxnSpPr>
        <p:spPr>
          <a:xfrm flipV="1">
            <a:off x="5877837" y="182980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340975-B55A-48C5-A92B-C7C929AEDFAA}"/>
              </a:ext>
            </a:extLst>
          </p:cNvPr>
          <p:cNvSpPr txBox="1"/>
          <p:nvPr/>
        </p:nvSpPr>
        <p:spPr>
          <a:xfrm rot="16200000">
            <a:off x="5564612" y="191066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68F42D-761E-47B1-B9E9-12BA0D8FEA1E}"/>
              </a:ext>
            </a:extLst>
          </p:cNvPr>
          <p:cNvCxnSpPr/>
          <p:nvPr/>
        </p:nvCxnSpPr>
        <p:spPr>
          <a:xfrm flipV="1">
            <a:off x="7019419" y="1829805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FC2679-9373-4BE3-998C-960DE329FF6D}"/>
              </a:ext>
            </a:extLst>
          </p:cNvPr>
          <p:cNvSpPr txBox="1"/>
          <p:nvPr/>
        </p:nvSpPr>
        <p:spPr>
          <a:xfrm rot="16200000">
            <a:off x="6706194" y="191066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BA6452-9909-40A0-9E0C-C36541BE6632}"/>
              </a:ext>
            </a:extLst>
          </p:cNvPr>
          <p:cNvCxnSpPr/>
          <p:nvPr/>
        </p:nvCxnSpPr>
        <p:spPr>
          <a:xfrm flipV="1">
            <a:off x="8058736" y="1829804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3812D-618B-4E01-842B-BD68327B50E5}"/>
              </a:ext>
            </a:extLst>
          </p:cNvPr>
          <p:cNvSpPr txBox="1"/>
          <p:nvPr/>
        </p:nvSpPr>
        <p:spPr>
          <a:xfrm rot="16200000">
            <a:off x="7745511" y="1910662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053DF3-0BE9-4E42-BF6F-B2A3EEC78847}"/>
              </a:ext>
            </a:extLst>
          </p:cNvPr>
          <p:cNvCxnSpPr/>
          <p:nvPr/>
        </p:nvCxnSpPr>
        <p:spPr>
          <a:xfrm flipV="1">
            <a:off x="4736255" y="4041113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D6E2885-1338-4D05-9470-1019E1412136}"/>
              </a:ext>
            </a:extLst>
          </p:cNvPr>
          <p:cNvSpPr txBox="1"/>
          <p:nvPr/>
        </p:nvSpPr>
        <p:spPr>
          <a:xfrm rot="16200000">
            <a:off x="4423030" y="412197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A6A88C-1890-4A07-90BD-E821D9924BDB}"/>
              </a:ext>
            </a:extLst>
          </p:cNvPr>
          <p:cNvCxnSpPr/>
          <p:nvPr/>
        </p:nvCxnSpPr>
        <p:spPr>
          <a:xfrm flipV="1">
            <a:off x="5877837" y="4041113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D2D408-38B2-4E08-BA1C-7E35BA7279E4}"/>
              </a:ext>
            </a:extLst>
          </p:cNvPr>
          <p:cNvSpPr txBox="1"/>
          <p:nvPr/>
        </p:nvSpPr>
        <p:spPr>
          <a:xfrm rot="16200000">
            <a:off x="5564612" y="412197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B913DC-4A69-4924-BF2A-AE6CCBAF82B7}"/>
              </a:ext>
            </a:extLst>
          </p:cNvPr>
          <p:cNvCxnSpPr/>
          <p:nvPr/>
        </p:nvCxnSpPr>
        <p:spPr>
          <a:xfrm flipV="1">
            <a:off x="7019419" y="4041113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C64236-5D7D-44A6-A3FB-59BA77C828DA}"/>
              </a:ext>
            </a:extLst>
          </p:cNvPr>
          <p:cNvSpPr txBox="1"/>
          <p:nvPr/>
        </p:nvSpPr>
        <p:spPr>
          <a:xfrm rot="16200000">
            <a:off x="6706194" y="412197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9708D-916A-428C-8C9A-24341A383008}"/>
              </a:ext>
            </a:extLst>
          </p:cNvPr>
          <p:cNvCxnSpPr/>
          <p:nvPr/>
        </p:nvCxnSpPr>
        <p:spPr>
          <a:xfrm flipV="1">
            <a:off x="8058736" y="4041112"/>
            <a:ext cx="0" cy="1565753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FBACB6-5D57-4358-B2BD-87DFF4B5D4A0}"/>
              </a:ext>
            </a:extLst>
          </p:cNvPr>
          <p:cNvSpPr txBox="1"/>
          <p:nvPr/>
        </p:nvSpPr>
        <p:spPr>
          <a:xfrm rot="16200000">
            <a:off x="7745511" y="4121970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AB2C8E-30BA-4B76-8148-8FC2DFD4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81" y="1499972"/>
            <a:ext cx="365924" cy="22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6A66-F67C-4F86-AE81-FAD0669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and Environmental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A380A-D163-49FE-B49A-AE84EC2C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38" y="1670049"/>
            <a:ext cx="5995723" cy="4498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090A8-69A9-4258-B218-81CD3F52FB27}"/>
              </a:ext>
            </a:extLst>
          </p:cNvPr>
          <p:cNvSpPr txBox="1"/>
          <p:nvPr/>
        </p:nvSpPr>
        <p:spPr>
          <a:xfrm>
            <a:off x="3098138" y="61722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From previous data collection for 28 hours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7F163B-F8F0-4D38-AAB4-FC35CF4E0927}"/>
              </a:ext>
            </a:extLst>
          </p:cNvPr>
          <p:cNvCxnSpPr>
            <a:cxnSpLocks/>
          </p:cNvCxnSpPr>
          <p:nvPr/>
        </p:nvCxnSpPr>
        <p:spPr>
          <a:xfrm flipV="1">
            <a:off x="4464885" y="2011680"/>
            <a:ext cx="0" cy="366008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969B8-0BFB-4EEF-A873-049633BC98DC}"/>
              </a:ext>
            </a:extLst>
          </p:cNvPr>
          <p:cNvSpPr txBox="1"/>
          <p:nvPr/>
        </p:nvSpPr>
        <p:spPr>
          <a:xfrm rot="16200000">
            <a:off x="4133963" y="2137994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3D9E16-C1F1-4151-B525-1E28D7FBB5E1}"/>
              </a:ext>
            </a:extLst>
          </p:cNvPr>
          <p:cNvCxnSpPr>
            <a:cxnSpLocks/>
          </p:cNvCxnSpPr>
          <p:nvPr/>
        </p:nvCxnSpPr>
        <p:spPr>
          <a:xfrm flipV="1">
            <a:off x="6313195" y="2005781"/>
            <a:ext cx="0" cy="366008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2D5F93-291D-4594-B4EB-8CCF3C145EA5}"/>
              </a:ext>
            </a:extLst>
          </p:cNvPr>
          <p:cNvSpPr txBox="1"/>
          <p:nvPr/>
        </p:nvSpPr>
        <p:spPr>
          <a:xfrm rot="16200000">
            <a:off x="5982273" y="2132095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07E77-AB1B-43AD-804C-D018459F7704}"/>
              </a:ext>
            </a:extLst>
          </p:cNvPr>
          <p:cNvCxnSpPr>
            <a:cxnSpLocks/>
          </p:cNvCxnSpPr>
          <p:nvPr/>
        </p:nvCxnSpPr>
        <p:spPr>
          <a:xfrm flipV="1">
            <a:off x="8117090" y="2018368"/>
            <a:ext cx="0" cy="366008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D03D93-CF4F-4F41-B5BB-F106CC40C76B}"/>
              </a:ext>
            </a:extLst>
          </p:cNvPr>
          <p:cNvSpPr txBox="1"/>
          <p:nvPr/>
        </p:nvSpPr>
        <p:spPr>
          <a:xfrm rot="16200000">
            <a:off x="7786168" y="2144682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</p:spTree>
    <p:extLst>
      <p:ext uri="{BB962C8B-B14F-4D97-AF65-F5344CB8AC3E}">
        <p14:creationId xmlns:p14="http://schemas.microsoft.com/office/powerpoint/2010/main" val="218643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D6ED-7D53-4F16-A4AF-376AA8C3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500"/>
          </a:xfrm>
        </p:spPr>
        <p:txBody>
          <a:bodyPr/>
          <a:lstStyle/>
          <a:p>
            <a:r>
              <a:rPr lang="en-US" dirty="0"/>
              <a:t>RSS and 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B89CC-54B7-4464-B083-523CE113B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"/>
          <a:stretch/>
        </p:blipFill>
        <p:spPr>
          <a:xfrm>
            <a:off x="6564460" y="1955028"/>
            <a:ext cx="4784067" cy="1889189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AC564B35-932E-43CE-82CD-011EF049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61" y="4573403"/>
            <a:ext cx="4784066" cy="18891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5CF272-40E3-40B9-9EC2-16EF63A7BE26}"/>
              </a:ext>
            </a:extLst>
          </p:cNvPr>
          <p:cNvSpPr txBox="1">
            <a:spLocks/>
          </p:cNvSpPr>
          <p:nvPr/>
        </p:nvSpPr>
        <p:spPr>
          <a:xfrm>
            <a:off x="7674791" y="1597502"/>
            <a:ext cx="2563402" cy="3575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MEB Temperature (Tx)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55F43C-4667-4294-8147-1F4C52273843}"/>
              </a:ext>
            </a:extLst>
          </p:cNvPr>
          <p:cNvSpPr txBox="1">
            <a:spLocks/>
          </p:cNvSpPr>
          <p:nvPr/>
        </p:nvSpPr>
        <p:spPr>
          <a:xfrm>
            <a:off x="7430779" y="4244149"/>
            <a:ext cx="3051427" cy="3292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USTAR Temperature (Rx)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96853-7FF3-4C20-9FB3-5D53022F8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8601" b="48878"/>
          <a:stretch/>
        </p:blipFill>
        <p:spPr>
          <a:xfrm>
            <a:off x="1021277" y="1675927"/>
            <a:ext cx="5841897" cy="2440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F1A5D-0D08-4670-B81A-6EBF69EAF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t="50738"/>
          <a:stretch/>
        </p:blipFill>
        <p:spPr>
          <a:xfrm>
            <a:off x="471519" y="4497323"/>
            <a:ext cx="6388801" cy="23510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A5D62A-2FC8-4AEF-9119-50A363BCD6A9}"/>
              </a:ext>
            </a:extLst>
          </p:cNvPr>
          <p:cNvCxnSpPr>
            <a:cxnSpLocks/>
          </p:cNvCxnSpPr>
          <p:nvPr/>
        </p:nvCxnSpPr>
        <p:spPr>
          <a:xfrm flipV="1">
            <a:off x="2236888" y="2004784"/>
            <a:ext cx="0" cy="164592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1D3955-3498-414A-A7BC-53A61653EA36}"/>
              </a:ext>
            </a:extLst>
          </p:cNvPr>
          <p:cNvSpPr txBox="1"/>
          <p:nvPr/>
        </p:nvSpPr>
        <p:spPr>
          <a:xfrm rot="16200000">
            <a:off x="1920238" y="2105998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0C15FD-F569-4EB3-B155-01FCB9140100}"/>
              </a:ext>
            </a:extLst>
          </p:cNvPr>
          <p:cNvCxnSpPr>
            <a:cxnSpLocks/>
          </p:cNvCxnSpPr>
          <p:nvPr/>
        </p:nvCxnSpPr>
        <p:spPr>
          <a:xfrm flipV="1">
            <a:off x="3378260" y="2004784"/>
            <a:ext cx="0" cy="1645921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5595E0-84DD-4700-9D5E-B4759B1750FD}"/>
              </a:ext>
            </a:extLst>
          </p:cNvPr>
          <p:cNvSpPr txBox="1"/>
          <p:nvPr/>
        </p:nvSpPr>
        <p:spPr>
          <a:xfrm rot="16200000">
            <a:off x="3038190" y="211851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357ADB-0DB3-4BFF-BDC9-2A6311AACC63}"/>
              </a:ext>
            </a:extLst>
          </p:cNvPr>
          <p:cNvCxnSpPr>
            <a:cxnSpLocks/>
          </p:cNvCxnSpPr>
          <p:nvPr/>
        </p:nvCxnSpPr>
        <p:spPr>
          <a:xfrm flipV="1">
            <a:off x="4521469" y="2004784"/>
            <a:ext cx="0" cy="164592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7643B4-613E-4F52-89D3-823388C7E07D}"/>
              </a:ext>
            </a:extLst>
          </p:cNvPr>
          <p:cNvSpPr txBox="1"/>
          <p:nvPr/>
        </p:nvSpPr>
        <p:spPr>
          <a:xfrm rot="16200000">
            <a:off x="4186572" y="211851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3CB43D-8502-4464-BC48-89531F2036F2}"/>
              </a:ext>
            </a:extLst>
          </p:cNvPr>
          <p:cNvCxnSpPr>
            <a:cxnSpLocks/>
          </p:cNvCxnSpPr>
          <p:nvPr/>
        </p:nvCxnSpPr>
        <p:spPr>
          <a:xfrm flipV="1">
            <a:off x="5628210" y="2004785"/>
            <a:ext cx="0" cy="164592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E6C6C3-F4CA-4158-89A7-EC62C9377C33}"/>
              </a:ext>
            </a:extLst>
          </p:cNvPr>
          <p:cNvSpPr txBox="1"/>
          <p:nvPr/>
        </p:nvSpPr>
        <p:spPr>
          <a:xfrm rot="16200000">
            <a:off x="5309152" y="211851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3F717D-A655-4E0D-9D84-978C2893DAEA}"/>
              </a:ext>
            </a:extLst>
          </p:cNvPr>
          <p:cNvCxnSpPr>
            <a:cxnSpLocks/>
          </p:cNvCxnSpPr>
          <p:nvPr/>
        </p:nvCxnSpPr>
        <p:spPr>
          <a:xfrm flipV="1">
            <a:off x="2236218" y="4693009"/>
            <a:ext cx="0" cy="164592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41EFD-873D-45EE-B1C7-42A614A66F5C}"/>
              </a:ext>
            </a:extLst>
          </p:cNvPr>
          <p:cNvSpPr txBox="1"/>
          <p:nvPr/>
        </p:nvSpPr>
        <p:spPr>
          <a:xfrm rot="16200000">
            <a:off x="1919568" y="4794223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5F00DB-7F9E-4D91-91FC-71BDE708577B}"/>
              </a:ext>
            </a:extLst>
          </p:cNvPr>
          <p:cNvCxnSpPr>
            <a:cxnSpLocks/>
          </p:cNvCxnSpPr>
          <p:nvPr/>
        </p:nvCxnSpPr>
        <p:spPr>
          <a:xfrm flipV="1">
            <a:off x="3377590" y="4693009"/>
            <a:ext cx="0" cy="1645921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E49F06-E827-45D9-B82B-6D7402289AD8}"/>
              </a:ext>
            </a:extLst>
          </p:cNvPr>
          <p:cNvSpPr txBox="1"/>
          <p:nvPr/>
        </p:nvSpPr>
        <p:spPr>
          <a:xfrm rot="16200000">
            <a:off x="3037520" y="4806736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5A2D83-0A05-4BBC-9E02-BEABD4DCD32D}"/>
              </a:ext>
            </a:extLst>
          </p:cNvPr>
          <p:cNvCxnSpPr>
            <a:cxnSpLocks/>
          </p:cNvCxnSpPr>
          <p:nvPr/>
        </p:nvCxnSpPr>
        <p:spPr>
          <a:xfrm flipV="1">
            <a:off x="4520799" y="4693009"/>
            <a:ext cx="0" cy="164592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FBC030-5558-42AA-83AA-6B2F6AF4A471}"/>
              </a:ext>
            </a:extLst>
          </p:cNvPr>
          <p:cNvSpPr txBox="1"/>
          <p:nvPr/>
        </p:nvSpPr>
        <p:spPr>
          <a:xfrm rot="16200000">
            <a:off x="4185902" y="4806736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E0B83C-CEFF-4B36-9BAF-75BB02E4DA9D}"/>
              </a:ext>
            </a:extLst>
          </p:cNvPr>
          <p:cNvCxnSpPr>
            <a:cxnSpLocks/>
          </p:cNvCxnSpPr>
          <p:nvPr/>
        </p:nvCxnSpPr>
        <p:spPr>
          <a:xfrm flipV="1">
            <a:off x="5627540" y="4693010"/>
            <a:ext cx="0" cy="164592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C767E1-131C-49C2-9F39-DCF5DC9CD7CC}"/>
              </a:ext>
            </a:extLst>
          </p:cNvPr>
          <p:cNvSpPr txBox="1"/>
          <p:nvPr/>
        </p:nvSpPr>
        <p:spPr>
          <a:xfrm rot="16200000">
            <a:off x="5308482" y="4806736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47383A-29EC-4055-B638-8A0147C92EF6}"/>
              </a:ext>
            </a:extLst>
          </p:cNvPr>
          <p:cNvCxnSpPr>
            <a:cxnSpLocks/>
          </p:cNvCxnSpPr>
          <p:nvPr/>
        </p:nvCxnSpPr>
        <p:spPr>
          <a:xfrm flipV="1">
            <a:off x="7789640" y="2238292"/>
            <a:ext cx="0" cy="1268705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1975D8-84AC-4310-A2A0-A0B83BCD73B2}"/>
              </a:ext>
            </a:extLst>
          </p:cNvPr>
          <p:cNvSpPr txBox="1"/>
          <p:nvPr/>
        </p:nvSpPr>
        <p:spPr>
          <a:xfrm rot="16200000">
            <a:off x="7450114" y="2279754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B7EA14-6E38-430A-853C-333D28ED47F0}"/>
              </a:ext>
            </a:extLst>
          </p:cNvPr>
          <p:cNvCxnSpPr>
            <a:cxnSpLocks/>
          </p:cNvCxnSpPr>
          <p:nvPr/>
        </p:nvCxnSpPr>
        <p:spPr>
          <a:xfrm flipV="1">
            <a:off x="9018477" y="2249316"/>
            <a:ext cx="0" cy="1228736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312991-5AA3-4BF5-8911-7221CB30588C}"/>
              </a:ext>
            </a:extLst>
          </p:cNvPr>
          <p:cNvSpPr txBox="1"/>
          <p:nvPr/>
        </p:nvSpPr>
        <p:spPr>
          <a:xfrm rot="16200000">
            <a:off x="8678642" y="2279754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442377-E807-41D4-895F-1371D70C3568}"/>
              </a:ext>
            </a:extLst>
          </p:cNvPr>
          <p:cNvCxnSpPr>
            <a:cxnSpLocks/>
          </p:cNvCxnSpPr>
          <p:nvPr/>
        </p:nvCxnSpPr>
        <p:spPr>
          <a:xfrm flipV="1">
            <a:off x="10238193" y="2249316"/>
            <a:ext cx="0" cy="1254175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6B5DE5-1F80-4FFC-B95A-63EAC90769E4}"/>
              </a:ext>
            </a:extLst>
          </p:cNvPr>
          <p:cNvSpPr txBox="1"/>
          <p:nvPr/>
        </p:nvSpPr>
        <p:spPr>
          <a:xfrm rot="16200000">
            <a:off x="9892450" y="2279754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0349E6-34AE-4A55-86EA-6A46FD3CD056}"/>
              </a:ext>
            </a:extLst>
          </p:cNvPr>
          <p:cNvCxnSpPr>
            <a:cxnSpLocks/>
          </p:cNvCxnSpPr>
          <p:nvPr/>
        </p:nvCxnSpPr>
        <p:spPr>
          <a:xfrm flipV="1">
            <a:off x="11260474" y="2249316"/>
            <a:ext cx="0" cy="1254175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18A1A6-7991-495C-9B98-1C7BEE9C00A9}"/>
              </a:ext>
            </a:extLst>
          </p:cNvPr>
          <p:cNvSpPr txBox="1"/>
          <p:nvPr/>
        </p:nvSpPr>
        <p:spPr>
          <a:xfrm rot="16200000">
            <a:off x="10929912" y="2279754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A4D4CE-D303-4A28-80AD-344593E5BDAD}"/>
              </a:ext>
            </a:extLst>
          </p:cNvPr>
          <p:cNvCxnSpPr>
            <a:cxnSpLocks/>
          </p:cNvCxnSpPr>
          <p:nvPr/>
        </p:nvCxnSpPr>
        <p:spPr>
          <a:xfrm flipV="1">
            <a:off x="7765156" y="4885316"/>
            <a:ext cx="5150" cy="117462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827EA3A-AE59-4F7A-95A1-0BD0F92D1589}"/>
              </a:ext>
            </a:extLst>
          </p:cNvPr>
          <p:cNvSpPr txBox="1"/>
          <p:nvPr/>
        </p:nvSpPr>
        <p:spPr>
          <a:xfrm rot="16200000">
            <a:off x="7412373" y="4937424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270899C-7834-4C73-B86C-9B1A33CB8767}"/>
              </a:ext>
            </a:extLst>
          </p:cNvPr>
          <p:cNvCxnSpPr>
            <a:cxnSpLocks/>
          </p:cNvCxnSpPr>
          <p:nvPr/>
        </p:nvCxnSpPr>
        <p:spPr>
          <a:xfrm flipV="1">
            <a:off x="8956492" y="4885790"/>
            <a:ext cx="0" cy="1193096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7E0C35F-7D59-4422-850A-71281EC5DACB}"/>
              </a:ext>
            </a:extLst>
          </p:cNvPr>
          <p:cNvSpPr txBox="1"/>
          <p:nvPr/>
        </p:nvSpPr>
        <p:spPr>
          <a:xfrm rot="16200000">
            <a:off x="8569496" y="492725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pm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2C42860-324B-4803-8587-545E27E29E8E}"/>
              </a:ext>
            </a:extLst>
          </p:cNvPr>
          <p:cNvCxnSpPr>
            <a:cxnSpLocks/>
          </p:cNvCxnSpPr>
          <p:nvPr/>
        </p:nvCxnSpPr>
        <p:spPr>
          <a:xfrm flipV="1">
            <a:off x="10136981" y="4885790"/>
            <a:ext cx="0" cy="1193994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505F932-0485-438A-99B5-DE848DAE80D1}"/>
              </a:ext>
            </a:extLst>
          </p:cNvPr>
          <p:cNvSpPr txBox="1"/>
          <p:nvPr/>
        </p:nvSpPr>
        <p:spPr>
          <a:xfrm rot="16200000">
            <a:off x="9741093" y="4927251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8 am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700C91-A40D-4CFF-B63F-A1DFA1B19983}"/>
              </a:ext>
            </a:extLst>
          </p:cNvPr>
          <p:cNvCxnSpPr>
            <a:cxnSpLocks/>
          </p:cNvCxnSpPr>
          <p:nvPr/>
        </p:nvCxnSpPr>
        <p:spPr>
          <a:xfrm flipV="1">
            <a:off x="11126912" y="4885790"/>
            <a:ext cx="0" cy="1193096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E208447-2C54-4C9F-A91B-3DE7B9A6B343}"/>
              </a:ext>
            </a:extLst>
          </p:cNvPr>
          <p:cNvSpPr txBox="1"/>
          <p:nvPr/>
        </p:nvSpPr>
        <p:spPr>
          <a:xfrm rot="16200000">
            <a:off x="10762374" y="4939335"/>
            <a:ext cx="48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 pm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9482B91-E573-4634-8664-6D8F09CB2A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r="91617" b="48623"/>
          <a:stretch/>
        </p:blipFill>
        <p:spPr>
          <a:xfrm>
            <a:off x="516230" y="1805332"/>
            <a:ext cx="474912" cy="21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8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56A3-CFB9-4E52-B742-ED813813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FBDA-97C9-4D1A-9FC3-14A24AA2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C. A. </a:t>
            </a:r>
            <a:r>
              <a:rPr lang="en-US" dirty="0" err="1">
                <a:solidFill>
                  <a:schemeClr val="tx1"/>
                </a:solidFill>
              </a:rPr>
              <a:t>Boano</a:t>
            </a:r>
            <a:r>
              <a:rPr lang="en-US" dirty="0">
                <a:solidFill>
                  <a:schemeClr val="tx1"/>
                </a:solidFill>
              </a:rPr>
              <a:t>, H. </a:t>
            </a:r>
            <a:r>
              <a:rPr lang="en-US" dirty="0" err="1">
                <a:solidFill>
                  <a:schemeClr val="tx1"/>
                </a:solidFill>
              </a:rPr>
              <a:t>Wennerstrom</a:t>
            </a:r>
            <a:r>
              <a:rPr lang="en-US" dirty="0">
                <a:solidFill>
                  <a:schemeClr val="tx1"/>
                </a:solidFill>
              </a:rPr>
              <a:t>, M. A. Zuniga, J. Brown, C. </a:t>
            </a:r>
            <a:r>
              <a:rPr lang="en-US" dirty="0" err="1">
                <a:solidFill>
                  <a:schemeClr val="tx1"/>
                </a:solidFill>
              </a:rPr>
              <a:t>Keppitiyagama</a:t>
            </a:r>
            <a:r>
              <a:rPr lang="en-US" dirty="0">
                <a:solidFill>
                  <a:schemeClr val="tx1"/>
                </a:solidFill>
              </a:rPr>
              <a:t>, F. J. </a:t>
            </a:r>
            <a:r>
              <a:rPr lang="en-US" dirty="0" err="1">
                <a:solidFill>
                  <a:schemeClr val="tx1"/>
                </a:solidFill>
              </a:rPr>
              <a:t>Oppermann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U.Roedig,L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A.Norden,T.Voigt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K.Romer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HotPackets</a:t>
            </a:r>
            <a:r>
              <a:rPr lang="en-US" dirty="0">
                <a:solidFill>
                  <a:schemeClr val="tx1"/>
                </a:solidFill>
              </a:rPr>
              <a:t>: A systematic evaluation of the effect of temperature on low power wireless </a:t>
            </a:r>
            <a:r>
              <a:rPr lang="en-US" dirty="0" err="1">
                <a:solidFill>
                  <a:schemeClr val="tx1"/>
                </a:solidFill>
              </a:rPr>
              <a:t>tranceivers</a:t>
            </a:r>
            <a:r>
              <a:rPr lang="en-US" dirty="0">
                <a:solidFill>
                  <a:schemeClr val="tx1"/>
                </a:solidFill>
              </a:rPr>
              <a:t>. In Proceedings of the 5th Extreme Conference on Communication, 2013.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P. Hillyard, A. Luong, and N. Patwari. Highly Reliable Signal Strength-Based Boundary Crossing Localization in Outdoor Time-varying Environments. In Proceedings of the 15th ACM/IEEE International Conference on Information Processing in Sensor Networks, 2016.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D3C0-DBDB-4E92-93FB-6CF88D54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842" y="2441790"/>
            <a:ext cx="9612971" cy="2852737"/>
          </a:xfrm>
        </p:spPr>
        <p:txBody>
          <a:bodyPr>
            <a:normAutofit/>
          </a:bodyPr>
          <a:lstStyle/>
          <a:p>
            <a:r>
              <a:rPr lang="en-US" sz="5400" dirty="0"/>
              <a:t>Questions</a:t>
            </a:r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FC769AE-DD33-4893-9442-536E2905A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1129" y="4014265"/>
            <a:ext cx="1362456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6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larm clock">
            <a:extLst>
              <a:ext uri="{FF2B5EF4-FFF2-40B4-BE49-F238E27FC236}">
                <a16:creationId xmlns:a16="http://schemas.microsoft.com/office/drawing/2014/main" id="{94CE82B9-DD18-45FC-8110-81755AB041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8004" y="2406678"/>
            <a:ext cx="2424968" cy="2424968"/>
          </a:xfrm>
        </p:spPr>
      </p:pic>
      <p:pic>
        <p:nvPicPr>
          <p:cNvPr id="11" name="Content Placeholder 10" descr="Rainy scene">
            <a:extLst>
              <a:ext uri="{FF2B5EF4-FFF2-40B4-BE49-F238E27FC236}">
                <a16:creationId xmlns:a16="http://schemas.microsoft.com/office/drawing/2014/main" id="{67545601-727A-4527-8593-B4A0AE1E6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9028" y="2406678"/>
            <a:ext cx="2424968" cy="24249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1F952-3F09-4057-AC37-E97F9F2D157C}"/>
              </a:ext>
            </a:extLst>
          </p:cNvPr>
          <p:cNvSpPr txBox="1"/>
          <p:nvPr/>
        </p:nvSpPr>
        <p:spPr>
          <a:xfrm>
            <a:off x="1051194" y="761690"/>
            <a:ext cx="10089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Received Signal Strength </a:t>
            </a:r>
            <a:r>
              <a:rPr lang="en-US" sz="2400" dirty="0"/>
              <a:t>is an important measurement used in many different applications and research topics and should be explored further within the POWDER testbed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CC71B-1A01-4C9B-8591-2EDA6A3759AF}"/>
              </a:ext>
            </a:extLst>
          </p:cNvPr>
          <p:cNvSpPr txBox="1"/>
          <p:nvPr/>
        </p:nvSpPr>
        <p:spPr>
          <a:xfrm>
            <a:off x="2417487" y="4831646"/>
            <a:ext cx="2966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Improving and automating the process of gathering signal strength data</a:t>
            </a:r>
          </a:p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38F14-C90B-4813-93E4-6AE512F1B91F}"/>
              </a:ext>
            </a:extLst>
          </p:cNvPr>
          <p:cNvSpPr txBox="1"/>
          <p:nvPr/>
        </p:nvSpPr>
        <p:spPr>
          <a:xfrm>
            <a:off x="6808513" y="4831646"/>
            <a:ext cx="2966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Understanding the relationship between current weather and signal strength data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39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3B39-AD75-4EFE-B6A4-1D2DACC7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591" y="2503437"/>
            <a:ext cx="9612971" cy="2852737"/>
          </a:xfrm>
        </p:spPr>
        <p:txBody>
          <a:bodyPr>
            <a:normAutofit/>
          </a:bodyPr>
          <a:lstStyle/>
          <a:p>
            <a:r>
              <a:rPr lang="en-US" sz="5400" dirty="0"/>
              <a:t>Improving and </a:t>
            </a:r>
            <a:br>
              <a:rPr lang="en-US" sz="5400" dirty="0"/>
            </a:br>
            <a:r>
              <a:rPr lang="en-US" sz="5400" dirty="0"/>
              <a:t>Automating</a:t>
            </a:r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D60CCD82-6D61-45EB-B3C9-CA8F0A46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2380" y="3842534"/>
            <a:ext cx="1359527" cy="13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760-6794-479B-B4D2-A886610A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0CF3-D6F3-403F-9CFE-6FD14C2C3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40013"/>
            <a:ext cx="8224463" cy="856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Use of rooftop base stations within the POWDER advanced wireless testbed at the University of Utah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A48D65-177A-4558-8FFF-A9C6609E2BE3}"/>
              </a:ext>
            </a:extLst>
          </p:cNvPr>
          <p:cNvSpPr txBox="1">
            <a:spLocks/>
          </p:cNvSpPr>
          <p:nvPr/>
        </p:nvSpPr>
        <p:spPr>
          <a:xfrm>
            <a:off x="1371599" y="2691188"/>
            <a:ext cx="8224463" cy="52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USRP Hardware Driver (UHD) Library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20728-2DCA-4652-8AA5-B82E5E1124AF}"/>
              </a:ext>
            </a:extLst>
          </p:cNvPr>
          <p:cNvSpPr txBox="1">
            <a:spLocks/>
          </p:cNvSpPr>
          <p:nvPr/>
        </p:nvSpPr>
        <p:spPr>
          <a:xfrm>
            <a:off x="1371600" y="3410380"/>
            <a:ext cx="8224463" cy="52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Use of CBRS, specifically transmitting at 3.555 GHz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A6A4A2-74FE-43E6-A5F7-FB6096927E3E}"/>
              </a:ext>
            </a:extLst>
          </p:cNvPr>
          <p:cNvSpPr txBox="1">
            <a:spLocks/>
          </p:cNvSpPr>
          <p:nvPr/>
        </p:nvSpPr>
        <p:spPr>
          <a:xfrm>
            <a:off x="1371599" y="4129571"/>
            <a:ext cx="8224463" cy="52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Relative power measurements in dB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4A2E50-D93F-4C20-B0DE-13A1A7565980}"/>
              </a:ext>
            </a:extLst>
          </p:cNvPr>
          <p:cNvSpPr txBox="1">
            <a:spLocks/>
          </p:cNvSpPr>
          <p:nvPr/>
        </p:nvSpPr>
        <p:spPr>
          <a:xfrm>
            <a:off x="1893025" y="4713587"/>
            <a:ext cx="8224463" cy="89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anose="020B0503020102020204" pitchFamily="34" charset="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 RSS value of - 86 corresponds noise floor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AE55C9C-DED5-4F5D-B41B-49D03A284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75" y="2496621"/>
            <a:ext cx="3387849" cy="33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9D18-DEA2-4D1F-8711-8616A52F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03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196B-0A45-4641-9439-07A250AAF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342"/>
            <a:ext cx="9601200" cy="532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Update UHD commands on rooftop base station SDRs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A045F1-6E58-4AC4-BAAE-688B1989658F}"/>
              </a:ext>
            </a:extLst>
          </p:cNvPr>
          <p:cNvSpPr txBox="1">
            <a:spLocks/>
          </p:cNvSpPr>
          <p:nvPr/>
        </p:nvSpPr>
        <p:spPr>
          <a:xfrm>
            <a:off x="1371600" y="2865203"/>
            <a:ext cx="9601200" cy="53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Use Python’s Fabric library to remotely access base stations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A42B2E-7419-40A4-9594-388FB0244559}"/>
              </a:ext>
            </a:extLst>
          </p:cNvPr>
          <p:cNvSpPr txBox="1">
            <a:spLocks/>
          </p:cNvSpPr>
          <p:nvPr/>
        </p:nvSpPr>
        <p:spPr>
          <a:xfrm>
            <a:off x="1371600" y="3527878"/>
            <a:ext cx="9601200" cy="53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Use Python Multiprocessing to transmit and receive simultaneously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D5553C-4F20-4060-A2DD-94E1CDC02637}"/>
              </a:ext>
            </a:extLst>
          </p:cNvPr>
          <p:cNvSpPr txBox="1">
            <a:spLocks/>
          </p:cNvSpPr>
          <p:nvPr/>
        </p:nvSpPr>
        <p:spPr>
          <a:xfrm>
            <a:off x="1905856" y="2270590"/>
            <a:ext cx="9601200" cy="53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anose="020B0503020102020204" pitchFamily="34" charset="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Improve </a:t>
            </a:r>
            <a:r>
              <a:rPr lang="en-US" sz="2400" dirty="0" err="1">
                <a:solidFill>
                  <a:schemeClr val="tx1"/>
                </a:solidFill>
              </a:rPr>
              <a:t>uhd_siggen</a:t>
            </a:r>
            <a:r>
              <a:rPr lang="en-US" sz="2400" dirty="0">
                <a:solidFill>
                  <a:schemeClr val="tx1"/>
                </a:solidFill>
              </a:rPr>
              <a:t> timing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8102F7-0A45-491B-AEA5-D008AE05C782}"/>
              </a:ext>
            </a:extLst>
          </p:cNvPr>
          <p:cNvSpPr txBox="1">
            <a:spLocks/>
          </p:cNvSpPr>
          <p:nvPr/>
        </p:nvSpPr>
        <p:spPr>
          <a:xfrm>
            <a:off x="1371600" y="4190553"/>
            <a:ext cx="9601200" cy="84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Python scripts that allow for a variety of different transmission and reception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213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79AC-05BF-4678-B684-03F4AEE9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308"/>
          </a:xfrm>
        </p:spPr>
        <p:txBody>
          <a:bodyPr/>
          <a:lstStyle/>
          <a:p>
            <a:r>
              <a:rPr lang="en-US" dirty="0"/>
              <a:t>Automated Collection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FD69-AF29-4812-8AF1-B9BF6BADE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28108"/>
            <a:ext cx="9601199" cy="83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Automated process of gathering received signal strength measurements between every combination of transmitter and receiver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315459-03E8-41D3-AF36-645235CC7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41022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225467" imgH="374476" progId="Excel.Sheet.12">
                  <p:embed/>
                </p:oleObj>
              </mc:Choice>
              <mc:Fallback>
                <p:oleObj name="Worksheet" r:id="rId3" imgW="1225467" imgH="374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040E53-197F-4544-88A9-AA13957F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25365"/>
              </p:ext>
            </p:extLst>
          </p:nvPr>
        </p:nvGraphicFramePr>
        <p:xfrm>
          <a:off x="1371600" y="2435450"/>
          <a:ext cx="986319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910">
                  <a:extLst>
                    <a:ext uri="{9D8B030D-6E8A-4147-A177-3AD203B41FA5}">
                      <a16:colId xmlns:a16="http://schemas.microsoft.com/office/drawing/2014/main" val="2480871763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2085718575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1511617390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3910052001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297540395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419527538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2801281033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10165683"/>
                    </a:ext>
                  </a:extLst>
                </a:gridCol>
                <a:gridCol w="1095910">
                  <a:extLst>
                    <a:ext uri="{9D8B030D-6E8A-4147-A177-3AD203B41FA5}">
                      <a16:colId xmlns:a16="http://schemas.microsoft.com/office/drawing/2014/main" val="4153757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Browning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Dentistry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Honors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MEB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USTAR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84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-67.3515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-86.4586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-80.2778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-74.0296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-61.222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-85.1051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-84.6483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Browning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-67.6534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-86.3396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-59.5711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-71.0958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-48.2259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-85.2628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-54.4489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61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Dentistry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-66.4941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-80.9542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-79.5306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-71.7399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-84.9279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-84.9796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-84.5642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-75.7799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-76.9733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-86.2353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-71.4223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-82.1362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-85.4893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-80.303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Honors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-83.5305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-79.4032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-86.3222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-83.1574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-77.9564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-85.4169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-75.1285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MEB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-59.3038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-52.3777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-86.3914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-80.4752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-68.3281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-84.2641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-63.9794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5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-80.1833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-70.2205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-86.3907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-81.233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-62.996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-85.0725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-80.5034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4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USTAR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-79.1835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-57.1573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-86.3122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-79.1866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-76.2496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-65.8648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-85.0647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4239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BB25FD-4718-4477-8830-755A527292FC}"/>
              </a:ext>
            </a:extLst>
          </p:cNvPr>
          <p:cNvSpPr txBox="1">
            <a:spLocks/>
          </p:cNvSpPr>
          <p:nvPr/>
        </p:nvSpPr>
        <p:spPr>
          <a:xfrm>
            <a:off x="1371600" y="5942579"/>
            <a:ext cx="9601199" cy="83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* Row corresponds to transmitter and column corresponds to receiver</a:t>
            </a:r>
          </a:p>
        </p:txBody>
      </p:sp>
    </p:spTree>
    <p:extLst>
      <p:ext uri="{BB962C8B-B14F-4D97-AF65-F5344CB8AC3E}">
        <p14:creationId xmlns:p14="http://schemas.microsoft.com/office/powerpoint/2010/main" val="31674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51EC-DF0A-47CD-8382-EF50B534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227"/>
          </a:xfrm>
        </p:spPr>
        <p:txBody>
          <a:bodyPr/>
          <a:lstStyle/>
          <a:p>
            <a:r>
              <a:rPr lang="en-US" dirty="0"/>
              <a:t>Power and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02BC-FE3C-40EE-B4B5-1BE14481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00027"/>
            <a:ext cx="10248472" cy="1546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Using data collected and plot_rxpower_vs_distance.py to determine relationship between power and distance then confirm accuracy of data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AB6B3-F4EA-4081-AD2E-AAF4BA19B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86" y="2598072"/>
            <a:ext cx="4963863" cy="37228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BCBFA-43A5-4572-9876-50E89E3123DC}"/>
              </a:ext>
            </a:extLst>
          </p:cNvPr>
          <p:cNvSpPr txBox="1"/>
          <p:nvPr/>
        </p:nvSpPr>
        <p:spPr>
          <a:xfrm>
            <a:off x="8430014" y="2828835"/>
            <a:ext cx="2993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Data:</a:t>
            </a:r>
          </a:p>
          <a:p>
            <a:r>
              <a:rPr lang="en-US" dirty="0"/>
              <a:t>Path Loss = 3.01863</a:t>
            </a:r>
          </a:p>
          <a:p>
            <a:r>
              <a:rPr lang="en-US" dirty="0"/>
              <a:t>Rx Power @ Ref = 17.17147</a:t>
            </a:r>
          </a:p>
          <a:p>
            <a:r>
              <a:rPr lang="en-US" dirty="0"/>
              <a:t>Std of Error = 6.95534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4410C-F48F-4B5E-856D-21E587BBDCDE}"/>
              </a:ext>
            </a:extLst>
          </p:cNvPr>
          <p:cNvSpPr txBox="1"/>
          <p:nvPr/>
        </p:nvSpPr>
        <p:spPr>
          <a:xfrm>
            <a:off x="8430014" y="4459520"/>
            <a:ext cx="2993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Previous Data:</a:t>
            </a:r>
          </a:p>
          <a:p>
            <a:r>
              <a:rPr lang="en-US" dirty="0"/>
              <a:t>Path Loss = 3.59104</a:t>
            </a:r>
          </a:p>
          <a:p>
            <a:r>
              <a:rPr lang="en-US" dirty="0"/>
              <a:t>Rx Power @ Ref = 22.05918</a:t>
            </a:r>
          </a:p>
          <a:p>
            <a:r>
              <a:rPr lang="en-US" dirty="0"/>
              <a:t>Std of Error = 8.54060</a:t>
            </a:r>
          </a:p>
        </p:txBody>
      </p:sp>
    </p:spTree>
    <p:extLst>
      <p:ext uri="{BB962C8B-B14F-4D97-AF65-F5344CB8AC3E}">
        <p14:creationId xmlns:p14="http://schemas.microsoft.com/office/powerpoint/2010/main" val="29049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3083-EC40-4DE7-8464-FAB203BC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3982" y="2488084"/>
            <a:ext cx="9612971" cy="2852737"/>
          </a:xfrm>
        </p:spPr>
        <p:txBody>
          <a:bodyPr>
            <a:normAutofit/>
          </a:bodyPr>
          <a:lstStyle/>
          <a:p>
            <a:r>
              <a:rPr lang="en-US" sz="5400" dirty="0"/>
              <a:t>Understanding</a:t>
            </a:r>
            <a:br>
              <a:rPr lang="en-US" sz="5400" dirty="0"/>
            </a:br>
            <a:r>
              <a:rPr lang="en-US" sz="5400" dirty="0"/>
              <a:t> Weather</a:t>
            </a:r>
          </a:p>
        </p:txBody>
      </p:sp>
      <p:pic>
        <p:nvPicPr>
          <p:cNvPr id="5" name="Graphic 4" descr="Rainy scene">
            <a:extLst>
              <a:ext uri="{FF2B5EF4-FFF2-40B4-BE49-F238E27FC236}">
                <a16:creationId xmlns:a16="http://schemas.microsoft.com/office/drawing/2014/main" id="{239AECBC-0DCF-4995-84A8-BD4C5E7B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8172" y="3801437"/>
            <a:ext cx="1362456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5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B9CA-01D3-466E-A9CC-483C3D07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227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8E2B-5AAF-4BBD-81AF-19FA7E89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66808"/>
            <a:ext cx="9601200" cy="919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Increased temperature causes a reduction of current and therefore power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D45B31-4B43-4D3D-BDF5-39F867C285B5}"/>
              </a:ext>
            </a:extLst>
          </p:cNvPr>
          <p:cNvSpPr txBox="1">
            <a:spLocks/>
          </p:cNvSpPr>
          <p:nvPr/>
        </p:nvSpPr>
        <p:spPr>
          <a:xfrm>
            <a:off x="1700373" y="2383604"/>
            <a:ext cx="9601200" cy="9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ranklin Gothic Book" panose="020B0503020102020204" pitchFamily="34" charset="0"/>
              <a:buChar char="▪"/>
            </a:pPr>
            <a:r>
              <a:rPr lang="en-US" sz="2400" dirty="0">
                <a:solidFill>
                  <a:schemeClr val="tx1"/>
                </a:solidFill>
              </a:rPr>
              <a:t>There is a linear relationship between temperature and received signal strength values (</a:t>
            </a:r>
            <a:r>
              <a:rPr lang="en-US" sz="2400" dirty="0" err="1">
                <a:solidFill>
                  <a:schemeClr val="tx1"/>
                </a:solidFill>
              </a:rPr>
              <a:t>Boano</a:t>
            </a:r>
            <a:r>
              <a:rPr lang="en-US" sz="2400" dirty="0">
                <a:solidFill>
                  <a:schemeClr val="tx1"/>
                </a:solidFill>
              </a:rPr>
              <a:t> et al.)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AECF2-56C1-4A1D-9BC1-33F853088FDD}"/>
              </a:ext>
            </a:extLst>
          </p:cNvPr>
          <p:cNvSpPr txBox="1">
            <a:spLocks/>
          </p:cNvSpPr>
          <p:nvPr/>
        </p:nvSpPr>
        <p:spPr>
          <a:xfrm>
            <a:off x="1371600" y="3267181"/>
            <a:ext cx="9601200" cy="91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Water droplets on wireless devices due to rainfall cause a decrease in power measurements (Hillyard et al.)</a:t>
            </a:r>
          </a:p>
        </p:txBody>
      </p:sp>
    </p:spTree>
    <p:extLst>
      <p:ext uri="{BB962C8B-B14F-4D97-AF65-F5344CB8AC3E}">
        <p14:creationId xmlns:p14="http://schemas.microsoft.com/office/powerpoint/2010/main" val="13855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12772</TotalTime>
  <Words>785</Words>
  <Application>Microsoft Office PowerPoint</Application>
  <PresentationFormat>Widescreen</PresentationFormat>
  <Paragraphs>184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Crop</vt:lpstr>
      <vt:lpstr>Worksheet</vt:lpstr>
      <vt:lpstr>Too Hot To Talk</vt:lpstr>
      <vt:lpstr>PowerPoint Presentation</vt:lpstr>
      <vt:lpstr>Improving and  Automating</vt:lpstr>
      <vt:lpstr>Background</vt:lpstr>
      <vt:lpstr>Method</vt:lpstr>
      <vt:lpstr>Automated Collection Tool</vt:lpstr>
      <vt:lpstr>Power and Distance</vt:lpstr>
      <vt:lpstr>Understanding  Weather</vt:lpstr>
      <vt:lpstr>Related Work</vt:lpstr>
      <vt:lpstr>Background</vt:lpstr>
      <vt:lpstr>Method</vt:lpstr>
      <vt:lpstr>RSS and Wind Speed </vt:lpstr>
      <vt:lpstr>RSS and Rainfall</vt:lpstr>
      <vt:lpstr>RSS and Humidity </vt:lpstr>
      <vt:lpstr>RSS and Environmental Temperature</vt:lpstr>
      <vt:lpstr>RSS and Temperature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Hot To Talk</dc:title>
  <dc:creator>Allison Todd</dc:creator>
  <cp:lastModifiedBy>Allison Todd</cp:lastModifiedBy>
  <cp:revision>38</cp:revision>
  <dcterms:created xsi:type="dcterms:W3CDTF">2020-07-29T23:40:16Z</dcterms:created>
  <dcterms:modified xsi:type="dcterms:W3CDTF">2020-08-07T20:47:28Z</dcterms:modified>
</cp:coreProperties>
</file>